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27" r:id="rId4"/>
    <p:sldMasterId id="2147483739" r:id="rId5"/>
  </p:sldMasterIdLst>
  <p:notesMasterIdLst>
    <p:notesMasterId r:id="rId175"/>
  </p:notesMasterIdLst>
  <p:sldIdLst>
    <p:sldId id="256" r:id="rId6"/>
    <p:sldId id="869" r:id="rId7"/>
    <p:sldId id="1091" r:id="rId8"/>
    <p:sldId id="1162" r:id="rId9"/>
    <p:sldId id="1163" r:id="rId10"/>
    <p:sldId id="1164" r:id="rId11"/>
    <p:sldId id="1165" r:id="rId12"/>
    <p:sldId id="1166" r:id="rId13"/>
    <p:sldId id="1167" r:id="rId14"/>
    <p:sldId id="273" r:id="rId15"/>
    <p:sldId id="274" r:id="rId16"/>
    <p:sldId id="1168" r:id="rId17"/>
    <p:sldId id="1169" r:id="rId18"/>
    <p:sldId id="1170" r:id="rId19"/>
    <p:sldId id="1171" r:id="rId20"/>
    <p:sldId id="1172" r:id="rId21"/>
    <p:sldId id="283" r:id="rId22"/>
    <p:sldId id="284" r:id="rId23"/>
    <p:sldId id="285" r:id="rId24"/>
    <p:sldId id="286" r:id="rId25"/>
    <p:sldId id="1173" r:id="rId26"/>
    <p:sldId id="1174" r:id="rId27"/>
    <p:sldId id="1175" r:id="rId28"/>
    <p:sldId id="1176" r:id="rId29"/>
    <p:sldId id="1177" r:id="rId30"/>
    <p:sldId id="1178" r:id="rId31"/>
    <p:sldId id="1179" r:id="rId32"/>
    <p:sldId id="1180" r:id="rId33"/>
    <p:sldId id="1181" r:id="rId34"/>
    <p:sldId id="1182" r:id="rId35"/>
    <p:sldId id="1075" r:id="rId36"/>
    <p:sldId id="1117" r:id="rId37"/>
    <p:sldId id="870" r:id="rId38"/>
    <p:sldId id="844" r:id="rId39"/>
    <p:sldId id="476" r:id="rId40"/>
    <p:sldId id="477" r:id="rId41"/>
    <p:sldId id="707" r:id="rId42"/>
    <p:sldId id="708" r:id="rId43"/>
    <p:sldId id="718" r:id="rId44"/>
    <p:sldId id="1184" r:id="rId45"/>
    <p:sldId id="1185" r:id="rId46"/>
    <p:sldId id="1186" r:id="rId47"/>
    <p:sldId id="1188" r:id="rId48"/>
    <p:sldId id="1187" r:id="rId49"/>
    <p:sldId id="714" r:id="rId50"/>
    <p:sldId id="721" r:id="rId51"/>
    <p:sldId id="660" r:id="rId52"/>
    <p:sldId id="767" r:id="rId53"/>
    <p:sldId id="1189" r:id="rId54"/>
    <p:sldId id="1190" r:id="rId55"/>
    <p:sldId id="1191" r:id="rId56"/>
    <p:sldId id="378" r:id="rId57"/>
    <p:sldId id="379" r:id="rId58"/>
    <p:sldId id="1192" r:id="rId59"/>
    <p:sldId id="1193" r:id="rId60"/>
    <p:sldId id="1194" r:id="rId61"/>
    <p:sldId id="1195" r:id="rId62"/>
    <p:sldId id="871" r:id="rId63"/>
    <p:sldId id="1203" r:id="rId64"/>
    <p:sldId id="1204" r:id="rId65"/>
    <p:sldId id="1205" r:id="rId66"/>
    <p:sldId id="1206" r:id="rId67"/>
    <p:sldId id="873" r:id="rId68"/>
    <p:sldId id="1211" r:id="rId69"/>
    <p:sldId id="1207" r:id="rId70"/>
    <p:sldId id="1208" r:id="rId71"/>
    <p:sldId id="1209" r:id="rId72"/>
    <p:sldId id="1210" r:id="rId73"/>
    <p:sldId id="1212" r:id="rId74"/>
    <p:sldId id="1213" r:id="rId75"/>
    <p:sldId id="1214" r:id="rId76"/>
    <p:sldId id="1215" r:id="rId77"/>
    <p:sldId id="1216" r:id="rId78"/>
    <p:sldId id="1217" r:id="rId79"/>
    <p:sldId id="1202" r:id="rId80"/>
    <p:sldId id="1159" r:id="rId81"/>
    <p:sldId id="275" r:id="rId82"/>
    <p:sldId id="276" r:id="rId83"/>
    <p:sldId id="277" r:id="rId84"/>
    <p:sldId id="279" r:id="rId85"/>
    <p:sldId id="281" r:id="rId86"/>
    <p:sldId id="282" r:id="rId87"/>
    <p:sldId id="1077" r:id="rId88"/>
    <p:sldId id="1078" r:id="rId89"/>
    <p:sldId id="1079" r:id="rId90"/>
    <p:sldId id="881" r:id="rId91"/>
    <p:sldId id="886" r:id="rId92"/>
    <p:sldId id="1201" r:id="rId93"/>
    <p:sldId id="889" r:id="rId94"/>
    <p:sldId id="1085" r:id="rId95"/>
    <p:sldId id="890" r:id="rId96"/>
    <p:sldId id="1108" r:id="rId97"/>
    <p:sldId id="1109" r:id="rId98"/>
    <p:sldId id="1110" r:id="rId99"/>
    <p:sldId id="1092" r:id="rId100"/>
    <p:sldId id="1093" r:id="rId101"/>
    <p:sldId id="1094" r:id="rId102"/>
    <p:sldId id="1096" r:id="rId103"/>
    <p:sldId id="1101" r:id="rId104"/>
    <p:sldId id="1102" r:id="rId105"/>
    <p:sldId id="1103" r:id="rId106"/>
    <p:sldId id="1104" r:id="rId107"/>
    <p:sldId id="1105" r:id="rId108"/>
    <p:sldId id="1106" r:id="rId109"/>
    <p:sldId id="1107" r:id="rId110"/>
    <p:sldId id="1111" r:id="rId111"/>
    <p:sldId id="1112" r:id="rId112"/>
    <p:sldId id="1113" r:id="rId113"/>
    <p:sldId id="1118" r:id="rId114"/>
    <p:sldId id="1218" r:id="rId115"/>
    <p:sldId id="1198" r:id="rId116"/>
    <p:sldId id="1199" r:id="rId117"/>
    <p:sldId id="1200" r:id="rId118"/>
    <p:sldId id="1119" r:id="rId119"/>
    <p:sldId id="1196" r:id="rId120"/>
    <p:sldId id="1160" r:id="rId121"/>
    <p:sldId id="293" r:id="rId122"/>
    <p:sldId id="310" r:id="rId123"/>
    <p:sldId id="316" r:id="rId124"/>
    <p:sldId id="317" r:id="rId125"/>
    <p:sldId id="318" r:id="rId126"/>
    <p:sldId id="319" r:id="rId127"/>
    <p:sldId id="321" r:id="rId128"/>
    <p:sldId id="323" r:id="rId129"/>
    <p:sldId id="325" r:id="rId130"/>
    <p:sldId id="327" r:id="rId131"/>
    <p:sldId id="329" r:id="rId132"/>
    <p:sldId id="330" r:id="rId133"/>
    <p:sldId id="331" r:id="rId134"/>
    <p:sldId id="332" r:id="rId135"/>
    <p:sldId id="334" r:id="rId136"/>
    <p:sldId id="338" r:id="rId137"/>
    <p:sldId id="339" r:id="rId138"/>
    <p:sldId id="340" r:id="rId139"/>
    <p:sldId id="341" r:id="rId140"/>
    <p:sldId id="342" r:id="rId141"/>
    <p:sldId id="343" r:id="rId142"/>
    <p:sldId id="344" r:id="rId143"/>
    <p:sldId id="345" r:id="rId144"/>
    <p:sldId id="354" r:id="rId145"/>
    <p:sldId id="355" r:id="rId146"/>
    <p:sldId id="356" r:id="rId147"/>
    <p:sldId id="357" r:id="rId148"/>
    <p:sldId id="1123" r:id="rId149"/>
    <p:sldId id="1124" r:id="rId150"/>
    <p:sldId id="1125" r:id="rId151"/>
    <p:sldId id="1126" r:id="rId152"/>
    <p:sldId id="1127" r:id="rId153"/>
    <p:sldId id="1128" r:id="rId154"/>
    <p:sldId id="1129" r:id="rId155"/>
    <p:sldId id="1130" r:id="rId156"/>
    <p:sldId id="361" r:id="rId157"/>
    <p:sldId id="362" r:id="rId158"/>
    <p:sldId id="363" r:id="rId159"/>
    <p:sldId id="364" r:id="rId160"/>
    <p:sldId id="365" r:id="rId161"/>
    <p:sldId id="366" r:id="rId162"/>
    <p:sldId id="367" r:id="rId163"/>
    <p:sldId id="382" r:id="rId164"/>
    <p:sldId id="384" r:id="rId165"/>
    <p:sldId id="385" r:id="rId166"/>
    <p:sldId id="386" r:id="rId167"/>
    <p:sldId id="387" r:id="rId168"/>
    <p:sldId id="388" r:id="rId169"/>
    <p:sldId id="389" r:id="rId170"/>
    <p:sldId id="390" r:id="rId171"/>
    <p:sldId id="391" r:id="rId172"/>
    <p:sldId id="393" r:id="rId173"/>
    <p:sldId id="1219" r:id="rId1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83166" autoAdjust="0"/>
  </p:normalViewPr>
  <p:slideViewPr>
    <p:cSldViewPr snapToGrid="0">
      <p:cViewPr varScale="1">
        <p:scale>
          <a:sx n="71" d="100"/>
          <a:sy n="71" d="100"/>
        </p:scale>
        <p:origin x="168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76956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13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33" Type="http://schemas.openxmlformats.org/officeDocument/2006/relationships/slide" Target="slides/slide128.xml"/><Relationship Id="rId138" Type="http://schemas.openxmlformats.org/officeDocument/2006/relationships/slide" Target="slides/slide133.xml"/><Relationship Id="rId154" Type="http://schemas.openxmlformats.org/officeDocument/2006/relationships/slide" Target="slides/slide149.xml"/><Relationship Id="rId159" Type="http://schemas.openxmlformats.org/officeDocument/2006/relationships/slide" Target="slides/slide154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5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slide" Target="slides/slide118.xml"/><Relationship Id="rId128" Type="http://schemas.openxmlformats.org/officeDocument/2006/relationships/slide" Target="slides/slide123.xml"/><Relationship Id="rId144" Type="http://schemas.openxmlformats.org/officeDocument/2006/relationships/slide" Target="slides/slide139.xml"/><Relationship Id="rId149" Type="http://schemas.openxmlformats.org/officeDocument/2006/relationships/slide" Target="slides/slide14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60" Type="http://schemas.openxmlformats.org/officeDocument/2006/relationships/slide" Target="slides/slide155.xml"/><Relationship Id="rId165" Type="http://schemas.openxmlformats.org/officeDocument/2006/relationships/slide" Target="slides/slide16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134" Type="http://schemas.openxmlformats.org/officeDocument/2006/relationships/slide" Target="slides/slide129.xml"/><Relationship Id="rId139" Type="http://schemas.openxmlformats.org/officeDocument/2006/relationships/slide" Target="slides/slide134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50" Type="http://schemas.openxmlformats.org/officeDocument/2006/relationships/slide" Target="slides/slide145.xml"/><Relationship Id="rId155" Type="http://schemas.openxmlformats.org/officeDocument/2006/relationships/slide" Target="slides/slide150.xml"/><Relationship Id="rId171" Type="http://schemas.openxmlformats.org/officeDocument/2006/relationships/slide" Target="slides/slide166.xml"/><Relationship Id="rId176" Type="http://schemas.openxmlformats.org/officeDocument/2006/relationships/presProps" Target="presProps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slide" Target="slides/slide119.xml"/><Relationship Id="rId129" Type="http://schemas.openxmlformats.org/officeDocument/2006/relationships/slide" Target="slides/slide124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40" Type="http://schemas.openxmlformats.org/officeDocument/2006/relationships/slide" Target="slides/slide135.xml"/><Relationship Id="rId145" Type="http://schemas.openxmlformats.org/officeDocument/2006/relationships/slide" Target="slides/slide140.xml"/><Relationship Id="rId161" Type="http://schemas.openxmlformats.org/officeDocument/2006/relationships/slide" Target="slides/slide156.xml"/><Relationship Id="rId166" Type="http://schemas.openxmlformats.org/officeDocument/2006/relationships/slide" Target="slides/slide1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slide" Target="slides/slide117.xml"/><Relationship Id="rId130" Type="http://schemas.openxmlformats.org/officeDocument/2006/relationships/slide" Target="slides/slide125.xml"/><Relationship Id="rId135" Type="http://schemas.openxmlformats.org/officeDocument/2006/relationships/slide" Target="slides/slide130.xml"/><Relationship Id="rId143" Type="http://schemas.openxmlformats.org/officeDocument/2006/relationships/slide" Target="slides/slide138.xml"/><Relationship Id="rId148" Type="http://schemas.openxmlformats.org/officeDocument/2006/relationships/slide" Target="slides/slide143.xml"/><Relationship Id="rId151" Type="http://schemas.openxmlformats.org/officeDocument/2006/relationships/slide" Target="slides/slide146.xml"/><Relationship Id="rId156" Type="http://schemas.openxmlformats.org/officeDocument/2006/relationships/slide" Target="slides/slide151.xml"/><Relationship Id="rId164" Type="http://schemas.openxmlformats.org/officeDocument/2006/relationships/slide" Target="slides/slide159.xml"/><Relationship Id="rId169" Type="http://schemas.openxmlformats.org/officeDocument/2006/relationships/slide" Target="slides/slide164.xml"/><Relationship Id="rId177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72" Type="http://schemas.openxmlformats.org/officeDocument/2006/relationships/slide" Target="slides/slide167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slide" Target="slides/slide120.xml"/><Relationship Id="rId141" Type="http://schemas.openxmlformats.org/officeDocument/2006/relationships/slide" Target="slides/slide136.xml"/><Relationship Id="rId146" Type="http://schemas.openxmlformats.org/officeDocument/2006/relationships/slide" Target="slides/slide141.xml"/><Relationship Id="rId167" Type="http://schemas.openxmlformats.org/officeDocument/2006/relationships/slide" Target="slides/slide162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162" Type="http://schemas.openxmlformats.org/officeDocument/2006/relationships/slide" Target="slides/slide15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131" Type="http://schemas.openxmlformats.org/officeDocument/2006/relationships/slide" Target="slides/slide126.xml"/><Relationship Id="rId136" Type="http://schemas.openxmlformats.org/officeDocument/2006/relationships/slide" Target="slides/slide131.xml"/><Relationship Id="rId157" Type="http://schemas.openxmlformats.org/officeDocument/2006/relationships/slide" Target="slides/slide152.xml"/><Relationship Id="rId178" Type="http://schemas.openxmlformats.org/officeDocument/2006/relationships/theme" Target="theme/theme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52" Type="http://schemas.openxmlformats.org/officeDocument/2006/relationships/slide" Target="slides/slide147.xml"/><Relationship Id="rId173" Type="http://schemas.openxmlformats.org/officeDocument/2006/relationships/slide" Target="slides/slide168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slide" Target="slides/slide121.xml"/><Relationship Id="rId147" Type="http://schemas.openxmlformats.org/officeDocument/2006/relationships/slide" Target="slides/slide142.xml"/><Relationship Id="rId168" Type="http://schemas.openxmlformats.org/officeDocument/2006/relationships/slide" Target="slides/slide163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142" Type="http://schemas.openxmlformats.org/officeDocument/2006/relationships/slide" Target="slides/slide137.xml"/><Relationship Id="rId163" Type="http://schemas.openxmlformats.org/officeDocument/2006/relationships/slide" Target="slides/slide158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137" Type="http://schemas.openxmlformats.org/officeDocument/2006/relationships/slide" Target="slides/slide132.xml"/><Relationship Id="rId158" Type="http://schemas.openxmlformats.org/officeDocument/2006/relationships/slide" Target="slides/slide153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32" Type="http://schemas.openxmlformats.org/officeDocument/2006/relationships/slide" Target="slides/slide127.xml"/><Relationship Id="rId153" Type="http://schemas.openxmlformats.org/officeDocument/2006/relationships/slide" Target="slides/slide148.xml"/><Relationship Id="rId174" Type="http://schemas.openxmlformats.org/officeDocument/2006/relationships/slide" Target="slides/slide169.xml"/><Relationship Id="rId179" Type="http://schemas.openxmlformats.org/officeDocument/2006/relationships/tableStyles" Target="tableStyles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slide" Target="slides/slide12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D37736-4DC9-4C05-99A7-856CCC231FA5}" type="datetimeFigureOut">
              <a:rPr lang="en-US" smtClean="0"/>
              <a:pPr/>
              <a:t>2/25/2021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AD559-58E6-437A-A7FE-2E6C4DB0F6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695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7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23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5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BAD559-58E6-437A-A7FE-2E6C4DB0F6C1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8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134D1-49F0-4546-86A1-AC0501B90F8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178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FDF80-94A4-4D7C-B1A8-7E251E7DBBA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466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A40F0D-5C06-4731-A34C-109BF192A96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5386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24B6E-7B2C-4DD0-B100-850733DB18F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548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235E0-140F-4275-AF4F-B2ED2B4FE74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332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F59DEC-22BE-4F83-BAA8-9945FF96996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385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325E5-224D-42B9-8A24-02AC07E5BC7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441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83EDF7-CE87-4276-8B7E-FD4597F8F22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91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6EB3C9-DDE7-4283-8861-FA4C83D84A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2572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EDD31-9D7F-4A41-8637-222DAC39B9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701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26893A-60E9-48D9-9D9A-C256719550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0450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115189" y="687366"/>
            <a:ext cx="4827905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24,</a:t>
            </a:r>
            <a:r>
              <a:rPr lang="en-US" spc="-90"/>
              <a:t> </a:t>
            </a:r>
            <a:r>
              <a:rPr lang="en-US" spc="-5"/>
              <a:t>2018</a:t>
            </a:r>
            <a:endParaRPr lang="en-US" spc="-5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80"/>
              </a:lnSpc>
            </a:pPr>
            <a:r>
              <a:rPr lang="en-US" sz="3000" spc="-7" baseline="1388"/>
              <a:t>Lecture </a:t>
            </a:r>
            <a:r>
              <a:rPr lang="en-US" sz="3000" baseline="1388"/>
              <a:t>7 -</a:t>
            </a:r>
            <a:r>
              <a:rPr lang="en-US" sz="3000" spc="-277" baseline="1388"/>
              <a:t> </a:t>
            </a:r>
            <a:fld id="{81D60167-4931-47E6-BA6A-407CBD079E47}" type="slidenum">
              <a:rPr smtClean="0"/>
              <a:pPr marL="12700">
                <a:lnSpc>
                  <a:spcPts val="2380"/>
                </a:lnSpc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78164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8667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5DC77-7C19-4AA4-9C27-39BEB7A3F6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62204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A0DF96-F274-40C6-8142-9F4ED797B6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3312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41A47-FF51-43AB-82AD-45D840BE49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4842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3CF883-9037-4649-B81A-A2FA862159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7491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5DE19-B031-43C7-B1CB-D71B5632CF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294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815C0-C340-4A98-BF85-5972EC8AFB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53645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9CC560-433A-44F2-A9BA-561058AC0F7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75739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B1B3B-3055-4F48-9C4D-6FFC21F54E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66297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93B097-3F3A-4075-9FDE-596C28BC58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369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3CE724-AEEC-4C44-9D97-4D101E2740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249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96736E-E5E8-4C72-AB85-17B5117D4D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2650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499F7B-DFAA-4C75-86B5-BF4240374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7775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E3ECB5-3106-453D-BD8F-CA698256CE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79336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2898" y="2586346"/>
            <a:ext cx="498202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1"/>
            <a:ext cx="64008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399210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lang="en-US" spc="-40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lang="en-US" spc="-5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2107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6698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2111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472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519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3313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304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328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9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8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13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413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B9BE1-CC02-4630-A187-1FA3D78B1A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955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C1639-4E2F-4550-BAEE-C5BDC1CB80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774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B1FF34-FEDA-430E-8462-E7A209AF30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709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9BF50-AC92-44AF-92A4-620F182E35C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78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26E91-021D-4B32-926D-DC16A89D51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0245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6749-8CA8-49DA-A68F-85171B0F52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730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D7BB-2806-4694-9201-C1DF6EA7C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8877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D4D2A-A0A1-4AB1-BF3F-4E3C9BF559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795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8DC858-3513-47BE-8939-E01A91F098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104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DD7741-022D-4361-BD74-799334698C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2491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8C337E-79AB-43D3-B7D5-9A8EDE49DF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9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D88B6D-6F3B-4364-94DC-2683F02AD07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4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  <p:sldLayoutId id="214748372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E43C076-EA39-46E2-BCC8-6E8E15F3E8C3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58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24" r:id="rId14"/>
    <p:sldLayoutId id="214748372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fld id="{7C7B0B04-5B08-449E-9A80-4C83B77B7073}" type="datetimeFigureOut">
              <a:rPr lang="en-US" smtClean="0">
                <a:solidFill>
                  <a:srgbClr val="000000"/>
                </a:solidFill>
              </a:rPr>
              <a:pPr/>
              <a:t>2/25/2021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C4388728-ECF9-405A-8F50-53431964C9F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354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D615FC6-65EA-469E-A2AC-6B14F4DC4664}" type="slidenum">
              <a:rPr lang="en-US">
                <a:solidFill>
                  <a:srgbClr val="000000"/>
                </a:solidFill>
                <a:cs typeface="Arial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359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11" Type="http://schemas.openxmlformats.org/officeDocument/2006/relationships/image" Target="../media/image18.jp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jp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78.jp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g"/><Relationship Id="rId13" Type="http://schemas.openxmlformats.org/officeDocument/2006/relationships/image" Target="../media/image190.jp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12" Type="http://schemas.openxmlformats.org/officeDocument/2006/relationships/image" Target="../media/image189.jp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3.png"/><Relationship Id="rId11" Type="http://schemas.openxmlformats.org/officeDocument/2006/relationships/image" Target="../media/image188.jpg"/><Relationship Id="rId5" Type="http://schemas.openxmlformats.org/officeDocument/2006/relationships/image" Target="../media/image182.jpg"/><Relationship Id="rId10" Type="http://schemas.openxmlformats.org/officeDocument/2006/relationships/image" Target="../media/image187.jpg"/><Relationship Id="rId4" Type="http://schemas.openxmlformats.org/officeDocument/2006/relationships/image" Target="../media/image181.jpg"/><Relationship Id="rId9" Type="http://schemas.openxmlformats.org/officeDocument/2006/relationships/image" Target="../media/image186.jp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3" Type="http://schemas.openxmlformats.org/officeDocument/2006/relationships/image" Target="../media/image192.png"/><Relationship Id="rId7" Type="http://schemas.openxmlformats.org/officeDocument/2006/relationships/image" Target="../media/image195.jpg"/><Relationship Id="rId12" Type="http://schemas.openxmlformats.org/officeDocument/2006/relationships/image" Target="../media/image200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4.jpg"/><Relationship Id="rId11" Type="http://schemas.openxmlformats.org/officeDocument/2006/relationships/image" Target="../media/image199.jpg"/><Relationship Id="rId5" Type="http://schemas.openxmlformats.org/officeDocument/2006/relationships/image" Target="../media/image193.jpg"/><Relationship Id="rId15" Type="http://schemas.openxmlformats.org/officeDocument/2006/relationships/image" Target="../media/image203.png"/><Relationship Id="rId10" Type="http://schemas.openxmlformats.org/officeDocument/2006/relationships/image" Target="../media/image198.jpg"/><Relationship Id="rId4" Type="http://schemas.openxmlformats.org/officeDocument/2006/relationships/image" Target="../media/image21.png"/><Relationship Id="rId9" Type="http://schemas.openxmlformats.org/officeDocument/2006/relationships/image" Target="../media/image197.jpg"/><Relationship Id="rId14" Type="http://schemas.openxmlformats.org/officeDocument/2006/relationships/image" Target="../media/image20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5.jpg"/><Relationship Id="rId4" Type="http://schemas.openxmlformats.org/officeDocument/2006/relationships/image" Target="../media/image207.jp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7" Type="http://schemas.openxmlformats.org/officeDocument/2006/relationships/image" Target="../media/image209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07.jpg"/><Relationship Id="rId5" Type="http://schemas.openxmlformats.org/officeDocument/2006/relationships/image" Target="../media/image208.png"/><Relationship Id="rId4" Type="http://schemas.openxmlformats.org/officeDocument/2006/relationships/image" Target="../media/image206.jp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7" Type="http://schemas.openxmlformats.org/officeDocument/2006/relationships/image" Target="../media/image211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7.jpg"/><Relationship Id="rId5" Type="http://schemas.openxmlformats.org/officeDocument/2006/relationships/image" Target="../media/image206.jpg"/><Relationship Id="rId4" Type="http://schemas.openxmlformats.org/officeDocument/2006/relationships/image" Target="../media/image210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7" Type="http://schemas.openxmlformats.org/officeDocument/2006/relationships/image" Target="../media/image213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6.jpg"/><Relationship Id="rId5" Type="http://schemas.openxmlformats.org/officeDocument/2006/relationships/image" Target="../media/image212.png"/><Relationship Id="rId4" Type="http://schemas.openxmlformats.org/officeDocument/2006/relationships/image" Target="../media/image207.jp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7" Type="http://schemas.openxmlformats.org/officeDocument/2006/relationships/image" Target="../media/image211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7.jpg"/><Relationship Id="rId5" Type="http://schemas.openxmlformats.org/officeDocument/2006/relationships/image" Target="../media/image206.jpg"/><Relationship Id="rId4" Type="http://schemas.openxmlformats.org/officeDocument/2006/relationships/image" Target="../media/image214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6.jpg"/><Relationship Id="rId4" Type="http://schemas.openxmlformats.org/officeDocument/2006/relationships/image" Target="../media/image207.jp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7.jpg"/><Relationship Id="rId4" Type="http://schemas.openxmlformats.org/officeDocument/2006/relationships/image" Target="../media/image20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0.jpg"/><Relationship Id="rId7" Type="http://schemas.openxmlformats.org/officeDocument/2006/relationships/image" Target="../media/image2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16.jp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204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17.jpg"/><Relationship Id="rId4" Type="http://schemas.openxmlformats.org/officeDocument/2006/relationships/image" Target="../media/image216.jp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219.png"/><Relationship Id="rId7" Type="http://schemas.openxmlformats.org/officeDocument/2006/relationships/image" Target="../media/image222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157.png"/><Relationship Id="rId9" Type="http://schemas.openxmlformats.org/officeDocument/2006/relationships/image" Target="../media/image224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3.jpg"/><Relationship Id="rId5" Type="http://schemas.openxmlformats.org/officeDocument/2006/relationships/image" Target="../media/image232.jpg"/><Relationship Id="rId4" Type="http://schemas.openxmlformats.org/officeDocument/2006/relationships/image" Target="../media/image231.jp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jpg"/><Relationship Id="rId3" Type="http://schemas.openxmlformats.org/officeDocument/2006/relationships/image" Target="../media/image230.jpg"/><Relationship Id="rId7" Type="http://schemas.openxmlformats.org/officeDocument/2006/relationships/image" Target="../media/image234.jpg"/><Relationship Id="rId2" Type="http://schemas.openxmlformats.org/officeDocument/2006/relationships/image" Target="../media/image229.jp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33.jpg"/><Relationship Id="rId5" Type="http://schemas.openxmlformats.org/officeDocument/2006/relationships/image" Target="../media/image232.jpg"/><Relationship Id="rId4" Type="http://schemas.openxmlformats.org/officeDocument/2006/relationships/image" Target="../media/image231.jpg"/><Relationship Id="rId9" Type="http://schemas.openxmlformats.org/officeDocument/2006/relationships/image" Target="../media/image236.jp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4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slideLayout" Target="../slideLayouts/slideLayout38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245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6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7" Type="http://schemas.openxmlformats.org/officeDocument/2006/relationships/image" Target="../media/image249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jpg"/><Relationship Id="rId13" Type="http://schemas.openxmlformats.org/officeDocument/2006/relationships/image" Target="../media/image256.jpg"/><Relationship Id="rId3" Type="http://schemas.openxmlformats.org/officeDocument/2006/relationships/image" Target="../media/image251.png"/><Relationship Id="rId7" Type="http://schemas.openxmlformats.org/officeDocument/2006/relationships/image" Target="../media/image196.png"/><Relationship Id="rId12" Type="http://schemas.openxmlformats.org/officeDocument/2006/relationships/image" Target="../media/image255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5.jpg"/><Relationship Id="rId11" Type="http://schemas.openxmlformats.org/officeDocument/2006/relationships/image" Target="../media/image254.png"/><Relationship Id="rId5" Type="http://schemas.openxmlformats.org/officeDocument/2006/relationships/image" Target="../media/image253.png"/><Relationship Id="rId15" Type="http://schemas.openxmlformats.org/officeDocument/2006/relationships/image" Target="../media/image257.png"/><Relationship Id="rId10" Type="http://schemas.openxmlformats.org/officeDocument/2006/relationships/image" Target="../media/image199.jpg"/><Relationship Id="rId4" Type="http://schemas.openxmlformats.org/officeDocument/2006/relationships/image" Target="../media/image252.png"/><Relationship Id="rId9" Type="http://schemas.openxmlformats.org/officeDocument/2006/relationships/image" Target="../media/image198.jpg"/><Relationship Id="rId14" Type="http://schemas.openxmlformats.org/officeDocument/2006/relationships/image" Target="../media/image194.jp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3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7" Type="http://schemas.openxmlformats.org/officeDocument/2006/relationships/image" Target="../media/image265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4.png"/><Relationship Id="rId5" Type="http://schemas.openxmlformats.org/officeDocument/2006/relationships/image" Target="../media/image263.png"/><Relationship Id="rId4" Type="http://schemas.openxmlformats.org/officeDocument/2006/relationships/image" Target="../media/image262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61.png"/><Relationship Id="rId7" Type="http://schemas.openxmlformats.org/officeDocument/2006/relationships/image" Target="../media/image263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2.png"/><Relationship Id="rId9" Type="http://schemas.openxmlformats.org/officeDocument/2006/relationships/image" Target="../media/image265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1.png"/><Relationship Id="rId7" Type="http://schemas.openxmlformats.org/officeDocument/2006/relationships/image" Target="../media/image263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10" Type="http://schemas.openxmlformats.org/officeDocument/2006/relationships/image" Target="../media/image265.png"/><Relationship Id="rId4" Type="http://schemas.openxmlformats.org/officeDocument/2006/relationships/image" Target="../media/image262.png"/><Relationship Id="rId9" Type="http://schemas.openxmlformats.org/officeDocument/2006/relationships/image" Target="../media/image264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1.png"/><Relationship Id="rId7" Type="http://schemas.openxmlformats.org/officeDocument/2006/relationships/image" Target="../media/image263.png"/><Relationship Id="rId12" Type="http://schemas.openxmlformats.org/officeDocument/2006/relationships/image" Target="../media/image270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7.png"/><Relationship Id="rId11" Type="http://schemas.openxmlformats.org/officeDocument/2006/relationships/image" Target="../media/image269.png"/><Relationship Id="rId5" Type="http://schemas.openxmlformats.org/officeDocument/2006/relationships/image" Target="../media/image266.png"/><Relationship Id="rId10" Type="http://schemas.openxmlformats.org/officeDocument/2006/relationships/image" Target="../media/image265.png"/><Relationship Id="rId4" Type="http://schemas.openxmlformats.org/officeDocument/2006/relationships/image" Target="../media/image262.png"/><Relationship Id="rId9" Type="http://schemas.openxmlformats.org/officeDocument/2006/relationships/image" Target="../media/image264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0.png"/><Relationship Id="rId3" Type="http://schemas.openxmlformats.org/officeDocument/2006/relationships/image" Target="../media/image261.png"/><Relationship Id="rId7" Type="http://schemas.openxmlformats.org/officeDocument/2006/relationships/image" Target="../media/image263.png"/><Relationship Id="rId12" Type="http://schemas.openxmlformats.org/officeDocument/2006/relationships/image" Target="../media/image269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7.png"/><Relationship Id="rId11" Type="http://schemas.openxmlformats.org/officeDocument/2006/relationships/image" Target="../media/image265.png"/><Relationship Id="rId5" Type="http://schemas.openxmlformats.org/officeDocument/2006/relationships/image" Target="../media/image266.png"/><Relationship Id="rId10" Type="http://schemas.openxmlformats.org/officeDocument/2006/relationships/image" Target="../media/image264.png"/><Relationship Id="rId4" Type="http://schemas.openxmlformats.org/officeDocument/2006/relationships/image" Target="../media/image262.png"/><Relationship Id="rId9" Type="http://schemas.openxmlformats.org/officeDocument/2006/relationships/image" Target="../media/image271.png"/></Relationships>
</file>

<file path=ppt/slides/_rels/slide1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261.png"/><Relationship Id="rId7" Type="http://schemas.openxmlformats.org/officeDocument/2006/relationships/image" Target="../media/image263.png"/><Relationship Id="rId12" Type="http://schemas.openxmlformats.org/officeDocument/2006/relationships/image" Target="../media/image265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7.png"/><Relationship Id="rId11" Type="http://schemas.openxmlformats.org/officeDocument/2006/relationships/image" Target="../media/image264.png"/><Relationship Id="rId5" Type="http://schemas.openxmlformats.org/officeDocument/2006/relationships/image" Target="../media/image266.png"/><Relationship Id="rId10" Type="http://schemas.openxmlformats.org/officeDocument/2006/relationships/image" Target="../media/image272.png"/><Relationship Id="rId4" Type="http://schemas.openxmlformats.org/officeDocument/2006/relationships/image" Target="../media/image262.png"/><Relationship Id="rId9" Type="http://schemas.openxmlformats.org/officeDocument/2006/relationships/image" Target="../media/image271.png"/></Relationships>
</file>

<file path=ppt/slides/_rels/slide1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71.png"/><Relationship Id="rId3" Type="http://schemas.openxmlformats.org/officeDocument/2006/relationships/image" Target="../media/image274.png"/><Relationship Id="rId7" Type="http://schemas.openxmlformats.org/officeDocument/2006/relationships/image" Target="../media/image261.png"/><Relationship Id="rId12" Type="http://schemas.openxmlformats.org/officeDocument/2006/relationships/image" Target="../media/image268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5.png"/><Relationship Id="rId11" Type="http://schemas.openxmlformats.org/officeDocument/2006/relationships/image" Target="../media/image263.png"/><Relationship Id="rId5" Type="http://schemas.openxmlformats.org/officeDocument/2006/relationships/image" Target="../media/image264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58.png"/><Relationship Id="rId9" Type="http://schemas.openxmlformats.org/officeDocument/2006/relationships/image" Target="../media/image266.png"/><Relationship Id="rId14" Type="http://schemas.openxmlformats.org/officeDocument/2006/relationships/image" Target="../media/image275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71.png"/><Relationship Id="rId3" Type="http://schemas.openxmlformats.org/officeDocument/2006/relationships/image" Target="../media/image274.png"/><Relationship Id="rId7" Type="http://schemas.openxmlformats.org/officeDocument/2006/relationships/image" Target="../media/image261.png"/><Relationship Id="rId12" Type="http://schemas.openxmlformats.org/officeDocument/2006/relationships/image" Target="../media/image268.png"/><Relationship Id="rId2" Type="http://schemas.openxmlformats.org/officeDocument/2006/relationships/image" Target="../media/image273.png"/><Relationship Id="rId16" Type="http://schemas.openxmlformats.org/officeDocument/2006/relationships/image" Target="../media/image276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5.png"/><Relationship Id="rId11" Type="http://schemas.openxmlformats.org/officeDocument/2006/relationships/image" Target="../media/image263.png"/><Relationship Id="rId5" Type="http://schemas.openxmlformats.org/officeDocument/2006/relationships/image" Target="../media/image264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58.png"/><Relationship Id="rId9" Type="http://schemas.openxmlformats.org/officeDocument/2006/relationships/image" Target="../media/image266.png"/><Relationship Id="rId14" Type="http://schemas.openxmlformats.org/officeDocument/2006/relationships/image" Target="../media/image275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13" Type="http://schemas.openxmlformats.org/officeDocument/2006/relationships/image" Target="../media/image271.png"/><Relationship Id="rId3" Type="http://schemas.openxmlformats.org/officeDocument/2006/relationships/image" Target="../media/image274.png"/><Relationship Id="rId7" Type="http://schemas.openxmlformats.org/officeDocument/2006/relationships/image" Target="../media/image261.png"/><Relationship Id="rId12" Type="http://schemas.openxmlformats.org/officeDocument/2006/relationships/image" Target="../media/image268.png"/><Relationship Id="rId17" Type="http://schemas.openxmlformats.org/officeDocument/2006/relationships/image" Target="../media/image276.png"/><Relationship Id="rId2" Type="http://schemas.openxmlformats.org/officeDocument/2006/relationships/image" Target="../media/image273.png"/><Relationship Id="rId16" Type="http://schemas.openxmlformats.org/officeDocument/2006/relationships/image" Target="../media/image277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5.png"/><Relationship Id="rId11" Type="http://schemas.openxmlformats.org/officeDocument/2006/relationships/image" Target="../media/image263.png"/><Relationship Id="rId5" Type="http://schemas.openxmlformats.org/officeDocument/2006/relationships/image" Target="../media/image264.png"/><Relationship Id="rId15" Type="http://schemas.openxmlformats.org/officeDocument/2006/relationships/image" Target="../media/image272.png"/><Relationship Id="rId10" Type="http://schemas.openxmlformats.org/officeDocument/2006/relationships/image" Target="../media/image267.png"/><Relationship Id="rId4" Type="http://schemas.openxmlformats.org/officeDocument/2006/relationships/image" Target="../media/image258.png"/><Relationship Id="rId9" Type="http://schemas.openxmlformats.org/officeDocument/2006/relationships/image" Target="../media/image266.png"/><Relationship Id="rId14" Type="http://schemas.openxmlformats.org/officeDocument/2006/relationships/image" Target="../media/image275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22.png"/><Relationship Id="rId7" Type="http://schemas.openxmlformats.org/officeDocument/2006/relationships/image" Target="../media/image2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1.xml"/><Relationship Id="rId1" Type="http://schemas.openxmlformats.org/officeDocument/2006/relationships/themeOverride" Target="../theme/themeOverride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cs.stanford.edu/people/karpathy/convnetjs/demo/classify2d.html" TargetMode="Externa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3.xml"/><Relationship Id="rId5" Type="http://schemas.openxmlformats.org/officeDocument/2006/relationships/hyperlink" Target="http://jmlr.org/papers/volume15/srivastava14a/srivastava14a.pdf" TargetMode="Externa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learning.ai/ai-notes/optimization/" TargetMode="External"/><Relationship Id="rId2" Type="http://schemas.openxmlformats.org/officeDocument/2006/relationships/hyperlink" Target="https://www.deeplearning.ai/ai-notes/initialization/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g"/><Relationship Id="rId3" Type="http://schemas.openxmlformats.org/officeDocument/2006/relationships/image" Target="../media/image72.pn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Relationship Id="rId9" Type="http://schemas.openxmlformats.org/officeDocument/2006/relationships/image" Target="../media/image7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72.png"/><Relationship Id="rId4" Type="http://schemas.openxmlformats.org/officeDocument/2006/relationships/image" Target="../media/image7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leju/imgaug" TargetMode="External"/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slideLayout" Target="../slideLayouts/slideLayout56.xml"/><Relationship Id="rId1" Type="http://schemas.openxmlformats.org/officeDocument/2006/relationships/themeOverride" Target="../theme/themeOverride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2.xml"/><Relationship Id="rId1" Type="http://schemas.openxmlformats.org/officeDocument/2006/relationships/themeOverride" Target="../theme/themeOverride1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nsorflow.org/versions/master/programmers_guide/using_tpu" TargetMode="External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88.jp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6.png"/><Relationship Id="rId7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g"/><Relationship Id="rId4" Type="http://schemas.openxmlformats.org/officeDocument/2006/relationships/image" Target="../media/image11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hristianjhoward.me/blog/index.php/2018/03/19/exponential-convergence-of-gradient-descent-with-lipschitz-smoothness-and-strong-convexity/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3.jpg"/><Relationship Id="rId4" Type="http://schemas.openxmlformats.org/officeDocument/2006/relationships/image" Target="../media/image142.jp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7.jpg"/><Relationship Id="rId4" Type="http://schemas.openxmlformats.org/officeDocument/2006/relationships/image" Target="../media/image146.jp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imgur.com/a/Hqolp" TargetMode="External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deeplearning.ai/ai-notes/initialization/#IV" TargetMode="Externa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openreview.net/pdf?id=r1eOnh4YPB" TargetMode="External"/><Relationship Id="rId4" Type="http://schemas.openxmlformats.org/officeDocument/2006/relationships/image" Target="../media/image15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4.png"/><Relationship Id="rId4" Type="http://schemas.openxmlformats.org/officeDocument/2006/relationships/image" Target="../media/image16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7.png"/><Relationship Id="rId4" Type="http://schemas.openxmlformats.org/officeDocument/2006/relationships/hyperlink" Target="http://www.cs.cornell.edu/courses/cs4780/2015fa/web/lecturenotes/lecturenote07.html" TargetMode="Externa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3800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1678: Intro to Deep Learning</a:t>
            </a:r>
            <a:br>
              <a:rPr lang="en-US" sz="54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Neural Network Training </a:t>
            </a:r>
            <a:b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(Part 2)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</a:rPr>
              <a:t>Prof. Adriana </a:t>
            </a:r>
            <a:r>
              <a:rPr lang="en-US" sz="3600" dirty="0" err="1">
                <a:solidFill>
                  <a:schemeClr val="tx1"/>
                </a:solidFill>
              </a:rPr>
              <a:t>Kovashka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>
                <a:solidFill>
                  <a:schemeClr val="tx1"/>
                </a:solidFill>
              </a:rPr>
              <a:t>February 16, </a:t>
            </a:r>
            <a:r>
              <a:rPr lang="en-US" sz="3600" dirty="0">
                <a:solidFill>
                  <a:schemeClr val="tx1"/>
                </a:solidFill>
              </a:rPr>
              <a:t>2021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2536"/>
            <a:ext cx="4104004" cy="57404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600" b="0" spc="-10" dirty="0"/>
              <a:t>Activation</a:t>
            </a:r>
            <a:r>
              <a:rPr sz="3600" b="0" spc="-95" dirty="0"/>
              <a:t> </a:t>
            </a:r>
            <a:r>
              <a:rPr sz="3600" b="0" spc="-5" dirty="0"/>
              <a:t>Functions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411024" y="1680256"/>
            <a:ext cx="1225550" cy="164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1024" y="4185799"/>
            <a:ext cx="821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16637" y="1618231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892817" y="3024551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Maxout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37862" y="4109827"/>
            <a:ext cx="634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9200" y="2142448"/>
            <a:ext cx="1650071" cy="38262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39199" y="3326280"/>
            <a:ext cx="1077552" cy="3499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9199" y="4616342"/>
            <a:ext cx="1335474" cy="3499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64841" y="2018398"/>
            <a:ext cx="1650071" cy="3248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921941" y="4501702"/>
            <a:ext cx="1897671" cy="71243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921941" y="3390857"/>
            <a:ext cx="2964293" cy="3061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416797" y="1648624"/>
            <a:ext cx="1391516" cy="106297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416807" y="2906134"/>
            <a:ext cx="1391506" cy="106018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465190" y="4092163"/>
            <a:ext cx="1330038" cy="109564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116673" y="1629295"/>
            <a:ext cx="1391506" cy="10850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16673" y="4093180"/>
            <a:ext cx="1391506" cy="108228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BD4833-D594-4090-8468-57F752B0061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100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50" y="1984128"/>
            <a:ext cx="7929245" cy="33471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35" dirty="0">
                <a:latin typeface="Arial"/>
                <a:cs typeface="Arial"/>
              </a:rPr>
              <a:t>Try </a:t>
            </a:r>
            <a:r>
              <a:rPr sz="2400" spc="-5" dirty="0">
                <a:latin typeface="Arial"/>
                <a:cs typeface="Arial"/>
              </a:rPr>
              <a:t>to train to 100% training accuracy on </a:t>
            </a:r>
            <a:r>
              <a:rPr sz="2400" dirty="0">
                <a:latin typeface="Arial"/>
                <a:cs typeface="Arial"/>
              </a:rPr>
              <a:t>a small sample </a:t>
            </a:r>
            <a:r>
              <a:rPr sz="2400" spc="-5" dirty="0">
                <a:latin typeface="Arial"/>
                <a:cs typeface="Arial"/>
              </a:rPr>
              <a:t>of  training data </a:t>
            </a:r>
            <a:r>
              <a:rPr sz="2400" dirty="0">
                <a:latin typeface="Arial"/>
                <a:cs typeface="Arial"/>
              </a:rPr>
              <a:t>(~5-10 minibatches); </a:t>
            </a:r>
            <a:r>
              <a:rPr sz="2400" spc="-5" dirty="0">
                <a:latin typeface="Arial"/>
                <a:cs typeface="Arial"/>
              </a:rPr>
              <a:t>fiddle with architecture,  learning </a:t>
            </a:r>
            <a:r>
              <a:rPr sz="2400" dirty="0">
                <a:latin typeface="Arial"/>
                <a:cs typeface="Arial"/>
              </a:rPr>
              <a:t>rate, </a:t>
            </a:r>
            <a:r>
              <a:rPr sz="2400" spc="-5" dirty="0">
                <a:latin typeface="Arial"/>
                <a:cs typeface="Arial"/>
              </a:rPr>
              <a:t>weight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Loss not going down? LR too </a:t>
            </a:r>
            <a:r>
              <a:rPr sz="2400" spc="-40" dirty="0">
                <a:latin typeface="Arial"/>
                <a:cs typeface="Arial"/>
              </a:rPr>
              <a:t>low, </a:t>
            </a:r>
            <a:r>
              <a:rPr sz="2400" spc="-5" dirty="0">
                <a:latin typeface="Arial"/>
                <a:cs typeface="Arial"/>
              </a:rPr>
              <a:t>bad</a:t>
            </a:r>
            <a:r>
              <a:rPr sz="24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Loss explodes to Inf or NaN? LR too high, bad</a:t>
            </a:r>
            <a:r>
              <a:rPr sz="2400" spc="-7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initialization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A7C31F2-B5EC-46D7-A278-0AEF7AA10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19DC58-C230-40B8-94C1-C51DEC59909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101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9"/>
            <a:ext cx="7974330" cy="41062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down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 dirty="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Use the architecture from the previous </a:t>
            </a:r>
            <a:r>
              <a:rPr sz="2400" dirty="0">
                <a:latin typeface="Arial"/>
                <a:cs typeface="Arial"/>
              </a:rPr>
              <a:t>step, </a:t>
            </a:r>
            <a:r>
              <a:rPr sz="2400" spc="-5" dirty="0">
                <a:latin typeface="Arial"/>
                <a:cs typeface="Arial"/>
              </a:rPr>
              <a:t>use all training  data, turn on </a:t>
            </a:r>
            <a:r>
              <a:rPr sz="2400" dirty="0">
                <a:latin typeface="Arial"/>
                <a:cs typeface="Arial"/>
              </a:rPr>
              <a:t>small </a:t>
            </a:r>
            <a:r>
              <a:rPr sz="2400" spc="-5" dirty="0">
                <a:latin typeface="Arial"/>
                <a:cs typeface="Arial"/>
              </a:rPr>
              <a:t>weight </a:t>
            </a:r>
            <a:r>
              <a:rPr sz="2400" spc="-35" dirty="0">
                <a:latin typeface="Arial"/>
                <a:cs typeface="Arial"/>
              </a:rPr>
              <a:t>decay, </a:t>
            </a:r>
            <a:r>
              <a:rPr sz="2400" spc="-5" dirty="0">
                <a:latin typeface="Arial"/>
                <a:cs typeface="Arial"/>
              </a:rPr>
              <a:t>find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learning </a:t>
            </a:r>
            <a:r>
              <a:rPr sz="2400" dirty="0">
                <a:latin typeface="Arial"/>
                <a:cs typeface="Arial"/>
              </a:rPr>
              <a:t>rate </a:t>
            </a:r>
            <a:r>
              <a:rPr sz="2400" spc="-5" dirty="0">
                <a:latin typeface="Arial"/>
                <a:cs typeface="Arial"/>
              </a:rPr>
              <a:t>that 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the loss drop </a:t>
            </a:r>
            <a:r>
              <a:rPr sz="2400" dirty="0">
                <a:latin typeface="Arial"/>
                <a:cs typeface="Arial"/>
              </a:rPr>
              <a:t>significantly </a:t>
            </a:r>
            <a:r>
              <a:rPr sz="2400" spc="-5" dirty="0">
                <a:latin typeface="Arial"/>
                <a:cs typeface="Arial"/>
              </a:rPr>
              <a:t>within ~100</a:t>
            </a:r>
            <a:r>
              <a:rPr sz="2400" spc="-6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iterations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 dirty="0">
              <a:latin typeface="Arial"/>
              <a:cs typeface="Arial"/>
            </a:endParaRPr>
          </a:p>
          <a:p>
            <a:pPr marL="12700"/>
            <a:r>
              <a:rPr sz="2400" spc="-5" dirty="0">
                <a:latin typeface="Arial"/>
                <a:cs typeface="Arial"/>
              </a:rPr>
              <a:t>Good learning </a:t>
            </a:r>
            <a:r>
              <a:rPr sz="2400" dirty="0">
                <a:latin typeface="Arial"/>
                <a:cs typeface="Arial"/>
              </a:rPr>
              <a:t>rates </a:t>
            </a:r>
            <a:r>
              <a:rPr sz="2400" spc="-5" dirty="0">
                <a:latin typeface="Arial"/>
                <a:cs typeface="Arial"/>
              </a:rPr>
              <a:t>to try: 1e-1, 1e-2, 1e-3,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1e-4</a:t>
            </a:r>
            <a:endParaRPr lang="en-US" sz="2400" spc="-5" dirty="0">
              <a:latin typeface="Arial"/>
              <a:cs typeface="Arial"/>
            </a:endParaRPr>
          </a:p>
          <a:p>
            <a:pPr marL="12700"/>
            <a:r>
              <a:rPr lang="en-US" sz="2400" spc="-5" dirty="0">
                <a:latin typeface="Arial"/>
                <a:cs typeface="Arial"/>
              </a:rPr>
              <a:t>Good weight decay to try: 1e-4, 1e-5,</a:t>
            </a:r>
            <a:r>
              <a:rPr lang="en-US" sz="2400" spc="-35" dirty="0">
                <a:latin typeface="Arial"/>
                <a:cs typeface="Arial"/>
              </a:rPr>
              <a:t> </a:t>
            </a:r>
            <a:r>
              <a:rPr lang="en-US" sz="2400" dirty="0">
                <a:latin typeface="Arial"/>
                <a:cs typeface="Arial"/>
              </a:rPr>
              <a:t>0</a:t>
            </a:r>
          </a:p>
          <a:p>
            <a:pPr marL="12700"/>
            <a:endParaRPr sz="240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66C3A23C-1EEC-42DD-B2C2-1E6A8350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B81AB2-C2FE-4500-97C5-3072080093B3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102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50" y="1984129"/>
            <a:ext cx="8456295" cy="29982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down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</a:t>
            </a:r>
            <a:r>
              <a:rPr lang="en-US" sz="2400" spc="-5" dirty="0">
                <a:latin typeface="Arial"/>
                <a:cs typeface="Arial"/>
              </a:rPr>
              <a:t> search</a:t>
            </a:r>
            <a:r>
              <a:rPr sz="2400" spc="-5" dirty="0">
                <a:latin typeface="Arial"/>
                <a:cs typeface="Arial"/>
              </a:rPr>
              <a:t>, train for ~1-5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5"/>
              </a:spcBef>
            </a:pPr>
            <a:endParaRPr sz="2550" dirty="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Choose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few </a:t>
            </a:r>
            <a:r>
              <a:rPr sz="2400" dirty="0">
                <a:latin typeface="Arial"/>
                <a:cs typeface="Arial"/>
              </a:rPr>
              <a:t>values </a:t>
            </a:r>
            <a:r>
              <a:rPr sz="2400" spc="-5" dirty="0">
                <a:latin typeface="Arial"/>
                <a:cs typeface="Arial"/>
              </a:rPr>
              <a:t>of learning </a:t>
            </a:r>
            <a:r>
              <a:rPr sz="2400" dirty="0">
                <a:latin typeface="Arial"/>
                <a:cs typeface="Arial"/>
              </a:rPr>
              <a:t>rate </a:t>
            </a:r>
            <a:r>
              <a:rPr sz="2400" spc="-5" dirty="0">
                <a:latin typeface="Arial"/>
                <a:cs typeface="Arial"/>
              </a:rPr>
              <a:t>and weight decay around  what worked from Step 3, train </a:t>
            </a:r>
            <a:r>
              <a:rPr sz="2400" dirty="0">
                <a:latin typeface="Arial"/>
                <a:cs typeface="Arial"/>
              </a:rPr>
              <a:t>a </a:t>
            </a:r>
            <a:r>
              <a:rPr sz="2400" spc="-5" dirty="0">
                <a:latin typeface="Arial"/>
                <a:cs typeface="Arial"/>
              </a:rPr>
              <a:t>few </a:t>
            </a:r>
            <a:r>
              <a:rPr sz="2400" dirty="0">
                <a:latin typeface="Arial"/>
                <a:cs typeface="Arial"/>
              </a:rPr>
              <a:t>models </a:t>
            </a:r>
            <a:r>
              <a:rPr sz="2400" spc="-5" dirty="0">
                <a:latin typeface="Arial"/>
                <a:cs typeface="Arial"/>
              </a:rPr>
              <a:t>for ~1-5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epochs.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35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B123E62-E193-413E-A2B3-4A211EB62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678E45-16CD-45E2-8241-5670739DEF7E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103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8" y="1984128"/>
            <a:ext cx="8343051" cy="2995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</a:p>
          <a:p>
            <a:pPr marL="12700" marR="2369820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 down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grid, train for ~1-5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  </a:t>
            </a:r>
            <a:endParaRPr lang="en-US" sz="2400" spc="-5" dirty="0">
              <a:latin typeface="Arial"/>
              <a:cs typeface="Arial"/>
            </a:endParaRPr>
          </a:p>
          <a:p>
            <a:pPr marL="12700" marR="2369820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5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Refine grid, train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longer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450" dirty="0">
              <a:latin typeface="Arial"/>
              <a:cs typeface="Arial"/>
            </a:endParaRPr>
          </a:p>
          <a:p>
            <a:pPr marL="12700" marR="5080">
              <a:lnSpc>
                <a:spcPts val="2850"/>
              </a:lnSpc>
            </a:pPr>
            <a:r>
              <a:rPr sz="2400" spc="-5" dirty="0">
                <a:latin typeface="Arial"/>
                <a:cs typeface="Arial"/>
              </a:rPr>
              <a:t>Pick best </a:t>
            </a:r>
            <a:r>
              <a:rPr sz="2400" dirty="0">
                <a:latin typeface="Arial"/>
                <a:cs typeface="Arial"/>
              </a:rPr>
              <a:t>models </a:t>
            </a:r>
            <a:r>
              <a:rPr sz="2400" spc="-5" dirty="0">
                <a:latin typeface="Arial"/>
                <a:cs typeface="Arial"/>
              </a:rPr>
              <a:t>from Step 4, train them for longer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(~10-20  </a:t>
            </a:r>
            <a:r>
              <a:rPr sz="2400" spc="-5" dirty="0">
                <a:latin typeface="Arial"/>
                <a:cs typeface="Arial"/>
              </a:rPr>
              <a:t>epochs) without learning </a:t>
            </a:r>
            <a:r>
              <a:rPr sz="2400" dirty="0">
                <a:latin typeface="Arial"/>
                <a:cs typeface="Arial"/>
              </a:rPr>
              <a:t>rate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decay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42CFB99-195D-4A13-8BC3-37502A761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252E5E-E693-4065-A28B-07E6CB06568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104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8"/>
            <a:ext cx="5648960" cy="22442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865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85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2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Overfit </a:t>
            </a:r>
            <a:r>
              <a:rPr sz="2400" dirty="0">
                <a:latin typeface="Arial"/>
                <a:cs typeface="Arial"/>
              </a:rPr>
              <a:t>a small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sample</a:t>
            </a:r>
            <a:endParaRPr sz="2400">
              <a:latin typeface="Arial"/>
              <a:cs typeface="Arial"/>
            </a:endParaRPr>
          </a:p>
          <a:p>
            <a:pPr marL="12700" marR="5080" algn="just">
              <a:lnSpc>
                <a:spcPts val="2850"/>
              </a:lnSpc>
              <a:spcBef>
                <a:spcPts val="105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3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Find LR that </a:t>
            </a:r>
            <a:r>
              <a:rPr sz="2400" dirty="0">
                <a:latin typeface="Arial"/>
                <a:cs typeface="Arial"/>
              </a:rPr>
              <a:t>makes </a:t>
            </a:r>
            <a:r>
              <a:rPr sz="2400" spc="-5" dirty="0">
                <a:latin typeface="Arial"/>
                <a:cs typeface="Arial"/>
              </a:rPr>
              <a:t>loss go down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4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Coarse grid, train for ~1-5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epochs  </a:t>
            </a: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5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Refine grid, train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longer</a:t>
            </a:r>
            <a:endParaRPr sz="2400">
              <a:latin typeface="Arial"/>
              <a:cs typeface="Arial"/>
            </a:endParaRPr>
          </a:p>
          <a:p>
            <a:pPr marL="12700" algn="just">
              <a:lnSpc>
                <a:spcPts val="2760"/>
              </a:lnSpc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6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Look at loss</a:t>
            </a:r>
            <a:r>
              <a:rPr sz="2400" spc="-4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curves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3201177-51A3-48C9-9B34-A499EA8C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FFFE40-452A-44DB-BEAA-223110D44CC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90749" y="1973247"/>
            <a:ext cx="7362825" cy="2747010"/>
            <a:chOff x="890748" y="1115997"/>
            <a:chExt cx="7362825" cy="2747010"/>
          </a:xfrm>
        </p:grpSpPr>
        <p:sp>
          <p:nvSpPr>
            <p:cNvPr id="3" name="object 3"/>
            <p:cNvSpPr/>
            <p:nvPr/>
          </p:nvSpPr>
          <p:spPr>
            <a:xfrm>
              <a:off x="890748" y="1115997"/>
              <a:ext cx="3787992" cy="27120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647790" y="1115997"/>
              <a:ext cx="3605442" cy="2746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584926" y="4692363"/>
            <a:ext cx="293814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latin typeface="Arial"/>
                <a:cs typeface="Arial"/>
              </a:rPr>
              <a:t>Losses </a:t>
            </a:r>
            <a:r>
              <a:rPr sz="1600" dirty="0">
                <a:latin typeface="Arial"/>
                <a:cs typeface="Arial"/>
              </a:rPr>
              <a:t>may </a:t>
            </a:r>
            <a:r>
              <a:rPr sz="1600" spc="-5" dirty="0">
                <a:latin typeface="Arial"/>
                <a:cs typeface="Arial"/>
              </a:rPr>
              <a:t>be </a:t>
            </a:r>
            <a:r>
              <a:rPr sz="1600" spc="-25" dirty="0">
                <a:latin typeface="Arial"/>
                <a:cs typeface="Arial"/>
              </a:rPr>
              <a:t>noisy, </a:t>
            </a:r>
            <a:r>
              <a:rPr sz="1600" spc="-5" dirty="0">
                <a:latin typeface="Arial"/>
                <a:cs typeface="Arial"/>
              </a:rPr>
              <a:t>use </a:t>
            </a:r>
            <a:r>
              <a:rPr sz="1600" dirty="0">
                <a:latin typeface="Arial"/>
                <a:cs typeface="Arial"/>
              </a:rPr>
              <a:t>a  scatter </a:t>
            </a:r>
            <a:r>
              <a:rPr sz="1600" spc="-5" dirty="0">
                <a:latin typeface="Arial"/>
                <a:cs typeface="Arial"/>
              </a:rPr>
              <a:t>plot and also plot</a:t>
            </a:r>
            <a:r>
              <a:rPr sz="1600" spc="-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moving  </a:t>
            </a:r>
            <a:r>
              <a:rPr sz="1600" spc="-5" dirty="0">
                <a:latin typeface="Arial"/>
                <a:cs typeface="Arial"/>
              </a:rPr>
              <a:t>average to </a:t>
            </a:r>
            <a:r>
              <a:rPr sz="1600" dirty="0">
                <a:latin typeface="Arial"/>
                <a:cs typeface="Arial"/>
              </a:rPr>
              <a:t>see </a:t>
            </a:r>
            <a:r>
              <a:rPr sz="1600" spc="-5" dirty="0">
                <a:latin typeface="Arial"/>
                <a:cs typeface="Arial"/>
              </a:rPr>
              <a:t>trends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better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105</a:t>
            </a:fld>
            <a:endParaRPr dirty="0"/>
          </a:p>
        </p:txBody>
      </p:sp>
      <p:sp>
        <p:nvSpPr>
          <p:cNvPr id="7" name="object 7"/>
          <p:cNvSpPr txBox="1"/>
          <p:nvPr/>
        </p:nvSpPr>
        <p:spPr>
          <a:xfrm>
            <a:off x="2404674" y="1661645"/>
            <a:ext cx="123761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10" dirty="0">
                <a:latin typeface="Arial"/>
                <a:cs typeface="Arial"/>
              </a:rPr>
              <a:t>Training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Loss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03765" y="1661645"/>
            <a:ext cx="180721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15" dirty="0">
                <a:latin typeface="Arial"/>
                <a:cs typeface="Arial"/>
              </a:rPr>
              <a:t>Train </a:t>
            </a:r>
            <a:r>
              <a:rPr sz="1600" dirty="0">
                <a:latin typeface="Arial"/>
                <a:cs typeface="Arial"/>
              </a:rPr>
              <a:t>/ </a:t>
            </a:r>
            <a:r>
              <a:rPr sz="1600" spc="-45" dirty="0">
                <a:latin typeface="Arial"/>
                <a:cs typeface="Arial"/>
              </a:rPr>
              <a:t>Val</a:t>
            </a:r>
            <a:r>
              <a:rPr sz="1600" spc="-1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Accuracy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27985B6C-E22E-43C3-8639-C223195CFC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Look at learning</a:t>
            </a:r>
            <a:r>
              <a:rPr lang="en-US" spc="-90" dirty="0"/>
              <a:t> </a:t>
            </a:r>
            <a:r>
              <a:rPr lang="en-US" dirty="0"/>
              <a:t>curves!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D83B09-5EC0-4613-AE50-A59026E4A26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23815" y="1150127"/>
            <a:ext cx="2790825" cy="553100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Accuracy </a:t>
            </a:r>
            <a:r>
              <a:rPr sz="1800" dirty="0"/>
              <a:t>still </a:t>
            </a:r>
            <a:r>
              <a:rPr sz="1800" spc="-5" dirty="0"/>
              <a:t>going up,</a:t>
            </a:r>
            <a:r>
              <a:rPr sz="1800" spc="-100" dirty="0"/>
              <a:t> </a:t>
            </a:r>
            <a:r>
              <a:rPr sz="1800" dirty="0"/>
              <a:t>you  </a:t>
            </a:r>
            <a:r>
              <a:rPr sz="1800" spc="-5" dirty="0"/>
              <a:t>need to train</a:t>
            </a:r>
            <a:r>
              <a:rPr sz="1800" spc="-25" dirty="0"/>
              <a:t> </a:t>
            </a:r>
            <a:r>
              <a:rPr sz="1800" spc="-5" dirty="0"/>
              <a:t>longer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6" y="2652422"/>
            <a:ext cx="4669790" cy="1599565"/>
          </a:xfrm>
          <a:custGeom>
            <a:avLst/>
            <a:gdLst/>
            <a:ahLst/>
            <a:cxnLst/>
            <a:rect l="l" t="t" r="r" b="b"/>
            <a:pathLst>
              <a:path w="4669790" h="1599564">
                <a:moveTo>
                  <a:pt x="0" y="1599071"/>
                </a:moveTo>
                <a:lnTo>
                  <a:pt x="10482" y="1569578"/>
                </a:lnTo>
                <a:lnTo>
                  <a:pt x="23436" y="1530428"/>
                </a:lnTo>
                <a:lnTo>
                  <a:pt x="38645" y="1483789"/>
                </a:lnTo>
                <a:lnTo>
                  <a:pt x="55893" y="1431831"/>
                </a:lnTo>
                <a:lnTo>
                  <a:pt x="74963" y="1376721"/>
                </a:lnTo>
                <a:lnTo>
                  <a:pt x="95640" y="1320629"/>
                </a:lnTo>
                <a:lnTo>
                  <a:pt x="117708" y="1265724"/>
                </a:lnTo>
                <a:lnTo>
                  <a:pt x="140950" y="1214174"/>
                </a:lnTo>
                <a:lnTo>
                  <a:pt x="165149" y="1168147"/>
                </a:lnTo>
                <a:lnTo>
                  <a:pt x="190204" y="1125877"/>
                </a:lnTo>
                <a:lnTo>
                  <a:pt x="216278" y="1084311"/>
                </a:lnTo>
                <a:lnTo>
                  <a:pt x="243558" y="1043691"/>
                </a:lnTo>
                <a:lnTo>
                  <a:pt x="272228" y="1004257"/>
                </a:lnTo>
                <a:lnTo>
                  <a:pt x="302474" y="966250"/>
                </a:lnTo>
                <a:lnTo>
                  <a:pt x="334481" y="929912"/>
                </a:lnTo>
                <a:lnTo>
                  <a:pt x="368435" y="895484"/>
                </a:lnTo>
                <a:lnTo>
                  <a:pt x="404521" y="863208"/>
                </a:lnTo>
                <a:lnTo>
                  <a:pt x="442924" y="833323"/>
                </a:lnTo>
                <a:lnTo>
                  <a:pt x="484674" y="805940"/>
                </a:lnTo>
                <a:lnTo>
                  <a:pt x="530101" y="780874"/>
                </a:lnTo>
                <a:lnTo>
                  <a:pt x="578341" y="757920"/>
                </a:lnTo>
                <a:lnTo>
                  <a:pt x="628527" y="736875"/>
                </a:lnTo>
                <a:lnTo>
                  <a:pt x="679794" y="717535"/>
                </a:lnTo>
                <a:lnTo>
                  <a:pt x="731277" y="699696"/>
                </a:lnTo>
                <a:lnTo>
                  <a:pt x="782112" y="683154"/>
                </a:lnTo>
                <a:lnTo>
                  <a:pt x="831432" y="667706"/>
                </a:lnTo>
                <a:lnTo>
                  <a:pt x="878373" y="653148"/>
                </a:lnTo>
                <a:lnTo>
                  <a:pt x="927725" y="638580"/>
                </a:lnTo>
                <a:lnTo>
                  <a:pt x="974274" y="626461"/>
                </a:lnTo>
                <a:lnTo>
                  <a:pt x="1019208" y="616307"/>
                </a:lnTo>
                <a:lnTo>
                  <a:pt x="1063716" y="607634"/>
                </a:lnTo>
                <a:lnTo>
                  <a:pt x="1108986" y="599957"/>
                </a:lnTo>
                <a:lnTo>
                  <a:pt x="1156205" y="592795"/>
                </a:lnTo>
                <a:lnTo>
                  <a:pt x="1206563" y="585661"/>
                </a:lnTo>
                <a:lnTo>
                  <a:pt x="1261247" y="578073"/>
                </a:lnTo>
                <a:lnTo>
                  <a:pt x="1304204" y="572450"/>
                </a:lnTo>
                <a:lnTo>
                  <a:pt x="1349530" y="567148"/>
                </a:lnTo>
                <a:lnTo>
                  <a:pt x="1396802" y="562117"/>
                </a:lnTo>
                <a:lnTo>
                  <a:pt x="1445596" y="557306"/>
                </a:lnTo>
                <a:lnTo>
                  <a:pt x="1495491" y="552665"/>
                </a:lnTo>
                <a:lnTo>
                  <a:pt x="1546062" y="548141"/>
                </a:lnTo>
                <a:lnTo>
                  <a:pt x="1596888" y="543685"/>
                </a:lnTo>
                <a:lnTo>
                  <a:pt x="1647544" y="539246"/>
                </a:lnTo>
                <a:lnTo>
                  <a:pt x="1697609" y="534774"/>
                </a:lnTo>
                <a:lnTo>
                  <a:pt x="1746659" y="530216"/>
                </a:lnTo>
                <a:lnTo>
                  <a:pt x="1794271" y="525523"/>
                </a:lnTo>
                <a:lnTo>
                  <a:pt x="1845273" y="520336"/>
                </a:lnTo>
                <a:lnTo>
                  <a:pt x="1895530" y="515253"/>
                </a:lnTo>
                <a:lnTo>
                  <a:pt x="1945201" y="510231"/>
                </a:lnTo>
                <a:lnTo>
                  <a:pt x="1994443" y="505224"/>
                </a:lnTo>
                <a:lnTo>
                  <a:pt x="2043414" y="500187"/>
                </a:lnTo>
                <a:lnTo>
                  <a:pt x="2092273" y="495075"/>
                </a:lnTo>
                <a:lnTo>
                  <a:pt x="2141177" y="489842"/>
                </a:lnTo>
                <a:lnTo>
                  <a:pt x="2190285" y="484445"/>
                </a:lnTo>
                <a:lnTo>
                  <a:pt x="2239755" y="478837"/>
                </a:lnTo>
                <a:lnTo>
                  <a:pt x="2289745" y="472974"/>
                </a:lnTo>
                <a:lnTo>
                  <a:pt x="2339913" y="466892"/>
                </a:lnTo>
                <a:lnTo>
                  <a:pt x="2389917" y="460660"/>
                </a:lnTo>
                <a:lnTo>
                  <a:pt x="2439893" y="454278"/>
                </a:lnTo>
                <a:lnTo>
                  <a:pt x="2489975" y="447746"/>
                </a:lnTo>
                <a:lnTo>
                  <a:pt x="2540298" y="441063"/>
                </a:lnTo>
                <a:lnTo>
                  <a:pt x="2590996" y="434230"/>
                </a:lnTo>
                <a:lnTo>
                  <a:pt x="2642205" y="427247"/>
                </a:lnTo>
                <a:lnTo>
                  <a:pt x="2694059" y="420114"/>
                </a:lnTo>
                <a:lnTo>
                  <a:pt x="2746694" y="412831"/>
                </a:lnTo>
                <a:lnTo>
                  <a:pt x="2800244" y="405399"/>
                </a:lnTo>
                <a:lnTo>
                  <a:pt x="2850223" y="398540"/>
                </a:lnTo>
                <a:lnTo>
                  <a:pt x="2901647" y="391603"/>
                </a:lnTo>
                <a:lnTo>
                  <a:pt x="2954160" y="384570"/>
                </a:lnTo>
                <a:lnTo>
                  <a:pt x="3007407" y="377424"/>
                </a:lnTo>
                <a:lnTo>
                  <a:pt x="3061031" y="370148"/>
                </a:lnTo>
                <a:lnTo>
                  <a:pt x="3114679" y="362727"/>
                </a:lnTo>
                <a:lnTo>
                  <a:pt x="3167994" y="355141"/>
                </a:lnTo>
                <a:lnTo>
                  <a:pt x="3220621" y="347375"/>
                </a:lnTo>
                <a:lnTo>
                  <a:pt x="3272204" y="339411"/>
                </a:lnTo>
                <a:lnTo>
                  <a:pt x="3322388" y="331233"/>
                </a:lnTo>
                <a:lnTo>
                  <a:pt x="3370818" y="322824"/>
                </a:lnTo>
                <a:lnTo>
                  <a:pt x="3422574" y="313158"/>
                </a:lnTo>
                <a:lnTo>
                  <a:pt x="3473460" y="303005"/>
                </a:lnTo>
                <a:lnTo>
                  <a:pt x="3523428" y="292476"/>
                </a:lnTo>
                <a:lnTo>
                  <a:pt x="3572435" y="281685"/>
                </a:lnTo>
                <a:lnTo>
                  <a:pt x="3620436" y="270744"/>
                </a:lnTo>
                <a:lnTo>
                  <a:pt x="3667385" y="259765"/>
                </a:lnTo>
                <a:lnTo>
                  <a:pt x="3713238" y="248861"/>
                </a:lnTo>
                <a:lnTo>
                  <a:pt x="3757949" y="238144"/>
                </a:lnTo>
                <a:lnTo>
                  <a:pt x="3801474" y="227728"/>
                </a:lnTo>
                <a:lnTo>
                  <a:pt x="3843767" y="217724"/>
                </a:lnTo>
                <a:lnTo>
                  <a:pt x="3900232" y="204394"/>
                </a:lnTo>
                <a:lnTo>
                  <a:pt x="3951860" y="191982"/>
                </a:lnTo>
                <a:lnTo>
                  <a:pt x="4000557" y="180030"/>
                </a:lnTo>
                <a:lnTo>
                  <a:pt x="4048226" y="168077"/>
                </a:lnTo>
                <a:lnTo>
                  <a:pt x="4096773" y="155665"/>
                </a:lnTo>
                <a:lnTo>
                  <a:pt x="4148101" y="142334"/>
                </a:lnTo>
                <a:lnTo>
                  <a:pt x="4204116" y="127624"/>
                </a:lnTo>
                <a:lnTo>
                  <a:pt x="4248498" y="115807"/>
                </a:lnTo>
                <a:lnTo>
                  <a:pt x="4297926" y="102459"/>
                </a:lnTo>
                <a:lnTo>
                  <a:pt x="4350689" y="88075"/>
                </a:lnTo>
                <a:lnTo>
                  <a:pt x="4405075" y="73150"/>
                </a:lnTo>
                <a:lnTo>
                  <a:pt x="4459372" y="58180"/>
                </a:lnTo>
                <a:lnTo>
                  <a:pt x="4511867" y="43661"/>
                </a:lnTo>
                <a:lnTo>
                  <a:pt x="4560848" y="30088"/>
                </a:lnTo>
                <a:lnTo>
                  <a:pt x="4604604" y="17957"/>
                </a:lnTo>
                <a:lnTo>
                  <a:pt x="4641422" y="7762"/>
                </a:lnTo>
                <a:lnTo>
                  <a:pt x="4669590" y="0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106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2A4E6F-D4CC-4FD7-BC0A-0F875B32997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01915" y="1146231"/>
            <a:ext cx="3515995" cy="852169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Huge train </a:t>
            </a:r>
            <a:r>
              <a:rPr sz="1800" dirty="0"/>
              <a:t>/ val </a:t>
            </a:r>
            <a:r>
              <a:rPr sz="1800" spc="-5" dirty="0"/>
              <a:t>gap </a:t>
            </a:r>
            <a:r>
              <a:rPr sz="1800" dirty="0"/>
              <a:t>means  </a:t>
            </a:r>
            <a:r>
              <a:rPr sz="1800" spc="-5" dirty="0"/>
              <a:t>overfitting! Increase</a:t>
            </a:r>
            <a:r>
              <a:rPr sz="1800" spc="-90" dirty="0"/>
              <a:t> </a:t>
            </a:r>
            <a:r>
              <a:rPr sz="1800" dirty="0"/>
              <a:t>regularization,  </a:t>
            </a:r>
            <a:r>
              <a:rPr sz="1800" spc="-5" dirty="0"/>
              <a:t>get </a:t>
            </a:r>
            <a:r>
              <a:rPr sz="1800" dirty="0"/>
              <a:t>more</a:t>
            </a:r>
            <a:r>
              <a:rPr sz="1800" spc="-15" dirty="0"/>
              <a:t> </a:t>
            </a:r>
            <a:r>
              <a:rPr sz="1800" spc="-5" dirty="0"/>
              <a:t>data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7" y="3228974"/>
            <a:ext cx="4542155" cy="1022985"/>
          </a:xfrm>
          <a:custGeom>
            <a:avLst/>
            <a:gdLst/>
            <a:ahLst/>
            <a:cxnLst/>
            <a:rect l="l" t="t" r="r" b="b"/>
            <a:pathLst>
              <a:path w="4542155" h="1022985">
                <a:moveTo>
                  <a:pt x="0" y="1022519"/>
                </a:moveTo>
                <a:lnTo>
                  <a:pt x="10482" y="993026"/>
                </a:lnTo>
                <a:lnTo>
                  <a:pt x="23436" y="953876"/>
                </a:lnTo>
                <a:lnTo>
                  <a:pt x="38645" y="907237"/>
                </a:lnTo>
                <a:lnTo>
                  <a:pt x="55893" y="855279"/>
                </a:lnTo>
                <a:lnTo>
                  <a:pt x="74963" y="800169"/>
                </a:lnTo>
                <a:lnTo>
                  <a:pt x="95640" y="744077"/>
                </a:lnTo>
                <a:lnTo>
                  <a:pt x="117708" y="689172"/>
                </a:lnTo>
                <a:lnTo>
                  <a:pt x="140950" y="637622"/>
                </a:lnTo>
                <a:lnTo>
                  <a:pt x="165149" y="591595"/>
                </a:lnTo>
                <a:lnTo>
                  <a:pt x="190204" y="549325"/>
                </a:lnTo>
                <a:lnTo>
                  <a:pt x="216278" y="507759"/>
                </a:lnTo>
                <a:lnTo>
                  <a:pt x="243558" y="467139"/>
                </a:lnTo>
                <a:lnTo>
                  <a:pt x="272228" y="427705"/>
                </a:lnTo>
                <a:lnTo>
                  <a:pt x="302474" y="389698"/>
                </a:lnTo>
                <a:lnTo>
                  <a:pt x="334481" y="353360"/>
                </a:lnTo>
                <a:lnTo>
                  <a:pt x="368435" y="318932"/>
                </a:lnTo>
                <a:lnTo>
                  <a:pt x="404521" y="286656"/>
                </a:lnTo>
                <a:lnTo>
                  <a:pt x="442924" y="256771"/>
                </a:lnTo>
                <a:lnTo>
                  <a:pt x="484674" y="229389"/>
                </a:lnTo>
                <a:lnTo>
                  <a:pt x="530101" y="204323"/>
                </a:lnTo>
                <a:lnTo>
                  <a:pt x="578341" y="181369"/>
                </a:lnTo>
                <a:lnTo>
                  <a:pt x="628527" y="160324"/>
                </a:lnTo>
                <a:lnTo>
                  <a:pt x="679794" y="140984"/>
                </a:lnTo>
                <a:lnTo>
                  <a:pt x="731277" y="123146"/>
                </a:lnTo>
                <a:lnTo>
                  <a:pt x="782112" y="106604"/>
                </a:lnTo>
                <a:lnTo>
                  <a:pt x="831432" y="91156"/>
                </a:lnTo>
                <a:lnTo>
                  <a:pt x="878373" y="76599"/>
                </a:lnTo>
                <a:lnTo>
                  <a:pt x="928290" y="61466"/>
                </a:lnTo>
                <a:lnTo>
                  <a:pt x="976211" y="47976"/>
                </a:lnTo>
                <a:lnTo>
                  <a:pt x="1022840" y="36129"/>
                </a:lnTo>
                <a:lnTo>
                  <a:pt x="1068882" y="25923"/>
                </a:lnTo>
                <a:lnTo>
                  <a:pt x="1115039" y="17360"/>
                </a:lnTo>
                <a:lnTo>
                  <a:pt x="1162016" y="10439"/>
                </a:lnTo>
                <a:lnTo>
                  <a:pt x="1210518" y="5160"/>
                </a:lnTo>
                <a:lnTo>
                  <a:pt x="1261247" y="1524"/>
                </a:lnTo>
                <a:lnTo>
                  <a:pt x="1308162" y="0"/>
                </a:lnTo>
                <a:lnTo>
                  <a:pt x="1356220" y="267"/>
                </a:lnTo>
                <a:lnTo>
                  <a:pt x="1405268" y="2079"/>
                </a:lnTo>
                <a:lnTo>
                  <a:pt x="1455150" y="5188"/>
                </a:lnTo>
                <a:lnTo>
                  <a:pt x="1505712" y="9348"/>
                </a:lnTo>
                <a:lnTo>
                  <a:pt x="1556800" y="14311"/>
                </a:lnTo>
                <a:lnTo>
                  <a:pt x="1608259" y="19830"/>
                </a:lnTo>
                <a:lnTo>
                  <a:pt x="1659934" y="25658"/>
                </a:lnTo>
                <a:lnTo>
                  <a:pt x="1711671" y="31549"/>
                </a:lnTo>
                <a:lnTo>
                  <a:pt x="1757522" y="37333"/>
                </a:lnTo>
                <a:lnTo>
                  <a:pt x="1802359" y="44041"/>
                </a:lnTo>
                <a:lnTo>
                  <a:pt x="1846745" y="51470"/>
                </a:lnTo>
                <a:lnTo>
                  <a:pt x="1891245" y="59417"/>
                </a:lnTo>
                <a:lnTo>
                  <a:pt x="1936421" y="67679"/>
                </a:lnTo>
                <a:lnTo>
                  <a:pt x="1982835" y="76054"/>
                </a:lnTo>
                <a:lnTo>
                  <a:pt x="2031052" y="84338"/>
                </a:lnTo>
                <a:lnTo>
                  <a:pt x="2081634" y="92330"/>
                </a:lnTo>
                <a:lnTo>
                  <a:pt x="2135144" y="99826"/>
                </a:lnTo>
                <a:lnTo>
                  <a:pt x="2192145" y="106624"/>
                </a:lnTo>
                <a:lnTo>
                  <a:pt x="2235615" y="111071"/>
                </a:lnTo>
                <a:lnTo>
                  <a:pt x="2281580" y="115312"/>
                </a:lnTo>
                <a:lnTo>
                  <a:pt x="2329663" y="119373"/>
                </a:lnTo>
                <a:lnTo>
                  <a:pt x="2379486" y="123277"/>
                </a:lnTo>
                <a:lnTo>
                  <a:pt x="2430672" y="127051"/>
                </a:lnTo>
                <a:lnTo>
                  <a:pt x="2482842" y="130717"/>
                </a:lnTo>
                <a:lnTo>
                  <a:pt x="2535619" y="134302"/>
                </a:lnTo>
                <a:lnTo>
                  <a:pt x="2588627" y="137829"/>
                </a:lnTo>
                <a:lnTo>
                  <a:pt x="2641486" y="141324"/>
                </a:lnTo>
                <a:lnTo>
                  <a:pt x="2693819" y="144810"/>
                </a:lnTo>
                <a:lnTo>
                  <a:pt x="2745249" y="148314"/>
                </a:lnTo>
                <a:lnTo>
                  <a:pt x="2795398" y="151858"/>
                </a:lnTo>
                <a:lnTo>
                  <a:pt x="2843889" y="155469"/>
                </a:lnTo>
                <a:lnTo>
                  <a:pt x="2890344" y="159171"/>
                </a:lnTo>
                <a:lnTo>
                  <a:pt x="2947372" y="163950"/>
                </a:lnTo>
                <a:lnTo>
                  <a:pt x="3003164" y="168728"/>
                </a:lnTo>
                <a:lnTo>
                  <a:pt x="3057790" y="173505"/>
                </a:lnTo>
                <a:lnTo>
                  <a:pt x="3111315" y="178282"/>
                </a:lnTo>
                <a:lnTo>
                  <a:pt x="3163809" y="183058"/>
                </a:lnTo>
                <a:lnTo>
                  <a:pt x="3215338" y="187834"/>
                </a:lnTo>
                <a:lnTo>
                  <a:pt x="3265971" y="192610"/>
                </a:lnTo>
                <a:lnTo>
                  <a:pt x="3315775" y="197387"/>
                </a:lnTo>
                <a:lnTo>
                  <a:pt x="3364819" y="202164"/>
                </a:lnTo>
                <a:lnTo>
                  <a:pt x="3413168" y="206942"/>
                </a:lnTo>
                <a:lnTo>
                  <a:pt x="3460893" y="211721"/>
                </a:lnTo>
                <a:lnTo>
                  <a:pt x="3517935" y="217562"/>
                </a:lnTo>
                <a:lnTo>
                  <a:pt x="3573279" y="223401"/>
                </a:lnTo>
                <a:lnTo>
                  <a:pt x="3627171" y="229239"/>
                </a:lnTo>
                <a:lnTo>
                  <a:pt x="3679858" y="235077"/>
                </a:lnTo>
                <a:lnTo>
                  <a:pt x="3731587" y="240915"/>
                </a:lnTo>
                <a:lnTo>
                  <a:pt x="3782605" y="246752"/>
                </a:lnTo>
                <a:lnTo>
                  <a:pt x="3833160" y="252591"/>
                </a:lnTo>
                <a:lnTo>
                  <a:pt x="3883498" y="258430"/>
                </a:lnTo>
                <a:lnTo>
                  <a:pt x="3933867" y="264271"/>
                </a:lnTo>
                <a:lnTo>
                  <a:pt x="3985337" y="270112"/>
                </a:lnTo>
                <a:lnTo>
                  <a:pt x="4038197" y="275951"/>
                </a:lnTo>
                <a:lnTo>
                  <a:pt x="4091521" y="281789"/>
                </a:lnTo>
                <a:lnTo>
                  <a:pt x="4144381" y="287627"/>
                </a:lnTo>
                <a:lnTo>
                  <a:pt x="4195850" y="293464"/>
                </a:lnTo>
                <a:lnTo>
                  <a:pt x="4245003" y="299302"/>
                </a:lnTo>
                <a:lnTo>
                  <a:pt x="4290912" y="305141"/>
                </a:lnTo>
                <a:lnTo>
                  <a:pt x="4332650" y="310980"/>
                </a:lnTo>
                <a:lnTo>
                  <a:pt x="4434982" y="331194"/>
                </a:lnTo>
                <a:lnTo>
                  <a:pt x="4482844" y="346386"/>
                </a:lnTo>
                <a:lnTo>
                  <a:pt x="4517098" y="359933"/>
                </a:lnTo>
                <a:lnTo>
                  <a:pt x="4541965" y="369371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107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601B19-FEAF-494B-B389-0C36FB7A0571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7" y="1136925"/>
            <a:ext cx="4695825" cy="3213735"/>
            <a:chOff x="1615206" y="279674"/>
            <a:chExt cx="4695825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59346" y="1479872"/>
              <a:ext cx="4632325" cy="1772285"/>
            </a:xfrm>
            <a:custGeom>
              <a:avLst/>
              <a:gdLst/>
              <a:ahLst/>
              <a:cxnLst/>
              <a:rect l="l" t="t" r="r" b="b"/>
              <a:pathLst>
                <a:path w="4632325" h="1772285">
                  <a:moveTo>
                    <a:pt x="0" y="1771721"/>
                  </a:moveTo>
                  <a:lnTo>
                    <a:pt x="8270" y="1742441"/>
                  </a:lnTo>
                  <a:lnTo>
                    <a:pt x="18522" y="1704937"/>
                  </a:lnTo>
                  <a:lnTo>
                    <a:pt x="30494" y="1660579"/>
                  </a:lnTo>
                  <a:lnTo>
                    <a:pt x="43926" y="1610733"/>
                  </a:lnTo>
                  <a:lnTo>
                    <a:pt x="58556" y="1556770"/>
                  </a:lnTo>
                  <a:lnTo>
                    <a:pt x="74125" y="1500056"/>
                  </a:lnTo>
                  <a:lnTo>
                    <a:pt x="90371" y="1441960"/>
                  </a:lnTo>
                  <a:lnTo>
                    <a:pt x="107035" y="1383851"/>
                  </a:lnTo>
                  <a:lnTo>
                    <a:pt x="123855" y="1327097"/>
                  </a:lnTo>
                  <a:lnTo>
                    <a:pt x="140571" y="1273066"/>
                  </a:lnTo>
                  <a:lnTo>
                    <a:pt x="156923" y="1223127"/>
                  </a:lnTo>
                  <a:lnTo>
                    <a:pt x="172649" y="1178647"/>
                  </a:lnTo>
                  <a:lnTo>
                    <a:pt x="191741" y="1124468"/>
                  </a:lnTo>
                  <a:lnTo>
                    <a:pt x="208888" y="1072204"/>
                  </a:lnTo>
                  <a:lnTo>
                    <a:pt x="225201" y="1022102"/>
                  </a:lnTo>
                  <a:lnTo>
                    <a:pt x="241793" y="974410"/>
                  </a:lnTo>
                  <a:lnTo>
                    <a:pt x="259775" y="929374"/>
                  </a:lnTo>
                  <a:lnTo>
                    <a:pt x="280260" y="887243"/>
                  </a:lnTo>
                  <a:lnTo>
                    <a:pt x="304359" y="848263"/>
                  </a:lnTo>
                  <a:lnTo>
                    <a:pt x="333185" y="812683"/>
                  </a:lnTo>
                  <a:lnTo>
                    <a:pt x="367849" y="780748"/>
                  </a:lnTo>
                  <a:lnTo>
                    <a:pt x="402931" y="756113"/>
                  </a:lnTo>
                  <a:lnTo>
                    <a:pt x="440099" y="735765"/>
                  </a:lnTo>
                  <a:lnTo>
                    <a:pt x="479715" y="718962"/>
                  </a:lnTo>
                  <a:lnTo>
                    <a:pt x="522138" y="704959"/>
                  </a:lnTo>
                  <a:lnTo>
                    <a:pt x="567729" y="693012"/>
                  </a:lnTo>
                  <a:lnTo>
                    <a:pt x="616849" y="682380"/>
                  </a:lnTo>
                  <a:lnTo>
                    <a:pt x="669858" y="672319"/>
                  </a:lnTo>
                  <a:lnTo>
                    <a:pt x="727116" y="662084"/>
                  </a:lnTo>
                  <a:lnTo>
                    <a:pt x="788984" y="650933"/>
                  </a:lnTo>
                  <a:lnTo>
                    <a:pt x="855823" y="638123"/>
                  </a:lnTo>
                  <a:lnTo>
                    <a:pt x="896243" y="630365"/>
                  </a:lnTo>
                  <a:lnTo>
                    <a:pt x="940062" y="622533"/>
                  </a:lnTo>
                  <a:lnTo>
                    <a:pt x="986854" y="614647"/>
                  </a:lnTo>
                  <a:lnTo>
                    <a:pt x="1036196" y="606726"/>
                  </a:lnTo>
                  <a:lnTo>
                    <a:pt x="1087662" y="598790"/>
                  </a:lnTo>
                  <a:lnTo>
                    <a:pt x="1140828" y="590858"/>
                  </a:lnTo>
                  <a:lnTo>
                    <a:pt x="1195268" y="582949"/>
                  </a:lnTo>
                  <a:lnTo>
                    <a:pt x="1250557" y="575083"/>
                  </a:lnTo>
                  <a:lnTo>
                    <a:pt x="1306272" y="567278"/>
                  </a:lnTo>
                  <a:lnTo>
                    <a:pt x="1361986" y="559554"/>
                  </a:lnTo>
                  <a:lnTo>
                    <a:pt x="1417276" y="551931"/>
                  </a:lnTo>
                  <a:lnTo>
                    <a:pt x="1471716" y="544427"/>
                  </a:lnTo>
                  <a:lnTo>
                    <a:pt x="1524881" y="537062"/>
                  </a:lnTo>
                  <a:lnTo>
                    <a:pt x="1576347" y="529856"/>
                  </a:lnTo>
                  <a:lnTo>
                    <a:pt x="1625689" y="522827"/>
                  </a:lnTo>
                  <a:lnTo>
                    <a:pt x="1672482" y="515995"/>
                  </a:lnTo>
                  <a:lnTo>
                    <a:pt x="1716301" y="509379"/>
                  </a:lnTo>
                  <a:lnTo>
                    <a:pt x="1756721" y="502998"/>
                  </a:lnTo>
                  <a:lnTo>
                    <a:pt x="1822106" y="492064"/>
                  </a:lnTo>
                  <a:lnTo>
                    <a:pt x="1880262" y="481737"/>
                  </a:lnTo>
                  <a:lnTo>
                    <a:pt x="1932518" y="471950"/>
                  </a:lnTo>
                  <a:lnTo>
                    <a:pt x="1980202" y="462636"/>
                  </a:lnTo>
                  <a:lnTo>
                    <a:pt x="2024642" y="453727"/>
                  </a:lnTo>
                  <a:lnTo>
                    <a:pt x="2067168" y="445156"/>
                  </a:lnTo>
                  <a:lnTo>
                    <a:pt x="2109108" y="436855"/>
                  </a:lnTo>
                  <a:lnTo>
                    <a:pt x="2151790" y="428757"/>
                  </a:lnTo>
                  <a:lnTo>
                    <a:pt x="2196543" y="420794"/>
                  </a:lnTo>
                  <a:lnTo>
                    <a:pt x="2244695" y="412899"/>
                  </a:lnTo>
                  <a:lnTo>
                    <a:pt x="2295749" y="405127"/>
                  </a:lnTo>
                  <a:lnTo>
                    <a:pt x="2348050" y="397581"/>
                  </a:lnTo>
                  <a:lnTo>
                    <a:pt x="2401193" y="390260"/>
                  </a:lnTo>
                  <a:lnTo>
                    <a:pt x="2454772" y="383164"/>
                  </a:lnTo>
                  <a:lnTo>
                    <a:pt x="2508382" y="376294"/>
                  </a:lnTo>
                  <a:lnTo>
                    <a:pt x="2561617" y="369649"/>
                  </a:lnTo>
                  <a:lnTo>
                    <a:pt x="2614071" y="363230"/>
                  </a:lnTo>
                  <a:lnTo>
                    <a:pt x="2665339" y="357035"/>
                  </a:lnTo>
                  <a:lnTo>
                    <a:pt x="2715015" y="351067"/>
                  </a:lnTo>
                  <a:lnTo>
                    <a:pt x="2762694" y="345324"/>
                  </a:lnTo>
                  <a:lnTo>
                    <a:pt x="2819645" y="338617"/>
                  </a:lnTo>
                  <a:lnTo>
                    <a:pt x="2874368" y="332482"/>
                  </a:lnTo>
                  <a:lnTo>
                    <a:pt x="2927217" y="326789"/>
                  </a:lnTo>
                  <a:lnTo>
                    <a:pt x="2978540" y="321403"/>
                  </a:lnTo>
                  <a:lnTo>
                    <a:pt x="3028691" y="316194"/>
                  </a:lnTo>
                  <a:lnTo>
                    <a:pt x="3078020" y="311028"/>
                  </a:lnTo>
                  <a:lnTo>
                    <a:pt x="3126879" y="305774"/>
                  </a:lnTo>
                  <a:lnTo>
                    <a:pt x="3175618" y="300299"/>
                  </a:lnTo>
                  <a:lnTo>
                    <a:pt x="3230860" y="294324"/>
                  </a:lnTo>
                  <a:lnTo>
                    <a:pt x="3285093" y="288961"/>
                  </a:lnTo>
                  <a:lnTo>
                    <a:pt x="3338385" y="283751"/>
                  </a:lnTo>
                  <a:lnTo>
                    <a:pt x="3390802" y="278234"/>
                  </a:lnTo>
                  <a:lnTo>
                    <a:pt x="3442411" y="271951"/>
                  </a:lnTo>
                  <a:lnTo>
                    <a:pt x="3493277" y="264443"/>
                  </a:lnTo>
                  <a:lnTo>
                    <a:pt x="3543467" y="255249"/>
                  </a:lnTo>
                  <a:lnTo>
                    <a:pt x="3592490" y="243867"/>
                  </a:lnTo>
                  <a:lnTo>
                    <a:pt x="3640135" y="230537"/>
                  </a:lnTo>
                  <a:lnTo>
                    <a:pt x="3686863" y="215916"/>
                  </a:lnTo>
                  <a:lnTo>
                    <a:pt x="3733133" y="200660"/>
                  </a:lnTo>
                  <a:lnTo>
                    <a:pt x="3779405" y="185426"/>
                  </a:lnTo>
                  <a:lnTo>
                    <a:pt x="3826138" y="170870"/>
                  </a:lnTo>
                  <a:lnTo>
                    <a:pt x="3873792" y="157649"/>
                  </a:lnTo>
                  <a:lnTo>
                    <a:pt x="3921744" y="145807"/>
                  </a:lnTo>
                  <a:lnTo>
                    <a:pt x="3969393" y="134776"/>
                  </a:lnTo>
                  <a:lnTo>
                    <a:pt x="4017197" y="124291"/>
                  </a:lnTo>
                  <a:lnTo>
                    <a:pt x="4065615" y="114092"/>
                  </a:lnTo>
                  <a:lnTo>
                    <a:pt x="4115106" y="103914"/>
                  </a:lnTo>
                  <a:lnTo>
                    <a:pt x="4166128" y="93496"/>
                  </a:lnTo>
                  <a:lnTo>
                    <a:pt x="4219141" y="82574"/>
                  </a:lnTo>
                  <a:lnTo>
                    <a:pt x="4270343" y="72047"/>
                  </a:lnTo>
                  <a:lnTo>
                    <a:pt x="4327292" y="60523"/>
                  </a:lnTo>
                  <a:lnTo>
                    <a:pt x="4387173" y="48529"/>
                  </a:lnTo>
                  <a:lnTo>
                    <a:pt x="4447172" y="36595"/>
                  </a:lnTo>
                  <a:lnTo>
                    <a:pt x="4504472" y="25247"/>
                  </a:lnTo>
                  <a:lnTo>
                    <a:pt x="4556261" y="15013"/>
                  </a:lnTo>
                  <a:lnTo>
                    <a:pt x="4599721" y="6421"/>
                  </a:lnTo>
                  <a:lnTo>
                    <a:pt x="4632040" y="0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49749" y="1219955"/>
            <a:ext cx="9639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Accuracy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278619" y="1982651"/>
            <a:ext cx="7086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T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rain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901915" y="1146231"/>
            <a:ext cx="3427095" cy="852169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spc="-5" dirty="0"/>
              <a:t>No gap between train </a:t>
            </a:r>
            <a:r>
              <a:rPr sz="1800" dirty="0"/>
              <a:t>/ val</a:t>
            </a:r>
            <a:r>
              <a:rPr sz="1800" spc="-90" dirty="0"/>
              <a:t> </a:t>
            </a:r>
            <a:r>
              <a:rPr sz="1800" dirty="0"/>
              <a:t>means  </a:t>
            </a:r>
            <a:r>
              <a:rPr sz="1800" spc="-5" dirty="0"/>
              <a:t>underfitting: train </a:t>
            </a:r>
            <a:r>
              <a:rPr sz="1800" spc="-20" dirty="0"/>
              <a:t>longer, </a:t>
            </a:r>
            <a:r>
              <a:rPr sz="1800" spc="-5" dirty="0"/>
              <a:t>use </a:t>
            </a:r>
            <a:r>
              <a:rPr sz="1800" dirty="0"/>
              <a:t>a  </a:t>
            </a:r>
            <a:r>
              <a:rPr sz="1800" spc="-5" dirty="0"/>
              <a:t>bigger</a:t>
            </a:r>
            <a:r>
              <a:rPr sz="1800" spc="-10" dirty="0"/>
              <a:t> </a:t>
            </a:r>
            <a:r>
              <a:rPr sz="1800" dirty="0"/>
              <a:t>model</a:t>
            </a:r>
            <a:endParaRPr sz="1800"/>
          </a:p>
        </p:txBody>
      </p:sp>
      <p:sp>
        <p:nvSpPr>
          <p:cNvPr id="12" name="object 12"/>
          <p:cNvSpPr/>
          <p:nvPr/>
        </p:nvSpPr>
        <p:spPr>
          <a:xfrm>
            <a:off x="1666846" y="2419697"/>
            <a:ext cx="4610100" cy="1831975"/>
          </a:xfrm>
          <a:custGeom>
            <a:avLst/>
            <a:gdLst/>
            <a:ahLst/>
            <a:cxnLst/>
            <a:rect l="l" t="t" r="r" b="b"/>
            <a:pathLst>
              <a:path w="4610100" h="1831975">
                <a:moveTo>
                  <a:pt x="0" y="1831796"/>
                </a:moveTo>
                <a:lnTo>
                  <a:pt x="7086" y="1803100"/>
                </a:lnTo>
                <a:lnTo>
                  <a:pt x="15555" y="1766635"/>
                </a:lnTo>
                <a:lnTo>
                  <a:pt x="25359" y="1723637"/>
                </a:lnTo>
                <a:lnTo>
                  <a:pt x="36456" y="1675347"/>
                </a:lnTo>
                <a:lnTo>
                  <a:pt x="48798" y="1623002"/>
                </a:lnTo>
                <a:lnTo>
                  <a:pt x="62341" y="1567843"/>
                </a:lnTo>
                <a:lnTo>
                  <a:pt x="77041" y="1511106"/>
                </a:lnTo>
                <a:lnTo>
                  <a:pt x="92851" y="1454031"/>
                </a:lnTo>
                <a:lnTo>
                  <a:pt x="109727" y="1397857"/>
                </a:lnTo>
                <a:lnTo>
                  <a:pt x="127624" y="1343822"/>
                </a:lnTo>
                <a:lnTo>
                  <a:pt x="142769" y="1298262"/>
                </a:lnTo>
                <a:lnTo>
                  <a:pt x="157756" y="1249718"/>
                </a:lnTo>
                <a:lnTo>
                  <a:pt x="172900" y="1199011"/>
                </a:lnTo>
                <a:lnTo>
                  <a:pt x="188514" y="1146962"/>
                </a:lnTo>
                <a:lnTo>
                  <a:pt x="204909" y="1094391"/>
                </a:lnTo>
                <a:lnTo>
                  <a:pt x="222399" y="1042121"/>
                </a:lnTo>
                <a:lnTo>
                  <a:pt x="241296" y="990971"/>
                </a:lnTo>
                <a:lnTo>
                  <a:pt x="261915" y="941763"/>
                </a:lnTo>
                <a:lnTo>
                  <a:pt x="284566" y="895318"/>
                </a:lnTo>
                <a:lnTo>
                  <a:pt x="309564" y="852458"/>
                </a:lnTo>
                <a:lnTo>
                  <a:pt x="337220" y="814002"/>
                </a:lnTo>
                <a:lnTo>
                  <a:pt x="367849" y="780773"/>
                </a:lnTo>
                <a:lnTo>
                  <a:pt x="402398" y="752696"/>
                </a:lnTo>
                <a:lnTo>
                  <a:pt x="441132" y="728829"/>
                </a:lnTo>
                <a:lnTo>
                  <a:pt x="483332" y="708689"/>
                </a:lnTo>
                <a:lnTo>
                  <a:pt x="528283" y="691794"/>
                </a:lnTo>
                <a:lnTo>
                  <a:pt x="575267" y="677662"/>
                </a:lnTo>
                <a:lnTo>
                  <a:pt x="623567" y="665811"/>
                </a:lnTo>
                <a:lnTo>
                  <a:pt x="672467" y="655759"/>
                </a:lnTo>
                <a:lnTo>
                  <a:pt x="721250" y="647022"/>
                </a:lnTo>
                <a:lnTo>
                  <a:pt x="769199" y="639121"/>
                </a:lnTo>
                <a:lnTo>
                  <a:pt x="815597" y="631571"/>
                </a:lnTo>
                <a:lnTo>
                  <a:pt x="859727" y="623891"/>
                </a:lnTo>
                <a:lnTo>
                  <a:pt x="900873" y="615598"/>
                </a:lnTo>
                <a:lnTo>
                  <a:pt x="957105" y="604475"/>
                </a:lnTo>
                <a:lnTo>
                  <a:pt x="1008676" y="596769"/>
                </a:lnTo>
                <a:lnTo>
                  <a:pt x="1057259" y="591555"/>
                </a:lnTo>
                <a:lnTo>
                  <a:pt x="1104522" y="587911"/>
                </a:lnTo>
                <a:lnTo>
                  <a:pt x="1152137" y="584911"/>
                </a:lnTo>
                <a:lnTo>
                  <a:pt x="1201774" y="581634"/>
                </a:lnTo>
                <a:lnTo>
                  <a:pt x="1255104" y="577154"/>
                </a:lnTo>
                <a:lnTo>
                  <a:pt x="1313797" y="570548"/>
                </a:lnTo>
                <a:lnTo>
                  <a:pt x="1360479" y="564480"/>
                </a:lnTo>
                <a:lnTo>
                  <a:pt x="1410061" y="557920"/>
                </a:lnTo>
                <a:lnTo>
                  <a:pt x="1461967" y="550938"/>
                </a:lnTo>
                <a:lnTo>
                  <a:pt x="1515622" y="543600"/>
                </a:lnTo>
                <a:lnTo>
                  <a:pt x="1570450" y="535975"/>
                </a:lnTo>
                <a:lnTo>
                  <a:pt x="1625876" y="528129"/>
                </a:lnTo>
                <a:lnTo>
                  <a:pt x="1681326" y="520132"/>
                </a:lnTo>
                <a:lnTo>
                  <a:pt x="1736223" y="512050"/>
                </a:lnTo>
                <a:lnTo>
                  <a:pt x="1789992" y="503951"/>
                </a:lnTo>
                <a:lnTo>
                  <a:pt x="1842058" y="495903"/>
                </a:lnTo>
                <a:lnTo>
                  <a:pt x="1891846" y="487974"/>
                </a:lnTo>
                <a:lnTo>
                  <a:pt x="1944664" y="479135"/>
                </a:lnTo>
                <a:lnTo>
                  <a:pt x="1996530" y="469959"/>
                </a:lnTo>
                <a:lnTo>
                  <a:pt x="2047466" y="460557"/>
                </a:lnTo>
                <a:lnTo>
                  <a:pt x="2097494" y="451044"/>
                </a:lnTo>
                <a:lnTo>
                  <a:pt x="2146636" y="441530"/>
                </a:lnTo>
                <a:lnTo>
                  <a:pt x="2194915" y="432129"/>
                </a:lnTo>
                <a:lnTo>
                  <a:pt x="2242353" y="422952"/>
                </a:lnTo>
                <a:lnTo>
                  <a:pt x="2288972" y="414114"/>
                </a:lnTo>
                <a:lnTo>
                  <a:pt x="2334795" y="405725"/>
                </a:lnTo>
                <a:lnTo>
                  <a:pt x="2379845" y="397899"/>
                </a:lnTo>
                <a:lnTo>
                  <a:pt x="2433959" y="388954"/>
                </a:lnTo>
                <a:lnTo>
                  <a:pt x="2485242" y="380770"/>
                </a:lnTo>
                <a:lnTo>
                  <a:pt x="2534619" y="373172"/>
                </a:lnTo>
                <a:lnTo>
                  <a:pt x="2583013" y="365984"/>
                </a:lnTo>
                <a:lnTo>
                  <a:pt x="2631349" y="359031"/>
                </a:lnTo>
                <a:lnTo>
                  <a:pt x="2680550" y="352137"/>
                </a:lnTo>
                <a:lnTo>
                  <a:pt x="2731540" y="345127"/>
                </a:lnTo>
                <a:lnTo>
                  <a:pt x="2785244" y="337824"/>
                </a:lnTo>
                <a:lnTo>
                  <a:pt x="2830488" y="331953"/>
                </a:lnTo>
                <a:lnTo>
                  <a:pt x="2877376" y="326293"/>
                </a:lnTo>
                <a:lnTo>
                  <a:pt x="2925525" y="320754"/>
                </a:lnTo>
                <a:lnTo>
                  <a:pt x="2974552" y="315245"/>
                </a:lnTo>
                <a:lnTo>
                  <a:pt x="3024075" y="309676"/>
                </a:lnTo>
                <a:lnTo>
                  <a:pt x="3073710" y="303957"/>
                </a:lnTo>
                <a:lnTo>
                  <a:pt x="3123074" y="297997"/>
                </a:lnTo>
                <a:lnTo>
                  <a:pt x="3171786" y="291707"/>
                </a:lnTo>
                <a:lnTo>
                  <a:pt x="3219461" y="284996"/>
                </a:lnTo>
                <a:lnTo>
                  <a:pt x="3265718" y="277774"/>
                </a:lnTo>
                <a:lnTo>
                  <a:pt x="3316106" y="269041"/>
                </a:lnTo>
                <a:lnTo>
                  <a:pt x="3366216" y="259627"/>
                </a:lnTo>
                <a:lnTo>
                  <a:pt x="3415860" y="249688"/>
                </a:lnTo>
                <a:lnTo>
                  <a:pt x="3464856" y="239378"/>
                </a:lnTo>
                <a:lnTo>
                  <a:pt x="3513016" y="228852"/>
                </a:lnTo>
                <a:lnTo>
                  <a:pt x="3560158" y="218263"/>
                </a:lnTo>
                <a:lnTo>
                  <a:pt x="3606095" y="207768"/>
                </a:lnTo>
                <a:lnTo>
                  <a:pt x="3650643" y="197520"/>
                </a:lnTo>
                <a:lnTo>
                  <a:pt x="3693617" y="187674"/>
                </a:lnTo>
                <a:lnTo>
                  <a:pt x="3743696" y="175680"/>
                </a:lnTo>
                <a:lnTo>
                  <a:pt x="3787667" y="164189"/>
                </a:lnTo>
                <a:lnTo>
                  <a:pt x="3828619" y="152940"/>
                </a:lnTo>
                <a:lnTo>
                  <a:pt x="3869636" y="141670"/>
                </a:lnTo>
                <a:lnTo>
                  <a:pt x="3913804" y="130115"/>
                </a:lnTo>
                <a:lnTo>
                  <a:pt x="3964211" y="118012"/>
                </a:lnTo>
                <a:lnTo>
                  <a:pt x="4023941" y="105099"/>
                </a:lnTo>
                <a:lnTo>
                  <a:pt x="4065666" y="96795"/>
                </a:lnTo>
                <a:lnTo>
                  <a:pt x="4113543" y="87670"/>
                </a:lnTo>
                <a:lnTo>
                  <a:pt x="4166111" y="77945"/>
                </a:lnTo>
                <a:lnTo>
                  <a:pt x="4221912" y="67842"/>
                </a:lnTo>
                <a:lnTo>
                  <a:pt x="4279486" y="57583"/>
                </a:lnTo>
                <a:lnTo>
                  <a:pt x="4337372" y="47388"/>
                </a:lnTo>
                <a:lnTo>
                  <a:pt x="4394111" y="37481"/>
                </a:lnTo>
                <a:lnTo>
                  <a:pt x="4448244" y="28082"/>
                </a:lnTo>
                <a:lnTo>
                  <a:pt x="4498311" y="19413"/>
                </a:lnTo>
                <a:lnTo>
                  <a:pt x="4542851" y="11695"/>
                </a:lnTo>
                <a:lnTo>
                  <a:pt x="4580406" y="5150"/>
                </a:lnTo>
                <a:lnTo>
                  <a:pt x="4609515" y="0"/>
                </a:lnTo>
              </a:path>
            </a:pathLst>
          </a:custGeom>
          <a:ln w="38099">
            <a:solidFill>
              <a:srgbClr val="E6913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806389" y="3381252"/>
            <a:ext cx="443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180" dirty="0">
                <a:solidFill>
                  <a:srgbClr val="E69138"/>
                </a:solidFill>
                <a:latin typeface="Arial"/>
                <a:cs typeface="Arial"/>
              </a:rPr>
              <a:t>V</a:t>
            </a:r>
            <a:r>
              <a:rPr sz="2400" spc="-5" dirty="0">
                <a:solidFill>
                  <a:srgbClr val="E69138"/>
                </a:solidFill>
                <a:latin typeface="Arial"/>
                <a:cs typeface="Arial"/>
              </a:rPr>
              <a:t>al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108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90313C3-5899-4BD7-86DD-F7309DBA047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9199" y="975532"/>
            <a:ext cx="731012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20" dirty="0"/>
              <a:t>Track </a:t>
            </a:r>
            <a:r>
              <a:rPr sz="2400" spc="-5" dirty="0"/>
              <a:t>the </a:t>
            </a:r>
            <a:r>
              <a:rPr sz="2400" dirty="0"/>
              <a:t>ratio </a:t>
            </a:r>
            <a:r>
              <a:rPr sz="2400" spc="-5" dirty="0"/>
              <a:t>of weight updates </a:t>
            </a:r>
            <a:r>
              <a:rPr sz="2400" dirty="0"/>
              <a:t>/ </a:t>
            </a:r>
            <a:r>
              <a:rPr sz="2400" spc="-5" dirty="0"/>
              <a:t>weight</a:t>
            </a:r>
            <a:r>
              <a:rPr sz="2400" spc="-80" dirty="0"/>
              <a:t> </a:t>
            </a:r>
            <a:r>
              <a:rPr sz="2400" dirty="0"/>
              <a:t>magnitudes:</a:t>
            </a:r>
            <a:endParaRPr sz="2400"/>
          </a:p>
        </p:txBody>
      </p:sp>
      <p:sp>
        <p:nvSpPr>
          <p:cNvPr id="3" name="object 3"/>
          <p:cNvSpPr txBox="1"/>
          <p:nvPr/>
        </p:nvSpPr>
        <p:spPr>
          <a:xfrm>
            <a:off x="543799" y="4713569"/>
            <a:ext cx="751649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ratio </a:t>
            </a:r>
            <a:r>
              <a:rPr spc="-5" dirty="0">
                <a:latin typeface="Arial"/>
                <a:cs typeface="Arial"/>
              </a:rPr>
              <a:t>between the updates and </a:t>
            </a:r>
            <a:r>
              <a:rPr dirty="0">
                <a:latin typeface="Arial"/>
                <a:cs typeface="Arial"/>
              </a:rPr>
              <a:t>values: ~ </a:t>
            </a:r>
            <a:r>
              <a:rPr spc="-5" dirty="0">
                <a:latin typeface="Arial"/>
                <a:cs typeface="Arial"/>
              </a:rPr>
              <a:t>0.0002 </a:t>
            </a:r>
            <a:r>
              <a:rPr dirty="0">
                <a:latin typeface="Arial"/>
                <a:cs typeface="Arial"/>
              </a:rPr>
              <a:t>/ </a:t>
            </a:r>
            <a:r>
              <a:rPr spc="-5" dirty="0">
                <a:latin typeface="Arial"/>
                <a:cs typeface="Arial"/>
              </a:rPr>
              <a:t>0.02 </a:t>
            </a:r>
            <a:r>
              <a:rPr dirty="0">
                <a:latin typeface="Arial"/>
                <a:cs typeface="Arial"/>
              </a:rPr>
              <a:t>= </a:t>
            </a:r>
            <a:r>
              <a:rPr spc="-5" dirty="0">
                <a:latin typeface="Arial"/>
                <a:cs typeface="Arial"/>
              </a:rPr>
              <a:t>0.01 </a:t>
            </a:r>
            <a:r>
              <a:rPr dirty="0">
                <a:latin typeface="Arial"/>
                <a:cs typeface="Arial"/>
              </a:rPr>
              <a:t>(about</a:t>
            </a:r>
            <a:r>
              <a:rPr spc="-9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okay)</a:t>
            </a:r>
            <a:endParaRPr dirty="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b="1" spc="-5" dirty="0">
                <a:latin typeface="Arial"/>
                <a:cs typeface="Arial"/>
              </a:rPr>
              <a:t>want </a:t>
            </a:r>
            <a:r>
              <a:rPr b="1" dirty="0">
                <a:latin typeface="Arial"/>
                <a:cs typeface="Arial"/>
              </a:rPr>
              <a:t>this to </a:t>
            </a:r>
            <a:r>
              <a:rPr b="1" spc="-5" dirty="0">
                <a:latin typeface="Arial"/>
                <a:cs typeface="Arial"/>
              </a:rPr>
              <a:t>be somewhere around 0.001 or</a:t>
            </a:r>
            <a:r>
              <a:rPr b="1" spc="-3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so</a:t>
            </a:r>
            <a:endParaRPr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66848" y="1854899"/>
            <a:ext cx="6210287" cy="23621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109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0B183D-3CC7-43E1-B29D-C26EC2601B8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2457450"/>
            <a:ext cx="8229600" cy="1305486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2130" algn="l"/>
                <a:tab pos="4342765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1495" marR="5080" indent="-313690">
              <a:buChar char="-"/>
              <a:tabLst>
                <a:tab pos="4342130" algn="l"/>
                <a:tab pos="4342765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</p:txBody>
      </p:sp>
      <p:sp>
        <p:nvSpPr>
          <p:cNvPr id="6" name="object 6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7FF14-C24C-4115-8717-2C1D6DC67A2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B6B91-DD34-4DF2-98DF-471EA15AF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 batch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3CBECF-4C61-4724-B1AB-779786B75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F3A87-6245-4576-827A-DA37CC33A9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22487" r="40119" b="26720"/>
          <a:stretch/>
        </p:blipFill>
        <p:spPr>
          <a:xfrm>
            <a:off x="43539" y="1480453"/>
            <a:ext cx="4604657" cy="3464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34194-25E2-4815-AF73-DFF983585B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67" t="22487" r="16429" b="8095"/>
          <a:stretch/>
        </p:blipFill>
        <p:spPr>
          <a:xfrm>
            <a:off x="4683691" y="1480453"/>
            <a:ext cx="4460309" cy="50622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BB4514-E7C9-444C-97DD-D62B509634DE}"/>
              </a:ext>
            </a:extLst>
          </p:cNvPr>
          <p:cNvSpPr txBox="1"/>
          <p:nvPr/>
        </p:nvSpPr>
        <p:spPr>
          <a:xfrm>
            <a:off x="0" y="6579121"/>
            <a:ext cx="6135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200" dirty="0" err="1">
                <a:solidFill>
                  <a:srgbClr val="000000"/>
                </a:solidFill>
                <a:latin typeface="+mj-lt"/>
              </a:rPr>
              <a:t>Bhiksha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Raj; Goyal et al. “</a:t>
            </a:r>
            <a:r>
              <a:rPr lang="en-US" sz="1200" dirty="0">
                <a:latin typeface="+mj-lt"/>
              </a:rPr>
              <a:t>Accurate, Large Minibatch </a:t>
            </a:r>
            <a:r>
              <a:rPr lang="en-US" sz="1200" dirty="0" err="1">
                <a:latin typeface="+mj-lt"/>
              </a:rPr>
              <a:t>SGD:Training</a:t>
            </a:r>
            <a:r>
              <a:rPr lang="en-US" sz="1200" dirty="0">
                <a:latin typeface="+mj-lt"/>
              </a:rPr>
              <a:t> ImageNet in 1 Hour”</a:t>
            </a:r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463599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73674" y="2128480"/>
            <a:ext cx="6379210" cy="209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8800" indent="-546735">
              <a:spcBef>
                <a:spcPts val="100"/>
              </a:spcBef>
              <a:buAutoNum type="arabicPeriod"/>
              <a:tabLst>
                <a:tab pos="558800" algn="l"/>
                <a:tab pos="559435" algn="l"/>
              </a:tabLst>
            </a:pPr>
            <a:r>
              <a:rPr sz="3000" spc="-25" dirty="0">
                <a:latin typeface="Arial"/>
                <a:cs typeface="Arial"/>
              </a:rPr>
              <a:t>Train </a:t>
            </a:r>
            <a:r>
              <a:rPr sz="3000" dirty="0">
                <a:latin typeface="Arial"/>
                <a:cs typeface="Arial"/>
              </a:rPr>
              <a:t>multiple </a:t>
            </a:r>
            <a:r>
              <a:rPr sz="3000" spc="-5" dirty="0">
                <a:latin typeface="Arial"/>
                <a:cs typeface="Arial"/>
              </a:rPr>
              <a:t>independent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models</a:t>
            </a:r>
            <a:endParaRPr sz="3000">
              <a:latin typeface="Arial"/>
              <a:cs typeface="Arial"/>
            </a:endParaRPr>
          </a:p>
          <a:p>
            <a:pPr marL="558800" indent="-546735">
              <a:buAutoNum type="arabicPeriod"/>
              <a:tabLst>
                <a:tab pos="558800" algn="l"/>
                <a:tab pos="559435" algn="l"/>
              </a:tabLst>
            </a:pPr>
            <a:r>
              <a:rPr sz="3000" spc="-5" dirty="0">
                <a:latin typeface="Arial"/>
                <a:cs typeface="Arial"/>
              </a:rPr>
              <a:t>At test time average their</a:t>
            </a:r>
            <a:r>
              <a:rPr sz="3000" spc="-75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results</a:t>
            </a:r>
            <a:endParaRPr sz="3000">
              <a:latin typeface="Arial"/>
              <a:cs typeface="Arial"/>
            </a:endParaRPr>
          </a:p>
          <a:p>
            <a:pPr marL="558800">
              <a:spcBef>
                <a:spcPts val="60"/>
              </a:spcBef>
            </a:pPr>
            <a:r>
              <a:rPr sz="1400" spc="-35" dirty="0">
                <a:latin typeface="Arial"/>
                <a:cs typeface="Arial"/>
              </a:rPr>
              <a:t>(Take </a:t>
            </a:r>
            <a:r>
              <a:rPr sz="1400" spc="-5" dirty="0">
                <a:latin typeface="Arial"/>
                <a:cs typeface="Arial"/>
              </a:rPr>
              <a:t>average of predicted probability distributions, then </a:t>
            </a:r>
            <a:r>
              <a:rPr sz="1400" dirty="0">
                <a:latin typeface="Arial"/>
                <a:cs typeface="Arial"/>
              </a:rPr>
              <a:t>choose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argmax)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550">
              <a:latin typeface="Arial"/>
              <a:cs typeface="Arial"/>
            </a:endParaRPr>
          </a:p>
          <a:p>
            <a:pPr marL="101600"/>
            <a:r>
              <a:rPr sz="3000" spc="-10" dirty="0">
                <a:latin typeface="Arial"/>
                <a:cs typeface="Arial"/>
              </a:rPr>
              <a:t>Enjoy </a:t>
            </a:r>
            <a:r>
              <a:rPr sz="3000" spc="-5" dirty="0">
                <a:latin typeface="Arial"/>
                <a:cs typeface="Arial"/>
              </a:rPr>
              <a:t>2% extra</a:t>
            </a:r>
            <a:r>
              <a:rPr sz="3000" spc="-2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performance</a:t>
            </a:r>
            <a:endParaRPr sz="3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111</a:t>
            </a:fld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3573" y="944591"/>
            <a:ext cx="8783781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</a:t>
            </a:r>
            <a:r>
              <a:rPr spc="-90" dirty="0"/>
              <a:t> </a:t>
            </a:r>
            <a:r>
              <a:rPr spc="-5" dirty="0"/>
              <a:t>Ensembles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AA06F-6E83-4B2A-BEC4-BD69BDBC0AE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28" y="944591"/>
            <a:ext cx="886974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 </a:t>
            </a:r>
            <a:r>
              <a:rPr spc="-10" dirty="0"/>
              <a:t>Ensembles: </a:t>
            </a:r>
            <a:r>
              <a:rPr spc="-40" dirty="0"/>
              <a:t>Tips </a:t>
            </a:r>
            <a:r>
              <a:rPr spc="-5" dirty="0"/>
              <a:t>and</a:t>
            </a:r>
            <a:r>
              <a:rPr spc="-160" dirty="0"/>
              <a:t> </a:t>
            </a:r>
            <a:r>
              <a:rPr spc="-25" dirty="0"/>
              <a:t>Tricks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2822" y="1679542"/>
            <a:ext cx="706374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Instead of training independent </a:t>
            </a:r>
            <a:r>
              <a:rPr sz="2400" dirty="0">
                <a:latin typeface="Arial"/>
                <a:cs typeface="Arial"/>
              </a:rPr>
              <a:t>models, </a:t>
            </a:r>
            <a:r>
              <a:rPr sz="2400" spc="-5" dirty="0">
                <a:latin typeface="Arial"/>
                <a:cs typeface="Arial"/>
              </a:rPr>
              <a:t>use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multiple  snapshots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a single model </a:t>
            </a:r>
            <a:r>
              <a:rPr sz="2400" spc="-5" dirty="0">
                <a:latin typeface="Arial"/>
                <a:cs typeface="Arial"/>
              </a:rPr>
              <a:t>during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training!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757" y="2710292"/>
            <a:ext cx="2673562" cy="2196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9550" y="5041107"/>
            <a:ext cx="3838575" cy="3949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Loshchilov and </a:t>
            </a:r>
            <a:r>
              <a:rPr sz="800" spc="-10" dirty="0">
                <a:latin typeface="Arial"/>
                <a:cs typeface="Arial"/>
              </a:rPr>
              <a:t>Hutter, </a:t>
            </a:r>
            <a:r>
              <a:rPr sz="800" dirty="0">
                <a:latin typeface="Arial"/>
                <a:cs typeface="Arial"/>
              </a:rPr>
              <a:t>“SGDR: </a:t>
            </a:r>
            <a:r>
              <a:rPr sz="800" spc="-5" dirty="0">
                <a:latin typeface="Arial"/>
                <a:cs typeface="Arial"/>
              </a:rPr>
              <a:t>Stochastic gradient descent with </a:t>
            </a:r>
            <a:r>
              <a:rPr sz="800" dirty="0">
                <a:latin typeface="Arial"/>
                <a:cs typeface="Arial"/>
              </a:rPr>
              <a:t>restarts”, </a:t>
            </a:r>
            <a:r>
              <a:rPr sz="800" spc="-5" dirty="0">
                <a:latin typeface="Arial"/>
                <a:cs typeface="Arial"/>
              </a:rPr>
              <a:t>arXiv 2016  Huang et al, </a:t>
            </a:r>
            <a:r>
              <a:rPr sz="800" dirty="0">
                <a:latin typeface="Arial"/>
                <a:cs typeface="Arial"/>
              </a:rPr>
              <a:t>“Snapshot </a:t>
            </a:r>
            <a:r>
              <a:rPr sz="800" spc="-5" dirty="0">
                <a:latin typeface="Arial"/>
                <a:cs typeface="Arial"/>
              </a:rPr>
              <a:t>ensembles: train 1, get </a:t>
            </a:r>
            <a:r>
              <a:rPr sz="800" dirty="0">
                <a:latin typeface="Arial"/>
                <a:cs typeface="Arial"/>
              </a:rPr>
              <a:t>M </a:t>
            </a:r>
            <a:r>
              <a:rPr sz="800" spc="-5" dirty="0">
                <a:latin typeface="Arial"/>
                <a:cs typeface="Arial"/>
              </a:rPr>
              <a:t>for free”, ICLR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800" spc="-5" dirty="0">
                <a:latin typeface="Arial"/>
                <a:cs typeface="Arial"/>
              </a:rPr>
              <a:t>Figures </a:t>
            </a:r>
            <a:r>
              <a:rPr sz="800" dirty="0">
                <a:latin typeface="Arial"/>
                <a:cs typeface="Arial"/>
              </a:rPr>
              <a:t>copyright </a:t>
            </a:r>
            <a:r>
              <a:rPr sz="800" spc="-10" dirty="0">
                <a:latin typeface="Arial"/>
                <a:cs typeface="Arial"/>
              </a:rPr>
              <a:t>Yixuan </a:t>
            </a:r>
            <a:r>
              <a:rPr sz="800" spc="-5" dirty="0">
                <a:latin typeface="Arial"/>
                <a:cs typeface="Arial"/>
              </a:rPr>
              <a:t>Li and </a:t>
            </a:r>
            <a:r>
              <a:rPr sz="800" spc="-10" dirty="0">
                <a:latin typeface="Arial"/>
                <a:cs typeface="Arial"/>
              </a:rPr>
              <a:t>Geoff </a:t>
            </a:r>
            <a:r>
              <a:rPr sz="800" spc="-5" dirty="0">
                <a:latin typeface="Arial"/>
                <a:cs typeface="Arial"/>
              </a:rPr>
              <a:t>Pleiss, 2017. Reproduced with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permission.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112</a:t>
            </a:fld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F556CF-E2E3-4AB1-BD1B-08898CE89D8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0210" y="944591"/>
            <a:ext cx="874358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Model </a:t>
            </a:r>
            <a:r>
              <a:rPr spc="-10" dirty="0"/>
              <a:t>Ensembles: </a:t>
            </a:r>
            <a:r>
              <a:rPr spc="-40" dirty="0"/>
              <a:t>Tips </a:t>
            </a:r>
            <a:r>
              <a:rPr spc="-5" dirty="0"/>
              <a:t>and</a:t>
            </a:r>
            <a:r>
              <a:rPr spc="-160" dirty="0"/>
              <a:t> </a:t>
            </a:r>
            <a:r>
              <a:rPr spc="-25" dirty="0"/>
              <a:t>Tricks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62822" y="1679542"/>
            <a:ext cx="706374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Instead of training independent </a:t>
            </a:r>
            <a:r>
              <a:rPr sz="2400" dirty="0">
                <a:latin typeface="Arial"/>
                <a:cs typeface="Arial"/>
              </a:rPr>
              <a:t>models, </a:t>
            </a:r>
            <a:r>
              <a:rPr sz="2400" spc="-5" dirty="0">
                <a:latin typeface="Arial"/>
                <a:cs typeface="Arial"/>
              </a:rPr>
              <a:t>use</a:t>
            </a:r>
            <a:r>
              <a:rPr sz="2400" spc="-9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multiple  snapshots </a:t>
            </a:r>
            <a:r>
              <a:rPr sz="2400" spc="-5" dirty="0">
                <a:latin typeface="Arial"/>
                <a:cs typeface="Arial"/>
              </a:rPr>
              <a:t>of </a:t>
            </a:r>
            <a:r>
              <a:rPr sz="2400" dirty="0">
                <a:latin typeface="Arial"/>
                <a:cs typeface="Arial"/>
              </a:rPr>
              <a:t>a single model </a:t>
            </a:r>
            <a:r>
              <a:rPr sz="2400" spc="-5" dirty="0">
                <a:latin typeface="Arial"/>
                <a:cs typeface="Arial"/>
              </a:rPr>
              <a:t>during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training!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737" y="2710294"/>
            <a:ext cx="5502070" cy="21966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021470" y="2732434"/>
            <a:ext cx="2489103" cy="22125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184910" y="4933704"/>
            <a:ext cx="272224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Cyclic learning </a:t>
            </a:r>
            <a:r>
              <a:rPr sz="1400" dirty="0">
                <a:latin typeface="Arial"/>
                <a:cs typeface="Arial"/>
              </a:rPr>
              <a:t>rate schedules</a:t>
            </a:r>
            <a:r>
              <a:rPr sz="1400" spc="-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can  make </a:t>
            </a:r>
            <a:r>
              <a:rPr sz="1400" spc="-5" dirty="0">
                <a:latin typeface="Arial"/>
                <a:cs typeface="Arial"/>
              </a:rPr>
              <a:t>this work even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better!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2" name="object 12"/>
          <p:cNvSpPr txBox="1"/>
          <p:nvPr/>
        </p:nvSpPr>
        <p:spPr>
          <a:xfrm>
            <a:off x="6922545" y="5570691"/>
            <a:ext cx="30797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58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9550" y="5041107"/>
            <a:ext cx="3838575" cy="3949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Loshchilov and </a:t>
            </a:r>
            <a:r>
              <a:rPr sz="800" spc="-10" dirty="0">
                <a:latin typeface="Arial"/>
                <a:cs typeface="Arial"/>
              </a:rPr>
              <a:t>Hutter, </a:t>
            </a:r>
            <a:r>
              <a:rPr sz="800" dirty="0">
                <a:latin typeface="Arial"/>
                <a:cs typeface="Arial"/>
              </a:rPr>
              <a:t>“SGDR: </a:t>
            </a:r>
            <a:r>
              <a:rPr sz="800" spc="-5" dirty="0">
                <a:latin typeface="Arial"/>
                <a:cs typeface="Arial"/>
              </a:rPr>
              <a:t>Stochastic gradient descent with </a:t>
            </a:r>
            <a:r>
              <a:rPr sz="800" dirty="0">
                <a:latin typeface="Arial"/>
                <a:cs typeface="Arial"/>
              </a:rPr>
              <a:t>restarts”, </a:t>
            </a:r>
            <a:r>
              <a:rPr sz="800" spc="-5" dirty="0">
                <a:latin typeface="Arial"/>
                <a:cs typeface="Arial"/>
              </a:rPr>
              <a:t>arXiv 2016  Huang et al, </a:t>
            </a:r>
            <a:r>
              <a:rPr sz="800" dirty="0">
                <a:latin typeface="Arial"/>
                <a:cs typeface="Arial"/>
              </a:rPr>
              <a:t>“Snapshot </a:t>
            </a:r>
            <a:r>
              <a:rPr sz="800" spc="-5" dirty="0">
                <a:latin typeface="Arial"/>
                <a:cs typeface="Arial"/>
              </a:rPr>
              <a:t>ensembles: train 1, get </a:t>
            </a:r>
            <a:r>
              <a:rPr sz="800" dirty="0">
                <a:latin typeface="Arial"/>
                <a:cs typeface="Arial"/>
              </a:rPr>
              <a:t>M </a:t>
            </a:r>
            <a:r>
              <a:rPr sz="800" spc="-5" dirty="0">
                <a:latin typeface="Arial"/>
                <a:cs typeface="Arial"/>
              </a:rPr>
              <a:t>for free”, ICLR</a:t>
            </a:r>
            <a:r>
              <a:rPr sz="800" spc="-35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2017</a:t>
            </a:r>
            <a:endParaRPr sz="800"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z="800" spc="-5" dirty="0">
                <a:latin typeface="Arial"/>
                <a:cs typeface="Arial"/>
              </a:rPr>
              <a:t>Figures </a:t>
            </a:r>
            <a:r>
              <a:rPr sz="800" dirty="0">
                <a:latin typeface="Arial"/>
                <a:cs typeface="Arial"/>
              </a:rPr>
              <a:t>copyright </a:t>
            </a:r>
            <a:r>
              <a:rPr sz="800" spc="-10" dirty="0">
                <a:latin typeface="Arial"/>
                <a:cs typeface="Arial"/>
              </a:rPr>
              <a:t>Yixuan </a:t>
            </a:r>
            <a:r>
              <a:rPr sz="800" spc="-5" dirty="0">
                <a:latin typeface="Arial"/>
                <a:cs typeface="Arial"/>
              </a:rPr>
              <a:t>Li and </a:t>
            </a:r>
            <a:r>
              <a:rPr sz="800" spc="-10" dirty="0">
                <a:latin typeface="Arial"/>
                <a:cs typeface="Arial"/>
              </a:rPr>
              <a:t>Geoff </a:t>
            </a:r>
            <a:r>
              <a:rPr sz="800" spc="-5" dirty="0">
                <a:latin typeface="Arial"/>
                <a:cs typeface="Arial"/>
              </a:rPr>
              <a:t>Pleiss, 2017. Reproduced with</a:t>
            </a:r>
            <a:r>
              <a:rPr sz="800" spc="-40" dirty="0">
                <a:latin typeface="Arial"/>
                <a:cs typeface="Arial"/>
              </a:rPr>
              <a:t> </a:t>
            </a:r>
            <a:r>
              <a:rPr sz="800" spc="-5" dirty="0">
                <a:latin typeface="Arial"/>
                <a:cs typeface="Arial"/>
              </a:rPr>
              <a:t>permission.</a:t>
            </a:r>
            <a:endParaRPr sz="800">
              <a:latin typeface="Arial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E55142-69DC-4EDD-856C-D943834CA78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114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4373" y="1690984"/>
            <a:ext cx="4965065" cy="27751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indent="-355600">
              <a:spcBef>
                <a:spcPts val="100"/>
              </a:spcBef>
              <a:buChar char="-"/>
              <a:tabLst>
                <a:tab pos="367665" algn="l"/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Improve </a:t>
            </a:r>
            <a:r>
              <a:rPr sz="3000" dirty="0">
                <a:latin typeface="Arial"/>
                <a:cs typeface="Arial"/>
              </a:rPr>
              <a:t>your </a:t>
            </a:r>
            <a:r>
              <a:rPr sz="3000" spc="-5" dirty="0">
                <a:latin typeface="Arial"/>
                <a:cs typeface="Arial"/>
              </a:rPr>
              <a:t>training</a:t>
            </a:r>
            <a:r>
              <a:rPr sz="3000" spc="-11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error:</a:t>
            </a:r>
            <a:endParaRPr sz="3000" dirty="0">
              <a:latin typeface="Arial"/>
              <a:cs typeface="Arial"/>
            </a:endParaRPr>
          </a:p>
          <a:p>
            <a:pPr marL="824865" lvl="1" indent="-330835">
              <a:lnSpc>
                <a:spcPts val="2865"/>
              </a:lnSpc>
              <a:spcBef>
                <a:spcPts val="20"/>
              </a:spcBef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Optimizers</a:t>
            </a:r>
            <a:endParaRPr sz="2400" dirty="0">
              <a:latin typeface="Arial"/>
              <a:cs typeface="Arial"/>
            </a:endParaRPr>
          </a:p>
          <a:p>
            <a:pPr marL="824865" lvl="1" indent="-330835">
              <a:lnSpc>
                <a:spcPts val="2840"/>
              </a:lnSpc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Learning </a:t>
            </a:r>
            <a:r>
              <a:rPr sz="2400" dirty="0">
                <a:latin typeface="Arial"/>
                <a:cs typeface="Arial"/>
              </a:rPr>
              <a:t>rate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schedules</a:t>
            </a:r>
          </a:p>
          <a:p>
            <a:pPr marL="367665" indent="-355600">
              <a:lnSpc>
                <a:spcPts val="3575"/>
              </a:lnSpc>
              <a:buChar char="-"/>
              <a:tabLst>
                <a:tab pos="367665" algn="l"/>
                <a:tab pos="368300" algn="l"/>
              </a:tabLst>
            </a:pPr>
            <a:r>
              <a:rPr sz="3000" spc="-5" dirty="0">
                <a:latin typeface="Arial"/>
                <a:cs typeface="Arial"/>
              </a:rPr>
              <a:t>Improve </a:t>
            </a:r>
            <a:r>
              <a:rPr sz="3000" dirty="0">
                <a:latin typeface="Arial"/>
                <a:cs typeface="Arial"/>
              </a:rPr>
              <a:t>your </a:t>
            </a:r>
            <a:r>
              <a:rPr sz="3000" spc="-5" dirty="0">
                <a:latin typeface="Arial"/>
                <a:cs typeface="Arial"/>
              </a:rPr>
              <a:t>test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error:</a:t>
            </a:r>
            <a:endParaRPr sz="3000" dirty="0">
              <a:latin typeface="Arial"/>
              <a:cs typeface="Arial"/>
            </a:endParaRPr>
          </a:p>
          <a:p>
            <a:pPr marL="824865" lvl="1" indent="-356235">
              <a:buSzPct val="125000"/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Regularization</a:t>
            </a:r>
            <a:endParaRPr sz="2400" dirty="0">
              <a:latin typeface="Arial"/>
              <a:cs typeface="Arial"/>
            </a:endParaRPr>
          </a:p>
          <a:p>
            <a:pPr marL="824865" lvl="1" indent="-330835">
              <a:spcBef>
                <a:spcPts val="25"/>
              </a:spcBef>
              <a:buChar char="-"/>
              <a:tabLst>
                <a:tab pos="824865" algn="l"/>
                <a:tab pos="825500" algn="l"/>
              </a:tabLst>
            </a:pPr>
            <a:r>
              <a:rPr sz="2400" spc="-5" dirty="0">
                <a:latin typeface="Arial"/>
                <a:cs typeface="Arial"/>
              </a:rPr>
              <a:t>Choosing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lang="en-US" sz="2400" spc="-5" dirty="0">
                <a:latin typeface="Arial"/>
                <a:cs typeface="Arial"/>
              </a:rPr>
              <a:t>h</a:t>
            </a:r>
            <a:r>
              <a:rPr sz="2400" spc="-5" dirty="0">
                <a:latin typeface="Arial"/>
                <a:cs typeface="Arial"/>
              </a:rPr>
              <a:t>yperparameters</a:t>
            </a:r>
            <a:endParaRPr lang="en-US" sz="2400" spc="-5" dirty="0">
              <a:latin typeface="Arial"/>
              <a:cs typeface="Arial"/>
            </a:endParaRPr>
          </a:p>
          <a:p>
            <a:pPr marL="824865" lvl="1" indent="-330835">
              <a:spcBef>
                <a:spcPts val="25"/>
              </a:spcBef>
              <a:buChar char="-"/>
              <a:tabLst>
                <a:tab pos="824865" algn="l"/>
                <a:tab pos="825500" algn="l"/>
              </a:tabLst>
            </a:pPr>
            <a:r>
              <a:rPr lang="en-US" sz="2400" spc="-5" dirty="0">
                <a:latin typeface="Arial"/>
                <a:cs typeface="Arial"/>
              </a:rPr>
              <a:t>Model ensembles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19ED98B-1079-4656-A5AC-C4D71E7C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Summary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5CB10E-4F2B-45DF-9117-31887AD5DD65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Computation graphs</a:t>
            </a:r>
          </a:p>
        </p:txBody>
      </p:sp>
    </p:spTree>
    <p:extLst>
      <p:ext uri="{BB962C8B-B14F-4D97-AF65-F5344CB8AC3E}">
        <p14:creationId xmlns:p14="http://schemas.microsoft.com/office/powerpoint/2010/main" val="11203358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75E6-07C1-444E-9A26-8B7794437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compute the gradient?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E5549-025F-40C2-8D9D-71538AE3AC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Derive on paper? Tedious </a:t>
            </a:r>
          </a:p>
          <a:p>
            <a:r>
              <a:rPr lang="en-US" dirty="0"/>
              <a:t>What about vector-valued functions?</a:t>
            </a:r>
          </a:p>
        </p:txBody>
      </p:sp>
    </p:spTree>
    <p:extLst>
      <p:ext uri="{BB962C8B-B14F-4D97-AF65-F5344CB8AC3E}">
        <p14:creationId xmlns:p14="http://schemas.microsoft.com/office/powerpoint/2010/main" val="38626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000783" y="1953097"/>
            <a:ext cx="1534160" cy="533400"/>
            <a:chOff x="2000783" y="1095847"/>
            <a:chExt cx="1534160" cy="533400"/>
          </a:xfrm>
        </p:grpSpPr>
        <p:sp>
          <p:nvSpPr>
            <p:cNvPr id="3" name="object 3"/>
            <p:cNvSpPr/>
            <p:nvPr/>
          </p:nvSpPr>
          <p:spPr>
            <a:xfrm>
              <a:off x="2019833" y="1114897"/>
              <a:ext cx="1495409" cy="46672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010308" y="1105372"/>
              <a:ext cx="1515110" cy="514350"/>
            </a:xfrm>
            <a:custGeom>
              <a:avLst/>
              <a:gdLst/>
              <a:ahLst/>
              <a:cxnLst/>
              <a:rect l="l" t="t" r="r" b="b"/>
              <a:pathLst>
                <a:path w="1515110" h="514350">
                  <a:moveTo>
                    <a:pt x="0" y="0"/>
                  </a:moveTo>
                  <a:lnTo>
                    <a:pt x="1514484" y="0"/>
                  </a:lnTo>
                  <a:lnTo>
                    <a:pt x="1514484" y="514348"/>
                  </a:lnTo>
                  <a:lnTo>
                    <a:pt x="0" y="5143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71573" y="2167797"/>
            <a:ext cx="375285" cy="600164"/>
          </a:xfrm>
          <a:prstGeom prst="rect">
            <a:avLst/>
          </a:prstGeom>
          <a:solidFill>
            <a:srgbClr val="F2F2F2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ctr">
              <a:spcBef>
                <a:spcPts val="1165"/>
              </a:spcBef>
            </a:pPr>
            <a:r>
              <a:rPr sz="1400" dirty="0">
                <a:latin typeface="Arial"/>
                <a:cs typeface="Arial"/>
              </a:rPr>
              <a:t>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70834" y="2601884"/>
            <a:ext cx="590550" cy="337820"/>
            <a:chOff x="1670834" y="1744634"/>
            <a:chExt cx="590550" cy="337820"/>
          </a:xfrm>
        </p:grpSpPr>
        <p:sp>
          <p:nvSpPr>
            <p:cNvPr id="7" name="object 7"/>
            <p:cNvSpPr/>
            <p:nvPr/>
          </p:nvSpPr>
          <p:spPr>
            <a:xfrm>
              <a:off x="1675596" y="1749396"/>
              <a:ext cx="543560" cy="307340"/>
            </a:xfrm>
            <a:custGeom>
              <a:avLst/>
              <a:gdLst/>
              <a:ahLst/>
              <a:cxnLst/>
              <a:rect l="l" t="t" r="r" b="b"/>
              <a:pathLst>
                <a:path w="543560" h="307339">
                  <a:moveTo>
                    <a:pt x="0" y="0"/>
                  </a:moveTo>
                  <a:lnTo>
                    <a:pt x="543046" y="306976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10902" y="2042675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19" h="35560">
                  <a:moveTo>
                    <a:pt x="45369" y="34967"/>
                  </a:moveTo>
                  <a:lnTo>
                    <a:pt x="0" y="27392"/>
                  </a:lnTo>
                  <a:lnTo>
                    <a:pt x="15482" y="0"/>
                  </a:lnTo>
                  <a:lnTo>
                    <a:pt x="45369" y="34967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10902" y="2042675"/>
              <a:ext cx="45720" cy="35560"/>
            </a:xfrm>
            <a:custGeom>
              <a:avLst/>
              <a:gdLst/>
              <a:ahLst/>
              <a:cxnLst/>
              <a:rect l="l" t="t" r="r" b="b"/>
              <a:pathLst>
                <a:path w="45719" h="35560">
                  <a:moveTo>
                    <a:pt x="0" y="27392"/>
                  </a:moveTo>
                  <a:lnTo>
                    <a:pt x="45369" y="34967"/>
                  </a:lnTo>
                  <a:lnTo>
                    <a:pt x="15482" y="0"/>
                  </a:lnTo>
                  <a:lnTo>
                    <a:pt x="0" y="27392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13049" y="3253745"/>
            <a:ext cx="934085" cy="600164"/>
          </a:xfrm>
          <a:prstGeom prst="rect">
            <a:avLst/>
          </a:prstGeom>
          <a:solidFill>
            <a:srgbClr val="F2F2F2"/>
          </a:solidFill>
          <a:ln w="952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algn="ctr">
              <a:spcBef>
                <a:spcPts val="1165"/>
              </a:spcBef>
            </a:pPr>
            <a:r>
              <a:rPr sz="1400" dirty="0">
                <a:latin typeface="Arial"/>
                <a:cs typeface="Arial"/>
              </a:rPr>
              <a:t>W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17296" y="2790609"/>
            <a:ext cx="3500754" cy="986155"/>
            <a:chOff x="1617296" y="1933358"/>
            <a:chExt cx="3500754" cy="986155"/>
          </a:xfrm>
        </p:grpSpPr>
        <p:sp>
          <p:nvSpPr>
            <p:cNvPr id="12" name="object 12"/>
            <p:cNvSpPr/>
            <p:nvPr/>
          </p:nvSpPr>
          <p:spPr>
            <a:xfrm>
              <a:off x="1622059" y="2430360"/>
              <a:ext cx="633095" cy="484505"/>
            </a:xfrm>
            <a:custGeom>
              <a:avLst/>
              <a:gdLst/>
              <a:ahLst/>
              <a:cxnLst/>
              <a:rect l="l" t="t" r="r" b="b"/>
              <a:pathLst>
                <a:path w="633094" h="484505">
                  <a:moveTo>
                    <a:pt x="0" y="483984"/>
                  </a:moveTo>
                  <a:lnTo>
                    <a:pt x="632901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45402" y="2404102"/>
              <a:ext cx="44450" cy="39370"/>
            </a:xfrm>
            <a:custGeom>
              <a:avLst/>
              <a:gdLst/>
              <a:ahLst/>
              <a:cxnLst/>
              <a:rect l="l" t="t" r="r" b="b"/>
              <a:pathLst>
                <a:path w="44450" h="39369">
                  <a:moveTo>
                    <a:pt x="19114" y="38754"/>
                  </a:moveTo>
                  <a:lnTo>
                    <a:pt x="0" y="13759"/>
                  </a:lnTo>
                  <a:lnTo>
                    <a:pt x="43894" y="0"/>
                  </a:lnTo>
                  <a:lnTo>
                    <a:pt x="19114" y="3875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245402" y="2404102"/>
              <a:ext cx="44450" cy="39370"/>
            </a:xfrm>
            <a:custGeom>
              <a:avLst/>
              <a:gdLst/>
              <a:ahLst/>
              <a:cxnLst/>
              <a:rect l="l" t="t" r="r" b="b"/>
              <a:pathLst>
                <a:path w="44450" h="39369">
                  <a:moveTo>
                    <a:pt x="19114" y="38754"/>
                  </a:moveTo>
                  <a:lnTo>
                    <a:pt x="43894" y="0"/>
                  </a:lnTo>
                  <a:lnTo>
                    <a:pt x="0" y="13759"/>
                  </a:lnTo>
                  <a:lnTo>
                    <a:pt x="19114" y="3875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420045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5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C8D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20045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4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90391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5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F4CC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490390" y="1938121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5"/>
                  </a:lnTo>
                  <a:lnTo>
                    <a:pt x="13177" y="221356"/>
                  </a:lnTo>
                  <a:lnTo>
                    <a:pt x="28928" y="180034"/>
                  </a:lnTo>
                  <a:lnTo>
                    <a:pt x="50143" y="141771"/>
                  </a:lnTo>
                  <a:lnTo>
                    <a:pt x="76343" y="107047"/>
                  </a:lnTo>
                  <a:lnTo>
                    <a:pt x="107046" y="76344"/>
                  </a:lnTo>
                  <a:lnTo>
                    <a:pt x="141770" y="50144"/>
                  </a:lnTo>
                  <a:lnTo>
                    <a:pt x="180033" y="28928"/>
                  </a:lnTo>
                  <a:lnTo>
                    <a:pt x="221355" y="13178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7"/>
                  </a:lnTo>
                  <a:lnTo>
                    <a:pt x="407572" y="15278"/>
                  </a:lnTo>
                  <a:lnTo>
                    <a:pt x="452424" y="33857"/>
                  </a:lnTo>
                  <a:lnTo>
                    <a:pt x="493954" y="59267"/>
                  </a:lnTo>
                  <a:lnTo>
                    <a:pt x="531323" y="91162"/>
                  </a:lnTo>
                  <a:lnTo>
                    <a:pt x="563222" y="128541"/>
                  </a:lnTo>
                  <a:lnTo>
                    <a:pt x="588635" y="170076"/>
                  </a:lnTo>
                  <a:lnTo>
                    <a:pt x="607217" y="214929"/>
                  </a:lnTo>
                  <a:lnTo>
                    <a:pt x="618620" y="262265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1"/>
                  </a:lnTo>
                  <a:lnTo>
                    <a:pt x="593570" y="442463"/>
                  </a:lnTo>
                  <a:lnTo>
                    <a:pt x="572354" y="480727"/>
                  </a:lnTo>
                  <a:lnTo>
                    <a:pt x="546154" y="515451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3"/>
                  </a:lnTo>
                  <a:lnTo>
                    <a:pt x="311249" y="622498"/>
                  </a:lnTo>
                  <a:lnTo>
                    <a:pt x="265254" y="619123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1"/>
                  </a:lnTo>
                  <a:lnTo>
                    <a:pt x="50143" y="480727"/>
                  </a:lnTo>
                  <a:lnTo>
                    <a:pt x="28928" y="442463"/>
                  </a:lnTo>
                  <a:lnTo>
                    <a:pt x="13177" y="401141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3171019" y="3086126"/>
            <a:ext cx="1237615" cy="41275"/>
            <a:chOff x="3171018" y="2228875"/>
            <a:chExt cx="1237615" cy="41275"/>
          </a:xfrm>
        </p:grpSpPr>
        <p:sp>
          <p:nvSpPr>
            <p:cNvPr id="20" name="object 20"/>
            <p:cNvSpPr/>
            <p:nvPr/>
          </p:nvSpPr>
          <p:spPr>
            <a:xfrm>
              <a:off x="3171018" y="2249370"/>
              <a:ext cx="1189355" cy="0"/>
            </a:xfrm>
            <a:custGeom>
              <a:avLst/>
              <a:gdLst/>
              <a:ahLst/>
              <a:cxnLst/>
              <a:rect l="l" t="t" r="r" b="b"/>
              <a:pathLst>
                <a:path w="1189354">
                  <a:moveTo>
                    <a:pt x="0" y="0"/>
                  </a:moveTo>
                  <a:lnTo>
                    <a:pt x="1189347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360366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360366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3886967" y="1950061"/>
            <a:ext cx="4498340" cy="516255"/>
            <a:chOff x="3886967" y="1092810"/>
            <a:chExt cx="4498340" cy="516255"/>
          </a:xfrm>
        </p:grpSpPr>
        <p:sp>
          <p:nvSpPr>
            <p:cNvPr id="24" name="object 24"/>
            <p:cNvSpPr/>
            <p:nvPr/>
          </p:nvSpPr>
          <p:spPr>
            <a:xfrm>
              <a:off x="3906017" y="1111860"/>
              <a:ext cx="4459815" cy="4781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896491" y="1102335"/>
              <a:ext cx="4479290" cy="497205"/>
            </a:xfrm>
            <a:custGeom>
              <a:avLst/>
              <a:gdLst/>
              <a:ahLst/>
              <a:cxnLst/>
              <a:rect l="l" t="t" r="r" b="b"/>
              <a:pathLst>
                <a:path w="4479290" h="497205">
                  <a:moveTo>
                    <a:pt x="0" y="0"/>
                  </a:moveTo>
                  <a:lnTo>
                    <a:pt x="4478865" y="0"/>
                  </a:lnTo>
                  <a:lnTo>
                    <a:pt x="4478865" y="497173"/>
                  </a:lnTo>
                  <a:lnTo>
                    <a:pt x="0" y="49717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664765" y="2966034"/>
            <a:ext cx="274320" cy="25398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6355" marR="5080" indent="-34290">
              <a:lnSpc>
                <a:spcPct val="101600"/>
              </a:lnSpc>
              <a:spcBef>
                <a:spcPts val="85"/>
              </a:spcBef>
            </a:pPr>
            <a:r>
              <a:rPr sz="800" spc="-5" dirty="0">
                <a:latin typeface="Arial"/>
                <a:cs typeface="Arial"/>
              </a:rPr>
              <a:t>hinge  loss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5305239" y="3086126"/>
            <a:ext cx="802640" cy="41275"/>
            <a:chOff x="5305239" y="2228875"/>
            <a:chExt cx="802640" cy="41275"/>
          </a:xfrm>
        </p:grpSpPr>
        <p:sp>
          <p:nvSpPr>
            <p:cNvPr id="28" name="object 28"/>
            <p:cNvSpPr/>
            <p:nvPr/>
          </p:nvSpPr>
          <p:spPr>
            <a:xfrm>
              <a:off x="5305239" y="2249370"/>
              <a:ext cx="754380" cy="0"/>
            </a:xfrm>
            <a:custGeom>
              <a:avLst/>
              <a:gdLst/>
              <a:ahLst/>
              <a:cxnLst/>
              <a:rect l="l" t="t" r="r" b="b"/>
              <a:pathLst>
                <a:path w="754379">
                  <a:moveTo>
                    <a:pt x="0" y="0"/>
                  </a:moveTo>
                  <a:lnTo>
                    <a:pt x="7540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059287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059287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1" name="object 31"/>
          <p:cNvGrpSpPr/>
          <p:nvPr/>
        </p:nvGrpSpPr>
        <p:grpSpPr>
          <a:xfrm>
            <a:off x="1679834" y="3318583"/>
            <a:ext cx="4823460" cy="998855"/>
            <a:chOff x="1679834" y="2461332"/>
            <a:chExt cx="4823460" cy="998855"/>
          </a:xfrm>
        </p:grpSpPr>
        <p:sp>
          <p:nvSpPr>
            <p:cNvPr id="32" name="object 32"/>
            <p:cNvSpPr/>
            <p:nvPr/>
          </p:nvSpPr>
          <p:spPr>
            <a:xfrm>
              <a:off x="1684596" y="2509319"/>
              <a:ext cx="4798695" cy="668655"/>
            </a:xfrm>
            <a:custGeom>
              <a:avLst/>
              <a:gdLst/>
              <a:ahLst/>
              <a:cxnLst/>
              <a:rect l="l" t="t" r="r" b="b"/>
              <a:pathLst>
                <a:path w="4798695" h="668655">
                  <a:moveTo>
                    <a:pt x="0" y="668248"/>
                  </a:moveTo>
                  <a:lnTo>
                    <a:pt x="4798190" y="668248"/>
                  </a:lnTo>
                  <a:lnTo>
                    <a:pt x="4798190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467062" y="2466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0" y="43224"/>
                  </a:lnTo>
                  <a:lnTo>
                    <a:pt x="15724" y="0"/>
                  </a:lnTo>
                  <a:lnTo>
                    <a:pt x="31449" y="4322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467062" y="2466095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31449" y="43224"/>
                  </a:moveTo>
                  <a:lnTo>
                    <a:pt x="15724" y="0"/>
                  </a:lnTo>
                  <a:lnTo>
                    <a:pt x="0" y="43224"/>
                  </a:lnTo>
                  <a:lnTo>
                    <a:pt x="31449" y="4322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676240" y="2832569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311249" y="622498"/>
                  </a:moveTo>
                  <a:lnTo>
                    <a:pt x="265254" y="619124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5"/>
                  </a:lnTo>
                  <a:lnTo>
                    <a:pt x="76343" y="515452"/>
                  </a:lnTo>
                  <a:lnTo>
                    <a:pt x="50143" y="480728"/>
                  </a:lnTo>
                  <a:lnTo>
                    <a:pt x="28928" y="442464"/>
                  </a:lnTo>
                  <a:lnTo>
                    <a:pt x="13177" y="401142"/>
                  </a:lnTo>
                  <a:lnTo>
                    <a:pt x="3374" y="357243"/>
                  </a:lnTo>
                  <a:lnTo>
                    <a:pt x="0" y="311249"/>
                  </a:lnTo>
                  <a:lnTo>
                    <a:pt x="3374" y="265254"/>
                  </a:lnTo>
                  <a:lnTo>
                    <a:pt x="13177" y="221355"/>
                  </a:lnTo>
                  <a:lnTo>
                    <a:pt x="28928" y="180033"/>
                  </a:lnTo>
                  <a:lnTo>
                    <a:pt x="50143" y="141770"/>
                  </a:lnTo>
                  <a:lnTo>
                    <a:pt x="76343" y="107046"/>
                  </a:lnTo>
                  <a:lnTo>
                    <a:pt x="107046" y="76343"/>
                  </a:lnTo>
                  <a:lnTo>
                    <a:pt x="141770" y="50143"/>
                  </a:lnTo>
                  <a:lnTo>
                    <a:pt x="180033" y="28928"/>
                  </a:lnTo>
                  <a:lnTo>
                    <a:pt x="221355" y="13177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8"/>
                  </a:lnTo>
                  <a:lnTo>
                    <a:pt x="407572" y="15281"/>
                  </a:lnTo>
                  <a:lnTo>
                    <a:pt x="452424" y="33863"/>
                  </a:lnTo>
                  <a:lnTo>
                    <a:pt x="493954" y="59276"/>
                  </a:lnTo>
                  <a:lnTo>
                    <a:pt x="531323" y="91174"/>
                  </a:lnTo>
                  <a:lnTo>
                    <a:pt x="563222" y="128544"/>
                  </a:lnTo>
                  <a:lnTo>
                    <a:pt x="588635" y="170073"/>
                  </a:lnTo>
                  <a:lnTo>
                    <a:pt x="607217" y="214926"/>
                  </a:lnTo>
                  <a:lnTo>
                    <a:pt x="618620" y="262264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2"/>
                  </a:lnTo>
                  <a:lnTo>
                    <a:pt x="593570" y="442464"/>
                  </a:lnTo>
                  <a:lnTo>
                    <a:pt x="572354" y="480728"/>
                  </a:lnTo>
                  <a:lnTo>
                    <a:pt x="546155" y="515452"/>
                  </a:lnTo>
                  <a:lnTo>
                    <a:pt x="515452" y="546155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4"/>
                  </a:lnTo>
                  <a:lnTo>
                    <a:pt x="311249" y="622498"/>
                  </a:lnTo>
                  <a:close/>
                </a:path>
              </a:pathLst>
            </a:custGeom>
            <a:solidFill>
              <a:srgbClr val="B6D6A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76240" y="2832569"/>
              <a:ext cx="622935" cy="622935"/>
            </a:xfrm>
            <a:custGeom>
              <a:avLst/>
              <a:gdLst/>
              <a:ahLst/>
              <a:cxnLst/>
              <a:rect l="l" t="t" r="r" b="b"/>
              <a:pathLst>
                <a:path w="622935" h="622935">
                  <a:moveTo>
                    <a:pt x="0" y="311249"/>
                  </a:moveTo>
                  <a:lnTo>
                    <a:pt x="3374" y="265254"/>
                  </a:lnTo>
                  <a:lnTo>
                    <a:pt x="13177" y="221355"/>
                  </a:lnTo>
                  <a:lnTo>
                    <a:pt x="28928" y="180033"/>
                  </a:lnTo>
                  <a:lnTo>
                    <a:pt x="50143" y="141770"/>
                  </a:lnTo>
                  <a:lnTo>
                    <a:pt x="76343" y="107046"/>
                  </a:lnTo>
                  <a:lnTo>
                    <a:pt x="107046" y="76343"/>
                  </a:lnTo>
                  <a:lnTo>
                    <a:pt x="141770" y="50143"/>
                  </a:lnTo>
                  <a:lnTo>
                    <a:pt x="180033" y="28928"/>
                  </a:lnTo>
                  <a:lnTo>
                    <a:pt x="221355" y="13177"/>
                  </a:lnTo>
                  <a:lnTo>
                    <a:pt x="265254" y="3374"/>
                  </a:lnTo>
                  <a:lnTo>
                    <a:pt x="311249" y="0"/>
                  </a:lnTo>
                  <a:lnTo>
                    <a:pt x="360234" y="3878"/>
                  </a:lnTo>
                  <a:lnTo>
                    <a:pt x="407572" y="15281"/>
                  </a:lnTo>
                  <a:lnTo>
                    <a:pt x="452424" y="33863"/>
                  </a:lnTo>
                  <a:lnTo>
                    <a:pt x="493954" y="59276"/>
                  </a:lnTo>
                  <a:lnTo>
                    <a:pt x="531323" y="91174"/>
                  </a:lnTo>
                  <a:lnTo>
                    <a:pt x="563222" y="128544"/>
                  </a:lnTo>
                  <a:lnTo>
                    <a:pt x="588635" y="170073"/>
                  </a:lnTo>
                  <a:lnTo>
                    <a:pt x="607217" y="214926"/>
                  </a:lnTo>
                  <a:lnTo>
                    <a:pt x="618620" y="262264"/>
                  </a:lnTo>
                  <a:lnTo>
                    <a:pt x="622498" y="311249"/>
                  </a:lnTo>
                  <a:lnTo>
                    <a:pt x="619124" y="357243"/>
                  </a:lnTo>
                  <a:lnTo>
                    <a:pt x="609320" y="401142"/>
                  </a:lnTo>
                  <a:lnTo>
                    <a:pt x="593570" y="442464"/>
                  </a:lnTo>
                  <a:lnTo>
                    <a:pt x="572354" y="480728"/>
                  </a:lnTo>
                  <a:lnTo>
                    <a:pt x="546154" y="515452"/>
                  </a:lnTo>
                  <a:lnTo>
                    <a:pt x="515452" y="546154"/>
                  </a:lnTo>
                  <a:lnTo>
                    <a:pt x="480728" y="572354"/>
                  </a:lnTo>
                  <a:lnTo>
                    <a:pt x="442464" y="593570"/>
                  </a:lnTo>
                  <a:lnTo>
                    <a:pt x="401142" y="609320"/>
                  </a:lnTo>
                  <a:lnTo>
                    <a:pt x="357243" y="619124"/>
                  </a:lnTo>
                  <a:lnTo>
                    <a:pt x="311249" y="622498"/>
                  </a:lnTo>
                  <a:lnTo>
                    <a:pt x="265254" y="619124"/>
                  </a:lnTo>
                  <a:lnTo>
                    <a:pt x="221355" y="609320"/>
                  </a:lnTo>
                  <a:lnTo>
                    <a:pt x="180033" y="593570"/>
                  </a:lnTo>
                  <a:lnTo>
                    <a:pt x="141770" y="572354"/>
                  </a:lnTo>
                  <a:lnTo>
                    <a:pt x="107046" y="546154"/>
                  </a:lnTo>
                  <a:lnTo>
                    <a:pt x="76343" y="515452"/>
                  </a:lnTo>
                  <a:lnTo>
                    <a:pt x="50143" y="480728"/>
                  </a:lnTo>
                  <a:lnTo>
                    <a:pt x="28928" y="442464"/>
                  </a:lnTo>
                  <a:lnTo>
                    <a:pt x="13177" y="401142"/>
                  </a:lnTo>
                  <a:lnTo>
                    <a:pt x="3374" y="357243"/>
                  </a:lnTo>
                  <a:lnTo>
                    <a:pt x="0" y="31124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4892247" y="3841110"/>
            <a:ext cx="1905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R</a:t>
            </a:r>
            <a:endParaRPr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5385740" y="2899059"/>
            <a:ext cx="1304925" cy="1743075"/>
            <a:chOff x="5385739" y="2041808"/>
            <a:chExt cx="1304925" cy="1743075"/>
          </a:xfrm>
        </p:grpSpPr>
        <p:sp>
          <p:nvSpPr>
            <p:cNvPr id="39" name="object 39"/>
            <p:cNvSpPr/>
            <p:nvPr/>
          </p:nvSpPr>
          <p:spPr>
            <a:xfrm>
              <a:off x="5404789" y="3360168"/>
              <a:ext cx="811198" cy="4055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395264" y="3350643"/>
              <a:ext cx="830580" cy="424815"/>
            </a:xfrm>
            <a:custGeom>
              <a:avLst/>
              <a:gdLst/>
              <a:ahLst/>
              <a:cxnLst/>
              <a:rect l="l" t="t" r="r" b="b"/>
              <a:pathLst>
                <a:path w="830579" h="424814">
                  <a:moveTo>
                    <a:pt x="0" y="0"/>
                  </a:moveTo>
                  <a:lnTo>
                    <a:pt x="830248" y="0"/>
                  </a:lnTo>
                  <a:lnTo>
                    <a:pt x="830248" y="424649"/>
                  </a:lnTo>
                  <a:lnTo>
                    <a:pt x="0" y="4246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279987" y="2046570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5" h="405764">
                  <a:moveTo>
                    <a:pt x="202799" y="405599"/>
                  </a:moveTo>
                  <a:lnTo>
                    <a:pt x="156300" y="400243"/>
                  </a:lnTo>
                  <a:lnTo>
                    <a:pt x="113614" y="384986"/>
                  </a:lnTo>
                  <a:lnTo>
                    <a:pt x="75960" y="361046"/>
                  </a:lnTo>
                  <a:lnTo>
                    <a:pt x="44553" y="329640"/>
                  </a:lnTo>
                  <a:lnTo>
                    <a:pt x="20613" y="291985"/>
                  </a:lnTo>
                  <a:lnTo>
                    <a:pt x="5356" y="249299"/>
                  </a:lnTo>
                  <a:lnTo>
                    <a:pt x="0" y="202799"/>
                  </a:lnTo>
                  <a:lnTo>
                    <a:pt x="5356" y="156299"/>
                  </a:lnTo>
                  <a:lnTo>
                    <a:pt x="20613" y="113613"/>
                  </a:lnTo>
                  <a:lnTo>
                    <a:pt x="44553" y="75959"/>
                  </a:lnTo>
                  <a:lnTo>
                    <a:pt x="75960" y="44553"/>
                  </a:lnTo>
                  <a:lnTo>
                    <a:pt x="113614" y="20612"/>
                  </a:lnTo>
                  <a:lnTo>
                    <a:pt x="156300" y="5356"/>
                  </a:lnTo>
                  <a:lnTo>
                    <a:pt x="202799" y="0"/>
                  </a:lnTo>
                  <a:lnTo>
                    <a:pt x="242544" y="3932"/>
                  </a:lnTo>
                  <a:lnTo>
                    <a:pt x="280405" y="15437"/>
                  </a:lnTo>
                  <a:lnTo>
                    <a:pt x="315313" y="34072"/>
                  </a:lnTo>
                  <a:lnTo>
                    <a:pt x="346199" y="59397"/>
                  </a:lnTo>
                  <a:lnTo>
                    <a:pt x="371522" y="90285"/>
                  </a:lnTo>
                  <a:lnTo>
                    <a:pt x="390158" y="125191"/>
                  </a:lnTo>
                  <a:lnTo>
                    <a:pt x="401665" y="163050"/>
                  </a:lnTo>
                  <a:lnTo>
                    <a:pt x="405599" y="202799"/>
                  </a:lnTo>
                  <a:lnTo>
                    <a:pt x="400242" y="249299"/>
                  </a:lnTo>
                  <a:lnTo>
                    <a:pt x="384985" y="291985"/>
                  </a:lnTo>
                  <a:lnTo>
                    <a:pt x="361045" y="329640"/>
                  </a:lnTo>
                  <a:lnTo>
                    <a:pt x="329638" y="361046"/>
                  </a:lnTo>
                  <a:lnTo>
                    <a:pt x="291984" y="384986"/>
                  </a:lnTo>
                  <a:lnTo>
                    <a:pt x="249298" y="400243"/>
                  </a:lnTo>
                  <a:lnTo>
                    <a:pt x="202799" y="405599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279987" y="2046570"/>
              <a:ext cx="405765" cy="405765"/>
            </a:xfrm>
            <a:custGeom>
              <a:avLst/>
              <a:gdLst/>
              <a:ahLst/>
              <a:cxnLst/>
              <a:rect l="l" t="t" r="r" b="b"/>
              <a:pathLst>
                <a:path w="405765" h="405764">
                  <a:moveTo>
                    <a:pt x="0" y="202799"/>
                  </a:moveTo>
                  <a:lnTo>
                    <a:pt x="5356" y="156299"/>
                  </a:lnTo>
                  <a:lnTo>
                    <a:pt x="20613" y="113613"/>
                  </a:lnTo>
                  <a:lnTo>
                    <a:pt x="44553" y="75959"/>
                  </a:lnTo>
                  <a:lnTo>
                    <a:pt x="75960" y="44553"/>
                  </a:lnTo>
                  <a:lnTo>
                    <a:pt x="113614" y="20612"/>
                  </a:lnTo>
                  <a:lnTo>
                    <a:pt x="156300" y="5356"/>
                  </a:lnTo>
                  <a:lnTo>
                    <a:pt x="202799" y="0"/>
                  </a:lnTo>
                  <a:lnTo>
                    <a:pt x="242544" y="3932"/>
                  </a:lnTo>
                  <a:lnTo>
                    <a:pt x="280405" y="15437"/>
                  </a:lnTo>
                  <a:lnTo>
                    <a:pt x="315313" y="34072"/>
                  </a:lnTo>
                  <a:lnTo>
                    <a:pt x="346199" y="59397"/>
                  </a:lnTo>
                  <a:lnTo>
                    <a:pt x="371522" y="90285"/>
                  </a:lnTo>
                  <a:lnTo>
                    <a:pt x="390158" y="125191"/>
                  </a:lnTo>
                  <a:lnTo>
                    <a:pt x="401665" y="163050"/>
                  </a:lnTo>
                  <a:lnTo>
                    <a:pt x="405599" y="202799"/>
                  </a:lnTo>
                  <a:lnTo>
                    <a:pt x="400242" y="249299"/>
                  </a:lnTo>
                  <a:lnTo>
                    <a:pt x="384985" y="291985"/>
                  </a:lnTo>
                  <a:lnTo>
                    <a:pt x="361045" y="329640"/>
                  </a:lnTo>
                  <a:lnTo>
                    <a:pt x="329638" y="361046"/>
                  </a:lnTo>
                  <a:lnTo>
                    <a:pt x="291984" y="384986"/>
                  </a:lnTo>
                  <a:lnTo>
                    <a:pt x="249298" y="400243"/>
                  </a:lnTo>
                  <a:lnTo>
                    <a:pt x="202799" y="405599"/>
                  </a:lnTo>
                  <a:lnTo>
                    <a:pt x="156300" y="400243"/>
                  </a:lnTo>
                  <a:lnTo>
                    <a:pt x="113614" y="384986"/>
                  </a:lnTo>
                  <a:lnTo>
                    <a:pt x="75960" y="361046"/>
                  </a:lnTo>
                  <a:lnTo>
                    <a:pt x="44553" y="329640"/>
                  </a:lnTo>
                  <a:lnTo>
                    <a:pt x="20613" y="291985"/>
                  </a:lnTo>
                  <a:lnTo>
                    <a:pt x="5356" y="249299"/>
                  </a:lnTo>
                  <a:lnTo>
                    <a:pt x="0" y="2027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6436715" y="3022677"/>
            <a:ext cx="92710" cy="1513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+</a:t>
            </a:r>
            <a:endParaRPr sz="9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6737486" y="3086126"/>
            <a:ext cx="802640" cy="41275"/>
            <a:chOff x="6737486" y="2228875"/>
            <a:chExt cx="802640" cy="41275"/>
          </a:xfrm>
        </p:grpSpPr>
        <p:sp>
          <p:nvSpPr>
            <p:cNvPr id="45" name="object 45"/>
            <p:cNvSpPr/>
            <p:nvPr/>
          </p:nvSpPr>
          <p:spPr>
            <a:xfrm>
              <a:off x="6737486" y="2249370"/>
              <a:ext cx="754380" cy="0"/>
            </a:xfrm>
            <a:custGeom>
              <a:avLst/>
              <a:gdLst/>
              <a:ahLst/>
              <a:cxnLst/>
              <a:rect l="l" t="t" r="r" b="b"/>
              <a:pathLst>
                <a:path w="754379">
                  <a:moveTo>
                    <a:pt x="0" y="0"/>
                  </a:moveTo>
                  <a:lnTo>
                    <a:pt x="7540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491534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91534" y="2233638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7738863" y="2967706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L</a:t>
            </a:r>
            <a:endParaRPr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117</a:t>
            </a:fld>
            <a:endParaRPr dirty="0"/>
          </a:p>
        </p:txBody>
      </p:sp>
      <p:sp>
        <p:nvSpPr>
          <p:cNvPr id="54" name="object 5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9" name="object 49"/>
          <p:cNvSpPr txBox="1"/>
          <p:nvPr/>
        </p:nvSpPr>
        <p:spPr>
          <a:xfrm>
            <a:off x="3374422" y="2816804"/>
            <a:ext cx="81597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-8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(scores)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384725" y="873345"/>
            <a:ext cx="8499475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Computational graphs</a:t>
            </a:r>
          </a:p>
        </p:txBody>
      </p:sp>
      <p:sp>
        <p:nvSpPr>
          <p:cNvPr id="51" name="object 51"/>
          <p:cNvSpPr txBox="1"/>
          <p:nvPr/>
        </p:nvSpPr>
        <p:spPr>
          <a:xfrm>
            <a:off x="2626672" y="2912956"/>
            <a:ext cx="17399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dirty="0">
                <a:latin typeface="Arial"/>
                <a:cs typeface="Arial"/>
              </a:rPr>
              <a:t>*</a:t>
            </a:r>
            <a:endParaRPr sz="3000">
              <a:latin typeface="Arial"/>
              <a:cs typeface="Arial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4A65E51-0CFA-4839-969D-C62C752F080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496428" y="1002400"/>
            <a:ext cx="4530090" cy="2929255"/>
            <a:chOff x="4496428" y="145149"/>
            <a:chExt cx="4530090" cy="2929255"/>
          </a:xfrm>
        </p:grpSpPr>
        <p:sp>
          <p:nvSpPr>
            <p:cNvPr id="3" name="object 3"/>
            <p:cNvSpPr/>
            <p:nvPr/>
          </p:nvSpPr>
          <p:spPr>
            <a:xfrm>
              <a:off x="4505940" y="154674"/>
              <a:ext cx="4510690" cy="20567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501190" y="149912"/>
              <a:ext cx="4520565" cy="2066289"/>
            </a:xfrm>
            <a:custGeom>
              <a:avLst/>
              <a:gdLst/>
              <a:ahLst/>
              <a:cxnLst/>
              <a:rect l="l" t="t" r="r" b="b"/>
              <a:pathLst>
                <a:path w="4520565" h="2066289">
                  <a:moveTo>
                    <a:pt x="0" y="0"/>
                  </a:moveTo>
                  <a:lnTo>
                    <a:pt x="4520215" y="0"/>
                  </a:lnTo>
                  <a:lnTo>
                    <a:pt x="4520215" y="2066245"/>
                  </a:lnTo>
                  <a:lnTo>
                    <a:pt x="0" y="2066245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177314" y="642551"/>
              <a:ext cx="3279140" cy="1793875"/>
            </a:xfrm>
            <a:custGeom>
              <a:avLst/>
              <a:gdLst/>
              <a:ahLst/>
              <a:cxnLst/>
              <a:rect l="l" t="t" r="r" b="b"/>
              <a:pathLst>
                <a:path w="3279140" h="1793875">
                  <a:moveTo>
                    <a:pt x="3278618" y="179344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91939" y="591538"/>
              <a:ext cx="109999" cy="8814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262683" y="2435995"/>
              <a:ext cx="426474" cy="61919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253158" y="2426470"/>
              <a:ext cx="445770" cy="638810"/>
            </a:xfrm>
            <a:custGeom>
              <a:avLst/>
              <a:gdLst/>
              <a:ahLst/>
              <a:cxnLst/>
              <a:rect l="l" t="t" r="r" b="b"/>
              <a:pathLst>
                <a:path w="445770" h="638810">
                  <a:moveTo>
                    <a:pt x="0" y="0"/>
                  </a:moveTo>
                  <a:lnTo>
                    <a:pt x="445524" y="0"/>
                  </a:lnTo>
                  <a:lnTo>
                    <a:pt x="445524" y="638248"/>
                  </a:lnTo>
                  <a:lnTo>
                    <a:pt x="0" y="63824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5436563" y="3993619"/>
            <a:ext cx="1995170" cy="959485"/>
            <a:chOff x="5436563" y="3136368"/>
            <a:chExt cx="1995170" cy="959485"/>
          </a:xfrm>
        </p:grpSpPr>
        <p:sp>
          <p:nvSpPr>
            <p:cNvPr id="10" name="object 10"/>
            <p:cNvSpPr/>
            <p:nvPr/>
          </p:nvSpPr>
          <p:spPr>
            <a:xfrm>
              <a:off x="5455613" y="3155418"/>
              <a:ext cx="1956895" cy="747173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446088" y="3145893"/>
              <a:ext cx="1976120" cy="766445"/>
            </a:xfrm>
            <a:custGeom>
              <a:avLst/>
              <a:gdLst/>
              <a:ahLst/>
              <a:cxnLst/>
              <a:rect l="l" t="t" r="r" b="b"/>
              <a:pathLst>
                <a:path w="1976120" h="766445">
                  <a:moveTo>
                    <a:pt x="0" y="0"/>
                  </a:moveTo>
                  <a:lnTo>
                    <a:pt x="1975946" y="0"/>
                  </a:lnTo>
                  <a:lnTo>
                    <a:pt x="1975946" y="766223"/>
                  </a:lnTo>
                  <a:lnTo>
                    <a:pt x="0" y="766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36574" y="3931929"/>
              <a:ext cx="181324" cy="1368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267497" y="3966729"/>
              <a:ext cx="84624" cy="12912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15564" y="3588601"/>
            <a:ext cx="1499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Chain</a:t>
            </a:r>
            <a:r>
              <a:rPr sz="2400" spc="-85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rule: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67275" y="3574470"/>
            <a:ext cx="4185285" cy="804545"/>
            <a:chOff x="167274" y="2717219"/>
            <a:chExt cx="4185285" cy="804545"/>
          </a:xfrm>
        </p:grpSpPr>
        <p:sp>
          <p:nvSpPr>
            <p:cNvPr id="16" name="object 16"/>
            <p:cNvSpPr/>
            <p:nvPr/>
          </p:nvSpPr>
          <p:spPr>
            <a:xfrm>
              <a:off x="176799" y="2726744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5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29199" y="2892219"/>
              <a:ext cx="942973" cy="4571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076770" y="2825544"/>
              <a:ext cx="2047870" cy="5905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156775" y="2666897"/>
            <a:ext cx="4185285" cy="804545"/>
            <a:chOff x="156774" y="1809646"/>
            <a:chExt cx="4185285" cy="804545"/>
          </a:xfrm>
        </p:grpSpPr>
        <p:sp>
          <p:nvSpPr>
            <p:cNvPr id="20" name="object 20"/>
            <p:cNvSpPr/>
            <p:nvPr/>
          </p:nvSpPr>
          <p:spPr>
            <a:xfrm>
              <a:off x="166299" y="1819171"/>
              <a:ext cx="4166235" cy="785495"/>
            </a:xfrm>
            <a:custGeom>
              <a:avLst/>
              <a:gdLst/>
              <a:ahLst/>
              <a:cxnLst/>
              <a:rect l="l" t="t" r="r" b="b"/>
              <a:pathLst>
                <a:path w="4166235" h="785494">
                  <a:moveTo>
                    <a:pt x="0" y="0"/>
                  </a:moveTo>
                  <a:lnTo>
                    <a:pt x="4166091" y="0"/>
                  </a:lnTo>
                  <a:lnTo>
                    <a:pt x="4166091" y="785398"/>
                  </a:lnTo>
                  <a:lnTo>
                    <a:pt x="0" y="7853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83386" y="1998345"/>
              <a:ext cx="1409697" cy="39052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23432" y="1884046"/>
              <a:ext cx="2009758" cy="61912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/>
          <p:nvPr/>
        </p:nvSpPr>
        <p:spPr>
          <a:xfrm>
            <a:off x="376274" y="1546874"/>
            <a:ext cx="2838444" cy="43814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08148" y="2080235"/>
            <a:ext cx="31635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e.g.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x = -2, y = </a:t>
            </a:r>
            <a:r>
              <a:rPr sz="2400" spc="-5" dirty="0">
                <a:solidFill>
                  <a:srgbClr val="38751C"/>
                </a:solidFill>
                <a:latin typeface="Arial"/>
                <a:cs typeface="Arial"/>
              </a:rPr>
              <a:t>5,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z =</a:t>
            </a:r>
            <a:r>
              <a:rPr sz="2400" spc="-140" dirty="0">
                <a:solidFill>
                  <a:srgbClr val="38751C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38751C"/>
                </a:solidFill>
                <a:latin typeface="Arial"/>
                <a:cs typeface="Arial"/>
              </a:rPr>
              <a:t>-4</a:t>
            </a:r>
            <a:endParaRPr sz="2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604796" y="4478667"/>
            <a:ext cx="1565688" cy="61919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156124" y="996314"/>
            <a:ext cx="4040504" cy="3302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/>
              <a:t>Backpropagation: </a:t>
            </a:r>
            <a:r>
              <a:rPr sz="2000" dirty="0"/>
              <a:t>a simple</a:t>
            </a:r>
            <a:r>
              <a:rPr sz="2000" spc="-105" dirty="0"/>
              <a:t> </a:t>
            </a:r>
            <a:r>
              <a:rPr sz="2000" spc="-5" dirty="0"/>
              <a:t>example</a:t>
            </a:r>
            <a:endParaRPr sz="2000"/>
          </a:p>
        </p:txBody>
      </p:sp>
      <p:sp>
        <p:nvSpPr>
          <p:cNvPr id="27" name="object 27"/>
          <p:cNvSpPr txBox="1"/>
          <p:nvPr/>
        </p:nvSpPr>
        <p:spPr>
          <a:xfrm>
            <a:off x="499500" y="4625294"/>
            <a:ext cx="809625" cy="36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55"/>
              </a:lnSpc>
            </a:pPr>
            <a:r>
              <a:rPr sz="2400" spc="-95" dirty="0">
                <a:latin typeface="Arial"/>
                <a:cs typeface="Arial"/>
              </a:rPr>
              <a:t>W</a:t>
            </a:r>
            <a:r>
              <a:rPr sz="2400" spc="-5" dirty="0">
                <a:latin typeface="Arial"/>
                <a:cs typeface="Arial"/>
              </a:rPr>
              <a:t>ant:</a:t>
            </a:r>
            <a:endParaRPr sz="24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72754" y="4899721"/>
            <a:ext cx="795655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78600" y="4899721"/>
            <a:ext cx="668020" cy="43370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4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7634717" y="5550489"/>
            <a:ext cx="14331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April 13,</a:t>
            </a:r>
            <a:r>
              <a:rPr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2017</a:t>
            </a:r>
            <a:endParaRPr>
              <a:latin typeface="Arial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BB8F1DC-C72B-47F1-9CE4-2271BB802E4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1342474"/>
            <a:ext cx="9182100" cy="4677410"/>
            <a:chOff x="-19249" y="485224"/>
            <a:chExt cx="9182100" cy="4677410"/>
          </a:xfrm>
        </p:grpSpPr>
        <p:sp>
          <p:nvSpPr>
            <p:cNvPr id="3" name="object 3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1747346" y="3494693"/>
                  </a:move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4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1"/>
                  </a:lnTo>
                  <a:lnTo>
                    <a:pt x="1067204" y="3357376"/>
                  </a:lnTo>
                  <a:lnTo>
                    <a:pt x="1025674" y="3339168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8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9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4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2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6" y="24961"/>
                  </a:lnTo>
                  <a:lnTo>
                    <a:pt x="2089829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6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2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9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3" y="946122"/>
                  </a:lnTo>
                  <a:lnTo>
                    <a:pt x="3321912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4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1"/>
                  </a:lnTo>
                  <a:lnTo>
                    <a:pt x="3494693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9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1" y="2385404"/>
                  </a:lnTo>
                  <a:lnTo>
                    <a:pt x="3357376" y="2427488"/>
                  </a:lnTo>
                  <a:lnTo>
                    <a:pt x="3339168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8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8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8"/>
                  </a:lnTo>
                  <a:lnTo>
                    <a:pt x="2427488" y="3357376"/>
                  </a:lnTo>
                  <a:lnTo>
                    <a:pt x="2385404" y="3374531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9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3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976194" y="494749"/>
              <a:ext cx="3495040" cy="3495040"/>
            </a:xfrm>
            <a:custGeom>
              <a:avLst/>
              <a:gdLst/>
              <a:ahLst/>
              <a:cxnLst/>
              <a:rect l="l" t="t" r="r" b="b"/>
              <a:pathLst>
                <a:path w="3495040" h="3495040">
                  <a:moveTo>
                    <a:pt x="0" y="1747346"/>
                  </a:moveTo>
                  <a:lnTo>
                    <a:pt x="649" y="1699249"/>
                  </a:lnTo>
                  <a:lnTo>
                    <a:pt x="2585" y="1651474"/>
                  </a:lnTo>
                  <a:lnTo>
                    <a:pt x="5792" y="1604036"/>
                  </a:lnTo>
                  <a:lnTo>
                    <a:pt x="10253" y="1556953"/>
                  </a:lnTo>
                  <a:lnTo>
                    <a:pt x="15951" y="1510241"/>
                  </a:lnTo>
                  <a:lnTo>
                    <a:pt x="22870" y="1463917"/>
                  </a:lnTo>
                  <a:lnTo>
                    <a:pt x="30992" y="1417998"/>
                  </a:lnTo>
                  <a:lnTo>
                    <a:pt x="40302" y="1372499"/>
                  </a:lnTo>
                  <a:lnTo>
                    <a:pt x="50783" y="1327438"/>
                  </a:lnTo>
                  <a:lnTo>
                    <a:pt x="62417" y="1282832"/>
                  </a:lnTo>
                  <a:lnTo>
                    <a:pt x="75189" y="1238697"/>
                  </a:lnTo>
                  <a:lnTo>
                    <a:pt x="89081" y="1195049"/>
                  </a:lnTo>
                  <a:lnTo>
                    <a:pt x="104078" y="1151906"/>
                  </a:lnTo>
                  <a:lnTo>
                    <a:pt x="120162" y="1109284"/>
                  </a:lnTo>
                  <a:lnTo>
                    <a:pt x="137316" y="1067200"/>
                  </a:lnTo>
                  <a:lnTo>
                    <a:pt x="155525" y="1025670"/>
                  </a:lnTo>
                  <a:lnTo>
                    <a:pt x="174770" y="984711"/>
                  </a:lnTo>
                  <a:lnTo>
                    <a:pt x="195037" y="944340"/>
                  </a:lnTo>
                  <a:lnTo>
                    <a:pt x="216308" y="904573"/>
                  </a:lnTo>
                  <a:lnTo>
                    <a:pt x="238566" y="865427"/>
                  </a:lnTo>
                  <a:lnTo>
                    <a:pt x="261794" y="826918"/>
                  </a:lnTo>
                  <a:lnTo>
                    <a:pt x="285977" y="789064"/>
                  </a:lnTo>
                  <a:lnTo>
                    <a:pt x="311098" y="751881"/>
                  </a:lnTo>
                  <a:lnTo>
                    <a:pt x="337139" y="715386"/>
                  </a:lnTo>
                  <a:lnTo>
                    <a:pt x="364084" y="679595"/>
                  </a:lnTo>
                  <a:lnTo>
                    <a:pt x="391917" y="644524"/>
                  </a:lnTo>
                  <a:lnTo>
                    <a:pt x="420620" y="610192"/>
                  </a:lnTo>
                  <a:lnTo>
                    <a:pt x="450178" y="576613"/>
                  </a:lnTo>
                  <a:lnTo>
                    <a:pt x="480573" y="543805"/>
                  </a:lnTo>
                  <a:lnTo>
                    <a:pt x="511789" y="511785"/>
                  </a:lnTo>
                  <a:lnTo>
                    <a:pt x="543809" y="480569"/>
                  </a:lnTo>
                  <a:lnTo>
                    <a:pt x="576617" y="450174"/>
                  </a:lnTo>
                  <a:lnTo>
                    <a:pt x="610196" y="420617"/>
                  </a:lnTo>
                  <a:lnTo>
                    <a:pt x="644528" y="391914"/>
                  </a:lnTo>
                  <a:lnTo>
                    <a:pt x="679599" y="364081"/>
                  </a:lnTo>
                  <a:lnTo>
                    <a:pt x="715390" y="337136"/>
                  </a:lnTo>
                  <a:lnTo>
                    <a:pt x="751886" y="311095"/>
                  </a:lnTo>
                  <a:lnTo>
                    <a:pt x="789069" y="285975"/>
                  </a:lnTo>
                  <a:lnTo>
                    <a:pt x="826923" y="261792"/>
                  </a:lnTo>
                  <a:lnTo>
                    <a:pt x="865431" y="238563"/>
                  </a:lnTo>
                  <a:lnTo>
                    <a:pt x="904577" y="216306"/>
                  </a:lnTo>
                  <a:lnTo>
                    <a:pt x="944344" y="195035"/>
                  </a:lnTo>
                  <a:lnTo>
                    <a:pt x="984715" y="174769"/>
                  </a:lnTo>
                  <a:lnTo>
                    <a:pt x="1025674" y="155523"/>
                  </a:lnTo>
                  <a:lnTo>
                    <a:pt x="1067204" y="137315"/>
                  </a:lnTo>
                  <a:lnTo>
                    <a:pt x="1109288" y="120160"/>
                  </a:lnTo>
                  <a:lnTo>
                    <a:pt x="1151910" y="104077"/>
                  </a:lnTo>
                  <a:lnTo>
                    <a:pt x="1195053" y="89080"/>
                  </a:lnTo>
                  <a:lnTo>
                    <a:pt x="1238700" y="75188"/>
                  </a:lnTo>
                  <a:lnTo>
                    <a:pt x="1282835" y="62416"/>
                  </a:lnTo>
                  <a:lnTo>
                    <a:pt x="1327442" y="50782"/>
                  </a:lnTo>
                  <a:lnTo>
                    <a:pt x="1372502" y="40302"/>
                  </a:lnTo>
                  <a:lnTo>
                    <a:pt x="1418000" y="30992"/>
                  </a:lnTo>
                  <a:lnTo>
                    <a:pt x="1463920" y="22869"/>
                  </a:lnTo>
                  <a:lnTo>
                    <a:pt x="1510243" y="15951"/>
                  </a:lnTo>
                  <a:lnTo>
                    <a:pt x="1556955" y="10253"/>
                  </a:lnTo>
                  <a:lnTo>
                    <a:pt x="1604038" y="5792"/>
                  </a:lnTo>
                  <a:lnTo>
                    <a:pt x="1651475" y="2585"/>
                  </a:lnTo>
                  <a:lnTo>
                    <a:pt x="1699250" y="649"/>
                  </a:lnTo>
                  <a:lnTo>
                    <a:pt x="1747346" y="0"/>
                  </a:lnTo>
                  <a:lnTo>
                    <a:pt x="1796921" y="702"/>
                  </a:lnTo>
                  <a:lnTo>
                    <a:pt x="1846325" y="2803"/>
                  </a:lnTo>
                  <a:lnTo>
                    <a:pt x="1895530" y="6290"/>
                  </a:lnTo>
                  <a:lnTo>
                    <a:pt x="1944510" y="11153"/>
                  </a:lnTo>
                  <a:lnTo>
                    <a:pt x="1993237" y="17380"/>
                  </a:lnTo>
                  <a:lnTo>
                    <a:pt x="2041685" y="24961"/>
                  </a:lnTo>
                  <a:lnTo>
                    <a:pt x="2089828" y="33884"/>
                  </a:lnTo>
                  <a:lnTo>
                    <a:pt x="2137639" y="44139"/>
                  </a:lnTo>
                  <a:lnTo>
                    <a:pt x="2185091" y="55715"/>
                  </a:lnTo>
                  <a:lnTo>
                    <a:pt x="2232157" y="68599"/>
                  </a:lnTo>
                  <a:lnTo>
                    <a:pt x="2278810" y="82782"/>
                  </a:lnTo>
                  <a:lnTo>
                    <a:pt x="2325025" y="98252"/>
                  </a:lnTo>
                  <a:lnTo>
                    <a:pt x="2370773" y="114997"/>
                  </a:lnTo>
                  <a:lnTo>
                    <a:pt x="2416029" y="133008"/>
                  </a:lnTo>
                  <a:lnTo>
                    <a:pt x="2460765" y="152273"/>
                  </a:lnTo>
                  <a:lnTo>
                    <a:pt x="2504956" y="172781"/>
                  </a:lnTo>
                  <a:lnTo>
                    <a:pt x="2548573" y="194520"/>
                  </a:lnTo>
                  <a:lnTo>
                    <a:pt x="2591591" y="217480"/>
                  </a:lnTo>
                  <a:lnTo>
                    <a:pt x="2633983" y="241650"/>
                  </a:lnTo>
                  <a:lnTo>
                    <a:pt x="2675722" y="267018"/>
                  </a:lnTo>
                  <a:lnTo>
                    <a:pt x="2716781" y="293574"/>
                  </a:lnTo>
                  <a:lnTo>
                    <a:pt x="2757134" y="321307"/>
                  </a:lnTo>
                  <a:lnTo>
                    <a:pt x="2796753" y="350204"/>
                  </a:lnTo>
                  <a:lnTo>
                    <a:pt x="2835613" y="380256"/>
                  </a:lnTo>
                  <a:lnTo>
                    <a:pt x="2873686" y="411452"/>
                  </a:lnTo>
                  <a:lnTo>
                    <a:pt x="2910946" y="443779"/>
                  </a:lnTo>
                  <a:lnTo>
                    <a:pt x="2947366" y="477227"/>
                  </a:lnTo>
                  <a:lnTo>
                    <a:pt x="2982918" y="511786"/>
                  </a:lnTo>
                  <a:lnTo>
                    <a:pt x="3017475" y="547338"/>
                  </a:lnTo>
                  <a:lnTo>
                    <a:pt x="3050922" y="583757"/>
                  </a:lnTo>
                  <a:lnTo>
                    <a:pt x="3083248" y="621015"/>
                  </a:lnTo>
                  <a:lnTo>
                    <a:pt x="3114442" y="659088"/>
                  </a:lnTo>
                  <a:lnTo>
                    <a:pt x="3144493" y="697946"/>
                  </a:lnTo>
                  <a:lnTo>
                    <a:pt x="3173389" y="737565"/>
                  </a:lnTo>
                  <a:lnTo>
                    <a:pt x="3201121" y="777917"/>
                  </a:lnTo>
                  <a:lnTo>
                    <a:pt x="3227676" y="818976"/>
                  </a:lnTo>
                  <a:lnTo>
                    <a:pt x="3253044" y="860714"/>
                  </a:lnTo>
                  <a:lnTo>
                    <a:pt x="3277213" y="903105"/>
                  </a:lnTo>
                  <a:lnTo>
                    <a:pt x="3300172" y="946122"/>
                  </a:lnTo>
                  <a:lnTo>
                    <a:pt x="3321911" y="989740"/>
                  </a:lnTo>
                  <a:lnTo>
                    <a:pt x="3342419" y="1033929"/>
                  </a:lnTo>
                  <a:lnTo>
                    <a:pt x="3361683" y="1078665"/>
                  </a:lnTo>
                  <a:lnTo>
                    <a:pt x="3379694" y="1123921"/>
                  </a:lnTo>
                  <a:lnTo>
                    <a:pt x="3396440" y="1169669"/>
                  </a:lnTo>
                  <a:lnTo>
                    <a:pt x="3411910" y="1215883"/>
                  </a:lnTo>
                  <a:lnTo>
                    <a:pt x="3426092" y="1262536"/>
                  </a:lnTo>
                  <a:lnTo>
                    <a:pt x="3438977" y="1309602"/>
                  </a:lnTo>
                  <a:lnTo>
                    <a:pt x="3450552" y="1357053"/>
                  </a:lnTo>
                  <a:lnTo>
                    <a:pt x="3460807" y="1404864"/>
                  </a:lnTo>
                  <a:lnTo>
                    <a:pt x="3469731" y="1453007"/>
                  </a:lnTo>
                  <a:lnTo>
                    <a:pt x="3477312" y="1501455"/>
                  </a:lnTo>
                  <a:lnTo>
                    <a:pt x="3483539" y="1550183"/>
                  </a:lnTo>
                  <a:lnTo>
                    <a:pt x="3488402" y="1599162"/>
                  </a:lnTo>
                  <a:lnTo>
                    <a:pt x="3491889" y="1648367"/>
                  </a:lnTo>
                  <a:lnTo>
                    <a:pt x="3493990" y="1697770"/>
                  </a:lnTo>
                  <a:lnTo>
                    <a:pt x="3494692" y="1747346"/>
                  </a:lnTo>
                  <a:lnTo>
                    <a:pt x="3494043" y="1795442"/>
                  </a:lnTo>
                  <a:lnTo>
                    <a:pt x="3492107" y="1843217"/>
                  </a:lnTo>
                  <a:lnTo>
                    <a:pt x="3488900" y="1890654"/>
                  </a:lnTo>
                  <a:lnTo>
                    <a:pt x="3484439" y="1937737"/>
                  </a:lnTo>
                  <a:lnTo>
                    <a:pt x="3478741" y="1984448"/>
                  </a:lnTo>
                  <a:lnTo>
                    <a:pt x="3471822" y="2030772"/>
                  </a:lnTo>
                  <a:lnTo>
                    <a:pt x="3463700" y="2076692"/>
                  </a:lnTo>
                  <a:lnTo>
                    <a:pt x="3454390" y="2122190"/>
                  </a:lnTo>
                  <a:lnTo>
                    <a:pt x="3443909" y="2167250"/>
                  </a:lnTo>
                  <a:lnTo>
                    <a:pt x="3432275" y="2211857"/>
                  </a:lnTo>
                  <a:lnTo>
                    <a:pt x="3419503" y="2255992"/>
                  </a:lnTo>
                  <a:lnTo>
                    <a:pt x="3405611" y="2299639"/>
                  </a:lnTo>
                  <a:lnTo>
                    <a:pt x="3390614" y="2342782"/>
                  </a:lnTo>
                  <a:lnTo>
                    <a:pt x="3374530" y="2385404"/>
                  </a:lnTo>
                  <a:lnTo>
                    <a:pt x="3357376" y="2427488"/>
                  </a:lnTo>
                  <a:lnTo>
                    <a:pt x="3339167" y="2469018"/>
                  </a:lnTo>
                  <a:lnTo>
                    <a:pt x="3319922" y="2509977"/>
                  </a:lnTo>
                  <a:lnTo>
                    <a:pt x="3299655" y="2550348"/>
                  </a:lnTo>
                  <a:lnTo>
                    <a:pt x="3278384" y="2590115"/>
                  </a:lnTo>
                  <a:lnTo>
                    <a:pt x="3256126" y="2629261"/>
                  </a:lnTo>
                  <a:lnTo>
                    <a:pt x="3232897" y="2667769"/>
                  </a:lnTo>
                  <a:lnTo>
                    <a:pt x="3208715" y="2705623"/>
                  </a:lnTo>
                  <a:lnTo>
                    <a:pt x="3183594" y="2742806"/>
                  </a:lnTo>
                  <a:lnTo>
                    <a:pt x="3157553" y="2779302"/>
                  </a:lnTo>
                  <a:lnTo>
                    <a:pt x="3130608" y="2815093"/>
                  </a:lnTo>
                  <a:lnTo>
                    <a:pt x="3102775" y="2850164"/>
                  </a:lnTo>
                  <a:lnTo>
                    <a:pt x="3074072" y="2884496"/>
                  </a:lnTo>
                  <a:lnTo>
                    <a:pt x="3044514" y="2918075"/>
                  </a:lnTo>
                  <a:lnTo>
                    <a:pt x="3014119" y="2950883"/>
                  </a:lnTo>
                  <a:lnTo>
                    <a:pt x="2982903" y="2982903"/>
                  </a:lnTo>
                  <a:lnTo>
                    <a:pt x="2950883" y="3014119"/>
                  </a:lnTo>
                  <a:lnTo>
                    <a:pt x="2918075" y="3044514"/>
                  </a:lnTo>
                  <a:lnTo>
                    <a:pt x="2884496" y="3074072"/>
                  </a:lnTo>
                  <a:lnTo>
                    <a:pt x="2850164" y="3102775"/>
                  </a:lnTo>
                  <a:lnTo>
                    <a:pt x="2815093" y="3130608"/>
                  </a:lnTo>
                  <a:lnTo>
                    <a:pt x="2779302" y="3157553"/>
                  </a:lnTo>
                  <a:lnTo>
                    <a:pt x="2742806" y="3183594"/>
                  </a:lnTo>
                  <a:lnTo>
                    <a:pt x="2705623" y="3208715"/>
                  </a:lnTo>
                  <a:lnTo>
                    <a:pt x="2667769" y="3232897"/>
                  </a:lnTo>
                  <a:lnTo>
                    <a:pt x="2629261" y="3256126"/>
                  </a:lnTo>
                  <a:lnTo>
                    <a:pt x="2590115" y="3278384"/>
                  </a:lnTo>
                  <a:lnTo>
                    <a:pt x="2550348" y="3299655"/>
                  </a:lnTo>
                  <a:lnTo>
                    <a:pt x="2509977" y="3319922"/>
                  </a:lnTo>
                  <a:lnTo>
                    <a:pt x="2469018" y="3339167"/>
                  </a:lnTo>
                  <a:lnTo>
                    <a:pt x="2427488" y="3357376"/>
                  </a:lnTo>
                  <a:lnTo>
                    <a:pt x="2385404" y="3374530"/>
                  </a:lnTo>
                  <a:lnTo>
                    <a:pt x="2342782" y="3390614"/>
                  </a:lnTo>
                  <a:lnTo>
                    <a:pt x="2299639" y="3405611"/>
                  </a:lnTo>
                  <a:lnTo>
                    <a:pt x="2255992" y="3419503"/>
                  </a:lnTo>
                  <a:lnTo>
                    <a:pt x="2211857" y="3432275"/>
                  </a:lnTo>
                  <a:lnTo>
                    <a:pt x="2167250" y="3443909"/>
                  </a:lnTo>
                  <a:lnTo>
                    <a:pt x="2122190" y="3454390"/>
                  </a:lnTo>
                  <a:lnTo>
                    <a:pt x="2076692" y="3463700"/>
                  </a:lnTo>
                  <a:lnTo>
                    <a:pt x="2030772" y="3471822"/>
                  </a:lnTo>
                  <a:lnTo>
                    <a:pt x="1984448" y="3478741"/>
                  </a:lnTo>
                  <a:lnTo>
                    <a:pt x="1937737" y="3484439"/>
                  </a:lnTo>
                  <a:lnTo>
                    <a:pt x="1890654" y="3488900"/>
                  </a:lnTo>
                  <a:lnTo>
                    <a:pt x="1843217" y="3492107"/>
                  </a:lnTo>
                  <a:lnTo>
                    <a:pt x="1795442" y="3494043"/>
                  </a:lnTo>
                  <a:lnTo>
                    <a:pt x="1747346" y="3494692"/>
                  </a:lnTo>
                  <a:lnTo>
                    <a:pt x="1699250" y="3494043"/>
                  </a:lnTo>
                  <a:lnTo>
                    <a:pt x="1651475" y="3492107"/>
                  </a:lnTo>
                  <a:lnTo>
                    <a:pt x="1604038" y="3488900"/>
                  </a:lnTo>
                  <a:lnTo>
                    <a:pt x="1556955" y="3484439"/>
                  </a:lnTo>
                  <a:lnTo>
                    <a:pt x="1510243" y="3478741"/>
                  </a:lnTo>
                  <a:lnTo>
                    <a:pt x="1463920" y="3471822"/>
                  </a:lnTo>
                  <a:lnTo>
                    <a:pt x="1418000" y="3463700"/>
                  </a:lnTo>
                  <a:lnTo>
                    <a:pt x="1372502" y="3454390"/>
                  </a:lnTo>
                  <a:lnTo>
                    <a:pt x="1327442" y="3443909"/>
                  </a:lnTo>
                  <a:lnTo>
                    <a:pt x="1282835" y="3432275"/>
                  </a:lnTo>
                  <a:lnTo>
                    <a:pt x="1238700" y="3419503"/>
                  </a:lnTo>
                  <a:lnTo>
                    <a:pt x="1195053" y="3405611"/>
                  </a:lnTo>
                  <a:lnTo>
                    <a:pt x="1151910" y="3390614"/>
                  </a:lnTo>
                  <a:lnTo>
                    <a:pt x="1109288" y="3374530"/>
                  </a:lnTo>
                  <a:lnTo>
                    <a:pt x="1067204" y="3357376"/>
                  </a:lnTo>
                  <a:lnTo>
                    <a:pt x="1025674" y="3339167"/>
                  </a:lnTo>
                  <a:lnTo>
                    <a:pt x="984715" y="3319922"/>
                  </a:lnTo>
                  <a:lnTo>
                    <a:pt x="944344" y="3299655"/>
                  </a:lnTo>
                  <a:lnTo>
                    <a:pt x="904577" y="3278384"/>
                  </a:lnTo>
                  <a:lnTo>
                    <a:pt x="865431" y="3256126"/>
                  </a:lnTo>
                  <a:lnTo>
                    <a:pt x="826923" y="3232897"/>
                  </a:lnTo>
                  <a:lnTo>
                    <a:pt x="789069" y="3208715"/>
                  </a:lnTo>
                  <a:lnTo>
                    <a:pt x="751886" y="3183594"/>
                  </a:lnTo>
                  <a:lnTo>
                    <a:pt x="715390" y="3157553"/>
                  </a:lnTo>
                  <a:lnTo>
                    <a:pt x="679599" y="3130608"/>
                  </a:lnTo>
                  <a:lnTo>
                    <a:pt x="644528" y="3102775"/>
                  </a:lnTo>
                  <a:lnTo>
                    <a:pt x="610196" y="3074072"/>
                  </a:lnTo>
                  <a:lnTo>
                    <a:pt x="576617" y="3044514"/>
                  </a:lnTo>
                  <a:lnTo>
                    <a:pt x="543809" y="3014119"/>
                  </a:lnTo>
                  <a:lnTo>
                    <a:pt x="511789" y="2982903"/>
                  </a:lnTo>
                  <a:lnTo>
                    <a:pt x="480573" y="2950883"/>
                  </a:lnTo>
                  <a:lnTo>
                    <a:pt x="450178" y="2918075"/>
                  </a:lnTo>
                  <a:lnTo>
                    <a:pt x="420620" y="2884496"/>
                  </a:lnTo>
                  <a:lnTo>
                    <a:pt x="391917" y="2850164"/>
                  </a:lnTo>
                  <a:lnTo>
                    <a:pt x="364084" y="2815093"/>
                  </a:lnTo>
                  <a:lnTo>
                    <a:pt x="337139" y="2779302"/>
                  </a:lnTo>
                  <a:lnTo>
                    <a:pt x="311098" y="2742806"/>
                  </a:lnTo>
                  <a:lnTo>
                    <a:pt x="285977" y="2705623"/>
                  </a:lnTo>
                  <a:lnTo>
                    <a:pt x="261794" y="2667769"/>
                  </a:lnTo>
                  <a:lnTo>
                    <a:pt x="238566" y="2629261"/>
                  </a:lnTo>
                  <a:lnTo>
                    <a:pt x="216308" y="2590115"/>
                  </a:lnTo>
                  <a:lnTo>
                    <a:pt x="195037" y="2550348"/>
                  </a:lnTo>
                  <a:lnTo>
                    <a:pt x="174770" y="2509977"/>
                  </a:lnTo>
                  <a:lnTo>
                    <a:pt x="155525" y="2469018"/>
                  </a:lnTo>
                  <a:lnTo>
                    <a:pt x="137316" y="2427488"/>
                  </a:lnTo>
                  <a:lnTo>
                    <a:pt x="120162" y="2385404"/>
                  </a:lnTo>
                  <a:lnTo>
                    <a:pt x="104078" y="2342782"/>
                  </a:lnTo>
                  <a:lnTo>
                    <a:pt x="89081" y="2299639"/>
                  </a:lnTo>
                  <a:lnTo>
                    <a:pt x="75189" y="2255992"/>
                  </a:lnTo>
                  <a:lnTo>
                    <a:pt x="62417" y="2211857"/>
                  </a:lnTo>
                  <a:lnTo>
                    <a:pt x="50783" y="2167250"/>
                  </a:lnTo>
                  <a:lnTo>
                    <a:pt x="40302" y="2122190"/>
                  </a:lnTo>
                  <a:lnTo>
                    <a:pt x="30992" y="2076692"/>
                  </a:lnTo>
                  <a:lnTo>
                    <a:pt x="22870" y="2030772"/>
                  </a:lnTo>
                  <a:lnTo>
                    <a:pt x="15951" y="1984448"/>
                  </a:lnTo>
                  <a:lnTo>
                    <a:pt x="10253" y="1937737"/>
                  </a:lnTo>
                  <a:lnTo>
                    <a:pt x="5792" y="1890654"/>
                  </a:lnTo>
                  <a:lnTo>
                    <a:pt x="2585" y="1843217"/>
                  </a:lnTo>
                  <a:lnTo>
                    <a:pt x="649" y="1795442"/>
                  </a:lnTo>
                  <a:lnTo>
                    <a:pt x="0" y="1747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626157" y="2695549"/>
            <a:ext cx="194945" cy="7569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4800" dirty="0"/>
              <a:t>f</a:t>
            </a:r>
            <a:endParaRPr sz="4800"/>
          </a:p>
        </p:txBody>
      </p:sp>
      <p:grpSp>
        <p:nvGrpSpPr>
          <p:cNvPr id="6" name="object 6"/>
          <p:cNvGrpSpPr/>
          <p:nvPr/>
        </p:nvGrpSpPr>
        <p:grpSpPr>
          <a:xfrm>
            <a:off x="-9524" y="857250"/>
            <a:ext cx="8736965" cy="5162550"/>
            <a:chOff x="-9524" y="0"/>
            <a:chExt cx="8736965" cy="5162550"/>
          </a:xfrm>
        </p:grpSpPr>
        <p:sp>
          <p:nvSpPr>
            <p:cNvPr id="7" name="object 7"/>
            <p:cNvSpPr/>
            <p:nvPr/>
          </p:nvSpPr>
          <p:spPr>
            <a:xfrm>
              <a:off x="702173" y="3012743"/>
              <a:ext cx="2301875" cy="777875"/>
            </a:xfrm>
            <a:custGeom>
              <a:avLst/>
              <a:gdLst/>
              <a:ahLst/>
              <a:cxnLst/>
              <a:rect l="l" t="t" r="r" b="b"/>
              <a:pathLst>
                <a:path w="2301875" h="777875">
                  <a:moveTo>
                    <a:pt x="0" y="777323"/>
                  </a:moveTo>
                  <a:lnTo>
                    <a:pt x="23015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984194" y="2973394"/>
              <a:ext cx="111024" cy="786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89422" y="470774"/>
              <a:ext cx="2089150" cy="889000"/>
            </a:xfrm>
            <a:custGeom>
              <a:avLst/>
              <a:gdLst/>
              <a:ahLst/>
              <a:cxnLst/>
              <a:rect l="l" t="t" r="r" b="b"/>
              <a:pathLst>
                <a:path w="2089150" h="889000">
                  <a:moveTo>
                    <a:pt x="0" y="0"/>
                  </a:moveTo>
                  <a:lnTo>
                    <a:pt x="2089020" y="888848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56593" y="1321142"/>
              <a:ext cx="110924" cy="818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470886" y="22420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8621357" y="2201105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380509" y="233099"/>
              <a:ext cx="352424" cy="3047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370984" y="223574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00359" y="3061018"/>
              <a:ext cx="295274" cy="36194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290834" y="30514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5910" y="1758696"/>
              <a:ext cx="314324" cy="3047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363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585386" y="2433620"/>
              <a:ext cx="2112010" cy="0"/>
            </a:xfrm>
            <a:custGeom>
              <a:avLst/>
              <a:gdLst/>
              <a:ahLst/>
              <a:cxnLst/>
              <a:rect l="l" t="t" r="r" b="b"/>
              <a:pathLst>
                <a:path w="2112009">
                  <a:moveTo>
                    <a:pt x="2111695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489412" y="2392630"/>
              <a:ext cx="105499" cy="819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164960" y="2555194"/>
              <a:ext cx="514348" cy="6762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55460" y="25456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398743" y="1290434"/>
              <a:ext cx="485773" cy="63817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89243" y="1280909"/>
              <a:ext cx="504825" cy="657225"/>
            </a:xfrm>
            <a:custGeom>
              <a:avLst/>
              <a:gdLst/>
              <a:ahLst/>
              <a:cxnLst/>
              <a:rect l="l" t="t" r="r" b="b"/>
              <a:pathLst>
                <a:path w="504825" h="657225">
                  <a:moveTo>
                    <a:pt x="0" y="0"/>
                  </a:moveTo>
                  <a:lnTo>
                    <a:pt x="504823" y="0"/>
                  </a:lnTo>
                  <a:lnTo>
                    <a:pt x="504823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398743" y="2493045"/>
              <a:ext cx="409574" cy="7048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3389243" y="2483507"/>
              <a:ext cx="428625" cy="723900"/>
            </a:xfrm>
            <a:custGeom>
              <a:avLst/>
              <a:gdLst/>
              <a:ahLst/>
              <a:cxnLst/>
              <a:rect l="l" t="t" r="r" b="b"/>
              <a:pathLst>
                <a:path w="428625" h="723900">
                  <a:moveTo>
                    <a:pt x="0" y="0"/>
                  </a:moveTo>
                  <a:lnTo>
                    <a:pt x="428599" y="0"/>
                  </a:lnTo>
                  <a:lnTo>
                    <a:pt x="428599" y="723886"/>
                  </a:lnTo>
                  <a:lnTo>
                    <a:pt x="0" y="723886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99523" y="712036"/>
              <a:ext cx="2129395" cy="1553146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84738" y="741538"/>
              <a:ext cx="811530" cy="833119"/>
            </a:xfrm>
            <a:custGeom>
              <a:avLst/>
              <a:gdLst/>
              <a:ahLst/>
              <a:cxnLst/>
              <a:rect l="l" t="t" r="r" b="b"/>
              <a:pathLst>
                <a:path w="811530" h="833119">
                  <a:moveTo>
                    <a:pt x="281399" y="0"/>
                  </a:moveTo>
                  <a:lnTo>
                    <a:pt x="811198" y="260399"/>
                  </a:lnTo>
                  <a:lnTo>
                    <a:pt x="529798" y="833098"/>
                  </a:lnTo>
                  <a:lnTo>
                    <a:pt x="0" y="572698"/>
                  </a:lnTo>
                  <a:lnTo>
                    <a:pt x="2813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202508" y="3189278"/>
              <a:ext cx="2132702" cy="1320412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95922" y="3671217"/>
              <a:ext cx="767080" cy="796290"/>
            </a:xfrm>
            <a:custGeom>
              <a:avLst/>
              <a:gdLst/>
              <a:ahLst/>
              <a:cxnLst/>
              <a:rect l="l" t="t" r="r" b="b"/>
              <a:pathLst>
                <a:path w="767080" h="796289">
                  <a:moveTo>
                    <a:pt x="0" y="193199"/>
                  </a:moveTo>
                  <a:lnTo>
                    <a:pt x="557698" y="0"/>
                  </a:lnTo>
                  <a:lnTo>
                    <a:pt x="766798" y="602998"/>
                  </a:lnTo>
                  <a:lnTo>
                    <a:pt x="209099" y="796198"/>
                  </a:lnTo>
                  <a:lnTo>
                    <a:pt x="0" y="193199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0" y="0"/>
              <a:ext cx="1119505" cy="1125855"/>
            </a:xfrm>
            <a:custGeom>
              <a:avLst/>
              <a:gdLst/>
              <a:ahLst/>
              <a:cxnLst/>
              <a:rect l="l" t="t" r="r" b="b"/>
              <a:pathLst>
                <a:path w="1119505" h="1125855">
                  <a:moveTo>
                    <a:pt x="0" y="1125537"/>
                  </a:moveTo>
                  <a:lnTo>
                    <a:pt x="0" y="0"/>
                  </a:lnTo>
                  <a:lnTo>
                    <a:pt x="1118890" y="0"/>
                  </a:lnTo>
                  <a:lnTo>
                    <a:pt x="1098420" y="60341"/>
                  </a:lnTo>
                  <a:lnTo>
                    <a:pt x="1082336" y="102963"/>
                  </a:lnTo>
                  <a:lnTo>
                    <a:pt x="1065182" y="145047"/>
                  </a:lnTo>
                  <a:lnTo>
                    <a:pt x="1046974" y="186577"/>
                  </a:lnTo>
                  <a:lnTo>
                    <a:pt x="1027728" y="227536"/>
                  </a:lnTo>
                  <a:lnTo>
                    <a:pt x="1007462" y="267907"/>
                  </a:lnTo>
                  <a:lnTo>
                    <a:pt x="986191" y="307674"/>
                  </a:lnTo>
                  <a:lnTo>
                    <a:pt x="963933" y="346820"/>
                  </a:lnTo>
                  <a:lnTo>
                    <a:pt x="940705" y="385328"/>
                  </a:lnTo>
                  <a:lnTo>
                    <a:pt x="916522" y="423182"/>
                  </a:lnTo>
                  <a:lnTo>
                    <a:pt x="891402" y="460365"/>
                  </a:lnTo>
                  <a:lnTo>
                    <a:pt x="865361" y="496861"/>
                  </a:lnTo>
                  <a:lnTo>
                    <a:pt x="838416" y="532652"/>
                  </a:lnTo>
                  <a:lnTo>
                    <a:pt x="810583" y="567722"/>
                  </a:lnTo>
                  <a:lnTo>
                    <a:pt x="781880" y="602055"/>
                  </a:lnTo>
                  <a:lnTo>
                    <a:pt x="752322" y="635634"/>
                  </a:lnTo>
                  <a:lnTo>
                    <a:pt x="721927" y="668441"/>
                  </a:lnTo>
                  <a:lnTo>
                    <a:pt x="690711" y="700461"/>
                  </a:lnTo>
                  <a:lnTo>
                    <a:pt x="658691" y="731677"/>
                  </a:lnTo>
                  <a:lnTo>
                    <a:pt x="625884" y="762072"/>
                  </a:lnTo>
                  <a:lnTo>
                    <a:pt x="592305" y="791630"/>
                  </a:lnTo>
                  <a:lnTo>
                    <a:pt x="557972" y="820333"/>
                  </a:lnTo>
                  <a:lnTo>
                    <a:pt x="522902" y="848166"/>
                  </a:lnTo>
                  <a:lnTo>
                    <a:pt x="487111" y="875111"/>
                  </a:lnTo>
                  <a:lnTo>
                    <a:pt x="450615" y="901152"/>
                  </a:lnTo>
                  <a:lnTo>
                    <a:pt x="413432" y="926272"/>
                  </a:lnTo>
                  <a:lnTo>
                    <a:pt x="375578" y="950455"/>
                  </a:lnTo>
                  <a:lnTo>
                    <a:pt x="337070" y="973683"/>
                  </a:lnTo>
                  <a:lnTo>
                    <a:pt x="297924" y="995941"/>
                  </a:lnTo>
                  <a:lnTo>
                    <a:pt x="258157" y="1017212"/>
                  </a:lnTo>
                  <a:lnTo>
                    <a:pt x="217786" y="1037478"/>
                  </a:lnTo>
                  <a:lnTo>
                    <a:pt x="176827" y="1056724"/>
                  </a:lnTo>
                  <a:lnTo>
                    <a:pt x="135297" y="1074932"/>
                  </a:lnTo>
                  <a:lnTo>
                    <a:pt x="93212" y="1092086"/>
                  </a:lnTo>
                  <a:lnTo>
                    <a:pt x="50590" y="1108170"/>
                  </a:lnTo>
                  <a:lnTo>
                    <a:pt x="7447" y="1123166"/>
                  </a:lnTo>
                  <a:lnTo>
                    <a:pt x="0" y="112553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0" y="0"/>
              <a:ext cx="1119505" cy="1125855"/>
            </a:xfrm>
            <a:custGeom>
              <a:avLst/>
              <a:gdLst/>
              <a:ahLst/>
              <a:cxnLst/>
              <a:rect l="l" t="t" r="r" b="b"/>
              <a:pathLst>
                <a:path w="1119505" h="1125855">
                  <a:moveTo>
                    <a:pt x="1118890" y="0"/>
                  </a:moveTo>
                  <a:lnTo>
                    <a:pt x="1098420" y="60341"/>
                  </a:lnTo>
                  <a:lnTo>
                    <a:pt x="1082336" y="102963"/>
                  </a:lnTo>
                  <a:lnTo>
                    <a:pt x="1065182" y="145047"/>
                  </a:lnTo>
                  <a:lnTo>
                    <a:pt x="1046974" y="186577"/>
                  </a:lnTo>
                  <a:lnTo>
                    <a:pt x="1027728" y="227536"/>
                  </a:lnTo>
                  <a:lnTo>
                    <a:pt x="1007461" y="267907"/>
                  </a:lnTo>
                  <a:lnTo>
                    <a:pt x="986191" y="307674"/>
                  </a:lnTo>
                  <a:lnTo>
                    <a:pt x="963933" y="346820"/>
                  </a:lnTo>
                  <a:lnTo>
                    <a:pt x="940704" y="385328"/>
                  </a:lnTo>
                  <a:lnTo>
                    <a:pt x="916522" y="423182"/>
                  </a:lnTo>
                  <a:lnTo>
                    <a:pt x="891402" y="460365"/>
                  </a:lnTo>
                  <a:lnTo>
                    <a:pt x="865361" y="496861"/>
                  </a:lnTo>
                  <a:lnTo>
                    <a:pt x="838416" y="532652"/>
                  </a:lnTo>
                  <a:lnTo>
                    <a:pt x="810583" y="567722"/>
                  </a:lnTo>
                  <a:lnTo>
                    <a:pt x="781880" y="602055"/>
                  </a:lnTo>
                  <a:lnTo>
                    <a:pt x="752322" y="635634"/>
                  </a:lnTo>
                  <a:lnTo>
                    <a:pt x="721927" y="668441"/>
                  </a:lnTo>
                  <a:lnTo>
                    <a:pt x="690711" y="700461"/>
                  </a:lnTo>
                  <a:lnTo>
                    <a:pt x="658691" y="731677"/>
                  </a:lnTo>
                  <a:lnTo>
                    <a:pt x="625884" y="762072"/>
                  </a:lnTo>
                  <a:lnTo>
                    <a:pt x="592305" y="791630"/>
                  </a:lnTo>
                  <a:lnTo>
                    <a:pt x="557972" y="820333"/>
                  </a:lnTo>
                  <a:lnTo>
                    <a:pt x="522902" y="848166"/>
                  </a:lnTo>
                  <a:lnTo>
                    <a:pt x="487111" y="875111"/>
                  </a:lnTo>
                  <a:lnTo>
                    <a:pt x="450615" y="901152"/>
                  </a:lnTo>
                  <a:lnTo>
                    <a:pt x="413432" y="926272"/>
                  </a:lnTo>
                  <a:lnTo>
                    <a:pt x="375578" y="950455"/>
                  </a:lnTo>
                  <a:lnTo>
                    <a:pt x="337070" y="973683"/>
                  </a:lnTo>
                  <a:lnTo>
                    <a:pt x="297924" y="995941"/>
                  </a:lnTo>
                  <a:lnTo>
                    <a:pt x="258157" y="1017212"/>
                  </a:lnTo>
                  <a:lnTo>
                    <a:pt x="217786" y="1037478"/>
                  </a:lnTo>
                  <a:lnTo>
                    <a:pt x="176827" y="1056724"/>
                  </a:lnTo>
                  <a:lnTo>
                    <a:pt x="135297" y="1074932"/>
                  </a:lnTo>
                  <a:lnTo>
                    <a:pt x="93212" y="1092086"/>
                  </a:lnTo>
                  <a:lnTo>
                    <a:pt x="50590" y="1108170"/>
                  </a:lnTo>
                  <a:lnTo>
                    <a:pt x="7447" y="1123166"/>
                  </a:lnTo>
                  <a:lnTo>
                    <a:pt x="0" y="1125537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0" y="2973411"/>
              <a:ext cx="702310" cy="2170430"/>
            </a:xfrm>
            <a:custGeom>
              <a:avLst/>
              <a:gdLst/>
              <a:ahLst/>
              <a:cxnLst/>
              <a:rect l="l" t="t" r="r" b="b"/>
              <a:pathLst>
                <a:path w="702310" h="2170429">
                  <a:moveTo>
                    <a:pt x="523781" y="2170077"/>
                  </a:moveTo>
                  <a:lnTo>
                    <a:pt x="0" y="2170077"/>
                  </a:lnTo>
                  <a:lnTo>
                    <a:pt x="0" y="0"/>
                  </a:lnTo>
                  <a:lnTo>
                    <a:pt x="43085" y="33133"/>
                  </a:lnTo>
                  <a:lnTo>
                    <a:pt x="81157" y="64327"/>
                  </a:lnTo>
                  <a:lnTo>
                    <a:pt x="118416" y="96653"/>
                  </a:lnTo>
                  <a:lnTo>
                    <a:pt x="154835" y="130100"/>
                  </a:lnTo>
                  <a:lnTo>
                    <a:pt x="190387" y="164656"/>
                  </a:lnTo>
                  <a:lnTo>
                    <a:pt x="224946" y="200209"/>
                  </a:lnTo>
                  <a:lnTo>
                    <a:pt x="258394" y="236629"/>
                  </a:lnTo>
                  <a:lnTo>
                    <a:pt x="290721" y="273889"/>
                  </a:lnTo>
                  <a:lnTo>
                    <a:pt x="321917" y="311962"/>
                  </a:lnTo>
                  <a:lnTo>
                    <a:pt x="351969" y="350822"/>
                  </a:lnTo>
                  <a:lnTo>
                    <a:pt x="380866" y="390441"/>
                  </a:lnTo>
                  <a:lnTo>
                    <a:pt x="408598" y="430794"/>
                  </a:lnTo>
                  <a:lnTo>
                    <a:pt x="435154" y="471853"/>
                  </a:lnTo>
                  <a:lnTo>
                    <a:pt x="460523" y="513592"/>
                  </a:lnTo>
                  <a:lnTo>
                    <a:pt x="484692" y="555983"/>
                  </a:lnTo>
                  <a:lnTo>
                    <a:pt x="507653" y="599002"/>
                  </a:lnTo>
                  <a:lnTo>
                    <a:pt x="529392" y="642619"/>
                  </a:lnTo>
                  <a:lnTo>
                    <a:pt x="549900" y="686809"/>
                  </a:lnTo>
                  <a:lnTo>
                    <a:pt x="569164" y="731546"/>
                  </a:lnTo>
                  <a:lnTo>
                    <a:pt x="587175" y="776802"/>
                  </a:lnTo>
                  <a:lnTo>
                    <a:pt x="603921" y="822550"/>
                  </a:lnTo>
                  <a:lnTo>
                    <a:pt x="619391" y="868764"/>
                  </a:lnTo>
                  <a:lnTo>
                    <a:pt x="633574" y="915418"/>
                  </a:lnTo>
                  <a:lnTo>
                    <a:pt x="646458" y="962484"/>
                  </a:lnTo>
                  <a:lnTo>
                    <a:pt x="658033" y="1009936"/>
                  </a:lnTo>
                  <a:lnTo>
                    <a:pt x="668288" y="1057746"/>
                  </a:lnTo>
                  <a:lnTo>
                    <a:pt x="677212" y="1105889"/>
                  </a:lnTo>
                  <a:lnTo>
                    <a:pt x="684793" y="1154338"/>
                  </a:lnTo>
                  <a:lnTo>
                    <a:pt x="691020" y="1203065"/>
                  </a:lnTo>
                  <a:lnTo>
                    <a:pt x="695883" y="1252045"/>
                  </a:lnTo>
                  <a:lnTo>
                    <a:pt x="699370" y="1301250"/>
                  </a:lnTo>
                  <a:lnTo>
                    <a:pt x="701471" y="1350653"/>
                  </a:lnTo>
                  <a:lnTo>
                    <a:pt x="702173" y="1400229"/>
                  </a:lnTo>
                  <a:lnTo>
                    <a:pt x="701524" y="1448325"/>
                  </a:lnTo>
                  <a:lnTo>
                    <a:pt x="699588" y="1496100"/>
                  </a:lnTo>
                  <a:lnTo>
                    <a:pt x="696381" y="1543537"/>
                  </a:lnTo>
                  <a:lnTo>
                    <a:pt x="691920" y="1590620"/>
                  </a:lnTo>
                  <a:lnTo>
                    <a:pt x="686222" y="1637331"/>
                  </a:lnTo>
                  <a:lnTo>
                    <a:pt x="679303" y="1683655"/>
                  </a:lnTo>
                  <a:lnTo>
                    <a:pt x="671181" y="1729575"/>
                  </a:lnTo>
                  <a:lnTo>
                    <a:pt x="661871" y="1775073"/>
                  </a:lnTo>
                  <a:lnTo>
                    <a:pt x="651391" y="1820133"/>
                  </a:lnTo>
                  <a:lnTo>
                    <a:pt x="639756" y="1864739"/>
                  </a:lnTo>
                  <a:lnTo>
                    <a:pt x="626985" y="1908875"/>
                  </a:lnTo>
                  <a:lnTo>
                    <a:pt x="613092" y="1952522"/>
                  </a:lnTo>
                  <a:lnTo>
                    <a:pt x="598096" y="1995665"/>
                  </a:lnTo>
                  <a:lnTo>
                    <a:pt x="582012" y="2038287"/>
                  </a:lnTo>
                  <a:lnTo>
                    <a:pt x="564858" y="2080371"/>
                  </a:lnTo>
                  <a:lnTo>
                    <a:pt x="546650" y="2121901"/>
                  </a:lnTo>
                  <a:lnTo>
                    <a:pt x="527404" y="2162860"/>
                  </a:lnTo>
                  <a:lnTo>
                    <a:pt x="523781" y="2170077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0" y="2973411"/>
              <a:ext cx="702310" cy="2170430"/>
            </a:xfrm>
            <a:custGeom>
              <a:avLst/>
              <a:gdLst/>
              <a:ahLst/>
              <a:cxnLst/>
              <a:rect l="l" t="t" r="r" b="b"/>
              <a:pathLst>
                <a:path w="702310" h="2170429">
                  <a:moveTo>
                    <a:pt x="0" y="0"/>
                  </a:moveTo>
                  <a:lnTo>
                    <a:pt x="43085" y="33133"/>
                  </a:lnTo>
                  <a:lnTo>
                    <a:pt x="81157" y="64327"/>
                  </a:lnTo>
                  <a:lnTo>
                    <a:pt x="118416" y="96653"/>
                  </a:lnTo>
                  <a:lnTo>
                    <a:pt x="154835" y="130100"/>
                  </a:lnTo>
                  <a:lnTo>
                    <a:pt x="190387" y="164656"/>
                  </a:lnTo>
                  <a:lnTo>
                    <a:pt x="224946" y="200209"/>
                  </a:lnTo>
                  <a:lnTo>
                    <a:pt x="258394" y="236629"/>
                  </a:lnTo>
                  <a:lnTo>
                    <a:pt x="290721" y="273889"/>
                  </a:lnTo>
                  <a:lnTo>
                    <a:pt x="321917" y="311962"/>
                  </a:lnTo>
                  <a:lnTo>
                    <a:pt x="351969" y="350822"/>
                  </a:lnTo>
                  <a:lnTo>
                    <a:pt x="380866" y="390441"/>
                  </a:lnTo>
                  <a:lnTo>
                    <a:pt x="408598" y="430794"/>
                  </a:lnTo>
                  <a:lnTo>
                    <a:pt x="435154" y="471853"/>
                  </a:lnTo>
                  <a:lnTo>
                    <a:pt x="460523" y="513592"/>
                  </a:lnTo>
                  <a:lnTo>
                    <a:pt x="484692" y="555983"/>
                  </a:lnTo>
                  <a:lnTo>
                    <a:pt x="507653" y="599001"/>
                  </a:lnTo>
                  <a:lnTo>
                    <a:pt x="529392" y="642619"/>
                  </a:lnTo>
                  <a:lnTo>
                    <a:pt x="549900" y="686809"/>
                  </a:lnTo>
                  <a:lnTo>
                    <a:pt x="569164" y="731546"/>
                  </a:lnTo>
                  <a:lnTo>
                    <a:pt x="587175" y="776802"/>
                  </a:lnTo>
                  <a:lnTo>
                    <a:pt x="603921" y="822550"/>
                  </a:lnTo>
                  <a:lnTo>
                    <a:pt x="619391" y="868764"/>
                  </a:lnTo>
                  <a:lnTo>
                    <a:pt x="633574" y="915418"/>
                  </a:lnTo>
                  <a:lnTo>
                    <a:pt x="646458" y="962484"/>
                  </a:lnTo>
                  <a:lnTo>
                    <a:pt x="658033" y="1009936"/>
                  </a:lnTo>
                  <a:lnTo>
                    <a:pt x="668288" y="1057746"/>
                  </a:lnTo>
                  <a:lnTo>
                    <a:pt x="677212" y="1105889"/>
                  </a:lnTo>
                  <a:lnTo>
                    <a:pt x="684793" y="1154338"/>
                  </a:lnTo>
                  <a:lnTo>
                    <a:pt x="691020" y="1203065"/>
                  </a:lnTo>
                  <a:lnTo>
                    <a:pt x="695883" y="1252045"/>
                  </a:lnTo>
                  <a:lnTo>
                    <a:pt x="699370" y="1301250"/>
                  </a:lnTo>
                  <a:lnTo>
                    <a:pt x="701470" y="1350653"/>
                  </a:lnTo>
                  <a:lnTo>
                    <a:pt x="702173" y="1400229"/>
                  </a:lnTo>
                  <a:lnTo>
                    <a:pt x="701524" y="1448325"/>
                  </a:lnTo>
                  <a:lnTo>
                    <a:pt x="699588" y="1496100"/>
                  </a:lnTo>
                  <a:lnTo>
                    <a:pt x="696381" y="1543537"/>
                  </a:lnTo>
                  <a:lnTo>
                    <a:pt x="691920" y="1590620"/>
                  </a:lnTo>
                  <a:lnTo>
                    <a:pt x="686222" y="1637331"/>
                  </a:lnTo>
                  <a:lnTo>
                    <a:pt x="679303" y="1683655"/>
                  </a:lnTo>
                  <a:lnTo>
                    <a:pt x="671181" y="1729575"/>
                  </a:lnTo>
                  <a:lnTo>
                    <a:pt x="661871" y="1775073"/>
                  </a:lnTo>
                  <a:lnTo>
                    <a:pt x="651391" y="1820133"/>
                  </a:lnTo>
                  <a:lnTo>
                    <a:pt x="639756" y="1864739"/>
                  </a:lnTo>
                  <a:lnTo>
                    <a:pt x="626985" y="1908874"/>
                  </a:lnTo>
                  <a:lnTo>
                    <a:pt x="613092" y="1952522"/>
                  </a:lnTo>
                  <a:lnTo>
                    <a:pt x="598096" y="1995665"/>
                  </a:lnTo>
                  <a:lnTo>
                    <a:pt x="582012" y="2038287"/>
                  </a:lnTo>
                  <a:lnTo>
                    <a:pt x="564858" y="2080371"/>
                  </a:lnTo>
                  <a:lnTo>
                    <a:pt x="546650" y="2121901"/>
                  </a:lnTo>
                  <a:lnTo>
                    <a:pt x="527404" y="2162860"/>
                  </a:lnTo>
                  <a:lnTo>
                    <a:pt x="523781" y="2170077"/>
                  </a:lnTo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053810" y="653813"/>
              <a:ext cx="2050414" cy="886460"/>
            </a:xfrm>
            <a:custGeom>
              <a:avLst/>
              <a:gdLst/>
              <a:ahLst/>
              <a:cxnLst/>
              <a:rect l="l" t="t" r="r" b="b"/>
              <a:pathLst>
                <a:path w="2050414" h="886460">
                  <a:moveTo>
                    <a:pt x="2049983" y="88643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64935" y="609976"/>
              <a:ext cx="110887" cy="82242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850438" y="3105093"/>
              <a:ext cx="2310130" cy="796290"/>
            </a:xfrm>
            <a:custGeom>
              <a:avLst/>
              <a:gdLst/>
              <a:ahLst/>
              <a:cxnLst/>
              <a:rect l="l" t="t" r="r" b="b"/>
              <a:pathLst>
                <a:path w="2310130" h="796289">
                  <a:moveTo>
                    <a:pt x="2309630" y="0"/>
                  </a:moveTo>
                  <a:lnTo>
                    <a:pt x="0" y="795873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59178" y="3861692"/>
              <a:ext cx="111034" cy="7852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4018292" y="1814803"/>
            <a:ext cx="1537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</a:t>
            </a:r>
            <a:r>
              <a:rPr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E3F6CF8-2CAA-4BDD-8722-EA13CC8CE42D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3508375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2755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	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4AABB5-0872-4A23-8CD0-17B133F706D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636649"/>
            <a:ext cx="6588125" cy="2464435"/>
            <a:chOff x="1340722" y="779398"/>
            <a:chExt cx="6588125" cy="2464435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10664" y="779398"/>
              <a:ext cx="6318250" cy="2464435"/>
            </a:xfrm>
            <a:custGeom>
              <a:avLst/>
              <a:gdLst/>
              <a:ahLst/>
              <a:cxnLst/>
              <a:rect l="l" t="t" r="r" b="b"/>
              <a:pathLst>
                <a:path w="6318250" h="2464435">
                  <a:moveTo>
                    <a:pt x="319798" y="2307780"/>
                  </a:moveTo>
                  <a:lnTo>
                    <a:pt x="0" y="2307780"/>
                  </a:lnTo>
                  <a:lnTo>
                    <a:pt x="0" y="2464079"/>
                  </a:lnTo>
                  <a:lnTo>
                    <a:pt x="319798" y="2464079"/>
                  </a:lnTo>
                  <a:lnTo>
                    <a:pt x="319798" y="2307780"/>
                  </a:lnTo>
                  <a:close/>
                </a:path>
                <a:path w="6318250" h="2464435">
                  <a:moveTo>
                    <a:pt x="375005" y="0"/>
                  </a:moveTo>
                  <a:lnTo>
                    <a:pt x="0" y="0"/>
                  </a:lnTo>
                  <a:lnTo>
                    <a:pt x="0" y="263410"/>
                  </a:lnTo>
                  <a:lnTo>
                    <a:pt x="375005" y="263410"/>
                  </a:lnTo>
                  <a:lnTo>
                    <a:pt x="375005" y="0"/>
                  </a:lnTo>
                  <a:close/>
                </a:path>
                <a:path w="6318250" h="2464435">
                  <a:moveTo>
                    <a:pt x="1145425" y="1537601"/>
                  </a:moveTo>
                  <a:lnTo>
                    <a:pt x="825627" y="1537601"/>
                  </a:lnTo>
                  <a:lnTo>
                    <a:pt x="825627" y="1693900"/>
                  </a:lnTo>
                  <a:lnTo>
                    <a:pt x="1145425" y="1693900"/>
                  </a:lnTo>
                  <a:lnTo>
                    <a:pt x="1145425" y="1537601"/>
                  </a:lnTo>
                  <a:close/>
                </a:path>
                <a:path w="6318250" h="2464435">
                  <a:moveTo>
                    <a:pt x="1145425" y="1248727"/>
                  </a:moveTo>
                  <a:lnTo>
                    <a:pt x="825627" y="1248727"/>
                  </a:lnTo>
                  <a:lnTo>
                    <a:pt x="825627" y="1512125"/>
                  </a:lnTo>
                  <a:lnTo>
                    <a:pt x="1145425" y="1512125"/>
                  </a:lnTo>
                  <a:lnTo>
                    <a:pt x="1145425" y="1248727"/>
                  </a:lnTo>
                  <a:close/>
                </a:path>
                <a:path w="6318250" h="2464435">
                  <a:moveTo>
                    <a:pt x="1145425" y="564184"/>
                  </a:moveTo>
                  <a:lnTo>
                    <a:pt x="825627" y="564184"/>
                  </a:lnTo>
                  <a:lnTo>
                    <a:pt x="825627" y="720483"/>
                  </a:lnTo>
                  <a:lnTo>
                    <a:pt x="1145425" y="720483"/>
                  </a:lnTo>
                  <a:lnTo>
                    <a:pt x="1145425" y="564184"/>
                  </a:lnTo>
                  <a:close/>
                </a:path>
                <a:path w="6318250" h="2464435">
                  <a:moveTo>
                    <a:pt x="1190167" y="245884"/>
                  </a:moveTo>
                  <a:lnTo>
                    <a:pt x="870369" y="245884"/>
                  </a:lnTo>
                  <a:lnTo>
                    <a:pt x="870369" y="509282"/>
                  </a:lnTo>
                  <a:lnTo>
                    <a:pt x="1190167" y="509282"/>
                  </a:lnTo>
                  <a:lnTo>
                    <a:pt x="1190167" y="245884"/>
                  </a:lnTo>
                  <a:close/>
                </a:path>
                <a:path w="6318250" h="2464435">
                  <a:moveTo>
                    <a:pt x="2000796" y="1061173"/>
                  </a:moveTo>
                  <a:lnTo>
                    <a:pt x="1680997" y="1061173"/>
                  </a:lnTo>
                  <a:lnTo>
                    <a:pt x="1680997" y="1217472"/>
                  </a:lnTo>
                  <a:lnTo>
                    <a:pt x="2000796" y="1217472"/>
                  </a:lnTo>
                  <a:lnTo>
                    <a:pt x="2000796" y="1061173"/>
                  </a:lnTo>
                  <a:close/>
                </a:path>
                <a:path w="6318250" h="2464435">
                  <a:moveTo>
                    <a:pt x="2000796" y="740524"/>
                  </a:moveTo>
                  <a:lnTo>
                    <a:pt x="1680997" y="740524"/>
                  </a:lnTo>
                  <a:lnTo>
                    <a:pt x="1680997" y="1003935"/>
                  </a:lnTo>
                  <a:lnTo>
                    <a:pt x="2000796" y="1003935"/>
                  </a:lnTo>
                  <a:lnTo>
                    <a:pt x="2000796" y="740524"/>
                  </a:lnTo>
                  <a:close/>
                </a:path>
                <a:path w="6318250" h="2464435">
                  <a:moveTo>
                    <a:pt x="2897200" y="1679016"/>
                  </a:moveTo>
                  <a:lnTo>
                    <a:pt x="2577401" y="1679016"/>
                  </a:lnTo>
                  <a:lnTo>
                    <a:pt x="2577401" y="1835327"/>
                  </a:lnTo>
                  <a:lnTo>
                    <a:pt x="2897200" y="1835327"/>
                  </a:lnTo>
                  <a:lnTo>
                    <a:pt x="2897200" y="1679016"/>
                  </a:lnTo>
                  <a:close/>
                </a:path>
                <a:path w="6318250" h="2464435">
                  <a:moveTo>
                    <a:pt x="2897200" y="1363573"/>
                  </a:moveTo>
                  <a:lnTo>
                    <a:pt x="2577401" y="1363573"/>
                  </a:lnTo>
                  <a:lnTo>
                    <a:pt x="2577401" y="1626971"/>
                  </a:lnTo>
                  <a:lnTo>
                    <a:pt x="2897200" y="1626971"/>
                  </a:lnTo>
                  <a:lnTo>
                    <a:pt x="2897200" y="1363573"/>
                  </a:lnTo>
                  <a:close/>
                </a:path>
                <a:path w="6318250" h="2464435">
                  <a:moveTo>
                    <a:pt x="3763873" y="1679028"/>
                  </a:moveTo>
                  <a:lnTo>
                    <a:pt x="3444075" y="1679028"/>
                  </a:lnTo>
                  <a:lnTo>
                    <a:pt x="3444075" y="1835327"/>
                  </a:lnTo>
                  <a:lnTo>
                    <a:pt x="3763873" y="1835327"/>
                  </a:lnTo>
                  <a:lnTo>
                    <a:pt x="3763873" y="1679028"/>
                  </a:lnTo>
                  <a:close/>
                </a:path>
                <a:path w="6318250" h="2464435">
                  <a:moveTo>
                    <a:pt x="3763873" y="1363573"/>
                  </a:moveTo>
                  <a:lnTo>
                    <a:pt x="3444075" y="1363573"/>
                  </a:lnTo>
                  <a:lnTo>
                    <a:pt x="3444075" y="1626971"/>
                  </a:lnTo>
                  <a:lnTo>
                    <a:pt x="3763873" y="1626971"/>
                  </a:lnTo>
                  <a:lnTo>
                    <a:pt x="3763873" y="1363573"/>
                  </a:lnTo>
                  <a:close/>
                </a:path>
                <a:path w="6318250" h="2464435">
                  <a:moveTo>
                    <a:pt x="4561891" y="1363573"/>
                  </a:moveTo>
                  <a:lnTo>
                    <a:pt x="4242092" y="1363573"/>
                  </a:lnTo>
                  <a:lnTo>
                    <a:pt x="4242092" y="1626971"/>
                  </a:lnTo>
                  <a:lnTo>
                    <a:pt x="4561891" y="1626971"/>
                  </a:lnTo>
                  <a:lnTo>
                    <a:pt x="4561891" y="1363573"/>
                  </a:lnTo>
                  <a:close/>
                </a:path>
                <a:path w="6318250" h="2464435">
                  <a:moveTo>
                    <a:pt x="4630547" y="1679028"/>
                  </a:moveTo>
                  <a:lnTo>
                    <a:pt x="4310748" y="1679028"/>
                  </a:lnTo>
                  <a:lnTo>
                    <a:pt x="4310748" y="1835327"/>
                  </a:lnTo>
                  <a:lnTo>
                    <a:pt x="4630547" y="1835327"/>
                  </a:lnTo>
                  <a:lnTo>
                    <a:pt x="4630547" y="1679028"/>
                  </a:lnTo>
                  <a:close/>
                </a:path>
                <a:path w="6318250" h="2464435">
                  <a:moveTo>
                    <a:pt x="5430393" y="1363573"/>
                  </a:moveTo>
                  <a:lnTo>
                    <a:pt x="5110594" y="1363573"/>
                  </a:lnTo>
                  <a:lnTo>
                    <a:pt x="5110594" y="1626971"/>
                  </a:lnTo>
                  <a:lnTo>
                    <a:pt x="5430393" y="1626971"/>
                  </a:lnTo>
                  <a:lnTo>
                    <a:pt x="5430393" y="1363573"/>
                  </a:lnTo>
                  <a:close/>
                </a:path>
                <a:path w="6318250" h="2464435">
                  <a:moveTo>
                    <a:pt x="5497220" y="1679028"/>
                  </a:moveTo>
                  <a:lnTo>
                    <a:pt x="5177409" y="1679028"/>
                  </a:lnTo>
                  <a:lnTo>
                    <a:pt x="5177409" y="1835327"/>
                  </a:lnTo>
                  <a:lnTo>
                    <a:pt x="5497220" y="1835327"/>
                  </a:lnTo>
                  <a:lnTo>
                    <a:pt x="5497220" y="1679028"/>
                  </a:lnTo>
                  <a:close/>
                </a:path>
                <a:path w="6318250" h="2464435">
                  <a:moveTo>
                    <a:pt x="6298882" y="1363573"/>
                  </a:moveTo>
                  <a:lnTo>
                    <a:pt x="5979084" y="1363573"/>
                  </a:lnTo>
                  <a:lnTo>
                    <a:pt x="5979084" y="1626971"/>
                  </a:lnTo>
                  <a:lnTo>
                    <a:pt x="6298882" y="1626971"/>
                  </a:lnTo>
                  <a:lnTo>
                    <a:pt x="6298882" y="1363573"/>
                  </a:lnTo>
                  <a:close/>
                </a:path>
                <a:path w="6318250" h="2464435">
                  <a:moveTo>
                    <a:pt x="6317742" y="1679028"/>
                  </a:moveTo>
                  <a:lnTo>
                    <a:pt x="5997943" y="1679028"/>
                  </a:lnTo>
                  <a:lnTo>
                    <a:pt x="5997943" y="1835327"/>
                  </a:lnTo>
                  <a:lnTo>
                    <a:pt x="6317742" y="1835327"/>
                  </a:lnTo>
                  <a:lnTo>
                    <a:pt x="6317742" y="16790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588209" y="1900047"/>
          <a:ext cx="320040" cy="20038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20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30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37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64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121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74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381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29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120</a:t>
            </a:fld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C0897-7ED7-4FEA-93A8-E1BC2714C60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7314" y="1078826"/>
              <a:ext cx="6351270" cy="2164715"/>
            </a:xfrm>
            <a:custGeom>
              <a:avLst/>
              <a:gdLst/>
              <a:ahLst/>
              <a:cxnLst/>
              <a:rect l="l" t="t" r="r" b="b"/>
              <a:pathLst>
                <a:path w="6351270" h="2164715">
                  <a:moveTo>
                    <a:pt x="319798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19798" y="1145603"/>
                  </a:lnTo>
                  <a:lnTo>
                    <a:pt x="319798" y="989304"/>
                  </a:lnTo>
                  <a:close/>
                </a:path>
                <a:path w="635127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6351270" h="2164715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635127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635127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635127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635127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635127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635127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635127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6351270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  <a:path w="6351270" h="2164715">
                  <a:moveTo>
                    <a:pt x="5530570" y="1379601"/>
                  </a:moveTo>
                  <a:lnTo>
                    <a:pt x="5210759" y="1379601"/>
                  </a:lnTo>
                  <a:lnTo>
                    <a:pt x="5210759" y="1535899"/>
                  </a:lnTo>
                  <a:lnTo>
                    <a:pt x="5530570" y="1535899"/>
                  </a:lnTo>
                  <a:lnTo>
                    <a:pt x="5530570" y="1379601"/>
                  </a:lnTo>
                  <a:close/>
                </a:path>
                <a:path w="6351270" h="2164715">
                  <a:moveTo>
                    <a:pt x="6351092" y="1379601"/>
                  </a:moveTo>
                  <a:lnTo>
                    <a:pt x="6031293" y="1379601"/>
                  </a:lnTo>
                  <a:lnTo>
                    <a:pt x="6031293" y="1535899"/>
                  </a:lnTo>
                  <a:lnTo>
                    <a:pt x="6351092" y="1535899"/>
                  </a:lnTo>
                  <a:lnTo>
                    <a:pt x="6351092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121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1B9A57-9BEE-42D7-A7E2-886900237A5A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4" name="object 4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8" name="object 8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6351270" cy="2164715"/>
            </a:xfrm>
            <a:custGeom>
              <a:avLst/>
              <a:gdLst/>
              <a:ahLst/>
              <a:cxnLst/>
              <a:rect l="l" t="t" r="r" b="b"/>
              <a:pathLst>
                <a:path w="6351270" h="2164715">
                  <a:moveTo>
                    <a:pt x="319798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19798" y="1145603"/>
                  </a:lnTo>
                  <a:lnTo>
                    <a:pt x="319798" y="989304"/>
                  </a:lnTo>
                  <a:close/>
                </a:path>
                <a:path w="635127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6351270" h="2164715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635127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635127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635127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635127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635127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635127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635127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6351270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  <a:path w="6351270" h="2164715">
                  <a:moveTo>
                    <a:pt x="5530570" y="1379601"/>
                  </a:moveTo>
                  <a:lnTo>
                    <a:pt x="5210759" y="1379601"/>
                  </a:lnTo>
                  <a:lnTo>
                    <a:pt x="5210759" y="1535899"/>
                  </a:lnTo>
                  <a:lnTo>
                    <a:pt x="5530570" y="1535899"/>
                  </a:lnTo>
                  <a:lnTo>
                    <a:pt x="5530570" y="1379601"/>
                  </a:lnTo>
                  <a:close/>
                </a:path>
                <a:path w="6351270" h="2164715">
                  <a:moveTo>
                    <a:pt x="6351092" y="1379601"/>
                  </a:moveTo>
                  <a:lnTo>
                    <a:pt x="6031293" y="1379601"/>
                  </a:lnTo>
                  <a:lnTo>
                    <a:pt x="6031293" y="1535899"/>
                  </a:lnTo>
                  <a:lnTo>
                    <a:pt x="6351092" y="1535899"/>
                  </a:lnTo>
                  <a:lnTo>
                    <a:pt x="6351092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06BA1D8-80F2-48FF-BD09-7F6A0EBBFAE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2" y="1715673"/>
            <a:ext cx="7647940" cy="3445510"/>
            <a:chOff x="1340722" y="858423"/>
            <a:chExt cx="7647940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707936" y="2056520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40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785792" y="3307018"/>
              <a:ext cx="4153454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756865" y="3197268"/>
              <a:ext cx="4222750" cy="657225"/>
            </a:xfrm>
            <a:custGeom>
              <a:avLst/>
              <a:gdLst/>
              <a:ahLst/>
              <a:cxnLst/>
              <a:rect l="l" t="t" r="r" b="b"/>
              <a:pathLst>
                <a:path w="4222750" h="657225">
                  <a:moveTo>
                    <a:pt x="0" y="0"/>
                  </a:moveTo>
                  <a:lnTo>
                    <a:pt x="4222191" y="0"/>
                  </a:lnTo>
                  <a:lnTo>
                    <a:pt x="4222191" y="656698"/>
                  </a:lnTo>
                  <a:lnTo>
                    <a:pt x="0" y="656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4664075" cy="2164715"/>
            </a:xfrm>
            <a:custGeom>
              <a:avLst/>
              <a:gdLst/>
              <a:ahLst/>
              <a:cxnLst/>
              <a:rect l="l" t="t" r="r" b="b"/>
              <a:pathLst>
                <a:path w="4664075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4664075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4664075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4664075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4664075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4664075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4664075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4664075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4664075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4664075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  <a:path w="4664075" h="2164715">
                  <a:moveTo>
                    <a:pt x="4663897" y="1379601"/>
                  </a:moveTo>
                  <a:lnTo>
                    <a:pt x="4344098" y="1379601"/>
                  </a:lnTo>
                  <a:lnTo>
                    <a:pt x="4344098" y="1535899"/>
                  </a:lnTo>
                  <a:lnTo>
                    <a:pt x="4663897" y="1535899"/>
                  </a:lnTo>
                  <a:lnTo>
                    <a:pt x="4663897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495237" y="1499872"/>
              <a:ext cx="1828796" cy="4000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37571" y="1806636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086801" y="1806636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533500" y="2249060"/>
            <a:ext cx="751205" cy="139065"/>
            <a:chOff x="6533499" y="1391809"/>
            <a:chExt cx="751205" cy="139065"/>
          </a:xfrm>
        </p:grpSpPr>
        <p:sp>
          <p:nvSpPr>
            <p:cNvPr id="16" name="object 16"/>
            <p:cNvSpPr/>
            <p:nvPr/>
          </p:nvSpPr>
          <p:spPr>
            <a:xfrm>
              <a:off x="6533499" y="1423459"/>
              <a:ext cx="183374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244660" y="1396572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228010" y="14736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228010" y="14736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ED5F26B-12D9-480B-83A8-D2F2B964C67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842963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40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3797300" cy="2164715"/>
            </a:xfrm>
            <a:custGeom>
              <a:avLst/>
              <a:gdLst/>
              <a:ahLst/>
              <a:cxnLst/>
              <a:rect l="l" t="t" r="r" b="b"/>
              <a:pathLst>
                <a:path w="379730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379730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379730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379730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379730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379730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379730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379730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379730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  <a:path w="3797300" h="2164715">
                  <a:moveTo>
                    <a:pt x="3797223" y="1379601"/>
                  </a:moveTo>
                  <a:lnTo>
                    <a:pt x="3477425" y="1379601"/>
                  </a:lnTo>
                  <a:lnTo>
                    <a:pt x="3477425" y="1535899"/>
                  </a:lnTo>
                  <a:lnTo>
                    <a:pt x="3797223" y="1535899"/>
                  </a:lnTo>
                  <a:lnTo>
                    <a:pt x="3797223" y="137960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646813" y="1729771"/>
              <a:ext cx="1600196" cy="190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747340" y="4164268"/>
            <a:ext cx="4241800" cy="1040130"/>
            <a:chOff x="4747340" y="3307018"/>
            <a:chExt cx="4241800" cy="1040130"/>
          </a:xfrm>
        </p:grpSpPr>
        <p:sp>
          <p:nvSpPr>
            <p:cNvPr id="10" name="object 10"/>
            <p:cNvSpPr/>
            <p:nvPr/>
          </p:nvSpPr>
          <p:spPr>
            <a:xfrm>
              <a:off x="4785792" y="3307018"/>
              <a:ext cx="4153454" cy="99652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56865" y="3818292"/>
              <a:ext cx="4222750" cy="519430"/>
            </a:xfrm>
            <a:custGeom>
              <a:avLst/>
              <a:gdLst/>
              <a:ahLst/>
              <a:cxnLst/>
              <a:rect l="l" t="t" r="r" b="b"/>
              <a:pathLst>
                <a:path w="4222750" h="519429">
                  <a:moveTo>
                    <a:pt x="0" y="0"/>
                  </a:moveTo>
                  <a:lnTo>
                    <a:pt x="4222191" y="0"/>
                  </a:lnTo>
                  <a:lnTo>
                    <a:pt x="4222191" y="518998"/>
                  </a:lnTo>
                  <a:lnTo>
                    <a:pt x="0" y="518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04116" y="1950661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253337" y="1950661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700051" y="2393085"/>
            <a:ext cx="751205" cy="139065"/>
            <a:chOff x="5700050" y="1535834"/>
            <a:chExt cx="751205" cy="139065"/>
          </a:xfrm>
        </p:grpSpPr>
        <p:sp>
          <p:nvSpPr>
            <p:cNvPr id="17" name="object 17"/>
            <p:cNvSpPr/>
            <p:nvPr/>
          </p:nvSpPr>
          <p:spPr>
            <a:xfrm>
              <a:off x="5700050" y="1567484"/>
              <a:ext cx="183374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11211" y="1540596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74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394562" y="1617694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394562" y="1617694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124</a:t>
            </a:fld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F44915-DC98-44D8-9887-1A4BA3E073F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220124" y="1715673"/>
            <a:ext cx="7708900" cy="3445510"/>
            <a:chOff x="220124" y="858423"/>
            <a:chExt cx="7708900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04765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39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9649" y="3277893"/>
              <a:ext cx="4032250" cy="541020"/>
            </a:xfrm>
            <a:custGeom>
              <a:avLst/>
              <a:gdLst/>
              <a:ahLst/>
              <a:cxnLst/>
              <a:rect l="l" t="t" r="r" b="b"/>
              <a:pathLst>
                <a:path w="4032250" h="541020">
                  <a:moveTo>
                    <a:pt x="0" y="0"/>
                  </a:moveTo>
                  <a:lnTo>
                    <a:pt x="4031691" y="0"/>
                  </a:lnTo>
                  <a:lnTo>
                    <a:pt x="4031691" y="540598"/>
                  </a:lnTo>
                  <a:lnTo>
                    <a:pt x="0" y="5405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577314" y="1078826"/>
              <a:ext cx="2931160" cy="2164715"/>
            </a:xfrm>
            <a:custGeom>
              <a:avLst/>
              <a:gdLst/>
              <a:ahLst/>
              <a:cxnLst/>
              <a:rect l="l" t="t" r="r" b="b"/>
              <a:pathLst>
                <a:path w="2931160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2931160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2931160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2931160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2931160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2931160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2931160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2931160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  <a:path w="2931160" h="2164715">
                  <a:moveTo>
                    <a:pt x="2930550" y="1379588"/>
                  </a:moveTo>
                  <a:lnTo>
                    <a:pt x="2610751" y="1379588"/>
                  </a:lnTo>
                  <a:lnTo>
                    <a:pt x="2610751" y="1535899"/>
                  </a:lnTo>
                  <a:lnTo>
                    <a:pt x="2930550" y="1535899"/>
                  </a:lnTo>
                  <a:lnTo>
                    <a:pt x="2930550" y="13795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48640" y="1699971"/>
              <a:ext cx="1809746" cy="22859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465918" y="1938783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415138" y="1938783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861828" y="2381210"/>
            <a:ext cx="751205" cy="139065"/>
            <a:chOff x="4861827" y="1523959"/>
            <a:chExt cx="751205" cy="139065"/>
          </a:xfrm>
        </p:grpSpPr>
        <p:sp>
          <p:nvSpPr>
            <p:cNvPr id="16" name="object 16"/>
            <p:cNvSpPr/>
            <p:nvPr/>
          </p:nvSpPr>
          <p:spPr>
            <a:xfrm>
              <a:off x="4861827" y="1555609"/>
              <a:ext cx="183399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573013" y="1528721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56363" y="160581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56363" y="160581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125</a:t>
            </a:fld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7DAD6AD-52D0-4FA6-A7D8-37E68F406E7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40723" y="1715673"/>
            <a:ext cx="6588125" cy="2385060"/>
            <a:chOff x="1340722" y="858423"/>
            <a:chExt cx="6588125" cy="238506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34491" y="2047695"/>
              <a:ext cx="1297940" cy="714375"/>
            </a:xfrm>
            <a:custGeom>
              <a:avLst/>
              <a:gdLst/>
              <a:ahLst/>
              <a:cxnLst/>
              <a:rect l="l" t="t" r="r" b="b"/>
              <a:pathLst>
                <a:path w="1297939" h="714375">
                  <a:moveTo>
                    <a:pt x="0" y="0"/>
                  </a:moveTo>
                  <a:lnTo>
                    <a:pt x="1297497" y="0"/>
                  </a:lnTo>
                  <a:lnTo>
                    <a:pt x="1297497" y="714298"/>
                  </a:lnTo>
                  <a:lnTo>
                    <a:pt x="0" y="714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2034539" cy="2164715"/>
            </a:xfrm>
            <a:custGeom>
              <a:avLst/>
              <a:gdLst/>
              <a:ahLst/>
              <a:cxnLst/>
              <a:rect l="l" t="t" r="r" b="b"/>
              <a:pathLst>
                <a:path w="2034539" h="216471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2034539" h="216471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2034539" h="216471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2034539" h="2164715">
                  <a:moveTo>
                    <a:pt x="353148" y="2008352"/>
                  </a:moveTo>
                  <a:lnTo>
                    <a:pt x="33350" y="2008352"/>
                  </a:lnTo>
                  <a:lnTo>
                    <a:pt x="33350" y="2164651"/>
                  </a:lnTo>
                  <a:lnTo>
                    <a:pt x="353148" y="2164651"/>
                  </a:lnTo>
                  <a:lnTo>
                    <a:pt x="353148" y="2008352"/>
                  </a:lnTo>
                  <a:close/>
                </a:path>
                <a:path w="2034539" h="216471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2034539" h="216471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2034539" h="216471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  <a:path w="2034539" h="2164715">
                  <a:moveTo>
                    <a:pt x="2034146" y="761746"/>
                  </a:moveTo>
                  <a:lnTo>
                    <a:pt x="1714347" y="761746"/>
                  </a:lnTo>
                  <a:lnTo>
                    <a:pt x="1714347" y="918044"/>
                  </a:lnTo>
                  <a:lnTo>
                    <a:pt x="2034146" y="918044"/>
                  </a:lnTo>
                  <a:lnTo>
                    <a:pt x="2034146" y="7617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83142" y="1729781"/>
              <a:ext cx="1600196" cy="1904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257575" y="4164269"/>
            <a:ext cx="4013835" cy="1096645"/>
            <a:chOff x="257574" y="3307018"/>
            <a:chExt cx="4013835" cy="1096645"/>
          </a:xfrm>
        </p:grpSpPr>
        <p:sp>
          <p:nvSpPr>
            <p:cNvPr id="11" name="object 11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67099" y="3792817"/>
              <a:ext cx="3994785" cy="601345"/>
            </a:xfrm>
            <a:custGeom>
              <a:avLst/>
              <a:gdLst/>
              <a:ahLst/>
              <a:cxnLst/>
              <a:rect l="l" t="t" r="r" b="b"/>
              <a:pathLst>
                <a:path w="3994785" h="601345">
                  <a:moveTo>
                    <a:pt x="0" y="0"/>
                  </a:moveTo>
                  <a:lnTo>
                    <a:pt x="3994191" y="0"/>
                  </a:lnTo>
                  <a:lnTo>
                    <a:pt x="3994191" y="600898"/>
                  </a:lnTo>
                  <a:lnTo>
                    <a:pt x="0" y="6008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3646970" y="1946136"/>
            <a:ext cx="79565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596190" y="1946136"/>
            <a:ext cx="6680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Local  gradient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042880" y="2388560"/>
            <a:ext cx="751205" cy="139065"/>
            <a:chOff x="4042879" y="1531309"/>
            <a:chExt cx="751205" cy="139065"/>
          </a:xfrm>
        </p:grpSpPr>
        <p:sp>
          <p:nvSpPr>
            <p:cNvPr id="17" name="object 17"/>
            <p:cNvSpPr/>
            <p:nvPr/>
          </p:nvSpPr>
          <p:spPr>
            <a:xfrm>
              <a:off x="4042879" y="1562959"/>
              <a:ext cx="183399" cy="10710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754065" y="1536071"/>
              <a:ext cx="34925" cy="83185"/>
            </a:xfrm>
            <a:custGeom>
              <a:avLst/>
              <a:gdLst/>
              <a:ahLst/>
              <a:cxnLst/>
              <a:rect l="l" t="t" r="r" b="b"/>
              <a:pathLst>
                <a:path w="34925" h="83184">
                  <a:moveTo>
                    <a:pt x="34699" y="0"/>
                  </a:moveTo>
                  <a:lnTo>
                    <a:pt x="0" y="83157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737415" y="16131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0" y="45952"/>
                  </a:moveTo>
                  <a:lnTo>
                    <a:pt x="2124" y="0"/>
                  </a:lnTo>
                  <a:lnTo>
                    <a:pt x="31174" y="12117"/>
                  </a:lnTo>
                  <a:lnTo>
                    <a:pt x="0" y="459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37415" y="1613169"/>
              <a:ext cx="31750" cy="46355"/>
            </a:xfrm>
            <a:custGeom>
              <a:avLst/>
              <a:gdLst/>
              <a:ahLst/>
              <a:cxnLst/>
              <a:rect l="l" t="t" r="r" b="b"/>
              <a:pathLst>
                <a:path w="31750" h="46355">
                  <a:moveTo>
                    <a:pt x="2124" y="0"/>
                  </a:moveTo>
                  <a:lnTo>
                    <a:pt x="0" y="45952"/>
                  </a:lnTo>
                  <a:lnTo>
                    <a:pt x="31174" y="12117"/>
                  </a:lnTo>
                  <a:lnTo>
                    <a:pt x="21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126</a:t>
            </a:fld>
            <a:endParaRPr dirty="0"/>
          </a:p>
        </p:txBody>
      </p:sp>
      <p:sp>
        <p:nvSpPr>
          <p:cNvPr id="23" name="object 23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2F8CBB-66B7-40CA-AA22-215D0D15561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267125" y="1715673"/>
            <a:ext cx="7661909" cy="3445510"/>
            <a:chOff x="267124" y="858423"/>
            <a:chExt cx="7661909" cy="3445510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3368" y="1571071"/>
              <a:ext cx="1209675" cy="1252855"/>
            </a:xfrm>
            <a:custGeom>
              <a:avLst/>
              <a:gdLst/>
              <a:ahLst/>
              <a:cxnLst/>
              <a:rect l="l" t="t" r="r" b="b"/>
              <a:pathLst>
                <a:path w="1209675" h="1252855">
                  <a:moveTo>
                    <a:pt x="0" y="0"/>
                  </a:moveTo>
                  <a:lnTo>
                    <a:pt x="1209297" y="0"/>
                  </a:lnTo>
                  <a:lnTo>
                    <a:pt x="1209297" y="1252797"/>
                  </a:lnTo>
                  <a:lnTo>
                    <a:pt x="0" y="12527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67124" y="3307018"/>
              <a:ext cx="3920752" cy="9965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708718" y="2029753"/>
            <a:ext cx="371602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0.2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(both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inputs!)</a:t>
            </a:r>
            <a:endParaRPr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31197" y="1936073"/>
            <a:ext cx="1424940" cy="2276475"/>
            <a:chOff x="1331197" y="1078822"/>
            <a:chExt cx="1424940" cy="2276475"/>
          </a:xfrm>
        </p:grpSpPr>
        <p:sp>
          <p:nvSpPr>
            <p:cNvPr id="12" name="object 12"/>
            <p:cNvSpPr/>
            <p:nvPr/>
          </p:nvSpPr>
          <p:spPr>
            <a:xfrm>
              <a:off x="1340722" y="2744969"/>
              <a:ext cx="795655" cy="600710"/>
            </a:xfrm>
            <a:custGeom>
              <a:avLst/>
              <a:gdLst/>
              <a:ahLst/>
              <a:cxnLst/>
              <a:rect l="l" t="t" r="r" b="b"/>
              <a:pathLst>
                <a:path w="795655" h="600710">
                  <a:moveTo>
                    <a:pt x="0" y="0"/>
                  </a:moveTo>
                  <a:lnTo>
                    <a:pt x="795298" y="0"/>
                  </a:lnTo>
                  <a:lnTo>
                    <a:pt x="795298" y="600298"/>
                  </a:lnTo>
                  <a:lnTo>
                    <a:pt x="0" y="6002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577314" y="1078826"/>
              <a:ext cx="1179195" cy="1655445"/>
            </a:xfrm>
            <a:custGeom>
              <a:avLst/>
              <a:gdLst/>
              <a:ahLst/>
              <a:cxnLst/>
              <a:rect l="l" t="t" r="r" b="b"/>
              <a:pathLst>
                <a:path w="1179195" h="165544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1179195" h="165544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1179195" h="165544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1179195" h="165544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  <a:path w="1179195" h="1655445">
                  <a:moveTo>
                    <a:pt x="1178775" y="1238173"/>
                  </a:moveTo>
                  <a:lnTo>
                    <a:pt x="858977" y="1238173"/>
                  </a:lnTo>
                  <a:lnTo>
                    <a:pt x="858977" y="1394472"/>
                  </a:lnTo>
                  <a:lnTo>
                    <a:pt x="1178775" y="1394472"/>
                  </a:lnTo>
                  <a:lnTo>
                    <a:pt x="1178775" y="1238173"/>
                  </a:lnTo>
                  <a:close/>
                </a:path>
                <a:path w="1179195" h="1655445">
                  <a:moveTo>
                    <a:pt x="1178775" y="264756"/>
                  </a:moveTo>
                  <a:lnTo>
                    <a:pt x="858977" y="264756"/>
                  </a:lnTo>
                  <a:lnTo>
                    <a:pt x="858977" y="421055"/>
                  </a:lnTo>
                  <a:lnTo>
                    <a:pt x="1178775" y="421055"/>
                  </a:lnTo>
                  <a:lnTo>
                    <a:pt x="1178775" y="26475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75FC754-49FB-491E-9692-32309F57C48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31197" y="1571474"/>
            <a:ext cx="6597650" cy="2513965"/>
            <a:chOff x="1331197" y="714223"/>
            <a:chExt cx="6597650" cy="2513965"/>
          </a:xfrm>
        </p:grpSpPr>
        <p:sp>
          <p:nvSpPr>
            <p:cNvPr id="5" name="object 5"/>
            <p:cNvSpPr/>
            <p:nvPr/>
          </p:nvSpPr>
          <p:spPr>
            <a:xfrm>
              <a:off x="1340722" y="858423"/>
              <a:ext cx="6587686" cy="236957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0722" y="723748"/>
              <a:ext cx="1483995" cy="1042035"/>
            </a:xfrm>
            <a:custGeom>
              <a:avLst/>
              <a:gdLst/>
              <a:ahLst/>
              <a:cxnLst/>
              <a:rect l="l" t="t" r="r" b="b"/>
              <a:pathLst>
                <a:path w="1483995" h="1042035">
                  <a:moveTo>
                    <a:pt x="0" y="0"/>
                  </a:moveTo>
                  <a:lnTo>
                    <a:pt x="1483797" y="0"/>
                  </a:lnTo>
                  <a:lnTo>
                    <a:pt x="1483797" y="1041597"/>
                  </a:lnTo>
                  <a:lnTo>
                    <a:pt x="0" y="1041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577314" y="1078826"/>
              <a:ext cx="353695" cy="1655445"/>
            </a:xfrm>
            <a:custGeom>
              <a:avLst/>
              <a:gdLst/>
              <a:ahLst/>
              <a:cxnLst/>
              <a:rect l="l" t="t" r="r" b="b"/>
              <a:pathLst>
                <a:path w="353694" h="1655445">
                  <a:moveTo>
                    <a:pt x="319798" y="494652"/>
                  </a:moveTo>
                  <a:lnTo>
                    <a:pt x="0" y="494652"/>
                  </a:lnTo>
                  <a:lnTo>
                    <a:pt x="0" y="650951"/>
                  </a:lnTo>
                  <a:lnTo>
                    <a:pt x="319798" y="650951"/>
                  </a:lnTo>
                  <a:lnTo>
                    <a:pt x="319798" y="494652"/>
                  </a:lnTo>
                  <a:close/>
                </a:path>
                <a:path w="353694" h="1655445">
                  <a:moveTo>
                    <a:pt x="331203" y="989304"/>
                  </a:moveTo>
                  <a:lnTo>
                    <a:pt x="0" y="989304"/>
                  </a:lnTo>
                  <a:lnTo>
                    <a:pt x="0" y="1145603"/>
                  </a:lnTo>
                  <a:lnTo>
                    <a:pt x="331203" y="1145603"/>
                  </a:lnTo>
                  <a:lnTo>
                    <a:pt x="331203" y="989304"/>
                  </a:lnTo>
                  <a:close/>
                </a:path>
                <a:path w="353694" h="1655445">
                  <a:moveTo>
                    <a:pt x="331203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31203" y="156298"/>
                  </a:lnTo>
                  <a:lnTo>
                    <a:pt x="331203" y="0"/>
                  </a:lnTo>
                  <a:close/>
                </a:path>
                <a:path w="353694" h="1655445">
                  <a:moveTo>
                    <a:pt x="353148" y="1498828"/>
                  </a:moveTo>
                  <a:lnTo>
                    <a:pt x="33350" y="1498828"/>
                  </a:lnTo>
                  <a:lnTo>
                    <a:pt x="33350" y="1655127"/>
                  </a:lnTo>
                  <a:lnTo>
                    <a:pt x="353148" y="1655127"/>
                  </a:lnTo>
                  <a:lnTo>
                    <a:pt x="353148" y="1498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0D687-1806-41BF-94EC-E174D6E09DF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331198" y="1571474"/>
            <a:ext cx="6574155" cy="2499995"/>
            <a:chOff x="1331197" y="714223"/>
            <a:chExt cx="6574155" cy="249999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40722" y="723748"/>
              <a:ext cx="1483995" cy="1042035"/>
            </a:xfrm>
            <a:custGeom>
              <a:avLst/>
              <a:gdLst/>
              <a:ahLst/>
              <a:cxnLst/>
              <a:rect l="l" t="t" r="r" b="b"/>
              <a:pathLst>
                <a:path w="1483995" h="1042035">
                  <a:moveTo>
                    <a:pt x="0" y="0"/>
                  </a:moveTo>
                  <a:lnTo>
                    <a:pt x="1483797" y="0"/>
                  </a:lnTo>
                  <a:lnTo>
                    <a:pt x="1483797" y="1041597"/>
                  </a:lnTo>
                  <a:lnTo>
                    <a:pt x="0" y="1041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785792" y="4164268"/>
            <a:ext cx="4153454" cy="9965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7124" y="4164268"/>
            <a:ext cx="3920752" cy="99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92566" y="4202394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1597"/>
                </a:lnTo>
              </a:path>
            </a:pathLst>
          </a:custGeom>
          <a:ln w="380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667818" y="1944733"/>
            <a:ext cx="371602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x0: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0.4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w0: [0.2]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x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[-1]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=</a:t>
            </a:r>
            <a:r>
              <a:rPr spc="-2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-0.2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78267" y="2963342"/>
            <a:ext cx="344170" cy="653415"/>
          </a:xfrm>
          <a:custGeom>
            <a:avLst/>
            <a:gdLst/>
            <a:ahLst/>
            <a:cxnLst/>
            <a:rect l="l" t="t" r="r" b="b"/>
            <a:pathLst>
              <a:path w="344169" h="653414">
                <a:moveTo>
                  <a:pt x="319798" y="0"/>
                </a:moveTo>
                <a:lnTo>
                  <a:pt x="0" y="0"/>
                </a:lnTo>
                <a:lnTo>
                  <a:pt x="0" y="156298"/>
                </a:lnTo>
                <a:lnTo>
                  <a:pt x="319798" y="156298"/>
                </a:lnTo>
                <a:lnTo>
                  <a:pt x="319798" y="0"/>
                </a:lnTo>
                <a:close/>
              </a:path>
              <a:path w="344169" h="653414">
                <a:moveTo>
                  <a:pt x="343700" y="497039"/>
                </a:moveTo>
                <a:lnTo>
                  <a:pt x="23901" y="497039"/>
                </a:lnTo>
                <a:lnTo>
                  <a:pt x="23901" y="653338"/>
                </a:lnTo>
                <a:lnTo>
                  <a:pt x="343700" y="653338"/>
                </a:lnTo>
                <a:lnTo>
                  <a:pt x="343700" y="4970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5AE1A0-0224-4DDA-B5ED-7AD0A727680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6908" y="1238361"/>
            <a:ext cx="2032000" cy="2032000"/>
            <a:chOff x="1916908" y="381111"/>
            <a:chExt cx="2032000" cy="2032000"/>
          </a:xfrm>
        </p:grpSpPr>
        <p:sp>
          <p:nvSpPr>
            <p:cNvPr id="3" name="object 3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1010997" y="2021995"/>
                  </a:move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7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2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8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1" y="1771361"/>
                  </a:lnTo>
                  <a:lnTo>
                    <a:pt x="1643321" y="1799891"/>
                  </a:lnTo>
                  <a:lnTo>
                    <a:pt x="1608076" y="1826932"/>
                  </a:lnTo>
                  <a:lnTo>
                    <a:pt x="1571633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7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0" y="1010997"/>
                  </a:move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7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0" y="1771361"/>
                  </a:lnTo>
                  <a:lnTo>
                    <a:pt x="1643321" y="1799891"/>
                  </a:lnTo>
                  <a:lnTo>
                    <a:pt x="1608075" y="1826931"/>
                  </a:lnTo>
                  <a:lnTo>
                    <a:pt x="1571632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6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6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1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569964" y="1996489"/>
            <a:ext cx="725805" cy="495200"/>
          </a:xfrm>
          <a:prstGeom prst="rect">
            <a:avLst/>
          </a:prstGeom>
        </p:spPr>
        <p:txBody>
          <a:bodyPr vert="horz" wrap="square" lIns="0" tIns="889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64465" marR="5080" indent="-152400">
              <a:lnSpc>
                <a:spcPct val="101600"/>
              </a:lnSpc>
              <a:spcBef>
                <a:spcPts val="70"/>
              </a:spcBef>
            </a:pPr>
            <a:r>
              <a:rPr sz="1600" dirty="0">
                <a:latin typeface="Arial"/>
                <a:cs typeface="Arial"/>
              </a:rPr>
              <a:t>sigmoid  </a:t>
            </a:r>
            <a:r>
              <a:rPr sz="1600" spc="-5" dirty="0"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1494" y="1871074"/>
            <a:ext cx="5478780" cy="1303655"/>
            <a:chOff x="291494" y="1013823"/>
            <a:chExt cx="5478780" cy="1303655"/>
          </a:xfrm>
        </p:grpSpPr>
        <p:sp>
          <p:nvSpPr>
            <p:cNvPr id="7" name="object 7"/>
            <p:cNvSpPr/>
            <p:nvPr/>
          </p:nvSpPr>
          <p:spPr>
            <a:xfrm>
              <a:off x="364374" y="1396872"/>
              <a:ext cx="1443355" cy="0"/>
            </a:xfrm>
            <a:custGeom>
              <a:avLst/>
              <a:gdLst/>
              <a:ahLst/>
              <a:cxnLst/>
              <a:rect l="l" t="t" r="r" b="b"/>
              <a:pathLst>
                <a:path w="1443355">
                  <a:moveTo>
                    <a:pt x="0" y="0"/>
                  </a:moveTo>
                  <a:lnTo>
                    <a:pt x="1442997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97846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43667" y="1396872"/>
              <a:ext cx="1634489" cy="0"/>
            </a:xfrm>
            <a:custGeom>
              <a:avLst/>
              <a:gdLst/>
              <a:ahLst/>
              <a:cxnLst/>
              <a:rect l="l" t="t" r="r" b="b"/>
              <a:pathLst>
                <a:path w="1634489">
                  <a:moveTo>
                    <a:pt x="0" y="0"/>
                  </a:moveTo>
                  <a:lnTo>
                    <a:pt x="1634096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68238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093216" y="1023347"/>
              <a:ext cx="1666896" cy="2822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088441" y="1018585"/>
              <a:ext cx="1677035" cy="292100"/>
            </a:xfrm>
            <a:custGeom>
              <a:avLst/>
              <a:gdLst/>
              <a:ahLst/>
              <a:cxnLst/>
              <a:rect l="l" t="t" r="r" b="b"/>
              <a:pathLst>
                <a:path w="1677035" h="292100">
                  <a:moveTo>
                    <a:pt x="0" y="0"/>
                  </a:moveTo>
                  <a:lnTo>
                    <a:pt x="1676446" y="0"/>
                  </a:lnTo>
                  <a:lnTo>
                    <a:pt x="1676446" y="291824"/>
                  </a:lnTo>
                  <a:lnTo>
                    <a:pt x="0" y="291824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121591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4025616" y="1501534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87469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291494" y="1501534"/>
              <a:ext cx="105499" cy="8197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4627265" y="1642026"/>
              <a:ext cx="381199" cy="62675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4622490" y="1637264"/>
              <a:ext cx="391160" cy="675640"/>
            </a:xfrm>
            <a:custGeom>
              <a:avLst/>
              <a:gdLst/>
              <a:ahLst/>
              <a:cxnLst/>
              <a:rect l="l" t="t" r="r" b="b"/>
              <a:pathLst>
                <a:path w="391160" h="675639">
                  <a:moveTo>
                    <a:pt x="0" y="0"/>
                  </a:moveTo>
                  <a:lnTo>
                    <a:pt x="390749" y="0"/>
                  </a:lnTo>
                  <a:lnTo>
                    <a:pt x="390749" y="675048"/>
                  </a:lnTo>
                  <a:lnTo>
                    <a:pt x="0" y="6750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2042023" y="1179147"/>
              <a:ext cx="381199" cy="57471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2037260" y="1174385"/>
              <a:ext cx="391160" cy="584835"/>
            </a:xfrm>
            <a:custGeom>
              <a:avLst/>
              <a:gdLst/>
              <a:ahLst/>
              <a:cxnLst/>
              <a:rect l="l" t="t" r="r" b="b"/>
              <a:pathLst>
                <a:path w="391160" h="584835">
                  <a:moveTo>
                    <a:pt x="0" y="0"/>
                  </a:moveTo>
                  <a:lnTo>
                    <a:pt x="390724" y="0"/>
                  </a:lnTo>
                  <a:lnTo>
                    <a:pt x="390724" y="584243"/>
                  </a:lnTo>
                  <a:lnTo>
                    <a:pt x="0" y="58424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39861" y="1688166"/>
              <a:ext cx="1406119" cy="5412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35099" y="1683404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0" y="0"/>
                  </a:moveTo>
                  <a:lnTo>
                    <a:pt x="1415644" y="0"/>
                  </a:lnTo>
                  <a:lnTo>
                    <a:pt x="1415644" y="584248"/>
                  </a:lnTo>
                  <a:lnTo>
                    <a:pt x="0" y="5842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165921" y="178663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965050" y="1283762"/>
            <a:ext cx="3034030" cy="1941195"/>
            <a:chOff x="5965050" y="426511"/>
            <a:chExt cx="3034030" cy="1941195"/>
          </a:xfrm>
        </p:grpSpPr>
        <p:sp>
          <p:nvSpPr>
            <p:cNvPr id="25" name="object 25"/>
            <p:cNvSpPr/>
            <p:nvPr/>
          </p:nvSpPr>
          <p:spPr>
            <a:xfrm>
              <a:off x="6125306" y="436036"/>
              <a:ext cx="2863650" cy="188399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object 26"/>
            <p:cNvSpPr/>
            <p:nvPr/>
          </p:nvSpPr>
          <p:spPr>
            <a:xfrm>
              <a:off x="5969813" y="431274"/>
              <a:ext cx="3024505" cy="1931670"/>
            </a:xfrm>
            <a:custGeom>
              <a:avLst/>
              <a:gdLst/>
              <a:ahLst/>
              <a:cxnLst/>
              <a:rect l="l" t="t" r="r" b="b"/>
              <a:pathLst>
                <a:path w="3024504" h="1931670">
                  <a:moveTo>
                    <a:pt x="0" y="0"/>
                  </a:moveTo>
                  <a:lnTo>
                    <a:pt x="3023893" y="0"/>
                  </a:lnTo>
                  <a:lnTo>
                    <a:pt x="3023893" y="1931196"/>
                  </a:lnTo>
                  <a:lnTo>
                    <a:pt x="0" y="193119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537499" y="3768747"/>
            <a:ext cx="3994150" cy="113107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-10?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E872840-D977-4F5F-B337-24F09D899F3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451976" y="1786070"/>
            <a:ext cx="6452870" cy="2285365"/>
            <a:chOff x="1451976" y="928819"/>
            <a:chExt cx="6452870" cy="228536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8267" y="2106091"/>
              <a:ext cx="344170" cy="653415"/>
            </a:xfrm>
            <a:custGeom>
              <a:avLst/>
              <a:gdLst/>
              <a:ahLst/>
              <a:cxnLst/>
              <a:rect l="l" t="t" r="r" b="b"/>
              <a:pathLst>
                <a:path w="344169" h="653414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344169" h="653414">
                  <a:moveTo>
                    <a:pt x="343700" y="497039"/>
                  </a:moveTo>
                  <a:lnTo>
                    <a:pt x="23901" y="497039"/>
                  </a:lnTo>
                  <a:lnTo>
                    <a:pt x="23901" y="653338"/>
                  </a:lnTo>
                  <a:lnTo>
                    <a:pt x="343700" y="653338"/>
                  </a:lnTo>
                  <a:lnTo>
                    <a:pt x="343700" y="497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493890" y="2674172"/>
            <a:ext cx="3027680" cy="353943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R="118110" algn="ctr">
              <a:spcBef>
                <a:spcPts val="6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760428" y="1761824"/>
            <a:ext cx="1600200" cy="638175"/>
            <a:chOff x="4760428" y="904573"/>
            <a:chExt cx="1600200" cy="638175"/>
          </a:xfrm>
        </p:grpSpPr>
        <p:sp>
          <p:nvSpPr>
            <p:cNvPr id="9" name="object 9"/>
            <p:cNvSpPr/>
            <p:nvPr/>
          </p:nvSpPr>
          <p:spPr>
            <a:xfrm>
              <a:off x="4769940" y="914098"/>
              <a:ext cx="1581146" cy="6191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765190" y="909335"/>
              <a:ext cx="1590675" cy="628650"/>
            </a:xfrm>
            <a:custGeom>
              <a:avLst/>
              <a:gdLst/>
              <a:ahLst/>
              <a:cxnLst/>
              <a:rect l="l" t="t" r="r" b="b"/>
              <a:pathLst>
                <a:path w="1590675" h="628650">
                  <a:moveTo>
                    <a:pt x="0" y="0"/>
                  </a:moveTo>
                  <a:lnTo>
                    <a:pt x="1590646" y="0"/>
                  </a:lnTo>
                  <a:lnTo>
                    <a:pt x="1590646" y="628648"/>
                  </a:lnTo>
                  <a:lnTo>
                    <a:pt x="0" y="6286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3655370" y="1787641"/>
            <a:ext cx="848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130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2" name="object 12"/>
          <p:cNvSpPr txBox="1"/>
          <p:nvPr/>
        </p:nvSpPr>
        <p:spPr>
          <a:xfrm>
            <a:off x="6586436" y="1040121"/>
            <a:ext cx="2215515" cy="1507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16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380030-5BBA-4041-88DF-CD221CB595E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1519" y="922274"/>
            <a:ext cx="3047993" cy="6857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825" y="1036057"/>
            <a:ext cx="2409825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/>
              <a:t>Another</a:t>
            </a:r>
            <a:r>
              <a:rPr sz="2400" spc="-90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451976" y="1786070"/>
            <a:ext cx="6452870" cy="2285365"/>
            <a:chOff x="1451976" y="928819"/>
            <a:chExt cx="6452870" cy="2285365"/>
          </a:xfrm>
        </p:grpSpPr>
        <p:sp>
          <p:nvSpPr>
            <p:cNvPr id="5" name="object 5"/>
            <p:cNvSpPr/>
            <p:nvPr/>
          </p:nvSpPr>
          <p:spPr>
            <a:xfrm>
              <a:off x="1451976" y="928819"/>
              <a:ext cx="6452762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8267" y="2106091"/>
              <a:ext cx="344170" cy="653415"/>
            </a:xfrm>
            <a:custGeom>
              <a:avLst/>
              <a:gdLst/>
              <a:ahLst/>
              <a:cxnLst/>
              <a:rect l="l" t="t" r="r" b="b"/>
              <a:pathLst>
                <a:path w="344169" h="653414">
                  <a:moveTo>
                    <a:pt x="319798" y="0"/>
                  </a:moveTo>
                  <a:lnTo>
                    <a:pt x="0" y="0"/>
                  </a:lnTo>
                  <a:lnTo>
                    <a:pt x="0" y="156298"/>
                  </a:lnTo>
                  <a:lnTo>
                    <a:pt x="319798" y="156298"/>
                  </a:lnTo>
                  <a:lnTo>
                    <a:pt x="319798" y="0"/>
                  </a:lnTo>
                  <a:close/>
                </a:path>
                <a:path w="344169" h="653414">
                  <a:moveTo>
                    <a:pt x="343700" y="497039"/>
                  </a:moveTo>
                  <a:lnTo>
                    <a:pt x="23901" y="497039"/>
                  </a:lnTo>
                  <a:lnTo>
                    <a:pt x="23901" y="653338"/>
                  </a:lnTo>
                  <a:lnTo>
                    <a:pt x="343700" y="653338"/>
                  </a:lnTo>
                  <a:lnTo>
                    <a:pt x="343700" y="49703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493891" y="1816921"/>
              <a:ext cx="3027680" cy="1147445"/>
            </a:xfrm>
            <a:custGeom>
              <a:avLst/>
              <a:gdLst/>
              <a:ahLst/>
              <a:cxnLst/>
              <a:rect l="l" t="t" r="r" b="b"/>
              <a:pathLst>
                <a:path w="3027679" h="1147445">
                  <a:moveTo>
                    <a:pt x="0" y="0"/>
                  </a:moveTo>
                  <a:lnTo>
                    <a:pt x="3027293" y="0"/>
                  </a:lnTo>
                  <a:lnTo>
                    <a:pt x="3027293" y="1147197"/>
                  </a:lnTo>
                  <a:lnTo>
                    <a:pt x="0" y="11471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508016" y="2738049"/>
            <a:ext cx="30041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22555" algn="ctr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endParaRPr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088466" y="1761824"/>
            <a:ext cx="3858260" cy="1772285"/>
            <a:chOff x="4088466" y="904573"/>
            <a:chExt cx="3858260" cy="1772285"/>
          </a:xfrm>
        </p:grpSpPr>
        <p:sp>
          <p:nvSpPr>
            <p:cNvPr id="10" name="object 10"/>
            <p:cNvSpPr/>
            <p:nvPr/>
          </p:nvSpPr>
          <p:spPr>
            <a:xfrm>
              <a:off x="4769940" y="914098"/>
              <a:ext cx="1581146" cy="6191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765190" y="909335"/>
              <a:ext cx="1590675" cy="628650"/>
            </a:xfrm>
            <a:custGeom>
              <a:avLst/>
              <a:gdLst/>
              <a:ahLst/>
              <a:cxnLst/>
              <a:rect l="l" t="t" r="r" b="b"/>
              <a:pathLst>
                <a:path w="1590675" h="628650">
                  <a:moveTo>
                    <a:pt x="0" y="0"/>
                  </a:moveTo>
                  <a:lnTo>
                    <a:pt x="1590646" y="0"/>
                  </a:lnTo>
                  <a:lnTo>
                    <a:pt x="1590646" y="628648"/>
                  </a:lnTo>
                  <a:lnTo>
                    <a:pt x="0" y="6286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550059" y="2446530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5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89"/>
                  </a:lnTo>
                  <a:lnTo>
                    <a:pt x="0" y="22048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546859" y="2191385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5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99"/>
                  </a:lnTo>
                  <a:lnTo>
                    <a:pt x="0" y="2204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99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097991" y="2210410"/>
              <a:ext cx="386715" cy="220979"/>
            </a:xfrm>
            <a:custGeom>
              <a:avLst/>
              <a:gdLst/>
              <a:ahLst/>
              <a:cxnLst/>
              <a:rect l="l" t="t" r="r" b="b"/>
              <a:pathLst>
                <a:path w="386714" h="220980">
                  <a:moveTo>
                    <a:pt x="0" y="0"/>
                  </a:moveTo>
                  <a:lnTo>
                    <a:pt x="386699" y="0"/>
                  </a:lnTo>
                  <a:lnTo>
                    <a:pt x="386699" y="220499"/>
                  </a:lnTo>
                  <a:lnTo>
                    <a:pt x="0" y="2204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3655370" y="1787641"/>
            <a:ext cx="848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  function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36934" y="4550317"/>
            <a:ext cx="6747561" cy="61909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32511" y="4566588"/>
            <a:ext cx="13817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Sigmoid</a:t>
            </a:r>
            <a:r>
              <a:rPr spc="-1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local  gradient:</a:t>
            </a:r>
            <a:endParaRPr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586436" y="1040121"/>
            <a:ext cx="2215515" cy="150749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Computational graph 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representation may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not  be unique. Choose one  where local gradients at  each node </a:t>
            </a: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can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be</a:t>
            </a:r>
            <a:r>
              <a:rPr sz="16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easily  expressed!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39969" y="3810476"/>
            <a:ext cx="37204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[upstream gradient]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[local gradient]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[1.00] </a:t>
            </a:r>
            <a:r>
              <a:rPr dirty="0">
                <a:latin typeface="Arial"/>
                <a:cs typeface="Arial"/>
              </a:rPr>
              <a:t>x </a:t>
            </a:r>
            <a:r>
              <a:rPr spc="-5" dirty="0">
                <a:latin typeface="Arial"/>
                <a:cs typeface="Arial"/>
              </a:rPr>
              <a:t>[(1 </a:t>
            </a:r>
            <a:r>
              <a:rPr dirty="0">
                <a:latin typeface="Arial"/>
                <a:cs typeface="Arial"/>
              </a:rPr>
              <a:t>- </a:t>
            </a:r>
            <a:r>
              <a:rPr spc="-5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5" dirty="0">
                <a:latin typeface="Arial"/>
                <a:cs typeface="Arial"/>
              </a:rPr>
              <a:t>) (</a:t>
            </a:r>
            <a:r>
              <a:rPr spc="-5" dirty="0">
                <a:solidFill>
                  <a:srgbClr val="9900FF"/>
                </a:solidFill>
                <a:latin typeface="Arial"/>
                <a:cs typeface="Arial"/>
              </a:rPr>
              <a:t>0.73</a:t>
            </a:r>
            <a:r>
              <a:rPr spc="-5" dirty="0">
                <a:latin typeface="Arial"/>
                <a:cs typeface="Arial"/>
              </a:rPr>
              <a:t>)] </a:t>
            </a:r>
            <a:r>
              <a:rPr dirty="0">
                <a:latin typeface="Arial"/>
                <a:cs typeface="Arial"/>
              </a:rPr>
              <a:t>=</a:t>
            </a:r>
            <a:r>
              <a:rPr spc="-15" dirty="0">
                <a:latin typeface="Arial"/>
                <a:cs typeface="Arial"/>
              </a:rPr>
              <a:t> </a:t>
            </a:r>
            <a:r>
              <a:rPr spc="-5" dirty="0">
                <a:solidFill>
                  <a:srgbClr val="69A84F"/>
                </a:solidFill>
                <a:latin typeface="Arial"/>
                <a:cs typeface="Arial"/>
              </a:rPr>
              <a:t>0.2</a:t>
            </a:r>
            <a:endParaRPr>
              <a:latin typeface="Arial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3545B1-1EF7-46CB-9F67-56C178F961D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451222" y="2210862"/>
            <a:ext cx="1457960" cy="815340"/>
            <a:chOff x="1451222" y="1353612"/>
            <a:chExt cx="1457960" cy="815340"/>
          </a:xfrm>
        </p:grpSpPr>
        <p:sp>
          <p:nvSpPr>
            <p:cNvPr id="4" name="object 4"/>
            <p:cNvSpPr/>
            <p:nvPr/>
          </p:nvSpPr>
          <p:spPr>
            <a:xfrm>
              <a:off x="1451222" y="1553016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5" h="606425">
                  <a:moveTo>
                    <a:pt x="996067" y="226049"/>
                  </a:moveTo>
                  <a:lnTo>
                    <a:pt x="1000660" y="180492"/>
                  </a:lnTo>
                  <a:lnTo>
                    <a:pt x="1013832" y="138060"/>
                  </a:lnTo>
                  <a:lnTo>
                    <a:pt x="1034673" y="99662"/>
                  </a:lnTo>
                  <a:lnTo>
                    <a:pt x="1062276" y="66207"/>
                  </a:lnTo>
                  <a:lnTo>
                    <a:pt x="1095731" y="38605"/>
                  </a:lnTo>
                  <a:lnTo>
                    <a:pt x="1134130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3"/>
                  </a:lnTo>
                  <a:lnTo>
                    <a:pt x="1308625" y="17206"/>
                  </a:lnTo>
                  <a:lnTo>
                    <a:pt x="1347528" y="37978"/>
                  </a:lnTo>
                  <a:lnTo>
                    <a:pt x="1381947" y="66207"/>
                  </a:lnTo>
                  <a:lnTo>
                    <a:pt x="1410182" y="100637"/>
                  </a:lnTo>
                  <a:lnTo>
                    <a:pt x="1430959" y="139544"/>
                  </a:lnTo>
                  <a:lnTo>
                    <a:pt x="1443786" y="181743"/>
                  </a:lnTo>
                  <a:lnTo>
                    <a:pt x="1448172" y="226049"/>
                  </a:lnTo>
                  <a:lnTo>
                    <a:pt x="1443579" y="271606"/>
                  </a:lnTo>
                  <a:lnTo>
                    <a:pt x="1430408" y="314038"/>
                  </a:lnTo>
                  <a:lnTo>
                    <a:pt x="1409567" y="352436"/>
                  </a:lnTo>
                  <a:lnTo>
                    <a:pt x="1381965" y="385891"/>
                  </a:lnTo>
                  <a:lnTo>
                    <a:pt x="1348511" y="413493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0" y="434335"/>
                  </a:lnTo>
                  <a:lnTo>
                    <a:pt x="1095731" y="413493"/>
                  </a:lnTo>
                  <a:lnTo>
                    <a:pt x="1062276" y="385891"/>
                  </a:lnTo>
                  <a:lnTo>
                    <a:pt x="1034673" y="352436"/>
                  </a:lnTo>
                  <a:lnTo>
                    <a:pt x="1013832" y="314038"/>
                  </a:lnTo>
                  <a:lnTo>
                    <a:pt x="1000660" y="271606"/>
                  </a:lnTo>
                  <a:lnTo>
                    <a:pt x="996067" y="226049"/>
                  </a:lnTo>
                  <a:close/>
                </a:path>
                <a:path w="1448435" h="606425">
                  <a:moveTo>
                    <a:pt x="0" y="606078"/>
                  </a:moveTo>
                  <a:lnTo>
                    <a:pt x="652198" y="606078"/>
                  </a:lnTo>
                </a:path>
                <a:path w="1448435" h="606425">
                  <a:moveTo>
                    <a:pt x="652206" y="601021"/>
                  </a:moveTo>
                  <a:lnTo>
                    <a:pt x="927040" y="442206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352995" y="1942446"/>
              <a:ext cx="109644" cy="8954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451222" y="1363137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4">
                  <a:moveTo>
                    <a:pt x="0" y="3284"/>
                  </a:moveTo>
                  <a:lnTo>
                    <a:pt x="652198" y="3284"/>
                  </a:lnTo>
                </a:path>
                <a:path w="952500" h="169544">
                  <a:moveTo>
                    <a:pt x="659493" y="0"/>
                  </a:moveTo>
                  <a:lnTo>
                    <a:pt x="952305" y="169052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378270" y="1495414"/>
              <a:ext cx="109652" cy="8952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3447068" y="2536340"/>
            <a:ext cx="105499" cy="81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31571" y="1407802"/>
            <a:ext cx="2959100" cy="74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8175" marR="5080" indent="-626110">
              <a:lnSpc>
                <a:spcPct val="139700"/>
              </a:lnSpc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add </a:t>
            </a:r>
            <a:r>
              <a:rPr spc="-5" dirty="0">
                <a:latin typeface="Arial"/>
                <a:cs typeface="Arial"/>
              </a:rPr>
              <a:t>gate: gradient distributor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109065" y="262177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57601" y="2203956"/>
            <a:ext cx="15430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  <a:p>
            <a:pPr marL="12700">
              <a:spcBef>
                <a:spcPts val="14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34087" y="4393827"/>
            <a:ext cx="3613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max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489814" y="2210862"/>
            <a:ext cx="1457960" cy="815340"/>
            <a:chOff x="5489814" y="1353612"/>
            <a:chExt cx="1457960" cy="815340"/>
          </a:xfrm>
        </p:grpSpPr>
        <p:sp>
          <p:nvSpPr>
            <p:cNvPr id="15" name="object 15"/>
            <p:cNvSpPr/>
            <p:nvPr/>
          </p:nvSpPr>
          <p:spPr>
            <a:xfrm>
              <a:off x="5489814" y="1553016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4" h="606425">
                  <a:moveTo>
                    <a:pt x="996072" y="226049"/>
                  </a:moveTo>
                  <a:lnTo>
                    <a:pt x="1000665" y="180492"/>
                  </a:lnTo>
                  <a:lnTo>
                    <a:pt x="1013836" y="138060"/>
                  </a:lnTo>
                  <a:lnTo>
                    <a:pt x="1034677" y="99662"/>
                  </a:lnTo>
                  <a:lnTo>
                    <a:pt x="1062279" y="66207"/>
                  </a:lnTo>
                  <a:lnTo>
                    <a:pt x="1095733" y="38605"/>
                  </a:lnTo>
                  <a:lnTo>
                    <a:pt x="1134131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3"/>
                  </a:lnTo>
                  <a:lnTo>
                    <a:pt x="1308625" y="17206"/>
                  </a:lnTo>
                  <a:lnTo>
                    <a:pt x="1347528" y="37978"/>
                  </a:lnTo>
                  <a:lnTo>
                    <a:pt x="1381947" y="66207"/>
                  </a:lnTo>
                  <a:lnTo>
                    <a:pt x="1410182" y="100637"/>
                  </a:lnTo>
                  <a:lnTo>
                    <a:pt x="1430959" y="139544"/>
                  </a:lnTo>
                  <a:lnTo>
                    <a:pt x="1443786" y="181743"/>
                  </a:lnTo>
                  <a:lnTo>
                    <a:pt x="1448172" y="226049"/>
                  </a:lnTo>
                  <a:lnTo>
                    <a:pt x="1443579" y="271606"/>
                  </a:lnTo>
                  <a:lnTo>
                    <a:pt x="1430408" y="314038"/>
                  </a:lnTo>
                  <a:lnTo>
                    <a:pt x="1409567" y="352436"/>
                  </a:lnTo>
                  <a:lnTo>
                    <a:pt x="1381965" y="385891"/>
                  </a:lnTo>
                  <a:lnTo>
                    <a:pt x="1348511" y="413493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1" y="434335"/>
                  </a:lnTo>
                  <a:lnTo>
                    <a:pt x="1095733" y="413493"/>
                  </a:lnTo>
                  <a:lnTo>
                    <a:pt x="1062279" y="385891"/>
                  </a:lnTo>
                  <a:lnTo>
                    <a:pt x="1034677" y="352436"/>
                  </a:lnTo>
                  <a:lnTo>
                    <a:pt x="1013836" y="314038"/>
                  </a:lnTo>
                  <a:lnTo>
                    <a:pt x="1000665" y="271606"/>
                  </a:lnTo>
                  <a:lnTo>
                    <a:pt x="996072" y="226049"/>
                  </a:lnTo>
                  <a:close/>
                </a:path>
                <a:path w="1448434" h="606425">
                  <a:moveTo>
                    <a:pt x="0" y="606078"/>
                  </a:moveTo>
                  <a:lnTo>
                    <a:pt x="652198" y="606078"/>
                  </a:lnTo>
                </a:path>
                <a:path w="1448434" h="606425">
                  <a:moveTo>
                    <a:pt x="652198" y="601021"/>
                  </a:moveTo>
                  <a:lnTo>
                    <a:pt x="927048" y="442206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391587" y="1942446"/>
              <a:ext cx="109649" cy="895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89814" y="1363137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4">
                  <a:moveTo>
                    <a:pt x="0" y="3284"/>
                  </a:moveTo>
                  <a:lnTo>
                    <a:pt x="652198" y="3284"/>
                  </a:lnTo>
                </a:path>
                <a:path w="952500" h="169544">
                  <a:moveTo>
                    <a:pt x="659498" y="0"/>
                  </a:moveTo>
                  <a:lnTo>
                    <a:pt x="952298" y="169052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16862" y="1495414"/>
              <a:ext cx="109649" cy="8952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7485661" y="2536340"/>
            <a:ext cx="105499" cy="819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007564" y="1419065"/>
            <a:ext cx="2730500" cy="7344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01040" marR="5080" indent="-688975">
              <a:lnSpc>
                <a:spcPct val="137600"/>
              </a:lnSpc>
              <a:spcBef>
                <a:spcPts val="100"/>
              </a:spcBef>
            </a:pPr>
            <a:r>
              <a:rPr b="1" spc="-5" dirty="0">
                <a:latin typeface="Arial"/>
                <a:cs typeface="Arial"/>
              </a:rPr>
              <a:t>mul </a:t>
            </a:r>
            <a:r>
              <a:rPr spc="-5" dirty="0">
                <a:latin typeface="Arial"/>
                <a:cs typeface="Arial"/>
              </a:rPr>
              <a:t>gate: </a:t>
            </a:r>
            <a:r>
              <a:rPr dirty="0">
                <a:latin typeface="Arial"/>
                <a:cs typeface="Arial"/>
              </a:rPr>
              <a:t>“swap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multiplier”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47657" y="2621777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4963" y="2203956"/>
            <a:ext cx="75628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5*3=15</a:t>
            </a:r>
            <a:endParaRPr>
              <a:latin typeface="Arial"/>
              <a:cs typeface="Arial"/>
            </a:endParaRPr>
          </a:p>
          <a:p>
            <a:pPr marL="38735" algn="ctr">
              <a:spcBef>
                <a:spcPts val="14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3</a:t>
            </a:r>
            <a:endParaRPr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070164" y="2991376"/>
            <a:ext cx="2604135" cy="1113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8775">
              <a:spcBef>
                <a:spcPts val="100"/>
              </a:spcBef>
            </a:pPr>
            <a:r>
              <a:rPr lang="en-US" spc="-5" dirty="0">
                <a:solidFill>
                  <a:srgbClr val="CC4124"/>
                </a:solidFill>
                <a:latin typeface="Arial"/>
                <a:cs typeface="Arial"/>
              </a:rPr>
              <a:t>5</a:t>
            </a: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*</a:t>
            </a:r>
            <a:r>
              <a:rPr lang="en-US" spc="-5"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=10</a:t>
            </a:r>
            <a:endParaRPr dirty="0">
              <a:latin typeface="Arial"/>
              <a:cs typeface="Arial"/>
            </a:endParaRPr>
          </a:p>
          <a:p>
            <a:pPr marL="638175" marR="5080" indent="-626110">
              <a:lnSpc>
                <a:spcPct val="111900"/>
              </a:lnSpc>
              <a:spcBef>
                <a:spcPts val="1570"/>
              </a:spcBef>
            </a:pPr>
            <a:r>
              <a:rPr b="1" spc="-5" dirty="0">
                <a:latin typeface="Arial"/>
                <a:cs typeface="Arial"/>
              </a:rPr>
              <a:t>max </a:t>
            </a:r>
            <a:r>
              <a:rPr spc="-5" dirty="0">
                <a:latin typeface="Arial"/>
                <a:cs typeface="Arial"/>
              </a:rPr>
              <a:t>gate: gradient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router  </a:t>
            </a: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4</a:t>
            </a:r>
            <a:endParaRPr dirty="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485661" y="4421662"/>
            <a:ext cx="105499" cy="81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6" name="object 26"/>
          <p:cNvGrpSpPr/>
          <p:nvPr/>
        </p:nvGrpSpPr>
        <p:grpSpPr>
          <a:xfrm>
            <a:off x="5489814" y="4115868"/>
            <a:ext cx="1457960" cy="815340"/>
            <a:chOff x="5489814" y="3258618"/>
            <a:chExt cx="1457960" cy="815340"/>
          </a:xfrm>
        </p:grpSpPr>
        <p:sp>
          <p:nvSpPr>
            <p:cNvPr id="27" name="object 27"/>
            <p:cNvSpPr/>
            <p:nvPr/>
          </p:nvSpPr>
          <p:spPr>
            <a:xfrm>
              <a:off x="5489814" y="3458018"/>
              <a:ext cx="1448435" cy="606425"/>
            </a:xfrm>
            <a:custGeom>
              <a:avLst/>
              <a:gdLst/>
              <a:ahLst/>
              <a:cxnLst/>
              <a:rect l="l" t="t" r="r" b="b"/>
              <a:pathLst>
                <a:path w="1448434" h="606425">
                  <a:moveTo>
                    <a:pt x="996072" y="226049"/>
                  </a:moveTo>
                  <a:lnTo>
                    <a:pt x="1000665" y="180490"/>
                  </a:lnTo>
                  <a:lnTo>
                    <a:pt x="1013836" y="138058"/>
                  </a:lnTo>
                  <a:lnTo>
                    <a:pt x="1034677" y="99660"/>
                  </a:lnTo>
                  <a:lnTo>
                    <a:pt x="1062279" y="66206"/>
                  </a:lnTo>
                  <a:lnTo>
                    <a:pt x="1095733" y="38604"/>
                  </a:lnTo>
                  <a:lnTo>
                    <a:pt x="1134131" y="17763"/>
                  </a:lnTo>
                  <a:lnTo>
                    <a:pt x="1176563" y="4592"/>
                  </a:lnTo>
                  <a:lnTo>
                    <a:pt x="1222122" y="0"/>
                  </a:lnTo>
                  <a:lnTo>
                    <a:pt x="1266427" y="4381"/>
                  </a:lnTo>
                  <a:lnTo>
                    <a:pt x="1308625" y="17199"/>
                  </a:lnTo>
                  <a:lnTo>
                    <a:pt x="1347528" y="37968"/>
                  </a:lnTo>
                  <a:lnTo>
                    <a:pt x="1381947" y="66199"/>
                  </a:lnTo>
                  <a:lnTo>
                    <a:pt x="1410182" y="100633"/>
                  </a:lnTo>
                  <a:lnTo>
                    <a:pt x="1430959" y="139543"/>
                  </a:lnTo>
                  <a:lnTo>
                    <a:pt x="1443786" y="181744"/>
                  </a:lnTo>
                  <a:lnTo>
                    <a:pt x="1448172" y="226049"/>
                  </a:lnTo>
                  <a:lnTo>
                    <a:pt x="1443579" y="271608"/>
                  </a:lnTo>
                  <a:lnTo>
                    <a:pt x="1430408" y="314040"/>
                  </a:lnTo>
                  <a:lnTo>
                    <a:pt x="1409567" y="352438"/>
                  </a:lnTo>
                  <a:lnTo>
                    <a:pt x="1381965" y="385892"/>
                  </a:lnTo>
                  <a:lnTo>
                    <a:pt x="1348511" y="413494"/>
                  </a:lnTo>
                  <a:lnTo>
                    <a:pt x="1310113" y="434335"/>
                  </a:lnTo>
                  <a:lnTo>
                    <a:pt x="1267681" y="447506"/>
                  </a:lnTo>
                  <a:lnTo>
                    <a:pt x="1222122" y="452099"/>
                  </a:lnTo>
                  <a:lnTo>
                    <a:pt x="1176563" y="447506"/>
                  </a:lnTo>
                  <a:lnTo>
                    <a:pt x="1134131" y="434335"/>
                  </a:lnTo>
                  <a:lnTo>
                    <a:pt x="1095733" y="413494"/>
                  </a:lnTo>
                  <a:lnTo>
                    <a:pt x="1062279" y="385892"/>
                  </a:lnTo>
                  <a:lnTo>
                    <a:pt x="1034677" y="352438"/>
                  </a:lnTo>
                  <a:lnTo>
                    <a:pt x="1013836" y="314040"/>
                  </a:lnTo>
                  <a:lnTo>
                    <a:pt x="1000665" y="271608"/>
                  </a:lnTo>
                  <a:lnTo>
                    <a:pt x="996072" y="226049"/>
                  </a:lnTo>
                  <a:close/>
                </a:path>
                <a:path w="1448434" h="606425">
                  <a:moveTo>
                    <a:pt x="0" y="606073"/>
                  </a:moveTo>
                  <a:lnTo>
                    <a:pt x="652198" y="606073"/>
                  </a:lnTo>
                </a:path>
                <a:path w="1448434" h="606425">
                  <a:moveTo>
                    <a:pt x="652198" y="601023"/>
                  </a:moveTo>
                  <a:lnTo>
                    <a:pt x="927048" y="44219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91587" y="3847442"/>
              <a:ext cx="109649" cy="8954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489814" y="3268143"/>
              <a:ext cx="952500" cy="169545"/>
            </a:xfrm>
            <a:custGeom>
              <a:avLst/>
              <a:gdLst/>
              <a:ahLst/>
              <a:cxnLst/>
              <a:rect l="l" t="t" r="r" b="b"/>
              <a:pathLst>
                <a:path w="952500" h="169545">
                  <a:moveTo>
                    <a:pt x="0" y="3274"/>
                  </a:moveTo>
                  <a:lnTo>
                    <a:pt x="652198" y="3274"/>
                  </a:lnTo>
                </a:path>
                <a:path w="952500" h="169545">
                  <a:moveTo>
                    <a:pt x="659498" y="0"/>
                  </a:moveTo>
                  <a:lnTo>
                    <a:pt x="952298" y="16904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416862" y="3400418"/>
              <a:ext cx="109649" cy="895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688611" y="4120076"/>
            <a:ext cx="160655" cy="746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0</a:t>
            </a:r>
            <a:endParaRPr>
              <a:latin typeface="Arial"/>
              <a:cs typeface="Arial"/>
            </a:endParaRPr>
          </a:p>
          <a:p>
            <a:pPr marL="19685">
              <a:spcBef>
                <a:spcPts val="135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5</a:t>
            </a:r>
            <a:endParaRPr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99308" y="4896372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9</a:t>
            </a:r>
            <a:endParaRPr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1999271" y="4124719"/>
            <a:ext cx="1604521" cy="807972"/>
            <a:chOff x="1999270" y="3267468"/>
            <a:chExt cx="1604521" cy="807972"/>
          </a:xfrm>
        </p:grpSpPr>
        <p:sp>
          <p:nvSpPr>
            <p:cNvPr id="35" name="object 35"/>
            <p:cNvSpPr/>
            <p:nvPr/>
          </p:nvSpPr>
          <p:spPr>
            <a:xfrm>
              <a:off x="2142490" y="3458018"/>
              <a:ext cx="452120" cy="452120"/>
            </a:xfrm>
            <a:custGeom>
              <a:avLst/>
              <a:gdLst/>
              <a:ahLst/>
              <a:cxnLst/>
              <a:rect l="l" t="t" r="r" b="b"/>
              <a:pathLst>
                <a:path w="452119" h="452120">
                  <a:moveTo>
                    <a:pt x="0" y="226049"/>
                  </a:moveTo>
                  <a:lnTo>
                    <a:pt x="4592" y="180490"/>
                  </a:lnTo>
                  <a:lnTo>
                    <a:pt x="17763" y="138058"/>
                  </a:lnTo>
                  <a:lnTo>
                    <a:pt x="38605" y="99660"/>
                  </a:lnTo>
                  <a:lnTo>
                    <a:pt x="66207" y="66206"/>
                  </a:lnTo>
                  <a:lnTo>
                    <a:pt x="99662" y="38604"/>
                  </a:lnTo>
                  <a:lnTo>
                    <a:pt x="138060" y="17763"/>
                  </a:lnTo>
                  <a:lnTo>
                    <a:pt x="180492" y="4592"/>
                  </a:lnTo>
                  <a:lnTo>
                    <a:pt x="226049" y="0"/>
                  </a:lnTo>
                  <a:lnTo>
                    <a:pt x="270355" y="4381"/>
                  </a:lnTo>
                  <a:lnTo>
                    <a:pt x="312553" y="17199"/>
                  </a:lnTo>
                  <a:lnTo>
                    <a:pt x="351456" y="37968"/>
                  </a:lnTo>
                  <a:lnTo>
                    <a:pt x="385879" y="66199"/>
                  </a:lnTo>
                  <a:lnTo>
                    <a:pt x="414114" y="100633"/>
                  </a:lnTo>
                  <a:lnTo>
                    <a:pt x="434891" y="139543"/>
                  </a:lnTo>
                  <a:lnTo>
                    <a:pt x="447718" y="181744"/>
                  </a:lnTo>
                  <a:lnTo>
                    <a:pt x="452104" y="226049"/>
                  </a:lnTo>
                  <a:lnTo>
                    <a:pt x="447511" y="271608"/>
                  </a:lnTo>
                  <a:lnTo>
                    <a:pt x="434339" y="314040"/>
                  </a:lnTo>
                  <a:lnTo>
                    <a:pt x="413497" y="352438"/>
                  </a:lnTo>
                  <a:lnTo>
                    <a:pt x="385893" y="385892"/>
                  </a:lnTo>
                  <a:lnTo>
                    <a:pt x="352438" y="413494"/>
                  </a:lnTo>
                  <a:lnTo>
                    <a:pt x="314039" y="434335"/>
                  </a:lnTo>
                  <a:lnTo>
                    <a:pt x="271606" y="447506"/>
                  </a:lnTo>
                  <a:lnTo>
                    <a:pt x="226049" y="452099"/>
                  </a:lnTo>
                  <a:lnTo>
                    <a:pt x="180492" y="447506"/>
                  </a:lnTo>
                  <a:lnTo>
                    <a:pt x="138060" y="434335"/>
                  </a:lnTo>
                  <a:lnTo>
                    <a:pt x="99662" y="413494"/>
                  </a:lnTo>
                  <a:lnTo>
                    <a:pt x="66207" y="385892"/>
                  </a:lnTo>
                  <a:lnTo>
                    <a:pt x="38605" y="352438"/>
                  </a:lnTo>
                  <a:lnTo>
                    <a:pt x="17763" y="314040"/>
                  </a:lnTo>
                  <a:lnTo>
                    <a:pt x="4592" y="271608"/>
                  </a:lnTo>
                  <a:lnTo>
                    <a:pt x="0" y="226049"/>
                  </a:lnTo>
                  <a:close/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999270" y="3574243"/>
              <a:ext cx="105499" cy="819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2945569" y="3308468"/>
              <a:ext cx="538480" cy="0"/>
            </a:xfrm>
            <a:custGeom>
              <a:avLst/>
              <a:gdLst/>
              <a:ahLst/>
              <a:cxnLst/>
              <a:rect l="l" t="t" r="r" b="b"/>
              <a:pathLst>
                <a:path w="538479">
                  <a:moveTo>
                    <a:pt x="0" y="0"/>
                  </a:moveTo>
                  <a:lnTo>
                    <a:pt x="53789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473942" y="3267468"/>
              <a:ext cx="105499" cy="8199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560619" y="3309643"/>
              <a:ext cx="947419" cy="725170"/>
            </a:xfrm>
            <a:custGeom>
              <a:avLst/>
              <a:gdLst/>
              <a:ahLst/>
              <a:cxnLst/>
              <a:rect l="l" t="t" r="r" b="b"/>
              <a:pathLst>
                <a:path w="947420" h="725170">
                  <a:moveTo>
                    <a:pt x="0" y="215999"/>
                  </a:moveTo>
                  <a:lnTo>
                    <a:pt x="373799" y="0"/>
                  </a:lnTo>
                </a:path>
                <a:path w="947420" h="725170">
                  <a:moveTo>
                    <a:pt x="409299" y="724798"/>
                  </a:moveTo>
                  <a:lnTo>
                    <a:pt x="947198" y="724798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498292" y="3993466"/>
              <a:ext cx="105499" cy="8197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2567919" y="3801542"/>
              <a:ext cx="391795" cy="226695"/>
            </a:xfrm>
            <a:custGeom>
              <a:avLst/>
              <a:gdLst/>
              <a:ahLst/>
              <a:cxnLst/>
              <a:rect l="l" t="t" r="r" b="b"/>
              <a:pathLst>
                <a:path w="391794" h="226695">
                  <a:moveTo>
                    <a:pt x="0" y="0"/>
                  </a:moveTo>
                  <a:lnTo>
                    <a:pt x="391799" y="226199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46" name="object 4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132</a:t>
            </a:fld>
            <a:endParaRPr dirty="0"/>
          </a:p>
        </p:txBody>
      </p:sp>
      <p:sp>
        <p:nvSpPr>
          <p:cNvPr id="47" name="object 4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3144374" y="4051545"/>
            <a:ext cx="184785" cy="785495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2700">
              <a:spcBef>
                <a:spcPts val="93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4</a:t>
            </a:r>
            <a:endParaRPr>
              <a:latin typeface="Arial"/>
              <a:cs typeface="Arial"/>
            </a:endParaRPr>
          </a:p>
          <a:p>
            <a:pPr marL="44450">
              <a:spcBef>
                <a:spcPts val="830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7</a:t>
            </a:r>
            <a:endParaRPr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179407" y="4866730"/>
            <a:ext cx="153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>
              <a:latin typeface="Arial"/>
              <a:cs typeface="Arial"/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358F1AC2-B490-4805-9864-84D96BC7B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spc="-10" dirty="0"/>
              <a:t>Patterns </a:t>
            </a:r>
            <a:r>
              <a:rPr lang="en-US" sz="4400" spc="-5" dirty="0"/>
              <a:t>in gradient</a:t>
            </a:r>
            <a:r>
              <a:rPr lang="en-US" sz="4400" spc="-80" dirty="0"/>
              <a:t> </a:t>
            </a:r>
            <a:r>
              <a:rPr lang="en-US" sz="4400" spc="-5" dirty="0"/>
              <a:t>flow</a:t>
            </a:r>
            <a:endParaRPr lang="en-US" sz="44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0F523ED-EFE2-41EB-8098-D529F669F29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  <p:sp>
        <p:nvSpPr>
          <p:cNvPr id="51" name="object 42">
            <a:extLst>
              <a:ext uri="{FF2B5EF4-FFF2-40B4-BE49-F238E27FC236}">
                <a16:creationId xmlns:a16="http://schemas.microsoft.com/office/drawing/2014/main" id="{FB6A7ABF-3355-48AD-8EF6-72DF4A5FA190}"/>
              </a:ext>
            </a:extLst>
          </p:cNvPr>
          <p:cNvSpPr txBox="1"/>
          <p:nvPr/>
        </p:nvSpPr>
        <p:spPr>
          <a:xfrm>
            <a:off x="1107772" y="2991367"/>
            <a:ext cx="2667635" cy="184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3880">
              <a:spcBef>
                <a:spcPts val="1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2</a:t>
            </a:r>
            <a:endParaRPr dirty="0">
              <a:latin typeface="Arial"/>
              <a:cs typeface="Arial"/>
            </a:endParaRPr>
          </a:p>
          <a:p>
            <a:pPr>
              <a:spcBef>
                <a:spcPts val="45"/>
              </a:spcBef>
            </a:pPr>
            <a:endParaRPr sz="1550" dirty="0">
              <a:latin typeface="Arial"/>
              <a:cs typeface="Arial"/>
            </a:endParaRPr>
          </a:p>
          <a:p>
            <a:pPr marL="12700"/>
            <a:r>
              <a:rPr b="1" spc="-5" dirty="0">
                <a:latin typeface="Arial"/>
                <a:cs typeface="Arial"/>
              </a:rPr>
              <a:t>copy </a:t>
            </a:r>
            <a:r>
              <a:rPr spc="-5" dirty="0">
                <a:latin typeface="Arial"/>
                <a:cs typeface="Arial"/>
              </a:rPr>
              <a:t>gate: gradient</a:t>
            </a:r>
            <a:r>
              <a:rPr spc="-8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adder</a:t>
            </a:r>
            <a:endParaRPr dirty="0">
              <a:latin typeface="Arial"/>
              <a:cs typeface="Arial"/>
            </a:endParaRPr>
          </a:p>
          <a:p>
            <a:pPr marL="2056764">
              <a:spcBef>
                <a:spcPts val="545"/>
              </a:spcBef>
            </a:pPr>
            <a:r>
              <a:rPr dirty="0">
                <a:solidFill>
                  <a:srgbClr val="69A84F"/>
                </a:solidFill>
                <a:latin typeface="Arial"/>
                <a:cs typeface="Arial"/>
              </a:rPr>
              <a:t>7</a:t>
            </a:r>
            <a:endParaRPr dirty="0">
              <a:latin typeface="Arial"/>
              <a:cs typeface="Arial"/>
            </a:endParaRPr>
          </a:p>
          <a:p>
            <a:pPr marL="362585">
              <a:spcBef>
                <a:spcPts val="880"/>
              </a:spcBef>
              <a:tabLst>
                <a:tab pos="556260" algn="l"/>
                <a:tab pos="900430" algn="l"/>
              </a:tabLst>
            </a:pP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 dirty="0">
              <a:latin typeface="Arial"/>
              <a:cs typeface="Arial"/>
            </a:endParaRPr>
          </a:p>
          <a:p>
            <a:pPr marL="250190">
              <a:spcBef>
                <a:spcPts val="275"/>
              </a:spcBef>
            </a:pPr>
            <a:r>
              <a:rPr spc="-5" dirty="0">
                <a:solidFill>
                  <a:srgbClr val="CC4124"/>
                </a:solidFill>
                <a:latin typeface="Arial"/>
                <a:cs typeface="Arial"/>
              </a:rPr>
              <a:t>4+2=6</a:t>
            </a:r>
            <a:endParaRPr dirty="0">
              <a:latin typeface="Arial"/>
              <a:cs typeface="Arial"/>
            </a:endParaRPr>
          </a:p>
        </p:txBody>
      </p:sp>
      <p:sp>
        <p:nvSpPr>
          <p:cNvPr id="52" name="object 10">
            <a:extLst>
              <a:ext uri="{FF2B5EF4-FFF2-40B4-BE49-F238E27FC236}">
                <a16:creationId xmlns:a16="http://schemas.microsoft.com/office/drawing/2014/main" id="{F34B8819-8A72-4FB0-8B96-FE7E44AE6717}"/>
              </a:ext>
            </a:extLst>
          </p:cNvPr>
          <p:cNvSpPr txBox="1"/>
          <p:nvPr/>
        </p:nvSpPr>
        <p:spPr>
          <a:xfrm>
            <a:off x="2514214" y="2169855"/>
            <a:ext cx="981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  <a:tabLst>
                <a:tab pos="597535" algn="l"/>
                <a:tab pos="941705" algn="l"/>
              </a:tabLst>
            </a:pPr>
            <a:r>
              <a:rPr sz="4500" baseline="-29629" dirty="0">
                <a:latin typeface="Arial"/>
                <a:cs typeface="Arial"/>
              </a:rPr>
              <a:t>+</a:t>
            </a:r>
            <a:r>
              <a:rPr sz="3000"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7	</a:t>
            </a:r>
            <a:endParaRPr dirty="0">
              <a:latin typeface="Arial"/>
              <a:cs typeface="Arial"/>
            </a:endParaRPr>
          </a:p>
        </p:txBody>
      </p:sp>
      <p:sp>
        <p:nvSpPr>
          <p:cNvPr id="53" name="object 21">
            <a:extLst>
              <a:ext uri="{FF2B5EF4-FFF2-40B4-BE49-F238E27FC236}">
                <a16:creationId xmlns:a16="http://schemas.microsoft.com/office/drawing/2014/main" id="{EB7B9C69-C946-4308-8D93-879FFB0A35FA}"/>
              </a:ext>
            </a:extLst>
          </p:cNvPr>
          <p:cNvSpPr txBox="1"/>
          <p:nvPr/>
        </p:nvSpPr>
        <p:spPr>
          <a:xfrm>
            <a:off x="6552806" y="2169855"/>
            <a:ext cx="98107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  <a:tabLst>
                <a:tab pos="597535" algn="l"/>
                <a:tab pos="941705" algn="l"/>
              </a:tabLst>
            </a:pPr>
            <a:r>
              <a:rPr sz="4500" baseline="-29629" dirty="0">
                <a:latin typeface="Arial"/>
                <a:cs typeface="Arial"/>
              </a:rPr>
              <a:t>×</a:t>
            </a:r>
            <a:r>
              <a:rPr sz="3000"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6	</a:t>
            </a:r>
            <a:endParaRPr dirty="0">
              <a:latin typeface="Arial"/>
              <a:cs typeface="Arial"/>
            </a:endParaRPr>
          </a:p>
        </p:txBody>
      </p:sp>
      <p:sp>
        <p:nvSpPr>
          <p:cNvPr id="55" name="object 31">
            <a:extLst>
              <a:ext uri="{FF2B5EF4-FFF2-40B4-BE49-F238E27FC236}">
                <a16:creationId xmlns:a16="http://schemas.microsoft.com/office/drawing/2014/main" id="{A18D26CB-211A-40C1-9CDC-3B1F19649093}"/>
              </a:ext>
            </a:extLst>
          </p:cNvPr>
          <p:cNvSpPr txBox="1"/>
          <p:nvPr/>
        </p:nvSpPr>
        <p:spPr>
          <a:xfrm>
            <a:off x="6944586" y="4202048"/>
            <a:ext cx="563880" cy="624840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algn="ctr">
              <a:spcBef>
                <a:spcPts val="295"/>
              </a:spcBef>
              <a:tabLst>
                <a:tab pos="193040" algn="l"/>
                <a:tab pos="537210" algn="l"/>
              </a:tabLst>
            </a:pP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u="heavy" dirty="0">
                <a:solidFill>
                  <a:srgbClr val="69A84F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5	</a:t>
            </a:r>
            <a:endParaRPr dirty="0">
              <a:latin typeface="Arial"/>
              <a:cs typeface="Arial"/>
            </a:endParaRPr>
          </a:p>
          <a:p>
            <a:pPr algn="ctr">
              <a:spcBef>
                <a:spcPts val="200"/>
              </a:spcBef>
            </a:pPr>
            <a:r>
              <a:rPr dirty="0">
                <a:solidFill>
                  <a:srgbClr val="CC4124"/>
                </a:solidFill>
                <a:latin typeface="Arial"/>
                <a:cs typeface="Arial"/>
              </a:rPr>
              <a:t>9</a:t>
            </a:r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223385"/>
            <a:chOff x="5955623" y="74074"/>
            <a:chExt cx="2953385" cy="422338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754421"/>
              <a:ext cx="2857500" cy="2533015"/>
            </a:xfrm>
            <a:custGeom>
              <a:avLst/>
              <a:gdLst/>
              <a:ahLst/>
              <a:cxnLst/>
              <a:rect l="l" t="t" r="r" b="b"/>
              <a:pathLst>
                <a:path w="2857500" h="2533015">
                  <a:moveTo>
                    <a:pt x="0" y="0"/>
                  </a:moveTo>
                  <a:lnTo>
                    <a:pt x="2856894" y="0"/>
                  </a:lnTo>
                  <a:lnTo>
                    <a:pt x="2856894" y="2532894"/>
                  </a:lnTo>
                  <a:lnTo>
                    <a:pt x="0" y="2532894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133</a:t>
            </a:fld>
            <a:endParaRPr dirty="0"/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4363466" y="3486843"/>
            <a:ext cx="145669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Backward</a:t>
            </a:r>
            <a:r>
              <a:rPr sz="1600" spc="-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pass:  Compute</a:t>
            </a:r>
            <a:r>
              <a:rPr sz="1600" spc="-5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grads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EDBFAA-3F1D-47E2-AE9D-ADAD2201778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754421"/>
              <a:ext cx="2857500" cy="298450"/>
            </a:xfrm>
            <a:custGeom>
              <a:avLst/>
              <a:gdLst/>
              <a:ahLst/>
              <a:cxnLst/>
              <a:rect l="l" t="t" r="r" b="b"/>
              <a:pathLst>
                <a:path w="2857500" h="298450">
                  <a:moveTo>
                    <a:pt x="0" y="0"/>
                  </a:moveTo>
                  <a:lnTo>
                    <a:pt x="2856894" y="0"/>
                  </a:lnTo>
                  <a:lnTo>
                    <a:pt x="2856894" y="298199"/>
                  </a:lnTo>
                  <a:lnTo>
                    <a:pt x="0" y="2981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82060" cy="2285365"/>
            <a:chOff x="326976" y="1287693"/>
            <a:chExt cx="3782060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771067" y="2514444"/>
              <a:ext cx="328295" cy="546100"/>
            </a:xfrm>
            <a:custGeom>
              <a:avLst/>
              <a:gdLst/>
              <a:ahLst/>
              <a:cxnLst/>
              <a:rect l="l" t="t" r="r" b="b"/>
              <a:pathLst>
                <a:path w="328295" h="546100">
                  <a:moveTo>
                    <a:pt x="0" y="0"/>
                  </a:moveTo>
                  <a:lnTo>
                    <a:pt x="328199" y="0"/>
                  </a:lnTo>
                  <a:lnTo>
                    <a:pt x="328199" y="545998"/>
                  </a:lnTo>
                  <a:lnTo>
                    <a:pt x="0" y="545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134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7" y="2609221"/>
            <a:ext cx="97281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Base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case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C34CFB-CD93-451E-A939-A3975E2C21F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280747"/>
              <a:ext cx="2857500" cy="1045210"/>
            </a:xfrm>
            <a:custGeom>
              <a:avLst/>
              <a:gdLst/>
              <a:ahLst/>
              <a:cxnLst/>
              <a:rect l="l" t="t" r="r" b="b"/>
              <a:pathLst>
                <a:path w="2857500" h="1045210">
                  <a:moveTo>
                    <a:pt x="0" y="746733"/>
                  </a:moveTo>
                  <a:lnTo>
                    <a:pt x="2856894" y="746733"/>
                  </a:lnTo>
                  <a:lnTo>
                    <a:pt x="2856894" y="1044932"/>
                  </a:lnTo>
                  <a:lnTo>
                    <a:pt x="0" y="1044932"/>
                  </a:lnTo>
                  <a:lnTo>
                    <a:pt x="0" y="746733"/>
                  </a:lnTo>
                  <a:close/>
                </a:path>
                <a:path w="2857500" h="1045210">
                  <a:moveTo>
                    <a:pt x="32399" y="0"/>
                  </a:moveTo>
                  <a:lnTo>
                    <a:pt x="1448997" y="0"/>
                  </a:lnTo>
                  <a:lnTo>
                    <a:pt x="1448997" y="298199"/>
                  </a:lnTo>
                  <a:lnTo>
                    <a:pt x="32399" y="298199"/>
                  </a:lnTo>
                  <a:lnTo>
                    <a:pt x="323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09068" y="2514444"/>
              <a:ext cx="1044575" cy="546100"/>
            </a:xfrm>
            <a:custGeom>
              <a:avLst/>
              <a:gdLst/>
              <a:ahLst/>
              <a:cxnLst/>
              <a:rect l="l" t="t" r="r" b="b"/>
              <a:pathLst>
                <a:path w="1044575" h="546100">
                  <a:moveTo>
                    <a:pt x="0" y="0"/>
                  </a:moveTo>
                  <a:lnTo>
                    <a:pt x="1044297" y="0"/>
                  </a:lnTo>
                  <a:lnTo>
                    <a:pt x="1044297" y="545998"/>
                  </a:lnTo>
                  <a:lnTo>
                    <a:pt x="0" y="5459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135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6" y="2876968"/>
            <a:ext cx="75819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Sigmoid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CDE4FE-A454-4D96-AB00-147CA9269B1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1074447"/>
              <a:ext cx="2857500" cy="1727835"/>
            </a:xfrm>
            <a:custGeom>
              <a:avLst/>
              <a:gdLst/>
              <a:ahLst/>
              <a:cxnLst/>
              <a:rect l="l" t="t" r="r" b="b"/>
              <a:pathLst>
                <a:path w="2857500" h="1727835">
                  <a:moveTo>
                    <a:pt x="0" y="1181615"/>
                  </a:moveTo>
                  <a:lnTo>
                    <a:pt x="2856894" y="1181615"/>
                  </a:lnTo>
                  <a:lnTo>
                    <a:pt x="2856894" y="1727621"/>
                  </a:lnTo>
                  <a:lnTo>
                    <a:pt x="0" y="1727621"/>
                  </a:lnTo>
                  <a:lnTo>
                    <a:pt x="0" y="1181615"/>
                  </a:lnTo>
                  <a:close/>
                </a:path>
                <a:path w="2857500" h="1727835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3"/>
            <a:ext cx="3748404" cy="2306320"/>
            <a:chOff x="326976" y="1287693"/>
            <a:chExt cx="3748404" cy="2306320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85849" y="2008120"/>
              <a:ext cx="2819400" cy="1576070"/>
            </a:xfrm>
            <a:custGeom>
              <a:avLst/>
              <a:gdLst/>
              <a:ahLst/>
              <a:cxnLst/>
              <a:rect l="l" t="t" r="r" b="b"/>
              <a:pathLst>
                <a:path w="2819400" h="1576070">
                  <a:moveTo>
                    <a:pt x="1714921" y="0"/>
                  </a:moveTo>
                  <a:lnTo>
                    <a:pt x="2818919" y="0"/>
                  </a:lnTo>
                  <a:lnTo>
                    <a:pt x="2818919" y="1142997"/>
                  </a:lnTo>
                  <a:lnTo>
                    <a:pt x="1714921" y="1142997"/>
                  </a:lnTo>
                  <a:lnTo>
                    <a:pt x="1714921" y="0"/>
                  </a:lnTo>
                  <a:close/>
                </a:path>
                <a:path w="2819400" h="1576070">
                  <a:moveTo>
                    <a:pt x="0" y="1143097"/>
                  </a:moveTo>
                  <a:lnTo>
                    <a:pt x="2818794" y="1143097"/>
                  </a:lnTo>
                  <a:lnTo>
                    <a:pt x="2818794" y="1575996"/>
                  </a:lnTo>
                  <a:lnTo>
                    <a:pt x="0" y="1575996"/>
                  </a:lnTo>
                  <a:lnTo>
                    <a:pt x="0" y="1143097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223020" y="3075168"/>
              <a:ext cx="1075055" cy="156210"/>
            </a:xfrm>
            <a:custGeom>
              <a:avLst/>
              <a:gdLst/>
              <a:ahLst/>
              <a:cxnLst/>
              <a:rect l="l" t="t" r="r" b="b"/>
              <a:pathLst>
                <a:path w="1075054" h="156210">
                  <a:moveTo>
                    <a:pt x="1074597" y="155699"/>
                  </a:moveTo>
                  <a:lnTo>
                    <a:pt x="0" y="155699"/>
                  </a:lnTo>
                  <a:lnTo>
                    <a:pt x="0" y="0"/>
                  </a:lnTo>
                  <a:lnTo>
                    <a:pt x="1074597" y="0"/>
                  </a:lnTo>
                  <a:lnTo>
                    <a:pt x="1074597" y="155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136</a:t>
            </a:fld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4837687" y="3203999"/>
            <a:ext cx="837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16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20A8D0-2500-45C7-A94D-F9BE0B55C3F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823618"/>
              <a:ext cx="2857500" cy="2512060"/>
            </a:xfrm>
            <a:custGeom>
              <a:avLst/>
              <a:gdLst/>
              <a:ahLst/>
              <a:cxnLst/>
              <a:rect l="l" t="t" r="r" b="b"/>
              <a:pathLst>
                <a:path w="2857500" h="2512060">
                  <a:moveTo>
                    <a:pt x="0" y="1965851"/>
                  </a:moveTo>
                  <a:lnTo>
                    <a:pt x="2856894" y="1965851"/>
                  </a:lnTo>
                  <a:lnTo>
                    <a:pt x="2856894" y="2511849"/>
                  </a:lnTo>
                  <a:lnTo>
                    <a:pt x="0" y="2511849"/>
                  </a:lnTo>
                  <a:lnTo>
                    <a:pt x="0" y="1965851"/>
                  </a:lnTo>
                  <a:close/>
                </a:path>
                <a:path w="2857500" h="2512060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>
                <a:latin typeface="Arial"/>
                <a:cs typeface="Arial"/>
              </a:rPr>
              <a:t>Backprop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Implementation:  </a:t>
            </a:r>
            <a:r>
              <a:rPr sz="2400" dirty="0">
                <a:latin typeface="Arial"/>
                <a:cs typeface="Arial"/>
              </a:rPr>
              <a:t>“Flat”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code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326976" y="2144944"/>
            <a:ext cx="3748404" cy="2285365"/>
            <a:chOff x="326976" y="1287693"/>
            <a:chExt cx="3748404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7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82247" y="1415322"/>
              <a:ext cx="1223010" cy="1437640"/>
            </a:xfrm>
            <a:custGeom>
              <a:avLst/>
              <a:gdLst/>
              <a:ahLst/>
              <a:cxnLst/>
              <a:rect l="l" t="t" r="r" b="b"/>
              <a:pathLst>
                <a:path w="1223010" h="1437639">
                  <a:moveTo>
                    <a:pt x="0" y="0"/>
                  </a:moveTo>
                  <a:lnTo>
                    <a:pt x="1222497" y="0"/>
                  </a:lnTo>
                  <a:lnTo>
                    <a:pt x="1222497" y="1437597"/>
                  </a:lnTo>
                  <a:lnTo>
                    <a:pt x="0" y="14375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Lecture </a:t>
            </a:r>
            <a:r>
              <a:rPr dirty="0"/>
              <a:t>4 -</a:t>
            </a:r>
            <a:r>
              <a:rPr spc="-210" dirty="0"/>
              <a:t> </a:t>
            </a:r>
            <a:fld id="{81D60167-4931-47E6-BA6A-407CBD079E47}" type="slidenum">
              <a:rPr dirty="0"/>
              <a:pPr marL="12700">
                <a:lnSpc>
                  <a:spcPts val="2090"/>
                </a:lnSpc>
              </a:pPr>
              <a:t>137</a:t>
            </a:fld>
            <a:endParaRPr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69304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April </a:t>
            </a:r>
            <a:r>
              <a:rPr spc="-50" dirty="0"/>
              <a:t>11,</a:t>
            </a:r>
            <a:r>
              <a:rPr spc="-85" dirty="0"/>
              <a:t> </a:t>
            </a:r>
            <a:r>
              <a:rPr spc="-5" dirty="0"/>
              <a:t>2019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4837687" y="3737398"/>
            <a:ext cx="8375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Add</a:t>
            </a:r>
            <a:r>
              <a:rPr sz="1600" spc="-8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0C2965-FF8C-4EEE-9C19-972C78F2FB75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5"/>
            <a:ext cx="2953385" cy="4195445"/>
            <a:chOff x="5955623" y="74074"/>
            <a:chExt cx="2953385" cy="4195445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572788"/>
              <a:ext cx="2857500" cy="3220085"/>
            </a:xfrm>
            <a:custGeom>
              <a:avLst/>
              <a:gdLst/>
              <a:ahLst/>
              <a:cxnLst/>
              <a:rect l="l" t="t" r="r" b="b"/>
              <a:pathLst>
                <a:path w="2857500" h="3220085">
                  <a:moveTo>
                    <a:pt x="0" y="2673879"/>
                  </a:moveTo>
                  <a:lnTo>
                    <a:pt x="2856894" y="2673879"/>
                  </a:lnTo>
                  <a:lnTo>
                    <a:pt x="2856894" y="3219878"/>
                  </a:lnTo>
                  <a:lnTo>
                    <a:pt x="0" y="3219878"/>
                  </a:lnTo>
                  <a:lnTo>
                    <a:pt x="0" y="2673879"/>
                  </a:lnTo>
                  <a:close/>
                </a:path>
                <a:path w="2857500" h="3220085">
                  <a:moveTo>
                    <a:pt x="62874" y="0"/>
                  </a:moveTo>
                  <a:lnTo>
                    <a:pt x="1226572" y="0"/>
                  </a:lnTo>
                  <a:lnTo>
                    <a:pt x="1226572" y="279299"/>
                  </a:lnTo>
                  <a:lnTo>
                    <a:pt x="62874" y="2792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/>
              <a:t>Backprop</a:t>
            </a:r>
            <a:r>
              <a:rPr sz="2400" spc="-105" dirty="0"/>
              <a:t> </a:t>
            </a:r>
            <a:r>
              <a:rPr sz="2400" spc="-5" dirty="0"/>
              <a:t>Implementation:  </a:t>
            </a:r>
            <a:r>
              <a:rPr sz="2400" dirty="0"/>
              <a:t>“Flat”</a:t>
            </a:r>
            <a:r>
              <a:rPr sz="2400" spc="-10" dirty="0"/>
              <a:t> </a:t>
            </a:r>
            <a:r>
              <a:rPr sz="2400" dirty="0"/>
              <a:t>code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250124" y="2077798"/>
            <a:ext cx="3825240" cy="2352675"/>
            <a:chOff x="250124" y="1220547"/>
            <a:chExt cx="3825240" cy="235267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8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649" y="1230072"/>
              <a:ext cx="1430020" cy="882015"/>
            </a:xfrm>
            <a:custGeom>
              <a:avLst/>
              <a:gdLst/>
              <a:ahLst/>
              <a:cxnLst/>
              <a:rect l="l" t="t" r="r" b="b"/>
              <a:pathLst>
                <a:path w="1430020" h="882014">
                  <a:moveTo>
                    <a:pt x="0" y="0"/>
                  </a:moveTo>
                  <a:lnTo>
                    <a:pt x="1429797" y="0"/>
                  </a:lnTo>
                  <a:lnTo>
                    <a:pt x="1429797" y="881698"/>
                  </a:lnTo>
                  <a:lnTo>
                    <a:pt x="0" y="881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138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563491" y="4225363"/>
            <a:ext cx="1165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49DCA-8BDB-495E-9CEA-4A4B7034596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955624" y="931324"/>
            <a:ext cx="2953385" cy="4246880"/>
            <a:chOff x="5955623" y="74074"/>
            <a:chExt cx="2953385" cy="4246880"/>
          </a:xfrm>
        </p:grpSpPr>
        <p:sp>
          <p:nvSpPr>
            <p:cNvPr id="3" name="object 3"/>
            <p:cNvSpPr/>
            <p:nvPr/>
          </p:nvSpPr>
          <p:spPr>
            <a:xfrm>
              <a:off x="5955623" y="74074"/>
              <a:ext cx="2859869" cy="41954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42562" y="334899"/>
              <a:ext cx="1767839" cy="1285240"/>
            </a:xfrm>
            <a:custGeom>
              <a:avLst/>
              <a:gdLst/>
              <a:ahLst/>
              <a:cxnLst/>
              <a:rect l="l" t="t" r="r" b="b"/>
              <a:pathLst>
                <a:path w="1767840" h="1285240">
                  <a:moveTo>
                    <a:pt x="0" y="0"/>
                  </a:moveTo>
                  <a:lnTo>
                    <a:pt x="1767596" y="0"/>
                  </a:lnTo>
                  <a:lnTo>
                    <a:pt x="1767596" y="1284897"/>
                  </a:lnTo>
                  <a:lnTo>
                    <a:pt x="0" y="12848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42562" y="364324"/>
              <a:ext cx="2857500" cy="3947160"/>
            </a:xfrm>
            <a:custGeom>
              <a:avLst/>
              <a:gdLst/>
              <a:ahLst/>
              <a:cxnLst/>
              <a:rect l="l" t="t" r="r" b="b"/>
              <a:pathLst>
                <a:path w="2857500" h="3947160">
                  <a:moveTo>
                    <a:pt x="0" y="3400918"/>
                  </a:moveTo>
                  <a:lnTo>
                    <a:pt x="2856894" y="3400918"/>
                  </a:lnTo>
                  <a:lnTo>
                    <a:pt x="2856894" y="3946917"/>
                  </a:lnTo>
                  <a:lnTo>
                    <a:pt x="0" y="3946917"/>
                  </a:lnTo>
                  <a:lnTo>
                    <a:pt x="0" y="3400918"/>
                  </a:lnTo>
                  <a:close/>
                </a:path>
                <a:path w="2857500" h="3947160">
                  <a:moveTo>
                    <a:pt x="62874" y="0"/>
                  </a:moveTo>
                  <a:lnTo>
                    <a:pt x="1226572" y="0"/>
                  </a:lnTo>
                  <a:lnTo>
                    <a:pt x="1226572" y="239999"/>
                  </a:lnTo>
                  <a:lnTo>
                    <a:pt x="62874" y="239999"/>
                  </a:lnTo>
                  <a:lnTo>
                    <a:pt x="62874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07225" y="992157"/>
            <a:ext cx="3554095" cy="753110"/>
          </a:xfrm>
          <a:prstGeom prst="rect">
            <a:avLst/>
          </a:prstGeom>
        </p:spPr>
        <p:txBody>
          <a:bodyPr vert="horz" wrap="square" lIns="0" tIns="27939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ts val="2850"/>
              </a:lnSpc>
              <a:spcBef>
                <a:spcPts val="219"/>
              </a:spcBef>
            </a:pPr>
            <a:r>
              <a:rPr sz="2400" spc="-5" dirty="0"/>
              <a:t>Backprop</a:t>
            </a:r>
            <a:r>
              <a:rPr sz="2400" spc="-105" dirty="0"/>
              <a:t> </a:t>
            </a:r>
            <a:r>
              <a:rPr sz="2400" spc="-5" dirty="0"/>
              <a:t>Implementation:  </a:t>
            </a:r>
            <a:r>
              <a:rPr sz="2400" dirty="0"/>
              <a:t>“Flat”</a:t>
            </a:r>
            <a:r>
              <a:rPr sz="2400" spc="-10" dirty="0"/>
              <a:t> </a:t>
            </a:r>
            <a:r>
              <a:rPr sz="2400" dirty="0"/>
              <a:t>code</a:t>
            </a:r>
            <a:endParaRPr sz="2400"/>
          </a:p>
        </p:txBody>
      </p:sp>
      <p:grpSp>
        <p:nvGrpSpPr>
          <p:cNvPr id="7" name="object 7"/>
          <p:cNvGrpSpPr/>
          <p:nvPr/>
        </p:nvGrpSpPr>
        <p:grpSpPr>
          <a:xfrm>
            <a:off x="250124" y="2144944"/>
            <a:ext cx="3825240" cy="2285365"/>
            <a:chOff x="250124" y="1287693"/>
            <a:chExt cx="3825240" cy="2285365"/>
          </a:xfrm>
        </p:grpSpPr>
        <p:sp>
          <p:nvSpPr>
            <p:cNvPr id="8" name="object 8"/>
            <p:cNvSpPr/>
            <p:nvPr/>
          </p:nvSpPr>
          <p:spPr>
            <a:xfrm>
              <a:off x="326976" y="1287693"/>
              <a:ext cx="3059417" cy="228535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743067" y="2676967"/>
              <a:ext cx="332084" cy="2848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386393" y="2623144"/>
              <a:ext cx="356235" cy="327025"/>
            </a:xfrm>
            <a:custGeom>
              <a:avLst/>
              <a:gdLst/>
              <a:ahLst/>
              <a:cxnLst/>
              <a:rect l="l" t="t" r="r" b="b"/>
              <a:pathLst>
                <a:path w="356235" h="327025">
                  <a:moveTo>
                    <a:pt x="0" y="163499"/>
                  </a:moveTo>
                  <a:lnTo>
                    <a:pt x="5840" y="120034"/>
                  </a:lnTo>
                  <a:lnTo>
                    <a:pt x="22322" y="80977"/>
                  </a:lnTo>
                  <a:lnTo>
                    <a:pt x="47887" y="47887"/>
                  </a:lnTo>
                  <a:lnTo>
                    <a:pt x="80977" y="22322"/>
                  </a:lnTo>
                  <a:lnTo>
                    <a:pt x="120034" y="5840"/>
                  </a:lnTo>
                  <a:lnTo>
                    <a:pt x="163499" y="0"/>
                  </a:lnTo>
                  <a:lnTo>
                    <a:pt x="192599" y="0"/>
                  </a:lnTo>
                  <a:lnTo>
                    <a:pt x="255171" y="12446"/>
                  </a:lnTo>
                  <a:lnTo>
                    <a:pt x="308199" y="47899"/>
                  </a:lnTo>
                  <a:lnTo>
                    <a:pt x="343652" y="100927"/>
                  </a:lnTo>
                  <a:lnTo>
                    <a:pt x="356099" y="163499"/>
                  </a:lnTo>
                  <a:lnTo>
                    <a:pt x="350259" y="206964"/>
                  </a:lnTo>
                  <a:lnTo>
                    <a:pt x="333777" y="246021"/>
                  </a:lnTo>
                  <a:lnTo>
                    <a:pt x="308211" y="279111"/>
                  </a:lnTo>
                  <a:lnTo>
                    <a:pt x="275121" y="304677"/>
                  </a:lnTo>
                  <a:lnTo>
                    <a:pt x="236064" y="321159"/>
                  </a:lnTo>
                  <a:lnTo>
                    <a:pt x="192599" y="326999"/>
                  </a:lnTo>
                  <a:lnTo>
                    <a:pt x="163499" y="326999"/>
                  </a:lnTo>
                  <a:lnTo>
                    <a:pt x="120034" y="321159"/>
                  </a:lnTo>
                  <a:lnTo>
                    <a:pt x="80977" y="304677"/>
                  </a:lnTo>
                  <a:lnTo>
                    <a:pt x="47887" y="279111"/>
                  </a:lnTo>
                  <a:lnTo>
                    <a:pt x="22322" y="246021"/>
                  </a:lnTo>
                  <a:lnTo>
                    <a:pt x="5840" y="206964"/>
                  </a:lnTo>
                  <a:lnTo>
                    <a:pt x="0" y="163499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8518" y="2690319"/>
              <a:ext cx="151874" cy="19264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59649" y="2220670"/>
              <a:ext cx="1430020" cy="882015"/>
            </a:xfrm>
            <a:custGeom>
              <a:avLst/>
              <a:gdLst/>
              <a:ahLst/>
              <a:cxnLst/>
              <a:rect l="l" t="t" r="r" b="b"/>
              <a:pathLst>
                <a:path w="1430020" h="882014">
                  <a:moveTo>
                    <a:pt x="0" y="0"/>
                  </a:moveTo>
                  <a:lnTo>
                    <a:pt x="1429797" y="0"/>
                  </a:lnTo>
                  <a:lnTo>
                    <a:pt x="1429797" y="881698"/>
                  </a:lnTo>
                  <a:lnTo>
                    <a:pt x="0" y="881698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319013" y="1526395"/>
            <a:ext cx="147066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Forward pass:  Compute</a:t>
            </a:r>
            <a:r>
              <a:rPr sz="16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0000FF"/>
                </a:solidFill>
                <a:latin typeface="Arial"/>
                <a:cs typeface="Arial"/>
              </a:rPr>
              <a:t>output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139</a:t>
            </a:fld>
            <a:endParaRPr dirty="0"/>
          </a:p>
        </p:txBody>
      </p:sp>
      <p:sp>
        <p:nvSpPr>
          <p:cNvPr id="14" name="object 14"/>
          <p:cNvSpPr txBox="1"/>
          <p:nvPr/>
        </p:nvSpPr>
        <p:spPr>
          <a:xfrm>
            <a:off x="4563491" y="4743941"/>
            <a:ext cx="116586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600" dirty="0">
                <a:solidFill>
                  <a:srgbClr val="FF0000"/>
                </a:solidFill>
                <a:latin typeface="Arial"/>
                <a:cs typeface="Arial"/>
              </a:rPr>
              <a:t>Multiply</a:t>
            </a:r>
            <a:r>
              <a:rPr sz="1600" spc="-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Arial"/>
                <a:cs typeface="Arial"/>
              </a:rPr>
              <a:t>gate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EFAD6C-3134-4FBF-9914-868AAB464BE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3508375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5080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369570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 outputs are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EDE688-C53A-44E4-932A-A0780C09133B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67210" y="2586936"/>
            <a:ext cx="6202680" cy="14132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spcBef>
                <a:spcPts val="100"/>
              </a:spcBef>
            </a:pPr>
            <a:r>
              <a:rPr sz="3000" spc="-5" dirty="0">
                <a:latin typeface="Arial"/>
                <a:cs typeface="Arial"/>
              </a:rPr>
              <a:t>So far: backprop with</a:t>
            </a:r>
            <a:r>
              <a:rPr sz="3000" spc="-50" dirty="0">
                <a:latin typeface="Arial"/>
                <a:cs typeface="Arial"/>
              </a:rPr>
              <a:t> </a:t>
            </a:r>
            <a:r>
              <a:rPr sz="3000" dirty="0">
                <a:latin typeface="Arial"/>
                <a:cs typeface="Arial"/>
              </a:rPr>
              <a:t>scalars</a:t>
            </a:r>
            <a:endParaRPr sz="30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3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3000" spc="-10" dirty="0">
                <a:latin typeface="Arial"/>
                <a:cs typeface="Arial"/>
              </a:rPr>
              <a:t>What </a:t>
            </a:r>
            <a:r>
              <a:rPr sz="3000" spc="-5" dirty="0">
                <a:latin typeface="Arial"/>
                <a:cs typeface="Arial"/>
              </a:rPr>
              <a:t>about </a:t>
            </a:r>
            <a:r>
              <a:rPr sz="3000" dirty="0">
                <a:latin typeface="Arial"/>
                <a:cs typeface="Arial"/>
              </a:rPr>
              <a:t>vector-valued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functions?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xfrm>
            <a:off x="5105644" y="4693239"/>
            <a:ext cx="1445259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Lecture </a:t>
            </a:r>
            <a:r>
              <a:rPr lang="en-US"/>
              <a:t>4 -</a:t>
            </a:r>
            <a:r>
              <a:rPr lang="en-US" spc="-210"/>
              <a:t> </a:t>
            </a:r>
            <a:fld id="{81D60167-4931-47E6-BA6A-407CBD079E47}" type="slidenum">
              <a:rPr smtClean="0"/>
              <a:pPr marL="12700">
                <a:lnSpc>
                  <a:spcPts val="2090"/>
                </a:lnSpc>
              </a:pPr>
              <a:t>140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E7618-75F4-405E-BAD3-F9C64AA06F2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95499" y="1641382"/>
            <a:ext cx="2170430" cy="1318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Scalar to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>
              <a:latin typeface="Arial"/>
              <a:cs typeface="Arial"/>
            </a:endParaRPr>
          </a:p>
          <a:p>
            <a:pPr marL="184785">
              <a:spcBef>
                <a:spcPts val="204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4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141</a:t>
            </a:fld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A3252E-369A-412E-BC3D-037EBAA4528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95500" y="1641381"/>
            <a:ext cx="4878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17800" algn="l"/>
              </a:tabLst>
            </a:pPr>
            <a:r>
              <a:rPr sz="2400" spc="-5" dirty="0">
                <a:latin typeface="Arial"/>
                <a:cs typeface="Arial"/>
              </a:rPr>
              <a:t>Scalar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 Scalar	</a:t>
            </a: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7849" y="2660401"/>
            <a:ext cx="193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0239" y="2204470"/>
            <a:ext cx="1930803" cy="366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4393" y="3171912"/>
            <a:ext cx="1114322" cy="629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9950" y="2686100"/>
            <a:ext cx="2337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Gradient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9810" y="4082472"/>
            <a:ext cx="239903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 </a:t>
            </a:r>
            <a:r>
              <a:rPr spc="-5" dirty="0">
                <a:latin typeface="Arial"/>
                <a:cs typeface="Arial"/>
              </a:rPr>
              <a:t>if it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  </a:t>
            </a:r>
            <a:r>
              <a:rPr spc="-5" dirty="0">
                <a:latin typeface="Arial"/>
                <a:cs typeface="Arial"/>
              </a:rPr>
              <a:t>amount then how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much 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992167" y="3213514"/>
            <a:ext cx="1420358" cy="560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142</a:t>
            </a:fld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AF4B9E-3306-4C72-93FB-75CFE1FD8B9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000" y="977959"/>
            <a:ext cx="434276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Recap: </a:t>
            </a:r>
            <a:r>
              <a:rPr sz="3000" spc="-35" dirty="0"/>
              <a:t>Vector</a:t>
            </a:r>
            <a:r>
              <a:rPr sz="3000" spc="-75" dirty="0"/>
              <a:t> </a:t>
            </a:r>
            <a:r>
              <a:rPr sz="3000" spc="-5" dirty="0"/>
              <a:t>derivatives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195500" y="1641381"/>
            <a:ext cx="4878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717800" algn="l"/>
              </a:tabLst>
            </a:pPr>
            <a:r>
              <a:rPr sz="2400" spc="-5" dirty="0">
                <a:latin typeface="Arial"/>
                <a:cs typeface="Arial"/>
              </a:rPr>
              <a:t>Scalar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to Scalar	</a:t>
            </a: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5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Scalar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309" y="2202048"/>
            <a:ext cx="1845729" cy="35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3363" y="3190536"/>
            <a:ext cx="963776" cy="652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67849" y="2660401"/>
            <a:ext cx="1930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Regular</a:t>
            </a:r>
            <a:r>
              <a:rPr spc="-7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derivative: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2950" y="4082472"/>
            <a:ext cx="208343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If </a:t>
            </a:r>
            <a:r>
              <a:rPr dirty="0">
                <a:latin typeface="Arial"/>
                <a:cs typeface="Arial"/>
              </a:rPr>
              <a:t>x 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 small </a:t>
            </a:r>
            <a:r>
              <a:rPr spc="-5" dirty="0">
                <a:latin typeface="Arial"/>
                <a:cs typeface="Arial"/>
              </a:rPr>
              <a:t>amount, how 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10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100239" y="2204470"/>
            <a:ext cx="1930803" cy="3661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94393" y="3171912"/>
            <a:ext cx="1114322" cy="62983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869950" y="2686100"/>
            <a:ext cx="23374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5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Gradient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819810" y="4082472"/>
            <a:ext cx="2399030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 </a:t>
            </a:r>
            <a:r>
              <a:rPr spc="-5" dirty="0">
                <a:latin typeface="Arial"/>
                <a:cs typeface="Arial"/>
              </a:rPr>
              <a:t>if it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  </a:t>
            </a:r>
            <a:r>
              <a:rPr spc="-5" dirty="0">
                <a:latin typeface="Arial"/>
                <a:cs typeface="Arial"/>
              </a:rPr>
              <a:t>amount then how</a:t>
            </a:r>
            <a:r>
              <a:rPr spc="-9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much  </a:t>
            </a:r>
            <a:r>
              <a:rPr spc="-5" dirty="0">
                <a:latin typeface="Arial"/>
                <a:cs typeface="Arial"/>
              </a:rPr>
              <a:t>will </a:t>
            </a:r>
            <a:r>
              <a:rPr dirty="0">
                <a:latin typeface="Arial"/>
                <a:cs typeface="Arial"/>
              </a:rPr>
              <a:t>y</a:t>
            </a:r>
            <a:r>
              <a:rPr spc="-2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216038" y="1641381"/>
            <a:ext cx="2174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30" dirty="0">
                <a:latin typeface="Arial"/>
                <a:cs typeface="Arial"/>
              </a:rPr>
              <a:t>Vector </a:t>
            </a:r>
            <a:r>
              <a:rPr sz="2400" spc="-5" dirty="0">
                <a:latin typeface="Arial"/>
                <a:cs typeface="Arial"/>
              </a:rPr>
              <a:t>to</a:t>
            </a:r>
            <a:r>
              <a:rPr sz="2400" spc="-30" dirty="0">
                <a:latin typeface="Arial"/>
                <a:cs typeface="Arial"/>
              </a:rPr>
              <a:t> Vector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992167" y="3213514"/>
            <a:ext cx="1420358" cy="5606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232924" y="2184533"/>
            <a:ext cx="2139417" cy="37439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159508" y="2686090"/>
            <a:ext cx="23888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Derivative is</a:t>
            </a:r>
            <a:r>
              <a:rPr spc="-6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Jacobian</a:t>
            </a:r>
            <a:r>
              <a:rPr spc="-5" dirty="0">
                <a:latin typeface="Arial"/>
                <a:cs typeface="Arial"/>
              </a:rPr>
              <a:t>:</a:t>
            </a:r>
            <a:endParaRPr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722263" y="3215371"/>
            <a:ext cx="1330710" cy="54058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75686" y="3106297"/>
            <a:ext cx="1789036" cy="6505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928041" y="4074338"/>
            <a:ext cx="2807335" cy="112839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For each element of </a:t>
            </a:r>
            <a:r>
              <a:rPr dirty="0">
                <a:latin typeface="Arial"/>
                <a:cs typeface="Arial"/>
              </a:rPr>
              <a:t>x, </a:t>
            </a:r>
            <a:r>
              <a:rPr spc="-5" dirty="0">
                <a:latin typeface="Arial"/>
                <a:cs typeface="Arial"/>
              </a:rPr>
              <a:t>if it  </a:t>
            </a:r>
            <a:r>
              <a:rPr dirty="0">
                <a:latin typeface="Arial"/>
                <a:cs typeface="Arial"/>
              </a:rPr>
              <a:t>changes </a:t>
            </a:r>
            <a:r>
              <a:rPr spc="-5" dirty="0">
                <a:latin typeface="Arial"/>
                <a:cs typeface="Arial"/>
              </a:rPr>
              <a:t>by </a:t>
            </a:r>
            <a:r>
              <a:rPr dirty="0">
                <a:latin typeface="Arial"/>
                <a:cs typeface="Arial"/>
              </a:rPr>
              <a:t>a small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amount  then how </a:t>
            </a:r>
            <a:r>
              <a:rPr dirty="0">
                <a:latin typeface="Arial"/>
                <a:cs typeface="Arial"/>
              </a:rPr>
              <a:t>much </a:t>
            </a:r>
            <a:r>
              <a:rPr spc="-5" dirty="0">
                <a:latin typeface="Arial"/>
                <a:cs typeface="Arial"/>
              </a:rPr>
              <a:t>will each  element of </a:t>
            </a:r>
            <a:r>
              <a:rPr dirty="0">
                <a:latin typeface="Arial"/>
                <a:cs typeface="Arial"/>
              </a:rPr>
              <a:t>y</a:t>
            </a:r>
            <a:r>
              <a:rPr spc="-30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change?</a:t>
            </a:r>
            <a:endParaRPr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143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398C14-BA47-4600-8C90-72CA420A191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325844"/>
            <a:ext cx="7903134" cy="688424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pc="-190" dirty="0"/>
              <a:t>G</a:t>
            </a:r>
            <a:r>
              <a:rPr spc="-124" dirty="0"/>
              <a:t>r</a:t>
            </a:r>
            <a:r>
              <a:rPr spc="-119" dirty="0"/>
              <a:t>a</a:t>
            </a:r>
            <a:r>
              <a:rPr spc="-128" dirty="0"/>
              <a:t>d</a:t>
            </a:r>
            <a:r>
              <a:rPr spc="-154" dirty="0"/>
              <a:t>i</a:t>
            </a:r>
            <a:r>
              <a:rPr spc="-176" dirty="0"/>
              <a:t>e</a:t>
            </a:r>
            <a:r>
              <a:rPr spc="-190" dirty="0"/>
              <a:t>n</a:t>
            </a:r>
            <a:r>
              <a:rPr spc="-141" dirty="0"/>
              <a:t>t</a:t>
            </a:r>
            <a:r>
              <a:rPr spc="-97" dirty="0"/>
              <a:t>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3" y="1233242"/>
            <a:ext cx="6392396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spc="-154" dirty="0">
                <a:latin typeface="Arial"/>
                <a:cs typeface="Arial"/>
              </a:rPr>
              <a:t>Given </a:t>
            </a:r>
            <a:r>
              <a:rPr sz="2647" spc="-207" dirty="0">
                <a:latin typeface="Arial"/>
                <a:cs typeface="Arial"/>
              </a:rPr>
              <a:t>a </a:t>
            </a:r>
            <a:r>
              <a:rPr sz="2647" spc="-40" dirty="0">
                <a:latin typeface="Arial"/>
                <a:cs typeface="Arial"/>
              </a:rPr>
              <a:t>function </a:t>
            </a:r>
            <a:r>
              <a:rPr sz="2647" spc="9" dirty="0">
                <a:latin typeface="Arial"/>
                <a:cs typeface="Arial"/>
              </a:rPr>
              <a:t>with </a:t>
            </a:r>
            <a:r>
              <a:rPr sz="2647" spc="-132" dirty="0">
                <a:latin typeface="Arial"/>
                <a:cs typeface="Arial"/>
              </a:rPr>
              <a:t>1 </a:t>
            </a:r>
            <a:r>
              <a:rPr sz="2647" spc="-9" dirty="0">
                <a:latin typeface="Arial"/>
                <a:cs typeface="Arial"/>
              </a:rPr>
              <a:t>output </a:t>
            </a:r>
            <a:r>
              <a:rPr sz="2647" spc="-128" dirty="0">
                <a:latin typeface="Arial"/>
                <a:cs typeface="Arial"/>
              </a:rPr>
              <a:t>and </a:t>
            </a:r>
            <a:r>
              <a:rPr sz="2647" i="1" spc="-88" dirty="0">
                <a:latin typeface="Trebuchet MS"/>
                <a:cs typeface="Trebuchet MS"/>
              </a:rPr>
              <a:t>n</a:t>
            </a:r>
            <a:r>
              <a:rPr sz="2647" i="1" spc="-499" dirty="0">
                <a:latin typeface="Trebuchet MS"/>
                <a:cs typeface="Trebuchet MS"/>
              </a:rPr>
              <a:t> </a:t>
            </a:r>
            <a:r>
              <a:rPr sz="2647" spc="-66" dirty="0">
                <a:latin typeface="Arial"/>
                <a:cs typeface="Arial"/>
              </a:rPr>
              <a:t>inputs</a:t>
            </a:r>
            <a:endParaRPr sz="2647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433" y="3094315"/>
            <a:ext cx="7105089" cy="826026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096" marR="4483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spc="-40" dirty="0">
                <a:latin typeface="Arial"/>
                <a:cs typeface="Arial"/>
              </a:rPr>
              <a:t>Its </a:t>
            </a:r>
            <a:r>
              <a:rPr sz="2647" spc="-75" dirty="0">
                <a:latin typeface="Arial"/>
                <a:cs typeface="Arial"/>
              </a:rPr>
              <a:t>gradient </a:t>
            </a:r>
            <a:r>
              <a:rPr sz="2647" spc="-141" dirty="0">
                <a:latin typeface="Arial"/>
                <a:cs typeface="Arial"/>
              </a:rPr>
              <a:t>is </a:t>
            </a:r>
            <a:r>
              <a:rPr sz="2647" spc="-207" dirty="0">
                <a:latin typeface="Arial"/>
                <a:cs typeface="Arial"/>
              </a:rPr>
              <a:t>a </a:t>
            </a:r>
            <a:r>
              <a:rPr sz="2647" spc="-71" dirty="0">
                <a:latin typeface="Arial"/>
                <a:cs typeface="Arial"/>
              </a:rPr>
              <a:t>vector </a:t>
            </a:r>
            <a:r>
              <a:rPr sz="2647" spc="-9" dirty="0">
                <a:latin typeface="Arial"/>
                <a:cs typeface="Arial"/>
              </a:rPr>
              <a:t>of </a:t>
            </a:r>
            <a:r>
              <a:rPr sz="2647" spc="-44" dirty="0">
                <a:latin typeface="Arial"/>
                <a:cs typeface="Arial"/>
              </a:rPr>
              <a:t>partial </a:t>
            </a:r>
            <a:r>
              <a:rPr sz="2647" spc="-88" dirty="0">
                <a:latin typeface="Arial"/>
                <a:cs typeface="Arial"/>
              </a:rPr>
              <a:t>derivatives</a:t>
            </a:r>
            <a:r>
              <a:rPr sz="2647" spc="-490" dirty="0">
                <a:latin typeface="Arial"/>
                <a:cs typeface="Arial"/>
              </a:rPr>
              <a:t> </a:t>
            </a:r>
            <a:r>
              <a:rPr sz="2647" spc="9" dirty="0">
                <a:latin typeface="Arial"/>
                <a:cs typeface="Arial"/>
              </a:rPr>
              <a:t>with  </a:t>
            </a:r>
            <a:r>
              <a:rPr sz="2647" spc="-106" dirty="0">
                <a:latin typeface="Arial"/>
                <a:cs typeface="Arial"/>
              </a:rPr>
              <a:t>respect </a:t>
            </a:r>
            <a:r>
              <a:rPr sz="2647" spc="35" dirty="0">
                <a:latin typeface="Arial"/>
                <a:cs typeface="Arial"/>
              </a:rPr>
              <a:t>to </a:t>
            </a:r>
            <a:r>
              <a:rPr sz="2647" spc="-168" dirty="0">
                <a:latin typeface="Arial"/>
                <a:cs typeface="Arial"/>
              </a:rPr>
              <a:t>each</a:t>
            </a:r>
            <a:r>
              <a:rPr sz="2647" spc="-349" dirty="0">
                <a:latin typeface="Arial"/>
                <a:cs typeface="Arial"/>
              </a:rPr>
              <a:t> </a:t>
            </a:r>
            <a:r>
              <a:rPr sz="2647" spc="-18" dirty="0">
                <a:latin typeface="Arial"/>
                <a:cs typeface="Arial"/>
              </a:rPr>
              <a:t>input</a:t>
            </a:r>
            <a:endParaRPr sz="2647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67247" y="1874072"/>
            <a:ext cx="4343400" cy="4410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067248" y="4437080"/>
            <a:ext cx="4849009" cy="1035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144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277028-1800-4A2D-B969-F50703203F4A}"/>
              </a:ext>
            </a:extLst>
          </p:cNvPr>
          <p:cNvSpPr txBox="1"/>
          <p:nvPr/>
        </p:nvSpPr>
        <p:spPr>
          <a:xfrm>
            <a:off x="0" y="6604084"/>
            <a:ext cx="16065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200" dirty="0"/>
              <a:t>Christopher Manning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0" y="387399"/>
            <a:ext cx="9144000" cy="565313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3600" spc="-202" dirty="0"/>
              <a:t>Jacobian </a:t>
            </a:r>
            <a:r>
              <a:rPr sz="3600" spc="-110" dirty="0"/>
              <a:t>Matrix: </a:t>
            </a:r>
            <a:r>
              <a:rPr sz="3600" spc="-168" dirty="0"/>
              <a:t>Generalization </a:t>
            </a:r>
            <a:r>
              <a:rPr sz="3600" spc="-119" dirty="0"/>
              <a:t>of </a:t>
            </a:r>
            <a:r>
              <a:rPr sz="3600" spc="-154" dirty="0"/>
              <a:t>Gradient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1" y="1233242"/>
            <a:ext cx="8071747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dirty="0">
                <a:latin typeface="Arial"/>
                <a:cs typeface="Arial"/>
              </a:rPr>
              <a:t>Given a function with </a:t>
            </a:r>
            <a:r>
              <a:rPr sz="2647" b="1" i="1" dirty="0">
                <a:latin typeface="Trebuchet MS"/>
                <a:cs typeface="Trebuchet MS"/>
              </a:rPr>
              <a:t>m </a:t>
            </a:r>
            <a:r>
              <a:rPr sz="2647" b="1" dirty="0">
                <a:latin typeface="Trebuchet MS"/>
                <a:cs typeface="Trebuchet MS"/>
              </a:rPr>
              <a:t>outputs </a:t>
            </a:r>
            <a:r>
              <a:rPr sz="2647" dirty="0">
                <a:latin typeface="Arial"/>
                <a:cs typeface="Arial"/>
              </a:rPr>
              <a:t>and </a:t>
            </a:r>
            <a:r>
              <a:rPr sz="2647" i="1" dirty="0">
                <a:latin typeface="Trebuchet MS"/>
                <a:cs typeface="Trebuchet MS"/>
              </a:rPr>
              <a:t>n </a:t>
            </a:r>
            <a:r>
              <a:rPr sz="2647" dirty="0">
                <a:latin typeface="Arial"/>
                <a:cs typeface="Arial"/>
              </a:rPr>
              <a:t>inputs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20433" y="3094315"/>
            <a:ext cx="8415991" cy="41867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647" dirty="0">
                <a:latin typeface="Arial"/>
                <a:cs typeface="Arial"/>
              </a:rPr>
              <a:t>Its Jacobian is an </a:t>
            </a:r>
            <a:r>
              <a:rPr sz="2647" b="1" i="1" dirty="0">
                <a:latin typeface="Trebuchet MS"/>
                <a:cs typeface="Trebuchet MS"/>
              </a:rPr>
              <a:t>m </a:t>
            </a:r>
            <a:r>
              <a:rPr sz="2647" b="1" dirty="0">
                <a:latin typeface="Trebuchet MS"/>
                <a:cs typeface="Trebuchet MS"/>
              </a:rPr>
              <a:t>x </a:t>
            </a:r>
            <a:r>
              <a:rPr sz="2647" b="1" i="1" dirty="0">
                <a:latin typeface="Trebuchet MS"/>
                <a:cs typeface="Trebuchet MS"/>
              </a:rPr>
              <a:t>n </a:t>
            </a:r>
            <a:r>
              <a:rPr sz="2647" b="1" dirty="0">
                <a:latin typeface="Trebuchet MS"/>
                <a:cs typeface="Trebuchet MS"/>
              </a:rPr>
              <a:t>matrix </a:t>
            </a:r>
            <a:r>
              <a:rPr sz="2647" dirty="0">
                <a:latin typeface="Arial"/>
                <a:cs typeface="Arial"/>
              </a:rPr>
              <a:t>of partial derivatives</a:t>
            </a:r>
          </a:p>
        </p:txBody>
      </p:sp>
      <p:sp>
        <p:nvSpPr>
          <p:cNvPr id="5" name="object 5"/>
          <p:cNvSpPr/>
          <p:nvPr/>
        </p:nvSpPr>
        <p:spPr>
          <a:xfrm>
            <a:off x="1067248" y="1841799"/>
            <a:ext cx="7331336" cy="371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067247" y="3753971"/>
            <a:ext cx="3853927" cy="1691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grpSp>
        <p:nvGrpSpPr>
          <p:cNvPr id="7" name="object 7"/>
          <p:cNvGrpSpPr/>
          <p:nvPr/>
        </p:nvGrpSpPr>
        <p:grpSpPr>
          <a:xfrm>
            <a:off x="5954141" y="4187455"/>
            <a:ext cx="2086535" cy="938493"/>
            <a:chOff x="6595626" y="4745782"/>
            <a:chExt cx="2364740" cy="1063625"/>
          </a:xfrm>
        </p:grpSpPr>
        <p:sp>
          <p:nvSpPr>
            <p:cNvPr id="8" name="object 8"/>
            <p:cNvSpPr/>
            <p:nvPr/>
          </p:nvSpPr>
          <p:spPr>
            <a:xfrm>
              <a:off x="6790436" y="4909819"/>
              <a:ext cx="1883664" cy="75590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9" name="object 9"/>
            <p:cNvSpPr/>
            <p:nvPr/>
          </p:nvSpPr>
          <p:spPr>
            <a:xfrm>
              <a:off x="6616014" y="4766170"/>
              <a:ext cx="2323465" cy="1022985"/>
            </a:xfrm>
            <a:custGeom>
              <a:avLst/>
              <a:gdLst/>
              <a:ahLst/>
              <a:cxnLst/>
              <a:rect l="l" t="t" r="r" b="b"/>
              <a:pathLst>
                <a:path w="2323465" h="1022985">
                  <a:moveTo>
                    <a:pt x="0" y="0"/>
                  </a:moveTo>
                  <a:lnTo>
                    <a:pt x="2323388" y="0"/>
                  </a:lnTo>
                  <a:lnTo>
                    <a:pt x="2323388" y="1022374"/>
                  </a:lnTo>
                  <a:lnTo>
                    <a:pt x="0" y="1022374"/>
                  </a:lnTo>
                  <a:lnTo>
                    <a:pt x="0" y="0"/>
                  </a:lnTo>
                  <a:close/>
                </a:path>
              </a:pathLst>
            </a:custGeom>
            <a:ln w="407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145</a:t>
            </a:fld>
            <a:endParaRPr spc="-6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BA402-CB73-4D99-A717-25F830B89856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325844"/>
            <a:ext cx="7903134" cy="688424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pc="-168" dirty="0"/>
              <a:t>Chain</a:t>
            </a:r>
            <a:r>
              <a:rPr spc="-274" dirty="0"/>
              <a:t> </a:t>
            </a:r>
            <a:r>
              <a:rPr spc="-168" dirty="0"/>
              <a:t>Rule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0433" y="1296931"/>
            <a:ext cx="6039410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294" spc="-141" dirty="0">
                <a:latin typeface="Arial"/>
                <a:cs typeface="Arial"/>
              </a:rPr>
              <a:t>For </a:t>
            </a:r>
            <a:r>
              <a:rPr sz="2294" spc="-93" dirty="0">
                <a:latin typeface="Arial"/>
                <a:cs typeface="Arial"/>
              </a:rPr>
              <a:t>one-variable </a:t>
            </a:r>
            <a:r>
              <a:rPr sz="2294" spc="-66" dirty="0">
                <a:latin typeface="Arial"/>
                <a:cs typeface="Arial"/>
              </a:rPr>
              <a:t>functions: </a:t>
            </a:r>
            <a:r>
              <a:rPr sz="2294" b="1" spc="-132" dirty="0">
                <a:latin typeface="Trebuchet MS"/>
                <a:cs typeface="Trebuchet MS"/>
              </a:rPr>
              <a:t>multiply</a:t>
            </a:r>
            <a:r>
              <a:rPr sz="2294" b="1" spc="-331" dirty="0">
                <a:latin typeface="Trebuchet MS"/>
                <a:cs typeface="Trebuchet MS"/>
              </a:rPr>
              <a:t> </a:t>
            </a:r>
            <a:r>
              <a:rPr sz="2294" b="1" spc="-137" dirty="0">
                <a:latin typeface="Trebuchet MS"/>
                <a:cs typeface="Trebuchet MS"/>
              </a:rPr>
              <a:t>derivatives</a:t>
            </a:r>
            <a:endParaRPr sz="2294">
              <a:latin typeface="Trebuchet MS"/>
              <a:cs typeface="Trebuchet M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433" y="3539901"/>
            <a:ext cx="6257365" cy="364361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442656" indent="-431449">
              <a:spcBef>
                <a:spcPts val="88"/>
              </a:spcBef>
              <a:buClr>
                <a:srgbClr val="CC0000"/>
              </a:buClr>
              <a:buChar char="•"/>
              <a:tabLst>
                <a:tab pos="442096" algn="l"/>
                <a:tab pos="442656" algn="l"/>
              </a:tabLst>
            </a:pPr>
            <a:r>
              <a:rPr sz="2294" spc="-141" dirty="0">
                <a:latin typeface="Arial"/>
                <a:cs typeface="Arial"/>
              </a:rPr>
              <a:t>For </a:t>
            </a:r>
            <a:r>
              <a:rPr sz="2294" spc="-35" dirty="0">
                <a:latin typeface="Arial"/>
                <a:cs typeface="Arial"/>
              </a:rPr>
              <a:t>multiple </a:t>
            </a:r>
            <a:r>
              <a:rPr sz="2294" spc="-106" dirty="0">
                <a:latin typeface="Arial"/>
                <a:cs typeface="Arial"/>
              </a:rPr>
              <a:t>variables </a:t>
            </a:r>
            <a:r>
              <a:rPr sz="2294" spc="-31" dirty="0">
                <a:latin typeface="Arial"/>
                <a:cs typeface="Arial"/>
              </a:rPr>
              <a:t>at </a:t>
            </a:r>
            <a:r>
              <a:rPr sz="2294" spc="-110" dirty="0">
                <a:latin typeface="Arial"/>
                <a:cs typeface="Arial"/>
              </a:rPr>
              <a:t>once: </a:t>
            </a:r>
            <a:r>
              <a:rPr sz="2294" b="1" spc="-132" dirty="0">
                <a:latin typeface="Trebuchet MS"/>
                <a:cs typeface="Trebuchet MS"/>
              </a:rPr>
              <a:t>multiply</a:t>
            </a:r>
            <a:r>
              <a:rPr sz="2294" b="1" spc="-534" dirty="0">
                <a:latin typeface="Trebuchet MS"/>
                <a:cs typeface="Trebuchet MS"/>
              </a:rPr>
              <a:t> </a:t>
            </a:r>
            <a:r>
              <a:rPr sz="2294" b="1" spc="-163" dirty="0">
                <a:latin typeface="Trebuchet MS"/>
                <a:cs typeface="Trebuchet MS"/>
              </a:rPr>
              <a:t>Jacobians</a:t>
            </a:r>
            <a:endParaRPr sz="2294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414182" y="4195033"/>
            <a:ext cx="2659828" cy="172660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6" name="object 6"/>
          <p:cNvSpPr/>
          <p:nvPr/>
        </p:nvSpPr>
        <p:spPr>
          <a:xfrm>
            <a:off x="1414182" y="1769184"/>
            <a:ext cx="3601122" cy="15840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146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F3DBFB-D85E-4E3B-9707-F60E88ED0571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147</a:t>
            </a:fld>
            <a:endParaRPr spc="-66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9931C-4EA1-487F-B90A-52E50D5BB89B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828408" y="3157086"/>
            <a:ext cx="6885454" cy="391548"/>
          </a:xfrm>
          <a:prstGeom prst="rect">
            <a:avLst/>
          </a:prstGeom>
        </p:spPr>
        <p:txBody>
          <a:bodyPr vert="horz" wrap="square" lIns="0" tIns="11206" rIns="0" bIns="0" rtlCol="0">
            <a:spAutoFit/>
          </a:bodyPr>
          <a:lstStyle/>
          <a:p>
            <a:pPr marL="11206">
              <a:spcBef>
                <a:spcPts val="88"/>
              </a:spcBef>
            </a:pPr>
            <a:r>
              <a:rPr sz="2471" spc="-97" dirty="0">
                <a:latin typeface="Arial"/>
                <a:cs typeface="Arial"/>
              </a:rPr>
              <a:t>Function</a:t>
            </a:r>
            <a:r>
              <a:rPr sz="2471" spc="-146" dirty="0">
                <a:latin typeface="Arial"/>
                <a:cs typeface="Arial"/>
              </a:rPr>
              <a:t> </a:t>
            </a:r>
            <a:r>
              <a:rPr sz="2471" spc="-185" dirty="0">
                <a:latin typeface="Arial"/>
                <a:cs typeface="Arial"/>
              </a:rPr>
              <a:t>has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53" dirty="0">
                <a:latin typeface="Arial"/>
                <a:cs typeface="Arial"/>
              </a:rPr>
              <a:t>outputs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spc="-124" dirty="0">
                <a:latin typeface="Arial"/>
                <a:cs typeface="Arial"/>
              </a:rPr>
              <a:t>and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66" dirty="0">
                <a:latin typeface="Arial"/>
                <a:cs typeface="Arial"/>
              </a:rPr>
              <a:t>inputs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294" spc="-221" dirty="0">
                <a:latin typeface="Arial"/>
                <a:cs typeface="Arial"/>
              </a:rPr>
              <a:t>→</a:t>
            </a:r>
            <a:r>
              <a:rPr sz="2294" spc="-106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110" dirty="0">
                <a:latin typeface="Arial"/>
                <a:cs typeface="Arial"/>
              </a:rPr>
              <a:t>by</a:t>
            </a:r>
            <a:r>
              <a:rPr sz="2471" spc="-141" dirty="0">
                <a:latin typeface="Arial"/>
                <a:cs typeface="Arial"/>
              </a:rPr>
              <a:t> </a:t>
            </a:r>
            <a:r>
              <a:rPr sz="2471" i="1" spc="-84" dirty="0">
                <a:latin typeface="Trebuchet MS"/>
                <a:cs typeface="Trebuchet MS"/>
              </a:rPr>
              <a:t>n</a:t>
            </a:r>
            <a:r>
              <a:rPr sz="2471" i="1" spc="-199" dirty="0">
                <a:latin typeface="Trebuchet MS"/>
                <a:cs typeface="Trebuchet MS"/>
              </a:rPr>
              <a:t> </a:t>
            </a:r>
            <a:r>
              <a:rPr sz="2471" spc="-168" dirty="0">
                <a:latin typeface="Arial"/>
                <a:cs typeface="Arial"/>
              </a:rPr>
              <a:t>Jacobian</a:t>
            </a:r>
            <a:endParaRPr sz="2471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916706" y="5510493"/>
            <a:ext cx="1882588" cy="399770"/>
          </a:xfrm>
          <a:prstGeom prst="rect">
            <a:avLst/>
          </a:prstGeom>
        </p:spPr>
        <p:txBody>
          <a:bodyPr vert="horz" wrap="square" lIns="0" tIns="121584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3619">
              <a:spcBef>
                <a:spcPts val="957"/>
              </a:spcBef>
            </a:pPr>
            <a:fld id="{81D60167-4931-47E6-BA6A-407CBD079E47}" type="slidenum">
              <a:rPr spc="-66" dirty="0"/>
              <a:pPr marL="33619">
                <a:spcBef>
                  <a:spcPts val="957"/>
                </a:spcBef>
              </a:pPr>
              <a:t>148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126F71-25B4-49AA-AD8E-09BD3C3CFD0D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2">
            <a:extLst>
              <a:ext uri="{FF2B5EF4-FFF2-40B4-BE49-F238E27FC236}">
                <a16:creationId xmlns:a16="http://schemas.microsoft.com/office/drawing/2014/main" id="{193816B0-826F-4263-A635-90BE48D8B7A2}"/>
              </a:ext>
            </a:extLst>
          </p:cNvPr>
          <p:cNvSpPr txBox="1">
            <a:spLocks/>
          </p:cNvSpPr>
          <p:nvPr/>
        </p:nvSpPr>
        <p:spPr bwMode="auto">
          <a:xfrm>
            <a:off x="620433" y="475499"/>
            <a:ext cx="7456394" cy="4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1206">
              <a:spcBef>
                <a:spcPts val="88"/>
              </a:spcBef>
            </a:pPr>
            <a:r>
              <a:rPr lang="en-US" sz="2735" kern="0" spc="-168"/>
              <a:t>Example </a:t>
            </a:r>
            <a:r>
              <a:rPr lang="en-US" sz="2735" kern="0" spc="-199"/>
              <a:t>Jacobian: </a:t>
            </a:r>
            <a:r>
              <a:rPr lang="en-US" sz="2735" kern="0" spc="-159"/>
              <a:t>Elementwise </a:t>
            </a:r>
            <a:r>
              <a:rPr lang="en-US" sz="2735" kern="0" spc="-146"/>
              <a:t>activation</a:t>
            </a:r>
            <a:r>
              <a:rPr lang="en-US" sz="2735" kern="0" spc="-304"/>
              <a:t> </a:t>
            </a:r>
            <a:r>
              <a:rPr lang="en-US" sz="2735" kern="0" spc="-180"/>
              <a:t>Function</a:t>
            </a:r>
            <a:endParaRPr lang="en-US" sz="2735" ker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849405" y="2952526"/>
            <a:ext cx="7749428" cy="1847850"/>
            <a:chOff x="810259" y="3346196"/>
            <a:chExt cx="8782685" cy="2094230"/>
          </a:xfrm>
        </p:grpSpPr>
        <p:sp>
          <p:nvSpPr>
            <p:cNvPr id="7" name="object 7"/>
            <p:cNvSpPr/>
            <p:nvPr/>
          </p:nvSpPr>
          <p:spPr>
            <a:xfrm>
              <a:off x="810259" y="3346196"/>
              <a:ext cx="8433816" cy="18348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8" name="object 8"/>
            <p:cNvSpPr/>
            <p:nvPr/>
          </p:nvSpPr>
          <p:spPr>
            <a:xfrm>
              <a:off x="813146" y="4181818"/>
              <a:ext cx="8780145" cy="1258570"/>
            </a:xfrm>
            <a:custGeom>
              <a:avLst/>
              <a:gdLst/>
              <a:ahLst/>
              <a:cxnLst/>
              <a:rect l="l" t="t" r="r" b="b"/>
              <a:pathLst>
                <a:path w="8780145" h="1258570">
                  <a:moveTo>
                    <a:pt x="8779582" y="0"/>
                  </a:moveTo>
                  <a:lnTo>
                    <a:pt x="0" y="0"/>
                  </a:lnTo>
                  <a:lnTo>
                    <a:pt x="0" y="1258303"/>
                  </a:lnTo>
                  <a:lnTo>
                    <a:pt x="8779582" y="1258303"/>
                  </a:lnTo>
                  <a:lnTo>
                    <a:pt x="877958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149</a:t>
            </a:fld>
            <a:endParaRPr spc="-66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3310F9-4920-4B4E-96FE-D5B0C1BCEBC7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2255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33016" y="1013575"/>
            <a:ext cx="2673069" cy="4526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1921039"/>
          </a:xfrm>
          <a:prstGeom prst="rect">
            <a:avLst/>
          </a:prstGeom>
        </p:spPr>
        <p:txBody>
          <a:bodyPr vert="horz" wrap="square" lIns="0" tIns="127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1495" indent="-313690">
              <a:spcBef>
                <a:spcPts val="100"/>
              </a:spcBef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Squashes numbers to </a:t>
            </a:r>
            <a:r>
              <a:rPr sz="2000" dirty="0"/>
              <a:t>range</a:t>
            </a:r>
            <a:r>
              <a:rPr sz="2000" spc="-85" dirty="0"/>
              <a:t> </a:t>
            </a:r>
            <a:r>
              <a:rPr sz="2000" spc="-5" dirty="0"/>
              <a:t>[0,1]</a:t>
            </a:r>
          </a:p>
          <a:p>
            <a:pPr marL="4340860" marR="5080" indent="-313690">
              <a:buChar char="-"/>
              <a:tabLst>
                <a:tab pos="4341495" algn="l"/>
                <a:tab pos="4342130" algn="l"/>
              </a:tabLst>
            </a:pPr>
            <a:r>
              <a:rPr sz="2000" spc="-5" dirty="0"/>
              <a:t>Historically popular </a:t>
            </a:r>
            <a:r>
              <a:rPr sz="2000" dirty="0"/>
              <a:t>since </a:t>
            </a:r>
            <a:r>
              <a:rPr sz="2000" spc="-5" dirty="0"/>
              <a:t>they  have nice interpretation as </a:t>
            </a:r>
            <a:r>
              <a:rPr sz="2000" dirty="0"/>
              <a:t>a  saturating “firing rate” </a:t>
            </a:r>
            <a:r>
              <a:rPr sz="2000" spc="-5" dirty="0"/>
              <a:t>of </a:t>
            </a:r>
            <a:r>
              <a:rPr sz="2000" dirty="0"/>
              <a:t>a</a:t>
            </a:r>
            <a:r>
              <a:rPr sz="2000" spc="-114" dirty="0"/>
              <a:t> </a:t>
            </a:r>
            <a:r>
              <a:rPr sz="2000" spc="-5" dirty="0"/>
              <a:t>neuron</a:t>
            </a:r>
          </a:p>
          <a:p>
            <a:pPr marL="3871595">
              <a:spcBef>
                <a:spcPts val="40"/>
              </a:spcBef>
            </a:pPr>
            <a:endParaRPr sz="1600" dirty="0"/>
          </a:p>
          <a:p>
            <a:pPr marL="3884295"/>
            <a:r>
              <a:rPr sz="2000" dirty="0"/>
              <a:t>3</a:t>
            </a:r>
            <a:r>
              <a:rPr sz="2000" spc="-10" dirty="0"/>
              <a:t> </a:t>
            </a:r>
            <a:r>
              <a:rPr sz="2000" spc="-5" dirty="0"/>
              <a:t>problems: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598488" y="3771960"/>
            <a:ext cx="410654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2755" marR="602615" lvl="0" indent="-440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 neurons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“kill”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gradients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967105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 outputs are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2755" marR="0" lvl="0" indent="-440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2755" algn="l"/>
                <a:tab pos="453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exp() is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expensive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006360" y="1993864"/>
            <a:ext cx="2386928" cy="18233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39528D-F40E-499B-8B19-153A08B018FB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/>
          <p:nvPr/>
        </p:nvSpPr>
        <p:spPr>
          <a:xfrm>
            <a:off x="849405" y="2952526"/>
            <a:ext cx="7441602" cy="1619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150</a:t>
            </a:fld>
            <a:endParaRPr spc="-66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2047B-1548-4A36-8099-544DC321A608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20433" y="475499"/>
            <a:ext cx="7456394" cy="432200"/>
          </a:xfrm>
          <a:prstGeom prst="rect">
            <a:avLst/>
          </a:prstGeom>
        </p:spPr>
        <p:txBody>
          <a:bodyPr vert="horz" wrap="square" lIns="0" tIns="11206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1206">
              <a:spcBef>
                <a:spcPts val="88"/>
              </a:spcBef>
            </a:pPr>
            <a:r>
              <a:rPr sz="2735" spc="-168" dirty="0"/>
              <a:t>Example </a:t>
            </a:r>
            <a:r>
              <a:rPr sz="2735" spc="-199" dirty="0"/>
              <a:t>Jacobian: </a:t>
            </a:r>
            <a:r>
              <a:rPr sz="2735" spc="-159" dirty="0"/>
              <a:t>Elementwise </a:t>
            </a:r>
            <a:r>
              <a:rPr sz="2735" spc="-146" dirty="0"/>
              <a:t>activation</a:t>
            </a:r>
            <a:r>
              <a:rPr sz="2735" spc="-304" dirty="0"/>
              <a:t> </a:t>
            </a:r>
            <a:r>
              <a:rPr sz="2735" spc="-180" dirty="0"/>
              <a:t>Function</a:t>
            </a:r>
            <a:endParaRPr sz="2735"/>
          </a:p>
        </p:txBody>
      </p:sp>
      <p:grpSp>
        <p:nvGrpSpPr>
          <p:cNvPr id="3" name="object 3"/>
          <p:cNvGrpSpPr/>
          <p:nvPr/>
        </p:nvGrpSpPr>
        <p:grpSpPr>
          <a:xfrm>
            <a:off x="849405" y="1155999"/>
            <a:ext cx="6059581" cy="1081368"/>
            <a:chOff x="810259" y="1310132"/>
            <a:chExt cx="6867525" cy="1225550"/>
          </a:xfrm>
        </p:grpSpPr>
        <p:sp>
          <p:nvSpPr>
            <p:cNvPr id="4" name="object 4"/>
            <p:cNvSpPr/>
            <p:nvPr/>
          </p:nvSpPr>
          <p:spPr>
            <a:xfrm>
              <a:off x="810259" y="1310132"/>
              <a:ext cx="6867144" cy="82296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  <p:sp>
          <p:nvSpPr>
            <p:cNvPr id="5" name="object 5"/>
            <p:cNvSpPr/>
            <p:nvPr/>
          </p:nvSpPr>
          <p:spPr>
            <a:xfrm>
              <a:off x="810259" y="2130044"/>
              <a:ext cx="1709927" cy="405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588"/>
            </a:p>
          </p:txBody>
        </p:sp>
      </p:grpSp>
      <p:sp>
        <p:nvSpPr>
          <p:cNvPr id="6" name="object 6"/>
          <p:cNvSpPr/>
          <p:nvPr/>
        </p:nvSpPr>
        <p:spPr>
          <a:xfrm>
            <a:off x="849405" y="2952526"/>
            <a:ext cx="7441602" cy="161902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7" name="object 7"/>
          <p:cNvSpPr/>
          <p:nvPr/>
        </p:nvSpPr>
        <p:spPr>
          <a:xfrm>
            <a:off x="2920253" y="5090607"/>
            <a:ext cx="2818504" cy="13823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8" name="object 8"/>
          <p:cNvSpPr/>
          <p:nvPr/>
        </p:nvSpPr>
        <p:spPr>
          <a:xfrm>
            <a:off x="1997784" y="5456368"/>
            <a:ext cx="718073" cy="63470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9" name="object 9"/>
          <p:cNvSpPr/>
          <p:nvPr/>
        </p:nvSpPr>
        <p:spPr>
          <a:xfrm>
            <a:off x="6064174" y="5615043"/>
            <a:ext cx="1683572" cy="3173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588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25357" y="6971087"/>
            <a:ext cx="269875" cy="3924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5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spcBef>
                <a:spcPts val="30"/>
              </a:spcBef>
            </a:pPr>
            <a:fld id="{81D60167-4931-47E6-BA6A-407CBD079E47}" type="slidenum">
              <a:rPr lang="en-US" spc="-75" smtClean="0"/>
              <a:pPr marL="38100">
                <a:spcBef>
                  <a:spcPts val="30"/>
                </a:spcBef>
              </a:pPr>
              <a:t>151</a:t>
            </a:fld>
            <a:endParaRPr spc="-66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418CC6-1AD5-459F-8D3E-5D47AE5F868B}"/>
              </a:ext>
            </a:extLst>
          </p:cNvPr>
          <p:cNvSpPr txBox="1"/>
          <p:nvPr/>
        </p:nvSpPr>
        <p:spPr>
          <a:xfrm>
            <a:off x="0" y="6604084"/>
            <a:ext cx="14398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50" dirty="0"/>
              <a:t>Christopher Manning</a:t>
            </a:r>
            <a:endParaRPr lang="en-US" sz="105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87623" y="1705974"/>
            <a:ext cx="7633334" cy="3408679"/>
            <a:chOff x="987623" y="848723"/>
            <a:chExt cx="7633334" cy="3408679"/>
          </a:xfrm>
        </p:grpSpPr>
        <p:sp>
          <p:nvSpPr>
            <p:cNvPr id="3" name="object 3"/>
            <p:cNvSpPr/>
            <p:nvPr/>
          </p:nvSpPr>
          <p:spPr>
            <a:xfrm>
              <a:off x="1441280" y="3155051"/>
              <a:ext cx="1584125" cy="10840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97148" y="2791344"/>
              <a:ext cx="2060575" cy="506730"/>
            </a:xfrm>
            <a:custGeom>
              <a:avLst/>
              <a:gdLst/>
              <a:ahLst/>
              <a:cxnLst/>
              <a:rect l="l" t="t" r="r" b="b"/>
              <a:pathLst>
                <a:path w="2060575" h="506729">
                  <a:moveTo>
                    <a:pt x="0" y="506123"/>
                  </a:moveTo>
                  <a:lnTo>
                    <a:pt x="20600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040218" y="2751269"/>
              <a:ext cx="110499" cy="801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280993" y="858248"/>
              <a:ext cx="2978785" cy="2978785"/>
            </a:xfrm>
            <a:custGeom>
              <a:avLst/>
              <a:gdLst/>
              <a:ahLst/>
              <a:cxnLst/>
              <a:rect l="l" t="t" r="r" b="b"/>
              <a:pathLst>
                <a:path w="2978785" h="2978785">
                  <a:moveTo>
                    <a:pt x="1489347" y="2978694"/>
                  </a:moveTo>
                  <a:lnTo>
                    <a:pt x="1441145" y="2977928"/>
                  </a:lnTo>
                  <a:lnTo>
                    <a:pt x="1393326" y="2975648"/>
                  </a:lnTo>
                  <a:lnTo>
                    <a:pt x="1345912" y="2971876"/>
                  </a:lnTo>
                  <a:lnTo>
                    <a:pt x="1298927" y="2966635"/>
                  </a:lnTo>
                  <a:lnTo>
                    <a:pt x="1252393" y="2959948"/>
                  </a:lnTo>
                  <a:lnTo>
                    <a:pt x="1206335" y="2951839"/>
                  </a:lnTo>
                  <a:lnTo>
                    <a:pt x="1160774" y="2942330"/>
                  </a:lnTo>
                  <a:lnTo>
                    <a:pt x="1115735" y="2931445"/>
                  </a:lnTo>
                  <a:lnTo>
                    <a:pt x="1071239" y="2919206"/>
                  </a:lnTo>
                  <a:lnTo>
                    <a:pt x="1027311" y="2905637"/>
                  </a:lnTo>
                  <a:lnTo>
                    <a:pt x="983974" y="2890762"/>
                  </a:lnTo>
                  <a:lnTo>
                    <a:pt x="941250" y="2874602"/>
                  </a:lnTo>
                  <a:lnTo>
                    <a:pt x="899163" y="2857182"/>
                  </a:lnTo>
                  <a:lnTo>
                    <a:pt x="857735" y="2838524"/>
                  </a:lnTo>
                  <a:lnTo>
                    <a:pt x="816991" y="2818651"/>
                  </a:lnTo>
                  <a:lnTo>
                    <a:pt x="776952" y="2797587"/>
                  </a:lnTo>
                  <a:lnTo>
                    <a:pt x="737642" y="2775355"/>
                  </a:lnTo>
                  <a:lnTo>
                    <a:pt x="699085" y="2751978"/>
                  </a:lnTo>
                  <a:lnTo>
                    <a:pt x="661303" y="2727478"/>
                  </a:lnTo>
                  <a:lnTo>
                    <a:pt x="624320" y="2701879"/>
                  </a:lnTo>
                  <a:lnTo>
                    <a:pt x="588158" y="2675205"/>
                  </a:lnTo>
                  <a:lnTo>
                    <a:pt x="552841" y="2647478"/>
                  </a:lnTo>
                  <a:lnTo>
                    <a:pt x="518392" y="2618721"/>
                  </a:lnTo>
                  <a:lnTo>
                    <a:pt x="484834" y="2588957"/>
                  </a:lnTo>
                  <a:lnTo>
                    <a:pt x="452190" y="2558211"/>
                  </a:lnTo>
                  <a:lnTo>
                    <a:pt x="420482" y="2526504"/>
                  </a:lnTo>
                  <a:lnTo>
                    <a:pt x="389736" y="2493859"/>
                  </a:lnTo>
                  <a:lnTo>
                    <a:pt x="359972" y="2460301"/>
                  </a:lnTo>
                  <a:lnTo>
                    <a:pt x="331215" y="2425852"/>
                  </a:lnTo>
                  <a:lnTo>
                    <a:pt x="303488" y="2390535"/>
                  </a:lnTo>
                  <a:lnTo>
                    <a:pt x="276814" y="2354373"/>
                  </a:lnTo>
                  <a:lnTo>
                    <a:pt x="251215" y="2317390"/>
                  </a:lnTo>
                  <a:lnTo>
                    <a:pt x="226716" y="2279608"/>
                  </a:lnTo>
                  <a:lnTo>
                    <a:pt x="203338" y="2241051"/>
                  </a:lnTo>
                  <a:lnTo>
                    <a:pt x="181106" y="2201741"/>
                  </a:lnTo>
                  <a:lnTo>
                    <a:pt x="160042" y="2161703"/>
                  </a:lnTo>
                  <a:lnTo>
                    <a:pt x="140169" y="2120958"/>
                  </a:lnTo>
                  <a:lnTo>
                    <a:pt x="121511" y="2079530"/>
                  </a:lnTo>
                  <a:lnTo>
                    <a:pt x="104091" y="2037443"/>
                  </a:lnTo>
                  <a:lnTo>
                    <a:pt x="87931" y="1994719"/>
                  </a:lnTo>
                  <a:lnTo>
                    <a:pt x="73056" y="1951382"/>
                  </a:lnTo>
                  <a:lnTo>
                    <a:pt x="59487" y="1907454"/>
                  </a:lnTo>
                  <a:lnTo>
                    <a:pt x="47249" y="1862959"/>
                  </a:lnTo>
                  <a:lnTo>
                    <a:pt x="36363" y="1817919"/>
                  </a:lnTo>
                  <a:lnTo>
                    <a:pt x="26854" y="1772358"/>
                  </a:lnTo>
                  <a:lnTo>
                    <a:pt x="18745" y="1726300"/>
                  </a:lnTo>
                  <a:lnTo>
                    <a:pt x="12058" y="1679766"/>
                  </a:lnTo>
                  <a:lnTo>
                    <a:pt x="6817" y="1632781"/>
                  </a:lnTo>
                  <a:lnTo>
                    <a:pt x="3045" y="1585368"/>
                  </a:lnTo>
                  <a:lnTo>
                    <a:pt x="765" y="1537548"/>
                  </a:lnTo>
                  <a:lnTo>
                    <a:pt x="0" y="1489347"/>
                  </a:lnTo>
                  <a:lnTo>
                    <a:pt x="765" y="1441145"/>
                  </a:lnTo>
                  <a:lnTo>
                    <a:pt x="3045" y="1393326"/>
                  </a:lnTo>
                  <a:lnTo>
                    <a:pt x="6817" y="1345913"/>
                  </a:lnTo>
                  <a:lnTo>
                    <a:pt x="12058" y="1298928"/>
                  </a:lnTo>
                  <a:lnTo>
                    <a:pt x="18745" y="1252394"/>
                  </a:lnTo>
                  <a:lnTo>
                    <a:pt x="26854" y="1206336"/>
                  </a:lnTo>
                  <a:lnTo>
                    <a:pt x="36363" y="1160776"/>
                  </a:lnTo>
                  <a:lnTo>
                    <a:pt x="47249" y="1115736"/>
                  </a:lnTo>
                  <a:lnTo>
                    <a:pt x="59487" y="1071241"/>
                  </a:lnTo>
                  <a:lnTo>
                    <a:pt x="73056" y="1027313"/>
                  </a:lnTo>
                  <a:lnTo>
                    <a:pt x="87931" y="983976"/>
                  </a:lnTo>
                  <a:lnTo>
                    <a:pt x="104091" y="941252"/>
                  </a:lnTo>
                  <a:lnTo>
                    <a:pt x="121511" y="899165"/>
                  </a:lnTo>
                  <a:lnTo>
                    <a:pt x="140169" y="857737"/>
                  </a:lnTo>
                  <a:lnTo>
                    <a:pt x="160042" y="816993"/>
                  </a:lnTo>
                  <a:lnTo>
                    <a:pt x="181106" y="776954"/>
                  </a:lnTo>
                  <a:lnTo>
                    <a:pt x="203338" y="737645"/>
                  </a:lnTo>
                  <a:lnTo>
                    <a:pt x="226716" y="699087"/>
                  </a:lnTo>
                  <a:lnTo>
                    <a:pt x="251215" y="661306"/>
                  </a:lnTo>
                  <a:lnTo>
                    <a:pt x="276814" y="624322"/>
                  </a:lnTo>
                  <a:lnTo>
                    <a:pt x="303488" y="588160"/>
                  </a:lnTo>
                  <a:lnTo>
                    <a:pt x="331215" y="552843"/>
                  </a:lnTo>
                  <a:lnTo>
                    <a:pt x="359972" y="518394"/>
                  </a:lnTo>
                  <a:lnTo>
                    <a:pt x="389736" y="484836"/>
                  </a:lnTo>
                  <a:lnTo>
                    <a:pt x="420482" y="452191"/>
                  </a:lnTo>
                  <a:lnTo>
                    <a:pt x="452190" y="420484"/>
                  </a:lnTo>
                  <a:lnTo>
                    <a:pt x="484834" y="389737"/>
                  </a:lnTo>
                  <a:lnTo>
                    <a:pt x="518392" y="359974"/>
                  </a:lnTo>
                  <a:lnTo>
                    <a:pt x="552841" y="331217"/>
                  </a:lnTo>
                  <a:lnTo>
                    <a:pt x="588158" y="303490"/>
                  </a:lnTo>
                  <a:lnTo>
                    <a:pt x="624320" y="276815"/>
                  </a:lnTo>
                  <a:lnTo>
                    <a:pt x="661303" y="251216"/>
                  </a:lnTo>
                  <a:lnTo>
                    <a:pt x="699085" y="226717"/>
                  </a:lnTo>
                  <a:lnTo>
                    <a:pt x="737642" y="203339"/>
                  </a:lnTo>
                  <a:lnTo>
                    <a:pt x="776952" y="181107"/>
                  </a:lnTo>
                  <a:lnTo>
                    <a:pt x="816991" y="160043"/>
                  </a:lnTo>
                  <a:lnTo>
                    <a:pt x="857735" y="140170"/>
                  </a:lnTo>
                  <a:lnTo>
                    <a:pt x="899163" y="121512"/>
                  </a:lnTo>
                  <a:lnTo>
                    <a:pt x="941250" y="104091"/>
                  </a:lnTo>
                  <a:lnTo>
                    <a:pt x="983974" y="87932"/>
                  </a:lnTo>
                  <a:lnTo>
                    <a:pt x="1027311" y="73056"/>
                  </a:lnTo>
                  <a:lnTo>
                    <a:pt x="1071239" y="59487"/>
                  </a:lnTo>
                  <a:lnTo>
                    <a:pt x="1115735" y="47249"/>
                  </a:lnTo>
                  <a:lnTo>
                    <a:pt x="1160774" y="36364"/>
                  </a:lnTo>
                  <a:lnTo>
                    <a:pt x="1206335" y="26855"/>
                  </a:lnTo>
                  <a:lnTo>
                    <a:pt x="1252393" y="18745"/>
                  </a:lnTo>
                  <a:lnTo>
                    <a:pt x="1298927" y="12058"/>
                  </a:lnTo>
                  <a:lnTo>
                    <a:pt x="1345912" y="6817"/>
                  </a:lnTo>
                  <a:lnTo>
                    <a:pt x="1393326" y="3045"/>
                  </a:lnTo>
                  <a:lnTo>
                    <a:pt x="1441145" y="765"/>
                  </a:lnTo>
                  <a:lnTo>
                    <a:pt x="1489347" y="0"/>
                  </a:lnTo>
                  <a:lnTo>
                    <a:pt x="1538631" y="814"/>
                  </a:lnTo>
                  <a:lnTo>
                    <a:pt x="1587711" y="3249"/>
                  </a:lnTo>
                  <a:lnTo>
                    <a:pt x="1636550" y="7287"/>
                  </a:lnTo>
                  <a:lnTo>
                    <a:pt x="1685112" y="12916"/>
                  </a:lnTo>
                  <a:lnTo>
                    <a:pt x="1733361" y="20119"/>
                  </a:lnTo>
                  <a:lnTo>
                    <a:pt x="1781261" y="28881"/>
                  </a:lnTo>
                  <a:lnTo>
                    <a:pt x="1828775" y="39188"/>
                  </a:lnTo>
                  <a:lnTo>
                    <a:pt x="1875867" y="51025"/>
                  </a:lnTo>
                  <a:lnTo>
                    <a:pt x="1922501" y="64377"/>
                  </a:lnTo>
                  <a:lnTo>
                    <a:pt x="1968642" y="79228"/>
                  </a:lnTo>
                  <a:lnTo>
                    <a:pt x="2014252" y="95563"/>
                  </a:lnTo>
                  <a:lnTo>
                    <a:pt x="2059295" y="113369"/>
                  </a:lnTo>
                  <a:lnTo>
                    <a:pt x="2103736" y="132629"/>
                  </a:lnTo>
                  <a:lnTo>
                    <a:pt x="2147539" y="153329"/>
                  </a:lnTo>
                  <a:lnTo>
                    <a:pt x="2190666" y="175454"/>
                  </a:lnTo>
                  <a:lnTo>
                    <a:pt x="2233082" y="198988"/>
                  </a:lnTo>
                  <a:lnTo>
                    <a:pt x="2274751" y="223918"/>
                  </a:lnTo>
                  <a:lnTo>
                    <a:pt x="2315636" y="250227"/>
                  </a:lnTo>
                  <a:lnTo>
                    <a:pt x="2355702" y="277901"/>
                  </a:lnTo>
                  <a:lnTo>
                    <a:pt x="2394912" y="306925"/>
                  </a:lnTo>
                  <a:lnTo>
                    <a:pt x="2433230" y="337283"/>
                  </a:lnTo>
                  <a:lnTo>
                    <a:pt x="2470619" y="368962"/>
                  </a:lnTo>
                  <a:lnTo>
                    <a:pt x="2507045" y="401945"/>
                  </a:lnTo>
                  <a:lnTo>
                    <a:pt x="2542469" y="436219"/>
                  </a:lnTo>
                  <a:lnTo>
                    <a:pt x="2576742" y="471644"/>
                  </a:lnTo>
                  <a:lnTo>
                    <a:pt x="2609725" y="508070"/>
                  </a:lnTo>
                  <a:lnTo>
                    <a:pt x="2641403" y="545461"/>
                  </a:lnTo>
                  <a:lnTo>
                    <a:pt x="2671761" y="583779"/>
                  </a:lnTo>
                  <a:lnTo>
                    <a:pt x="2700785" y="622990"/>
                  </a:lnTo>
                  <a:lnTo>
                    <a:pt x="2728459" y="663056"/>
                  </a:lnTo>
                  <a:lnTo>
                    <a:pt x="2754768" y="703941"/>
                  </a:lnTo>
                  <a:lnTo>
                    <a:pt x="2779698" y="745611"/>
                  </a:lnTo>
                  <a:lnTo>
                    <a:pt x="2803233" y="788027"/>
                  </a:lnTo>
                  <a:lnTo>
                    <a:pt x="2825358" y="831154"/>
                  </a:lnTo>
                  <a:lnTo>
                    <a:pt x="2846058" y="874957"/>
                  </a:lnTo>
                  <a:lnTo>
                    <a:pt x="2865319" y="919398"/>
                  </a:lnTo>
                  <a:lnTo>
                    <a:pt x="2883125" y="964442"/>
                  </a:lnTo>
                  <a:lnTo>
                    <a:pt x="2899461" y="1010052"/>
                  </a:lnTo>
                  <a:lnTo>
                    <a:pt x="2914313" y="1056192"/>
                  </a:lnTo>
                  <a:lnTo>
                    <a:pt x="2927665" y="1102826"/>
                  </a:lnTo>
                  <a:lnTo>
                    <a:pt x="2939502" y="1149919"/>
                  </a:lnTo>
                  <a:lnTo>
                    <a:pt x="2949810" y="1197433"/>
                  </a:lnTo>
                  <a:lnTo>
                    <a:pt x="2958573" y="1245332"/>
                  </a:lnTo>
                  <a:lnTo>
                    <a:pt x="2965776" y="1293581"/>
                  </a:lnTo>
                  <a:lnTo>
                    <a:pt x="2971405" y="1342143"/>
                  </a:lnTo>
                  <a:lnTo>
                    <a:pt x="2975444" y="1390982"/>
                  </a:lnTo>
                  <a:lnTo>
                    <a:pt x="2977879" y="1440062"/>
                  </a:lnTo>
                  <a:lnTo>
                    <a:pt x="2978694" y="1489347"/>
                  </a:lnTo>
                  <a:lnTo>
                    <a:pt x="2977928" y="1537548"/>
                  </a:lnTo>
                  <a:lnTo>
                    <a:pt x="2975648" y="1585368"/>
                  </a:lnTo>
                  <a:lnTo>
                    <a:pt x="2971876" y="1632781"/>
                  </a:lnTo>
                  <a:lnTo>
                    <a:pt x="2966635" y="1679766"/>
                  </a:lnTo>
                  <a:lnTo>
                    <a:pt x="2959948" y="1726300"/>
                  </a:lnTo>
                  <a:lnTo>
                    <a:pt x="2951839" y="1772358"/>
                  </a:lnTo>
                  <a:lnTo>
                    <a:pt x="2942330" y="1817919"/>
                  </a:lnTo>
                  <a:lnTo>
                    <a:pt x="2931445" y="1862959"/>
                  </a:lnTo>
                  <a:lnTo>
                    <a:pt x="2919206" y="1907454"/>
                  </a:lnTo>
                  <a:lnTo>
                    <a:pt x="2905637" y="1951382"/>
                  </a:lnTo>
                  <a:lnTo>
                    <a:pt x="2890762" y="1994719"/>
                  </a:lnTo>
                  <a:lnTo>
                    <a:pt x="2874602" y="2037443"/>
                  </a:lnTo>
                  <a:lnTo>
                    <a:pt x="2857182" y="2079530"/>
                  </a:lnTo>
                  <a:lnTo>
                    <a:pt x="2838524" y="2120958"/>
                  </a:lnTo>
                  <a:lnTo>
                    <a:pt x="2818651" y="2161703"/>
                  </a:lnTo>
                  <a:lnTo>
                    <a:pt x="2797587" y="2201741"/>
                  </a:lnTo>
                  <a:lnTo>
                    <a:pt x="2775355" y="2241051"/>
                  </a:lnTo>
                  <a:lnTo>
                    <a:pt x="2751978" y="2279608"/>
                  </a:lnTo>
                  <a:lnTo>
                    <a:pt x="2727478" y="2317390"/>
                  </a:lnTo>
                  <a:lnTo>
                    <a:pt x="2701879" y="2354373"/>
                  </a:lnTo>
                  <a:lnTo>
                    <a:pt x="2675205" y="2390535"/>
                  </a:lnTo>
                  <a:lnTo>
                    <a:pt x="2647478" y="2425852"/>
                  </a:lnTo>
                  <a:lnTo>
                    <a:pt x="2618721" y="2460301"/>
                  </a:lnTo>
                  <a:lnTo>
                    <a:pt x="2588957" y="2493859"/>
                  </a:lnTo>
                  <a:lnTo>
                    <a:pt x="2558211" y="2526504"/>
                  </a:lnTo>
                  <a:lnTo>
                    <a:pt x="2526504" y="2558211"/>
                  </a:lnTo>
                  <a:lnTo>
                    <a:pt x="2493859" y="2588957"/>
                  </a:lnTo>
                  <a:lnTo>
                    <a:pt x="2460301" y="2618721"/>
                  </a:lnTo>
                  <a:lnTo>
                    <a:pt x="2425852" y="2647478"/>
                  </a:lnTo>
                  <a:lnTo>
                    <a:pt x="2390535" y="2675205"/>
                  </a:lnTo>
                  <a:lnTo>
                    <a:pt x="2354373" y="2701879"/>
                  </a:lnTo>
                  <a:lnTo>
                    <a:pt x="2317390" y="2727478"/>
                  </a:lnTo>
                  <a:lnTo>
                    <a:pt x="2279608" y="2751978"/>
                  </a:lnTo>
                  <a:lnTo>
                    <a:pt x="2241051" y="2775355"/>
                  </a:lnTo>
                  <a:lnTo>
                    <a:pt x="2201741" y="2797587"/>
                  </a:lnTo>
                  <a:lnTo>
                    <a:pt x="2161703" y="2818651"/>
                  </a:lnTo>
                  <a:lnTo>
                    <a:pt x="2120958" y="2838524"/>
                  </a:lnTo>
                  <a:lnTo>
                    <a:pt x="2079530" y="2857182"/>
                  </a:lnTo>
                  <a:lnTo>
                    <a:pt x="2037443" y="2874602"/>
                  </a:lnTo>
                  <a:lnTo>
                    <a:pt x="1994719" y="2890762"/>
                  </a:lnTo>
                  <a:lnTo>
                    <a:pt x="1951382" y="2905637"/>
                  </a:lnTo>
                  <a:lnTo>
                    <a:pt x="1907454" y="2919206"/>
                  </a:lnTo>
                  <a:lnTo>
                    <a:pt x="1862959" y="2931445"/>
                  </a:lnTo>
                  <a:lnTo>
                    <a:pt x="1817919" y="2942330"/>
                  </a:lnTo>
                  <a:lnTo>
                    <a:pt x="1772358" y="2951839"/>
                  </a:lnTo>
                  <a:lnTo>
                    <a:pt x="1726300" y="2959948"/>
                  </a:lnTo>
                  <a:lnTo>
                    <a:pt x="1679766" y="2966635"/>
                  </a:lnTo>
                  <a:lnTo>
                    <a:pt x="1632781" y="2971876"/>
                  </a:lnTo>
                  <a:lnTo>
                    <a:pt x="1585368" y="2975648"/>
                  </a:lnTo>
                  <a:lnTo>
                    <a:pt x="1537548" y="2977928"/>
                  </a:lnTo>
                  <a:lnTo>
                    <a:pt x="1489347" y="2978694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280993" y="858248"/>
              <a:ext cx="2978785" cy="2978785"/>
            </a:xfrm>
            <a:custGeom>
              <a:avLst/>
              <a:gdLst/>
              <a:ahLst/>
              <a:cxnLst/>
              <a:rect l="l" t="t" r="r" b="b"/>
              <a:pathLst>
                <a:path w="2978785" h="2978785">
                  <a:moveTo>
                    <a:pt x="0" y="1489346"/>
                  </a:moveTo>
                  <a:lnTo>
                    <a:pt x="765" y="1441145"/>
                  </a:lnTo>
                  <a:lnTo>
                    <a:pt x="3045" y="1393326"/>
                  </a:lnTo>
                  <a:lnTo>
                    <a:pt x="6817" y="1345912"/>
                  </a:lnTo>
                  <a:lnTo>
                    <a:pt x="12058" y="1298928"/>
                  </a:lnTo>
                  <a:lnTo>
                    <a:pt x="18745" y="1252394"/>
                  </a:lnTo>
                  <a:lnTo>
                    <a:pt x="26854" y="1206336"/>
                  </a:lnTo>
                  <a:lnTo>
                    <a:pt x="36363" y="1160776"/>
                  </a:lnTo>
                  <a:lnTo>
                    <a:pt x="47249" y="1115736"/>
                  </a:lnTo>
                  <a:lnTo>
                    <a:pt x="59487" y="1071241"/>
                  </a:lnTo>
                  <a:lnTo>
                    <a:pt x="73056" y="1027313"/>
                  </a:lnTo>
                  <a:lnTo>
                    <a:pt x="87931" y="983976"/>
                  </a:lnTo>
                  <a:lnTo>
                    <a:pt x="104091" y="941252"/>
                  </a:lnTo>
                  <a:lnTo>
                    <a:pt x="121511" y="899165"/>
                  </a:lnTo>
                  <a:lnTo>
                    <a:pt x="140169" y="857737"/>
                  </a:lnTo>
                  <a:lnTo>
                    <a:pt x="160042" y="816993"/>
                  </a:lnTo>
                  <a:lnTo>
                    <a:pt x="181106" y="776954"/>
                  </a:lnTo>
                  <a:lnTo>
                    <a:pt x="203338" y="737645"/>
                  </a:lnTo>
                  <a:lnTo>
                    <a:pt x="226716" y="699087"/>
                  </a:lnTo>
                  <a:lnTo>
                    <a:pt x="251215" y="661306"/>
                  </a:lnTo>
                  <a:lnTo>
                    <a:pt x="276814" y="624322"/>
                  </a:lnTo>
                  <a:lnTo>
                    <a:pt x="303488" y="588160"/>
                  </a:lnTo>
                  <a:lnTo>
                    <a:pt x="331215" y="552843"/>
                  </a:lnTo>
                  <a:lnTo>
                    <a:pt x="359972" y="518394"/>
                  </a:lnTo>
                  <a:lnTo>
                    <a:pt x="389736" y="484836"/>
                  </a:lnTo>
                  <a:lnTo>
                    <a:pt x="420482" y="452191"/>
                  </a:lnTo>
                  <a:lnTo>
                    <a:pt x="452189" y="420484"/>
                  </a:lnTo>
                  <a:lnTo>
                    <a:pt x="484834" y="389737"/>
                  </a:lnTo>
                  <a:lnTo>
                    <a:pt x="518392" y="359974"/>
                  </a:lnTo>
                  <a:lnTo>
                    <a:pt x="552841" y="331217"/>
                  </a:lnTo>
                  <a:lnTo>
                    <a:pt x="588158" y="303490"/>
                  </a:lnTo>
                  <a:lnTo>
                    <a:pt x="624320" y="276815"/>
                  </a:lnTo>
                  <a:lnTo>
                    <a:pt x="661303" y="251216"/>
                  </a:lnTo>
                  <a:lnTo>
                    <a:pt x="699085" y="226717"/>
                  </a:lnTo>
                  <a:lnTo>
                    <a:pt x="737642" y="203339"/>
                  </a:lnTo>
                  <a:lnTo>
                    <a:pt x="776952" y="181107"/>
                  </a:lnTo>
                  <a:lnTo>
                    <a:pt x="816990" y="160043"/>
                  </a:lnTo>
                  <a:lnTo>
                    <a:pt x="857735" y="140170"/>
                  </a:lnTo>
                  <a:lnTo>
                    <a:pt x="899163" y="121512"/>
                  </a:lnTo>
                  <a:lnTo>
                    <a:pt x="941250" y="104091"/>
                  </a:lnTo>
                  <a:lnTo>
                    <a:pt x="983974" y="87932"/>
                  </a:lnTo>
                  <a:lnTo>
                    <a:pt x="1027311" y="73056"/>
                  </a:lnTo>
                  <a:lnTo>
                    <a:pt x="1071239" y="59487"/>
                  </a:lnTo>
                  <a:lnTo>
                    <a:pt x="1115735" y="47249"/>
                  </a:lnTo>
                  <a:lnTo>
                    <a:pt x="1160774" y="36364"/>
                  </a:lnTo>
                  <a:lnTo>
                    <a:pt x="1206335" y="26855"/>
                  </a:lnTo>
                  <a:lnTo>
                    <a:pt x="1252393" y="18745"/>
                  </a:lnTo>
                  <a:lnTo>
                    <a:pt x="1298927" y="12058"/>
                  </a:lnTo>
                  <a:lnTo>
                    <a:pt x="1345912" y="6817"/>
                  </a:lnTo>
                  <a:lnTo>
                    <a:pt x="1393325" y="3045"/>
                  </a:lnTo>
                  <a:lnTo>
                    <a:pt x="1441145" y="765"/>
                  </a:lnTo>
                  <a:lnTo>
                    <a:pt x="1489346" y="0"/>
                  </a:lnTo>
                  <a:lnTo>
                    <a:pt x="1538631" y="814"/>
                  </a:lnTo>
                  <a:lnTo>
                    <a:pt x="1587711" y="3249"/>
                  </a:lnTo>
                  <a:lnTo>
                    <a:pt x="1636550" y="7287"/>
                  </a:lnTo>
                  <a:lnTo>
                    <a:pt x="1685112" y="12916"/>
                  </a:lnTo>
                  <a:lnTo>
                    <a:pt x="1733361" y="20119"/>
                  </a:lnTo>
                  <a:lnTo>
                    <a:pt x="1781261" y="28881"/>
                  </a:lnTo>
                  <a:lnTo>
                    <a:pt x="1828775" y="39188"/>
                  </a:lnTo>
                  <a:lnTo>
                    <a:pt x="1875867" y="51025"/>
                  </a:lnTo>
                  <a:lnTo>
                    <a:pt x="1922501" y="64377"/>
                  </a:lnTo>
                  <a:lnTo>
                    <a:pt x="1968642" y="79228"/>
                  </a:lnTo>
                  <a:lnTo>
                    <a:pt x="2014252" y="95563"/>
                  </a:lnTo>
                  <a:lnTo>
                    <a:pt x="2059295" y="113369"/>
                  </a:lnTo>
                  <a:lnTo>
                    <a:pt x="2103736" y="132629"/>
                  </a:lnTo>
                  <a:lnTo>
                    <a:pt x="2147539" y="153329"/>
                  </a:lnTo>
                  <a:lnTo>
                    <a:pt x="2190666" y="175454"/>
                  </a:lnTo>
                  <a:lnTo>
                    <a:pt x="2233082" y="198988"/>
                  </a:lnTo>
                  <a:lnTo>
                    <a:pt x="2274751" y="223918"/>
                  </a:lnTo>
                  <a:lnTo>
                    <a:pt x="2315636" y="250227"/>
                  </a:lnTo>
                  <a:lnTo>
                    <a:pt x="2355702" y="277901"/>
                  </a:lnTo>
                  <a:lnTo>
                    <a:pt x="2394912" y="306925"/>
                  </a:lnTo>
                  <a:lnTo>
                    <a:pt x="2433230" y="337283"/>
                  </a:lnTo>
                  <a:lnTo>
                    <a:pt x="2470619" y="368962"/>
                  </a:lnTo>
                  <a:lnTo>
                    <a:pt x="2507045" y="401945"/>
                  </a:lnTo>
                  <a:lnTo>
                    <a:pt x="2542469" y="436219"/>
                  </a:lnTo>
                  <a:lnTo>
                    <a:pt x="2576742" y="471644"/>
                  </a:lnTo>
                  <a:lnTo>
                    <a:pt x="2609725" y="508070"/>
                  </a:lnTo>
                  <a:lnTo>
                    <a:pt x="2641403" y="545461"/>
                  </a:lnTo>
                  <a:lnTo>
                    <a:pt x="2671761" y="583779"/>
                  </a:lnTo>
                  <a:lnTo>
                    <a:pt x="2700785" y="622990"/>
                  </a:lnTo>
                  <a:lnTo>
                    <a:pt x="2728459" y="663056"/>
                  </a:lnTo>
                  <a:lnTo>
                    <a:pt x="2754768" y="703941"/>
                  </a:lnTo>
                  <a:lnTo>
                    <a:pt x="2779698" y="745611"/>
                  </a:lnTo>
                  <a:lnTo>
                    <a:pt x="2803232" y="788027"/>
                  </a:lnTo>
                  <a:lnTo>
                    <a:pt x="2825358" y="831154"/>
                  </a:lnTo>
                  <a:lnTo>
                    <a:pt x="2846058" y="874957"/>
                  </a:lnTo>
                  <a:lnTo>
                    <a:pt x="2865319" y="919398"/>
                  </a:lnTo>
                  <a:lnTo>
                    <a:pt x="2883125" y="964442"/>
                  </a:lnTo>
                  <a:lnTo>
                    <a:pt x="2899461" y="1010052"/>
                  </a:lnTo>
                  <a:lnTo>
                    <a:pt x="2914313" y="1056192"/>
                  </a:lnTo>
                  <a:lnTo>
                    <a:pt x="2927665" y="1102826"/>
                  </a:lnTo>
                  <a:lnTo>
                    <a:pt x="2939502" y="1149919"/>
                  </a:lnTo>
                  <a:lnTo>
                    <a:pt x="2949810" y="1197433"/>
                  </a:lnTo>
                  <a:lnTo>
                    <a:pt x="2958573" y="1245332"/>
                  </a:lnTo>
                  <a:lnTo>
                    <a:pt x="2965776" y="1293581"/>
                  </a:lnTo>
                  <a:lnTo>
                    <a:pt x="2971405" y="1342143"/>
                  </a:lnTo>
                  <a:lnTo>
                    <a:pt x="2975444" y="1390982"/>
                  </a:lnTo>
                  <a:lnTo>
                    <a:pt x="2977879" y="1440062"/>
                  </a:lnTo>
                  <a:lnTo>
                    <a:pt x="2978693" y="1489346"/>
                  </a:lnTo>
                  <a:lnTo>
                    <a:pt x="2977928" y="1537548"/>
                  </a:lnTo>
                  <a:lnTo>
                    <a:pt x="2975648" y="1585368"/>
                  </a:lnTo>
                  <a:lnTo>
                    <a:pt x="2971876" y="1632781"/>
                  </a:lnTo>
                  <a:lnTo>
                    <a:pt x="2966635" y="1679766"/>
                  </a:lnTo>
                  <a:lnTo>
                    <a:pt x="2959948" y="1726300"/>
                  </a:lnTo>
                  <a:lnTo>
                    <a:pt x="2951839" y="1772358"/>
                  </a:lnTo>
                  <a:lnTo>
                    <a:pt x="2942330" y="1817919"/>
                  </a:lnTo>
                  <a:lnTo>
                    <a:pt x="2931444" y="1862958"/>
                  </a:lnTo>
                  <a:lnTo>
                    <a:pt x="2919206" y="1907454"/>
                  </a:lnTo>
                  <a:lnTo>
                    <a:pt x="2905637" y="1951382"/>
                  </a:lnTo>
                  <a:lnTo>
                    <a:pt x="2890762" y="1994719"/>
                  </a:lnTo>
                  <a:lnTo>
                    <a:pt x="2874602" y="2037443"/>
                  </a:lnTo>
                  <a:lnTo>
                    <a:pt x="2857182" y="2079530"/>
                  </a:lnTo>
                  <a:lnTo>
                    <a:pt x="2838524" y="2120958"/>
                  </a:lnTo>
                  <a:lnTo>
                    <a:pt x="2818651" y="2161703"/>
                  </a:lnTo>
                  <a:lnTo>
                    <a:pt x="2797587" y="2201741"/>
                  </a:lnTo>
                  <a:lnTo>
                    <a:pt x="2775355" y="2241051"/>
                  </a:lnTo>
                  <a:lnTo>
                    <a:pt x="2751977" y="2279608"/>
                  </a:lnTo>
                  <a:lnTo>
                    <a:pt x="2727478" y="2317390"/>
                  </a:lnTo>
                  <a:lnTo>
                    <a:pt x="2701879" y="2354373"/>
                  </a:lnTo>
                  <a:lnTo>
                    <a:pt x="2675205" y="2390535"/>
                  </a:lnTo>
                  <a:lnTo>
                    <a:pt x="2647478" y="2425852"/>
                  </a:lnTo>
                  <a:lnTo>
                    <a:pt x="2618721" y="2460301"/>
                  </a:lnTo>
                  <a:lnTo>
                    <a:pt x="2588957" y="2493859"/>
                  </a:lnTo>
                  <a:lnTo>
                    <a:pt x="2558211" y="2526504"/>
                  </a:lnTo>
                  <a:lnTo>
                    <a:pt x="2526504" y="2558211"/>
                  </a:lnTo>
                  <a:lnTo>
                    <a:pt x="2493859" y="2588957"/>
                  </a:lnTo>
                  <a:lnTo>
                    <a:pt x="2460301" y="2618721"/>
                  </a:lnTo>
                  <a:lnTo>
                    <a:pt x="2425852" y="2647478"/>
                  </a:lnTo>
                  <a:lnTo>
                    <a:pt x="2390535" y="2675205"/>
                  </a:lnTo>
                  <a:lnTo>
                    <a:pt x="2354373" y="2701879"/>
                  </a:lnTo>
                  <a:lnTo>
                    <a:pt x="2317390" y="2727478"/>
                  </a:lnTo>
                  <a:lnTo>
                    <a:pt x="2279608" y="2751977"/>
                  </a:lnTo>
                  <a:lnTo>
                    <a:pt x="2241051" y="2775355"/>
                  </a:lnTo>
                  <a:lnTo>
                    <a:pt x="2201741" y="2797587"/>
                  </a:lnTo>
                  <a:lnTo>
                    <a:pt x="2161703" y="2818651"/>
                  </a:lnTo>
                  <a:lnTo>
                    <a:pt x="2120958" y="2838524"/>
                  </a:lnTo>
                  <a:lnTo>
                    <a:pt x="2079530" y="2857182"/>
                  </a:lnTo>
                  <a:lnTo>
                    <a:pt x="2037443" y="2874602"/>
                  </a:lnTo>
                  <a:lnTo>
                    <a:pt x="1994719" y="2890762"/>
                  </a:lnTo>
                  <a:lnTo>
                    <a:pt x="1951382" y="2905637"/>
                  </a:lnTo>
                  <a:lnTo>
                    <a:pt x="1907454" y="2919206"/>
                  </a:lnTo>
                  <a:lnTo>
                    <a:pt x="1862958" y="2931444"/>
                  </a:lnTo>
                  <a:lnTo>
                    <a:pt x="1817919" y="2942330"/>
                  </a:lnTo>
                  <a:lnTo>
                    <a:pt x="1772358" y="2951839"/>
                  </a:lnTo>
                  <a:lnTo>
                    <a:pt x="1726300" y="2959948"/>
                  </a:lnTo>
                  <a:lnTo>
                    <a:pt x="1679766" y="2966635"/>
                  </a:lnTo>
                  <a:lnTo>
                    <a:pt x="1632781" y="2971876"/>
                  </a:lnTo>
                  <a:lnTo>
                    <a:pt x="1585368" y="2975648"/>
                  </a:lnTo>
                  <a:lnTo>
                    <a:pt x="1537548" y="2977928"/>
                  </a:lnTo>
                  <a:lnTo>
                    <a:pt x="1489346" y="2978693"/>
                  </a:lnTo>
                  <a:lnTo>
                    <a:pt x="1441145" y="2977928"/>
                  </a:lnTo>
                  <a:lnTo>
                    <a:pt x="1393325" y="2975648"/>
                  </a:lnTo>
                  <a:lnTo>
                    <a:pt x="1345912" y="2971876"/>
                  </a:lnTo>
                  <a:lnTo>
                    <a:pt x="1298927" y="2966635"/>
                  </a:lnTo>
                  <a:lnTo>
                    <a:pt x="1252393" y="2959948"/>
                  </a:lnTo>
                  <a:lnTo>
                    <a:pt x="1206335" y="2951839"/>
                  </a:lnTo>
                  <a:lnTo>
                    <a:pt x="1160774" y="2942330"/>
                  </a:lnTo>
                  <a:lnTo>
                    <a:pt x="1115735" y="2931444"/>
                  </a:lnTo>
                  <a:lnTo>
                    <a:pt x="1071239" y="2919206"/>
                  </a:lnTo>
                  <a:lnTo>
                    <a:pt x="1027311" y="2905637"/>
                  </a:lnTo>
                  <a:lnTo>
                    <a:pt x="983974" y="2890762"/>
                  </a:lnTo>
                  <a:lnTo>
                    <a:pt x="941250" y="2874602"/>
                  </a:lnTo>
                  <a:lnTo>
                    <a:pt x="899163" y="2857182"/>
                  </a:lnTo>
                  <a:lnTo>
                    <a:pt x="857735" y="2838524"/>
                  </a:lnTo>
                  <a:lnTo>
                    <a:pt x="816990" y="2818651"/>
                  </a:lnTo>
                  <a:lnTo>
                    <a:pt x="776952" y="2797587"/>
                  </a:lnTo>
                  <a:lnTo>
                    <a:pt x="737642" y="2775355"/>
                  </a:lnTo>
                  <a:lnTo>
                    <a:pt x="699085" y="2751977"/>
                  </a:lnTo>
                  <a:lnTo>
                    <a:pt x="661303" y="2727478"/>
                  </a:lnTo>
                  <a:lnTo>
                    <a:pt x="624320" y="2701879"/>
                  </a:lnTo>
                  <a:lnTo>
                    <a:pt x="588158" y="2675205"/>
                  </a:lnTo>
                  <a:lnTo>
                    <a:pt x="552841" y="2647478"/>
                  </a:lnTo>
                  <a:lnTo>
                    <a:pt x="518392" y="2618721"/>
                  </a:lnTo>
                  <a:lnTo>
                    <a:pt x="484834" y="2588957"/>
                  </a:lnTo>
                  <a:lnTo>
                    <a:pt x="452189" y="2558211"/>
                  </a:lnTo>
                  <a:lnTo>
                    <a:pt x="420482" y="2526504"/>
                  </a:lnTo>
                  <a:lnTo>
                    <a:pt x="389736" y="2493859"/>
                  </a:lnTo>
                  <a:lnTo>
                    <a:pt x="359972" y="2460301"/>
                  </a:lnTo>
                  <a:lnTo>
                    <a:pt x="331215" y="2425852"/>
                  </a:lnTo>
                  <a:lnTo>
                    <a:pt x="303488" y="2390535"/>
                  </a:lnTo>
                  <a:lnTo>
                    <a:pt x="276814" y="2354373"/>
                  </a:lnTo>
                  <a:lnTo>
                    <a:pt x="251215" y="2317390"/>
                  </a:lnTo>
                  <a:lnTo>
                    <a:pt x="226716" y="2279608"/>
                  </a:lnTo>
                  <a:lnTo>
                    <a:pt x="203338" y="2241051"/>
                  </a:lnTo>
                  <a:lnTo>
                    <a:pt x="181106" y="2201741"/>
                  </a:lnTo>
                  <a:lnTo>
                    <a:pt x="160042" y="2161703"/>
                  </a:lnTo>
                  <a:lnTo>
                    <a:pt x="140169" y="2120958"/>
                  </a:lnTo>
                  <a:lnTo>
                    <a:pt x="121511" y="2079530"/>
                  </a:lnTo>
                  <a:lnTo>
                    <a:pt x="104091" y="2037443"/>
                  </a:lnTo>
                  <a:lnTo>
                    <a:pt x="87931" y="1994719"/>
                  </a:lnTo>
                  <a:lnTo>
                    <a:pt x="73056" y="1951382"/>
                  </a:lnTo>
                  <a:lnTo>
                    <a:pt x="59487" y="1907454"/>
                  </a:lnTo>
                  <a:lnTo>
                    <a:pt x="47249" y="1862958"/>
                  </a:lnTo>
                  <a:lnTo>
                    <a:pt x="36363" y="1817919"/>
                  </a:lnTo>
                  <a:lnTo>
                    <a:pt x="26854" y="1772358"/>
                  </a:lnTo>
                  <a:lnTo>
                    <a:pt x="18745" y="1726300"/>
                  </a:lnTo>
                  <a:lnTo>
                    <a:pt x="12058" y="1679766"/>
                  </a:lnTo>
                  <a:lnTo>
                    <a:pt x="6817" y="1632781"/>
                  </a:lnTo>
                  <a:lnTo>
                    <a:pt x="3045" y="1585368"/>
                  </a:lnTo>
                  <a:lnTo>
                    <a:pt x="765" y="1537548"/>
                  </a:lnTo>
                  <a:lnTo>
                    <a:pt x="0" y="1489346"/>
                  </a:lnTo>
                  <a:close/>
                </a:path>
              </a:pathLst>
            </a:custGeom>
            <a:ln w="19049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74992" y="1016162"/>
              <a:ext cx="2066925" cy="615950"/>
            </a:xfrm>
            <a:custGeom>
              <a:avLst/>
              <a:gdLst/>
              <a:ahLst/>
              <a:cxnLst/>
              <a:rect l="l" t="t" r="r" b="b"/>
              <a:pathLst>
                <a:path w="2066925" h="615950">
                  <a:moveTo>
                    <a:pt x="0" y="0"/>
                  </a:moveTo>
                  <a:lnTo>
                    <a:pt x="2066350" y="615946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222843" y="1592431"/>
              <a:ext cx="110874" cy="7935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259687" y="2347595"/>
              <a:ext cx="2160270" cy="0"/>
            </a:xfrm>
            <a:custGeom>
              <a:avLst/>
              <a:gdLst/>
              <a:ahLst/>
              <a:cxnLst/>
              <a:rect l="l" t="t" r="r" b="b"/>
              <a:pathLst>
                <a:path w="2160270">
                  <a:moveTo>
                    <a:pt x="0" y="0"/>
                  </a:moveTo>
                  <a:lnTo>
                    <a:pt x="2159995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410158" y="2306605"/>
              <a:ext cx="105499" cy="8197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74510" y="1758696"/>
              <a:ext cx="314324" cy="3047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464985" y="1749171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509186" y="2586019"/>
              <a:ext cx="2112010" cy="0"/>
            </a:xfrm>
            <a:custGeom>
              <a:avLst/>
              <a:gdLst/>
              <a:ahLst/>
              <a:cxnLst/>
              <a:rect l="l" t="t" r="r" b="b"/>
              <a:pathLst>
                <a:path w="2112009">
                  <a:moveTo>
                    <a:pt x="2111695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413212" y="2545019"/>
              <a:ext cx="105499" cy="819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7393560" y="2707594"/>
              <a:ext cx="514348" cy="67627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7384060" y="2698069"/>
              <a:ext cx="533400" cy="695325"/>
            </a:xfrm>
            <a:custGeom>
              <a:avLst/>
              <a:gdLst/>
              <a:ahLst/>
              <a:cxnLst/>
              <a:rect l="l" t="t" r="r" b="b"/>
              <a:pathLst>
                <a:path w="533400" h="695325">
                  <a:moveTo>
                    <a:pt x="0" y="0"/>
                  </a:moveTo>
                  <a:lnTo>
                    <a:pt x="533373" y="0"/>
                  </a:lnTo>
                  <a:lnTo>
                    <a:pt x="533373" y="695323"/>
                  </a:lnTo>
                  <a:lnTo>
                    <a:pt x="0" y="6953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529267" y="1664759"/>
              <a:ext cx="485773" cy="63817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519717" y="1655234"/>
              <a:ext cx="505459" cy="657225"/>
            </a:xfrm>
            <a:custGeom>
              <a:avLst/>
              <a:gdLst/>
              <a:ahLst/>
              <a:cxnLst/>
              <a:rect l="l" t="t" r="r" b="b"/>
              <a:pathLst>
                <a:path w="505460" h="657225">
                  <a:moveTo>
                    <a:pt x="0" y="0"/>
                  </a:moveTo>
                  <a:lnTo>
                    <a:pt x="504848" y="0"/>
                  </a:lnTo>
                  <a:lnTo>
                    <a:pt x="504848" y="657223"/>
                  </a:lnTo>
                  <a:lnTo>
                    <a:pt x="0" y="657223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605467" y="2417045"/>
              <a:ext cx="409574" cy="70484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255430" y="1246484"/>
              <a:ext cx="2769235" cy="3001645"/>
            </a:xfrm>
            <a:custGeom>
              <a:avLst/>
              <a:gdLst/>
              <a:ahLst/>
              <a:cxnLst/>
              <a:rect l="l" t="t" r="r" b="b"/>
              <a:pathLst>
                <a:path w="2769235" h="3001645">
                  <a:moveTo>
                    <a:pt x="2340487" y="1161022"/>
                  </a:moveTo>
                  <a:lnTo>
                    <a:pt x="2769136" y="1161022"/>
                  </a:lnTo>
                  <a:lnTo>
                    <a:pt x="2769136" y="1884908"/>
                  </a:lnTo>
                  <a:lnTo>
                    <a:pt x="2340487" y="1884908"/>
                  </a:lnTo>
                  <a:lnTo>
                    <a:pt x="2340487" y="1161022"/>
                  </a:lnTo>
                  <a:close/>
                </a:path>
                <a:path w="2769235" h="3001645">
                  <a:moveTo>
                    <a:pt x="22417" y="2268907"/>
                  </a:moveTo>
                  <a:lnTo>
                    <a:pt x="563016" y="2124308"/>
                  </a:lnTo>
                  <a:lnTo>
                    <a:pt x="759215" y="2856606"/>
                  </a:lnTo>
                  <a:lnTo>
                    <a:pt x="218617" y="3001206"/>
                  </a:lnTo>
                  <a:lnTo>
                    <a:pt x="22417" y="2268907"/>
                  </a:lnTo>
                  <a:close/>
                </a:path>
                <a:path w="2769235" h="3001645">
                  <a:moveTo>
                    <a:pt x="2015588" y="554101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62545" y="1206620"/>
              <a:ext cx="110749" cy="7972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144625" y="2919569"/>
              <a:ext cx="2031364" cy="527050"/>
            </a:xfrm>
            <a:custGeom>
              <a:avLst/>
              <a:gdLst/>
              <a:ahLst/>
              <a:cxnLst/>
              <a:rect l="l" t="t" r="r" b="b"/>
              <a:pathLst>
                <a:path w="2031364" h="527050">
                  <a:moveTo>
                    <a:pt x="2031068" y="0"/>
                  </a:moveTo>
                  <a:lnTo>
                    <a:pt x="0" y="526898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51420" y="3406468"/>
              <a:ext cx="110632" cy="7997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690482" y="1712638"/>
            <a:ext cx="390525" cy="342900"/>
            <a:chOff x="690481" y="855388"/>
            <a:chExt cx="390525" cy="342900"/>
          </a:xfrm>
        </p:grpSpPr>
        <p:sp>
          <p:nvSpPr>
            <p:cNvPr id="26" name="object 26"/>
            <p:cNvSpPr/>
            <p:nvPr/>
          </p:nvSpPr>
          <p:spPr>
            <a:xfrm>
              <a:off x="709531" y="874438"/>
              <a:ext cx="314324" cy="30479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00006" y="864913"/>
              <a:ext cx="371475" cy="323850"/>
            </a:xfrm>
            <a:custGeom>
              <a:avLst/>
              <a:gdLst/>
              <a:ahLst/>
              <a:cxnLst/>
              <a:rect l="l" t="t" r="r" b="b"/>
              <a:pathLst>
                <a:path w="371475" h="323850">
                  <a:moveTo>
                    <a:pt x="0" y="0"/>
                  </a:moveTo>
                  <a:lnTo>
                    <a:pt x="371474" y="0"/>
                  </a:lnTo>
                  <a:lnTo>
                    <a:pt x="371474" y="323849"/>
                  </a:lnTo>
                  <a:lnTo>
                    <a:pt x="0" y="32384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88402" y="3924918"/>
            <a:ext cx="333375" cy="400050"/>
            <a:chOff x="588401" y="3067668"/>
            <a:chExt cx="333375" cy="400050"/>
          </a:xfrm>
        </p:grpSpPr>
        <p:sp>
          <p:nvSpPr>
            <p:cNvPr id="29" name="object 29"/>
            <p:cNvSpPr/>
            <p:nvPr/>
          </p:nvSpPr>
          <p:spPr>
            <a:xfrm>
              <a:off x="607451" y="3086718"/>
              <a:ext cx="295274" cy="361949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97926" y="3077193"/>
              <a:ext cx="314325" cy="381000"/>
            </a:xfrm>
            <a:custGeom>
              <a:avLst/>
              <a:gdLst/>
              <a:ahLst/>
              <a:cxnLst/>
              <a:rect l="l" t="t" r="r" b="b"/>
              <a:pathLst>
                <a:path w="314325" h="381000">
                  <a:moveTo>
                    <a:pt x="0" y="0"/>
                  </a:moveTo>
                  <a:lnTo>
                    <a:pt x="314324" y="0"/>
                  </a:lnTo>
                  <a:lnTo>
                    <a:pt x="314324" y="380999"/>
                  </a:lnTo>
                  <a:lnTo>
                    <a:pt x="0" y="380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-12854" y="3081653"/>
            <a:ext cx="1384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“Downstream</a:t>
            </a:r>
            <a:endParaRPr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8483" y="3357877"/>
            <a:ext cx="1042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38099" y="1510274"/>
            <a:ext cx="1007110" cy="584775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82880" rIns="0" bIns="0" rtlCol="0">
            <a:spAutoFit/>
          </a:bodyPr>
          <a:lstStyle/>
          <a:p>
            <a:pPr marL="39370">
              <a:spcBef>
                <a:spcPts val="144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725" y="3750444"/>
            <a:ext cx="954405" cy="545662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44145" rIns="0" bIns="0" rtlCol="0">
            <a:spAutoFit/>
          </a:bodyPr>
          <a:lstStyle/>
          <a:p>
            <a:pPr marL="109220">
              <a:spcBef>
                <a:spcPts val="1135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7304561" y="2383596"/>
            <a:ext cx="1245235" cy="558486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56845" rIns="0" bIns="0" rtlCol="0">
            <a:spAutoFit/>
          </a:bodyPr>
          <a:lstStyle/>
          <a:p>
            <a:pPr marL="655955">
              <a:spcBef>
                <a:spcPts val="1235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257761" y="3492145"/>
            <a:ext cx="1339215" cy="659155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256540" rIns="0" bIns="0" rtlCol="0">
            <a:spAutoFit/>
          </a:bodyPr>
          <a:lstStyle/>
          <a:p>
            <a:pPr marL="828675">
              <a:spcBef>
                <a:spcPts val="202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721261" y="1503323"/>
            <a:ext cx="2226310" cy="425758"/>
          </a:xfrm>
          <a:prstGeom prst="rect">
            <a:avLst/>
          </a:prstGeom>
          <a:ln w="19049">
            <a:solidFill>
              <a:srgbClr val="0000FF"/>
            </a:solidFill>
          </a:ln>
        </p:spPr>
        <p:txBody>
          <a:bodyPr vert="horz" wrap="square" lIns="0" tIns="147320" rIns="0" bIns="0" rtlCol="0">
            <a:spAutoFit/>
          </a:bodyPr>
          <a:lstStyle/>
          <a:p>
            <a:pPr marL="85725">
              <a:spcBef>
                <a:spcPts val="116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L still a</a:t>
            </a:r>
            <a:r>
              <a:rPr spc="-1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scalar!</a:t>
            </a:r>
            <a:endParaRPr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442889" y="3739429"/>
            <a:ext cx="832485" cy="27828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spcBef>
                <a:spcPts val="130"/>
              </a:spcBef>
              <a:tabLst>
                <a:tab pos="709295" algn="l"/>
              </a:tabLst>
            </a:pPr>
            <a:r>
              <a:rPr sz="1700" spc="15" dirty="0">
                <a:solidFill>
                  <a:srgbClr val="0000FF"/>
                </a:solidFill>
                <a:latin typeface="Arial"/>
                <a:cs typeface="Arial"/>
              </a:rPr>
              <a:t>y	z</a:t>
            </a:r>
            <a:endParaRPr sz="17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4112788" y="3505537"/>
            <a:ext cx="1254760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544195" algn="l"/>
              </a:tabLst>
            </a:pPr>
            <a:r>
              <a:rPr sz="2600" spc="-5" dirty="0">
                <a:solidFill>
                  <a:srgbClr val="0000FF"/>
                </a:solidFill>
                <a:latin typeface="Arial"/>
                <a:cs typeface="Arial"/>
              </a:rPr>
              <a:t>[D	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x D</a:t>
            </a:r>
            <a:r>
              <a:rPr sz="2600" spc="4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4146138" y="1765880"/>
            <a:ext cx="1305560" cy="17926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2555" marR="158115" algn="ctr">
              <a:lnSpc>
                <a:spcPct val="100699"/>
              </a:lnSpc>
              <a:spcBef>
                <a:spcPts val="85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“local 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gradients”</a:t>
            </a:r>
            <a:endParaRPr>
              <a:latin typeface="Arial"/>
              <a:cs typeface="Arial"/>
            </a:endParaRPr>
          </a:p>
          <a:p>
            <a:pPr algn="ctr">
              <a:lnSpc>
                <a:spcPts val="3020"/>
              </a:lnSpc>
              <a:spcBef>
                <a:spcPts val="890"/>
              </a:spcBef>
            </a:pP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[D</a:t>
            </a:r>
            <a:r>
              <a:rPr sz="2550" baseline="-31045" dirty="0">
                <a:solidFill>
                  <a:srgbClr val="0000FF"/>
                </a:solidFill>
                <a:latin typeface="Arial"/>
                <a:cs typeface="Arial"/>
              </a:rPr>
              <a:t>x </a:t>
            </a:r>
            <a:r>
              <a:rPr sz="2600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r>
              <a:rPr sz="2600" spc="-30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z</a:t>
            </a: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]</a:t>
            </a:r>
            <a:endParaRPr sz="2600">
              <a:latin typeface="Arial"/>
              <a:cs typeface="Arial"/>
            </a:endParaRPr>
          </a:p>
          <a:p>
            <a:pPr marR="48895" algn="ctr">
              <a:lnSpc>
                <a:spcPts val="5660"/>
              </a:lnSpc>
            </a:pPr>
            <a:r>
              <a:rPr sz="4800" dirty="0">
                <a:latin typeface="Arial"/>
                <a:cs typeface="Arial"/>
              </a:rPr>
              <a:t>f</a:t>
            </a:r>
            <a:endParaRPr sz="48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27924" y="4007853"/>
            <a:ext cx="941069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8100" marR="5080" indent="-26034">
              <a:lnSpc>
                <a:spcPct val="100699"/>
              </a:lnSpc>
              <a:spcBef>
                <a:spcPts val="85"/>
              </a:spcBef>
            </a:pP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Jacobian  matrices</a:t>
            </a:r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201111" y="4317261"/>
            <a:ext cx="2780030" cy="91694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 indent="521970">
              <a:lnSpc>
                <a:spcPct val="106400"/>
              </a:lnSpc>
              <a:spcBef>
                <a:spcPts val="220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“Upstream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gradient” 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For each element of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z,</a:t>
            </a:r>
            <a:r>
              <a:rPr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how  </a:t>
            </a:r>
            <a:r>
              <a:rPr dirty="0">
                <a:solidFill>
                  <a:srgbClr val="0000FF"/>
                </a:solidFill>
                <a:latin typeface="Arial"/>
                <a:cs typeface="Arial"/>
              </a:rPr>
              <a:t>much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does it influence</a:t>
            </a:r>
            <a:r>
              <a:rPr spc="-6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L?</a:t>
            </a:r>
            <a:endParaRPr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909124" y="4641886"/>
            <a:ext cx="4248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y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09450" y="2403373"/>
            <a:ext cx="42481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sz="2600" spc="5" dirty="0">
                <a:solidFill>
                  <a:srgbClr val="0000FF"/>
                </a:solidFill>
                <a:latin typeface="Arial"/>
                <a:cs typeface="Arial"/>
              </a:rPr>
              <a:t>D</a:t>
            </a:r>
            <a:r>
              <a:rPr sz="2550" spc="7" baseline="-31045" dirty="0">
                <a:solidFill>
                  <a:srgbClr val="0000FF"/>
                </a:solidFill>
                <a:latin typeface="Arial"/>
                <a:cs typeface="Arial"/>
              </a:rPr>
              <a:t>x</a:t>
            </a:r>
            <a:endParaRPr sz="2550" baseline="-31045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1529861" y="3225097"/>
            <a:ext cx="1200150" cy="495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255270" marR="5080" indent="-243204">
              <a:lnSpc>
                <a:spcPct val="101600"/>
              </a:lnSpc>
              <a:spcBef>
                <a:spcPts val="70"/>
              </a:spcBef>
            </a:pPr>
            <a:r>
              <a:rPr sz="1600" dirty="0">
                <a:solidFill>
                  <a:srgbClr val="0000FF"/>
                </a:solidFill>
                <a:latin typeface="Arial"/>
                <a:cs typeface="Arial"/>
              </a:rPr>
              <a:t>Matrix-vector  multiply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99000" y="981007"/>
            <a:ext cx="30346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Backprop with</a:t>
            </a:r>
            <a:r>
              <a:rPr sz="2400" spc="-8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Vectors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1100993" y="2186848"/>
            <a:ext cx="1931035" cy="1157605"/>
            <a:chOff x="1100992" y="1329597"/>
            <a:chExt cx="1931035" cy="1157605"/>
          </a:xfrm>
        </p:grpSpPr>
        <p:sp>
          <p:nvSpPr>
            <p:cNvPr id="48" name="object 48"/>
            <p:cNvSpPr/>
            <p:nvPr/>
          </p:nvSpPr>
          <p:spPr>
            <a:xfrm>
              <a:off x="1233542" y="1396584"/>
              <a:ext cx="1798370" cy="1090222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1110517" y="1339122"/>
              <a:ext cx="808355" cy="845819"/>
            </a:xfrm>
            <a:custGeom>
              <a:avLst/>
              <a:gdLst/>
              <a:ahLst/>
              <a:cxnLst/>
              <a:rect l="l" t="t" r="r" b="b"/>
              <a:pathLst>
                <a:path w="808355" h="845819">
                  <a:moveTo>
                    <a:pt x="181499" y="0"/>
                  </a:moveTo>
                  <a:lnTo>
                    <a:pt x="808198" y="167999"/>
                  </a:lnTo>
                  <a:lnTo>
                    <a:pt x="626698" y="845398"/>
                  </a:lnTo>
                  <a:lnTo>
                    <a:pt x="0" y="677398"/>
                  </a:lnTo>
                  <a:lnTo>
                    <a:pt x="18149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152</a:t>
            </a:fld>
            <a:endParaRPr>
              <a:latin typeface="Arial"/>
              <a:cs typeface="Arial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DE69093-8236-4B93-9328-94BA395BC49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5" name="object 25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41" name="object 4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153</a:t>
            </a:fld>
            <a:endParaRPr>
              <a:latin typeface="Arial"/>
              <a:cs typeface="Arial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43" name="Title 42">
            <a:extLst>
              <a:ext uri="{FF2B5EF4-FFF2-40B4-BE49-F238E27FC236}">
                <a16:creationId xmlns:a16="http://schemas.microsoft.com/office/drawing/2014/main" id="{B2212B50-F2AF-4434-9AE1-85F21593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3DED4E6-877C-4357-BE38-4D0C105CD30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24" name="object 24"/>
          <p:cNvGraphicFramePr>
            <a:graphicFrameLocks noGrp="1"/>
          </p:cNvGraphicFramePr>
          <p:nvPr/>
        </p:nvGraphicFramePr>
        <p:xfrm>
          <a:off x="6473249" y="3785023"/>
          <a:ext cx="640715" cy="11981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58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4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282">
                <a:tc>
                  <a:txBody>
                    <a:bodyPr/>
                    <a:lstStyle/>
                    <a:p>
                      <a:pPr marL="38735">
                        <a:lnSpc>
                          <a:spcPts val="2210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0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31750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-1</a:t>
                      </a:r>
                      <a:r>
                        <a:rPr sz="2000" spc="-75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38735">
                        <a:lnSpc>
                          <a:spcPts val="229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95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4282">
                <a:tc>
                  <a:txBody>
                    <a:bodyPr/>
                    <a:lstStyle/>
                    <a:p>
                      <a:pPr marL="38735">
                        <a:lnSpc>
                          <a:spcPts val="2215"/>
                        </a:lnSpc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[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" algn="ctr">
                        <a:lnSpc>
                          <a:spcPts val="2215"/>
                        </a:lnSpc>
                        <a:tabLst>
                          <a:tab pos="316230" algn="l"/>
                        </a:tabLst>
                      </a:pPr>
                      <a:r>
                        <a:rPr sz="20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	]</a:t>
                      </a:r>
                      <a:endParaRPr sz="20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object 25"/>
          <p:cNvSpPr txBox="1"/>
          <p:nvPr/>
        </p:nvSpPr>
        <p:spPr>
          <a:xfrm>
            <a:off x="6238150" y="3443463"/>
            <a:ext cx="2823210" cy="1186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  <a:p>
            <a:pPr>
              <a:spcBef>
                <a:spcPts val="35"/>
              </a:spcBef>
            </a:pPr>
            <a:endParaRPr sz="2050">
              <a:latin typeface="Arial"/>
              <a:cs typeface="Arial"/>
            </a:endParaRPr>
          </a:p>
          <a:p>
            <a:pPr marL="1901825" marR="5080" indent="-82550">
              <a:lnSpc>
                <a:spcPct val="100699"/>
              </a:lnSpc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7" name="object 27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1" name="object 31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4" name="object 34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5" name="object 35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39" name="object 39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3" name="object 43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7" name="object 47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1" name="object 51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5" name="object 55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59" name="object 59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154</a:t>
            </a:fld>
            <a:endParaRPr>
              <a:latin typeface="Arial"/>
              <a:cs typeface="Arial"/>
            </a:endParaRPr>
          </a:p>
        </p:txBody>
      </p:sp>
      <p:sp>
        <p:nvSpPr>
          <p:cNvPr id="60" name="object 60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61" name="Title 60">
            <a:extLst>
              <a:ext uri="{FF2B5EF4-FFF2-40B4-BE49-F238E27FC236}">
                <a16:creationId xmlns:a16="http://schemas.microsoft.com/office/drawing/2014/main" id="{10B6587B-2643-43DC-A901-7414CC897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38915EC-BDBE-493A-BA36-49F3044188B8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71958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Jacobian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dy/dx  </a:t>
            </a:r>
            <a:r>
              <a:rPr sz="2000" dirty="0">
                <a:latin typeface="Arial"/>
                <a:cs typeface="Arial"/>
              </a:rPr>
              <a:t>[ 1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</a:t>
            </a:r>
            <a:r>
              <a:rPr sz="2000" spc="-5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</a:t>
            </a:r>
            <a:r>
              <a:rPr sz="2000" spc="-12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120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</a:t>
            </a:r>
            <a:r>
              <a:rPr sz="2000" spc="-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155</a:t>
            </a:fld>
            <a:endParaRPr>
              <a:latin typeface="Arial"/>
              <a:cs typeface="Arial"/>
            </a:endParaRPr>
          </a:p>
        </p:txBody>
      </p:sp>
      <p:sp>
        <p:nvSpPr>
          <p:cNvPr id="78" name="object 78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093E1C77-D322-4E60-9982-BAAFB8C77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623CD70-0DE0-4676-BF72-F6C2A0860DD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7" name="object 77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156</a:t>
            </a:fld>
            <a:endParaRPr>
              <a:latin typeface="Arial"/>
              <a:cs typeface="Arial"/>
            </a:endParaRPr>
          </a:p>
        </p:txBody>
      </p:sp>
      <p:sp>
        <p:nvSpPr>
          <p:cNvPr id="78" name="object 78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9" name="Title 78">
            <a:extLst>
              <a:ext uri="{FF2B5EF4-FFF2-40B4-BE49-F238E27FC236}">
                <a16:creationId xmlns:a16="http://schemas.microsoft.com/office/drawing/2014/main" id="{B9C2760C-BDD3-482D-8C66-74A7F520E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53ED3F3-34B5-4605-8815-119EBAB24C3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2906406" y="3897782"/>
            <a:ext cx="666750" cy="41275"/>
            <a:chOff x="2906406" y="3040531"/>
            <a:chExt cx="666750" cy="41275"/>
          </a:xfrm>
        </p:grpSpPr>
        <p:sp>
          <p:nvSpPr>
            <p:cNvPr id="77" name="object 77"/>
            <p:cNvSpPr/>
            <p:nvPr/>
          </p:nvSpPr>
          <p:spPr>
            <a:xfrm>
              <a:off x="2954394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906406" y="4180081"/>
            <a:ext cx="666750" cy="41275"/>
            <a:chOff x="2906406" y="3322830"/>
            <a:chExt cx="666750" cy="41275"/>
          </a:xfrm>
        </p:grpSpPr>
        <p:sp>
          <p:nvSpPr>
            <p:cNvPr id="81" name="object 81"/>
            <p:cNvSpPr/>
            <p:nvPr/>
          </p:nvSpPr>
          <p:spPr>
            <a:xfrm>
              <a:off x="2954394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2906406" y="4504081"/>
            <a:ext cx="666750" cy="41275"/>
            <a:chOff x="2906406" y="3646830"/>
            <a:chExt cx="666750" cy="41275"/>
          </a:xfrm>
        </p:grpSpPr>
        <p:sp>
          <p:nvSpPr>
            <p:cNvPr id="85" name="object 85"/>
            <p:cNvSpPr/>
            <p:nvPr/>
          </p:nvSpPr>
          <p:spPr>
            <a:xfrm>
              <a:off x="2954394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2906406" y="4817505"/>
            <a:ext cx="666750" cy="41275"/>
            <a:chOff x="2906406" y="3960254"/>
            <a:chExt cx="666750" cy="41275"/>
          </a:xfrm>
        </p:grpSpPr>
        <p:sp>
          <p:nvSpPr>
            <p:cNvPr id="89" name="object 89"/>
            <p:cNvSpPr/>
            <p:nvPr/>
          </p:nvSpPr>
          <p:spPr>
            <a:xfrm>
              <a:off x="2954394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1844365" y="3443462"/>
            <a:ext cx="111188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dL/dx: 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0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157</a:t>
            </a:fld>
            <a:endParaRPr>
              <a:latin typeface="Arial"/>
              <a:cs typeface="Arial"/>
            </a:endParaRPr>
          </a:p>
        </p:txBody>
      </p:sp>
      <p:sp>
        <p:nvSpPr>
          <p:cNvPr id="95" name="object 9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6" name="Title 95">
            <a:extLst>
              <a:ext uri="{FF2B5EF4-FFF2-40B4-BE49-F238E27FC236}">
                <a16:creationId xmlns:a16="http://schemas.microsoft.com/office/drawing/2014/main" id="{B02B7A10-F2B9-463C-B3E5-E260E2ECB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012A0F2-15C6-4D61-BDE2-E21902F53554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572718" y="2042972"/>
            <a:ext cx="2040889" cy="971420"/>
          </a:xfrm>
          <a:prstGeom prst="rect">
            <a:avLst/>
          </a:prstGeom>
          <a:solidFill>
            <a:srgbClr val="F2F2F2"/>
          </a:solidFill>
          <a:ln w="9524">
            <a:solidFill>
              <a:srgbClr val="595959"/>
            </a:solidFill>
          </a:ln>
        </p:spPr>
        <p:txBody>
          <a:bodyPr vert="horz" wrap="square" lIns="0" tIns="4445" rIns="0" bIns="0" rtlCol="0">
            <a:spAutoFit/>
          </a:bodyPr>
          <a:lstStyle/>
          <a:p>
            <a:pPr>
              <a:spcBef>
                <a:spcPts val="35"/>
              </a:spcBef>
            </a:pPr>
            <a:endParaRPr sz="1950">
              <a:latin typeface="Times New Roman"/>
              <a:cs typeface="Times New Roman"/>
            </a:endParaRPr>
          </a:p>
          <a:p>
            <a:pPr marL="116205">
              <a:lnSpc>
                <a:spcPts val="2630"/>
              </a:lnSpc>
              <a:spcBef>
                <a:spcPts val="5"/>
              </a:spcBef>
            </a:pPr>
            <a:r>
              <a:rPr sz="2200" spc="-5" dirty="0">
                <a:latin typeface="Arial"/>
                <a:cs typeface="Arial"/>
              </a:rPr>
              <a:t>f(x) </a:t>
            </a:r>
            <a:r>
              <a:rPr sz="2200" dirty="0">
                <a:latin typeface="Arial"/>
                <a:cs typeface="Arial"/>
              </a:rPr>
              <a:t>=</a:t>
            </a:r>
            <a:r>
              <a:rPr sz="2200" spc="-70" dirty="0">
                <a:latin typeface="Arial"/>
                <a:cs typeface="Arial"/>
              </a:rPr>
              <a:t> </a:t>
            </a:r>
            <a:r>
              <a:rPr sz="2200" dirty="0">
                <a:latin typeface="Arial"/>
                <a:cs typeface="Arial"/>
              </a:rPr>
              <a:t>max(0,x)</a:t>
            </a:r>
            <a:endParaRPr sz="2200">
              <a:latin typeface="Arial"/>
              <a:cs typeface="Arial"/>
            </a:endParaRPr>
          </a:p>
          <a:p>
            <a:pPr marL="150495">
              <a:lnSpc>
                <a:spcPts val="2630"/>
              </a:lnSpc>
            </a:pPr>
            <a:r>
              <a:rPr sz="2200" i="1" dirty="0">
                <a:latin typeface="Arial"/>
                <a:cs typeface="Arial"/>
              </a:rPr>
              <a:t>(elementwise)</a:t>
            </a:r>
            <a:endParaRPr sz="220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821044" y="2145193"/>
            <a:ext cx="666750" cy="41275"/>
            <a:chOff x="2821044" y="1287942"/>
            <a:chExt cx="666750" cy="41275"/>
          </a:xfrm>
        </p:grpSpPr>
        <p:sp>
          <p:nvSpPr>
            <p:cNvPr id="4" name="object 4"/>
            <p:cNvSpPr/>
            <p:nvPr/>
          </p:nvSpPr>
          <p:spPr>
            <a:xfrm>
              <a:off x="2821044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439493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821044" y="2427477"/>
            <a:ext cx="666750" cy="41275"/>
            <a:chOff x="2821044" y="1570226"/>
            <a:chExt cx="666750" cy="41275"/>
          </a:xfrm>
        </p:grpSpPr>
        <p:sp>
          <p:nvSpPr>
            <p:cNvPr id="8" name="object 8"/>
            <p:cNvSpPr/>
            <p:nvPr/>
          </p:nvSpPr>
          <p:spPr>
            <a:xfrm>
              <a:off x="2821044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439493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2821044" y="2751494"/>
            <a:ext cx="666750" cy="41275"/>
            <a:chOff x="2821044" y="1894243"/>
            <a:chExt cx="666750" cy="41275"/>
          </a:xfrm>
        </p:grpSpPr>
        <p:sp>
          <p:nvSpPr>
            <p:cNvPr id="12" name="object 12"/>
            <p:cNvSpPr/>
            <p:nvPr/>
          </p:nvSpPr>
          <p:spPr>
            <a:xfrm>
              <a:off x="2821044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39493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2821044" y="3064918"/>
            <a:ext cx="666750" cy="41275"/>
            <a:chOff x="2821044" y="2207667"/>
            <a:chExt cx="666750" cy="41275"/>
          </a:xfrm>
        </p:grpSpPr>
        <p:sp>
          <p:nvSpPr>
            <p:cNvPr id="16" name="object 16"/>
            <p:cNvSpPr/>
            <p:nvPr/>
          </p:nvSpPr>
          <p:spPr>
            <a:xfrm>
              <a:off x="2821044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439493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0886" y="1638038"/>
            <a:ext cx="1238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input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x: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098508" y="1942837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519430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</a:t>
            </a:r>
            <a:r>
              <a:rPr sz="2000" spc="-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-2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69A84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097013" y="1638038"/>
            <a:ext cx="139446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 output</a:t>
            </a:r>
            <a:r>
              <a:rPr sz="2000" spc="-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499310" y="1942837"/>
            <a:ext cx="58928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1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3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  <a:tab pos="504825" algn="l"/>
              </a:tabLst>
            </a:pPr>
            <a:r>
              <a:rPr sz="2000" dirty="0">
                <a:solidFill>
                  <a:srgbClr val="69A84F"/>
                </a:solidFill>
                <a:latin typeface="Arial"/>
                <a:cs typeface="Arial"/>
              </a:rPr>
              <a:t>[	0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238151" y="3443462"/>
            <a:ext cx="111188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8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dL/dy:</a:t>
            </a:r>
            <a:endParaRPr sz="20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492299" y="3748262"/>
            <a:ext cx="603250" cy="1244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">
              <a:spcBef>
                <a:spcPts val="100"/>
              </a:spcBef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4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222885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-1</a:t>
            </a:r>
            <a:r>
              <a:rPr sz="20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5	]</a:t>
            </a:r>
            <a:endParaRPr sz="2000">
              <a:latin typeface="Arial"/>
              <a:cs typeface="Arial"/>
            </a:endParaRPr>
          </a:p>
          <a:p>
            <a:pPr marL="19685">
              <a:tabLst>
                <a:tab pos="230504" algn="l"/>
                <a:tab pos="511809" algn="l"/>
              </a:tabLst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	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695841" y="3443462"/>
            <a:ext cx="1661160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9050">
              <a:spcBef>
                <a:spcPts val="100"/>
              </a:spcBef>
              <a:tabLst>
                <a:tab pos="1563370" algn="l"/>
              </a:tabLst>
            </a:pPr>
            <a:r>
              <a:rPr sz="2000" spc="-5" dirty="0">
                <a:latin typeface="Arial"/>
                <a:cs typeface="Arial"/>
              </a:rPr>
              <a:t>[dy/dx] [dL/dy] 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</a:t>
            </a:r>
            <a:r>
              <a:rPr sz="2000" spc="-5" dirty="0">
                <a:solidFill>
                  <a:srgbClr val="99999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4	]</a:t>
            </a:r>
            <a:endParaRPr sz="2000">
              <a:latin typeface="Arial"/>
              <a:cs typeface="Arial"/>
            </a:endParaRPr>
          </a:p>
          <a:p>
            <a:pPr marL="12700"/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0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] [ -1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3370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</a:t>
            </a:r>
            <a:r>
              <a:rPr sz="2000" dirty="0">
                <a:latin typeface="Arial"/>
                <a:cs typeface="Arial"/>
              </a:rPr>
              <a:t>1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</a:t>
            </a:r>
            <a:r>
              <a:rPr sz="2000" dirty="0">
                <a:latin typeface="Arial"/>
                <a:cs typeface="Arial"/>
              </a:rPr>
              <a:t>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5	]</a:t>
            </a:r>
            <a:endParaRPr sz="2000">
              <a:latin typeface="Arial"/>
              <a:cs typeface="Arial"/>
            </a:endParaRPr>
          </a:p>
          <a:p>
            <a:pPr marL="12700">
              <a:tabLst>
                <a:tab pos="1562735" algn="l"/>
              </a:tabLst>
            </a:pPr>
            <a:r>
              <a:rPr sz="2000" dirty="0">
                <a:latin typeface="Arial"/>
                <a:cs typeface="Arial"/>
              </a:rPr>
              <a:t>[ </a:t>
            </a:r>
            <a:r>
              <a:rPr sz="2000" dirty="0">
                <a:solidFill>
                  <a:srgbClr val="999999"/>
                </a:solidFill>
                <a:latin typeface="Arial"/>
                <a:cs typeface="Arial"/>
              </a:rPr>
              <a:t>0 0 0 </a:t>
            </a:r>
            <a:r>
              <a:rPr sz="2000" dirty="0">
                <a:latin typeface="Arial"/>
                <a:cs typeface="Arial"/>
              </a:rPr>
              <a:t>0 ]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[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9	]</a:t>
            </a:r>
            <a:endParaRPr sz="20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45151" y="4054020"/>
            <a:ext cx="101600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94615" marR="5080" indent="-8255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Upstream  gradient</a:t>
            </a:r>
            <a:endParaRPr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5716638" y="2145193"/>
            <a:ext cx="666750" cy="41275"/>
            <a:chOff x="5716638" y="1287942"/>
            <a:chExt cx="666750" cy="41275"/>
          </a:xfrm>
        </p:grpSpPr>
        <p:sp>
          <p:nvSpPr>
            <p:cNvPr id="29" name="object 29"/>
            <p:cNvSpPr/>
            <p:nvPr/>
          </p:nvSpPr>
          <p:spPr>
            <a:xfrm>
              <a:off x="5716638" y="1308437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6335087" y="1292704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716638" y="2427477"/>
            <a:ext cx="666750" cy="41275"/>
            <a:chOff x="5716638" y="1570226"/>
            <a:chExt cx="666750" cy="41275"/>
          </a:xfrm>
        </p:grpSpPr>
        <p:sp>
          <p:nvSpPr>
            <p:cNvPr id="33" name="object 33"/>
            <p:cNvSpPr/>
            <p:nvPr/>
          </p:nvSpPr>
          <p:spPr>
            <a:xfrm>
              <a:off x="5716638" y="1590721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335087" y="1574989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6" name="object 36"/>
          <p:cNvGrpSpPr/>
          <p:nvPr/>
        </p:nvGrpSpPr>
        <p:grpSpPr>
          <a:xfrm>
            <a:off x="5716638" y="2751494"/>
            <a:ext cx="666750" cy="41275"/>
            <a:chOff x="5716638" y="1894243"/>
            <a:chExt cx="666750" cy="41275"/>
          </a:xfrm>
        </p:grpSpPr>
        <p:sp>
          <p:nvSpPr>
            <p:cNvPr id="37" name="object 37"/>
            <p:cNvSpPr/>
            <p:nvPr/>
          </p:nvSpPr>
          <p:spPr>
            <a:xfrm>
              <a:off x="5716638" y="191473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6335087" y="189900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0" name="object 40"/>
          <p:cNvGrpSpPr/>
          <p:nvPr/>
        </p:nvGrpSpPr>
        <p:grpSpPr>
          <a:xfrm>
            <a:off x="5716638" y="3064918"/>
            <a:ext cx="666750" cy="41275"/>
            <a:chOff x="5716638" y="2207667"/>
            <a:chExt cx="666750" cy="41275"/>
          </a:xfrm>
        </p:grpSpPr>
        <p:sp>
          <p:nvSpPr>
            <p:cNvPr id="41" name="object 41"/>
            <p:cNvSpPr/>
            <p:nvPr/>
          </p:nvSpPr>
          <p:spPr>
            <a:xfrm>
              <a:off x="5716638" y="222816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0" y="0"/>
                  </a:lnTo>
                  <a:lnTo>
                    <a:pt x="43224" y="15732"/>
                  </a:lnTo>
                  <a:lnTo>
                    <a:pt x="0" y="31464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6335087" y="2212430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0" y="31464"/>
                  </a:moveTo>
                  <a:lnTo>
                    <a:pt x="43224" y="15732"/>
                  </a:lnTo>
                  <a:lnTo>
                    <a:pt x="0" y="0"/>
                  </a:lnTo>
                  <a:lnTo>
                    <a:pt x="0" y="31464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7173597" y="3897782"/>
            <a:ext cx="666750" cy="41275"/>
            <a:chOff x="7173597" y="3040531"/>
            <a:chExt cx="666750" cy="41275"/>
          </a:xfrm>
        </p:grpSpPr>
        <p:sp>
          <p:nvSpPr>
            <p:cNvPr id="45" name="object 45"/>
            <p:cNvSpPr/>
            <p:nvPr/>
          </p:nvSpPr>
          <p:spPr>
            <a:xfrm>
              <a:off x="7221585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178360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8" name="object 48"/>
          <p:cNvGrpSpPr/>
          <p:nvPr/>
        </p:nvGrpSpPr>
        <p:grpSpPr>
          <a:xfrm>
            <a:off x="7173597" y="4180081"/>
            <a:ext cx="666750" cy="41275"/>
            <a:chOff x="7173597" y="3322830"/>
            <a:chExt cx="666750" cy="41275"/>
          </a:xfrm>
        </p:grpSpPr>
        <p:sp>
          <p:nvSpPr>
            <p:cNvPr id="49" name="object 49"/>
            <p:cNvSpPr/>
            <p:nvPr/>
          </p:nvSpPr>
          <p:spPr>
            <a:xfrm>
              <a:off x="7221585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178360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2" name="object 52"/>
          <p:cNvGrpSpPr/>
          <p:nvPr/>
        </p:nvGrpSpPr>
        <p:grpSpPr>
          <a:xfrm>
            <a:off x="7173597" y="4504081"/>
            <a:ext cx="666750" cy="41275"/>
            <a:chOff x="7173597" y="3646830"/>
            <a:chExt cx="666750" cy="41275"/>
          </a:xfrm>
        </p:grpSpPr>
        <p:sp>
          <p:nvSpPr>
            <p:cNvPr id="53" name="object 53"/>
            <p:cNvSpPr/>
            <p:nvPr/>
          </p:nvSpPr>
          <p:spPr>
            <a:xfrm>
              <a:off x="7221585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178360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6" name="object 56"/>
          <p:cNvGrpSpPr/>
          <p:nvPr/>
        </p:nvGrpSpPr>
        <p:grpSpPr>
          <a:xfrm>
            <a:off x="7173597" y="4817505"/>
            <a:ext cx="666750" cy="41275"/>
            <a:chOff x="7173597" y="3960254"/>
            <a:chExt cx="666750" cy="41275"/>
          </a:xfrm>
        </p:grpSpPr>
        <p:sp>
          <p:nvSpPr>
            <p:cNvPr id="57" name="object 57"/>
            <p:cNvSpPr/>
            <p:nvPr/>
          </p:nvSpPr>
          <p:spPr>
            <a:xfrm>
              <a:off x="7221585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90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178360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5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5725800" y="3897782"/>
            <a:ext cx="666750" cy="41275"/>
            <a:chOff x="5725800" y="3040531"/>
            <a:chExt cx="666750" cy="41275"/>
          </a:xfrm>
        </p:grpSpPr>
        <p:sp>
          <p:nvSpPr>
            <p:cNvPr id="61" name="object 61"/>
            <p:cNvSpPr/>
            <p:nvPr/>
          </p:nvSpPr>
          <p:spPr>
            <a:xfrm>
              <a:off x="5773788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730563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4" name="object 64"/>
          <p:cNvGrpSpPr/>
          <p:nvPr/>
        </p:nvGrpSpPr>
        <p:grpSpPr>
          <a:xfrm>
            <a:off x="5725800" y="4180081"/>
            <a:ext cx="666750" cy="41275"/>
            <a:chOff x="5725800" y="3322830"/>
            <a:chExt cx="666750" cy="41275"/>
          </a:xfrm>
        </p:grpSpPr>
        <p:sp>
          <p:nvSpPr>
            <p:cNvPr id="65" name="object 65"/>
            <p:cNvSpPr/>
            <p:nvPr/>
          </p:nvSpPr>
          <p:spPr>
            <a:xfrm>
              <a:off x="5773788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5730563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8" name="object 68"/>
          <p:cNvGrpSpPr/>
          <p:nvPr/>
        </p:nvGrpSpPr>
        <p:grpSpPr>
          <a:xfrm>
            <a:off x="5725800" y="4504081"/>
            <a:ext cx="666750" cy="41275"/>
            <a:chOff x="5725800" y="3646830"/>
            <a:chExt cx="666750" cy="41275"/>
          </a:xfrm>
        </p:grpSpPr>
        <p:sp>
          <p:nvSpPr>
            <p:cNvPr id="69" name="object 69"/>
            <p:cNvSpPr/>
            <p:nvPr/>
          </p:nvSpPr>
          <p:spPr>
            <a:xfrm>
              <a:off x="5773788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5730563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5725800" y="4817505"/>
            <a:ext cx="666750" cy="41275"/>
            <a:chOff x="5725800" y="3960254"/>
            <a:chExt cx="666750" cy="41275"/>
          </a:xfrm>
        </p:grpSpPr>
        <p:sp>
          <p:nvSpPr>
            <p:cNvPr id="73" name="object 73"/>
            <p:cNvSpPr/>
            <p:nvPr/>
          </p:nvSpPr>
          <p:spPr>
            <a:xfrm>
              <a:off x="5773788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5730563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2906406" y="3897782"/>
            <a:ext cx="666750" cy="41275"/>
            <a:chOff x="2906406" y="3040531"/>
            <a:chExt cx="666750" cy="41275"/>
          </a:xfrm>
        </p:grpSpPr>
        <p:sp>
          <p:nvSpPr>
            <p:cNvPr id="77" name="object 77"/>
            <p:cNvSpPr/>
            <p:nvPr/>
          </p:nvSpPr>
          <p:spPr>
            <a:xfrm>
              <a:off x="2954394" y="3061043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911169" y="30452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0" name="object 80"/>
          <p:cNvGrpSpPr/>
          <p:nvPr/>
        </p:nvGrpSpPr>
        <p:grpSpPr>
          <a:xfrm>
            <a:off x="2906406" y="4180081"/>
            <a:ext cx="666750" cy="41275"/>
            <a:chOff x="2906406" y="3322830"/>
            <a:chExt cx="666750" cy="41275"/>
          </a:xfrm>
        </p:grpSpPr>
        <p:sp>
          <p:nvSpPr>
            <p:cNvPr id="81" name="object 81"/>
            <p:cNvSpPr/>
            <p:nvPr/>
          </p:nvSpPr>
          <p:spPr>
            <a:xfrm>
              <a:off x="2954394" y="3343318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49"/>
                  </a:moveTo>
                  <a:lnTo>
                    <a:pt x="0" y="15724"/>
                  </a:lnTo>
                  <a:lnTo>
                    <a:pt x="43224" y="0"/>
                  </a:lnTo>
                  <a:lnTo>
                    <a:pt x="43224" y="3144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2911169" y="3327593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24"/>
                  </a:lnTo>
                  <a:lnTo>
                    <a:pt x="43224" y="31449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4" name="object 84"/>
          <p:cNvGrpSpPr/>
          <p:nvPr/>
        </p:nvGrpSpPr>
        <p:grpSpPr>
          <a:xfrm>
            <a:off x="2906406" y="4504081"/>
            <a:ext cx="666750" cy="41275"/>
            <a:chOff x="2906406" y="3646830"/>
            <a:chExt cx="666750" cy="41275"/>
          </a:xfrm>
        </p:grpSpPr>
        <p:sp>
          <p:nvSpPr>
            <p:cNvPr id="85" name="object 85"/>
            <p:cNvSpPr/>
            <p:nvPr/>
          </p:nvSpPr>
          <p:spPr>
            <a:xfrm>
              <a:off x="2954394" y="3667342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2911169" y="3651592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2906406" y="4817505"/>
            <a:ext cx="666750" cy="41275"/>
            <a:chOff x="2906406" y="3960254"/>
            <a:chExt cx="666750" cy="41275"/>
          </a:xfrm>
        </p:grpSpPr>
        <p:sp>
          <p:nvSpPr>
            <p:cNvPr id="89" name="object 89"/>
            <p:cNvSpPr/>
            <p:nvPr/>
          </p:nvSpPr>
          <p:spPr>
            <a:xfrm>
              <a:off x="2954394" y="3980766"/>
              <a:ext cx="618490" cy="0"/>
            </a:xfrm>
            <a:custGeom>
              <a:avLst/>
              <a:gdLst/>
              <a:ahLst/>
              <a:cxnLst/>
              <a:rect l="l" t="t" r="r" b="b"/>
              <a:pathLst>
                <a:path w="618489">
                  <a:moveTo>
                    <a:pt x="0" y="0"/>
                  </a:moveTo>
                  <a:lnTo>
                    <a:pt x="618448" y="0"/>
                  </a:lnTo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31474"/>
                  </a:moveTo>
                  <a:lnTo>
                    <a:pt x="0" y="15749"/>
                  </a:lnTo>
                  <a:lnTo>
                    <a:pt x="43224" y="0"/>
                  </a:lnTo>
                  <a:lnTo>
                    <a:pt x="43224" y="314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2911169" y="3965016"/>
              <a:ext cx="43815" cy="31750"/>
            </a:xfrm>
            <a:custGeom>
              <a:avLst/>
              <a:gdLst/>
              <a:ahLst/>
              <a:cxnLst/>
              <a:rect l="l" t="t" r="r" b="b"/>
              <a:pathLst>
                <a:path w="43814" h="31750">
                  <a:moveTo>
                    <a:pt x="43224" y="0"/>
                  </a:moveTo>
                  <a:lnTo>
                    <a:pt x="0" y="15749"/>
                  </a:lnTo>
                  <a:lnTo>
                    <a:pt x="43224" y="31474"/>
                  </a:lnTo>
                  <a:lnTo>
                    <a:pt x="43224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2" name="object 92"/>
          <p:cNvSpPr txBox="1"/>
          <p:nvPr/>
        </p:nvSpPr>
        <p:spPr>
          <a:xfrm>
            <a:off x="139749" y="2513882"/>
            <a:ext cx="1586230" cy="153548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Jacobian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is</a:t>
            </a:r>
            <a:r>
              <a:rPr sz="14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sparse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:  </a:t>
            </a:r>
            <a:r>
              <a:rPr sz="1400" spc="-10" dirty="0">
                <a:solidFill>
                  <a:srgbClr val="0000FF"/>
                </a:solidFill>
                <a:latin typeface="Arial"/>
                <a:cs typeface="Arial"/>
              </a:rPr>
              <a:t>off-diagonal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entries  always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zero!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Never 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explicitly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form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Jacobian -- </a:t>
            </a:r>
            <a:r>
              <a:rPr sz="1400" spc="-5" dirty="0">
                <a:solidFill>
                  <a:srgbClr val="0000FF"/>
                </a:solidFill>
                <a:latin typeface="Arial"/>
                <a:cs typeface="Arial"/>
              </a:rPr>
              <a:t>instead  use </a:t>
            </a:r>
            <a:r>
              <a:rPr sz="1400" b="1" spc="-5" dirty="0">
                <a:solidFill>
                  <a:srgbClr val="0000FF"/>
                </a:solidFill>
                <a:latin typeface="Arial"/>
                <a:cs typeface="Arial"/>
              </a:rPr>
              <a:t>implicit  </a:t>
            </a:r>
            <a:r>
              <a:rPr sz="1400" dirty="0">
                <a:solidFill>
                  <a:srgbClr val="0000FF"/>
                </a:solidFill>
                <a:latin typeface="Arial"/>
                <a:cs typeface="Arial"/>
              </a:rPr>
              <a:t>multiplication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158</a:t>
            </a:fld>
            <a:endParaRPr>
              <a:latin typeface="Arial"/>
              <a:cs typeface="Arial"/>
            </a:endParaRPr>
          </a:p>
        </p:txBody>
      </p:sp>
      <p:sp>
        <p:nvSpPr>
          <p:cNvPr id="96" name="object 9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93" name="object 93"/>
          <p:cNvSpPr txBox="1"/>
          <p:nvPr/>
        </p:nvSpPr>
        <p:spPr>
          <a:xfrm>
            <a:off x="1844365" y="3443462"/>
            <a:ext cx="1111885" cy="1549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Bef>
                <a:spcPts val="100"/>
              </a:spcBef>
            </a:pPr>
            <a:r>
              <a:rPr sz="2000" spc="-5" dirty="0">
                <a:latin typeface="Arial"/>
                <a:cs typeface="Arial"/>
              </a:rPr>
              <a:t>4D</a:t>
            </a:r>
            <a:r>
              <a:rPr sz="2000" spc="-100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dL/dx: 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[ 4</a:t>
            </a:r>
            <a:r>
              <a:rPr sz="2000" spc="-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[ 5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[ 0</a:t>
            </a:r>
            <a:r>
              <a:rPr sz="2000" spc="-1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0000"/>
                </a:solidFill>
                <a:latin typeface="Arial"/>
                <a:cs typeface="Arial"/>
              </a:rPr>
              <a:t>]</a:t>
            </a:r>
            <a:endParaRPr sz="2000">
              <a:latin typeface="Arial"/>
              <a:cs typeface="Arial"/>
            </a:endParaRPr>
          </a:p>
        </p:txBody>
      </p:sp>
      <p:sp>
        <p:nvSpPr>
          <p:cNvPr id="97" name="Title 96">
            <a:extLst>
              <a:ext uri="{FF2B5EF4-FFF2-40B4-BE49-F238E27FC236}">
                <a16:creationId xmlns:a16="http://schemas.microsoft.com/office/drawing/2014/main" id="{E7B3DED5-95E1-49F5-812E-FA659A41A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Backprop </a:t>
            </a:r>
            <a:r>
              <a:rPr lang="en-US" spc="-5" dirty="0"/>
              <a:t>with</a:t>
            </a:r>
            <a:r>
              <a:rPr lang="en-US" spc="-65" dirty="0"/>
              <a:t> </a:t>
            </a:r>
            <a:r>
              <a:rPr lang="en-US" spc="-30" dirty="0"/>
              <a:t>Vectors</a:t>
            </a:r>
            <a:endParaRPr lang="en-US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A3AA6A6-1C3E-4555-8331-6D69773E3EDF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grpSp>
        <p:nvGrpSpPr>
          <p:cNvPr id="3" name="object 3"/>
          <p:cNvGrpSpPr/>
          <p:nvPr/>
        </p:nvGrpSpPr>
        <p:grpSpPr>
          <a:xfrm>
            <a:off x="3291669" y="1073875"/>
            <a:ext cx="5457825" cy="890905"/>
            <a:chOff x="3291668" y="216624"/>
            <a:chExt cx="5457825" cy="890905"/>
          </a:xfrm>
        </p:grpSpPr>
        <p:sp>
          <p:nvSpPr>
            <p:cNvPr id="4" name="object 4"/>
            <p:cNvSpPr/>
            <p:nvPr/>
          </p:nvSpPr>
          <p:spPr>
            <a:xfrm>
              <a:off x="3291668" y="216624"/>
              <a:ext cx="5457813" cy="40004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75142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121499" y="485999"/>
                  </a:moveTo>
                  <a:lnTo>
                    <a:pt x="0" y="364499"/>
                  </a:ln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575142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0" y="364499"/>
                  </a:move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lnTo>
                    <a:pt x="0" y="3644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3959367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121499" y="485999"/>
                  </a:moveTo>
                  <a:lnTo>
                    <a:pt x="0" y="364499"/>
                  </a:ln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959367" y="616673"/>
              <a:ext cx="243204" cy="486409"/>
            </a:xfrm>
            <a:custGeom>
              <a:avLst/>
              <a:gdLst/>
              <a:ahLst/>
              <a:cxnLst/>
              <a:rect l="l" t="t" r="r" b="b"/>
              <a:pathLst>
                <a:path w="243204" h="486409">
                  <a:moveTo>
                    <a:pt x="0" y="364499"/>
                  </a:moveTo>
                  <a:lnTo>
                    <a:pt x="60749" y="364499"/>
                  </a:lnTo>
                  <a:lnTo>
                    <a:pt x="60749" y="0"/>
                  </a:lnTo>
                  <a:lnTo>
                    <a:pt x="182249" y="0"/>
                  </a:lnTo>
                  <a:lnTo>
                    <a:pt x="182249" y="364499"/>
                  </a:lnTo>
                  <a:lnTo>
                    <a:pt x="242999" y="364499"/>
                  </a:lnTo>
                  <a:lnTo>
                    <a:pt x="121499" y="485999"/>
                  </a:lnTo>
                  <a:lnTo>
                    <a:pt x="0" y="364499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3103769" y="2034731"/>
            <a:ext cx="714373" cy="266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59367" y="2029967"/>
            <a:ext cx="1095372" cy="2762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2824" y="4693239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2" name="object 12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159</a:t>
            </a:fld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8C7440-7A4E-42F1-AF25-1C3D4E9874D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481598" y="4055878"/>
            <a:ext cx="10414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tanh(x)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18689" y="2349490"/>
            <a:ext cx="434594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Squashes numbers to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range</a:t>
            </a:r>
            <a:r>
              <a:rPr kumimoji="0" sz="20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[-1,1]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centered</a:t>
            </a:r>
            <a:r>
              <a:rPr kumimoji="0" sz="2000" b="0" i="0" u="none" strike="noStrike" kern="1200" cap="none" spc="-2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(nice)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25755" marR="0" lvl="0" indent="-3136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25755" algn="l"/>
                <a:tab pos="326390" algn="l"/>
              </a:tabLst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still kills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gradients when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saturated</a:t>
            </a:r>
            <a:r>
              <a:rPr kumimoji="0" sz="20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:(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81110" y="5062155"/>
            <a:ext cx="2017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[LeCun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1991]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65951" y="1965827"/>
            <a:ext cx="2369034" cy="1804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30C49C-1346-4ABE-86B2-3328384F138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160</a:t>
            </a:fld>
            <a:endParaRPr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CEFB0E-A2FC-4291-92BB-D0F44B5B2C8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161</a:t>
            </a:fld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CACD3C-2C41-4686-BD2C-521890CD5F0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162</a:t>
            </a:fld>
            <a:endParaRPr>
              <a:latin typeface="Arial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8286CE-4790-4BDD-881D-3721DB9A884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19812" y="3735994"/>
            <a:ext cx="1256322" cy="4859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6169524" y="4327606"/>
            <a:ext cx="1557020" cy="614045"/>
            <a:chOff x="6169524" y="3470355"/>
            <a:chExt cx="1557020" cy="614045"/>
          </a:xfrm>
        </p:grpSpPr>
        <p:sp>
          <p:nvSpPr>
            <p:cNvPr id="15" name="object 15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1547421" y="604373"/>
                  </a:moveTo>
                  <a:lnTo>
                    <a:pt x="0" y="604373"/>
                  </a:lnTo>
                  <a:lnTo>
                    <a:pt x="0" y="0"/>
                  </a:lnTo>
                  <a:lnTo>
                    <a:pt x="1547421" y="0"/>
                  </a:lnTo>
                  <a:lnTo>
                    <a:pt x="1547421" y="604373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0" y="0"/>
                  </a:moveTo>
                  <a:lnTo>
                    <a:pt x="1547421" y="0"/>
                  </a:lnTo>
                  <a:lnTo>
                    <a:pt x="1547421" y="604373"/>
                  </a:lnTo>
                  <a:lnTo>
                    <a:pt x="0" y="60437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238387" y="3632392"/>
              <a:ext cx="1419222" cy="34287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163</a:t>
            </a:fld>
            <a:endParaRPr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29E2DF-3E7E-4FFB-BF85-623E4F2AB57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7"/>
            <a:ext cx="6718934" cy="2038985"/>
            <a:chOff x="544573" y="560786"/>
            <a:chExt cx="6718934" cy="2038985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19812" y="3735994"/>
            <a:ext cx="1256322" cy="48599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6169524" y="4327606"/>
            <a:ext cx="1557020" cy="614045"/>
            <a:chOff x="6169524" y="3470355"/>
            <a:chExt cx="1557020" cy="614045"/>
          </a:xfrm>
        </p:grpSpPr>
        <p:sp>
          <p:nvSpPr>
            <p:cNvPr id="16" name="object 16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1547421" y="604373"/>
                  </a:moveTo>
                  <a:lnTo>
                    <a:pt x="0" y="604373"/>
                  </a:lnTo>
                  <a:lnTo>
                    <a:pt x="0" y="0"/>
                  </a:lnTo>
                  <a:lnTo>
                    <a:pt x="1547421" y="0"/>
                  </a:lnTo>
                  <a:lnTo>
                    <a:pt x="1547421" y="604373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174287" y="3475118"/>
              <a:ext cx="1547495" cy="604520"/>
            </a:xfrm>
            <a:custGeom>
              <a:avLst/>
              <a:gdLst/>
              <a:ahLst/>
              <a:cxnLst/>
              <a:rect l="l" t="t" r="r" b="b"/>
              <a:pathLst>
                <a:path w="1547495" h="604520">
                  <a:moveTo>
                    <a:pt x="0" y="0"/>
                  </a:moveTo>
                  <a:lnTo>
                    <a:pt x="1547421" y="0"/>
                  </a:lnTo>
                  <a:lnTo>
                    <a:pt x="1547421" y="604373"/>
                  </a:lnTo>
                  <a:lnTo>
                    <a:pt x="0" y="60437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238387" y="3632392"/>
              <a:ext cx="1419222" cy="34287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164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B829ED-9A52-481E-9790-1A9ECD66413D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3" name="object 3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544573" y="1418036"/>
            <a:ext cx="6718934" cy="2411730"/>
            <a:chOff x="544573" y="560786"/>
            <a:chExt cx="6718934" cy="2411730"/>
          </a:xfrm>
        </p:grpSpPr>
        <p:sp>
          <p:nvSpPr>
            <p:cNvPr id="5" name="object 5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165</a:t>
            </a:fld>
            <a:endParaRPr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5590FD-AB03-4126-95EB-E82F97C7831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544573" y="1418037"/>
            <a:ext cx="7353300" cy="2912745"/>
            <a:chOff x="544573" y="560786"/>
            <a:chExt cx="7353300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166</a:t>
            </a:fld>
            <a:endParaRPr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E9A618C-2E4B-4CF6-8D91-C6777529678F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27638" y="1418037"/>
            <a:ext cx="7670165" cy="2912745"/>
            <a:chOff x="227637" y="560786"/>
            <a:chExt cx="7670165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7637" y="1147545"/>
              <a:ext cx="1669486" cy="56734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167</a:t>
            </a:fld>
            <a:endParaRPr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E24C949-FC0D-4A2B-8596-DC030FEE702E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9249" y="4395268"/>
            <a:ext cx="9182100" cy="1624965"/>
            <a:chOff x="-19249" y="3538017"/>
            <a:chExt cx="9182100" cy="1624965"/>
          </a:xfrm>
        </p:grpSpPr>
        <p:sp>
          <p:nvSpPr>
            <p:cNvPr id="3" name="object 3"/>
            <p:cNvSpPr/>
            <p:nvPr/>
          </p:nvSpPr>
          <p:spPr>
            <a:xfrm>
              <a:off x="5926638" y="3538017"/>
              <a:ext cx="2417965" cy="63077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926638" y="4168796"/>
              <a:ext cx="965222" cy="31331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9824" y="1036057"/>
            <a:ext cx="3006090" cy="39116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dirty="0"/>
              <a:t>A vectorized</a:t>
            </a:r>
            <a:r>
              <a:rPr sz="2400" spc="-235" dirty="0"/>
              <a:t> </a:t>
            </a:r>
            <a:r>
              <a:rPr sz="2400" spc="-5" dirty="0"/>
              <a:t>example:</a:t>
            </a:r>
            <a:endParaRPr sz="2400"/>
          </a:p>
        </p:txBody>
      </p:sp>
      <p:sp>
        <p:nvSpPr>
          <p:cNvPr id="6" name="object 6"/>
          <p:cNvSpPr/>
          <p:nvPr/>
        </p:nvSpPr>
        <p:spPr>
          <a:xfrm>
            <a:off x="3291669" y="1073875"/>
            <a:ext cx="5457813" cy="4000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55725" y="3850845"/>
            <a:ext cx="4352141" cy="10275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5725" y="4938166"/>
            <a:ext cx="3265193" cy="311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27637" y="1418037"/>
            <a:ext cx="8526780" cy="2912745"/>
            <a:chOff x="227637" y="560786"/>
            <a:chExt cx="8526780" cy="2912745"/>
          </a:xfrm>
        </p:grpSpPr>
        <p:sp>
          <p:nvSpPr>
            <p:cNvPr id="10" name="object 10"/>
            <p:cNvSpPr/>
            <p:nvPr/>
          </p:nvSpPr>
          <p:spPr>
            <a:xfrm>
              <a:off x="1937441" y="1030659"/>
              <a:ext cx="5325677" cy="15689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43072" y="1802221"/>
              <a:ext cx="654046" cy="55244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02266" y="1261319"/>
              <a:ext cx="761998" cy="55244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387862" y="1654844"/>
              <a:ext cx="571498" cy="185737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573" y="560786"/>
              <a:ext cx="1352539" cy="55244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387862" y="2056630"/>
              <a:ext cx="428594" cy="18572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102266" y="2036198"/>
              <a:ext cx="761998" cy="552446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096737" y="781385"/>
              <a:ext cx="2653030" cy="709295"/>
            </a:xfrm>
            <a:custGeom>
              <a:avLst/>
              <a:gdLst/>
              <a:ahLst/>
              <a:cxnLst/>
              <a:rect l="l" t="t" r="r" b="b"/>
              <a:pathLst>
                <a:path w="2653029" h="709294">
                  <a:moveTo>
                    <a:pt x="2652744" y="708748"/>
                  </a:moveTo>
                  <a:lnTo>
                    <a:pt x="0" y="708748"/>
                  </a:lnTo>
                  <a:lnTo>
                    <a:pt x="0" y="0"/>
                  </a:lnTo>
                  <a:lnTo>
                    <a:pt x="2652744" y="0"/>
                  </a:lnTo>
                  <a:lnTo>
                    <a:pt x="2652744" y="708748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096737" y="781385"/>
              <a:ext cx="2653030" cy="709295"/>
            </a:xfrm>
            <a:custGeom>
              <a:avLst/>
              <a:gdLst/>
              <a:ahLst/>
              <a:cxnLst/>
              <a:rect l="l" t="t" r="r" b="b"/>
              <a:pathLst>
                <a:path w="2653029" h="709294">
                  <a:moveTo>
                    <a:pt x="0" y="0"/>
                  </a:moveTo>
                  <a:lnTo>
                    <a:pt x="2652744" y="0"/>
                  </a:lnTo>
                  <a:lnTo>
                    <a:pt x="2652744" y="708748"/>
                  </a:lnTo>
                  <a:lnTo>
                    <a:pt x="0" y="7087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59595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86464" y="2994843"/>
              <a:ext cx="2711069" cy="47867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86464" y="2341632"/>
              <a:ext cx="1789696" cy="630761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318212" y="945260"/>
              <a:ext cx="2209795" cy="38099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27637" y="1147545"/>
              <a:ext cx="1669486" cy="567348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371388" y="2420433"/>
            <a:ext cx="1625600" cy="131747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Always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check: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The  gradient with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respect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to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1400" spc="-10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variable  should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have the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same shape </a:t>
            </a: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as the  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variable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05644" y="5550489"/>
            <a:ext cx="157226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4 -</a:t>
            </a:r>
            <a:r>
              <a:rPr spc="-2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fld id="{81D60167-4931-47E6-BA6A-407CBD079E47}" type="slidenum">
              <a:rPr dirty="0">
                <a:solidFill>
                  <a:srgbClr val="FFFFFF"/>
                </a:solidFill>
                <a:latin typeface="Arial"/>
                <a:cs typeface="Arial"/>
              </a:rPr>
              <a:pPr marL="12700">
                <a:lnSpc>
                  <a:spcPts val="2090"/>
                </a:lnSpc>
              </a:pPr>
              <a:t>168</a:t>
            </a:fld>
            <a:endParaRPr>
              <a:latin typeface="Arial"/>
              <a:cs typeface="Arial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xfrm>
            <a:off x="7651682" y="4693239"/>
            <a:ext cx="1416684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April </a:t>
            </a:r>
            <a:r>
              <a:rPr lang="en-US" spc="-50"/>
              <a:t>11,</a:t>
            </a:r>
            <a:r>
              <a:rPr lang="en-US" spc="-85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7E925AC-8760-4686-9735-A8FC239AE9F9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32839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Tricks of the trade</a:t>
            </a:r>
          </a:p>
          <a:p>
            <a:pPr lvl="1"/>
            <a:r>
              <a:rPr lang="en-US" sz="2400" dirty="0"/>
              <a:t>Preprocessing, initialization, normalization</a:t>
            </a:r>
          </a:p>
          <a:p>
            <a:pPr lvl="1"/>
            <a:r>
              <a:rPr lang="en-US" sz="2400" dirty="0"/>
              <a:t>Dealing with limited data</a:t>
            </a:r>
          </a:p>
          <a:p>
            <a:r>
              <a:rPr lang="en-US" sz="2400" dirty="0"/>
              <a:t>Convergence of gradient descent</a:t>
            </a:r>
          </a:p>
          <a:p>
            <a:pPr lvl="1"/>
            <a:r>
              <a:rPr lang="en-US" sz="2400" dirty="0"/>
              <a:t>How long will it take?</a:t>
            </a:r>
          </a:p>
          <a:p>
            <a:pPr lvl="1"/>
            <a:r>
              <a:rPr lang="en-US" sz="2400" dirty="0"/>
              <a:t>Will it work at all?</a:t>
            </a:r>
          </a:p>
          <a:p>
            <a:r>
              <a:rPr lang="en-US" sz="2400" dirty="0"/>
              <a:t>Different optimization strategies</a:t>
            </a:r>
          </a:p>
          <a:p>
            <a:pPr lvl="1"/>
            <a:r>
              <a:rPr lang="en-US" sz="2400" dirty="0"/>
              <a:t>Alternatives to SGD</a:t>
            </a:r>
          </a:p>
          <a:p>
            <a:pPr lvl="1"/>
            <a:r>
              <a:rPr lang="en-US" sz="2400" dirty="0"/>
              <a:t>Learning rates</a:t>
            </a:r>
          </a:p>
          <a:p>
            <a:pPr lvl="1"/>
            <a:r>
              <a:rPr lang="en-US" sz="2400" dirty="0"/>
              <a:t>Choosing hyperparameters</a:t>
            </a:r>
          </a:p>
          <a:p>
            <a:r>
              <a:rPr lang="en-US" sz="2400" dirty="0"/>
              <a:t>How to do the computation</a:t>
            </a:r>
          </a:p>
          <a:p>
            <a:pPr lvl="1"/>
            <a:r>
              <a:rPr lang="en-US" sz="2400" dirty="0"/>
              <a:t>Computation graphs</a:t>
            </a:r>
          </a:p>
          <a:p>
            <a:pPr lvl="1"/>
            <a:r>
              <a:rPr lang="en-US" sz="2400" dirty="0"/>
              <a:t>Vector notation (Jacobians)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353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7503" y="1086269"/>
            <a:ext cx="8229600" cy="35137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995295">
              <a:spcBef>
                <a:spcPts val="100"/>
              </a:spcBef>
              <a:tabLst>
                <a:tab pos="3324860" algn="l"/>
              </a:tabLst>
            </a:pPr>
            <a:r>
              <a:rPr sz="2200" b="0" dirty="0">
                <a:latin typeface="Arial"/>
                <a:cs typeface="Arial"/>
              </a:rPr>
              <a:t>-	</a:t>
            </a:r>
            <a:r>
              <a:rPr sz="2200" spc="-5" dirty="0">
                <a:latin typeface="Arial"/>
                <a:cs typeface="Arial"/>
              </a:rPr>
              <a:t>Computes </a:t>
            </a:r>
            <a:r>
              <a:rPr sz="2200" dirty="0"/>
              <a:t>f(x) =</a:t>
            </a:r>
            <a:r>
              <a:rPr sz="2200" spc="-95" dirty="0"/>
              <a:t> </a:t>
            </a:r>
            <a:r>
              <a:rPr sz="2200" spc="-5" dirty="0"/>
              <a:t>max(0,x)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128737" y="1642998"/>
            <a:ext cx="4382770" cy="1360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76310" y="4956693"/>
            <a:ext cx="24472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[Krizhevsky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341699-4DDA-4423-A5DC-9F6E9754328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8737" y="1614423"/>
            <a:ext cx="4382770" cy="24134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401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2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34010" marR="0" lvl="0" indent="-3219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34010" algn="l"/>
                <a:tab pos="334645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B3B889D-0790-42EC-B137-C01859C24A9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DAC57273-A4C6-4F45-B167-751E2252C26B}"/>
              </a:ext>
            </a:extLst>
          </p:cNvPr>
          <p:cNvSpPr txBox="1">
            <a:spLocks/>
          </p:cNvSpPr>
          <p:nvPr/>
        </p:nvSpPr>
        <p:spPr bwMode="auto">
          <a:xfrm>
            <a:off x="257503" y="1086269"/>
            <a:ext cx="8229600" cy="35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2995295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324860" algn="l"/>
              </a:tabLst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-	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Computes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f(x) =</a:t>
            </a:r>
            <a:r>
              <a:rPr kumimoji="0" lang="en-US" sz="2200" b="0" i="0" u="none" strike="noStrike" kern="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22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max(0,x)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</a:t>
            </a:r>
            <a:r>
              <a:rPr kumimoji="0" sz="30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69648" y="4019454"/>
            <a:ext cx="2971800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(Rectified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93164" y="1614423"/>
            <a:ext cx="4640580" cy="3426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 (in</a:t>
            </a:r>
            <a:r>
              <a:rPr kumimoji="0" sz="2200" b="0" i="0" u="none" strike="noStrike" kern="1200" cap="none" spc="-5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+region)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200" b="0" i="0" u="none" strike="noStrike" kern="1200" cap="none" spc="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265" marR="126364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2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zero-centered</a:t>
            </a:r>
            <a:r>
              <a:rPr kumimoji="0" sz="22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321945" algn="l" defTabSz="914400" rtl="0" eaLnBrk="1" fontAlgn="auto" latinLnBrk="0" hangingPunct="1">
              <a:lnSpc>
                <a:spcPts val="2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</a:t>
            </a:r>
            <a:r>
              <a:rPr kumimoji="0" sz="22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annoyance: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hint: what is the gradient when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&lt;</a:t>
            </a:r>
            <a:r>
              <a:rPr kumimoji="0" sz="22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10330" y="1902967"/>
            <a:ext cx="2215334" cy="18249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27379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538609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2000" b="0" i="0" u="none" strike="noStrike" kern="1200" cap="none" spc="-1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8100" marR="0" lvl="0" indent="0" algn="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r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41001-47F8-4598-A7CD-BB88A047948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D7CCC16F-306E-4E20-B361-28285EE30F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7503" y="1086269"/>
            <a:ext cx="8229600" cy="35137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995295">
              <a:spcBef>
                <a:spcPts val="100"/>
              </a:spcBef>
              <a:tabLst>
                <a:tab pos="3324860" algn="l"/>
              </a:tabLst>
            </a:pPr>
            <a:r>
              <a:rPr sz="2200" b="0" dirty="0">
                <a:latin typeface="Arial"/>
                <a:cs typeface="Arial"/>
              </a:rPr>
              <a:t>-	</a:t>
            </a:r>
            <a:r>
              <a:rPr sz="2200" b="0" spc="-5" dirty="0">
                <a:latin typeface="Arial"/>
                <a:cs typeface="Arial"/>
              </a:rPr>
              <a:t>Computes </a:t>
            </a:r>
            <a:r>
              <a:rPr sz="2200" b="0" dirty="0"/>
              <a:t>f(x) =</a:t>
            </a:r>
            <a:r>
              <a:rPr sz="2200" b="0" spc="-95" dirty="0"/>
              <a:t> </a:t>
            </a:r>
            <a:r>
              <a:rPr sz="2200" b="0" spc="-5" dirty="0"/>
              <a:t>max(0,x)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83BBF-D211-4D3A-8EAF-22904973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414FB-2498-4291-8FAC-1CC986809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600200"/>
            <a:ext cx="8332839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Tricks of the trade</a:t>
            </a:r>
          </a:p>
          <a:p>
            <a:pPr lvl="1"/>
            <a:r>
              <a:rPr lang="en-US" sz="2400" dirty="0"/>
              <a:t>Preprocessing, initialization, normalization</a:t>
            </a:r>
          </a:p>
          <a:p>
            <a:pPr lvl="1"/>
            <a:r>
              <a:rPr lang="en-US" sz="2400" dirty="0"/>
              <a:t>Dealing with limited data</a:t>
            </a:r>
          </a:p>
          <a:p>
            <a:r>
              <a:rPr lang="en-US" sz="2400" dirty="0"/>
              <a:t>Convergence of gradient descent</a:t>
            </a:r>
          </a:p>
          <a:p>
            <a:pPr lvl="1"/>
            <a:r>
              <a:rPr lang="en-US" sz="2400" dirty="0"/>
              <a:t>How long will it take?</a:t>
            </a:r>
          </a:p>
          <a:p>
            <a:pPr lvl="1"/>
            <a:r>
              <a:rPr lang="en-US" sz="2400" dirty="0"/>
              <a:t>Will it work at all?</a:t>
            </a:r>
          </a:p>
          <a:p>
            <a:r>
              <a:rPr lang="en-US" sz="2400" dirty="0"/>
              <a:t>Different optimization strategies</a:t>
            </a:r>
          </a:p>
          <a:p>
            <a:pPr lvl="1"/>
            <a:r>
              <a:rPr lang="en-US" sz="2400" dirty="0"/>
              <a:t>Alternatives to SGD</a:t>
            </a:r>
          </a:p>
          <a:p>
            <a:pPr lvl="1"/>
            <a:r>
              <a:rPr lang="en-US" sz="2400" dirty="0"/>
              <a:t>Learning rates</a:t>
            </a:r>
          </a:p>
          <a:p>
            <a:pPr lvl="1"/>
            <a:r>
              <a:rPr lang="en-US" sz="2400" dirty="0"/>
              <a:t>Choosing hyperparameters</a:t>
            </a:r>
          </a:p>
          <a:p>
            <a:r>
              <a:rPr lang="en-US" sz="2400" dirty="0"/>
              <a:t>How to do the computation</a:t>
            </a:r>
          </a:p>
          <a:p>
            <a:pPr lvl="1"/>
            <a:r>
              <a:rPr lang="en-US" sz="2400" dirty="0"/>
              <a:t>Computation graphs</a:t>
            </a:r>
          </a:p>
          <a:p>
            <a:pPr lvl="1"/>
            <a:r>
              <a:rPr lang="en-US" sz="2400" dirty="0"/>
              <a:t>Vector notation (Jacobians)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02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6908" y="1238361"/>
            <a:ext cx="2032000" cy="2032000"/>
            <a:chOff x="1916908" y="381111"/>
            <a:chExt cx="2032000" cy="2032000"/>
          </a:xfrm>
        </p:grpSpPr>
        <p:sp>
          <p:nvSpPr>
            <p:cNvPr id="3" name="object 3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1010997" y="2021995"/>
                  </a:move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7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2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8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1" y="1771361"/>
                  </a:lnTo>
                  <a:lnTo>
                    <a:pt x="1643321" y="1799891"/>
                  </a:lnTo>
                  <a:lnTo>
                    <a:pt x="1608076" y="1826932"/>
                  </a:lnTo>
                  <a:lnTo>
                    <a:pt x="1571633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7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1921671" y="385874"/>
              <a:ext cx="2022475" cy="2022475"/>
            </a:xfrm>
            <a:custGeom>
              <a:avLst/>
              <a:gdLst/>
              <a:ahLst/>
              <a:cxnLst/>
              <a:rect l="l" t="t" r="r" b="b"/>
              <a:pathLst>
                <a:path w="2022475" h="2022475">
                  <a:moveTo>
                    <a:pt x="0" y="1010997"/>
                  </a:moveTo>
                  <a:lnTo>
                    <a:pt x="1100" y="963405"/>
                  </a:lnTo>
                  <a:lnTo>
                    <a:pt x="4369" y="916379"/>
                  </a:lnTo>
                  <a:lnTo>
                    <a:pt x="9758" y="869968"/>
                  </a:lnTo>
                  <a:lnTo>
                    <a:pt x="17218" y="824220"/>
                  </a:lnTo>
                  <a:lnTo>
                    <a:pt x="26701" y="779185"/>
                  </a:lnTo>
                  <a:lnTo>
                    <a:pt x="38158" y="734910"/>
                  </a:lnTo>
                  <a:lnTo>
                    <a:pt x="51541" y="691444"/>
                  </a:lnTo>
                  <a:lnTo>
                    <a:pt x="66801" y="648836"/>
                  </a:lnTo>
                  <a:lnTo>
                    <a:pt x="83890" y="607133"/>
                  </a:lnTo>
                  <a:lnTo>
                    <a:pt x="102758" y="566386"/>
                  </a:lnTo>
                  <a:lnTo>
                    <a:pt x="123359" y="526642"/>
                  </a:lnTo>
                  <a:lnTo>
                    <a:pt x="145642" y="487950"/>
                  </a:lnTo>
                  <a:lnTo>
                    <a:pt x="169560" y="450358"/>
                  </a:lnTo>
                  <a:lnTo>
                    <a:pt x="195063" y="413915"/>
                  </a:lnTo>
                  <a:lnTo>
                    <a:pt x="222104" y="378670"/>
                  </a:lnTo>
                  <a:lnTo>
                    <a:pt x="250634" y="344670"/>
                  </a:lnTo>
                  <a:lnTo>
                    <a:pt x="280604" y="311966"/>
                  </a:lnTo>
                  <a:lnTo>
                    <a:pt x="311966" y="280604"/>
                  </a:lnTo>
                  <a:lnTo>
                    <a:pt x="344670" y="250634"/>
                  </a:lnTo>
                  <a:lnTo>
                    <a:pt x="378670" y="222104"/>
                  </a:lnTo>
                  <a:lnTo>
                    <a:pt x="413915" y="195063"/>
                  </a:lnTo>
                  <a:lnTo>
                    <a:pt x="450358" y="169560"/>
                  </a:lnTo>
                  <a:lnTo>
                    <a:pt x="487950" y="145642"/>
                  </a:lnTo>
                  <a:lnTo>
                    <a:pt x="526642" y="123359"/>
                  </a:lnTo>
                  <a:lnTo>
                    <a:pt x="566386" y="102758"/>
                  </a:lnTo>
                  <a:lnTo>
                    <a:pt x="607133" y="83890"/>
                  </a:lnTo>
                  <a:lnTo>
                    <a:pt x="648836" y="66801"/>
                  </a:lnTo>
                  <a:lnTo>
                    <a:pt x="691444" y="51541"/>
                  </a:lnTo>
                  <a:lnTo>
                    <a:pt x="734910" y="38158"/>
                  </a:lnTo>
                  <a:lnTo>
                    <a:pt x="779185" y="26701"/>
                  </a:lnTo>
                  <a:lnTo>
                    <a:pt x="824220" y="17218"/>
                  </a:lnTo>
                  <a:lnTo>
                    <a:pt x="869968" y="9758"/>
                  </a:lnTo>
                  <a:lnTo>
                    <a:pt x="916379" y="4369"/>
                  </a:lnTo>
                  <a:lnTo>
                    <a:pt x="963405" y="1100"/>
                  </a:lnTo>
                  <a:lnTo>
                    <a:pt x="1010997" y="0"/>
                  </a:lnTo>
                  <a:lnTo>
                    <a:pt x="1061128" y="1242"/>
                  </a:lnTo>
                  <a:lnTo>
                    <a:pt x="1110919" y="4947"/>
                  </a:lnTo>
                  <a:lnTo>
                    <a:pt x="1160287" y="11079"/>
                  </a:lnTo>
                  <a:lnTo>
                    <a:pt x="1209149" y="19605"/>
                  </a:lnTo>
                  <a:lnTo>
                    <a:pt x="1257422" y="30490"/>
                  </a:lnTo>
                  <a:lnTo>
                    <a:pt x="1305024" y="43700"/>
                  </a:lnTo>
                  <a:lnTo>
                    <a:pt x="1351871" y="59200"/>
                  </a:lnTo>
                  <a:lnTo>
                    <a:pt x="1397881" y="76957"/>
                  </a:lnTo>
                  <a:lnTo>
                    <a:pt x="1442971" y="96935"/>
                  </a:lnTo>
                  <a:lnTo>
                    <a:pt x="1487057" y="119101"/>
                  </a:lnTo>
                  <a:lnTo>
                    <a:pt x="1530058" y="143421"/>
                  </a:lnTo>
                  <a:lnTo>
                    <a:pt x="1571890" y="169859"/>
                  </a:lnTo>
                  <a:lnTo>
                    <a:pt x="1612470" y="198381"/>
                  </a:lnTo>
                  <a:lnTo>
                    <a:pt x="1651715" y="228954"/>
                  </a:lnTo>
                  <a:lnTo>
                    <a:pt x="1689543" y="261543"/>
                  </a:lnTo>
                  <a:lnTo>
                    <a:pt x="1725871" y="296114"/>
                  </a:lnTo>
                  <a:lnTo>
                    <a:pt x="1760442" y="332442"/>
                  </a:lnTo>
                  <a:lnTo>
                    <a:pt x="1793031" y="370270"/>
                  </a:lnTo>
                  <a:lnTo>
                    <a:pt x="1823604" y="409515"/>
                  </a:lnTo>
                  <a:lnTo>
                    <a:pt x="1852128" y="450095"/>
                  </a:lnTo>
                  <a:lnTo>
                    <a:pt x="1878567" y="491927"/>
                  </a:lnTo>
                  <a:lnTo>
                    <a:pt x="1902887" y="534928"/>
                  </a:lnTo>
                  <a:lnTo>
                    <a:pt x="1925054" y="579015"/>
                  </a:lnTo>
                  <a:lnTo>
                    <a:pt x="1945033" y="624105"/>
                  </a:lnTo>
                  <a:lnTo>
                    <a:pt x="1962791" y="670116"/>
                  </a:lnTo>
                  <a:lnTo>
                    <a:pt x="1978292" y="716963"/>
                  </a:lnTo>
                  <a:lnTo>
                    <a:pt x="1991503" y="764566"/>
                  </a:lnTo>
                  <a:lnTo>
                    <a:pt x="2002388" y="812840"/>
                  </a:lnTo>
                  <a:lnTo>
                    <a:pt x="2010915" y="861703"/>
                  </a:lnTo>
                  <a:lnTo>
                    <a:pt x="2017048" y="911072"/>
                  </a:lnTo>
                  <a:lnTo>
                    <a:pt x="2020753" y="960865"/>
                  </a:lnTo>
                  <a:lnTo>
                    <a:pt x="2021995" y="1010997"/>
                  </a:lnTo>
                  <a:lnTo>
                    <a:pt x="2020895" y="1058590"/>
                  </a:lnTo>
                  <a:lnTo>
                    <a:pt x="2017626" y="1105616"/>
                  </a:lnTo>
                  <a:lnTo>
                    <a:pt x="2012237" y="1152027"/>
                  </a:lnTo>
                  <a:lnTo>
                    <a:pt x="2004777" y="1197774"/>
                  </a:lnTo>
                  <a:lnTo>
                    <a:pt x="1995294" y="1242810"/>
                  </a:lnTo>
                  <a:lnTo>
                    <a:pt x="1983836" y="1287085"/>
                  </a:lnTo>
                  <a:lnTo>
                    <a:pt x="1970453" y="1330551"/>
                  </a:lnTo>
                  <a:lnTo>
                    <a:pt x="1955193" y="1373159"/>
                  </a:lnTo>
                  <a:lnTo>
                    <a:pt x="1938104" y="1414861"/>
                  </a:lnTo>
                  <a:lnTo>
                    <a:pt x="1919235" y="1455609"/>
                  </a:lnTo>
                  <a:lnTo>
                    <a:pt x="1898634" y="1495353"/>
                  </a:lnTo>
                  <a:lnTo>
                    <a:pt x="1876351" y="1534045"/>
                  </a:lnTo>
                  <a:lnTo>
                    <a:pt x="1852433" y="1571637"/>
                  </a:lnTo>
                  <a:lnTo>
                    <a:pt x="1826929" y="1608080"/>
                  </a:lnTo>
                  <a:lnTo>
                    <a:pt x="1799887" y="1643325"/>
                  </a:lnTo>
                  <a:lnTo>
                    <a:pt x="1771357" y="1677325"/>
                  </a:lnTo>
                  <a:lnTo>
                    <a:pt x="1741387" y="1710029"/>
                  </a:lnTo>
                  <a:lnTo>
                    <a:pt x="1710025" y="1741391"/>
                  </a:lnTo>
                  <a:lnTo>
                    <a:pt x="1677320" y="1771361"/>
                  </a:lnTo>
                  <a:lnTo>
                    <a:pt x="1643321" y="1799891"/>
                  </a:lnTo>
                  <a:lnTo>
                    <a:pt x="1608075" y="1826931"/>
                  </a:lnTo>
                  <a:lnTo>
                    <a:pt x="1571632" y="1852435"/>
                  </a:lnTo>
                  <a:lnTo>
                    <a:pt x="1534041" y="1876353"/>
                  </a:lnTo>
                  <a:lnTo>
                    <a:pt x="1495348" y="1898636"/>
                  </a:lnTo>
                  <a:lnTo>
                    <a:pt x="1455604" y="1919236"/>
                  </a:lnTo>
                  <a:lnTo>
                    <a:pt x="1414857" y="1938105"/>
                  </a:lnTo>
                  <a:lnTo>
                    <a:pt x="1373155" y="1955194"/>
                  </a:lnTo>
                  <a:lnTo>
                    <a:pt x="1330547" y="1970454"/>
                  </a:lnTo>
                  <a:lnTo>
                    <a:pt x="1287082" y="1983837"/>
                  </a:lnTo>
                  <a:lnTo>
                    <a:pt x="1242807" y="1995294"/>
                  </a:lnTo>
                  <a:lnTo>
                    <a:pt x="1197772" y="2004777"/>
                  </a:lnTo>
                  <a:lnTo>
                    <a:pt x="1152025" y="2012237"/>
                  </a:lnTo>
                  <a:lnTo>
                    <a:pt x="1105614" y="2017626"/>
                  </a:lnTo>
                  <a:lnTo>
                    <a:pt x="1058589" y="2020895"/>
                  </a:lnTo>
                  <a:lnTo>
                    <a:pt x="1010997" y="2021995"/>
                  </a:lnTo>
                  <a:lnTo>
                    <a:pt x="963405" y="2020895"/>
                  </a:lnTo>
                  <a:lnTo>
                    <a:pt x="916379" y="2017626"/>
                  </a:lnTo>
                  <a:lnTo>
                    <a:pt x="869968" y="2012237"/>
                  </a:lnTo>
                  <a:lnTo>
                    <a:pt x="824220" y="2004777"/>
                  </a:lnTo>
                  <a:lnTo>
                    <a:pt x="779185" y="1995294"/>
                  </a:lnTo>
                  <a:lnTo>
                    <a:pt x="734910" y="1983837"/>
                  </a:lnTo>
                  <a:lnTo>
                    <a:pt x="691444" y="1970454"/>
                  </a:lnTo>
                  <a:lnTo>
                    <a:pt x="648836" y="1955194"/>
                  </a:lnTo>
                  <a:lnTo>
                    <a:pt x="607133" y="1938105"/>
                  </a:lnTo>
                  <a:lnTo>
                    <a:pt x="566386" y="1919236"/>
                  </a:lnTo>
                  <a:lnTo>
                    <a:pt x="526642" y="1898636"/>
                  </a:lnTo>
                  <a:lnTo>
                    <a:pt x="487950" y="1876353"/>
                  </a:lnTo>
                  <a:lnTo>
                    <a:pt x="450358" y="1852435"/>
                  </a:lnTo>
                  <a:lnTo>
                    <a:pt x="413915" y="1826931"/>
                  </a:lnTo>
                  <a:lnTo>
                    <a:pt x="378670" y="1799891"/>
                  </a:lnTo>
                  <a:lnTo>
                    <a:pt x="344670" y="1771361"/>
                  </a:lnTo>
                  <a:lnTo>
                    <a:pt x="311966" y="1741391"/>
                  </a:lnTo>
                  <a:lnTo>
                    <a:pt x="280604" y="1710029"/>
                  </a:lnTo>
                  <a:lnTo>
                    <a:pt x="250634" y="1677325"/>
                  </a:lnTo>
                  <a:lnTo>
                    <a:pt x="222104" y="1643325"/>
                  </a:lnTo>
                  <a:lnTo>
                    <a:pt x="195063" y="1608080"/>
                  </a:lnTo>
                  <a:lnTo>
                    <a:pt x="169560" y="1571637"/>
                  </a:lnTo>
                  <a:lnTo>
                    <a:pt x="145642" y="1534045"/>
                  </a:lnTo>
                  <a:lnTo>
                    <a:pt x="123359" y="1495353"/>
                  </a:lnTo>
                  <a:lnTo>
                    <a:pt x="102758" y="1455609"/>
                  </a:lnTo>
                  <a:lnTo>
                    <a:pt x="83890" y="1414861"/>
                  </a:lnTo>
                  <a:lnTo>
                    <a:pt x="66801" y="1373159"/>
                  </a:lnTo>
                  <a:lnTo>
                    <a:pt x="51541" y="1330551"/>
                  </a:lnTo>
                  <a:lnTo>
                    <a:pt x="38158" y="1287085"/>
                  </a:lnTo>
                  <a:lnTo>
                    <a:pt x="26701" y="1242810"/>
                  </a:lnTo>
                  <a:lnTo>
                    <a:pt x="17218" y="1197774"/>
                  </a:lnTo>
                  <a:lnTo>
                    <a:pt x="9758" y="1152027"/>
                  </a:lnTo>
                  <a:lnTo>
                    <a:pt x="4369" y="1105616"/>
                  </a:lnTo>
                  <a:lnTo>
                    <a:pt x="1100" y="1058590"/>
                  </a:lnTo>
                  <a:lnTo>
                    <a:pt x="0" y="1010997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660280" y="1985644"/>
            <a:ext cx="544830" cy="5168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4295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gate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291495" y="1874948"/>
            <a:ext cx="5539105" cy="1299845"/>
            <a:chOff x="291494" y="1017697"/>
            <a:chExt cx="5539105" cy="1299845"/>
          </a:xfrm>
        </p:grpSpPr>
        <p:sp>
          <p:nvSpPr>
            <p:cNvPr id="7" name="object 7"/>
            <p:cNvSpPr/>
            <p:nvPr/>
          </p:nvSpPr>
          <p:spPr>
            <a:xfrm>
              <a:off x="364374" y="1396872"/>
              <a:ext cx="1443355" cy="0"/>
            </a:xfrm>
            <a:custGeom>
              <a:avLst/>
              <a:gdLst/>
              <a:ahLst/>
              <a:cxnLst/>
              <a:rect l="l" t="t" r="r" b="b"/>
              <a:pathLst>
                <a:path w="1443355">
                  <a:moveTo>
                    <a:pt x="0" y="0"/>
                  </a:moveTo>
                  <a:lnTo>
                    <a:pt x="1442997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797846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943667" y="1396872"/>
              <a:ext cx="1634489" cy="0"/>
            </a:xfrm>
            <a:custGeom>
              <a:avLst/>
              <a:gdLst/>
              <a:ahLst/>
              <a:cxnLst/>
              <a:rect l="l" t="t" r="r" b="b"/>
              <a:pathLst>
                <a:path w="1634489">
                  <a:moveTo>
                    <a:pt x="0" y="0"/>
                  </a:moveTo>
                  <a:lnTo>
                    <a:pt x="1634096" y="0"/>
                  </a:lnTo>
                </a:path>
              </a:pathLst>
            </a:custGeom>
            <a:ln w="19049">
              <a:solidFill>
                <a:srgbClr val="38751C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68238" y="1355882"/>
              <a:ext cx="105499" cy="819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121591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4025616" y="1501534"/>
              <a:ext cx="105499" cy="819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387469" y="1542524"/>
              <a:ext cx="1534795" cy="0"/>
            </a:xfrm>
            <a:custGeom>
              <a:avLst/>
              <a:gdLst/>
              <a:ahLst/>
              <a:cxnLst/>
              <a:rect l="l" t="t" r="r" b="b"/>
              <a:pathLst>
                <a:path w="1534795">
                  <a:moveTo>
                    <a:pt x="1534196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91494" y="1501534"/>
              <a:ext cx="105499" cy="819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4627265" y="1642026"/>
              <a:ext cx="381199" cy="62675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4622490" y="1637264"/>
              <a:ext cx="391160" cy="675640"/>
            </a:xfrm>
            <a:custGeom>
              <a:avLst/>
              <a:gdLst/>
              <a:ahLst/>
              <a:cxnLst/>
              <a:rect l="l" t="t" r="r" b="b"/>
              <a:pathLst>
                <a:path w="391160" h="675639">
                  <a:moveTo>
                    <a:pt x="0" y="0"/>
                  </a:moveTo>
                  <a:lnTo>
                    <a:pt x="390749" y="0"/>
                  </a:lnTo>
                  <a:lnTo>
                    <a:pt x="390749" y="675048"/>
                  </a:lnTo>
                  <a:lnTo>
                    <a:pt x="0" y="6750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2042023" y="1179147"/>
              <a:ext cx="381199" cy="5747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2037260" y="1174385"/>
              <a:ext cx="391160" cy="584835"/>
            </a:xfrm>
            <a:custGeom>
              <a:avLst/>
              <a:gdLst/>
              <a:ahLst/>
              <a:cxnLst/>
              <a:rect l="l" t="t" r="r" b="b"/>
              <a:pathLst>
                <a:path w="391160" h="584835">
                  <a:moveTo>
                    <a:pt x="0" y="0"/>
                  </a:moveTo>
                  <a:lnTo>
                    <a:pt x="390724" y="0"/>
                  </a:lnTo>
                  <a:lnTo>
                    <a:pt x="390724" y="584243"/>
                  </a:lnTo>
                  <a:lnTo>
                    <a:pt x="0" y="58424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39861" y="1688166"/>
              <a:ext cx="1406119" cy="54124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435099" y="1683404"/>
              <a:ext cx="1416050" cy="584835"/>
            </a:xfrm>
            <a:custGeom>
              <a:avLst/>
              <a:gdLst/>
              <a:ahLst/>
              <a:cxnLst/>
              <a:rect l="l" t="t" r="r" b="b"/>
              <a:pathLst>
                <a:path w="1416050" h="584835">
                  <a:moveTo>
                    <a:pt x="0" y="0"/>
                  </a:moveTo>
                  <a:lnTo>
                    <a:pt x="1415644" y="0"/>
                  </a:lnTo>
                  <a:lnTo>
                    <a:pt x="1415644" y="584248"/>
                  </a:lnTo>
                  <a:lnTo>
                    <a:pt x="0" y="58424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4007292" y="1017697"/>
              <a:ext cx="1823171" cy="28229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1165921" y="1786630"/>
            <a:ext cx="177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37499" y="3768747"/>
            <a:ext cx="3994150" cy="1131078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-10?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happens when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 =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10?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325082" y="1278218"/>
            <a:ext cx="2215346" cy="182490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10F25D2-95AD-4064-B063-AC6252066E7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124" y="4055878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17374" y="4447743"/>
            <a:ext cx="3419818" cy="526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120263" y="921130"/>
            <a:ext cx="4843145" cy="2545312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13305" marR="65659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[Mass et al.,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  [He et al.,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65"/>
              </a:lnSpc>
              <a:spcBef>
                <a:spcPts val="89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5080" lvl="0" indent="-33020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practice!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not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“die”.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3065" y="1933404"/>
            <a:ext cx="2165087" cy="1688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FC61C6-0585-4C7D-A278-378B5E2FD1B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82575" y="3970010"/>
            <a:ext cx="176783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</a:t>
            </a:r>
            <a:r>
              <a:rPr kumimoji="0" sz="2400" b="1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20263" y="921131"/>
            <a:ext cx="4843145" cy="318394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313305" marR="65659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[Mass et al.,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  [He et al.,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65"/>
              </a:lnSpc>
              <a:spcBef>
                <a:spcPts val="89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0" lvl="0" indent="-33020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Computationally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efficient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265" marR="5080" lvl="0" indent="-330200" algn="l" defTabSz="914400" rtl="0" eaLnBrk="1" fontAlgn="auto" latinLnBrk="0" hangingPunct="1">
              <a:lnSpc>
                <a:spcPts val="285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42265" algn="l"/>
                <a:tab pos="34290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Converges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than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sigmoid/tanh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practice!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6x)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will not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“die”.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2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Parametric Rectifier</a:t>
            </a:r>
            <a:r>
              <a:rPr kumimoji="0" sz="2400" b="1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(PReLU)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0824" y="4361894"/>
            <a:ext cx="3419818" cy="5261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96942" y="3425570"/>
            <a:ext cx="0" cy="1985645"/>
          </a:xfrm>
          <a:custGeom>
            <a:avLst/>
            <a:gdLst/>
            <a:ahLst/>
            <a:cxnLst/>
            <a:rect l="l" t="t" r="r" b="b"/>
            <a:pathLst>
              <a:path h="1985645">
                <a:moveTo>
                  <a:pt x="0" y="0"/>
                </a:moveTo>
                <a:lnTo>
                  <a:pt x="0" y="1985396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779191" y="4085218"/>
            <a:ext cx="3305175" cy="811530"/>
            <a:chOff x="4779190" y="3227968"/>
            <a:chExt cx="3305175" cy="811530"/>
          </a:xfrm>
        </p:grpSpPr>
        <p:sp>
          <p:nvSpPr>
            <p:cNvPr id="8" name="object 8"/>
            <p:cNvSpPr/>
            <p:nvPr/>
          </p:nvSpPr>
          <p:spPr>
            <a:xfrm>
              <a:off x="4779190" y="3227968"/>
              <a:ext cx="3305143" cy="4571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839761" y="3751892"/>
              <a:ext cx="239395" cy="283210"/>
            </a:xfrm>
            <a:custGeom>
              <a:avLst/>
              <a:gdLst/>
              <a:ahLst/>
              <a:cxnLst/>
              <a:rect l="l" t="t" r="r" b="b"/>
              <a:pathLst>
                <a:path w="239395" h="283210">
                  <a:moveTo>
                    <a:pt x="0" y="282749"/>
                  </a:moveTo>
                  <a:lnTo>
                    <a:pt x="239099" y="0"/>
                  </a:lnTo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7066835" y="3718867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24024" y="43174"/>
                  </a:moveTo>
                  <a:lnTo>
                    <a:pt x="0" y="22849"/>
                  </a:lnTo>
                  <a:lnTo>
                    <a:pt x="39924" y="0"/>
                  </a:lnTo>
                  <a:lnTo>
                    <a:pt x="24024" y="43174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066835" y="3718867"/>
              <a:ext cx="40005" cy="43180"/>
            </a:xfrm>
            <a:custGeom>
              <a:avLst/>
              <a:gdLst/>
              <a:ahLst/>
              <a:cxnLst/>
              <a:rect l="l" t="t" r="r" b="b"/>
              <a:pathLst>
                <a:path w="40004" h="43179">
                  <a:moveTo>
                    <a:pt x="24024" y="43174"/>
                  </a:moveTo>
                  <a:lnTo>
                    <a:pt x="39924" y="0"/>
                  </a:lnTo>
                  <a:lnTo>
                    <a:pt x="0" y="22849"/>
                  </a:lnTo>
                  <a:lnTo>
                    <a:pt x="24024" y="43174"/>
                  </a:lnTo>
                  <a:close/>
                </a:path>
              </a:pathLst>
            </a:custGeom>
            <a:ln w="9524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705442" y="4757850"/>
            <a:ext cx="2082164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backprop into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alpha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(parameter)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73065" y="1933404"/>
            <a:ext cx="2165087" cy="16882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E5AB07-F654-41AD-B4AB-D2EC983B676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4" y="1005584"/>
            <a:ext cx="3424554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>
                <a:latin typeface="Arial"/>
                <a:cs typeface="Arial"/>
              </a:rPr>
              <a:t>Activation</a:t>
            </a:r>
            <a:r>
              <a:rPr sz="3000" spc="-90" dirty="0">
                <a:latin typeface="Arial"/>
                <a:cs typeface="Arial"/>
              </a:rPr>
              <a:t> </a:t>
            </a:r>
            <a:r>
              <a:rPr sz="3000" spc="-5" dirty="0">
                <a:latin typeface="Arial"/>
                <a:cs typeface="Arial"/>
              </a:rPr>
              <a:t>Functions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8300" y="4410068"/>
            <a:ext cx="3802167" cy="7331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4473" y="1492018"/>
            <a:ext cx="8428990" cy="3530600"/>
          </a:xfrm>
          <a:prstGeom prst="rect">
            <a:avLst/>
          </a:prstGeom>
        </p:spPr>
        <p:txBody>
          <a:bodyPr vert="horz" wrap="square" lIns="0" tIns="21272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6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Exponential Linear Units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(ELU)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229735" marR="0" lvl="0" indent="0" algn="l" defTabSz="914400" rtl="0" eaLnBrk="1" fontAlgn="auto" latinLnBrk="0" hangingPunct="1">
              <a:lnSpc>
                <a:spcPts val="2630"/>
              </a:lnSpc>
              <a:spcBef>
                <a:spcPts val="1445"/>
              </a:spcBef>
              <a:spcAft>
                <a:spcPts val="0"/>
              </a:spcAft>
              <a:buClrTx/>
              <a:buSzTx/>
              <a:buFontTx/>
              <a:buNone/>
              <a:tabLst>
                <a:tab pos="4551045" algn="l"/>
              </a:tabLst>
              <a:defRPr/>
            </a:pPr>
            <a:r>
              <a:rPr kumimoji="0" sz="2200" b="1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 benefits of</a:t>
            </a:r>
            <a:r>
              <a:rPr kumimoji="0" sz="22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0" lvl="0" indent="-321945" algn="l" defTabSz="914400" rtl="0" eaLnBrk="1" fontAlgn="auto" latinLnBrk="0" hangingPunct="1">
              <a:lnSpc>
                <a:spcPts val="2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Closer to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mean</a:t>
            </a:r>
            <a:r>
              <a:rPr kumimoji="0" sz="2200" b="0" i="0" u="none" strike="noStrike" kern="1200" cap="none" spc="-6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outputs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5080" lvl="0" indent="-321945" algn="l" defTabSz="914400" rtl="0" eaLnBrk="1" fontAlgn="auto" latinLnBrk="0" hangingPunct="1">
              <a:lnSpc>
                <a:spcPts val="262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Negative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saturation regime  compared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Leaky ReLU  adds </a:t>
            </a:r>
            <a:r>
              <a:rPr kumimoji="0" sz="22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robustness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</a:t>
            </a:r>
            <a:r>
              <a:rPr kumimoji="0" sz="2200" b="0" i="0" u="none" strike="noStrike" kern="1200" cap="none" spc="-1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2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noise</a:t>
            </a: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51045" marR="0" lvl="0" indent="-330835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51045" algn="l"/>
                <a:tab pos="4551680" algn="l"/>
              </a:tabLst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Computation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requires</a:t>
            </a:r>
            <a:r>
              <a:rPr kumimoji="0" sz="2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exp()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457933" y="1011680"/>
            <a:ext cx="2067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[Clevert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67253" y="2513180"/>
            <a:ext cx="2054346" cy="15978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B04D9-574A-4928-9B2C-F70726CDD639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5" y="1005584"/>
            <a:ext cx="317944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dirty="0"/>
              <a:t>Maxout</a:t>
            </a:r>
            <a:r>
              <a:rPr sz="3000" spc="-95" dirty="0"/>
              <a:t> </a:t>
            </a:r>
            <a:r>
              <a:rPr sz="3000" dirty="0"/>
              <a:t>“Neuron”</a:t>
            </a:r>
            <a:endParaRPr sz="3000"/>
          </a:p>
        </p:txBody>
      </p:sp>
      <p:sp>
        <p:nvSpPr>
          <p:cNvPr id="3" name="object 3"/>
          <p:cNvSpPr txBox="1"/>
          <p:nvPr/>
        </p:nvSpPr>
        <p:spPr>
          <a:xfrm>
            <a:off x="265298" y="1462783"/>
            <a:ext cx="852932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316865" lvl="0" indent="-355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 have the basic form of dot product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-&gt; 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nonlinearity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Generalizes ReLU and Leaky</a:t>
            </a:r>
            <a:r>
              <a:rPr kumimoji="0" sz="30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Linear Regime! Does not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saturate!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Does not</a:t>
            </a:r>
            <a:r>
              <a:rPr kumimoji="0" sz="3000" b="0" i="0" u="none" strike="noStrike" kern="1200" cap="none" spc="-8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die!</a:t>
            </a:r>
            <a:endParaRPr kumimoji="0" sz="3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911897" y="3607594"/>
            <a:ext cx="5003389" cy="66169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475" y="4456479"/>
            <a:ext cx="7282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Problem: doubles the number of parameters/neuron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:(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302591" y="1011680"/>
            <a:ext cx="2486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[Goodfellow et al.,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2013]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530DA8-CA81-4DEC-94F1-3F1AAE66ECA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3575" y="1005584"/>
            <a:ext cx="3298825" cy="48260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TLDR: In</a:t>
            </a:r>
            <a:r>
              <a:rPr sz="3000" spc="-100" dirty="0"/>
              <a:t> </a:t>
            </a:r>
            <a:r>
              <a:rPr sz="3000" spc="-5" dirty="0"/>
              <a:t>practice: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dt" sz="half" idx="6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22,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4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35877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0672" y="2313782"/>
            <a:ext cx="810514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ReLU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Be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careful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your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3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</a:t>
            </a: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Leaky ReLU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 Maxout /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ELU</a:t>
            </a:r>
            <a:r>
              <a:rPr kumimoji="0" lang="en-US" sz="3000" b="0" i="0" u="none" strike="noStrike" kern="1200" cap="none" spc="-5" normalizeH="0" baseline="0" noProof="0" dirty="0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/ </a:t>
            </a:r>
            <a:r>
              <a:rPr kumimoji="0" lang="en-US" sz="3000" b="0" i="0" u="none" strike="noStrike" kern="1200" cap="none" spc="-5" normalizeH="0" baseline="0" noProof="0" dirty="0" err="1">
                <a:ln>
                  <a:noFill/>
                </a:ln>
                <a:solidFill>
                  <a:srgbClr val="BF9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PReLU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Try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out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tanh </a:t>
            </a: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don’t expect</a:t>
            </a:r>
            <a:r>
              <a:rPr kumimoji="0" sz="3000" b="0" i="0" u="none" strike="noStrike" kern="1200" cap="none" spc="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</a:t>
            </a:r>
          </a:p>
          <a:p>
            <a:pPr marL="367665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67665" algn="l"/>
                <a:tab pos="368300" algn="l"/>
              </a:tabLst>
              <a:defRPr/>
            </a:pPr>
            <a:r>
              <a:rPr kumimoji="0" sz="30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Don’t use</a:t>
            </a:r>
            <a:r>
              <a:rPr kumimoji="0" sz="30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sigmoid</a:t>
            </a:r>
            <a:endParaRPr kumimoji="0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B57BF-CAA6-4420-AA53-094763851D23}"/>
              </a:ext>
            </a:extLst>
          </p:cNvPr>
          <p:cNvSpPr txBox="1"/>
          <p:nvPr/>
        </p:nvSpPr>
        <p:spPr>
          <a:xfrm>
            <a:off x="0" y="6604084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9125" y="1712463"/>
            <a:ext cx="7647305" cy="1534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 activations? just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so.”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62255" lvl="0" indent="0" algn="l" defTabSz="914400" rtl="0" eaLnBrk="1" fontAlgn="auto" latinLnBrk="0" hangingPunct="1">
              <a:lnSpc>
                <a:spcPts val="2850"/>
              </a:lnSpc>
              <a:spcBef>
                <a:spcPts val="1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 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batch of activations at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some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layer. To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dimension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unit-variance,</a:t>
            </a:r>
            <a:r>
              <a:rPr kumimoji="0" sz="24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apply: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248447" y="3795445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B8C3750-5E24-4485-BE1E-20C8A54F0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FE0B0A-0E15-4BE7-9C62-714C6CE6C29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941240" y="4330419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936491" y="4325642"/>
            <a:ext cx="2886075" cy="952500"/>
          </a:xfrm>
          <a:custGeom>
            <a:avLst/>
            <a:gdLst/>
            <a:ahLst/>
            <a:cxnLst/>
            <a:rect l="l" t="t" r="r" b="b"/>
            <a:pathLst>
              <a:path w="2886075" h="952500">
                <a:moveTo>
                  <a:pt x="0" y="0"/>
                </a:moveTo>
                <a:lnTo>
                  <a:pt x="2886044" y="0"/>
                </a:lnTo>
                <a:lnTo>
                  <a:pt x="2886044" y="952498"/>
                </a:lnTo>
                <a:lnTo>
                  <a:pt x="0" y="9524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65024" y="2797196"/>
            <a:ext cx="2040255" cy="2067560"/>
          </a:xfrm>
          <a:custGeom>
            <a:avLst/>
            <a:gdLst/>
            <a:ahLst/>
            <a:cxnLst/>
            <a:rect l="l" t="t" r="r" b="b"/>
            <a:pathLst>
              <a:path w="2040255" h="2067560">
                <a:moveTo>
                  <a:pt x="0" y="0"/>
                </a:moveTo>
                <a:lnTo>
                  <a:pt x="2039995" y="0"/>
                </a:lnTo>
                <a:lnTo>
                  <a:pt x="2039995" y="2067295"/>
                </a:lnTo>
                <a:lnTo>
                  <a:pt x="0" y="2067295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5175" y="3550177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607547" y="4995822"/>
            <a:ext cx="24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638769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6795" y="4598718"/>
            <a:ext cx="16394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556795" y="2870318"/>
            <a:ext cx="16394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020540" y="2599632"/>
            <a:ext cx="4782185" cy="11150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empirical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variance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independently for each  dimension.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87468" y="3817193"/>
            <a:ext cx="3367404" cy="0"/>
          </a:xfrm>
          <a:custGeom>
            <a:avLst/>
            <a:gdLst/>
            <a:ahLst/>
            <a:cxnLst/>
            <a:rect l="l" t="t" r="r" b="b"/>
            <a:pathLst>
              <a:path w="3367404">
                <a:moveTo>
                  <a:pt x="0" y="0"/>
                </a:moveTo>
                <a:lnTo>
                  <a:pt x="3367343" y="0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454813" y="38014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454812" y="3801469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4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78464" y="3907774"/>
            <a:ext cx="17354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2.</a:t>
            </a:r>
            <a:r>
              <a:rPr kumimoji="0" sz="2400" b="0" i="0" u="none" strike="noStrike" kern="1200" cap="none" spc="-8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Normalize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33970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251991" y="4598718"/>
            <a:ext cx="16395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51991" y="2870318"/>
            <a:ext cx="16395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29170" y="3062270"/>
            <a:ext cx="0" cy="1555750"/>
          </a:xfrm>
          <a:custGeom>
            <a:avLst/>
            <a:gdLst/>
            <a:ahLst/>
            <a:cxnLst/>
            <a:rect l="l" t="t" r="r" b="b"/>
            <a:pathLst>
              <a:path h="1555750">
                <a:moveTo>
                  <a:pt x="0" y="1555496"/>
                </a:moveTo>
                <a:lnTo>
                  <a:pt x="0" y="0"/>
                </a:lnTo>
              </a:path>
            </a:pathLst>
          </a:custGeom>
          <a:ln w="380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947192" y="4598718"/>
            <a:ext cx="163959" cy="210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947192" y="2870318"/>
            <a:ext cx="163959" cy="2110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7323" y="1712462"/>
            <a:ext cx="762889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“you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want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zero-mean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unit-variance activations? just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make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them</a:t>
            </a:r>
            <a:r>
              <a:rPr kumimoji="0" sz="20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so.”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2" name="Title 5">
            <a:extLst>
              <a:ext uri="{FF2B5EF4-FFF2-40B4-BE49-F238E27FC236}">
                <a16:creationId xmlns:a16="http://schemas.microsoft.com/office/drawing/2014/main" id="{400B8690-E928-47EF-88F4-E40205D88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A34968-3487-4878-A091-35BDD7EB825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30" name="object 3">
            <a:extLst>
              <a:ext uri="{FF2B5EF4-FFF2-40B4-BE49-F238E27FC236}">
                <a16:creationId xmlns:a16="http://schemas.microsoft.com/office/drawing/2014/main" id="{CC2C3E55-EDDB-4346-9F51-A23630ADB397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82324" y="2279260"/>
            <a:ext cx="2876544" cy="923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7561" y="2274497"/>
            <a:ext cx="2886710" cy="952500"/>
          </a:xfrm>
          <a:custGeom>
            <a:avLst/>
            <a:gdLst/>
            <a:ahLst/>
            <a:cxnLst/>
            <a:rect l="l" t="t" r="r" b="b"/>
            <a:pathLst>
              <a:path w="2886710" h="952500">
                <a:moveTo>
                  <a:pt x="0" y="0"/>
                </a:moveTo>
                <a:lnTo>
                  <a:pt x="2886081" y="0"/>
                </a:lnTo>
                <a:lnTo>
                  <a:pt x="2886081" y="952498"/>
                </a:lnTo>
                <a:lnTo>
                  <a:pt x="0" y="952498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5349" y="3375813"/>
            <a:ext cx="381889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then allow the network to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squash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range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it wants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82311" y="4171793"/>
            <a:ext cx="3038456" cy="5524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77549" y="4167019"/>
            <a:ext cx="3048000" cy="561975"/>
          </a:xfrm>
          <a:custGeom>
            <a:avLst/>
            <a:gdLst/>
            <a:ahLst/>
            <a:cxnLst/>
            <a:rect l="l" t="t" r="r" b="b"/>
            <a:pathLst>
              <a:path w="3048000" h="561975">
                <a:moveTo>
                  <a:pt x="0" y="0"/>
                </a:moveTo>
                <a:lnTo>
                  <a:pt x="3047993" y="0"/>
                </a:lnTo>
                <a:lnTo>
                  <a:pt x="3047993" y="561973"/>
                </a:lnTo>
                <a:lnTo>
                  <a:pt x="0" y="561973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38751C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93CB6EA-BDBE-477E-9D06-26E72380B241}"/>
              </a:ext>
            </a:extLst>
          </p:cNvPr>
          <p:cNvGrpSpPr/>
          <p:nvPr/>
        </p:nvGrpSpPr>
        <p:grpSpPr>
          <a:xfrm>
            <a:off x="5430590" y="2860271"/>
            <a:ext cx="3096895" cy="2177415"/>
            <a:chOff x="5430590" y="2860271"/>
            <a:chExt cx="3096895" cy="2177415"/>
          </a:xfrm>
        </p:grpSpPr>
        <p:sp>
          <p:nvSpPr>
            <p:cNvPr id="11" name="object 11"/>
            <p:cNvSpPr txBox="1"/>
            <p:nvPr/>
          </p:nvSpPr>
          <p:spPr>
            <a:xfrm>
              <a:off x="5430590" y="2860271"/>
              <a:ext cx="3096895" cy="2177415"/>
            </a:xfrm>
            <a:prstGeom prst="rect">
              <a:avLst/>
            </a:prstGeom>
            <a:ln w="9524">
              <a:solidFill>
                <a:srgbClr val="000000"/>
              </a:solidFill>
            </a:ln>
          </p:spPr>
          <p:txBody>
            <a:bodyPr vert="horz" wrap="square" lIns="0" tIns="103505" rIns="0" bIns="0" rtlCol="0">
              <a:spAutoFit/>
            </a:bodyPr>
            <a:lstStyle/>
            <a:p>
              <a:pPr marL="14922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81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Note, the network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can</a:t>
              </a:r>
              <a:r>
                <a:rPr kumimoji="0" sz="1800" b="0" i="0" u="none" strike="noStrike" kern="1200" cap="none" spc="-7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learn: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2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endParaRPr>
            </a:p>
            <a:p>
              <a:pPr marL="254000" marR="652145" lvl="0" indent="0" algn="l" defTabSz="914400" rtl="0" eaLnBrk="1" fontAlgn="auto" latinLnBrk="0" hangingPunct="1">
                <a:lnSpc>
                  <a:spcPct val="1006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to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recover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</a:t>
              </a:r>
              <a:r>
                <a:rPr kumimoji="0" sz="1800" b="0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800" b="0" i="0" u="none" strike="noStrike" kern="1200" cap="none" spc="-5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identity  </a:t>
              </a:r>
              <a:r>
                <a:rPr kumimoji="0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mapping.</a:t>
              </a:r>
            </a:p>
          </p:txBody>
        </p:sp>
        <p:sp>
          <p:nvSpPr>
            <p:cNvPr id="9" name="object 9"/>
            <p:cNvSpPr/>
            <p:nvPr/>
          </p:nvSpPr>
          <p:spPr>
            <a:xfrm>
              <a:off x="5595189" y="3372545"/>
              <a:ext cx="2438395" cy="41909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5595188" y="3901869"/>
              <a:ext cx="1924046" cy="46672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279149" y="1839091"/>
            <a:ext cx="1117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Normalize: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id="{00BFA493-73F6-4D60-98C7-E277FDB71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4400" b="0" spc="-10" dirty="0">
                <a:cs typeface="Arial"/>
              </a:rPr>
              <a:t>Batch</a:t>
            </a:r>
            <a:r>
              <a:rPr lang="en-US" sz="4400" b="0" spc="-85" dirty="0">
                <a:cs typeface="Arial"/>
              </a:rPr>
              <a:t> </a:t>
            </a:r>
            <a:r>
              <a:rPr lang="en-US" sz="4400" b="0" spc="-5" dirty="0">
                <a:cs typeface="Arial"/>
              </a:rPr>
              <a:t>Normalization</a:t>
            </a:r>
            <a:endParaRPr lang="en-US" sz="4400" b="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35D73D-0ED6-4893-9B00-B9ECB104631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985AD6F5-35EF-44BE-BC27-C7E423638A1B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81250" y="1599774"/>
            <a:ext cx="4966291" cy="3569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1667" y="1686154"/>
            <a:ext cx="3632200" cy="1669368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316865" marR="175895" lvl="0" indent="-304165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Improves gradient flow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through  the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Allows higher learning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5080" lvl="0" indent="-304165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Reduces 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strong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dependence  on</a:t>
            </a:r>
            <a:r>
              <a:rPr kumimoji="0" sz="18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initialization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160020" lvl="0" indent="-304165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Acts as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form of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1BD0D3B8-6A07-45B8-B88A-621E6E3D2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BA625-5BA7-4C08-8031-0EF6B5A6C7B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27D6E5EA-DB7E-4501-AEF4-657F1770C59E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Tricks of the trade</a:t>
            </a:r>
          </a:p>
        </p:txBody>
      </p:sp>
    </p:spTree>
    <p:extLst>
      <p:ext uri="{BB962C8B-B14F-4D97-AF65-F5344CB8AC3E}">
        <p14:creationId xmlns:p14="http://schemas.microsoft.com/office/powerpoint/2010/main" val="870034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81250" y="1599774"/>
            <a:ext cx="4966291" cy="3569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39193" y="1686155"/>
            <a:ext cx="3794760" cy="281384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304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Note: at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test time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BatchNorm</a:t>
            </a:r>
            <a:r>
              <a:rPr kumimoji="0" sz="1800" b="1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layer 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functions</a:t>
            </a:r>
            <a:r>
              <a:rPr kumimoji="0" sz="18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differently: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431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mean/std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 not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computed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based on the batch. Instead,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single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fixed empirical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activations  during training is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used.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(e.g. can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 estimated during training  with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running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averages)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03F780EC-6F14-4B39-B738-B2EBE3B7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10" dirty="0">
                <a:cs typeface="Arial"/>
              </a:rPr>
              <a:t>Batch</a:t>
            </a:r>
            <a:r>
              <a:rPr lang="en-US" spc="-85" dirty="0">
                <a:cs typeface="Arial"/>
              </a:rPr>
              <a:t> </a:t>
            </a:r>
            <a:r>
              <a:rPr lang="en-US" spc="-5" dirty="0">
                <a:cs typeface="Arial"/>
              </a:rPr>
              <a:t>Normalization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43A96-D4F3-459A-A17E-55DBB45A649D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D6E04C0B-9931-4095-B3DE-BF595EA31386}"/>
              </a:ext>
            </a:extLst>
          </p:cNvPr>
          <p:cNvSpPr txBox="1"/>
          <p:nvPr/>
        </p:nvSpPr>
        <p:spPr>
          <a:xfrm>
            <a:off x="6238841" y="1179335"/>
            <a:ext cx="26244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[Ioffe and Szegedy,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2015]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1A64CF-77B2-438A-8096-422BCF426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dirty="0"/>
              <a:t>Babysitting the Learning Process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8C034-4B5A-44C5-AACE-10B43F077C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Preprocess data</a:t>
            </a:r>
          </a:p>
          <a:p>
            <a:r>
              <a:rPr lang="en-US" sz="2400" dirty="0"/>
              <a:t>Choose architecture</a:t>
            </a:r>
          </a:p>
          <a:p>
            <a:r>
              <a:rPr lang="en-US" sz="2400" dirty="0"/>
              <a:t>Initialize and check initial loss with no regularization</a:t>
            </a:r>
          </a:p>
          <a:p>
            <a:r>
              <a:rPr lang="en-US" sz="2400" dirty="0"/>
              <a:t>Increase regularization, loss should increase</a:t>
            </a:r>
          </a:p>
          <a:p>
            <a:r>
              <a:rPr lang="en-US" sz="2400" dirty="0"/>
              <a:t>Then train – try small portion of data, check you can overfit </a:t>
            </a:r>
          </a:p>
          <a:p>
            <a:r>
              <a:rPr lang="en-US" sz="2400" dirty="0"/>
              <a:t>Add regularization, and find learning rate that can make the loss go down</a:t>
            </a:r>
          </a:p>
          <a:p>
            <a:r>
              <a:rPr lang="en-US" sz="2400" spc="-5" dirty="0">
                <a:cs typeface="Arial"/>
              </a:rPr>
              <a:t>Check learning rates in range [1e-3 </a:t>
            </a:r>
            <a:r>
              <a:rPr lang="en-US" sz="2400" dirty="0">
                <a:cs typeface="Arial"/>
              </a:rPr>
              <a:t>…</a:t>
            </a:r>
            <a:r>
              <a:rPr lang="en-US" sz="2400" spc="-25" dirty="0">
                <a:cs typeface="Arial"/>
              </a:rPr>
              <a:t> </a:t>
            </a:r>
            <a:r>
              <a:rPr lang="en-US" sz="2400" spc="-5" dirty="0">
                <a:cs typeface="Arial"/>
              </a:rPr>
              <a:t>1e-5]</a:t>
            </a:r>
            <a:endParaRPr lang="en-US" sz="2400" dirty="0"/>
          </a:p>
          <a:p>
            <a:r>
              <a:rPr lang="en-US" sz="2400" dirty="0"/>
              <a:t>Coarse-to-fine search for hyperparameters (e.g. learning rate, regularization)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B71383-B596-4ECD-96AB-2242419591F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  <p:extLst>
      <p:ext uri="{BB962C8B-B14F-4D97-AF65-F5344CB8AC3E}">
        <p14:creationId xmlns:p14="http://schemas.microsoft.com/office/powerpoint/2010/main" val="148066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802272" y="2563179"/>
          <a:ext cx="2134870" cy="213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5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1694129" y="2187058"/>
            <a:ext cx="2266315" cy="2534920"/>
            <a:chOff x="1694128" y="1329808"/>
            <a:chExt cx="2266315" cy="2534920"/>
          </a:xfrm>
        </p:grpSpPr>
        <p:sp>
          <p:nvSpPr>
            <p:cNvPr id="5" name="object 5"/>
            <p:cNvSpPr/>
            <p:nvPr/>
          </p:nvSpPr>
          <p:spPr>
            <a:xfrm>
              <a:off x="1708416" y="1715419"/>
              <a:ext cx="124460" cy="2134870"/>
            </a:xfrm>
            <a:custGeom>
              <a:avLst/>
              <a:gdLst/>
              <a:ahLst/>
              <a:cxnLst/>
              <a:rect l="l" t="t" r="r" b="b"/>
              <a:pathLst>
                <a:path w="124460" h="2134870">
                  <a:moveTo>
                    <a:pt x="124385" y="2134398"/>
                  </a:moveTo>
                  <a:lnTo>
                    <a:pt x="90534" y="2122518"/>
                  </a:lnTo>
                  <a:lnTo>
                    <a:pt x="71921" y="2092039"/>
                  </a:lnTo>
                  <a:lnTo>
                    <a:pt x="63027" y="2050703"/>
                  </a:lnTo>
                  <a:lnTo>
                    <a:pt x="58335" y="2006251"/>
                  </a:lnTo>
                  <a:lnTo>
                    <a:pt x="52327" y="1966423"/>
                  </a:lnTo>
                  <a:lnTo>
                    <a:pt x="41740" y="1918536"/>
                  </a:lnTo>
                  <a:lnTo>
                    <a:pt x="33162" y="1870311"/>
                  </a:lnTo>
                  <a:lnTo>
                    <a:pt x="26526" y="1821808"/>
                  </a:lnTo>
                  <a:lnTo>
                    <a:pt x="21766" y="1773082"/>
                  </a:lnTo>
                  <a:lnTo>
                    <a:pt x="18815" y="1724191"/>
                  </a:lnTo>
                  <a:lnTo>
                    <a:pt x="17605" y="1675192"/>
                  </a:lnTo>
                  <a:lnTo>
                    <a:pt x="18072" y="1626143"/>
                  </a:lnTo>
                  <a:lnTo>
                    <a:pt x="20147" y="1577101"/>
                  </a:lnTo>
                  <a:lnTo>
                    <a:pt x="23765" y="1528123"/>
                  </a:lnTo>
                  <a:lnTo>
                    <a:pt x="28859" y="1479267"/>
                  </a:lnTo>
                  <a:lnTo>
                    <a:pt x="35361" y="1430589"/>
                  </a:lnTo>
                  <a:lnTo>
                    <a:pt x="43206" y="1382148"/>
                  </a:lnTo>
                  <a:lnTo>
                    <a:pt x="52327" y="1333999"/>
                  </a:lnTo>
                  <a:lnTo>
                    <a:pt x="60248" y="1288404"/>
                  </a:lnTo>
                  <a:lnTo>
                    <a:pt x="65736" y="1242430"/>
                  </a:lnTo>
                  <a:lnTo>
                    <a:pt x="69012" y="1196117"/>
                  </a:lnTo>
                  <a:lnTo>
                    <a:pt x="70297" y="1149502"/>
                  </a:lnTo>
                  <a:lnTo>
                    <a:pt x="69811" y="1102626"/>
                  </a:lnTo>
                  <a:lnTo>
                    <a:pt x="67774" y="1055527"/>
                  </a:lnTo>
                  <a:lnTo>
                    <a:pt x="64408" y="1008243"/>
                  </a:lnTo>
                  <a:lnTo>
                    <a:pt x="59933" y="960814"/>
                  </a:lnTo>
                  <a:lnTo>
                    <a:pt x="54569" y="913278"/>
                  </a:lnTo>
                  <a:lnTo>
                    <a:pt x="48537" y="865674"/>
                  </a:lnTo>
                  <a:lnTo>
                    <a:pt x="42057" y="818042"/>
                  </a:lnTo>
                  <a:lnTo>
                    <a:pt x="35351" y="770419"/>
                  </a:lnTo>
                  <a:lnTo>
                    <a:pt x="28638" y="722845"/>
                  </a:lnTo>
                  <a:lnTo>
                    <a:pt x="22140" y="675359"/>
                  </a:lnTo>
                  <a:lnTo>
                    <a:pt x="16076" y="627999"/>
                  </a:lnTo>
                  <a:lnTo>
                    <a:pt x="10668" y="580805"/>
                  </a:lnTo>
                  <a:lnTo>
                    <a:pt x="6135" y="533815"/>
                  </a:lnTo>
                  <a:lnTo>
                    <a:pt x="2699" y="487068"/>
                  </a:lnTo>
                  <a:lnTo>
                    <a:pt x="581" y="440602"/>
                  </a:lnTo>
                  <a:lnTo>
                    <a:pt x="0" y="394458"/>
                  </a:lnTo>
                  <a:lnTo>
                    <a:pt x="1177" y="348673"/>
                  </a:lnTo>
                  <a:lnTo>
                    <a:pt x="4332" y="303286"/>
                  </a:lnTo>
                  <a:lnTo>
                    <a:pt x="9688" y="258337"/>
                  </a:lnTo>
                  <a:lnTo>
                    <a:pt x="17463" y="213864"/>
                  </a:lnTo>
                  <a:lnTo>
                    <a:pt x="27878" y="169906"/>
                  </a:lnTo>
                  <a:lnTo>
                    <a:pt x="41155" y="126501"/>
                  </a:lnTo>
                  <a:lnTo>
                    <a:pt x="57513" y="83690"/>
                  </a:lnTo>
                  <a:lnTo>
                    <a:pt x="77174" y="41509"/>
                  </a:lnTo>
                  <a:lnTo>
                    <a:pt x="100357" y="0"/>
                  </a:lnTo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1821488" y="1344095"/>
              <a:ext cx="2124710" cy="361950"/>
            </a:xfrm>
            <a:custGeom>
              <a:avLst/>
              <a:gdLst/>
              <a:ahLst/>
              <a:cxnLst/>
              <a:rect l="l" t="t" r="r" b="b"/>
              <a:pathLst>
                <a:path w="2124710" h="361950">
                  <a:moveTo>
                    <a:pt x="0" y="361738"/>
                  </a:moveTo>
                  <a:lnTo>
                    <a:pt x="43928" y="342124"/>
                  </a:lnTo>
                  <a:lnTo>
                    <a:pt x="88921" y="326476"/>
                  </a:lnTo>
                  <a:lnTo>
                    <a:pt x="134876" y="314389"/>
                  </a:lnTo>
                  <a:lnTo>
                    <a:pt x="181691" y="305458"/>
                  </a:lnTo>
                  <a:lnTo>
                    <a:pt x="229264" y="299277"/>
                  </a:lnTo>
                  <a:lnTo>
                    <a:pt x="277491" y="295443"/>
                  </a:lnTo>
                  <a:lnTo>
                    <a:pt x="326271" y="293549"/>
                  </a:lnTo>
                  <a:lnTo>
                    <a:pt x="375501" y="293191"/>
                  </a:lnTo>
                  <a:lnTo>
                    <a:pt x="425078" y="293965"/>
                  </a:lnTo>
                  <a:lnTo>
                    <a:pt x="474901" y="295464"/>
                  </a:lnTo>
                  <a:lnTo>
                    <a:pt x="524867" y="297284"/>
                  </a:lnTo>
                  <a:lnTo>
                    <a:pt x="574874" y="299021"/>
                  </a:lnTo>
                  <a:lnTo>
                    <a:pt x="624819" y="300269"/>
                  </a:lnTo>
                  <a:lnTo>
                    <a:pt x="674599" y="300623"/>
                  </a:lnTo>
                  <a:lnTo>
                    <a:pt x="724113" y="299679"/>
                  </a:lnTo>
                  <a:lnTo>
                    <a:pt x="773258" y="297031"/>
                  </a:lnTo>
                  <a:lnTo>
                    <a:pt x="821932" y="292274"/>
                  </a:lnTo>
                  <a:lnTo>
                    <a:pt x="870032" y="285004"/>
                  </a:lnTo>
                  <a:lnTo>
                    <a:pt x="917455" y="274815"/>
                  </a:lnTo>
                  <a:lnTo>
                    <a:pt x="955244" y="261291"/>
                  </a:lnTo>
                  <a:lnTo>
                    <a:pt x="991224" y="241141"/>
                  </a:lnTo>
                  <a:lnTo>
                    <a:pt x="1025722" y="215842"/>
                  </a:lnTo>
                  <a:lnTo>
                    <a:pt x="1059070" y="186869"/>
                  </a:lnTo>
                  <a:lnTo>
                    <a:pt x="1091595" y="155699"/>
                  </a:lnTo>
                  <a:lnTo>
                    <a:pt x="1123627" y="123809"/>
                  </a:lnTo>
                  <a:lnTo>
                    <a:pt x="1155495" y="92674"/>
                  </a:lnTo>
                  <a:lnTo>
                    <a:pt x="1187529" y="63770"/>
                  </a:lnTo>
                  <a:lnTo>
                    <a:pt x="1220058" y="38575"/>
                  </a:lnTo>
                  <a:lnTo>
                    <a:pt x="1253411" y="18564"/>
                  </a:lnTo>
                  <a:lnTo>
                    <a:pt x="1323904" y="0"/>
                  </a:lnTo>
                  <a:lnTo>
                    <a:pt x="1361704" y="4398"/>
                  </a:lnTo>
                  <a:lnTo>
                    <a:pt x="1399059" y="20031"/>
                  </a:lnTo>
                  <a:lnTo>
                    <a:pt x="1431130" y="44983"/>
                  </a:lnTo>
                  <a:lnTo>
                    <a:pt x="1459397" y="76690"/>
                  </a:lnTo>
                  <a:lnTo>
                    <a:pt x="1485342" y="112587"/>
                  </a:lnTo>
                  <a:lnTo>
                    <a:pt x="1510447" y="150109"/>
                  </a:lnTo>
                  <a:lnTo>
                    <a:pt x="1536195" y="186690"/>
                  </a:lnTo>
                  <a:lnTo>
                    <a:pt x="1564065" y="219767"/>
                  </a:lnTo>
                  <a:lnTo>
                    <a:pt x="1595541" y="246774"/>
                  </a:lnTo>
                  <a:lnTo>
                    <a:pt x="1632104" y="265145"/>
                  </a:lnTo>
                  <a:lnTo>
                    <a:pt x="1673592" y="275083"/>
                  </a:lnTo>
                  <a:lnTo>
                    <a:pt x="1718320" y="279537"/>
                  </a:lnTo>
                  <a:lnTo>
                    <a:pt x="1765290" y="280003"/>
                  </a:lnTo>
                  <a:lnTo>
                    <a:pt x="1813507" y="277982"/>
                  </a:lnTo>
                  <a:lnTo>
                    <a:pt x="1861976" y="274971"/>
                  </a:lnTo>
                  <a:lnTo>
                    <a:pt x="1909700" y="272470"/>
                  </a:lnTo>
                  <a:lnTo>
                    <a:pt x="1955684" y="271976"/>
                  </a:lnTo>
                  <a:lnTo>
                    <a:pt x="1998933" y="274988"/>
                  </a:lnTo>
                  <a:lnTo>
                    <a:pt x="2038449" y="283005"/>
                  </a:lnTo>
                  <a:lnTo>
                    <a:pt x="2102305" y="320046"/>
                  </a:lnTo>
                  <a:lnTo>
                    <a:pt x="2124653" y="352068"/>
                  </a:lnTo>
                </a:path>
              </a:pathLst>
            </a:custGeom>
            <a:ln w="28574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2289910" y="1567404"/>
              <a:ext cx="134994" cy="13499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2812356" y="1482074"/>
              <a:ext cx="134974" cy="134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3334780" y="1522261"/>
              <a:ext cx="134999" cy="1349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4913566" y="2563179"/>
          <a:ext cx="2134870" cy="2134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4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3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41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5050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9525">
                      <a:solidFill>
                        <a:srgbClr val="595959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8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9525">
                      <a:solidFill>
                        <a:srgbClr val="595959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595959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9525">
                      <a:solidFill>
                        <a:srgbClr val="595959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object 11"/>
          <p:cNvGrpSpPr/>
          <p:nvPr/>
        </p:nvGrpSpPr>
        <p:grpSpPr>
          <a:xfrm>
            <a:off x="4805416" y="2138063"/>
            <a:ext cx="2266315" cy="2583815"/>
            <a:chOff x="4805415" y="1280812"/>
            <a:chExt cx="2266315" cy="2583815"/>
          </a:xfrm>
        </p:grpSpPr>
        <p:sp>
          <p:nvSpPr>
            <p:cNvPr id="12" name="object 12"/>
            <p:cNvSpPr/>
            <p:nvPr/>
          </p:nvSpPr>
          <p:spPr>
            <a:xfrm>
              <a:off x="4819703" y="1715419"/>
              <a:ext cx="124460" cy="2134870"/>
            </a:xfrm>
            <a:custGeom>
              <a:avLst/>
              <a:gdLst/>
              <a:ahLst/>
              <a:cxnLst/>
              <a:rect l="l" t="t" r="r" b="b"/>
              <a:pathLst>
                <a:path w="124460" h="2134870">
                  <a:moveTo>
                    <a:pt x="124386" y="2134398"/>
                  </a:moveTo>
                  <a:lnTo>
                    <a:pt x="90539" y="2122518"/>
                  </a:lnTo>
                  <a:lnTo>
                    <a:pt x="71928" y="2092039"/>
                  </a:lnTo>
                  <a:lnTo>
                    <a:pt x="63035" y="2050703"/>
                  </a:lnTo>
                  <a:lnTo>
                    <a:pt x="58344" y="2006251"/>
                  </a:lnTo>
                  <a:lnTo>
                    <a:pt x="52336" y="1966423"/>
                  </a:lnTo>
                  <a:lnTo>
                    <a:pt x="41749" y="1918536"/>
                  </a:lnTo>
                  <a:lnTo>
                    <a:pt x="33171" y="1870311"/>
                  </a:lnTo>
                  <a:lnTo>
                    <a:pt x="26535" y="1821808"/>
                  </a:lnTo>
                  <a:lnTo>
                    <a:pt x="21774" y="1773082"/>
                  </a:lnTo>
                  <a:lnTo>
                    <a:pt x="18822" y="1724191"/>
                  </a:lnTo>
                  <a:lnTo>
                    <a:pt x="17612" y="1675192"/>
                  </a:lnTo>
                  <a:lnTo>
                    <a:pt x="18078" y="1626143"/>
                  </a:lnTo>
                  <a:lnTo>
                    <a:pt x="20153" y="1577101"/>
                  </a:lnTo>
                  <a:lnTo>
                    <a:pt x="23771" y="1528123"/>
                  </a:lnTo>
                  <a:lnTo>
                    <a:pt x="28865" y="1479267"/>
                  </a:lnTo>
                  <a:lnTo>
                    <a:pt x="35368" y="1430589"/>
                  </a:lnTo>
                  <a:lnTo>
                    <a:pt x="43214" y="1382148"/>
                  </a:lnTo>
                  <a:lnTo>
                    <a:pt x="52336" y="1333999"/>
                  </a:lnTo>
                  <a:lnTo>
                    <a:pt x="60256" y="1288404"/>
                  </a:lnTo>
                  <a:lnTo>
                    <a:pt x="65743" y="1242430"/>
                  </a:lnTo>
                  <a:lnTo>
                    <a:pt x="69019" y="1196117"/>
                  </a:lnTo>
                  <a:lnTo>
                    <a:pt x="70302" y="1149502"/>
                  </a:lnTo>
                  <a:lnTo>
                    <a:pt x="69815" y="1102626"/>
                  </a:lnTo>
                  <a:lnTo>
                    <a:pt x="67778" y="1055527"/>
                  </a:lnTo>
                  <a:lnTo>
                    <a:pt x="64411" y="1008243"/>
                  </a:lnTo>
                  <a:lnTo>
                    <a:pt x="59935" y="960814"/>
                  </a:lnTo>
                  <a:lnTo>
                    <a:pt x="54571" y="913278"/>
                  </a:lnTo>
                  <a:lnTo>
                    <a:pt x="48538" y="865674"/>
                  </a:lnTo>
                  <a:lnTo>
                    <a:pt x="42058" y="818042"/>
                  </a:lnTo>
                  <a:lnTo>
                    <a:pt x="35351" y="770419"/>
                  </a:lnTo>
                  <a:lnTo>
                    <a:pt x="28638" y="722845"/>
                  </a:lnTo>
                  <a:lnTo>
                    <a:pt x="22140" y="675359"/>
                  </a:lnTo>
                  <a:lnTo>
                    <a:pt x="16076" y="627999"/>
                  </a:lnTo>
                  <a:lnTo>
                    <a:pt x="10667" y="580805"/>
                  </a:lnTo>
                  <a:lnTo>
                    <a:pt x="6135" y="533815"/>
                  </a:lnTo>
                  <a:lnTo>
                    <a:pt x="2699" y="487068"/>
                  </a:lnTo>
                  <a:lnTo>
                    <a:pt x="580" y="440602"/>
                  </a:lnTo>
                  <a:lnTo>
                    <a:pt x="0" y="394458"/>
                  </a:lnTo>
                  <a:lnTo>
                    <a:pt x="1177" y="348673"/>
                  </a:lnTo>
                  <a:lnTo>
                    <a:pt x="4333" y="303286"/>
                  </a:lnTo>
                  <a:lnTo>
                    <a:pt x="9688" y="258337"/>
                  </a:lnTo>
                  <a:lnTo>
                    <a:pt x="17464" y="213864"/>
                  </a:lnTo>
                  <a:lnTo>
                    <a:pt x="27880" y="169906"/>
                  </a:lnTo>
                  <a:lnTo>
                    <a:pt x="41157" y="126501"/>
                  </a:lnTo>
                  <a:lnTo>
                    <a:pt x="57516" y="83690"/>
                  </a:lnTo>
                  <a:lnTo>
                    <a:pt x="77177" y="41509"/>
                  </a:lnTo>
                  <a:lnTo>
                    <a:pt x="100361" y="0"/>
                  </a:lnTo>
                </a:path>
              </a:pathLst>
            </a:custGeom>
            <a:ln w="28574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4932789" y="1344095"/>
              <a:ext cx="2124710" cy="361950"/>
            </a:xfrm>
            <a:custGeom>
              <a:avLst/>
              <a:gdLst/>
              <a:ahLst/>
              <a:cxnLst/>
              <a:rect l="l" t="t" r="r" b="b"/>
              <a:pathLst>
                <a:path w="2124709" h="361950">
                  <a:moveTo>
                    <a:pt x="0" y="361738"/>
                  </a:moveTo>
                  <a:lnTo>
                    <a:pt x="43928" y="342124"/>
                  </a:lnTo>
                  <a:lnTo>
                    <a:pt x="88920" y="326476"/>
                  </a:lnTo>
                  <a:lnTo>
                    <a:pt x="134874" y="314389"/>
                  </a:lnTo>
                  <a:lnTo>
                    <a:pt x="181688" y="305458"/>
                  </a:lnTo>
                  <a:lnTo>
                    <a:pt x="229260" y="299277"/>
                  </a:lnTo>
                  <a:lnTo>
                    <a:pt x="277486" y="295443"/>
                  </a:lnTo>
                  <a:lnTo>
                    <a:pt x="326264" y="293549"/>
                  </a:lnTo>
                  <a:lnTo>
                    <a:pt x="375492" y="293191"/>
                  </a:lnTo>
                  <a:lnTo>
                    <a:pt x="425068" y="293965"/>
                  </a:lnTo>
                  <a:lnTo>
                    <a:pt x="474890" y="295464"/>
                  </a:lnTo>
                  <a:lnTo>
                    <a:pt x="524854" y="297284"/>
                  </a:lnTo>
                  <a:lnTo>
                    <a:pt x="574858" y="299021"/>
                  </a:lnTo>
                  <a:lnTo>
                    <a:pt x="624801" y="300269"/>
                  </a:lnTo>
                  <a:lnTo>
                    <a:pt x="674579" y="300623"/>
                  </a:lnTo>
                  <a:lnTo>
                    <a:pt x="724091" y="299679"/>
                  </a:lnTo>
                  <a:lnTo>
                    <a:pt x="773234" y="297031"/>
                  </a:lnTo>
                  <a:lnTo>
                    <a:pt x="821905" y="292274"/>
                  </a:lnTo>
                  <a:lnTo>
                    <a:pt x="870002" y="285004"/>
                  </a:lnTo>
                  <a:lnTo>
                    <a:pt x="917423" y="274815"/>
                  </a:lnTo>
                  <a:lnTo>
                    <a:pt x="955217" y="261291"/>
                  </a:lnTo>
                  <a:lnTo>
                    <a:pt x="991201" y="241141"/>
                  </a:lnTo>
                  <a:lnTo>
                    <a:pt x="1025703" y="215842"/>
                  </a:lnTo>
                  <a:lnTo>
                    <a:pt x="1059054" y="186869"/>
                  </a:lnTo>
                  <a:lnTo>
                    <a:pt x="1091581" y="155699"/>
                  </a:lnTo>
                  <a:lnTo>
                    <a:pt x="1123615" y="123809"/>
                  </a:lnTo>
                  <a:lnTo>
                    <a:pt x="1155485" y="92674"/>
                  </a:lnTo>
                  <a:lnTo>
                    <a:pt x="1187520" y="63770"/>
                  </a:lnTo>
                  <a:lnTo>
                    <a:pt x="1220050" y="38575"/>
                  </a:lnTo>
                  <a:lnTo>
                    <a:pt x="1253403" y="18564"/>
                  </a:lnTo>
                  <a:lnTo>
                    <a:pt x="1323897" y="0"/>
                  </a:lnTo>
                  <a:lnTo>
                    <a:pt x="1361697" y="4398"/>
                  </a:lnTo>
                  <a:lnTo>
                    <a:pt x="1399052" y="20031"/>
                  </a:lnTo>
                  <a:lnTo>
                    <a:pt x="1431122" y="44983"/>
                  </a:lnTo>
                  <a:lnTo>
                    <a:pt x="1459389" y="76690"/>
                  </a:lnTo>
                  <a:lnTo>
                    <a:pt x="1485335" y="112587"/>
                  </a:lnTo>
                  <a:lnTo>
                    <a:pt x="1510440" y="150109"/>
                  </a:lnTo>
                  <a:lnTo>
                    <a:pt x="1536187" y="186690"/>
                  </a:lnTo>
                  <a:lnTo>
                    <a:pt x="1564058" y="219767"/>
                  </a:lnTo>
                  <a:lnTo>
                    <a:pt x="1595534" y="246774"/>
                  </a:lnTo>
                  <a:lnTo>
                    <a:pt x="1632096" y="265145"/>
                  </a:lnTo>
                  <a:lnTo>
                    <a:pt x="1673584" y="275083"/>
                  </a:lnTo>
                  <a:lnTo>
                    <a:pt x="1718310" y="279537"/>
                  </a:lnTo>
                  <a:lnTo>
                    <a:pt x="1765279" y="280003"/>
                  </a:lnTo>
                  <a:lnTo>
                    <a:pt x="1813494" y="277982"/>
                  </a:lnTo>
                  <a:lnTo>
                    <a:pt x="1861961" y="274971"/>
                  </a:lnTo>
                  <a:lnTo>
                    <a:pt x="1909683" y="272470"/>
                  </a:lnTo>
                  <a:lnTo>
                    <a:pt x="1955666" y="271976"/>
                  </a:lnTo>
                  <a:lnTo>
                    <a:pt x="1998914" y="274988"/>
                  </a:lnTo>
                  <a:lnTo>
                    <a:pt x="2038431" y="283005"/>
                  </a:lnTo>
                  <a:lnTo>
                    <a:pt x="2102292" y="320046"/>
                  </a:lnTo>
                  <a:lnTo>
                    <a:pt x="2124645" y="352068"/>
                  </a:lnTo>
                </a:path>
              </a:pathLst>
            </a:custGeom>
            <a:ln w="28574">
              <a:solidFill>
                <a:srgbClr val="69A84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5072852" y="1567404"/>
              <a:ext cx="134999" cy="13499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286876" y="1567404"/>
              <a:ext cx="204174" cy="13499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589501" y="1567404"/>
              <a:ext cx="134999" cy="13499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892100" y="1462464"/>
              <a:ext cx="134999" cy="13499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6250949" y="1280812"/>
              <a:ext cx="134999" cy="134994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428174" y="1482074"/>
              <a:ext cx="134974" cy="13499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898198" y="1567404"/>
              <a:ext cx="134999" cy="13499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711373" y="1522261"/>
              <a:ext cx="134999" cy="13499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2" name="object 22"/>
          <p:cNvSpPr/>
          <p:nvPr/>
        </p:nvSpPr>
        <p:spPr>
          <a:xfrm>
            <a:off x="2289910" y="3060487"/>
            <a:ext cx="134994" cy="13499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289910" y="3583582"/>
            <a:ext cx="134994" cy="1349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289910" y="4106656"/>
            <a:ext cx="134994" cy="1349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812356" y="3060487"/>
            <a:ext cx="134974" cy="13499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812356" y="3583582"/>
            <a:ext cx="134974" cy="1349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812356" y="4106656"/>
            <a:ext cx="134974" cy="1349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334781" y="3060487"/>
            <a:ext cx="134999" cy="13499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34781" y="3583582"/>
            <a:ext cx="134999" cy="13497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334781" y="4106656"/>
            <a:ext cx="134999" cy="1349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134428" y="4772978"/>
            <a:ext cx="14916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Important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265042" y="4772978"/>
            <a:ext cx="14916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Important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62847" y="2801938"/>
            <a:ext cx="205184" cy="1698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Unimportant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193451" y="2801938"/>
            <a:ext cx="205184" cy="1698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Unimportant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Parameter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72853" y="3332475"/>
            <a:ext cx="134999" cy="13498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286877" y="4154930"/>
            <a:ext cx="134999" cy="13497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356052" y="2765816"/>
            <a:ext cx="134999" cy="13499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5858726" y="3511008"/>
            <a:ext cx="134999" cy="13499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250950" y="4496205"/>
            <a:ext cx="134999" cy="134974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639627" y="3908657"/>
            <a:ext cx="134999" cy="13499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492300" y="3799332"/>
            <a:ext cx="134999" cy="134999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658075" y="2835170"/>
            <a:ext cx="134999" cy="13499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898199" y="3185957"/>
            <a:ext cx="134999" cy="13499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672741" y="5158810"/>
            <a:ext cx="1794510" cy="223138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247015" marR="5080" lvl="0" indent="-234950" algn="l" defTabSz="914400" rtl="0" eaLnBrk="1" fontAlgn="auto" latinLnBrk="0" hangingPunct="1">
              <a:lnSpc>
                <a:spcPts val="819"/>
              </a:lnSpc>
              <a:spcBef>
                <a:spcPts val="1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Illustration of Bergstra et al., 2012 by Shayne  Longpre, </a:t>
            </a: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copyright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CS231n</a:t>
            </a:r>
            <a:r>
              <a:rPr kumimoji="0" sz="7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7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2017</a:t>
            </a:r>
            <a:endParaRPr kumimoji="0" sz="7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25,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25,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2019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38100" marR="0" lvl="0" indent="0" algn="l" defTabSz="914400" rtl="0" eaLnBrk="1" fontAlgn="auto" latinLnBrk="0" hangingPunct="1">
                <a:lnSpc>
                  <a:spcPts val="23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xfrm>
            <a:off x="6471212" y="1092133"/>
            <a:ext cx="1564005" cy="228268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i="1" spc="-5" dirty="0">
                <a:solidFill>
                  <a:srgbClr val="0000FF"/>
                </a:solidFill>
                <a:latin typeface="Arial"/>
                <a:cs typeface="Arial"/>
              </a:rPr>
              <a:t>Random Search</a:t>
            </a:r>
            <a:r>
              <a:rPr sz="1400" i="1" spc="-8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0000FF"/>
                </a:solidFill>
                <a:latin typeface="Arial"/>
                <a:cs typeface="Arial"/>
              </a:rPr>
              <a:t>for</a:t>
            </a:r>
            <a:endParaRPr sz="14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90740" y="1296438"/>
            <a:ext cx="6501765" cy="723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92575" marR="0" lvl="0" indent="0" algn="l" defTabSz="914400" rtl="0" eaLnBrk="1" fontAlgn="auto" latinLnBrk="0" hangingPunct="1">
              <a:lnSpc>
                <a:spcPts val="1664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Hyper-Parameter</a:t>
            </a:r>
            <a:r>
              <a:rPr kumimoji="0" sz="1400" b="0" i="1" u="none" strike="noStrike" kern="1200" cap="none" spc="-6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1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092575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Bergstra and Bengio,</a:t>
            </a:r>
            <a:r>
              <a:rPr kumimoji="0" sz="1400" b="0" i="0" u="none" strike="noStrike" kern="1200" cap="none" spc="-3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Tx/>
              <a:buSzTx/>
              <a:buFontTx/>
              <a:buNone/>
              <a:tabLst>
                <a:tab pos="2999740" algn="l"/>
              </a:tabLst>
              <a:defRPr/>
            </a:pPr>
            <a:r>
              <a:rPr kumimoji="0" sz="1400" b="1" i="0" u="heavy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Grid Layout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	</a:t>
            </a:r>
            <a:r>
              <a:rPr kumimoji="0" sz="1400" b="1" i="0" u="heavy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Times New Roman"/>
                <a:ea typeface="+mn-ea"/>
                <a:cs typeface="Times New Roman"/>
              </a:rPr>
              <a:t>Random Layout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C501F58-6106-4C98-BA17-D11B3DA16F6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  <p:sp>
        <p:nvSpPr>
          <p:cNvPr id="53" name="Title 2">
            <a:extLst>
              <a:ext uri="{FF2B5EF4-FFF2-40B4-BE49-F238E27FC236}">
                <a16:creationId xmlns:a16="http://schemas.microsoft.com/office/drawing/2014/main" id="{A5127CC9-65DC-4186-B71F-CDD7A8011D9E}"/>
              </a:ext>
            </a:extLst>
          </p:cNvPr>
          <p:cNvSpPr txBox="1">
            <a:spLocks/>
          </p:cNvSpPr>
          <p:nvPr/>
        </p:nvSpPr>
        <p:spPr bwMode="auto">
          <a:xfrm>
            <a:off x="0" y="274638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Grid</a:t>
            </a:r>
            <a:r>
              <a:rPr kumimoji="0" lang="en-US" sz="44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4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Random Search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56947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69820" y="1526398"/>
            <a:ext cx="4819907" cy="380519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61616" y="2446471"/>
            <a:ext cx="0" cy="1513840"/>
          </a:xfrm>
          <a:custGeom>
            <a:avLst/>
            <a:gdLst/>
            <a:ahLst/>
            <a:cxnLst/>
            <a:rect l="l" t="t" r="r" b="b"/>
            <a:pathLst>
              <a:path h="1513839">
                <a:moveTo>
                  <a:pt x="0" y="0"/>
                </a:moveTo>
                <a:lnTo>
                  <a:pt x="0" y="1513796"/>
                </a:lnTo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20617" y="2350498"/>
            <a:ext cx="81999" cy="105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20617" y="3950744"/>
            <a:ext cx="81999" cy="10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28985" y="2871351"/>
            <a:ext cx="3782060" cy="196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big gap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24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overfitting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increase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regularization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strength?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increase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capacity?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FB15BAF-75A9-4EB2-BFF4-D6177B86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Arial"/>
              </a:rPr>
              <a:t>Monitor </a:t>
            </a:r>
            <a:r>
              <a:rPr lang="en-US" spc="-5" dirty="0">
                <a:cs typeface="Arial"/>
              </a:rPr>
              <a:t>and V</a:t>
            </a:r>
            <a:r>
              <a:rPr lang="en-US" dirty="0">
                <a:cs typeface="Arial"/>
              </a:rPr>
              <a:t>isualize </a:t>
            </a:r>
            <a:r>
              <a:rPr lang="en-US" spc="-5" dirty="0">
                <a:cs typeface="Arial"/>
              </a:rPr>
              <a:t>Accuracy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40DF01-9A83-444D-98B6-175DD10BD45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D42A76-1280-4395-B470-949C752C5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Dealing with sparse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B794E-C3D8-4FDD-A8F5-9B2DB1912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Deep neural networks require lots of data, and can overfit easily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more weights you need to learn, the more data you need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That’s why with a deeper network, you need more data for training than for a shallower network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Ways to prevent overfitting include: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Using a validation set to stop training or pick parameters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Regularization 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Data augmentation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/>
              <a:t>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372596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Over-training prevention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538936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Running too many epochs can result in over-fitting.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Keep a hold-out validation set and test accuracy on it after every epoch. Stop training when additional epochs actually increase validation error.</a:t>
            </a:r>
          </a:p>
          <a:p>
            <a:pPr marL="0" indent="0">
              <a:lnSpc>
                <a:spcPct val="90000"/>
              </a:lnSpc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590675" y="1450280"/>
            <a:ext cx="6367463" cy="2149475"/>
            <a:chOff x="1590675" y="1450280"/>
            <a:chExt cx="6367463" cy="2149475"/>
          </a:xfrm>
        </p:grpSpPr>
        <p:sp>
          <p:nvSpPr>
            <p:cNvPr id="263181" name="Text Box 13"/>
            <p:cNvSpPr txBox="1">
              <a:spLocks noChangeArrowheads="1"/>
            </p:cNvSpPr>
            <p:nvPr/>
          </p:nvSpPr>
          <p:spPr bwMode="auto">
            <a:xfrm>
              <a:off x="1771650" y="3140968"/>
              <a:ext cx="307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3182" name="Text Box 14"/>
            <p:cNvSpPr txBox="1">
              <a:spLocks noChangeArrowheads="1"/>
            </p:cNvSpPr>
            <p:nvPr/>
          </p:nvSpPr>
          <p:spPr bwMode="auto">
            <a:xfrm>
              <a:off x="3109913" y="3202880"/>
              <a:ext cx="192722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 training epochs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90675" y="1450280"/>
              <a:ext cx="6367463" cy="1690688"/>
              <a:chOff x="1590675" y="1793875"/>
              <a:chExt cx="6367463" cy="1690688"/>
            </a:xfrm>
          </p:grpSpPr>
          <p:sp>
            <p:nvSpPr>
              <p:cNvPr id="263172" name="Line 4"/>
              <p:cNvSpPr>
                <a:spLocks noChangeShapeType="1"/>
              </p:cNvSpPr>
              <p:nvPr/>
            </p:nvSpPr>
            <p:spPr bwMode="auto">
              <a:xfrm>
                <a:off x="2033588" y="1793875"/>
                <a:ext cx="0" cy="16827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3" name="Line 5"/>
              <p:cNvSpPr>
                <a:spLocks noChangeShapeType="1"/>
              </p:cNvSpPr>
              <p:nvPr/>
            </p:nvSpPr>
            <p:spPr bwMode="auto">
              <a:xfrm>
                <a:off x="2022475" y="3476625"/>
                <a:ext cx="424180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74" name="Text Box 6"/>
              <p:cNvSpPr txBox="1">
                <a:spLocks noChangeArrowheads="1"/>
              </p:cNvSpPr>
              <p:nvPr/>
            </p:nvSpPr>
            <p:spPr bwMode="auto">
              <a:xfrm rot="-5400000">
                <a:off x="1452563" y="2135187"/>
                <a:ext cx="67310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error</a:t>
                </a:r>
              </a:p>
            </p:txBody>
          </p:sp>
          <p:sp>
            <p:nvSpPr>
              <p:cNvPr id="263177" name="Text Box 9"/>
              <p:cNvSpPr txBox="1">
                <a:spLocks noChangeArrowheads="1"/>
              </p:cNvSpPr>
              <p:nvPr/>
            </p:nvSpPr>
            <p:spPr bwMode="auto">
              <a:xfrm>
                <a:off x="6186488" y="3087688"/>
                <a:ext cx="1771650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training data</a:t>
                </a:r>
              </a:p>
            </p:txBody>
          </p:sp>
          <p:sp>
            <p:nvSpPr>
              <p:cNvPr id="263180" name="Text Box 12"/>
              <p:cNvSpPr txBox="1">
                <a:spLocks noChangeArrowheads="1"/>
              </p:cNvSpPr>
              <p:nvPr/>
            </p:nvSpPr>
            <p:spPr bwMode="auto">
              <a:xfrm>
                <a:off x="6156325" y="2449513"/>
                <a:ext cx="1335088" cy="396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on test data</a:t>
                </a:r>
              </a:p>
            </p:txBody>
          </p:sp>
          <p:sp>
            <p:nvSpPr>
              <p:cNvPr id="263183" name="Freeform 15"/>
              <p:cNvSpPr>
                <a:spLocks/>
              </p:cNvSpPr>
              <p:nvPr/>
            </p:nvSpPr>
            <p:spPr bwMode="auto">
              <a:xfrm>
                <a:off x="2022475" y="2011363"/>
                <a:ext cx="4133850" cy="1450975"/>
              </a:xfrm>
              <a:custGeom>
                <a:avLst/>
                <a:gdLst>
                  <a:gd name="T0" fmla="*/ 0 w 2604"/>
                  <a:gd name="T1" fmla="*/ 0 h 914"/>
                  <a:gd name="T2" fmla="*/ 70 w 2604"/>
                  <a:gd name="T3" fmla="*/ 262 h 914"/>
                  <a:gd name="T4" fmla="*/ 323 w 2604"/>
                  <a:gd name="T5" fmla="*/ 553 h 914"/>
                  <a:gd name="T6" fmla="*/ 722 w 2604"/>
                  <a:gd name="T7" fmla="*/ 776 h 914"/>
                  <a:gd name="T8" fmla="*/ 1460 w 2604"/>
                  <a:gd name="T9" fmla="*/ 868 h 914"/>
                  <a:gd name="T10" fmla="*/ 2212 w 2604"/>
                  <a:gd name="T11" fmla="*/ 884 h 914"/>
                  <a:gd name="T12" fmla="*/ 2604 w 2604"/>
                  <a:gd name="T13" fmla="*/ 914 h 9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604" h="914">
                    <a:moveTo>
                      <a:pt x="0" y="0"/>
                    </a:moveTo>
                    <a:cubicBezTo>
                      <a:pt x="8" y="85"/>
                      <a:pt x="16" y="170"/>
                      <a:pt x="70" y="262"/>
                    </a:cubicBezTo>
                    <a:cubicBezTo>
                      <a:pt x="124" y="354"/>
                      <a:pt x="214" y="467"/>
                      <a:pt x="323" y="553"/>
                    </a:cubicBezTo>
                    <a:cubicBezTo>
                      <a:pt x="432" y="639"/>
                      <a:pt x="533" y="724"/>
                      <a:pt x="722" y="776"/>
                    </a:cubicBezTo>
                    <a:cubicBezTo>
                      <a:pt x="911" y="828"/>
                      <a:pt x="1212" y="850"/>
                      <a:pt x="1460" y="868"/>
                    </a:cubicBezTo>
                    <a:cubicBezTo>
                      <a:pt x="1708" y="886"/>
                      <a:pt x="2021" y="876"/>
                      <a:pt x="2212" y="884"/>
                    </a:cubicBezTo>
                    <a:cubicBezTo>
                      <a:pt x="2403" y="892"/>
                      <a:pt x="2543" y="914"/>
                      <a:pt x="2604" y="914"/>
                    </a:cubicBezTo>
                  </a:path>
                </a:pathLst>
              </a:custGeom>
              <a:noFill/>
              <a:ln w="28575" cap="flat" cmpd="sng">
                <a:solidFill>
                  <a:schemeClr val="tx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3184" name="Freeform 16"/>
              <p:cNvSpPr>
                <a:spLocks/>
              </p:cNvSpPr>
              <p:nvPr/>
            </p:nvSpPr>
            <p:spPr bwMode="auto">
              <a:xfrm>
                <a:off x="2022475" y="2011363"/>
                <a:ext cx="4060825" cy="1182687"/>
              </a:xfrm>
              <a:custGeom>
                <a:avLst/>
                <a:gdLst>
                  <a:gd name="T0" fmla="*/ 0 w 2558"/>
                  <a:gd name="T1" fmla="*/ 0 h 745"/>
                  <a:gd name="T2" fmla="*/ 139 w 2558"/>
                  <a:gd name="T3" fmla="*/ 277 h 745"/>
                  <a:gd name="T4" fmla="*/ 438 w 2558"/>
                  <a:gd name="T5" fmla="*/ 469 h 745"/>
                  <a:gd name="T6" fmla="*/ 1037 w 2558"/>
                  <a:gd name="T7" fmla="*/ 699 h 745"/>
                  <a:gd name="T8" fmla="*/ 1444 w 2558"/>
                  <a:gd name="T9" fmla="*/ 730 h 745"/>
                  <a:gd name="T10" fmla="*/ 2051 w 2558"/>
                  <a:gd name="T11" fmla="*/ 607 h 745"/>
                  <a:gd name="T12" fmla="*/ 2335 w 2558"/>
                  <a:gd name="T13" fmla="*/ 484 h 745"/>
                  <a:gd name="T14" fmla="*/ 2558 w 2558"/>
                  <a:gd name="T15" fmla="*/ 415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58" h="745">
                    <a:moveTo>
                      <a:pt x="0" y="0"/>
                    </a:moveTo>
                    <a:cubicBezTo>
                      <a:pt x="33" y="99"/>
                      <a:pt x="66" y="199"/>
                      <a:pt x="139" y="277"/>
                    </a:cubicBezTo>
                    <a:cubicBezTo>
                      <a:pt x="212" y="355"/>
                      <a:pt x="288" y="399"/>
                      <a:pt x="438" y="469"/>
                    </a:cubicBezTo>
                    <a:cubicBezTo>
                      <a:pt x="588" y="539"/>
                      <a:pt x="869" y="655"/>
                      <a:pt x="1037" y="699"/>
                    </a:cubicBezTo>
                    <a:cubicBezTo>
                      <a:pt x="1205" y="743"/>
                      <a:pt x="1275" y="745"/>
                      <a:pt x="1444" y="730"/>
                    </a:cubicBezTo>
                    <a:cubicBezTo>
                      <a:pt x="1613" y="715"/>
                      <a:pt x="1903" y="648"/>
                      <a:pt x="2051" y="607"/>
                    </a:cubicBezTo>
                    <a:cubicBezTo>
                      <a:pt x="2199" y="566"/>
                      <a:pt x="2251" y="516"/>
                      <a:pt x="2335" y="484"/>
                    </a:cubicBezTo>
                    <a:cubicBezTo>
                      <a:pt x="2419" y="452"/>
                      <a:pt x="2525" y="430"/>
                      <a:pt x="2558" y="415"/>
                    </a:cubicBezTo>
                  </a:path>
                </a:pathLst>
              </a:custGeom>
              <a:noFill/>
              <a:ln w="28575" cap="flat" cmpd="sng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0" y="6604084"/>
            <a:ext cx="17363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Ray Mooney</a:t>
            </a:r>
          </a:p>
        </p:txBody>
      </p:sp>
    </p:spTree>
    <p:extLst>
      <p:ext uri="{BB962C8B-B14F-4D97-AF65-F5344CB8AC3E}">
        <p14:creationId xmlns:p14="http://schemas.microsoft.com/office/powerpoint/2010/main" val="3461173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990656" cy="838200"/>
          </a:xfrm>
        </p:spPr>
        <p:txBody>
          <a:bodyPr/>
          <a:lstStyle/>
          <a:p>
            <a:r>
              <a:rPr lang="en-US" altLang="en-US" dirty="0"/>
              <a:t>Determining best number of hidden units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Too few hidden units prevent the network from adequately fitting the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Too many hidden units can result in over-fitting.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/>
              <a:t>Use internal cross-validation to empirically determine an optimal number of hidden units.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grpSp>
        <p:nvGrpSpPr>
          <p:cNvPr id="3" name="Group 2"/>
          <p:cNvGrpSpPr/>
          <p:nvPr/>
        </p:nvGrpSpPr>
        <p:grpSpPr>
          <a:xfrm>
            <a:off x="1663700" y="2392412"/>
            <a:ext cx="6367463" cy="2044700"/>
            <a:chOff x="1663700" y="2770188"/>
            <a:chExt cx="6367463" cy="2044700"/>
          </a:xfrm>
        </p:grpSpPr>
        <p:sp>
          <p:nvSpPr>
            <p:cNvPr id="265220" name="Line 4"/>
            <p:cNvSpPr>
              <a:spLocks noChangeShapeType="1"/>
            </p:cNvSpPr>
            <p:nvPr/>
          </p:nvSpPr>
          <p:spPr bwMode="auto">
            <a:xfrm>
              <a:off x="2106613" y="2770188"/>
              <a:ext cx="0" cy="16827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1" name="Line 5"/>
            <p:cNvSpPr>
              <a:spLocks noChangeShapeType="1"/>
            </p:cNvSpPr>
            <p:nvPr/>
          </p:nvSpPr>
          <p:spPr bwMode="auto">
            <a:xfrm>
              <a:off x="2095500" y="4452938"/>
              <a:ext cx="42418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2" name="Text Box 6"/>
            <p:cNvSpPr txBox="1">
              <a:spLocks noChangeArrowheads="1"/>
            </p:cNvSpPr>
            <p:nvPr/>
          </p:nvSpPr>
          <p:spPr bwMode="auto">
            <a:xfrm rot="-5400000">
              <a:off x="1525588" y="3111500"/>
              <a:ext cx="6731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error</a:t>
              </a:r>
            </a:p>
          </p:txBody>
        </p:sp>
        <p:sp>
          <p:nvSpPr>
            <p:cNvPr id="265223" name="Text Box 7"/>
            <p:cNvSpPr txBox="1">
              <a:spLocks noChangeArrowheads="1"/>
            </p:cNvSpPr>
            <p:nvPr/>
          </p:nvSpPr>
          <p:spPr bwMode="auto">
            <a:xfrm>
              <a:off x="6259513" y="4064000"/>
              <a:ext cx="17716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training data</a:t>
              </a:r>
            </a:p>
          </p:txBody>
        </p:sp>
        <p:sp>
          <p:nvSpPr>
            <p:cNvPr id="265224" name="Text Box 8"/>
            <p:cNvSpPr txBox="1">
              <a:spLocks noChangeArrowheads="1"/>
            </p:cNvSpPr>
            <p:nvPr/>
          </p:nvSpPr>
          <p:spPr bwMode="auto">
            <a:xfrm>
              <a:off x="6229350" y="3425825"/>
              <a:ext cx="1335088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on test data</a:t>
              </a:r>
            </a:p>
          </p:txBody>
        </p:sp>
        <p:sp>
          <p:nvSpPr>
            <p:cNvPr id="265225" name="Text Box 9"/>
            <p:cNvSpPr txBox="1">
              <a:spLocks noChangeArrowheads="1"/>
            </p:cNvSpPr>
            <p:nvPr/>
          </p:nvSpPr>
          <p:spPr bwMode="auto">
            <a:xfrm>
              <a:off x="1844675" y="4356100"/>
              <a:ext cx="307975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</a:t>
              </a:r>
            </a:p>
          </p:txBody>
        </p:sp>
        <p:sp>
          <p:nvSpPr>
            <p:cNvPr id="265226" name="Text Box 10"/>
            <p:cNvSpPr txBox="1">
              <a:spLocks noChangeArrowheads="1"/>
            </p:cNvSpPr>
            <p:nvPr/>
          </p:nvSpPr>
          <p:spPr bwMode="auto">
            <a:xfrm>
              <a:off x="3335338" y="4418013"/>
              <a:ext cx="1617662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# hidden units</a:t>
              </a:r>
            </a:p>
          </p:txBody>
        </p:sp>
        <p:sp>
          <p:nvSpPr>
            <p:cNvPr id="265227" name="Freeform 11"/>
            <p:cNvSpPr>
              <a:spLocks/>
            </p:cNvSpPr>
            <p:nvPr/>
          </p:nvSpPr>
          <p:spPr bwMode="auto">
            <a:xfrm>
              <a:off x="2095500" y="2987675"/>
              <a:ext cx="4133850" cy="1450975"/>
            </a:xfrm>
            <a:custGeom>
              <a:avLst/>
              <a:gdLst>
                <a:gd name="T0" fmla="*/ 0 w 2604"/>
                <a:gd name="T1" fmla="*/ 0 h 914"/>
                <a:gd name="T2" fmla="*/ 70 w 2604"/>
                <a:gd name="T3" fmla="*/ 262 h 914"/>
                <a:gd name="T4" fmla="*/ 323 w 2604"/>
                <a:gd name="T5" fmla="*/ 553 h 914"/>
                <a:gd name="T6" fmla="*/ 722 w 2604"/>
                <a:gd name="T7" fmla="*/ 776 h 914"/>
                <a:gd name="T8" fmla="*/ 1460 w 2604"/>
                <a:gd name="T9" fmla="*/ 868 h 914"/>
                <a:gd name="T10" fmla="*/ 2212 w 2604"/>
                <a:gd name="T11" fmla="*/ 884 h 914"/>
                <a:gd name="T12" fmla="*/ 2604 w 2604"/>
                <a:gd name="T13" fmla="*/ 914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04" h="914">
                  <a:moveTo>
                    <a:pt x="0" y="0"/>
                  </a:moveTo>
                  <a:cubicBezTo>
                    <a:pt x="8" y="85"/>
                    <a:pt x="16" y="170"/>
                    <a:pt x="70" y="262"/>
                  </a:cubicBezTo>
                  <a:cubicBezTo>
                    <a:pt x="124" y="354"/>
                    <a:pt x="214" y="467"/>
                    <a:pt x="323" y="553"/>
                  </a:cubicBezTo>
                  <a:cubicBezTo>
                    <a:pt x="432" y="639"/>
                    <a:pt x="533" y="724"/>
                    <a:pt x="722" y="776"/>
                  </a:cubicBezTo>
                  <a:cubicBezTo>
                    <a:pt x="911" y="828"/>
                    <a:pt x="1212" y="850"/>
                    <a:pt x="1460" y="868"/>
                  </a:cubicBezTo>
                  <a:cubicBezTo>
                    <a:pt x="1708" y="886"/>
                    <a:pt x="2021" y="876"/>
                    <a:pt x="2212" y="884"/>
                  </a:cubicBezTo>
                  <a:cubicBezTo>
                    <a:pt x="2403" y="892"/>
                    <a:pt x="2543" y="914"/>
                    <a:pt x="2604" y="914"/>
                  </a:cubicBezTo>
                </a:path>
              </a:pathLst>
            </a:custGeom>
            <a:noFill/>
            <a:ln w="28575" cap="flat" cmpd="sng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5228" name="Freeform 12"/>
            <p:cNvSpPr>
              <a:spLocks/>
            </p:cNvSpPr>
            <p:nvPr/>
          </p:nvSpPr>
          <p:spPr bwMode="auto">
            <a:xfrm>
              <a:off x="2095500" y="2987675"/>
              <a:ext cx="4060825" cy="1182688"/>
            </a:xfrm>
            <a:custGeom>
              <a:avLst/>
              <a:gdLst>
                <a:gd name="T0" fmla="*/ 0 w 2558"/>
                <a:gd name="T1" fmla="*/ 0 h 745"/>
                <a:gd name="T2" fmla="*/ 139 w 2558"/>
                <a:gd name="T3" fmla="*/ 277 h 745"/>
                <a:gd name="T4" fmla="*/ 438 w 2558"/>
                <a:gd name="T5" fmla="*/ 469 h 745"/>
                <a:gd name="T6" fmla="*/ 1037 w 2558"/>
                <a:gd name="T7" fmla="*/ 699 h 745"/>
                <a:gd name="T8" fmla="*/ 1444 w 2558"/>
                <a:gd name="T9" fmla="*/ 730 h 745"/>
                <a:gd name="T10" fmla="*/ 2051 w 2558"/>
                <a:gd name="T11" fmla="*/ 607 h 745"/>
                <a:gd name="T12" fmla="*/ 2335 w 2558"/>
                <a:gd name="T13" fmla="*/ 484 h 745"/>
                <a:gd name="T14" fmla="*/ 2558 w 2558"/>
                <a:gd name="T15" fmla="*/ 415 h 7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8" h="745">
                  <a:moveTo>
                    <a:pt x="0" y="0"/>
                  </a:moveTo>
                  <a:cubicBezTo>
                    <a:pt x="33" y="99"/>
                    <a:pt x="66" y="199"/>
                    <a:pt x="139" y="277"/>
                  </a:cubicBezTo>
                  <a:cubicBezTo>
                    <a:pt x="212" y="355"/>
                    <a:pt x="288" y="399"/>
                    <a:pt x="438" y="469"/>
                  </a:cubicBezTo>
                  <a:cubicBezTo>
                    <a:pt x="588" y="539"/>
                    <a:pt x="869" y="655"/>
                    <a:pt x="1037" y="699"/>
                  </a:cubicBezTo>
                  <a:cubicBezTo>
                    <a:pt x="1205" y="743"/>
                    <a:pt x="1275" y="745"/>
                    <a:pt x="1444" y="730"/>
                  </a:cubicBezTo>
                  <a:cubicBezTo>
                    <a:pt x="1613" y="715"/>
                    <a:pt x="1903" y="648"/>
                    <a:pt x="2051" y="607"/>
                  </a:cubicBezTo>
                  <a:cubicBezTo>
                    <a:pt x="2199" y="566"/>
                    <a:pt x="2251" y="516"/>
                    <a:pt x="2335" y="484"/>
                  </a:cubicBezTo>
                  <a:cubicBezTo>
                    <a:pt x="2419" y="452"/>
                    <a:pt x="2525" y="430"/>
                    <a:pt x="2558" y="415"/>
                  </a:cubicBez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0" y="6604084"/>
            <a:ext cx="9012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Ray Mooney</a:t>
            </a:r>
          </a:p>
        </p:txBody>
      </p:sp>
    </p:spTree>
    <p:extLst>
      <p:ext uri="{BB962C8B-B14F-4D97-AF65-F5344CB8AC3E}">
        <p14:creationId xmlns:p14="http://schemas.microsoft.com/office/powerpoint/2010/main" val="26553374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588494" y="1926586"/>
            <a:ext cx="7546209" cy="26788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554686" y="4819242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238799"/>
                </a:moveTo>
                <a:lnTo>
                  <a:pt x="0" y="0"/>
                </a:lnTo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523211" y="4732793"/>
            <a:ext cx="63500" cy="86995"/>
          </a:xfrm>
          <a:custGeom>
            <a:avLst/>
            <a:gdLst/>
            <a:ahLst/>
            <a:cxnLst/>
            <a:rect l="l" t="t" r="r" b="b"/>
            <a:pathLst>
              <a:path w="63500" h="86995">
                <a:moveTo>
                  <a:pt x="62949" y="86449"/>
                </a:moveTo>
                <a:lnTo>
                  <a:pt x="31474" y="0"/>
                </a:lnTo>
                <a:lnTo>
                  <a:pt x="0" y="86449"/>
                </a:lnTo>
                <a:lnTo>
                  <a:pt x="62949" y="86449"/>
                </a:lnTo>
                <a:close/>
              </a:path>
            </a:pathLst>
          </a:custGeom>
          <a:ln w="1904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300820" y="5048222"/>
            <a:ext cx="4148454" cy="375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neurons = more</a:t>
            </a:r>
            <a:r>
              <a:rPr kumimoji="0" sz="2400" b="0" i="0" u="none" strike="noStrike" kern="1200" cap="none" spc="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capacity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99065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Effect of number of neurons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8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877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375750" y="1632599"/>
            <a:ext cx="8392483" cy="30702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2649" y="4822414"/>
            <a:ext cx="5269865" cy="4360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(you can play with this demo over at ConvNetJS: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http://cs.stanford.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heavy" strike="noStrike" kern="1200" cap="none" spc="-5" normalizeH="0" baseline="0" noProof="0" dirty="0">
                <a:ln>
                  <a:noFill/>
                </a:ln>
                <a:solidFill>
                  <a:srgbClr val="1154CC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3"/>
              </a:rPr>
              <a:t>edu/people/karpathy/convnetjs/demo/classify2d.html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685800" y="1047329"/>
            <a:ext cx="7772400" cy="610442"/>
          </a:xfrm>
          <a:prstGeom prst="rect">
            <a:avLst/>
          </a:prstGeom>
        </p:spPr>
        <p:txBody>
          <a:bodyPr vert="horz" wrap="square" lIns="0" tIns="55898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sz="1800" spc="-5" dirty="0"/>
              <a:t>Do not use size of neural network as a regularizer. Use stronger regularization</a:t>
            </a:r>
            <a:r>
              <a:rPr sz="1800" spc="240" dirty="0"/>
              <a:t> </a:t>
            </a:r>
            <a:r>
              <a:rPr sz="1800" spc="-5" dirty="0"/>
              <a:t>instead:</a:t>
            </a:r>
            <a:endParaRPr sz="1800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76200"/>
            <a:ext cx="7990656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Effect of regularization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6604084"/>
            <a:ext cx="10983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Andrej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8690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Regularization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L1, L2 regularization (</a:t>
            </a:r>
            <a:r>
              <a:rPr lang="en-US" altLang="en-US" i="1" dirty="0"/>
              <a:t>weight decay</a:t>
            </a:r>
            <a:r>
              <a:rPr lang="en-US" altLang="en-US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dirty="0"/>
              <a:t>Dropout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Randomly turn off some neurons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Allows individual neurons to independently be responsible for performance</a:t>
            </a:r>
            <a:br>
              <a:rPr lang="en-US" altLang="en-US" dirty="0"/>
            </a:br>
            <a:endParaRPr lang="en-US" altLang="en-US" dirty="0"/>
          </a:p>
        </p:txBody>
      </p:sp>
      <p:pic>
        <p:nvPicPr>
          <p:cNvPr id="62468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4" y="3237498"/>
            <a:ext cx="4835966" cy="2647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76" y="3271523"/>
            <a:ext cx="3393634" cy="257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159259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Dropout: A simple way to prevent neural networks from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overfitting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[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Srivastava JMLR 2014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04084"/>
            <a:ext cx="171232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Jia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-bin Huang</a:t>
            </a:r>
          </a:p>
        </p:txBody>
      </p:sp>
      <p:sp>
        <p:nvSpPr>
          <p:cNvPr id="4" name="Rectangle 3"/>
          <p:cNvSpPr/>
          <p:nvPr/>
        </p:nvSpPr>
        <p:spPr>
          <a:xfrm>
            <a:off x="8686800" y="475045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620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B4985-9C00-4E5F-8DA0-420D88D03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11E13-26E2-485C-A279-442B8E91B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Getting started: Preprocessing, initialization, normalization, choosing activation functions </a:t>
            </a:r>
          </a:p>
          <a:p>
            <a:r>
              <a:rPr lang="en-US" dirty="0"/>
              <a:t>Improving performance and dealing with sparse data: regularization, augmentation, transfer learning</a:t>
            </a:r>
          </a:p>
          <a:p>
            <a:r>
              <a:rPr lang="en-US" dirty="0"/>
              <a:t>Hardware and software</a:t>
            </a:r>
          </a:p>
          <a:p>
            <a:r>
              <a:rPr lang="en-US" dirty="0"/>
              <a:t>Extra reading/visualization resources</a:t>
            </a:r>
          </a:p>
          <a:p>
            <a:pPr lvl="1"/>
            <a:r>
              <a:rPr lang="en-US" dirty="0">
                <a:hlinkClick r:id="rId2"/>
              </a:rPr>
              <a:t>https://www.deeplearning.ai/ai-notes/initialization/</a:t>
            </a:r>
            <a:r>
              <a:rPr lang="en-US" dirty="0"/>
              <a:t> </a:t>
            </a:r>
          </a:p>
          <a:p>
            <a:pPr lvl="1"/>
            <a:r>
              <a:rPr lang="en-US" dirty="0">
                <a:hlinkClick r:id="rId3"/>
              </a:rPr>
              <a:t>https://www.deeplearning.ai/ai-notes/optimization/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71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71124" y="3470694"/>
            <a:ext cx="1069340" cy="75057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8" y="750223"/>
                </a:moveTo>
                <a:lnTo>
                  <a:pt x="462056" y="749245"/>
                </a:lnTo>
                <a:lnTo>
                  <a:pt x="392480" y="746395"/>
                </a:lnTo>
                <a:lnTo>
                  <a:pt x="326508" y="741802"/>
                </a:lnTo>
                <a:lnTo>
                  <a:pt x="264776" y="735592"/>
                </a:lnTo>
                <a:lnTo>
                  <a:pt x="207921" y="727894"/>
                </a:lnTo>
                <a:lnTo>
                  <a:pt x="156580" y="718836"/>
                </a:lnTo>
                <a:lnTo>
                  <a:pt x="111390" y="708543"/>
                </a:lnTo>
                <a:lnTo>
                  <a:pt x="72988" y="697145"/>
                </a:lnTo>
                <a:lnTo>
                  <a:pt x="19096" y="671543"/>
                </a:lnTo>
                <a:lnTo>
                  <a:pt x="0" y="643048"/>
                </a:lnTo>
                <a:lnTo>
                  <a:pt x="0" y="0"/>
                </a:lnTo>
                <a:lnTo>
                  <a:pt x="4880" y="14544"/>
                </a:lnTo>
                <a:lnTo>
                  <a:pt x="19096" y="28494"/>
                </a:lnTo>
                <a:lnTo>
                  <a:pt x="72988" y="54097"/>
                </a:lnTo>
                <a:lnTo>
                  <a:pt x="111390" y="65495"/>
                </a:lnTo>
                <a:lnTo>
                  <a:pt x="156580" y="75787"/>
                </a:lnTo>
                <a:lnTo>
                  <a:pt x="207921" y="84846"/>
                </a:lnTo>
                <a:lnTo>
                  <a:pt x="264776" y="92544"/>
                </a:lnTo>
                <a:lnTo>
                  <a:pt x="326508" y="98753"/>
                </a:lnTo>
                <a:lnTo>
                  <a:pt x="392480" y="103347"/>
                </a:lnTo>
                <a:lnTo>
                  <a:pt x="462056" y="106196"/>
                </a:lnTo>
                <a:lnTo>
                  <a:pt x="534598" y="107174"/>
                </a:lnTo>
                <a:lnTo>
                  <a:pt x="1069197" y="107174"/>
                </a:lnTo>
                <a:lnTo>
                  <a:pt x="1069197" y="643048"/>
                </a:lnTo>
                <a:lnTo>
                  <a:pt x="1027186" y="684769"/>
                </a:lnTo>
                <a:lnTo>
                  <a:pt x="957807" y="708543"/>
                </a:lnTo>
                <a:lnTo>
                  <a:pt x="912617" y="718836"/>
                </a:lnTo>
                <a:lnTo>
                  <a:pt x="861276" y="727894"/>
                </a:lnTo>
                <a:lnTo>
                  <a:pt x="804421" y="735592"/>
                </a:lnTo>
                <a:lnTo>
                  <a:pt x="742689" y="741802"/>
                </a:lnTo>
                <a:lnTo>
                  <a:pt x="676716" y="746395"/>
                </a:lnTo>
                <a:lnTo>
                  <a:pt x="607141" y="749245"/>
                </a:lnTo>
                <a:lnTo>
                  <a:pt x="534598" y="750223"/>
                </a:lnTo>
                <a:close/>
              </a:path>
              <a:path w="1069340" h="750570">
                <a:moveTo>
                  <a:pt x="1069197" y="107174"/>
                </a:moveTo>
                <a:lnTo>
                  <a:pt x="534598" y="107174"/>
                </a:lnTo>
                <a:lnTo>
                  <a:pt x="607141" y="106196"/>
                </a:lnTo>
                <a:lnTo>
                  <a:pt x="676716" y="103347"/>
                </a:lnTo>
                <a:lnTo>
                  <a:pt x="742689" y="98753"/>
                </a:lnTo>
                <a:lnTo>
                  <a:pt x="804421" y="92544"/>
                </a:lnTo>
                <a:lnTo>
                  <a:pt x="861276" y="84846"/>
                </a:lnTo>
                <a:lnTo>
                  <a:pt x="912617" y="75787"/>
                </a:lnTo>
                <a:lnTo>
                  <a:pt x="957807" y="65495"/>
                </a:lnTo>
                <a:lnTo>
                  <a:pt x="996209" y="54097"/>
                </a:lnTo>
                <a:lnTo>
                  <a:pt x="1050101" y="28494"/>
                </a:lnTo>
                <a:lnTo>
                  <a:pt x="1069197" y="0"/>
                </a:lnTo>
                <a:lnTo>
                  <a:pt x="1069197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1124" y="3363521"/>
            <a:ext cx="1069340" cy="214629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8" y="214349"/>
                </a:move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80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880" y="92629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80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4317" y="121719"/>
                </a:lnTo>
                <a:lnTo>
                  <a:pt x="1027186" y="148895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124" y="3363520"/>
            <a:ext cx="1069340" cy="857885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7" y="107174"/>
                </a:moveTo>
                <a:lnTo>
                  <a:pt x="1064317" y="121719"/>
                </a:lnTo>
                <a:lnTo>
                  <a:pt x="1050101" y="135669"/>
                </a:lnTo>
                <a:lnTo>
                  <a:pt x="996209" y="161271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79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79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9197" y="750223"/>
                </a:lnTo>
                <a:lnTo>
                  <a:pt x="1027186" y="791944"/>
                </a:lnTo>
                <a:lnTo>
                  <a:pt x="957807" y="815718"/>
                </a:lnTo>
                <a:lnTo>
                  <a:pt x="912617" y="826010"/>
                </a:lnTo>
                <a:lnTo>
                  <a:pt x="861276" y="835069"/>
                </a:lnTo>
                <a:lnTo>
                  <a:pt x="804421" y="842767"/>
                </a:lnTo>
                <a:lnTo>
                  <a:pt x="742689" y="848977"/>
                </a:lnTo>
                <a:lnTo>
                  <a:pt x="676716" y="853570"/>
                </a:lnTo>
                <a:lnTo>
                  <a:pt x="607141" y="856420"/>
                </a:lnTo>
                <a:lnTo>
                  <a:pt x="534598" y="857398"/>
                </a:lnTo>
                <a:lnTo>
                  <a:pt x="462056" y="856420"/>
                </a:lnTo>
                <a:lnTo>
                  <a:pt x="392480" y="853570"/>
                </a:lnTo>
                <a:lnTo>
                  <a:pt x="326508" y="848977"/>
                </a:lnTo>
                <a:lnTo>
                  <a:pt x="264776" y="842767"/>
                </a:lnTo>
                <a:lnTo>
                  <a:pt x="207921" y="835069"/>
                </a:lnTo>
                <a:lnTo>
                  <a:pt x="156579" y="826010"/>
                </a:lnTo>
                <a:lnTo>
                  <a:pt x="111390" y="815718"/>
                </a:lnTo>
                <a:lnTo>
                  <a:pt x="72988" y="804320"/>
                </a:lnTo>
                <a:lnTo>
                  <a:pt x="19096" y="778717"/>
                </a:lnTo>
                <a:lnTo>
                  <a:pt x="0" y="750223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54122" y="3811569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21982" y="3750081"/>
            <a:ext cx="158252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216194" y="2533532"/>
            <a:ext cx="9544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Load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and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410168" y="228568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“cat”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703347" y="2506762"/>
            <a:ext cx="1486535" cy="877569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58"/>
                </a:moveTo>
                <a:lnTo>
                  <a:pt x="14861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51207" y="2426567"/>
            <a:ext cx="164249" cy="135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47" y="277951"/>
                </a:lnTo>
                <a:lnTo>
                  <a:pt x="1112022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47" y="277951"/>
                </a:lnTo>
                <a:lnTo>
                  <a:pt x="1112022" y="974550"/>
                </a:lnTo>
                <a:lnTo>
                  <a:pt x="299" y="12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780468" y="3792219"/>
            <a:ext cx="1588135" cy="0"/>
          </a:xfrm>
          <a:custGeom>
            <a:avLst/>
            <a:gdLst/>
            <a:ahLst/>
            <a:cxnLst/>
            <a:rect l="l" t="t" r="r" b="b"/>
            <a:pathLst>
              <a:path w="1588135">
                <a:moveTo>
                  <a:pt x="0" y="0"/>
                </a:moveTo>
                <a:lnTo>
                  <a:pt x="1588046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354227" y="37307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076115" y="2947735"/>
            <a:ext cx="2931160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722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 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065542" y="2419622"/>
            <a:ext cx="3435985" cy="608965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68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478998" y="2967360"/>
            <a:ext cx="164499" cy="121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120361" y="3583720"/>
            <a:ext cx="342265" cy="75565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9"/>
                </a:moveTo>
                <a:lnTo>
                  <a:pt x="3416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437598" y="3523332"/>
            <a:ext cx="165349" cy="120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A796F465-0FF9-41E5-8C5D-D467333CD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5" name="object 25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543345" y="3010030"/>
            <a:ext cx="1201497" cy="166623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07255C7-33C9-4383-BA1E-9935E28637B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F0F163C9-7EB6-46FB-B6D7-8FAB1C98E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1124" y="3470694"/>
            <a:ext cx="1069340" cy="750570"/>
          </a:xfrm>
          <a:custGeom>
            <a:avLst/>
            <a:gdLst/>
            <a:ahLst/>
            <a:cxnLst/>
            <a:rect l="l" t="t" r="r" b="b"/>
            <a:pathLst>
              <a:path w="1069340" h="750570">
                <a:moveTo>
                  <a:pt x="534598" y="750223"/>
                </a:moveTo>
                <a:lnTo>
                  <a:pt x="462056" y="749245"/>
                </a:lnTo>
                <a:lnTo>
                  <a:pt x="392480" y="746395"/>
                </a:lnTo>
                <a:lnTo>
                  <a:pt x="326508" y="741802"/>
                </a:lnTo>
                <a:lnTo>
                  <a:pt x="264776" y="735592"/>
                </a:lnTo>
                <a:lnTo>
                  <a:pt x="207921" y="727894"/>
                </a:lnTo>
                <a:lnTo>
                  <a:pt x="156580" y="718836"/>
                </a:lnTo>
                <a:lnTo>
                  <a:pt x="111390" y="708543"/>
                </a:lnTo>
                <a:lnTo>
                  <a:pt x="72988" y="697145"/>
                </a:lnTo>
                <a:lnTo>
                  <a:pt x="19096" y="671543"/>
                </a:lnTo>
                <a:lnTo>
                  <a:pt x="0" y="643048"/>
                </a:lnTo>
                <a:lnTo>
                  <a:pt x="0" y="0"/>
                </a:lnTo>
                <a:lnTo>
                  <a:pt x="4880" y="14544"/>
                </a:lnTo>
                <a:lnTo>
                  <a:pt x="19096" y="28494"/>
                </a:lnTo>
                <a:lnTo>
                  <a:pt x="72988" y="54097"/>
                </a:lnTo>
                <a:lnTo>
                  <a:pt x="111390" y="65495"/>
                </a:lnTo>
                <a:lnTo>
                  <a:pt x="156580" y="75787"/>
                </a:lnTo>
                <a:lnTo>
                  <a:pt x="207921" y="84846"/>
                </a:lnTo>
                <a:lnTo>
                  <a:pt x="264776" y="92544"/>
                </a:lnTo>
                <a:lnTo>
                  <a:pt x="326508" y="98753"/>
                </a:lnTo>
                <a:lnTo>
                  <a:pt x="392480" y="103347"/>
                </a:lnTo>
                <a:lnTo>
                  <a:pt x="462056" y="106196"/>
                </a:lnTo>
                <a:lnTo>
                  <a:pt x="534598" y="107174"/>
                </a:lnTo>
                <a:lnTo>
                  <a:pt x="1069197" y="107174"/>
                </a:lnTo>
                <a:lnTo>
                  <a:pt x="1069197" y="643048"/>
                </a:lnTo>
                <a:lnTo>
                  <a:pt x="1027186" y="684769"/>
                </a:lnTo>
                <a:lnTo>
                  <a:pt x="957807" y="708543"/>
                </a:lnTo>
                <a:lnTo>
                  <a:pt x="912617" y="718836"/>
                </a:lnTo>
                <a:lnTo>
                  <a:pt x="861276" y="727894"/>
                </a:lnTo>
                <a:lnTo>
                  <a:pt x="804421" y="735592"/>
                </a:lnTo>
                <a:lnTo>
                  <a:pt x="742689" y="741802"/>
                </a:lnTo>
                <a:lnTo>
                  <a:pt x="676716" y="746395"/>
                </a:lnTo>
                <a:lnTo>
                  <a:pt x="607141" y="749245"/>
                </a:lnTo>
                <a:lnTo>
                  <a:pt x="534598" y="750223"/>
                </a:lnTo>
                <a:close/>
              </a:path>
              <a:path w="1069340" h="750570">
                <a:moveTo>
                  <a:pt x="1069197" y="107174"/>
                </a:moveTo>
                <a:lnTo>
                  <a:pt x="534598" y="107174"/>
                </a:lnTo>
                <a:lnTo>
                  <a:pt x="607141" y="106196"/>
                </a:lnTo>
                <a:lnTo>
                  <a:pt x="676716" y="103347"/>
                </a:lnTo>
                <a:lnTo>
                  <a:pt x="742689" y="98753"/>
                </a:lnTo>
                <a:lnTo>
                  <a:pt x="804421" y="92544"/>
                </a:lnTo>
                <a:lnTo>
                  <a:pt x="861276" y="84846"/>
                </a:lnTo>
                <a:lnTo>
                  <a:pt x="912617" y="75787"/>
                </a:lnTo>
                <a:lnTo>
                  <a:pt x="957807" y="65495"/>
                </a:lnTo>
                <a:lnTo>
                  <a:pt x="996209" y="54097"/>
                </a:lnTo>
                <a:lnTo>
                  <a:pt x="1050101" y="28494"/>
                </a:lnTo>
                <a:lnTo>
                  <a:pt x="1069197" y="0"/>
                </a:lnTo>
                <a:lnTo>
                  <a:pt x="1069197" y="107174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1124" y="3363521"/>
            <a:ext cx="1069340" cy="214629"/>
          </a:xfrm>
          <a:custGeom>
            <a:avLst/>
            <a:gdLst/>
            <a:ahLst/>
            <a:cxnLst/>
            <a:rect l="l" t="t" r="r" b="b"/>
            <a:pathLst>
              <a:path w="1069340" h="214630">
                <a:moveTo>
                  <a:pt x="534598" y="214349"/>
                </a:move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80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880" y="92629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80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4317" y="121719"/>
                </a:lnTo>
                <a:lnTo>
                  <a:pt x="1027186" y="148895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close/>
              </a:path>
            </a:pathLst>
          </a:custGeom>
          <a:solidFill>
            <a:srgbClr val="DFDFD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71124" y="3363520"/>
            <a:ext cx="1069340" cy="857885"/>
          </a:xfrm>
          <a:custGeom>
            <a:avLst/>
            <a:gdLst/>
            <a:ahLst/>
            <a:cxnLst/>
            <a:rect l="l" t="t" r="r" b="b"/>
            <a:pathLst>
              <a:path w="1069340" h="857885">
                <a:moveTo>
                  <a:pt x="1069197" y="107174"/>
                </a:moveTo>
                <a:lnTo>
                  <a:pt x="1064317" y="121719"/>
                </a:lnTo>
                <a:lnTo>
                  <a:pt x="1050101" y="135669"/>
                </a:lnTo>
                <a:lnTo>
                  <a:pt x="996209" y="161271"/>
                </a:lnTo>
                <a:lnTo>
                  <a:pt x="957807" y="172669"/>
                </a:lnTo>
                <a:lnTo>
                  <a:pt x="912617" y="182962"/>
                </a:lnTo>
                <a:lnTo>
                  <a:pt x="861276" y="192021"/>
                </a:lnTo>
                <a:lnTo>
                  <a:pt x="804421" y="199719"/>
                </a:lnTo>
                <a:lnTo>
                  <a:pt x="742689" y="205928"/>
                </a:lnTo>
                <a:lnTo>
                  <a:pt x="676716" y="210521"/>
                </a:lnTo>
                <a:lnTo>
                  <a:pt x="607141" y="213371"/>
                </a:lnTo>
                <a:lnTo>
                  <a:pt x="534598" y="214349"/>
                </a:lnTo>
                <a:lnTo>
                  <a:pt x="462056" y="213371"/>
                </a:lnTo>
                <a:lnTo>
                  <a:pt x="392480" y="210521"/>
                </a:lnTo>
                <a:lnTo>
                  <a:pt x="326508" y="205928"/>
                </a:lnTo>
                <a:lnTo>
                  <a:pt x="264776" y="199719"/>
                </a:lnTo>
                <a:lnTo>
                  <a:pt x="207921" y="192021"/>
                </a:lnTo>
                <a:lnTo>
                  <a:pt x="156579" y="182962"/>
                </a:lnTo>
                <a:lnTo>
                  <a:pt x="111390" y="172669"/>
                </a:lnTo>
                <a:lnTo>
                  <a:pt x="72988" y="161271"/>
                </a:lnTo>
                <a:lnTo>
                  <a:pt x="19096" y="135669"/>
                </a:lnTo>
                <a:lnTo>
                  <a:pt x="0" y="107174"/>
                </a:lnTo>
                <a:lnTo>
                  <a:pt x="42011" y="65453"/>
                </a:lnTo>
                <a:lnTo>
                  <a:pt x="111390" y="41679"/>
                </a:lnTo>
                <a:lnTo>
                  <a:pt x="156579" y="31387"/>
                </a:lnTo>
                <a:lnTo>
                  <a:pt x="207921" y="22328"/>
                </a:lnTo>
                <a:lnTo>
                  <a:pt x="264776" y="14630"/>
                </a:lnTo>
                <a:lnTo>
                  <a:pt x="326508" y="8421"/>
                </a:lnTo>
                <a:lnTo>
                  <a:pt x="392480" y="3827"/>
                </a:lnTo>
                <a:lnTo>
                  <a:pt x="462056" y="978"/>
                </a:lnTo>
                <a:lnTo>
                  <a:pt x="534598" y="0"/>
                </a:lnTo>
                <a:lnTo>
                  <a:pt x="607141" y="978"/>
                </a:lnTo>
                <a:lnTo>
                  <a:pt x="676716" y="3827"/>
                </a:lnTo>
                <a:lnTo>
                  <a:pt x="742689" y="8421"/>
                </a:lnTo>
                <a:lnTo>
                  <a:pt x="804421" y="14630"/>
                </a:lnTo>
                <a:lnTo>
                  <a:pt x="861276" y="22328"/>
                </a:lnTo>
                <a:lnTo>
                  <a:pt x="912617" y="31387"/>
                </a:lnTo>
                <a:lnTo>
                  <a:pt x="957807" y="41679"/>
                </a:lnTo>
                <a:lnTo>
                  <a:pt x="996209" y="53077"/>
                </a:lnTo>
                <a:lnTo>
                  <a:pt x="1050101" y="78680"/>
                </a:lnTo>
                <a:lnTo>
                  <a:pt x="1069197" y="107174"/>
                </a:lnTo>
                <a:lnTo>
                  <a:pt x="1069197" y="750223"/>
                </a:lnTo>
                <a:lnTo>
                  <a:pt x="1027186" y="791944"/>
                </a:lnTo>
                <a:lnTo>
                  <a:pt x="957807" y="815718"/>
                </a:lnTo>
                <a:lnTo>
                  <a:pt x="912617" y="826010"/>
                </a:lnTo>
                <a:lnTo>
                  <a:pt x="861276" y="835069"/>
                </a:lnTo>
                <a:lnTo>
                  <a:pt x="804421" y="842767"/>
                </a:lnTo>
                <a:lnTo>
                  <a:pt x="742689" y="848977"/>
                </a:lnTo>
                <a:lnTo>
                  <a:pt x="676716" y="853570"/>
                </a:lnTo>
                <a:lnTo>
                  <a:pt x="607141" y="856420"/>
                </a:lnTo>
                <a:lnTo>
                  <a:pt x="534598" y="857398"/>
                </a:lnTo>
                <a:lnTo>
                  <a:pt x="462056" y="856420"/>
                </a:lnTo>
                <a:lnTo>
                  <a:pt x="392480" y="853570"/>
                </a:lnTo>
                <a:lnTo>
                  <a:pt x="326508" y="848977"/>
                </a:lnTo>
                <a:lnTo>
                  <a:pt x="264776" y="842767"/>
                </a:lnTo>
                <a:lnTo>
                  <a:pt x="207921" y="835069"/>
                </a:lnTo>
                <a:lnTo>
                  <a:pt x="156579" y="826010"/>
                </a:lnTo>
                <a:lnTo>
                  <a:pt x="111390" y="815718"/>
                </a:lnTo>
                <a:lnTo>
                  <a:pt x="72988" y="804320"/>
                </a:lnTo>
                <a:lnTo>
                  <a:pt x="19096" y="778717"/>
                </a:lnTo>
                <a:lnTo>
                  <a:pt x="0" y="750223"/>
                </a:lnTo>
                <a:lnTo>
                  <a:pt x="0" y="107174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54122" y="3811569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1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21982" y="3750081"/>
            <a:ext cx="158252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16194" y="2533532"/>
            <a:ext cx="9544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Load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  and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label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410168" y="2285682"/>
            <a:ext cx="53340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“cat”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03347" y="2506762"/>
            <a:ext cx="1486535" cy="877569"/>
          </a:xfrm>
          <a:custGeom>
            <a:avLst/>
            <a:gdLst/>
            <a:ahLst/>
            <a:cxnLst/>
            <a:rect l="l" t="t" r="r" b="b"/>
            <a:pathLst>
              <a:path w="1486535" h="877569">
                <a:moveTo>
                  <a:pt x="0" y="877058"/>
                </a:moveTo>
                <a:lnTo>
                  <a:pt x="1486147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151207" y="2426567"/>
            <a:ext cx="164249" cy="13512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299" y="1252500"/>
                </a:moveTo>
                <a:lnTo>
                  <a:pt x="0" y="0"/>
                </a:lnTo>
                <a:lnTo>
                  <a:pt x="1111847" y="277951"/>
                </a:lnTo>
                <a:lnTo>
                  <a:pt x="1112022" y="974550"/>
                </a:lnTo>
                <a:lnTo>
                  <a:pt x="299" y="1252500"/>
                </a:lnTo>
                <a:close/>
              </a:path>
            </a:pathLst>
          </a:custGeom>
          <a:solidFill>
            <a:srgbClr val="CCCCCC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96438" y="3185318"/>
            <a:ext cx="1112520" cy="1252855"/>
          </a:xfrm>
          <a:custGeom>
            <a:avLst/>
            <a:gdLst/>
            <a:ahLst/>
            <a:cxnLst/>
            <a:rect l="l" t="t" r="r" b="b"/>
            <a:pathLst>
              <a:path w="1112520" h="1252854">
                <a:moveTo>
                  <a:pt x="0" y="0"/>
                </a:moveTo>
                <a:lnTo>
                  <a:pt x="1111847" y="277951"/>
                </a:lnTo>
                <a:lnTo>
                  <a:pt x="1112022" y="974550"/>
                </a:lnTo>
                <a:lnTo>
                  <a:pt x="299" y="12524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053291" y="3792219"/>
            <a:ext cx="315595" cy="0"/>
          </a:xfrm>
          <a:custGeom>
            <a:avLst/>
            <a:gdLst/>
            <a:ahLst/>
            <a:cxnLst/>
            <a:rect l="l" t="t" r="r" b="b"/>
            <a:pathLst>
              <a:path w="315595">
                <a:moveTo>
                  <a:pt x="0" y="0"/>
                </a:moveTo>
                <a:lnTo>
                  <a:pt x="3151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5354152" y="37307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076115" y="2947735"/>
            <a:ext cx="2931160" cy="1060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7220" marR="508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Compute  loss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4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CNN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065542" y="2419622"/>
            <a:ext cx="3435985" cy="608965"/>
          </a:xfrm>
          <a:custGeom>
            <a:avLst/>
            <a:gdLst/>
            <a:ahLst/>
            <a:cxnLst/>
            <a:rect l="l" t="t" r="r" b="b"/>
            <a:pathLst>
              <a:path w="3435984" h="608964">
                <a:moveTo>
                  <a:pt x="0" y="0"/>
                </a:moveTo>
                <a:lnTo>
                  <a:pt x="3435968" y="608501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478998" y="2967360"/>
            <a:ext cx="164499" cy="1215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120361" y="3583720"/>
            <a:ext cx="342265" cy="75565"/>
          </a:xfrm>
          <a:custGeom>
            <a:avLst/>
            <a:gdLst/>
            <a:ahLst/>
            <a:cxnLst/>
            <a:rect l="l" t="t" r="r" b="b"/>
            <a:pathLst>
              <a:path w="342265" h="75564">
                <a:moveTo>
                  <a:pt x="0" y="75099"/>
                </a:moveTo>
                <a:lnTo>
                  <a:pt x="3416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437598" y="3523332"/>
            <a:ext cx="165349" cy="12077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099844" y="4533043"/>
            <a:ext cx="1044575" cy="238125"/>
          </a:xfrm>
          <a:custGeom>
            <a:avLst/>
            <a:gdLst/>
            <a:ahLst/>
            <a:cxnLst/>
            <a:rect l="l" t="t" r="r" b="b"/>
            <a:pathLst>
              <a:path w="1044575" h="238125">
                <a:moveTo>
                  <a:pt x="0" y="0"/>
                </a:moveTo>
                <a:lnTo>
                  <a:pt x="16845" y="50671"/>
                </a:lnTo>
                <a:lnTo>
                  <a:pt x="64012" y="99257"/>
                </a:lnTo>
                <a:lnTo>
                  <a:pt x="97387" y="122118"/>
                </a:lnTo>
                <a:lnTo>
                  <a:pt x="136448" y="143678"/>
                </a:lnTo>
                <a:lnTo>
                  <a:pt x="180562" y="163677"/>
                </a:lnTo>
                <a:lnTo>
                  <a:pt x="229098" y="181855"/>
                </a:lnTo>
                <a:lnTo>
                  <a:pt x="281424" y="197952"/>
                </a:lnTo>
                <a:lnTo>
                  <a:pt x="336908" y="211708"/>
                </a:lnTo>
                <a:lnTo>
                  <a:pt x="394920" y="222863"/>
                </a:lnTo>
                <a:lnTo>
                  <a:pt x="454827" y="231157"/>
                </a:lnTo>
                <a:lnTo>
                  <a:pt x="515997" y="236331"/>
                </a:lnTo>
                <a:lnTo>
                  <a:pt x="577798" y="238124"/>
                </a:lnTo>
                <a:lnTo>
                  <a:pt x="631896" y="236777"/>
                </a:lnTo>
                <a:lnTo>
                  <a:pt x="685572" y="232816"/>
                </a:lnTo>
                <a:lnTo>
                  <a:pt x="738401" y="226415"/>
                </a:lnTo>
                <a:lnTo>
                  <a:pt x="789960" y="217749"/>
                </a:lnTo>
                <a:lnTo>
                  <a:pt x="839828" y="206992"/>
                </a:lnTo>
                <a:lnTo>
                  <a:pt x="887581" y="194319"/>
                </a:lnTo>
                <a:lnTo>
                  <a:pt x="932795" y="179905"/>
                </a:lnTo>
                <a:lnTo>
                  <a:pt x="975048" y="163924"/>
                </a:lnTo>
                <a:lnTo>
                  <a:pt x="1013897" y="146549"/>
                </a:lnTo>
                <a:lnTo>
                  <a:pt x="1031922" y="137399"/>
                </a:lnTo>
                <a:lnTo>
                  <a:pt x="1034847" y="135849"/>
                </a:lnTo>
                <a:lnTo>
                  <a:pt x="1037722" y="134274"/>
                </a:lnTo>
                <a:lnTo>
                  <a:pt x="1040572" y="132724"/>
                </a:lnTo>
                <a:lnTo>
                  <a:pt x="1044022" y="130774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093755" y="4551055"/>
            <a:ext cx="148799" cy="157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055839" y="5033925"/>
            <a:ext cx="13665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Transform</a:t>
            </a:r>
            <a:r>
              <a:rPr kumimoji="0" sz="14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image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04170" y="3158237"/>
            <a:ext cx="991347" cy="137480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759718" y="3158246"/>
            <a:ext cx="991347" cy="13747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11B0A0C-CA70-4DB6-8C3E-76B69536538E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27278"/>
            <a:ext cx="7772400" cy="536044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0788E39-BE81-45C9-96DC-382F80D668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pc="-5" dirty="0"/>
              <a:t>Horizontal</a:t>
            </a:r>
            <a:r>
              <a:rPr lang="en-US" spc="-15" dirty="0"/>
              <a:t> </a:t>
            </a:r>
            <a:r>
              <a:rPr lang="en-US" spc="-5" dirty="0"/>
              <a:t>Flips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5396" y="2294260"/>
            <a:ext cx="2076060" cy="28790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055699" y="2377360"/>
            <a:ext cx="2076060" cy="28790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020742" y="3776919"/>
            <a:ext cx="518795" cy="0"/>
          </a:xfrm>
          <a:custGeom>
            <a:avLst/>
            <a:gdLst/>
            <a:ahLst/>
            <a:cxnLst/>
            <a:rect l="l" t="t" r="r" b="b"/>
            <a:pathLst>
              <a:path w="518795">
                <a:moveTo>
                  <a:pt x="0" y="0"/>
                </a:moveTo>
                <a:lnTo>
                  <a:pt x="5182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524704" y="3715431"/>
            <a:ext cx="158249" cy="1229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6305C1-3411-4A55-AEE9-CF79A59531F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72562" y="1536673"/>
            <a:ext cx="1699721" cy="2607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4FC71D5-143E-4BB0-8B48-D5683C4AB9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 lvl="0" indent="0" eaLnBrk="1" fontAlgn="auto" hangingPunct="1">
              <a:spcBef>
                <a:spcPts val="1230"/>
              </a:spcBef>
              <a:spcAft>
                <a:spcPts val="0"/>
              </a:spcAft>
              <a:defRPr/>
            </a:pPr>
            <a:r>
              <a:rPr lang="en-US" sz="3200" kern="1200" spc="-5" dirty="0">
                <a:solidFill>
                  <a:srgbClr val="000000"/>
                </a:solidFill>
                <a:cs typeface="Arial"/>
              </a:rPr>
              <a:t>Random </a:t>
            </a:r>
            <a:r>
              <a:rPr lang="en-US" sz="3200" kern="1200" dirty="0">
                <a:solidFill>
                  <a:srgbClr val="000000"/>
                </a:solidFill>
                <a:cs typeface="Arial"/>
              </a:rPr>
              <a:t>crops </a:t>
            </a:r>
            <a:r>
              <a:rPr lang="en-US" sz="3200" kern="1200" spc="-5" dirty="0">
                <a:solidFill>
                  <a:srgbClr val="000000"/>
                </a:solidFill>
                <a:cs typeface="Arial"/>
              </a:rPr>
              <a:t>and</a:t>
            </a:r>
            <a:r>
              <a:rPr lang="en-US" sz="3200" kern="1200" spc="-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3200" kern="1200" dirty="0">
                <a:solidFill>
                  <a:srgbClr val="000000"/>
                </a:solidFill>
                <a:cs typeface="Arial"/>
              </a:rPr>
              <a:t>scales</a:t>
            </a:r>
          </a:p>
          <a:p>
            <a:pPr marL="303530" lvl="0" indent="0" eaLnBrk="1" fontAlgn="auto" hangingPunct="1">
              <a:lnSpc>
                <a:spcPts val="2875"/>
              </a:lnSpc>
              <a:spcBef>
                <a:spcPts val="905"/>
              </a:spcBef>
              <a:spcAft>
                <a:spcPts val="0"/>
              </a:spcAft>
              <a:defRPr/>
            </a:pPr>
            <a:r>
              <a:rPr lang="en-US" sz="2400" b="1" kern="1200" spc="-5" dirty="0">
                <a:solidFill>
                  <a:srgbClr val="000000"/>
                </a:solidFill>
                <a:cs typeface="Arial"/>
              </a:rPr>
              <a:t>Training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: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sample random crops /</a:t>
            </a:r>
            <a:r>
              <a:rPr lang="en-US" sz="2400" kern="1200" spc="-4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scales</a:t>
            </a:r>
          </a:p>
          <a:p>
            <a:pPr marL="303530" lvl="0" indent="0" eaLnBrk="1" fontAlgn="auto" hangingPunct="1">
              <a:lnSpc>
                <a:spcPts val="23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1200" spc="-5" dirty="0" err="1">
                <a:solidFill>
                  <a:srgbClr val="000000"/>
                </a:solidFill>
                <a:cs typeface="Arial"/>
              </a:rPr>
              <a:t>ResNet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: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Pick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random L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in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range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[256,</a:t>
            </a:r>
            <a:r>
              <a:rPr lang="en-US" sz="2000" kern="1200" spc="-3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480]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Resize training image,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short side =</a:t>
            </a:r>
            <a:r>
              <a:rPr lang="en-US" sz="2000" kern="1200" spc="-3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L</a:t>
            </a:r>
          </a:p>
          <a:p>
            <a:pPr marL="760730" lvl="0" indent="-440055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tabLst>
                <a:tab pos="760730" algn="l"/>
                <a:tab pos="761365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Sample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random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x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</a:t>
            </a:r>
            <a:r>
              <a:rPr lang="en-US" sz="2000" kern="1200" spc="-3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patch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0" lvl="0" indent="0" eaLnBrk="1" fontAlgn="auto" hangingPunct="1">
              <a:spcBef>
                <a:spcPts val="15"/>
              </a:spcBef>
              <a:spcAft>
                <a:spcPts val="0"/>
              </a:spcAft>
              <a:defRPr/>
            </a:pPr>
            <a:endParaRPr lang="en-US" kern="1200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03530" lvl="0" indent="0" eaLnBrk="1" fontAlgn="auto" hangingPunct="1">
              <a:lnSpc>
                <a:spcPts val="28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1200" spc="-5" dirty="0">
                <a:solidFill>
                  <a:srgbClr val="000000"/>
                </a:solidFill>
                <a:cs typeface="Arial"/>
              </a:rPr>
              <a:t>Testing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: average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a 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fixed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set </a:t>
            </a:r>
            <a:r>
              <a:rPr lang="en-US" sz="2400" kern="1200" spc="-5" dirty="0">
                <a:solidFill>
                  <a:srgbClr val="000000"/>
                </a:solidFill>
                <a:cs typeface="Arial"/>
              </a:rPr>
              <a:t>of</a:t>
            </a:r>
            <a:r>
              <a:rPr lang="en-US" sz="2400" kern="1200" spc="-3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400" kern="1200" dirty="0">
                <a:solidFill>
                  <a:srgbClr val="000000"/>
                </a:solidFill>
                <a:cs typeface="Arial"/>
              </a:rPr>
              <a:t>crops</a:t>
            </a:r>
          </a:p>
          <a:p>
            <a:pPr marL="303530" lvl="0" indent="0" eaLnBrk="1" fontAlgn="auto" hangingPunct="1">
              <a:lnSpc>
                <a:spcPts val="239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kern="1200" spc="-5" dirty="0" err="1">
                <a:solidFill>
                  <a:srgbClr val="000000"/>
                </a:solidFill>
                <a:cs typeface="Arial"/>
              </a:rPr>
              <a:t>ResNet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: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320675" lvl="0" indent="0" eaLnBrk="1" fontAlgn="auto" hangingPunct="1">
              <a:spcBef>
                <a:spcPts val="0"/>
              </a:spcBef>
              <a:spcAft>
                <a:spcPts val="0"/>
              </a:spcAft>
              <a:tabLst>
                <a:tab pos="760730" algn="l"/>
                <a:tab pos="3793490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1.	Resize image at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 5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scales:	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{224, 256, 384, 480,</a:t>
            </a:r>
            <a:r>
              <a:rPr lang="en-US" sz="2000" kern="1200" spc="-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640}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pPr marL="320675" lvl="0" indent="0" eaLnBrk="1" fontAlgn="auto" hangingPunct="1">
              <a:spcBef>
                <a:spcPts val="0"/>
              </a:spcBef>
              <a:spcAft>
                <a:spcPts val="0"/>
              </a:spcAft>
              <a:tabLst>
                <a:tab pos="760730" algn="l"/>
              </a:tabLst>
              <a:defRPr/>
            </a:pP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2.	For each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size,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use 10 224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x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224 </a:t>
            </a:r>
            <a:r>
              <a:rPr lang="en-US" sz="2000" kern="1200" dirty="0">
                <a:solidFill>
                  <a:srgbClr val="000000"/>
                </a:solidFill>
                <a:cs typeface="Arial"/>
              </a:rPr>
              <a:t>crops: 4 corners + center, +</a:t>
            </a:r>
            <a:r>
              <a:rPr lang="en-US" sz="2000" kern="1200" spc="-120" dirty="0">
                <a:solidFill>
                  <a:srgbClr val="000000"/>
                </a:solidFill>
                <a:cs typeface="Arial"/>
              </a:rPr>
              <a:t> </a:t>
            </a:r>
            <a:r>
              <a:rPr lang="en-US" sz="2000" kern="1200" spc="-5" dirty="0">
                <a:solidFill>
                  <a:srgbClr val="000000"/>
                </a:solidFill>
                <a:cs typeface="Arial"/>
              </a:rPr>
              <a:t>flips</a:t>
            </a:r>
            <a:endParaRPr lang="en-US" sz="2000" kern="1200" dirty="0">
              <a:solidFill>
                <a:srgbClr val="000000"/>
              </a:solidFill>
              <a:cs typeface="Arial"/>
            </a:endParaRPr>
          </a:p>
          <a:p>
            <a:endParaRPr lang="en-US" sz="200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837498" y="1531338"/>
          <a:ext cx="1704338" cy="2593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41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1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87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1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8335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59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8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300"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>
                      <a:solidFill>
                        <a:srgbClr val="FF0000"/>
                      </a:solidFill>
                      <a:prstDash val="soli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28575">
                      <a:solidFill>
                        <a:srgbClr val="FF0000"/>
                      </a:solidFill>
                      <a:prstDash val="solid"/>
                    </a:lnL>
                    <a:lnR w="28575">
                      <a:solidFill>
                        <a:srgbClr val="FF0000"/>
                      </a:solidFill>
                      <a:prstDash val="soli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>
                      <a:solidFill>
                        <a:srgbClr val="FF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EC6B1FE-7CB6-41A7-A5CF-8821F9DF6DB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/>
              <a:t>Data</a:t>
            </a:r>
            <a:r>
              <a:rPr spc="-90" dirty="0"/>
              <a:t> </a:t>
            </a:r>
            <a:r>
              <a:rPr spc="-5" dirty="0"/>
              <a:t>Augmentation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5B09A4-4FBD-4765-B42C-F51CFC4DDC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2700">
              <a:spcBef>
                <a:spcPts val="2110"/>
              </a:spcBef>
            </a:pPr>
            <a:r>
              <a:rPr lang="en-US" spc="-5" dirty="0">
                <a:cs typeface="Arial"/>
              </a:rPr>
              <a:t>Get </a:t>
            </a:r>
            <a:r>
              <a:rPr lang="en-US" dirty="0">
                <a:cs typeface="Arial"/>
              </a:rPr>
              <a:t>creative </a:t>
            </a:r>
            <a:r>
              <a:rPr lang="en-US" spc="-5" dirty="0">
                <a:cs typeface="Arial"/>
              </a:rPr>
              <a:t>for </a:t>
            </a:r>
            <a:r>
              <a:rPr lang="en-US" dirty="0">
                <a:cs typeface="Arial"/>
              </a:rPr>
              <a:t>your</a:t>
            </a:r>
            <a:r>
              <a:rPr lang="en-US" spc="-55" dirty="0">
                <a:cs typeface="Arial"/>
              </a:rPr>
              <a:t> </a:t>
            </a:r>
            <a:r>
              <a:rPr lang="en-US" spc="-5" dirty="0">
                <a:cs typeface="Arial"/>
              </a:rPr>
              <a:t>problem!</a:t>
            </a:r>
            <a:endParaRPr lang="en-US" dirty="0">
              <a:cs typeface="Arial"/>
            </a:endParaRPr>
          </a:p>
          <a:p>
            <a:pPr marL="12700">
              <a:spcBef>
                <a:spcPts val="2110"/>
              </a:spcBef>
            </a:pPr>
            <a:r>
              <a:rPr lang="en-US" spc="-5" dirty="0">
                <a:cs typeface="Arial"/>
              </a:rPr>
              <a:t>Random </a:t>
            </a:r>
            <a:r>
              <a:rPr lang="en-US" dirty="0">
                <a:cs typeface="Arial"/>
              </a:rPr>
              <a:t>mix/combinations </a:t>
            </a:r>
            <a:r>
              <a:rPr lang="en-US" spc="-5" dirty="0">
                <a:cs typeface="Arial"/>
              </a:rPr>
              <a:t>of</a:t>
            </a:r>
            <a:r>
              <a:rPr lang="en-US" spc="-55" dirty="0">
                <a:cs typeface="Arial"/>
              </a:rPr>
              <a:t> </a:t>
            </a:r>
            <a:r>
              <a:rPr lang="en-US" dirty="0">
                <a:cs typeface="Arial"/>
              </a:rPr>
              <a:t>: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spc="-5" dirty="0">
                <a:cs typeface="Arial"/>
              </a:rPr>
              <a:t>translation</a:t>
            </a:r>
            <a:endParaRPr lang="en-US" dirty="0">
              <a:cs typeface="Arial"/>
            </a:endParaRP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rotation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stretching</a:t>
            </a:r>
          </a:p>
          <a:p>
            <a:pPr marL="725170" indent="-355600">
              <a:buChar char="-"/>
              <a:tabLst>
                <a:tab pos="725170" algn="l"/>
                <a:tab pos="725805" algn="l"/>
              </a:tabLst>
            </a:pPr>
            <a:r>
              <a:rPr lang="en-US" dirty="0">
                <a:cs typeface="Arial"/>
              </a:rPr>
              <a:t>shearing,</a:t>
            </a:r>
          </a:p>
          <a:p>
            <a:pPr marL="725170" indent="-355600">
              <a:buChar char="-"/>
              <a:tabLst>
                <a:tab pos="725170" algn="l"/>
                <a:tab pos="725805" algn="l"/>
                <a:tab pos="4067810" algn="l"/>
              </a:tabLst>
            </a:pPr>
            <a:r>
              <a:rPr lang="en-US" spc="-5" dirty="0">
                <a:cs typeface="Arial"/>
              </a:rPr>
              <a:t>lens distortions</a:t>
            </a:r>
          </a:p>
          <a:p>
            <a:pPr marL="725170" indent="-355600">
              <a:buChar char="-"/>
              <a:tabLst>
                <a:tab pos="725170" algn="l"/>
                <a:tab pos="725805" algn="l"/>
                <a:tab pos="4067810" algn="l"/>
              </a:tabLst>
            </a:pPr>
            <a:r>
              <a:rPr lang="en-US" spc="-5" dirty="0">
                <a:cs typeface="Arial"/>
              </a:rPr>
              <a:t>…</a:t>
            </a:r>
            <a:endParaRPr lang="en-US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EEFE32-4FF2-44B8-9385-36ECB5DE03E6}"/>
              </a:ext>
            </a:extLst>
          </p:cNvPr>
          <p:cNvSpPr txBox="1"/>
          <p:nvPr/>
        </p:nvSpPr>
        <p:spPr>
          <a:xfrm>
            <a:off x="0" y="6604084"/>
            <a:ext cx="57022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Yeung;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3"/>
              </a:rPr>
              <a:t>https://github.com/aleju/imgaug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285E31-7504-4F1D-9151-E423AED620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943" y="2503004"/>
            <a:ext cx="4610513" cy="344059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If you have sparse data in your domain of interest </a:t>
            </a:r>
            <a:r>
              <a:rPr lang="en-US" i="1" dirty="0"/>
              <a:t>(target),</a:t>
            </a:r>
            <a:r>
              <a:rPr lang="en-US" dirty="0"/>
              <a:t> but have rich data in a disjoint yet related domain </a:t>
            </a:r>
            <a:r>
              <a:rPr lang="en-US" i="1" dirty="0"/>
              <a:t>(source)</a:t>
            </a:r>
            <a:r>
              <a:rPr lang="en-US" dirty="0"/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can train the early layers on the </a:t>
            </a:r>
            <a:r>
              <a:rPr lang="en-US" i="1" dirty="0"/>
              <a:t>source </a:t>
            </a:r>
            <a:r>
              <a:rPr lang="en-US" dirty="0"/>
              <a:t>domain, </a:t>
            </a:r>
            <a:r>
              <a:rPr lang="en-US" dirty="0">
                <a:solidFill>
                  <a:srgbClr val="00B050"/>
                </a:solidFill>
              </a:rPr>
              <a:t>and only the last few layers on the </a:t>
            </a:r>
            <a:r>
              <a:rPr lang="en-US" i="1" dirty="0">
                <a:solidFill>
                  <a:srgbClr val="00B050"/>
                </a:solidFill>
              </a:rPr>
              <a:t>target domain:</a:t>
            </a:r>
            <a:endParaRPr lang="en-US" dirty="0">
              <a:solidFill>
                <a:srgbClr val="00B05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65135" y="3938175"/>
            <a:ext cx="6730047" cy="2571481"/>
            <a:chOff x="1665135" y="4286519"/>
            <a:chExt cx="6730047" cy="2571481"/>
          </a:xfrm>
        </p:grpSpPr>
        <p:pic>
          <p:nvPicPr>
            <p:cNvPr id="4" name="Picture 2" descr="http://neuralnetworksanddeeplearning.com/images/tikz36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974606" y="4286519"/>
              <a:ext cx="3194787" cy="1591689"/>
            </a:xfrm>
            <a:prstGeom prst="rect">
              <a:avLst/>
            </a:prstGeom>
            <a:noFill/>
          </p:spPr>
        </p:pic>
        <p:sp>
          <p:nvSpPr>
            <p:cNvPr id="5" name="Left Brace 4"/>
            <p:cNvSpPr/>
            <p:nvPr/>
          </p:nvSpPr>
          <p:spPr bwMode="auto">
            <a:xfrm rot="16200000">
              <a:off x="4052905" y="5144354"/>
              <a:ext cx="171088" cy="1876097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6" name="Left Brace 5"/>
            <p:cNvSpPr/>
            <p:nvPr/>
          </p:nvSpPr>
          <p:spPr bwMode="auto">
            <a:xfrm rot="16200000">
              <a:off x="5374460" y="5803758"/>
              <a:ext cx="173776" cy="554602"/>
            </a:xfrm>
            <a:prstGeom prst="leftBrace">
              <a:avLst/>
            </a:prstGeom>
            <a:solidFill>
              <a:schemeClr val="bg1"/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65135" y="6211669"/>
              <a:ext cx="35189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Set these to the already learned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weights from another network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184047" y="6211669"/>
              <a:ext cx="3211135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Learn these on your own task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5844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342899" y="1903807"/>
            <a:ext cx="695648" cy="35706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56476" y="1749170"/>
            <a:ext cx="1330842" cy="6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1. Train</a:t>
            </a:r>
            <a:r>
              <a:rPr kumimoji="0" sz="1400" b="0" i="0" u="none" strike="noStrike" kern="1200" cap="none" spc="-6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  </a:t>
            </a:r>
            <a:r>
              <a:rPr kumimoji="0" lang="en-US" sz="14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source (large dataset)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608919" y="1753819"/>
            <a:ext cx="2306789" cy="3740611"/>
            <a:chOff x="2608919" y="1493686"/>
            <a:chExt cx="2306789" cy="3740611"/>
          </a:xfrm>
        </p:grpSpPr>
        <p:sp>
          <p:nvSpPr>
            <p:cNvPr id="11" name="object 11"/>
            <p:cNvSpPr/>
            <p:nvPr/>
          </p:nvSpPr>
          <p:spPr>
            <a:xfrm>
              <a:off x="2679319" y="1643649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 txBox="1"/>
            <p:nvPr/>
          </p:nvSpPr>
          <p:spPr>
            <a:xfrm>
              <a:off x="3566968" y="1493686"/>
              <a:ext cx="1348740" cy="21336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2. Small</a:t>
              </a:r>
              <a:r>
                <a:rPr kumimoji="0" sz="1400" b="0" i="0" u="none" strike="noStrike" kern="1200" cap="none" spc="-4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2608919" y="4876792"/>
              <a:ext cx="885190" cy="357505"/>
            </a:xfrm>
            <a:custGeom>
              <a:avLst/>
              <a:gdLst/>
              <a:ahLst/>
              <a:cxnLst/>
              <a:rect l="l" t="t" r="r" b="b"/>
              <a:pathLst>
                <a:path w="885189" h="357504">
                  <a:moveTo>
                    <a:pt x="0" y="0"/>
                  </a:moveTo>
                  <a:lnTo>
                    <a:pt x="884998" y="0"/>
                  </a:lnTo>
                  <a:lnTo>
                    <a:pt x="884998" y="356999"/>
                  </a:lnTo>
                  <a:lnTo>
                    <a:pt x="0" y="356999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3608218" y="5055291"/>
              <a:ext cx="346075" cy="0"/>
            </a:xfrm>
            <a:custGeom>
              <a:avLst/>
              <a:gdLst/>
              <a:ahLst/>
              <a:cxnLst/>
              <a:rect l="l" t="t" r="r" b="b"/>
              <a:pathLst>
                <a:path w="346075">
                  <a:moveTo>
                    <a:pt x="345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3521768" y="5023816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3464793" y="1958323"/>
              <a:ext cx="224154" cy="2851785"/>
            </a:xfrm>
            <a:custGeom>
              <a:avLst/>
              <a:gdLst/>
              <a:ahLst/>
              <a:cxnLst/>
              <a:rect l="l" t="t" r="r" b="b"/>
              <a:pathLst>
                <a:path w="224154" h="2851785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1171025"/>
                  </a:lnTo>
                  <a:lnTo>
                    <a:pt x="116052" y="1238699"/>
                  </a:lnTo>
                  <a:lnTo>
                    <a:pt x="127349" y="1299511"/>
                  </a:lnTo>
                  <a:lnTo>
                    <a:pt x="144871" y="1351034"/>
                  </a:lnTo>
                  <a:lnTo>
                    <a:pt x="167549" y="1390840"/>
                  </a:lnTo>
                  <a:lnTo>
                    <a:pt x="224099" y="1425597"/>
                  </a:lnTo>
                  <a:lnTo>
                    <a:pt x="167549" y="1460353"/>
                  </a:lnTo>
                  <a:lnTo>
                    <a:pt x="144871" y="1500159"/>
                  </a:lnTo>
                  <a:lnTo>
                    <a:pt x="127349" y="1551682"/>
                  </a:lnTo>
                  <a:lnTo>
                    <a:pt x="116052" y="1612494"/>
                  </a:lnTo>
                  <a:lnTo>
                    <a:pt x="112049" y="1680171"/>
                  </a:lnTo>
                  <a:lnTo>
                    <a:pt x="112049" y="2596619"/>
                  </a:lnTo>
                  <a:lnTo>
                    <a:pt x="108046" y="2664296"/>
                  </a:lnTo>
                  <a:lnTo>
                    <a:pt x="96749" y="2725109"/>
                  </a:lnTo>
                  <a:lnTo>
                    <a:pt x="79227" y="2776631"/>
                  </a:lnTo>
                  <a:lnTo>
                    <a:pt x="56549" y="2816437"/>
                  </a:lnTo>
                  <a:lnTo>
                    <a:pt x="29784" y="2842100"/>
                  </a:lnTo>
                  <a:lnTo>
                    <a:pt x="0" y="2851194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3800826" y="3239136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" name="object 19"/>
            <p:cNvSpPr txBox="1"/>
            <p:nvPr/>
          </p:nvSpPr>
          <p:spPr>
            <a:xfrm>
              <a:off x="4009024" y="4940307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399119" y="1727519"/>
            <a:ext cx="3621344" cy="4405896"/>
            <a:chOff x="5399119" y="1467386"/>
            <a:chExt cx="3621344" cy="4405896"/>
          </a:xfrm>
        </p:grpSpPr>
        <p:sp>
          <p:nvSpPr>
            <p:cNvPr id="5" name="object 5"/>
            <p:cNvSpPr/>
            <p:nvPr/>
          </p:nvSpPr>
          <p:spPr>
            <a:xfrm>
              <a:off x="5721088" y="1651624"/>
              <a:ext cx="695648" cy="35706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object 6"/>
            <p:cNvSpPr txBox="1"/>
            <p:nvPr/>
          </p:nvSpPr>
          <p:spPr>
            <a:xfrm>
              <a:off x="6837333" y="1467386"/>
              <a:ext cx="1536700" cy="43434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3. Medium</a:t>
              </a:r>
              <a:r>
                <a:rPr kumimoji="0" sz="1400" b="0" i="0" u="none" strike="noStrike" kern="1200" cap="none" spc="-3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dataset: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  <a:p>
              <a:pPr marL="12700" marR="0" lvl="0" indent="0" algn="l" defTabSz="914400" rtl="0" eaLnBrk="1" fontAlgn="auto" latinLnBrk="0" hangingPunct="1">
                <a:lnSpc>
                  <a:spcPts val="1664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1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finetuning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6837333" y="2106196"/>
              <a:ext cx="2183130" cy="43601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5080" lvl="0" indent="0" algn="l" defTabSz="914400" rtl="0" eaLnBrk="1" fontAlgn="auto" latinLnBrk="0" hangingPunct="1">
                <a:lnSpc>
                  <a:spcPts val="16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more data = retrain more of  the network </a:t>
              </a:r>
              <a:r>
                <a:rPr kumimoji="0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(or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all of</a:t>
              </a:r>
              <a:r>
                <a:rPr kumimoji="0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it)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5650688" y="4013144"/>
              <a:ext cx="885190" cy="1228725"/>
            </a:xfrm>
            <a:custGeom>
              <a:avLst/>
              <a:gdLst/>
              <a:ahLst/>
              <a:cxnLst/>
              <a:rect l="l" t="t" r="r" b="b"/>
              <a:pathLst>
                <a:path w="885190" h="1228725">
                  <a:moveTo>
                    <a:pt x="0" y="0"/>
                  </a:moveTo>
                  <a:lnTo>
                    <a:pt x="884998" y="0"/>
                  </a:lnTo>
                  <a:lnTo>
                    <a:pt x="884998" y="1228497"/>
                  </a:lnTo>
                  <a:lnTo>
                    <a:pt x="0" y="1228497"/>
                  </a:lnTo>
                  <a:lnTo>
                    <a:pt x="0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6649987" y="4627392"/>
              <a:ext cx="480695" cy="0"/>
            </a:xfrm>
            <a:custGeom>
              <a:avLst/>
              <a:gdLst/>
              <a:ahLst/>
              <a:cxnLst/>
              <a:rect l="l" t="t" r="r" b="b"/>
              <a:pathLst>
                <a:path w="480695">
                  <a:moveTo>
                    <a:pt x="480599" y="0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563537" y="4595917"/>
              <a:ext cx="86995" cy="63500"/>
            </a:xfrm>
            <a:custGeom>
              <a:avLst/>
              <a:gdLst/>
              <a:ahLst/>
              <a:cxnLst/>
              <a:rect l="l" t="t" r="r" b="b"/>
              <a:pathLst>
                <a:path w="86995" h="63500">
                  <a:moveTo>
                    <a:pt x="86449" y="0"/>
                  </a:moveTo>
                  <a:lnTo>
                    <a:pt x="0" y="31474"/>
                  </a:lnTo>
                  <a:lnTo>
                    <a:pt x="86449" y="62949"/>
                  </a:lnTo>
                  <a:lnTo>
                    <a:pt x="86449" y="0"/>
                  </a:lnTo>
                  <a:close/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478487" y="1958322"/>
              <a:ext cx="224154" cy="2010410"/>
            </a:xfrm>
            <a:custGeom>
              <a:avLst/>
              <a:gdLst/>
              <a:ahLst/>
              <a:cxnLst/>
              <a:rect l="l" t="t" r="r" b="b"/>
              <a:pathLst>
                <a:path w="224154" h="2010410">
                  <a:moveTo>
                    <a:pt x="0" y="0"/>
                  </a:moveTo>
                  <a:lnTo>
                    <a:pt x="21965" y="4936"/>
                  </a:lnTo>
                  <a:lnTo>
                    <a:pt x="42884" y="19377"/>
                  </a:lnTo>
                  <a:lnTo>
                    <a:pt x="79224" y="74562"/>
                  </a:lnTo>
                  <a:lnTo>
                    <a:pt x="93223" y="113335"/>
                  </a:lnTo>
                  <a:lnTo>
                    <a:pt x="103521" y="157151"/>
                  </a:lnTo>
                  <a:lnTo>
                    <a:pt x="109877" y="204675"/>
                  </a:lnTo>
                  <a:lnTo>
                    <a:pt x="112049" y="254571"/>
                  </a:lnTo>
                  <a:lnTo>
                    <a:pt x="112049" y="750425"/>
                  </a:lnTo>
                  <a:lnTo>
                    <a:pt x="116052" y="818100"/>
                  </a:lnTo>
                  <a:lnTo>
                    <a:pt x="127349" y="878912"/>
                  </a:lnTo>
                  <a:lnTo>
                    <a:pt x="144871" y="930435"/>
                  </a:lnTo>
                  <a:lnTo>
                    <a:pt x="167549" y="970241"/>
                  </a:lnTo>
                  <a:lnTo>
                    <a:pt x="224099" y="1004997"/>
                  </a:lnTo>
                  <a:lnTo>
                    <a:pt x="167549" y="1039754"/>
                  </a:lnTo>
                  <a:lnTo>
                    <a:pt x="144871" y="1079560"/>
                  </a:lnTo>
                  <a:lnTo>
                    <a:pt x="127349" y="1131083"/>
                  </a:lnTo>
                  <a:lnTo>
                    <a:pt x="116052" y="1191895"/>
                  </a:lnTo>
                  <a:lnTo>
                    <a:pt x="112049" y="1259569"/>
                  </a:lnTo>
                  <a:lnTo>
                    <a:pt x="112049" y="1755421"/>
                  </a:lnTo>
                  <a:lnTo>
                    <a:pt x="108046" y="1823098"/>
                  </a:lnTo>
                  <a:lnTo>
                    <a:pt x="96749" y="1883911"/>
                  </a:lnTo>
                  <a:lnTo>
                    <a:pt x="79227" y="1935433"/>
                  </a:lnTo>
                  <a:lnTo>
                    <a:pt x="56549" y="1975239"/>
                  </a:lnTo>
                  <a:lnTo>
                    <a:pt x="29784" y="2000902"/>
                  </a:lnTo>
                  <a:lnTo>
                    <a:pt x="0" y="2009995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object 21"/>
            <p:cNvSpPr txBox="1"/>
            <p:nvPr/>
          </p:nvSpPr>
          <p:spPr>
            <a:xfrm>
              <a:off x="6837371" y="2863432"/>
              <a:ext cx="1062990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Freeze</a:t>
              </a:r>
              <a:r>
                <a:rPr kumimoji="0" sz="1400" b="0" i="0" u="none" strike="noStrike" kern="1200" cap="none" spc="-5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these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5399119" y="5586262"/>
              <a:ext cx="1736725" cy="287020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ts val="21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3000" b="0" i="0" u="none" strike="noStrike" kern="1200" cap="none" spc="-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Lecture 11 </a:t>
              </a:r>
              <a:r>
                <a:rPr kumimoji="0" sz="3000" b="0" i="0" u="none" strike="noStrike" kern="1200" cap="none" spc="0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-</a:t>
              </a:r>
              <a:r>
                <a:rPr kumimoji="0" sz="3000" b="0" i="0" u="none" strike="noStrike" kern="1200" cap="none" spc="-37" normalizeH="0" baseline="1388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2000" b="0" i="0" u="none" strike="noStrike" kern="1200" cap="none" spc="-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29</a:t>
              </a: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7203569" y="4527504"/>
              <a:ext cx="756285" cy="21544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Train</a:t>
              </a:r>
              <a:r>
                <a:rPr kumimoji="0" sz="1400" b="0" i="0" u="none" strike="noStrike" kern="1200" cap="none" spc="-6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sz="1400" b="0" i="0" u="none" strike="noStrike" kern="1200" cap="none" spc="-5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this</a:t>
              </a: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sp>
        <p:nvSpPr>
          <p:cNvPr id="28" name="Title 2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Transfer learning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0" y="6604084"/>
            <a:ext cx="199926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Adapted from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Karpathy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object 13"/>
          <p:cNvSpPr txBox="1"/>
          <p:nvPr/>
        </p:nvSpPr>
        <p:spPr>
          <a:xfrm>
            <a:off x="2254470" y="5944412"/>
            <a:ext cx="4635061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 option: use network as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feature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extractor</a:t>
            </a: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</a:p>
          <a:p>
            <a:pPr marL="1270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 SVM/LR on extracted features for target task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" y="993288"/>
            <a:ext cx="7045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classify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 animal classes 		Target: 10 car classes</a:t>
            </a:r>
          </a:p>
        </p:txBody>
      </p:sp>
    </p:spTree>
    <p:extLst>
      <p:ext uri="{BB962C8B-B14F-4D97-AF65-F5344CB8AC3E}">
        <p14:creationId xmlns:p14="http://schemas.microsoft.com/office/powerpoint/2010/main" val="1748373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Mini-batch gradient descent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classic gradient descent, we compute the gradient from the loss for all training examples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Could also only use </a:t>
            </a:r>
            <a:r>
              <a:rPr lang="en-US" i="1" dirty="0"/>
              <a:t>some</a:t>
            </a:r>
            <a:r>
              <a:rPr lang="en-US" dirty="0"/>
              <a:t> of the data for each gradient update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 cycle through all the training examples multiple times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time we’ve cycled through all of them once is called an ‘epoch’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Allows faster training (e.g. on GPUs), parallelization</a:t>
            </a:r>
          </a:p>
        </p:txBody>
      </p:sp>
    </p:spTree>
    <p:extLst>
      <p:ext uri="{BB962C8B-B14F-4D97-AF65-F5344CB8AC3E}">
        <p14:creationId xmlns:p14="http://schemas.microsoft.com/office/powerpoint/2010/main" val="49899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Training: Best practices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560698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Center (subtract mean from) your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Xavier initialization for weights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RELU or leaky RELU or ELU or </a:t>
            </a:r>
            <a:r>
              <a:rPr lang="en-US" dirty="0" err="1"/>
              <a:t>PReLU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batch normalization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data augmentation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regularization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mini-batch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rate: too high? Too low?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 cross-validation for hyperparameters</a:t>
            </a:r>
          </a:p>
          <a:p>
            <a:pPr marL="0" indent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357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58943" y="1131875"/>
            <a:ext cx="4878515" cy="40274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/>
              <a:t>Spot </a:t>
            </a:r>
            <a:r>
              <a:rPr sz="3000" spc="-5" dirty="0"/>
              <a:t>the</a:t>
            </a:r>
            <a:r>
              <a:rPr sz="3000" spc="-95" dirty="0"/>
              <a:t> </a:t>
            </a:r>
            <a:r>
              <a:rPr sz="3000" spc="-5" dirty="0"/>
              <a:t>CPU!</a:t>
            </a:r>
            <a:r>
              <a:rPr lang="en-US" sz="3000" spc="-5" dirty="0"/>
              <a:t> </a:t>
            </a:r>
            <a:r>
              <a:rPr sz="1800" dirty="0"/>
              <a:t>(central </a:t>
            </a:r>
            <a:r>
              <a:rPr sz="1800" spc="-5" dirty="0"/>
              <a:t>processing</a:t>
            </a:r>
            <a:r>
              <a:rPr sz="1800" spc="-105" dirty="0"/>
              <a:t> </a:t>
            </a:r>
            <a:r>
              <a:rPr sz="1800" spc="-5" dirty="0"/>
              <a:t>unit)</a:t>
            </a:r>
            <a:endParaRPr sz="1800" dirty="0"/>
          </a:p>
        </p:txBody>
      </p:sp>
      <p:sp>
        <p:nvSpPr>
          <p:cNvPr id="4" name="object 4"/>
          <p:cNvSpPr/>
          <p:nvPr/>
        </p:nvSpPr>
        <p:spPr>
          <a:xfrm>
            <a:off x="909261" y="2137647"/>
            <a:ext cx="1490621" cy="13174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99735" y="2128123"/>
            <a:ext cx="1510030" cy="1336675"/>
          </a:xfrm>
          <a:custGeom>
            <a:avLst/>
            <a:gdLst/>
            <a:ahLst/>
            <a:cxnLst/>
            <a:rect l="l" t="t" r="r" b="b"/>
            <a:pathLst>
              <a:path w="1510030" h="1336675">
                <a:moveTo>
                  <a:pt x="0" y="0"/>
                </a:moveTo>
                <a:lnTo>
                  <a:pt x="1509671" y="0"/>
                </a:lnTo>
                <a:lnTo>
                  <a:pt x="1509671" y="1336522"/>
                </a:lnTo>
                <a:lnTo>
                  <a:pt x="0" y="1336522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32745" y="2423022"/>
            <a:ext cx="2646680" cy="208279"/>
          </a:xfrm>
          <a:custGeom>
            <a:avLst/>
            <a:gdLst/>
            <a:ahLst/>
            <a:cxnLst/>
            <a:rect l="l" t="t" r="r" b="b"/>
            <a:pathLst>
              <a:path w="2646679" h="208280">
                <a:moveTo>
                  <a:pt x="0" y="208249"/>
                </a:moveTo>
                <a:lnTo>
                  <a:pt x="2646669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61428" y="2361679"/>
            <a:ext cx="161549" cy="1226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6D5A7F-355B-4B38-B75D-6D03E1D69EC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90698" y="1689524"/>
            <a:ext cx="7445236" cy="25735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07893" y="4319268"/>
            <a:ext cx="2739045" cy="306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006112" y="4338842"/>
            <a:ext cx="2495310" cy="267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9824" y="5055083"/>
            <a:ext cx="3261360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(Assume 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[NxD] is data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matrix,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each example in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row)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DD1C18-5EAC-4088-9DF0-A632959ED37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4" name="Title 12">
            <a:extLst>
              <a:ext uri="{FF2B5EF4-FFF2-40B4-BE49-F238E27FC236}">
                <a16:creationId xmlns:a16="http://schemas.microsoft.com/office/drawing/2014/main" id="{ACCA81AF-8362-40C5-A07C-1428F7FB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/>
              <a:t>Preprocessing the Data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2778" y="1882972"/>
            <a:ext cx="3464617" cy="35424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58943" y="1131875"/>
            <a:ext cx="4878515" cy="40274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10" dirty="0"/>
              <a:t>Spot </a:t>
            </a:r>
            <a:r>
              <a:rPr sz="3000" spc="-5" dirty="0"/>
              <a:t>the</a:t>
            </a:r>
            <a:r>
              <a:rPr sz="3000" spc="-90" dirty="0"/>
              <a:t> </a:t>
            </a:r>
            <a:r>
              <a:rPr sz="3000" spc="-5" dirty="0"/>
              <a:t>GPUs!</a:t>
            </a:r>
            <a:r>
              <a:rPr lang="en-US" sz="3000" spc="-5" dirty="0"/>
              <a:t> </a:t>
            </a:r>
            <a:r>
              <a:rPr sz="1800" dirty="0"/>
              <a:t>(graphics </a:t>
            </a:r>
            <a:r>
              <a:rPr sz="1800" spc="-5" dirty="0"/>
              <a:t>processing</a:t>
            </a:r>
            <a:r>
              <a:rPr sz="1800" spc="-80" dirty="0"/>
              <a:t> </a:t>
            </a:r>
            <a:r>
              <a:rPr sz="1800" spc="-5" dirty="0"/>
              <a:t>unit)</a:t>
            </a:r>
            <a:endParaRPr sz="1800" dirty="0"/>
          </a:p>
        </p:txBody>
      </p:sp>
      <p:sp>
        <p:nvSpPr>
          <p:cNvPr id="9" name="object 9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369644" y="3465919"/>
            <a:ext cx="1459865" cy="109220"/>
          </a:xfrm>
          <a:custGeom>
            <a:avLst/>
            <a:gdLst/>
            <a:ahLst/>
            <a:cxnLst/>
            <a:rect l="l" t="t" r="r" b="b"/>
            <a:pathLst>
              <a:path w="1459864" h="109219">
                <a:moveTo>
                  <a:pt x="0" y="109024"/>
                </a:moveTo>
                <a:lnTo>
                  <a:pt x="1459522" y="0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811352" y="3404557"/>
            <a:ext cx="161424" cy="122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6849" y="2856446"/>
            <a:ext cx="3233420" cy="1437005"/>
          </a:xfrm>
          <a:custGeom>
            <a:avLst/>
            <a:gdLst/>
            <a:ahLst/>
            <a:cxnLst/>
            <a:rect l="l" t="t" r="r" b="b"/>
            <a:pathLst>
              <a:path w="3233420" h="1437004">
                <a:moveTo>
                  <a:pt x="0" y="0"/>
                </a:moveTo>
                <a:lnTo>
                  <a:pt x="3232793" y="0"/>
                </a:lnTo>
                <a:lnTo>
                  <a:pt x="3232793" y="1436997"/>
                </a:lnTo>
                <a:lnTo>
                  <a:pt x="0" y="1436997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32F4C-79C7-45E2-84A9-0689C506C321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vs</a:t>
            </a:r>
            <a:r>
              <a:rPr sz="3000" spc="-95" dirty="0"/>
              <a:t> </a:t>
            </a:r>
            <a:r>
              <a:rPr sz="3000" spc="-5" dirty="0"/>
              <a:t>GPU</a:t>
            </a:r>
            <a:endParaRPr sz="3000"/>
          </a:p>
        </p:txBody>
      </p:sp>
      <p:sp>
        <p:nvSpPr>
          <p:cNvPr id="7" name="object 7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9BAB9-C480-4436-9CC6-305E04046E46}"/>
              </a:ext>
            </a:extLst>
          </p:cNvPr>
          <p:cNvSpPr txBox="1"/>
          <p:nvPr/>
        </p:nvSpPr>
        <p:spPr>
          <a:xfrm>
            <a:off x="0" y="6604084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graphicFrame>
        <p:nvGraphicFramePr>
          <p:cNvPr id="10" name="object 3">
            <a:extLst>
              <a:ext uri="{FF2B5EF4-FFF2-40B4-BE49-F238E27FC236}">
                <a16:creationId xmlns:a16="http://schemas.microsoft.com/office/drawing/2014/main" id="{A32A9179-A541-4061-BF7A-3A0BBE04CC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892319"/>
              </p:ext>
            </p:extLst>
          </p:nvPr>
        </p:nvGraphicFramePr>
        <p:xfrm>
          <a:off x="287961" y="1309173"/>
          <a:ext cx="6901812" cy="47839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6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70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518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300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013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Cores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9535" marR="22352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Clock  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dirty="0">
                          <a:latin typeface="Arial"/>
                          <a:cs typeface="Arial"/>
                        </a:rPr>
                        <a:t>Memory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Price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Speed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2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CPU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377825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(Intel</a:t>
                      </a:r>
                      <a:r>
                        <a:rPr sz="1400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Core  i7-7700k)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675"/>
                        </a:lnSpc>
                        <a:spcBef>
                          <a:spcPts val="620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285750">
                        <a:lnSpc>
                          <a:spcPts val="1200"/>
                        </a:lnSpc>
                        <a:spcBef>
                          <a:spcPts val="30"/>
                        </a:spcBef>
                      </a:pPr>
                      <a:r>
                        <a:rPr sz="1000" dirty="0">
                          <a:latin typeface="Arial"/>
                          <a:cs typeface="Arial"/>
                        </a:rPr>
                        <a:t>(8 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threads with  hyperthreading)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4.2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9939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System  RAM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$3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85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~540 GFLOPs</a:t>
                      </a:r>
                      <a:r>
                        <a:rPr sz="14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FBE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 marR="14224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GPU 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(NVIDIA  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R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TX 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080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Ti)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/>
                        <a:t>4352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1.6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68275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11 GB  GDDR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6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1199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3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.4 TFLOPs</a:t>
                      </a:r>
                      <a:r>
                        <a:rPr sz="14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 marR="142240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lang="en-US" sz="1400" b="1" dirty="0">
                          <a:latin typeface="Arial"/>
                          <a:cs typeface="Arial"/>
                        </a:rPr>
                        <a:t>GPU</a:t>
                      </a:r>
                      <a:r>
                        <a:rPr lang="en-US" sz="1400" dirty="0">
                          <a:latin typeface="Arial"/>
                          <a:cs typeface="Arial"/>
                        </a:rPr>
                        <a:t> (NVIDIA Quadro RTX 5000)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/>
                        <a:t>3072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1.6 GHz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168275">
                        <a:lnSpc>
                          <a:spcPts val="1650"/>
                        </a:lnSpc>
                        <a:spcBef>
                          <a:spcPts val="70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16 GB GDDR6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8890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/>
                        <a:t>$2,299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lang="en-US" sz="1400" dirty="0">
                          <a:latin typeface="Arial"/>
                          <a:cs typeface="Arial"/>
                        </a:rPr>
                        <a:t>~11.2 TFLOPs FP32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740" marB="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E9D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3437865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 marR="527685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TPU 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NVIDIA  TITAN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V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5120</a:t>
                      </a:r>
                      <a:r>
                        <a:rPr sz="14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CUDA,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>
                        <a:lnSpc>
                          <a:spcPts val="1664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640</a:t>
                      </a:r>
                      <a:r>
                        <a:rPr sz="14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Tensor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1.5</a:t>
                      </a:r>
                      <a:r>
                        <a:rPr sz="14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GHz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29591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12GB  HBM2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$2999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~14 TFLOPs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FP32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86995">
                        <a:lnSpc>
                          <a:spcPts val="1664"/>
                        </a:lnSpc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~112 TFLOP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FP16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0895">
                <a:tc>
                  <a:txBody>
                    <a:bodyPr/>
                    <a:lstStyle/>
                    <a:p>
                      <a:pPr marL="90170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b="1" spc="-5" dirty="0">
                          <a:latin typeface="Arial"/>
                          <a:cs typeface="Arial"/>
                        </a:rPr>
                        <a:t>TPU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90170" marR="122555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Google</a:t>
                      </a:r>
                      <a:r>
                        <a:rPr sz="1400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Cloud  TPU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?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953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?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900" marR="287020">
                        <a:lnSpc>
                          <a:spcPts val="1650"/>
                        </a:lnSpc>
                        <a:spcBef>
                          <a:spcPts val="69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64</a:t>
                      </a:r>
                      <a:r>
                        <a:rPr sz="1400" spc="-9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GB  HBM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8826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8265">
                        <a:lnSpc>
                          <a:spcPts val="1664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$</a:t>
                      </a:r>
                      <a:r>
                        <a:rPr lang="en-US" sz="1400" spc="-5" dirty="0">
                          <a:latin typeface="Arial"/>
                          <a:cs typeface="Arial"/>
                        </a:rPr>
                        <a:t>4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.50</a:t>
                      </a:r>
                      <a:endParaRPr sz="1400" dirty="0">
                        <a:latin typeface="Arial"/>
                        <a:cs typeface="Arial"/>
                      </a:endParaRPr>
                    </a:p>
                    <a:p>
                      <a:pPr marL="88265" marR="299720">
                        <a:lnSpc>
                          <a:spcPts val="1650"/>
                        </a:lnSpc>
                        <a:spcBef>
                          <a:spcPts val="6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per  hour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tc>
                  <a:txBody>
                    <a:bodyPr/>
                    <a:lstStyle/>
                    <a:p>
                      <a:pPr marL="8699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~180</a:t>
                      </a:r>
                      <a:r>
                        <a:rPr sz="14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spc="-5" dirty="0">
                          <a:latin typeface="Arial"/>
                          <a:cs typeface="Arial"/>
                        </a:rPr>
                        <a:t>TFLOP</a:t>
                      </a:r>
                      <a:endParaRPr sz="1400" dirty="0">
                        <a:latin typeface="Arial"/>
                        <a:cs typeface="Arial"/>
                      </a:endParaRPr>
                    </a:p>
                  </a:txBody>
                  <a:tcPr marL="0" marR="0" marT="78105" marB="0">
                    <a:lnL w="9525">
                      <a:solidFill>
                        <a:srgbClr val="9E9E9E"/>
                      </a:solidFill>
                      <a:prstDash val="solid"/>
                    </a:lnL>
                    <a:lnR w="9525">
                      <a:solidFill>
                        <a:srgbClr val="9E9E9E"/>
                      </a:solidFill>
                      <a:prstDash val="solid"/>
                    </a:lnR>
                    <a:lnT w="9525">
                      <a:solidFill>
                        <a:srgbClr val="9E9E9E"/>
                      </a:solidFill>
                      <a:prstDash val="solid"/>
                    </a:lnT>
                    <a:lnB w="9525">
                      <a:solidFill>
                        <a:srgbClr val="9E9E9E"/>
                      </a:solidFill>
                      <a:prstDash val="solid"/>
                    </a:lnB>
                    <a:solidFill>
                      <a:srgbClr val="D8D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object 4">
            <a:extLst>
              <a:ext uri="{FF2B5EF4-FFF2-40B4-BE49-F238E27FC236}">
                <a16:creationId xmlns:a16="http://schemas.microsoft.com/office/drawing/2014/main" id="{B7EE64FE-84A3-4567-BF82-95F9C06F628D}"/>
              </a:ext>
            </a:extLst>
          </p:cNvPr>
          <p:cNvSpPr txBox="1"/>
          <p:nvPr/>
        </p:nvSpPr>
        <p:spPr>
          <a:xfrm>
            <a:off x="7449408" y="1379848"/>
            <a:ext cx="1525270" cy="357441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Fewer</a:t>
            </a:r>
            <a:r>
              <a:rPr kumimoji="0" sz="1400" b="0" i="0" u="none" strike="noStrike" kern="1200" cap="none" spc="-9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cores,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each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faster and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more  capable;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 at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sequential</a:t>
            </a:r>
            <a:r>
              <a:rPr kumimoji="0" sz="1400" b="0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9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3495" lvl="0" indent="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More cores,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but each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much slower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“dumber”;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 parallel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tasks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62865" lvl="0" indent="0" algn="l" defTabSz="914400" rtl="0" eaLnBrk="1" fontAlgn="auto" latinLnBrk="0" hangingPunct="1">
              <a:lnSpc>
                <a:spcPts val="1650"/>
              </a:lnSpc>
              <a:spcBef>
                <a:spcPts val="8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TPU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Specialized  hardware for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deep  learning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82375" y="1875322"/>
            <a:ext cx="3423593" cy="1920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50199" y="4008952"/>
            <a:ext cx="216217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180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299343" y="1990743"/>
            <a:ext cx="2323135" cy="1868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469298" y="4008952"/>
            <a:ext cx="211264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NVIDIA Tesla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V100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125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8411" y="5560185"/>
            <a:ext cx="50038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52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F47E9C0-F85D-4C8B-B10D-F82041A2C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TensorFlow: Tensor Processing</a:t>
            </a:r>
            <a:r>
              <a:rPr lang="en-US" spc="-85" dirty="0"/>
              <a:t> </a:t>
            </a:r>
            <a:r>
              <a:rPr lang="en-US" spc="-5" dirty="0"/>
              <a:t>Units</a:t>
            </a:r>
            <a:endParaRPr lang="en-US" dirty="0"/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18,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7" name="object 7"/>
          <p:cNvSpPr txBox="1"/>
          <p:nvPr/>
        </p:nvSpPr>
        <p:spPr>
          <a:xfrm>
            <a:off x="2721265" y="4816880"/>
            <a:ext cx="360108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650"/>
              </a:lnSpc>
              <a:spcBef>
                <a:spcPts val="180"/>
              </a:spcBef>
            </a:pPr>
            <a:r>
              <a:rPr sz="1400" spc="-5" dirty="0">
                <a:latin typeface="Arial"/>
                <a:cs typeface="Arial"/>
              </a:rPr>
              <a:t>NVIDIA Tesla P100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11 TFLOPs of </a:t>
            </a:r>
            <a:r>
              <a:rPr sz="1400" dirty="0">
                <a:latin typeface="Arial"/>
                <a:cs typeface="Arial"/>
              </a:rPr>
              <a:t>compute  </a:t>
            </a:r>
            <a:r>
              <a:rPr sz="1400" spc="-5" dirty="0">
                <a:latin typeface="Arial"/>
                <a:cs typeface="Arial"/>
              </a:rPr>
              <a:t>GTX 580 </a:t>
            </a: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0.2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TFLOPs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91256E-5DD8-4181-9003-25F652FB5C2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118966" y="1875322"/>
            <a:ext cx="4734390" cy="23644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103291" y="4283852"/>
            <a:ext cx="2221230" cy="6578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 TPU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Pod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64 Cloud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11.5 PFLOPs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50199" y="4008952"/>
            <a:ext cx="2162175" cy="4483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64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Google Cloud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TPU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ts val="1664"/>
              </a:lnSpc>
            </a:pPr>
            <a:r>
              <a:rPr sz="1400" dirty="0">
                <a:latin typeface="Arial"/>
                <a:cs typeface="Arial"/>
              </a:rPr>
              <a:t>= </a:t>
            </a:r>
            <a:r>
              <a:rPr sz="1400" spc="-5" dirty="0">
                <a:latin typeface="Arial"/>
                <a:cs typeface="Arial"/>
              </a:rPr>
              <a:t>180 TFLOPs of</a:t>
            </a:r>
            <a:r>
              <a:rPr sz="1400" spc="-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compute!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80518" y="5055575"/>
            <a:ext cx="58737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u="heavy" spc="-5" dirty="0">
                <a:solidFill>
                  <a:srgbClr val="1154CC"/>
                </a:solidFill>
                <a:uFill>
                  <a:solidFill>
                    <a:srgbClr val="1154CC"/>
                  </a:solidFill>
                </a:uFill>
                <a:latin typeface="Arial"/>
                <a:cs typeface="Arial"/>
                <a:hlinkClick r:id="rId3"/>
              </a:rPr>
              <a:t>https://www.tensorflow.org/versions/master/programmers_guide/using_tpu</a:t>
            </a:r>
            <a:endParaRPr sz="14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82375" y="1875322"/>
            <a:ext cx="3423593" cy="19209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828411" y="5560185"/>
            <a:ext cx="50038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53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18,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25"/>
              <a:t> </a:t>
            </a:r>
            <a:r>
              <a:rPr lang="en-US" spc="-5"/>
              <a:t>Yeung</a:t>
            </a:r>
            <a:endParaRPr spc="-5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1E483521-28BA-4DF7-B518-E986A73AE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TensorFlow: Tensor Processing</a:t>
            </a:r>
            <a:r>
              <a:rPr lang="en-US" spc="-85" dirty="0"/>
              <a:t> </a:t>
            </a:r>
            <a:r>
              <a:rPr lang="en-US" spc="-5" dirty="0"/>
              <a:t>Units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11D5FE-7B18-4798-8C84-40441233DAB5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4724" y="1868813"/>
            <a:ext cx="8557633" cy="3187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vs </a:t>
            </a:r>
            <a:r>
              <a:rPr sz="3000" spc="-5" dirty="0"/>
              <a:t>GPU in</a:t>
            </a:r>
            <a:r>
              <a:rPr sz="3000" spc="-100" dirty="0"/>
              <a:t> </a:t>
            </a:r>
            <a:r>
              <a:rPr sz="3000" spc="-5" dirty="0"/>
              <a:t>practice</a:t>
            </a:r>
            <a:endParaRPr sz="3000"/>
          </a:p>
        </p:txBody>
      </p:sp>
      <p:sp>
        <p:nvSpPr>
          <p:cNvPr id="4" name="object 4"/>
          <p:cNvSpPr txBox="1"/>
          <p:nvPr/>
        </p:nvSpPr>
        <p:spPr>
          <a:xfrm>
            <a:off x="5338415" y="1011281"/>
            <a:ext cx="2907030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(CPU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performance</a:t>
            </a:r>
            <a:r>
              <a:rPr kumimoji="0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well-optimized,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little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unfair)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56943" y="3156586"/>
            <a:ext cx="76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66x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907418" y="3797570"/>
            <a:ext cx="42545" cy="828675"/>
          </a:xfrm>
          <a:custGeom>
            <a:avLst/>
            <a:gdLst/>
            <a:ahLst/>
            <a:cxnLst/>
            <a:rect l="l" t="t" r="r" b="b"/>
            <a:pathLst>
              <a:path w="42545" h="828675">
                <a:moveTo>
                  <a:pt x="0" y="0"/>
                </a:moveTo>
                <a:lnTo>
                  <a:pt x="42249" y="82804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888255" y="4608930"/>
            <a:ext cx="122849" cy="160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15089" y="3785020"/>
            <a:ext cx="167640" cy="575945"/>
          </a:xfrm>
          <a:custGeom>
            <a:avLst/>
            <a:gdLst/>
            <a:ahLst/>
            <a:cxnLst/>
            <a:rect l="l" t="t" r="r" b="b"/>
            <a:pathLst>
              <a:path w="167639" h="575945">
                <a:moveTo>
                  <a:pt x="167499" y="0"/>
                </a:moveTo>
                <a:lnTo>
                  <a:pt x="0" y="575473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855503" y="4333030"/>
            <a:ext cx="119199" cy="166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487764" y="3799620"/>
            <a:ext cx="12065" cy="854075"/>
          </a:xfrm>
          <a:custGeom>
            <a:avLst/>
            <a:gdLst/>
            <a:ahLst/>
            <a:cxnLst/>
            <a:rect l="l" t="t" r="r" b="b"/>
            <a:pathLst>
              <a:path w="12064" h="854075">
                <a:moveTo>
                  <a:pt x="11724" y="0"/>
                </a:moveTo>
                <a:lnTo>
                  <a:pt x="0" y="853973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426276" y="4638654"/>
            <a:ext cx="122974" cy="158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05247" y="3197991"/>
            <a:ext cx="36607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87475" algn="l"/>
                <a:tab pos="2910205" algn="l"/>
              </a:tabLst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67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71</a:t>
            </a:r>
            <a:r>
              <a: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x	</a:t>
            </a: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64x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481150" y="3751982"/>
            <a:ext cx="161599" cy="3275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36335" y="3785020"/>
            <a:ext cx="22860" cy="784225"/>
          </a:xfrm>
          <a:custGeom>
            <a:avLst/>
            <a:gdLst/>
            <a:ahLst/>
            <a:cxnLst/>
            <a:rect l="l" t="t" r="r" b="b"/>
            <a:pathLst>
              <a:path w="22859" h="784225">
                <a:moveTo>
                  <a:pt x="22674" y="0"/>
                </a:moveTo>
                <a:lnTo>
                  <a:pt x="0" y="78409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74874" y="4553481"/>
            <a:ext cx="122949" cy="15954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16312" y="3281811"/>
            <a:ext cx="762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76x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8269109" y="2956914"/>
            <a:ext cx="259079" cy="387985"/>
          </a:xfrm>
          <a:custGeom>
            <a:avLst/>
            <a:gdLst/>
            <a:ahLst/>
            <a:cxnLst/>
            <a:rect l="l" t="t" r="r" b="b"/>
            <a:pathLst>
              <a:path w="259079" h="387985">
                <a:moveTo>
                  <a:pt x="258574" y="387756"/>
                </a:moveTo>
                <a:lnTo>
                  <a:pt x="0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182872" y="2834739"/>
            <a:ext cx="139799" cy="1626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578583" y="3881368"/>
            <a:ext cx="40005" cy="445770"/>
          </a:xfrm>
          <a:custGeom>
            <a:avLst/>
            <a:gdLst/>
            <a:ahLst/>
            <a:cxnLst/>
            <a:rect l="l" t="t" r="r" b="b"/>
            <a:pathLst>
              <a:path w="40004" h="445770">
                <a:moveTo>
                  <a:pt x="39899" y="0"/>
                </a:moveTo>
                <a:lnTo>
                  <a:pt x="0" y="445724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517271" y="4308606"/>
            <a:ext cx="122599" cy="1619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005376" y="3692107"/>
            <a:ext cx="204332" cy="36064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59120" y="3756144"/>
            <a:ext cx="62230" cy="855980"/>
          </a:xfrm>
          <a:custGeom>
            <a:avLst/>
            <a:gdLst/>
            <a:ahLst/>
            <a:cxnLst/>
            <a:rect l="l" t="t" r="r" b="b"/>
            <a:pathLst>
              <a:path w="62230" h="855979">
                <a:moveTo>
                  <a:pt x="0" y="0"/>
                </a:moveTo>
                <a:lnTo>
                  <a:pt x="62009" y="855898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359767" y="4594355"/>
            <a:ext cx="122724" cy="1612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21381" y="3692106"/>
            <a:ext cx="226049" cy="2627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3025" y="5281579"/>
            <a:ext cx="2536825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from</a:t>
            </a:r>
            <a:r>
              <a:rPr kumimoji="0" sz="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https://github.com/jcjohnson/cnn-benchmarks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E221AFF-CCA6-4CC3-8E15-93BF701E5A4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3000" spc="-5" dirty="0"/>
              <a:t>CPU </a:t>
            </a:r>
            <a:r>
              <a:rPr sz="3000" dirty="0"/>
              <a:t>/ </a:t>
            </a:r>
            <a:r>
              <a:rPr sz="3000" spc="-5" dirty="0"/>
              <a:t>GPU</a:t>
            </a:r>
            <a:r>
              <a:rPr sz="3000" spc="-105" dirty="0"/>
              <a:t> </a:t>
            </a:r>
            <a:r>
              <a:rPr sz="3000" spc="-5" dirty="0"/>
              <a:t>Communication</a:t>
            </a:r>
            <a:endParaRPr sz="3000"/>
          </a:p>
        </p:txBody>
      </p:sp>
      <p:sp>
        <p:nvSpPr>
          <p:cNvPr id="14" name="object 14"/>
          <p:cNvSpPr txBox="1">
            <a:spLocks noGrp="1"/>
          </p:cNvSpPr>
          <p:nvPr>
            <p:ph type="dt" sz="half" idx="4294967295"/>
          </p:nvPr>
        </p:nvSpPr>
        <p:spPr>
          <a:xfrm>
            <a:off x="7905750" y="4705350"/>
            <a:ext cx="1238250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73649" y="1826923"/>
            <a:ext cx="4087864" cy="33747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30122" y="3119821"/>
            <a:ext cx="632460" cy="578485"/>
          </a:xfrm>
          <a:custGeom>
            <a:avLst/>
            <a:gdLst/>
            <a:ahLst/>
            <a:cxnLst/>
            <a:rect l="l" t="t" r="r" b="b"/>
            <a:pathLst>
              <a:path w="632460" h="578485">
                <a:moveTo>
                  <a:pt x="0" y="0"/>
                </a:moveTo>
                <a:lnTo>
                  <a:pt x="632158" y="577923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816147" y="3648606"/>
            <a:ext cx="156129" cy="15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988971" y="3457119"/>
            <a:ext cx="1648460" cy="715010"/>
          </a:xfrm>
          <a:custGeom>
            <a:avLst/>
            <a:gdLst/>
            <a:ahLst/>
            <a:cxnLst/>
            <a:rect l="l" t="t" r="r" b="b"/>
            <a:pathLst>
              <a:path w="1648460" h="715010">
                <a:moveTo>
                  <a:pt x="0" y="0"/>
                </a:moveTo>
                <a:lnTo>
                  <a:pt x="1647896" y="0"/>
                </a:lnTo>
                <a:lnTo>
                  <a:pt x="1647896" y="714598"/>
                </a:lnTo>
                <a:lnTo>
                  <a:pt x="0" y="7145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4349" y="2403055"/>
            <a:ext cx="93980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 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296217" y="3813419"/>
            <a:ext cx="758825" cy="654685"/>
          </a:xfrm>
          <a:custGeom>
            <a:avLst/>
            <a:gdLst/>
            <a:ahLst/>
            <a:cxnLst/>
            <a:rect l="l" t="t" r="r" b="b"/>
            <a:pathLst>
              <a:path w="758825" h="654685">
                <a:moveTo>
                  <a:pt x="0" y="0"/>
                </a:moveTo>
                <a:lnTo>
                  <a:pt x="758698" y="0"/>
                </a:lnTo>
                <a:lnTo>
                  <a:pt x="758698" y="654298"/>
                </a:lnTo>
                <a:lnTo>
                  <a:pt x="0" y="654298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193539" y="3082195"/>
            <a:ext cx="648970" cy="638810"/>
          </a:xfrm>
          <a:custGeom>
            <a:avLst/>
            <a:gdLst/>
            <a:ahLst/>
            <a:cxnLst/>
            <a:rect l="l" t="t" r="r" b="b"/>
            <a:pathLst>
              <a:path w="648970" h="638810">
                <a:moveTo>
                  <a:pt x="648548" y="0"/>
                </a:moveTo>
                <a:lnTo>
                  <a:pt x="0" y="638698"/>
                </a:lnTo>
              </a:path>
            </a:pathLst>
          </a:custGeom>
          <a:ln w="2857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86877" y="3672982"/>
            <a:ext cx="154074" cy="153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76259" y="2459300"/>
            <a:ext cx="16675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is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here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153392" y="3304208"/>
            <a:ext cx="2552065" cy="1974067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If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aren’t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careful,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training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bottleneck on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reading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 and  transferring to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GPU!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Solutions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28829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Read all data into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RAM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0" lvl="0" indent="-288290" algn="l" defTabSz="914400" rtl="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SSD instead of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HDD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69900" marR="31115" lvl="0" indent="-288290" algn="l" defTabSz="914400" rtl="0" eaLnBrk="1" fontAlgn="auto" latinLnBrk="0" hangingPunct="1">
              <a:lnSpc>
                <a:spcPts val="165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69265" algn="l"/>
                <a:tab pos="469900" algn="l"/>
              </a:tabLst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Use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multiple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CPU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threads  to prefetch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79AB64-81CA-4570-8686-48CC086331B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5800" y="258055"/>
            <a:ext cx="7772400" cy="474489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lang="en-US" sz="3000" dirty="0"/>
              <a:t>Software: </a:t>
            </a:r>
            <a:r>
              <a:rPr sz="3000" dirty="0"/>
              <a:t>A zoo </a:t>
            </a:r>
            <a:r>
              <a:rPr sz="3000" spc="-5" dirty="0"/>
              <a:t>of</a:t>
            </a:r>
            <a:r>
              <a:rPr sz="3000" spc="-110" dirty="0"/>
              <a:t> </a:t>
            </a:r>
            <a:r>
              <a:rPr sz="3000" spc="-5" dirty="0"/>
              <a:t>frameworks!</a:t>
            </a:r>
            <a:endParaRPr sz="3000" dirty="0"/>
          </a:p>
        </p:txBody>
      </p:sp>
      <p:sp>
        <p:nvSpPr>
          <p:cNvPr id="3" name="object 3"/>
          <p:cNvSpPr txBox="1"/>
          <p:nvPr/>
        </p:nvSpPr>
        <p:spPr>
          <a:xfrm>
            <a:off x="428075" y="2200079"/>
            <a:ext cx="14585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Caffe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(UC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Berkeley)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28075" y="3261257"/>
            <a:ext cx="185229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Torch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(NYU /</a:t>
            </a:r>
            <a:r>
              <a:rPr kumimoji="0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28075" y="4322426"/>
            <a:ext cx="12960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Theano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(U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Montreal)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42817" y="4350524"/>
            <a:ext cx="161290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TensorFlow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(Google)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2818" y="2162579"/>
            <a:ext cx="11817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Caffe2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328873" y="3261257"/>
            <a:ext cx="1181735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PyTorch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(Facebook)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90096" y="2514546"/>
            <a:ext cx="803275" cy="0"/>
          </a:xfrm>
          <a:custGeom>
            <a:avLst/>
            <a:gdLst/>
            <a:ahLst/>
            <a:cxnLst/>
            <a:rect l="l" t="t" r="r" b="b"/>
            <a:pathLst>
              <a:path w="803275">
                <a:moveTo>
                  <a:pt x="0" y="0"/>
                </a:moveTo>
                <a:lnTo>
                  <a:pt x="802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978757" y="2453062"/>
            <a:ext cx="158249" cy="12296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51844" y="3656319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5">
                <a:moveTo>
                  <a:pt x="0" y="0"/>
                </a:moveTo>
                <a:lnTo>
                  <a:pt x="406949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944507" y="3594831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013821" y="4636892"/>
            <a:ext cx="878205" cy="0"/>
          </a:xfrm>
          <a:custGeom>
            <a:avLst/>
            <a:gdLst/>
            <a:ahLst/>
            <a:cxnLst/>
            <a:rect l="l" t="t" r="r" b="b"/>
            <a:pathLst>
              <a:path w="878205">
                <a:moveTo>
                  <a:pt x="0" y="0"/>
                </a:moveTo>
                <a:lnTo>
                  <a:pt x="877948" y="0"/>
                </a:lnTo>
              </a:path>
            </a:pathLst>
          </a:custGeom>
          <a:ln w="2857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877482" y="4575404"/>
            <a:ext cx="158249" cy="1229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24907" y="2706541"/>
            <a:ext cx="1104900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CNTK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(Microsoft)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8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26,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5224" y="5566897"/>
            <a:ext cx="4514850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010242" y="1536432"/>
            <a:ext cx="1920239" cy="664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PaddlePaddle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(Baidu)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142992" y="2544359"/>
            <a:ext cx="1400175" cy="64889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87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MXNet</a:t>
            </a:r>
          </a:p>
          <a:p>
            <a:pPr marL="12700" marR="0" lvl="0" indent="0" algn="l" defTabSz="914400" rtl="0" eaLnBrk="1" fontAlgn="auto" latinLnBrk="0" hangingPunct="1">
              <a:lnSpc>
                <a:spcPts val="215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(Amazon)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6233963" y="4959903"/>
            <a:ext cx="1751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others...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461562" y="1541281"/>
            <a:ext cx="1092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Chainer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5949351" y="3963924"/>
            <a:ext cx="2074545" cy="659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JAX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(Google)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9D00BC-4D5A-454C-BAAF-15A9CB6E306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Convergence of training</a:t>
            </a:r>
          </a:p>
        </p:txBody>
      </p:sp>
    </p:spTree>
    <p:extLst>
      <p:ext uri="{BB962C8B-B14F-4D97-AF65-F5344CB8AC3E}">
        <p14:creationId xmlns:p14="http://schemas.microsoft.com/office/powerpoint/2010/main" val="3894751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DF07E-68A9-42C5-B27F-4C8F9C052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Successful training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3663B-EC6E-428F-A902-A6C21766A2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training to converge (stop) at a reasonable place</a:t>
            </a:r>
          </a:p>
          <a:p>
            <a:r>
              <a:rPr lang="en-US" dirty="0"/>
              <a:t>Stopping is not guaranteed – e.g. imagine taking larger and larger steps…</a:t>
            </a:r>
          </a:p>
          <a:p>
            <a:r>
              <a:rPr lang="en-US" dirty="0"/>
              <a:t>Stopping in a good place is not guaranteed</a:t>
            </a:r>
          </a:p>
        </p:txBody>
      </p:sp>
    </p:spTree>
    <p:extLst>
      <p:ext uri="{BB962C8B-B14F-4D97-AF65-F5344CB8AC3E}">
        <p14:creationId xmlns:p14="http://schemas.microsoft.com/office/powerpoint/2010/main" val="34581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EA697-368C-41BC-B279-090AC679A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C1C4B1-7F3B-45A5-90C5-263C2BAFB22A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1849337-CCBF-4434-B728-BDD11DAA79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/>
              <a:t>In classification problems, classification error is a non-differentiable function of weights</a:t>
            </a:r>
          </a:p>
          <a:p>
            <a:r>
              <a:rPr lang="en-US" dirty="0"/>
              <a:t>The divergence function minimized (loss) is only a proxy for classification error</a:t>
            </a:r>
          </a:p>
          <a:p>
            <a:r>
              <a:rPr lang="en-US" dirty="0"/>
              <a:t>Minimizing loss may not minimize classification error</a:t>
            </a:r>
          </a:p>
        </p:txBody>
      </p:sp>
    </p:spTree>
    <p:extLst>
      <p:ext uri="{BB962C8B-B14F-4D97-AF65-F5344CB8AC3E}">
        <p14:creationId xmlns:p14="http://schemas.microsoft.com/office/powerpoint/2010/main" val="320087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26075" y="1740656"/>
            <a:ext cx="83750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practice,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 may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also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see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PCA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Whitening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data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4298" y="2376046"/>
            <a:ext cx="7485468" cy="25749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624891" y="4983301"/>
            <a:ext cx="1487805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(data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has</a:t>
            </a:r>
            <a:r>
              <a:rPr kumimoji="0" sz="14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diagonal 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covariance</a:t>
            </a:r>
            <a:r>
              <a:rPr kumimoji="0" sz="14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99118" y="5562144"/>
            <a:ext cx="1579880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sz="3000" b="0" i="0" u="none" strike="noStrike" kern="1200" cap="none" spc="-284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39</a:t>
            </a:r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3285" y="4983301"/>
            <a:ext cx="1950720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(covariance matrix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4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 identity</a:t>
            </a:r>
            <a:r>
              <a:rPr kumimoji="0" sz="14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matrix)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E3E93B-0F0E-484B-B02B-B5100EA2379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6B1F9DB-A7FD-47F7-A7FB-08B662CD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Preprocessing the Data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46DAF3-DEB3-42AA-9F07-B020545F9D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With these three points, backprop finds the right answer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750C8A-7F0E-476A-A054-73C529D75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ED6741-300D-48C8-9396-CE8533392D58}"/>
              </a:ext>
            </a:extLst>
          </p:cNvPr>
          <p:cNvGrpSpPr/>
          <p:nvPr/>
        </p:nvGrpSpPr>
        <p:grpSpPr>
          <a:xfrm>
            <a:off x="832920" y="3045892"/>
            <a:ext cx="2724290" cy="2017059"/>
            <a:chOff x="781700" y="2420470"/>
            <a:chExt cx="2724290" cy="2017059"/>
          </a:xfrm>
        </p:grpSpPr>
        <p:grpSp>
          <p:nvGrpSpPr>
            <p:cNvPr id="9" name="object 4">
              <a:extLst>
                <a:ext uri="{FF2B5EF4-FFF2-40B4-BE49-F238E27FC236}">
                  <a16:creationId xmlns:a16="http://schemas.microsoft.com/office/drawing/2014/main" id="{B4EB09C0-F2B4-41CD-B271-53271EF9F71B}"/>
                </a:ext>
              </a:extLst>
            </p:cNvPr>
            <p:cNvGrpSpPr/>
            <p:nvPr/>
          </p:nvGrpSpPr>
          <p:grpSpPr>
            <a:xfrm>
              <a:off x="781700" y="2420470"/>
              <a:ext cx="2724290" cy="2017059"/>
              <a:chOff x="2514600" y="1828800"/>
              <a:chExt cx="4116704" cy="3048000"/>
            </a:xfrm>
          </p:grpSpPr>
          <p:sp>
            <p:nvSpPr>
              <p:cNvPr id="10" name="object 5">
                <a:extLst>
                  <a:ext uri="{FF2B5EF4-FFF2-40B4-BE49-F238E27FC236}">
                    <a16:creationId xmlns:a16="http://schemas.microsoft.com/office/drawing/2014/main" id="{C1DB649D-14B6-435A-9750-F3C8736BEB8B}"/>
                  </a:ext>
                </a:extLst>
              </p:cNvPr>
              <p:cNvSpPr/>
              <p:nvPr/>
            </p:nvSpPr>
            <p:spPr>
              <a:xfrm>
                <a:off x="2514600" y="1828799"/>
                <a:ext cx="4116704" cy="3048000"/>
              </a:xfrm>
              <a:custGeom>
                <a:avLst/>
                <a:gdLst/>
                <a:ahLst/>
                <a:cxnLst/>
                <a:rect l="l" t="t" r="r" b="b"/>
                <a:pathLst>
                  <a:path w="4116704" h="3048000">
                    <a:moveTo>
                      <a:pt x="4116324" y="1524012"/>
                    </a:moveTo>
                    <a:lnTo>
                      <a:pt x="4091978" y="1510284"/>
                    </a:lnTo>
                    <a:lnTo>
                      <a:pt x="4008120" y="1463040"/>
                    </a:lnTo>
                    <a:lnTo>
                      <a:pt x="4002024" y="1458468"/>
                    </a:lnTo>
                    <a:lnTo>
                      <a:pt x="3992880" y="1459992"/>
                    </a:lnTo>
                    <a:lnTo>
                      <a:pt x="3989832" y="1467612"/>
                    </a:lnTo>
                    <a:lnTo>
                      <a:pt x="3985260" y="1473708"/>
                    </a:lnTo>
                    <a:lnTo>
                      <a:pt x="3986784" y="1482852"/>
                    </a:lnTo>
                    <a:lnTo>
                      <a:pt x="3994404" y="1487424"/>
                    </a:lnTo>
                    <a:lnTo>
                      <a:pt x="4033177" y="1510284"/>
                    </a:lnTo>
                    <a:lnTo>
                      <a:pt x="2072640" y="1510284"/>
                    </a:lnTo>
                    <a:lnTo>
                      <a:pt x="2072640" y="83134"/>
                    </a:lnTo>
                    <a:lnTo>
                      <a:pt x="2095500" y="121920"/>
                    </a:lnTo>
                    <a:lnTo>
                      <a:pt x="2100072" y="128016"/>
                    </a:lnTo>
                    <a:lnTo>
                      <a:pt x="2109216" y="131064"/>
                    </a:lnTo>
                    <a:lnTo>
                      <a:pt x="2115312" y="126492"/>
                    </a:lnTo>
                    <a:lnTo>
                      <a:pt x="2121408" y="123444"/>
                    </a:lnTo>
                    <a:lnTo>
                      <a:pt x="2124456" y="114300"/>
                    </a:lnTo>
                    <a:lnTo>
                      <a:pt x="2119884" y="108204"/>
                    </a:lnTo>
                    <a:lnTo>
                      <a:pt x="2074113" y="28956"/>
                    </a:lnTo>
                    <a:lnTo>
                      <a:pt x="2057387" y="0"/>
                    </a:lnTo>
                    <a:lnTo>
                      <a:pt x="1996427" y="108204"/>
                    </a:lnTo>
                    <a:lnTo>
                      <a:pt x="1991855" y="114300"/>
                    </a:lnTo>
                    <a:lnTo>
                      <a:pt x="1993379" y="123444"/>
                    </a:lnTo>
                    <a:lnTo>
                      <a:pt x="2000999" y="126492"/>
                    </a:lnTo>
                    <a:lnTo>
                      <a:pt x="2007095" y="131064"/>
                    </a:lnTo>
                    <a:lnTo>
                      <a:pt x="2016239" y="128016"/>
                    </a:lnTo>
                    <a:lnTo>
                      <a:pt x="2020811" y="121920"/>
                    </a:lnTo>
                    <a:lnTo>
                      <a:pt x="2043671" y="83134"/>
                    </a:lnTo>
                    <a:lnTo>
                      <a:pt x="2043671" y="1510284"/>
                    </a:lnTo>
                    <a:lnTo>
                      <a:pt x="0" y="1510284"/>
                    </a:lnTo>
                    <a:lnTo>
                      <a:pt x="0" y="1539252"/>
                    </a:lnTo>
                    <a:lnTo>
                      <a:pt x="2043671" y="1539252"/>
                    </a:lnTo>
                    <a:lnTo>
                      <a:pt x="2043671" y="3048000"/>
                    </a:lnTo>
                    <a:lnTo>
                      <a:pt x="2072640" y="3048000"/>
                    </a:lnTo>
                    <a:lnTo>
                      <a:pt x="2072640" y="1539252"/>
                    </a:lnTo>
                    <a:lnTo>
                      <a:pt x="4033189" y="1539252"/>
                    </a:lnTo>
                    <a:lnTo>
                      <a:pt x="3994404" y="1562112"/>
                    </a:lnTo>
                    <a:lnTo>
                      <a:pt x="3986784" y="1566684"/>
                    </a:lnTo>
                    <a:lnTo>
                      <a:pt x="3985260" y="1575828"/>
                    </a:lnTo>
                    <a:lnTo>
                      <a:pt x="3989832" y="1581924"/>
                    </a:lnTo>
                    <a:lnTo>
                      <a:pt x="3992880" y="1588020"/>
                    </a:lnTo>
                    <a:lnTo>
                      <a:pt x="4002024" y="1591068"/>
                    </a:lnTo>
                    <a:lnTo>
                      <a:pt x="4008120" y="1586496"/>
                    </a:lnTo>
                    <a:lnTo>
                      <a:pt x="4089920" y="1539252"/>
                    </a:lnTo>
                    <a:lnTo>
                      <a:pt x="4116324" y="15240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1" name="object 6">
                <a:extLst>
                  <a:ext uri="{FF2B5EF4-FFF2-40B4-BE49-F238E27FC236}">
                    <a16:creationId xmlns:a16="http://schemas.microsoft.com/office/drawing/2014/main" id="{68C9624A-423B-421D-8F5F-82433A63EEE6}"/>
                  </a:ext>
                </a:extLst>
              </p:cNvPr>
              <p:cNvSpPr/>
              <p:nvPr/>
            </p:nvSpPr>
            <p:spPr>
              <a:xfrm>
                <a:off x="5362955" y="3264408"/>
                <a:ext cx="176784" cy="17830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2" name="object 7">
                <a:extLst>
                  <a:ext uri="{FF2B5EF4-FFF2-40B4-BE49-F238E27FC236}">
                    <a16:creationId xmlns:a16="http://schemas.microsoft.com/office/drawing/2014/main" id="{AA6D65D1-3CA4-4365-AC06-D3CFF76976D0}"/>
                  </a:ext>
                </a:extLst>
              </p:cNvPr>
              <p:cNvSpPr/>
              <p:nvPr/>
            </p:nvSpPr>
            <p:spPr>
              <a:xfrm>
                <a:off x="3610355" y="3264408"/>
                <a:ext cx="176784" cy="17830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bject 8">
                <a:extLst>
                  <a:ext uri="{FF2B5EF4-FFF2-40B4-BE49-F238E27FC236}">
                    <a16:creationId xmlns:a16="http://schemas.microsoft.com/office/drawing/2014/main" id="{0F0EDF29-E72D-4361-B89F-932567EFAA00}"/>
                  </a:ext>
                </a:extLst>
              </p:cNvPr>
              <p:cNvSpPr/>
              <p:nvPr/>
            </p:nvSpPr>
            <p:spPr>
              <a:xfrm>
                <a:off x="4483607" y="2350008"/>
                <a:ext cx="178308" cy="17830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D944AA70-CEA7-47ED-B6C3-EF09A730D933}"/>
                </a:ext>
              </a:extLst>
            </p:cNvPr>
            <p:cNvSpPr txBox="1"/>
            <p:nvPr/>
          </p:nvSpPr>
          <p:spPr>
            <a:xfrm>
              <a:off x="2901319" y="316240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(1,0),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19B6543D-E2C7-4560-9BCD-328972D838D7}"/>
                </a:ext>
              </a:extLst>
            </p:cNvPr>
            <p:cNvSpPr txBox="1"/>
            <p:nvPr/>
          </p:nvSpPr>
          <p:spPr>
            <a:xfrm>
              <a:off x="2265917" y="2642010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(0,1),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44F1BF8C-834D-4536-82EB-A4F24ED66864}"/>
                </a:ext>
              </a:extLst>
            </p:cNvPr>
            <p:cNvSpPr txBox="1"/>
            <p:nvPr/>
          </p:nvSpPr>
          <p:spPr>
            <a:xfrm>
              <a:off x="1016314" y="3080704"/>
              <a:ext cx="542924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(-1,0),</a:t>
              </a:r>
              <a:r>
                <a:rPr sz="1191" spc="-8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-1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7" name="object 17">
              <a:extLst>
                <a:ext uri="{FF2B5EF4-FFF2-40B4-BE49-F238E27FC236}">
                  <a16:creationId xmlns:a16="http://schemas.microsoft.com/office/drawing/2014/main" id="{F9074CBA-60BF-47B8-98F7-9D168201E94E}"/>
                </a:ext>
              </a:extLst>
            </p:cNvPr>
            <p:cNvGrpSpPr/>
            <p:nvPr/>
          </p:nvGrpSpPr>
          <p:grpSpPr>
            <a:xfrm>
              <a:off x="1385810" y="2624194"/>
              <a:ext cx="2096060" cy="1669116"/>
              <a:chOff x="3427476" y="2136648"/>
              <a:chExt cx="3167380" cy="2522220"/>
            </a:xfrm>
          </p:grpSpPr>
          <p:sp>
            <p:nvSpPr>
              <p:cNvPr id="18" name="object 18">
                <a:extLst>
                  <a:ext uri="{FF2B5EF4-FFF2-40B4-BE49-F238E27FC236}">
                    <a16:creationId xmlns:a16="http://schemas.microsoft.com/office/drawing/2014/main" id="{2462D984-49F5-41B5-BD82-6FE65EA35D60}"/>
                  </a:ext>
                </a:extLst>
              </p:cNvPr>
              <p:cNvSpPr/>
              <p:nvPr/>
            </p:nvSpPr>
            <p:spPr>
              <a:xfrm rot="21210632">
                <a:off x="3803179" y="2136648"/>
                <a:ext cx="1569720" cy="2522220"/>
              </a:xfrm>
              <a:custGeom>
                <a:avLst/>
                <a:gdLst/>
                <a:ahLst/>
                <a:cxnLst/>
                <a:rect l="l" t="t" r="r" b="b"/>
                <a:pathLst>
                  <a:path w="1569720" h="2522220">
                    <a:moveTo>
                      <a:pt x="1537715" y="2522220"/>
                    </a:moveTo>
                    <a:lnTo>
                      <a:pt x="0" y="19812"/>
                    </a:lnTo>
                    <a:lnTo>
                      <a:pt x="33527" y="0"/>
                    </a:lnTo>
                    <a:lnTo>
                      <a:pt x="1569719" y="2502408"/>
                    </a:lnTo>
                    <a:lnTo>
                      <a:pt x="1537715" y="2522220"/>
                    </a:lnTo>
                    <a:close/>
                  </a:path>
                </a:pathLst>
              </a:custGeom>
              <a:solidFill>
                <a:srgbClr val="0000CC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object 19">
                <a:extLst>
                  <a:ext uri="{FF2B5EF4-FFF2-40B4-BE49-F238E27FC236}">
                    <a16:creationId xmlns:a16="http://schemas.microsoft.com/office/drawing/2014/main" id="{57D12F96-76DA-4D9F-BE2E-AAEEF57BF47C}"/>
                  </a:ext>
                </a:extLst>
              </p:cNvPr>
              <p:cNvSpPr/>
              <p:nvPr/>
            </p:nvSpPr>
            <p:spPr>
              <a:xfrm>
                <a:off x="3427476" y="2145791"/>
                <a:ext cx="3167380" cy="1144905"/>
              </a:xfrm>
              <a:custGeom>
                <a:avLst/>
                <a:gdLst/>
                <a:ahLst/>
                <a:cxnLst/>
                <a:rect l="l" t="t" r="r" b="b"/>
                <a:pathLst>
                  <a:path w="3167379" h="1144904">
                    <a:moveTo>
                      <a:pt x="352044" y="836688"/>
                    </a:moveTo>
                    <a:lnTo>
                      <a:pt x="350520" y="818388"/>
                    </a:lnTo>
                    <a:lnTo>
                      <a:pt x="348996" y="801624"/>
                    </a:lnTo>
                    <a:lnTo>
                      <a:pt x="348996" y="836688"/>
                    </a:lnTo>
                    <a:lnTo>
                      <a:pt x="347472" y="854976"/>
                    </a:lnTo>
                    <a:lnTo>
                      <a:pt x="335280" y="903744"/>
                    </a:lnTo>
                    <a:lnTo>
                      <a:pt x="298704" y="958608"/>
                    </a:lnTo>
                    <a:lnTo>
                      <a:pt x="259080" y="989088"/>
                    </a:lnTo>
                    <a:lnTo>
                      <a:pt x="227076" y="1001280"/>
                    </a:lnTo>
                    <a:lnTo>
                      <a:pt x="211836" y="1005852"/>
                    </a:lnTo>
                    <a:lnTo>
                      <a:pt x="193548" y="1008900"/>
                    </a:lnTo>
                    <a:lnTo>
                      <a:pt x="158496" y="1008900"/>
                    </a:lnTo>
                    <a:lnTo>
                      <a:pt x="109728" y="996708"/>
                    </a:lnTo>
                    <a:lnTo>
                      <a:pt x="67056" y="970800"/>
                    </a:lnTo>
                    <a:lnTo>
                      <a:pt x="33528" y="934224"/>
                    </a:lnTo>
                    <a:lnTo>
                      <a:pt x="12192" y="888504"/>
                    </a:lnTo>
                    <a:lnTo>
                      <a:pt x="4572" y="854976"/>
                    </a:lnTo>
                    <a:lnTo>
                      <a:pt x="4572" y="819912"/>
                    </a:lnTo>
                    <a:lnTo>
                      <a:pt x="7620" y="801624"/>
                    </a:lnTo>
                    <a:lnTo>
                      <a:pt x="12192" y="786384"/>
                    </a:lnTo>
                    <a:lnTo>
                      <a:pt x="16764" y="769620"/>
                    </a:lnTo>
                    <a:lnTo>
                      <a:pt x="42672" y="726948"/>
                    </a:lnTo>
                    <a:lnTo>
                      <a:pt x="79248" y="693420"/>
                    </a:lnTo>
                    <a:lnTo>
                      <a:pt x="124968" y="672084"/>
                    </a:lnTo>
                    <a:lnTo>
                      <a:pt x="176784" y="664464"/>
                    </a:lnTo>
                    <a:lnTo>
                      <a:pt x="211836" y="667512"/>
                    </a:lnTo>
                    <a:lnTo>
                      <a:pt x="259080" y="685800"/>
                    </a:lnTo>
                    <a:lnTo>
                      <a:pt x="298704" y="714756"/>
                    </a:lnTo>
                    <a:lnTo>
                      <a:pt x="327660" y="754380"/>
                    </a:lnTo>
                    <a:lnTo>
                      <a:pt x="345948" y="801624"/>
                    </a:lnTo>
                    <a:lnTo>
                      <a:pt x="347345" y="818388"/>
                    </a:lnTo>
                    <a:lnTo>
                      <a:pt x="348996" y="836688"/>
                    </a:lnTo>
                    <a:lnTo>
                      <a:pt x="344424" y="784860"/>
                    </a:lnTo>
                    <a:lnTo>
                      <a:pt x="312420" y="725424"/>
                    </a:lnTo>
                    <a:lnTo>
                      <a:pt x="260604" y="682752"/>
                    </a:lnTo>
                    <a:lnTo>
                      <a:pt x="211836" y="664464"/>
                    </a:lnTo>
                    <a:lnTo>
                      <a:pt x="195072" y="661416"/>
                    </a:lnTo>
                    <a:lnTo>
                      <a:pt x="158496" y="661416"/>
                    </a:lnTo>
                    <a:lnTo>
                      <a:pt x="108204" y="675132"/>
                    </a:lnTo>
                    <a:lnTo>
                      <a:pt x="64008" y="701040"/>
                    </a:lnTo>
                    <a:lnTo>
                      <a:pt x="30480" y="739140"/>
                    </a:lnTo>
                    <a:lnTo>
                      <a:pt x="4572" y="801624"/>
                    </a:lnTo>
                    <a:lnTo>
                      <a:pt x="0" y="836688"/>
                    </a:lnTo>
                    <a:lnTo>
                      <a:pt x="1524" y="854976"/>
                    </a:lnTo>
                    <a:lnTo>
                      <a:pt x="21336" y="920508"/>
                    </a:lnTo>
                    <a:lnTo>
                      <a:pt x="51816" y="961656"/>
                    </a:lnTo>
                    <a:lnTo>
                      <a:pt x="92964" y="992136"/>
                    </a:lnTo>
                    <a:lnTo>
                      <a:pt x="141732" y="1008900"/>
                    </a:lnTo>
                    <a:lnTo>
                      <a:pt x="176784" y="1013472"/>
                    </a:lnTo>
                    <a:lnTo>
                      <a:pt x="195072" y="1011948"/>
                    </a:lnTo>
                    <a:lnTo>
                      <a:pt x="245364" y="998232"/>
                    </a:lnTo>
                    <a:lnTo>
                      <a:pt x="288036" y="972324"/>
                    </a:lnTo>
                    <a:lnTo>
                      <a:pt x="321564" y="935748"/>
                    </a:lnTo>
                    <a:lnTo>
                      <a:pt x="344424" y="888504"/>
                    </a:lnTo>
                    <a:lnTo>
                      <a:pt x="352044" y="854976"/>
                    </a:lnTo>
                    <a:lnTo>
                      <a:pt x="352044" y="836688"/>
                    </a:lnTo>
                    <a:close/>
                  </a:path>
                  <a:path w="3167379" h="1144904">
                    <a:moveTo>
                      <a:pt x="2199132" y="156972"/>
                    </a:moveTo>
                    <a:lnTo>
                      <a:pt x="2196084" y="140208"/>
                    </a:lnTo>
                    <a:lnTo>
                      <a:pt x="2196084" y="158496"/>
                    </a:lnTo>
                    <a:lnTo>
                      <a:pt x="2196084" y="193560"/>
                    </a:lnTo>
                    <a:lnTo>
                      <a:pt x="2176272" y="257568"/>
                    </a:lnTo>
                    <a:lnTo>
                      <a:pt x="2145792" y="297192"/>
                    </a:lnTo>
                    <a:lnTo>
                      <a:pt x="2106168" y="327672"/>
                    </a:lnTo>
                    <a:lnTo>
                      <a:pt x="2058924" y="344436"/>
                    </a:lnTo>
                    <a:lnTo>
                      <a:pt x="2042160" y="347484"/>
                    </a:lnTo>
                    <a:lnTo>
                      <a:pt x="2007108" y="347484"/>
                    </a:lnTo>
                    <a:lnTo>
                      <a:pt x="1941576" y="327672"/>
                    </a:lnTo>
                    <a:lnTo>
                      <a:pt x="1901952" y="297192"/>
                    </a:lnTo>
                    <a:lnTo>
                      <a:pt x="1872996" y="257568"/>
                    </a:lnTo>
                    <a:lnTo>
                      <a:pt x="1854708" y="210324"/>
                    </a:lnTo>
                    <a:lnTo>
                      <a:pt x="1851660" y="193560"/>
                    </a:lnTo>
                    <a:lnTo>
                      <a:pt x="1851660" y="156972"/>
                    </a:lnTo>
                    <a:lnTo>
                      <a:pt x="1865376" y="108204"/>
                    </a:lnTo>
                    <a:lnTo>
                      <a:pt x="1891284" y="65532"/>
                    </a:lnTo>
                    <a:lnTo>
                      <a:pt x="1927860" y="32004"/>
                    </a:lnTo>
                    <a:lnTo>
                      <a:pt x="1973580" y="10668"/>
                    </a:lnTo>
                    <a:lnTo>
                      <a:pt x="2007108" y="3048"/>
                    </a:lnTo>
                    <a:lnTo>
                      <a:pt x="2042160" y="3048"/>
                    </a:lnTo>
                    <a:lnTo>
                      <a:pt x="2090928" y="16764"/>
                    </a:lnTo>
                    <a:lnTo>
                      <a:pt x="2133600" y="42672"/>
                    </a:lnTo>
                    <a:lnTo>
                      <a:pt x="2167128" y="79248"/>
                    </a:lnTo>
                    <a:lnTo>
                      <a:pt x="2188464" y="123444"/>
                    </a:lnTo>
                    <a:lnTo>
                      <a:pt x="2196084" y="158496"/>
                    </a:lnTo>
                    <a:lnTo>
                      <a:pt x="2196084" y="140208"/>
                    </a:lnTo>
                    <a:lnTo>
                      <a:pt x="2177796" y="91440"/>
                    </a:lnTo>
                    <a:lnTo>
                      <a:pt x="2148840" y="51816"/>
                    </a:lnTo>
                    <a:lnTo>
                      <a:pt x="2092452" y="13716"/>
                    </a:lnTo>
                    <a:lnTo>
                      <a:pt x="2042160" y="0"/>
                    </a:lnTo>
                    <a:lnTo>
                      <a:pt x="2005584" y="0"/>
                    </a:lnTo>
                    <a:lnTo>
                      <a:pt x="1955292" y="13716"/>
                    </a:lnTo>
                    <a:lnTo>
                      <a:pt x="1912620" y="39624"/>
                    </a:lnTo>
                    <a:lnTo>
                      <a:pt x="1877568" y="77724"/>
                    </a:lnTo>
                    <a:lnTo>
                      <a:pt x="1856232" y="123444"/>
                    </a:lnTo>
                    <a:lnTo>
                      <a:pt x="1848599" y="156972"/>
                    </a:lnTo>
                    <a:lnTo>
                      <a:pt x="1848599" y="193560"/>
                    </a:lnTo>
                    <a:lnTo>
                      <a:pt x="1862328" y="243852"/>
                    </a:lnTo>
                    <a:lnTo>
                      <a:pt x="1888236" y="286524"/>
                    </a:lnTo>
                    <a:lnTo>
                      <a:pt x="1926336" y="321576"/>
                    </a:lnTo>
                    <a:lnTo>
                      <a:pt x="1972056" y="342912"/>
                    </a:lnTo>
                    <a:lnTo>
                      <a:pt x="2005584" y="350532"/>
                    </a:lnTo>
                    <a:lnTo>
                      <a:pt x="2042160" y="350532"/>
                    </a:lnTo>
                    <a:lnTo>
                      <a:pt x="2092452" y="336816"/>
                    </a:lnTo>
                    <a:lnTo>
                      <a:pt x="2136648" y="310908"/>
                    </a:lnTo>
                    <a:lnTo>
                      <a:pt x="2170176" y="272808"/>
                    </a:lnTo>
                    <a:lnTo>
                      <a:pt x="2191512" y="227088"/>
                    </a:lnTo>
                    <a:lnTo>
                      <a:pt x="2199132" y="193560"/>
                    </a:lnTo>
                    <a:lnTo>
                      <a:pt x="2199132" y="156972"/>
                    </a:lnTo>
                    <a:close/>
                  </a:path>
                  <a:path w="3167379" h="1144904">
                    <a:moveTo>
                      <a:pt x="3166872" y="950976"/>
                    </a:moveTo>
                    <a:lnTo>
                      <a:pt x="3163824" y="932688"/>
                    </a:lnTo>
                    <a:lnTo>
                      <a:pt x="3163824" y="950976"/>
                    </a:lnTo>
                    <a:lnTo>
                      <a:pt x="3163824" y="986040"/>
                    </a:lnTo>
                    <a:lnTo>
                      <a:pt x="3160776" y="1002804"/>
                    </a:lnTo>
                    <a:lnTo>
                      <a:pt x="3156204" y="1019568"/>
                    </a:lnTo>
                    <a:lnTo>
                      <a:pt x="3150108" y="1036332"/>
                    </a:lnTo>
                    <a:lnTo>
                      <a:pt x="3142488" y="1050048"/>
                    </a:lnTo>
                    <a:lnTo>
                      <a:pt x="3134868" y="1065288"/>
                    </a:lnTo>
                    <a:lnTo>
                      <a:pt x="3101340" y="1101864"/>
                    </a:lnTo>
                    <a:lnTo>
                      <a:pt x="3058668" y="1127772"/>
                    </a:lnTo>
                    <a:lnTo>
                      <a:pt x="3008376" y="1139964"/>
                    </a:lnTo>
                    <a:lnTo>
                      <a:pt x="2991612" y="1141488"/>
                    </a:lnTo>
                    <a:lnTo>
                      <a:pt x="2973324" y="1139964"/>
                    </a:lnTo>
                    <a:lnTo>
                      <a:pt x="2924556" y="1127772"/>
                    </a:lnTo>
                    <a:lnTo>
                      <a:pt x="2881884" y="1101864"/>
                    </a:lnTo>
                    <a:lnTo>
                      <a:pt x="2848356" y="1065288"/>
                    </a:lnTo>
                    <a:lnTo>
                      <a:pt x="2827020" y="1019568"/>
                    </a:lnTo>
                    <a:lnTo>
                      <a:pt x="2819400" y="986040"/>
                    </a:lnTo>
                    <a:lnTo>
                      <a:pt x="2819400" y="950976"/>
                    </a:lnTo>
                    <a:lnTo>
                      <a:pt x="2833116" y="900684"/>
                    </a:lnTo>
                    <a:lnTo>
                      <a:pt x="2859024" y="858012"/>
                    </a:lnTo>
                    <a:lnTo>
                      <a:pt x="2895600" y="824484"/>
                    </a:lnTo>
                    <a:lnTo>
                      <a:pt x="2939796" y="803148"/>
                    </a:lnTo>
                    <a:lnTo>
                      <a:pt x="2991612" y="795528"/>
                    </a:lnTo>
                    <a:lnTo>
                      <a:pt x="3026664" y="798576"/>
                    </a:lnTo>
                    <a:lnTo>
                      <a:pt x="3073908" y="816864"/>
                    </a:lnTo>
                    <a:lnTo>
                      <a:pt x="3113532" y="845820"/>
                    </a:lnTo>
                    <a:lnTo>
                      <a:pt x="3142488" y="885444"/>
                    </a:lnTo>
                    <a:lnTo>
                      <a:pt x="3160776" y="934212"/>
                    </a:lnTo>
                    <a:lnTo>
                      <a:pt x="3163824" y="950976"/>
                    </a:lnTo>
                    <a:lnTo>
                      <a:pt x="3163824" y="932688"/>
                    </a:lnTo>
                    <a:lnTo>
                      <a:pt x="3145536" y="883920"/>
                    </a:lnTo>
                    <a:lnTo>
                      <a:pt x="3102864" y="832104"/>
                    </a:lnTo>
                    <a:lnTo>
                      <a:pt x="3060192" y="806196"/>
                    </a:lnTo>
                    <a:lnTo>
                      <a:pt x="2991612" y="792480"/>
                    </a:lnTo>
                    <a:lnTo>
                      <a:pt x="2956560" y="795528"/>
                    </a:lnTo>
                    <a:lnTo>
                      <a:pt x="2907792" y="813816"/>
                    </a:lnTo>
                    <a:lnTo>
                      <a:pt x="2866644" y="844296"/>
                    </a:lnTo>
                    <a:lnTo>
                      <a:pt x="2836164" y="885444"/>
                    </a:lnTo>
                    <a:lnTo>
                      <a:pt x="2819400" y="932688"/>
                    </a:lnTo>
                    <a:lnTo>
                      <a:pt x="2816352" y="950976"/>
                    </a:lnTo>
                    <a:lnTo>
                      <a:pt x="2816352" y="986040"/>
                    </a:lnTo>
                    <a:lnTo>
                      <a:pt x="2830068" y="1036332"/>
                    </a:lnTo>
                    <a:lnTo>
                      <a:pt x="2855976" y="1080528"/>
                    </a:lnTo>
                    <a:lnTo>
                      <a:pt x="2880360" y="1103388"/>
                    </a:lnTo>
                    <a:lnTo>
                      <a:pt x="2892552" y="1114056"/>
                    </a:lnTo>
                    <a:lnTo>
                      <a:pt x="2939796" y="1136916"/>
                    </a:lnTo>
                    <a:lnTo>
                      <a:pt x="2991612" y="1144536"/>
                    </a:lnTo>
                    <a:lnTo>
                      <a:pt x="3009900" y="1143012"/>
                    </a:lnTo>
                    <a:lnTo>
                      <a:pt x="3018282" y="1141488"/>
                    </a:lnTo>
                    <a:lnTo>
                      <a:pt x="3043428" y="1136916"/>
                    </a:lnTo>
                    <a:lnTo>
                      <a:pt x="3089148" y="1114056"/>
                    </a:lnTo>
                    <a:lnTo>
                      <a:pt x="3127248" y="1080528"/>
                    </a:lnTo>
                    <a:lnTo>
                      <a:pt x="3153156" y="1036332"/>
                    </a:lnTo>
                    <a:lnTo>
                      <a:pt x="3166872" y="986040"/>
                    </a:lnTo>
                    <a:lnTo>
                      <a:pt x="3166872" y="95097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66483F55-B5A7-4F27-B659-6F232C965B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97" t="59547" r="28816" b="18804"/>
          <a:stretch/>
        </p:blipFill>
        <p:spPr>
          <a:xfrm>
            <a:off x="3836120" y="3196405"/>
            <a:ext cx="4608835" cy="133355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5D0EC8-1438-4B4A-A3BF-42858C5EC7F5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4655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1B72-5A02-4590-8C53-A8DC2A6BF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7D2B1-B3CA-4158-9A6A-FE229EFFA8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837476"/>
            <a:ext cx="8229600" cy="2639524"/>
          </a:xfrm>
        </p:spPr>
        <p:txBody>
          <a:bodyPr>
            <a:normAutofit fontScale="92500" lnSpcReduction="10000"/>
          </a:bodyPr>
          <a:lstStyle/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Now add a fourth point</a:t>
            </a:r>
          </a:p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With large enough t, 0 contribution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of </a:t>
            </a:r>
            <a:r>
              <a:rPr lang="en-US" sz="2400" spc="-7" dirty="0">
                <a:solidFill>
                  <a:srgbClr val="000000"/>
                </a:solidFill>
                <a:latin typeface="+mj-lt"/>
                <a:cs typeface="Arial"/>
              </a:rPr>
              <a:t>4th</a:t>
            </a:r>
            <a:r>
              <a:rPr lang="en-US" sz="2400" spc="-21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14" dirty="0">
                <a:solidFill>
                  <a:srgbClr val="000000"/>
                </a:solidFill>
                <a:latin typeface="+mj-lt"/>
                <a:cs typeface="Arial"/>
              </a:rPr>
              <a:t>point </a:t>
            </a:r>
            <a:r>
              <a:rPr lang="en-US" sz="2400" spc="7" dirty="0">
                <a:solidFill>
                  <a:srgbClr val="000000"/>
                </a:solidFill>
                <a:latin typeface="+mj-lt"/>
                <a:cs typeface="Arial"/>
              </a:rPr>
              <a:t>to </a:t>
            </a:r>
            <a:r>
              <a:rPr lang="en-US" sz="2400" spc="-43" dirty="0">
                <a:solidFill>
                  <a:srgbClr val="000000"/>
                </a:solidFill>
                <a:latin typeface="+mj-lt"/>
                <a:cs typeface="Arial"/>
              </a:rPr>
              <a:t>derivative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of </a:t>
            </a:r>
            <a:r>
              <a:rPr lang="en-US" sz="2400" spc="-119" dirty="0">
                <a:solidFill>
                  <a:srgbClr val="000000"/>
                </a:solidFill>
                <a:latin typeface="+mj-lt"/>
                <a:cs typeface="Arial"/>
              </a:rPr>
              <a:t>L</a:t>
            </a:r>
            <a:r>
              <a:rPr lang="en-US" sz="2400" spc="-179" baseline="-21072" dirty="0">
                <a:solidFill>
                  <a:srgbClr val="000000"/>
                </a:solidFill>
                <a:latin typeface="+mj-lt"/>
                <a:cs typeface="Arial"/>
              </a:rPr>
              <a:t>2</a:t>
            </a:r>
            <a:r>
              <a:rPr lang="en-US" sz="2400" spc="-209" baseline="-21072" dirty="0">
                <a:solidFill>
                  <a:srgbClr val="000000"/>
                </a:solidFill>
                <a:latin typeface="+mj-lt"/>
                <a:cs typeface="Arial"/>
              </a:rPr>
              <a:t>  </a:t>
            </a:r>
            <a:r>
              <a:rPr lang="en-US" sz="2400" spc="-20" dirty="0">
                <a:solidFill>
                  <a:srgbClr val="000000"/>
                </a:solidFill>
                <a:latin typeface="+mj-lt"/>
                <a:cs typeface="Arial"/>
              </a:rPr>
              <a:t>error (e.g. if sigmoid/tanh used) </a:t>
            </a:r>
          </a:p>
          <a:p>
            <a:pPr marL="235336" indent="-227351" defTabSz="685800">
              <a:spcBef>
                <a:spcPts val="1082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139" dirty="0">
                <a:solidFill>
                  <a:srgbClr val="000000"/>
                </a:solidFill>
                <a:latin typeface="+mj-lt"/>
                <a:cs typeface="Arial"/>
              </a:rPr>
              <a:t>Local </a:t>
            </a: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optimum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solution 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found </a:t>
            </a:r>
            <a:r>
              <a:rPr lang="en-US" sz="2400" spc="-89" dirty="0">
                <a:solidFill>
                  <a:srgbClr val="000000"/>
                </a:solidFill>
                <a:latin typeface="+mj-lt"/>
                <a:cs typeface="Arial"/>
              </a:rPr>
              <a:t>by</a:t>
            </a:r>
            <a:r>
              <a:rPr lang="en-US" sz="2400" spc="-22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86" dirty="0">
                <a:solidFill>
                  <a:srgbClr val="000000"/>
                </a:solidFill>
                <a:latin typeface="+mj-lt"/>
                <a:cs typeface="Arial"/>
              </a:rPr>
              <a:t>backprop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5336" marR="3362" indent="-227351" defTabSz="685800">
              <a:lnSpc>
                <a:spcPct val="120000"/>
              </a:lnSpc>
              <a:spcBef>
                <a:spcPts val="50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162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400" spc="-103" dirty="0">
                <a:solidFill>
                  <a:srgbClr val="000000"/>
                </a:solidFill>
                <a:latin typeface="+mj-lt"/>
                <a:cs typeface="Arial"/>
              </a:rPr>
              <a:t>separate </a:t>
            </a:r>
            <a:r>
              <a:rPr lang="en-US" sz="2400" spc="-33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points </a:t>
            </a:r>
            <a:r>
              <a:rPr lang="en-US" sz="2400" i="1" spc="-135" dirty="0">
                <a:latin typeface="+mj-lt"/>
                <a:cs typeface="Arial"/>
              </a:rPr>
              <a:t>even </a:t>
            </a:r>
            <a:r>
              <a:rPr lang="en-US" sz="2400" i="1" spc="-56" dirty="0">
                <a:latin typeface="+mj-lt"/>
                <a:cs typeface="Arial"/>
              </a:rPr>
              <a:t>though</a:t>
            </a:r>
            <a:r>
              <a:rPr lang="en-US" sz="2400" i="1" spc="-301" dirty="0">
                <a:latin typeface="+mj-lt"/>
                <a:cs typeface="Arial"/>
              </a:rPr>
              <a:t> </a:t>
            </a:r>
            <a:r>
              <a:rPr lang="en-US" sz="2400" i="1" spc="-47" dirty="0">
                <a:latin typeface="+mj-lt"/>
                <a:cs typeface="Arial"/>
              </a:rPr>
              <a:t>they </a:t>
            </a:r>
            <a:r>
              <a:rPr lang="en-US" sz="2400" i="1" spc="-76" dirty="0">
                <a:latin typeface="+mj-lt"/>
                <a:cs typeface="Arial"/>
              </a:rPr>
              <a:t>are </a:t>
            </a:r>
            <a:r>
              <a:rPr lang="en-US" sz="2400" i="1" spc="-50" dirty="0">
                <a:latin typeface="+mj-lt"/>
                <a:cs typeface="Arial"/>
              </a:rPr>
              <a:t>linearly</a:t>
            </a:r>
            <a:r>
              <a:rPr lang="en-US" sz="2400" i="1" spc="-176" dirty="0">
                <a:latin typeface="+mj-lt"/>
                <a:cs typeface="Arial"/>
              </a:rPr>
              <a:t> </a:t>
            </a:r>
            <a:r>
              <a:rPr lang="en-US" sz="2400" i="1" spc="-80" dirty="0">
                <a:latin typeface="+mj-lt"/>
                <a:cs typeface="Arial"/>
              </a:rPr>
              <a:t>separable!</a:t>
            </a:r>
            <a:endParaRPr lang="en-US" sz="2400" spc="-80" dirty="0">
              <a:latin typeface="+mj-lt"/>
              <a:cs typeface="Arial"/>
            </a:endParaRPr>
          </a:p>
          <a:p>
            <a:pPr marL="235336" marR="3362" indent="-227351" defTabSz="685800">
              <a:lnSpc>
                <a:spcPct val="120000"/>
              </a:lnSpc>
              <a:spcBef>
                <a:spcPts val="506"/>
              </a:spcBef>
              <a:buFontTx/>
              <a:buChar char="•"/>
              <a:tabLst>
                <a:tab pos="234916" algn="l"/>
                <a:tab pos="235757" algn="l"/>
              </a:tabLst>
            </a:pPr>
            <a:r>
              <a:rPr lang="en-US" sz="2400" spc="-80" dirty="0">
                <a:latin typeface="+mj-lt"/>
                <a:cs typeface="Arial"/>
              </a:rPr>
              <a:t>Another algorithm (perceptron, in blue) does find the optimal separator</a:t>
            </a:r>
          </a:p>
          <a:p>
            <a:pPr marL="7985" marR="3362" indent="0" defTabSz="685800">
              <a:lnSpc>
                <a:spcPct val="120000"/>
              </a:lnSpc>
              <a:spcBef>
                <a:spcPts val="506"/>
              </a:spcBef>
              <a:buNone/>
              <a:tabLst>
                <a:tab pos="234916" algn="l"/>
                <a:tab pos="235757" algn="l"/>
              </a:tabLst>
            </a:pP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3516FB-5332-433B-8F04-3E85D1837250}"/>
              </a:ext>
            </a:extLst>
          </p:cNvPr>
          <p:cNvGrpSpPr/>
          <p:nvPr/>
        </p:nvGrpSpPr>
        <p:grpSpPr>
          <a:xfrm>
            <a:off x="5066758" y="1502069"/>
            <a:ext cx="3103938" cy="2270285"/>
            <a:chOff x="1670414" y="3429000"/>
            <a:chExt cx="3103938" cy="2270285"/>
          </a:xfrm>
        </p:grpSpPr>
        <p:grpSp>
          <p:nvGrpSpPr>
            <p:cNvPr id="17" name="object 10">
              <a:extLst>
                <a:ext uri="{FF2B5EF4-FFF2-40B4-BE49-F238E27FC236}">
                  <a16:creationId xmlns:a16="http://schemas.microsoft.com/office/drawing/2014/main" id="{BD29DBD8-47B7-4CAC-BA40-6702BFAFC757}"/>
                </a:ext>
              </a:extLst>
            </p:cNvPr>
            <p:cNvGrpSpPr/>
            <p:nvPr/>
          </p:nvGrpSpPr>
          <p:grpSpPr>
            <a:xfrm>
              <a:off x="2050062" y="3429000"/>
              <a:ext cx="2724290" cy="2017059"/>
              <a:chOff x="2514600" y="1828800"/>
              <a:chExt cx="4116704" cy="3048000"/>
            </a:xfrm>
          </p:grpSpPr>
          <p:sp>
            <p:nvSpPr>
              <p:cNvPr id="18" name="object 11">
                <a:extLst>
                  <a:ext uri="{FF2B5EF4-FFF2-40B4-BE49-F238E27FC236}">
                    <a16:creationId xmlns:a16="http://schemas.microsoft.com/office/drawing/2014/main" id="{4C6CFBCB-2039-45FD-B86E-E2275B2F1995}"/>
                  </a:ext>
                </a:extLst>
              </p:cNvPr>
              <p:cNvSpPr/>
              <p:nvPr/>
            </p:nvSpPr>
            <p:spPr>
              <a:xfrm>
                <a:off x="2514600" y="1828799"/>
                <a:ext cx="4116704" cy="3048000"/>
              </a:xfrm>
              <a:custGeom>
                <a:avLst/>
                <a:gdLst/>
                <a:ahLst/>
                <a:cxnLst/>
                <a:rect l="l" t="t" r="r" b="b"/>
                <a:pathLst>
                  <a:path w="4116704" h="3048000">
                    <a:moveTo>
                      <a:pt x="4116324" y="1524012"/>
                    </a:moveTo>
                    <a:lnTo>
                      <a:pt x="4091978" y="1510284"/>
                    </a:lnTo>
                    <a:lnTo>
                      <a:pt x="4008120" y="1463040"/>
                    </a:lnTo>
                    <a:lnTo>
                      <a:pt x="4002024" y="1458468"/>
                    </a:lnTo>
                    <a:lnTo>
                      <a:pt x="3992880" y="1459992"/>
                    </a:lnTo>
                    <a:lnTo>
                      <a:pt x="3989832" y="1467612"/>
                    </a:lnTo>
                    <a:lnTo>
                      <a:pt x="3985260" y="1473708"/>
                    </a:lnTo>
                    <a:lnTo>
                      <a:pt x="3986784" y="1482852"/>
                    </a:lnTo>
                    <a:lnTo>
                      <a:pt x="3994404" y="1487424"/>
                    </a:lnTo>
                    <a:lnTo>
                      <a:pt x="4033177" y="1510284"/>
                    </a:lnTo>
                    <a:lnTo>
                      <a:pt x="2072640" y="1510284"/>
                    </a:lnTo>
                    <a:lnTo>
                      <a:pt x="2072640" y="83134"/>
                    </a:lnTo>
                    <a:lnTo>
                      <a:pt x="2095500" y="121920"/>
                    </a:lnTo>
                    <a:lnTo>
                      <a:pt x="2100072" y="128016"/>
                    </a:lnTo>
                    <a:lnTo>
                      <a:pt x="2109216" y="131064"/>
                    </a:lnTo>
                    <a:lnTo>
                      <a:pt x="2115312" y="126492"/>
                    </a:lnTo>
                    <a:lnTo>
                      <a:pt x="2121408" y="123444"/>
                    </a:lnTo>
                    <a:lnTo>
                      <a:pt x="2124456" y="114300"/>
                    </a:lnTo>
                    <a:lnTo>
                      <a:pt x="2119884" y="108204"/>
                    </a:lnTo>
                    <a:lnTo>
                      <a:pt x="2074113" y="28956"/>
                    </a:lnTo>
                    <a:lnTo>
                      <a:pt x="2057387" y="0"/>
                    </a:lnTo>
                    <a:lnTo>
                      <a:pt x="1996427" y="108204"/>
                    </a:lnTo>
                    <a:lnTo>
                      <a:pt x="1991855" y="114300"/>
                    </a:lnTo>
                    <a:lnTo>
                      <a:pt x="1993379" y="123444"/>
                    </a:lnTo>
                    <a:lnTo>
                      <a:pt x="2000999" y="126492"/>
                    </a:lnTo>
                    <a:lnTo>
                      <a:pt x="2007095" y="131064"/>
                    </a:lnTo>
                    <a:lnTo>
                      <a:pt x="2016239" y="128016"/>
                    </a:lnTo>
                    <a:lnTo>
                      <a:pt x="2020811" y="121920"/>
                    </a:lnTo>
                    <a:lnTo>
                      <a:pt x="2043671" y="83134"/>
                    </a:lnTo>
                    <a:lnTo>
                      <a:pt x="2043671" y="1510284"/>
                    </a:lnTo>
                    <a:lnTo>
                      <a:pt x="0" y="1510284"/>
                    </a:lnTo>
                    <a:lnTo>
                      <a:pt x="0" y="1539252"/>
                    </a:lnTo>
                    <a:lnTo>
                      <a:pt x="2043671" y="1539252"/>
                    </a:lnTo>
                    <a:lnTo>
                      <a:pt x="2043671" y="3048000"/>
                    </a:lnTo>
                    <a:lnTo>
                      <a:pt x="2072640" y="3048000"/>
                    </a:lnTo>
                    <a:lnTo>
                      <a:pt x="2072640" y="1539252"/>
                    </a:lnTo>
                    <a:lnTo>
                      <a:pt x="4033189" y="1539252"/>
                    </a:lnTo>
                    <a:lnTo>
                      <a:pt x="3994404" y="1562112"/>
                    </a:lnTo>
                    <a:lnTo>
                      <a:pt x="3986784" y="1566684"/>
                    </a:lnTo>
                    <a:lnTo>
                      <a:pt x="3985260" y="1575828"/>
                    </a:lnTo>
                    <a:lnTo>
                      <a:pt x="3989832" y="1581924"/>
                    </a:lnTo>
                    <a:lnTo>
                      <a:pt x="3992880" y="1588020"/>
                    </a:lnTo>
                    <a:lnTo>
                      <a:pt x="4002024" y="1591068"/>
                    </a:lnTo>
                    <a:lnTo>
                      <a:pt x="4008120" y="1586496"/>
                    </a:lnTo>
                    <a:lnTo>
                      <a:pt x="4089920" y="1539252"/>
                    </a:lnTo>
                    <a:lnTo>
                      <a:pt x="4116324" y="15240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9" name="object 12">
                <a:extLst>
                  <a:ext uri="{FF2B5EF4-FFF2-40B4-BE49-F238E27FC236}">
                    <a16:creationId xmlns:a16="http://schemas.microsoft.com/office/drawing/2014/main" id="{D97D3259-6E5D-4E8E-89B7-3B6FDAF0E227}"/>
                  </a:ext>
                </a:extLst>
              </p:cNvPr>
              <p:cNvSpPr/>
              <p:nvPr/>
            </p:nvSpPr>
            <p:spPr>
              <a:xfrm>
                <a:off x="5362955" y="3264408"/>
                <a:ext cx="176784" cy="178308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0" name="object 13">
                <a:extLst>
                  <a:ext uri="{FF2B5EF4-FFF2-40B4-BE49-F238E27FC236}">
                    <a16:creationId xmlns:a16="http://schemas.microsoft.com/office/drawing/2014/main" id="{F675685F-2D1E-4434-9818-48EA51CDA528}"/>
                  </a:ext>
                </a:extLst>
              </p:cNvPr>
              <p:cNvSpPr/>
              <p:nvPr/>
            </p:nvSpPr>
            <p:spPr>
              <a:xfrm>
                <a:off x="3610355" y="3264408"/>
                <a:ext cx="176784" cy="178308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1" name="object 14">
                <a:extLst>
                  <a:ext uri="{FF2B5EF4-FFF2-40B4-BE49-F238E27FC236}">
                    <a16:creationId xmlns:a16="http://schemas.microsoft.com/office/drawing/2014/main" id="{5F0E61BE-587A-4AD9-82D9-1E1FB74B0F4C}"/>
                  </a:ext>
                </a:extLst>
              </p:cNvPr>
              <p:cNvSpPr/>
              <p:nvPr/>
            </p:nvSpPr>
            <p:spPr>
              <a:xfrm>
                <a:off x="4483607" y="2350008"/>
                <a:ext cx="178308" cy="178308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22" name="object 19">
              <a:extLst>
                <a:ext uri="{FF2B5EF4-FFF2-40B4-BE49-F238E27FC236}">
                  <a16:creationId xmlns:a16="http://schemas.microsoft.com/office/drawing/2014/main" id="{0456B15E-0947-463A-B363-30F6AF493F4F}"/>
                </a:ext>
              </a:extLst>
            </p:cNvPr>
            <p:cNvSpPr txBox="1"/>
            <p:nvPr/>
          </p:nvSpPr>
          <p:spPr>
            <a:xfrm>
              <a:off x="4169681" y="417093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>
                  <a:solidFill>
                    <a:srgbClr val="000000"/>
                  </a:solidFill>
                  <a:latin typeface="Arial"/>
                  <a:cs typeface="Arial"/>
                </a:rPr>
                <a:t>(1,0),</a:t>
              </a:r>
              <a:r>
                <a:rPr sz="1191" spc="-96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3" name="object 20">
              <a:extLst>
                <a:ext uri="{FF2B5EF4-FFF2-40B4-BE49-F238E27FC236}">
                  <a16:creationId xmlns:a16="http://schemas.microsoft.com/office/drawing/2014/main" id="{1AAECCC0-7E33-42FA-9E3A-487B6FF87193}"/>
                </a:ext>
              </a:extLst>
            </p:cNvPr>
            <p:cNvSpPr txBox="1"/>
            <p:nvPr/>
          </p:nvSpPr>
          <p:spPr>
            <a:xfrm>
              <a:off x="3534279" y="3650540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(0,1),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4" name="object 21">
              <a:extLst>
                <a:ext uri="{FF2B5EF4-FFF2-40B4-BE49-F238E27FC236}">
                  <a16:creationId xmlns:a16="http://schemas.microsoft.com/office/drawing/2014/main" id="{42B3A485-895D-4DE4-AA00-CD81AF649F2C}"/>
                </a:ext>
              </a:extLst>
            </p:cNvPr>
            <p:cNvSpPr txBox="1"/>
            <p:nvPr/>
          </p:nvSpPr>
          <p:spPr>
            <a:xfrm>
              <a:off x="2284676" y="4089234"/>
              <a:ext cx="542924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(-1,0),</a:t>
              </a:r>
              <a:r>
                <a:rPr sz="1191" spc="-80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-1</a:t>
              </a:r>
              <a:endParaRPr sz="1191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25" name="object 22">
              <a:extLst>
                <a:ext uri="{FF2B5EF4-FFF2-40B4-BE49-F238E27FC236}">
                  <a16:creationId xmlns:a16="http://schemas.microsoft.com/office/drawing/2014/main" id="{F4BAA608-F3E7-4621-BC63-4056FD79A25C}"/>
                </a:ext>
              </a:extLst>
            </p:cNvPr>
            <p:cNvSpPr/>
            <p:nvPr/>
          </p:nvSpPr>
          <p:spPr>
            <a:xfrm>
              <a:off x="3358126" y="5409752"/>
              <a:ext cx="117998" cy="11799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26" name="object 24">
              <a:extLst>
                <a:ext uri="{FF2B5EF4-FFF2-40B4-BE49-F238E27FC236}">
                  <a16:creationId xmlns:a16="http://schemas.microsoft.com/office/drawing/2014/main" id="{C48D9662-B111-43CF-9A47-9A401AD79493}"/>
                </a:ext>
              </a:extLst>
            </p:cNvPr>
            <p:cNvGrpSpPr/>
            <p:nvPr/>
          </p:nvGrpSpPr>
          <p:grpSpPr>
            <a:xfrm>
              <a:off x="1759606" y="3638776"/>
              <a:ext cx="2990290" cy="1902338"/>
              <a:chOff x="2075688" y="2145792"/>
              <a:chExt cx="4518660" cy="2874645"/>
            </a:xfrm>
          </p:grpSpPr>
          <p:sp>
            <p:nvSpPr>
              <p:cNvPr id="27" name="object 25">
                <a:extLst>
                  <a:ext uri="{FF2B5EF4-FFF2-40B4-BE49-F238E27FC236}">
                    <a16:creationId xmlns:a16="http://schemas.microsoft.com/office/drawing/2014/main" id="{6FFF689E-3F77-4C56-85AB-E55E81D1A773}"/>
                  </a:ext>
                </a:extLst>
              </p:cNvPr>
              <p:cNvSpPr/>
              <p:nvPr/>
            </p:nvSpPr>
            <p:spPr>
              <a:xfrm>
                <a:off x="2790443" y="4405884"/>
                <a:ext cx="1553210" cy="454659"/>
              </a:xfrm>
              <a:custGeom>
                <a:avLst/>
                <a:gdLst/>
                <a:ahLst/>
                <a:cxnLst/>
                <a:rect l="l" t="t" r="r" b="b"/>
                <a:pathLst>
                  <a:path w="1553210" h="454660">
                    <a:moveTo>
                      <a:pt x="1526919" y="426672"/>
                    </a:moveTo>
                    <a:lnTo>
                      <a:pt x="0" y="9144"/>
                    </a:lnTo>
                    <a:lnTo>
                      <a:pt x="3048" y="0"/>
                    </a:lnTo>
                    <a:lnTo>
                      <a:pt x="1529335" y="417768"/>
                    </a:lnTo>
                    <a:lnTo>
                      <a:pt x="1535601" y="424347"/>
                    </a:lnTo>
                    <a:lnTo>
                      <a:pt x="1526919" y="426672"/>
                    </a:lnTo>
                    <a:close/>
                  </a:path>
                  <a:path w="1553210" h="454660">
                    <a:moveTo>
                      <a:pt x="1543899" y="430768"/>
                    </a:moveTo>
                    <a:lnTo>
                      <a:pt x="1545336" y="422148"/>
                    </a:lnTo>
                    <a:lnTo>
                      <a:pt x="1529335" y="417768"/>
                    </a:lnTo>
                    <a:lnTo>
                      <a:pt x="1479804" y="365760"/>
                    </a:lnTo>
                    <a:lnTo>
                      <a:pt x="1478280" y="364236"/>
                    </a:lnTo>
                    <a:lnTo>
                      <a:pt x="1478280" y="361188"/>
                    </a:lnTo>
                    <a:lnTo>
                      <a:pt x="1481328" y="358140"/>
                    </a:lnTo>
                    <a:lnTo>
                      <a:pt x="1484376" y="358140"/>
                    </a:lnTo>
                    <a:lnTo>
                      <a:pt x="1485900" y="359664"/>
                    </a:lnTo>
                    <a:lnTo>
                      <a:pt x="1552956" y="428244"/>
                    </a:lnTo>
                    <a:lnTo>
                      <a:pt x="1543899" y="430768"/>
                    </a:lnTo>
                    <a:close/>
                  </a:path>
                  <a:path w="1553210" h="454660">
                    <a:moveTo>
                      <a:pt x="1535601" y="424347"/>
                    </a:moveTo>
                    <a:lnTo>
                      <a:pt x="1529335" y="417768"/>
                    </a:lnTo>
                    <a:lnTo>
                      <a:pt x="1545336" y="422148"/>
                    </a:lnTo>
                    <a:lnTo>
                      <a:pt x="1543812" y="422148"/>
                    </a:lnTo>
                    <a:lnTo>
                      <a:pt x="1535601" y="424347"/>
                    </a:lnTo>
                    <a:close/>
                  </a:path>
                  <a:path w="1553210" h="454660">
                    <a:moveTo>
                      <a:pt x="1540764" y="429768"/>
                    </a:moveTo>
                    <a:lnTo>
                      <a:pt x="1535601" y="424347"/>
                    </a:lnTo>
                    <a:lnTo>
                      <a:pt x="1543812" y="422148"/>
                    </a:lnTo>
                    <a:lnTo>
                      <a:pt x="1540764" y="429768"/>
                    </a:lnTo>
                    <a:close/>
                  </a:path>
                  <a:path w="1553210" h="454660">
                    <a:moveTo>
                      <a:pt x="1544066" y="429768"/>
                    </a:moveTo>
                    <a:lnTo>
                      <a:pt x="1540764" y="429768"/>
                    </a:lnTo>
                    <a:lnTo>
                      <a:pt x="1543812" y="422148"/>
                    </a:lnTo>
                    <a:lnTo>
                      <a:pt x="1545336" y="422148"/>
                    </a:lnTo>
                    <a:lnTo>
                      <a:pt x="1544066" y="429768"/>
                    </a:lnTo>
                    <a:close/>
                  </a:path>
                  <a:path w="1553210" h="454660">
                    <a:moveTo>
                      <a:pt x="1542907" y="431044"/>
                    </a:moveTo>
                    <a:lnTo>
                      <a:pt x="1526919" y="426672"/>
                    </a:lnTo>
                    <a:lnTo>
                      <a:pt x="1535601" y="424347"/>
                    </a:lnTo>
                    <a:lnTo>
                      <a:pt x="1540764" y="429768"/>
                    </a:lnTo>
                    <a:lnTo>
                      <a:pt x="1544066" y="429768"/>
                    </a:lnTo>
                    <a:lnTo>
                      <a:pt x="1543899" y="430768"/>
                    </a:lnTo>
                    <a:lnTo>
                      <a:pt x="1542907" y="431044"/>
                    </a:lnTo>
                    <a:close/>
                  </a:path>
                  <a:path w="1553210" h="454660">
                    <a:moveTo>
                      <a:pt x="1459992" y="454152"/>
                    </a:moveTo>
                    <a:lnTo>
                      <a:pt x="1458468" y="454152"/>
                    </a:lnTo>
                    <a:lnTo>
                      <a:pt x="1455420" y="452628"/>
                    </a:lnTo>
                    <a:lnTo>
                      <a:pt x="1455420" y="449580"/>
                    </a:lnTo>
                    <a:lnTo>
                      <a:pt x="1453896" y="448056"/>
                    </a:lnTo>
                    <a:lnTo>
                      <a:pt x="1455420" y="445008"/>
                    </a:lnTo>
                    <a:lnTo>
                      <a:pt x="1458468" y="445008"/>
                    </a:lnTo>
                    <a:lnTo>
                      <a:pt x="1526919" y="426672"/>
                    </a:lnTo>
                    <a:lnTo>
                      <a:pt x="1542907" y="431044"/>
                    </a:lnTo>
                    <a:lnTo>
                      <a:pt x="1459992" y="454152"/>
                    </a:lnTo>
                    <a:close/>
                  </a:path>
                  <a:path w="1553210" h="454660">
                    <a:moveTo>
                      <a:pt x="1543812" y="431292"/>
                    </a:moveTo>
                    <a:lnTo>
                      <a:pt x="1542907" y="431044"/>
                    </a:lnTo>
                    <a:lnTo>
                      <a:pt x="1543899" y="430768"/>
                    </a:lnTo>
                    <a:lnTo>
                      <a:pt x="1543812" y="431292"/>
                    </a:lnTo>
                    <a:close/>
                  </a:path>
                </a:pathLst>
              </a:custGeom>
              <a:solidFill>
                <a:srgbClr val="497EBA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8" name="object 26">
                <a:extLst>
                  <a:ext uri="{FF2B5EF4-FFF2-40B4-BE49-F238E27FC236}">
                    <a16:creationId xmlns:a16="http://schemas.microsoft.com/office/drawing/2014/main" id="{2C04454C-4BFE-4985-8224-CD1B2868B6AF}"/>
                  </a:ext>
                </a:extLst>
              </p:cNvPr>
              <p:cNvSpPr/>
              <p:nvPr/>
            </p:nvSpPr>
            <p:spPr>
              <a:xfrm>
                <a:off x="2075688" y="4192524"/>
                <a:ext cx="435609" cy="158750"/>
              </a:xfrm>
              <a:custGeom>
                <a:avLst/>
                <a:gdLst/>
                <a:ahLst/>
                <a:cxnLst/>
                <a:rect l="l" t="t" r="r" b="b"/>
                <a:pathLst>
                  <a:path w="435610" h="158750">
                    <a:moveTo>
                      <a:pt x="59340" y="109728"/>
                    </a:moveTo>
                    <a:lnTo>
                      <a:pt x="46196" y="109728"/>
                    </a:lnTo>
                    <a:lnTo>
                      <a:pt x="15419" y="25717"/>
                    </a:lnTo>
                    <a:lnTo>
                      <a:pt x="13430" y="20383"/>
                    </a:lnTo>
                    <a:lnTo>
                      <a:pt x="0" y="7620"/>
                    </a:lnTo>
                    <a:lnTo>
                      <a:pt x="0" y="1524"/>
                    </a:lnTo>
                    <a:lnTo>
                      <a:pt x="46005" y="1524"/>
                    </a:lnTo>
                    <a:lnTo>
                      <a:pt x="46005" y="7620"/>
                    </a:lnTo>
                    <a:lnTo>
                      <a:pt x="42576" y="8477"/>
                    </a:lnTo>
                    <a:lnTo>
                      <a:pt x="40195" y="9239"/>
                    </a:lnTo>
                    <a:lnTo>
                      <a:pt x="34385" y="15240"/>
                    </a:lnTo>
                    <a:lnTo>
                      <a:pt x="34385" y="19145"/>
                    </a:lnTo>
                    <a:lnTo>
                      <a:pt x="57150" y="87915"/>
                    </a:lnTo>
                    <a:lnTo>
                      <a:pt x="69271" y="87915"/>
                    </a:lnTo>
                    <a:lnTo>
                      <a:pt x="59340" y="109728"/>
                    </a:lnTo>
                    <a:close/>
                  </a:path>
                  <a:path w="435610" h="158750">
                    <a:moveTo>
                      <a:pt x="69271" y="87915"/>
                    </a:moveTo>
                    <a:lnTo>
                      <a:pt x="57150" y="87915"/>
                    </a:lnTo>
                    <a:lnTo>
                      <a:pt x="80010" y="33432"/>
                    </a:lnTo>
                    <a:lnTo>
                      <a:pt x="81534" y="30003"/>
                    </a:lnTo>
                    <a:lnTo>
                      <a:pt x="82677" y="27051"/>
                    </a:lnTo>
                    <a:lnTo>
                      <a:pt x="83820" y="22383"/>
                    </a:lnTo>
                    <a:lnTo>
                      <a:pt x="84080" y="20383"/>
                    </a:lnTo>
                    <a:lnTo>
                      <a:pt x="84105" y="15240"/>
                    </a:lnTo>
                    <a:lnTo>
                      <a:pt x="83248" y="12954"/>
                    </a:lnTo>
                    <a:lnTo>
                      <a:pt x="79819" y="9906"/>
                    </a:lnTo>
                    <a:lnTo>
                      <a:pt x="76771" y="8667"/>
                    </a:lnTo>
                    <a:lnTo>
                      <a:pt x="72294" y="7620"/>
                    </a:lnTo>
                    <a:lnTo>
                      <a:pt x="72294" y="1524"/>
                    </a:lnTo>
                    <a:lnTo>
                      <a:pt x="114300" y="1524"/>
                    </a:lnTo>
                    <a:lnTo>
                      <a:pt x="114300" y="7620"/>
                    </a:lnTo>
                    <a:lnTo>
                      <a:pt x="111442" y="8286"/>
                    </a:lnTo>
                    <a:lnTo>
                      <a:pt x="109156" y="9144"/>
                    </a:lnTo>
                    <a:lnTo>
                      <a:pt x="97155" y="26670"/>
                    </a:lnTo>
                    <a:lnTo>
                      <a:pt x="69271" y="87915"/>
                    </a:lnTo>
                    <a:close/>
                  </a:path>
                  <a:path w="435610" h="158750">
                    <a:moveTo>
                      <a:pt x="178593" y="109728"/>
                    </a:moveTo>
                    <a:lnTo>
                      <a:pt x="172878" y="109728"/>
                    </a:lnTo>
                    <a:lnTo>
                      <a:pt x="162130" y="108885"/>
                    </a:lnTo>
                    <a:lnTo>
                      <a:pt x="129420" y="79188"/>
                    </a:lnTo>
                    <a:lnTo>
                      <a:pt x="126492" y="55626"/>
                    </a:lnTo>
                    <a:lnTo>
                      <a:pt x="126865" y="47642"/>
                    </a:lnTo>
                    <a:lnTo>
                      <a:pt x="144131" y="10794"/>
                    </a:lnTo>
                    <a:lnTo>
                      <a:pt x="174498" y="0"/>
                    </a:lnTo>
                    <a:lnTo>
                      <a:pt x="182022" y="95"/>
                    </a:lnTo>
                    <a:lnTo>
                      <a:pt x="188404" y="1333"/>
                    </a:lnTo>
                    <a:lnTo>
                      <a:pt x="193643" y="3619"/>
                    </a:lnTo>
                    <a:lnTo>
                      <a:pt x="198882" y="6096"/>
                    </a:lnTo>
                    <a:lnTo>
                      <a:pt x="202826" y="9144"/>
                    </a:lnTo>
                    <a:lnTo>
                      <a:pt x="172974" y="9144"/>
                    </a:lnTo>
                    <a:lnTo>
                      <a:pt x="165449" y="9239"/>
                    </a:lnTo>
                    <a:lnTo>
                      <a:pt x="146780" y="44196"/>
                    </a:lnTo>
                    <a:lnTo>
                      <a:pt x="216232" y="44196"/>
                    </a:lnTo>
                    <a:lnTo>
                      <a:pt x="216408" y="53340"/>
                    </a:lnTo>
                    <a:lnTo>
                      <a:pt x="146304" y="53340"/>
                    </a:lnTo>
                    <a:lnTo>
                      <a:pt x="146304" y="64103"/>
                    </a:lnTo>
                    <a:lnTo>
                      <a:pt x="159067" y="91059"/>
                    </a:lnTo>
                    <a:lnTo>
                      <a:pt x="163639" y="94488"/>
                    </a:lnTo>
                    <a:lnTo>
                      <a:pt x="169545" y="96107"/>
                    </a:lnTo>
                    <a:lnTo>
                      <a:pt x="206934" y="96107"/>
                    </a:lnTo>
                    <a:lnTo>
                      <a:pt x="205740" y="97250"/>
                    </a:lnTo>
                    <a:lnTo>
                      <a:pt x="201739" y="100203"/>
                    </a:lnTo>
                    <a:lnTo>
                      <a:pt x="197739" y="103251"/>
                    </a:lnTo>
                    <a:lnTo>
                      <a:pt x="193357" y="105632"/>
                    </a:lnTo>
                    <a:lnTo>
                      <a:pt x="188595" y="107251"/>
                    </a:lnTo>
                    <a:lnTo>
                      <a:pt x="183832" y="108966"/>
                    </a:lnTo>
                    <a:lnTo>
                      <a:pt x="178593" y="109728"/>
                    </a:lnTo>
                    <a:close/>
                  </a:path>
                  <a:path w="435610" h="158750">
                    <a:moveTo>
                      <a:pt x="216232" y="44196"/>
                    </a:moveTo>
                    <a:lnTo>
                      <a:pt x="195072" y="44196"/>
                    </a:lnTo>
                    <a:lnTo>
                      <a:pt x="194677" y="36303"/>
                    </a:lnTo>
                    <a:lnTo>
                      <a:pt x="193643" y="29908"/>
                    </a:lnTo>
                    <a:lnTo>
                      <a:pt x="172974" y="9144"/>
                    </a:lnTo>
                    <a:lnTo>
                      <a:pt x="202826" y="9144"/>
                    </a:lnTo>
                    <a:lnTo>
                      <a:pt x="216217" y="43434"/>
                    </a:lnTo>
                    <a:lnTo>
                      <a:pt x="216232" y="44196"/>
                    </a:lnTo>
                    <a:close/>
                  </a:path>
                  <a:path w="435610" h="158750">
                    <a:moveTo>
                      <a:pt x="206934" y="96107"/>
                    </a:moveTo>
                    <a:lnTo>
                      <a:pt x="182880" y="96107"/>
                    </a:lnTo>
                    <a:lnTo>
                      <a:pt x="188404" y="94964"/>
                    </a:lnTo>
                    <a:lnTo>
                      <a:pt x="193357" y="92487"/>
                    </a:lnTo>
                    <a:lnTo>
                      <a:pt x="198310" y="90201"/>
                    </a:lnTo>
                    <a:lnTo>
                      <a:pt x="203168" y="86296"/>
                    </a:lnTo>
                    <a:lnTo>
                      <a:pt x="208026" y="80772"/>
                    </a:lnTo>
                    <a:lnTo>
                      <a:pt x="214884" y="87630"/>
                    </a:lnTo>
                    <a:lnTo>
                      <a:pt x="210121" y="93059"/>
                    </a:lnTo>
                    <a:lnTo>
                      <a:pt x="206934" y="96107"/>
                    </a:lnTo>
                    <a:close/>
                  </a:path>
                  <a:path w="435610" h="158750">
                    <a:moveTo>
                      <a:pt x="182880" y="96107"/>
                    </a:moveTo>
                    <a:lnTo>
                      <a:pt x="169545" y="96107"/>
                    </a:lnTo>
                    <a:lnTo>
                      <a:pt x="176784" y="96012"/>
                    </a:lnTo>
                    <a:lnTo>
                      <a:pt x="182880" y="96107"/>
                    </a:lnTo>
                    <a:close/>
                  </a:path>
                  <a:path w="435610" h="158750">
                    <a:moveTo>
                      <a:pt x="282035" y="108204"/>
                    </a:moveTo>
                    <a:lnTo>
                      <a:pt x="236410" y="108204"/>
                    </a:lnTo>
                    <a:lnTo>
                      <a:pt x="236410" y="102108"/>
                    </a:lnTo>
                    <a:lnTo>
                      <a:pt x="239268" y="101346"/>
                    </a:lnTo>
                    <a:lnTo>
                      <a:pt x="241363" y="100584"/>
                    </a:lnTo>
                    <a:lnTo>
                      <a:pt x="242506" y="99917"/>
                    </a:lnTo>
                    <a:lnTo>
                      <a:pt x="243744" y="99345"/>
                    </a:lnTo>
                    <a:lnTo>
                      <a:pt x="244792" y="98393"/>
                    </a:lnTo>
                    <a:lnTo>
                      <a:pt x="245745" y="97155"/>
                    </a:lnTo>
                    <a:lnTo>
                      <a:pt x="246697" y="96012"/>
                    </a:lnTo>
                    <a:lnTo>
                      <a:pt x="247364" y="94202"/>
                    </a:lnTo>
                    <a:lnTo>
                      <a:pt x="247802" y="91440"/>
                    </a:lnTo>
                    <a:lnTo>
                      <a:pt x="248221" y="89344"/>
                    </a:lnTo>
                    <a:lnTo>
                      <a:pt x="248324" y="22288"/>
                    </a:lnTo>
                    <a:lnTo>
                      <a:pt x="248011" y="17716"/>
                    </a:lnTo>
                    <a:lnTo>
                      <a:pt x="247554" y="15525"/>
                    </a:lnTo>
                    <a:lnTo>
                      <a:pt x="246602" y="13716"/>
                    </a:lnTo>
                    <a:lnTo>
                      <a:pt x="245745" y="12001"/>
                    </a:lnTo>
                    <a:lnTo>
                      <a:pt x="234791" y="7620"/>
                    </a:lnTo>
                    <a:lnTo>
                      <a:pt x="234791" y="1524"/>
                    </a:lnTo>
                    <a:lnTo>
                      <a:pt x="261270" y="0"/>
                    </a:lnTo>
                    <a:lnTo>
                      <a:pt x="268319" y="0"/>
                    </a:lnTo>
                    <a:lnTo>
                      <a:pt x="267081" y="20859"/>
                    </a:lnTo>
                    <a:lnTo>
                      <a:pt x="268605" y="21240"/>
                    </a:lnTo>
                    <a:lnTo>
                      <a:pt x="277701" y="21240"/>
                    </a:lnTo>
                    <a:lnTo>
                      <a:pt x="277272" y="21621"/>
                    </a:lnTo>
                    <a:lnTo>
                      <a:pt x="274796" y="24479"/>
                    </a:lnTo>
                    <a:lnTo>
                      <a:pt x="268224" y="38385"/>
                    </a:lnTo>
                    <a:lnTo>
                      <a:pt x="268224" y="86868"/>
                    </a:lnTo>
                    <a:lnTo>
                      <a:pt x="268700" y="91440"/>
                    </a:lnTo>
                    <a:lnTo>
                      <a:pt x="270224" y="96488"/>
                    </a:lnTo>
                    <a:lnTo>
                      <a:pt x="271557" y="98298"/>
                    </a:lnTo>
                    <a:lnTo>
                      <a:pt x="273462" y="99441"/>
                    </a:lnTo>
                    <a:lnTo>
                      <a:pt x="275367" y="100679"/>
                    </a:lnTo>
                    <a:lnTo>
                      <a:pt x="278225" y="101536"/>
                    </a:lnTo>
                    <a:lnTo>
                      <a:pt x="282035" y="102108"/>
                    </a:lnTo>
                    <a:lnTo>
                      <a:pt x="282035" y="108204"/>
                    </a:lnTo>
                    <a:close/>
                  </a:path>
                  <a:path w="435610" h="158750">
                    <a:moveTo>
                      <a:pt x="277701" y="21240"/>
                    </a:moveTo>
                    <a:lnTo>
                      <a:pt x="268605" y="21240"/>
                    </a:lnTo>
                    <a:lnTo>
                      <a:pt x="272886" y="16192"/>
                    </a:lnTo>
                    <a:lnTo>
                      <a:pt x="305181" y="0"/>
                    </a:lnTo>
                    <a:lnTo>
                      <a:pt x="309562" y="95"/>
                    </a:lnTo>
                    <a:lnTo>
                      <a:pt x="313467" y="285"/>
                    </a:lnTo>
                    <a:lnTo>
                      <a:pt x="316992" y="666"/>
                    </a:lnTo>
                    <a:lnTo>
                      <a:pt x="316992" y="15240"/>
                    </a:lnTo>
                    <a:lnTo>
                      <a:pt x="290607" y="15240"/>
                    </a:lnTo>
                    <a:lnTo>
                      <a:pt x="287940" y="15335"/>
                    </a:lnTo>
                    <a:lnTo>
                      <a:pt x="285178" y="16192"/>
                    </a:lnTo>
                    <a:lnTo>
                      <a:pt x="282511" y="17716"/>
                    </a:lnTo>
                    <a:lnTo>
                      <a:pt x="279844" y="19335"/>
                    </a:lnTo>
                    <a:lnTo>
                      <a:pt x="277701" y="21240"/>
                    </a:lnTo>
                    <a:close/>
                  </a:path>
                  <a:path w="435610" h="158750">
                    <a:moveTo>
                      <a:pt x="316992" y="25908"/>
                    </a:moveTo>
                    <a:lnTo>
                      <a:pt x="304800" y="25908"/>
                    </a:lnTo>
                    <a:lnTo>
                      <a:pt x="302990" y="22288"/>
                    </a:lnTo>
                    <a:lnTo>
                      <a:pt x="301085" y="19621"/>
                    </a:lnTo>
                    <a:lnTo>
                      <a:pt x="298767" y="17716"/>
                    </a:lnTo>
                    <a:lnTo>
                      <a:pt x="296989" y="16192"/>
                    </a:lnTo>
                    <a:lnTo>
                      <a:pt x="294227" y="15335"/>
                    </a:lnTo>
                    <a:lnTo>
                      <a:pt x="290607" y="15240"/>
                    </a:lnTo>
                    <a:lnTo>
                      <a:pt x="316992" y="15240"/>
                    </a:lnTo>
                    <a:lnTo>
                      <a:pt x="316992" y="25908"/>
                    </a:lnTo>
                    <a:close/>
                  </a:path>
                  <a:path w="435610" h="158750">
                    <a:moveTo>
                      <a:pt x="363771" y="143256"/>
                    </a:moveTo>
                    <a:lnTo>
                      <a:pt x="343662" y="143256"/>
                    </a:lnTo>
                    <a:lnTo>
                      <a:pt x="345757" y="142875"/>
                    </a:lnTo>
                    <a:lnTo>
                      <a:pt x="347472" y="141922"/>
                    </a:lnTo>
                    <a:lnTo>
                      <a:pt x="349186" y="141065"/>
                    </a:lnTo>
                    <a:lnTo>
                      <a:pt x="351091" y="139541"/>
                    </a:lnTo>
                    <a:lnTo>
                      <a:pt x="352996" y="137255"/>
                    </a:lnTo>
                    <a:lnTo>
                      <a:pt x="354901" y="135064"/>
                    </a:lnTo>
                    <a:lnTo>
                      <a:pt x="357187" y="131730"/>
                    </a:lnTo>
                    <a:lnTo>
                      <a:pt x="362331" y="122586"/>
                    </a:lnTo>
                    <a:lnTo>
                      <a:pt x="365188" y="116776"/>
                    </a:lnTo>
                    <a:lnTo>
                      <a:pt x="368427" y="109728"/>
                    </a:lnTo>
                    <a:lnTo>
                      <a:pt x="334815" y="20955"/>
                    </a:lnTo>
                    <a:lnTo>
                      <a:pt x="333279" y="17430"/>
                    </a:lnTo>
                    <a:lnTo>
                      <a:pt x="332041" y="15240"/>
                    </a:lnTo>
                    <a:lnTo>
                      <a:pt x="330898" y="13144"/>
                    </a:lnTo>
                    <a:lnTo>
                      <a:pt x="321564" y="7620"/>
                    </a:lnTo>
                    <a:lnTo>
                      <a:pt x="321564" y="1524"/>
                    </a:lnTo>
                    <a:lnTo>
                      <a:pt x="367284" y="1524"/>
                    </a:lnTo>
                    <a:lnTo>
                      <a:pt x="367284" y="7620"/>
                    </a:lnTo>
                    <a:lnTo>
                      <a:pt x="363759" y="8572"/>
                    </a:lnTo>
                    <a:lnTo>
                      <a:pt x="361283" y="9334"/>
                    </a:lnTo>
                    <a:lnTo>
                      <a:pt x="355663" y="19812"/>
                    </a:lnTo>
                    <a:lnTo>
                      <a:pt x="355949" y="21812"/>
                    </a:lnTo>
                    <a:lnTo>
                      <a:pt x="356901" y="26098"/>
                    </a:lnTo>
                    <a:lnTo>
                      <a:pt x="357663" y="28575"/>
                    </a:lnTo>
                    <a:lnTo>
                      <a:pt x="358711" y="31337"/>
                    </a:lnTo>
                    <a:lnTo>
                      <a:pt x="378714" y="86677"/>
                    </a:lnTo>
                    <a:lnTo>
                      <a:pt x="391341" y="86677"/>
                    </a:lnTo>
                    <a:lnTo>
                      <a:pt x="377666" y="117157"/>
                    </a:lnTo>
                    <a:lnTo>
                      <a:pt x="374610" y="124031"/>
                    </a:lnTo>
                    <a:lnTo>
                      <a:pt x="371582" y="130218"/>
                    </a:lnTo>
                    <a:lnTo>
                      <a:pt x="368571" y="135708"/>
                    </a:lnTo>
                    <a:lnTo>
                      <a:pt x="365569" y="140493"/>
                    </a:lnTo>
                    <a:lnTo>
                      <a:pt x="363771" y="143256"/>
                    </a:lnTo>
                    <a:close/>
                  </a:path>
                  <a:path w="435610" h="158750">
                    <a:moveTo>
                      <a:pt x="391341" y="86677"/>
                    </a:moveTo>
                    <a:lnTo>
                      <a:pt x="378714" y="86677"/>
                    </a:lnTo>
                    <a:lnTo>
                      <a:pt x="401002" y="33718"/>
                    </a:lnTo>
                    <a:lnTo>
                      <a:pt x="402336" y="30861"/>
                    </a:lnTo>
                    <a:lnTo>
                      <a:pt x="403288" y="28098"/>
                    </a:lnTo>
                    <a:lnTo>
                      <a:pt x="403955" y="25622"/>
                    </a:lnTo>
                    <a:lnTo>
                      <a:pt x="404717" y="23241"/>
                    </a:lnTo>
                    <a:lnTo>
                      <a:pt x="404895" y="21812"/>
                    </a:lnTo>
                    <a:lnTo>
                      <a:pt x="393287" y="7620"/>
                    </a:lnTo>
                    <a:lnTo>
                      <a:pt x="393287" y="1524"/>
                    </a:lnTo>
                    <a:lnTo>
                      <a:pt x="435102" y="1524"/>
                    </a:lnTo>
                    <a:lnTo>
                      <a:pt x="435102" y="7620"/>
                    </a:lnTo>
                    <a:lnTo>
                      <a:pt x="432244" y="8382"/>
                    </a:lnTo>
                    <a:lnTo>
                      <a:pt x="429958" y="9334"/>
                    </a:lnTo>
                    <a:lnTo>
                      <a:pt x="418052" y="27146"/>
                    </a:lnTo>
                    <a:lnTo>
                      <a:pt x="391341" y="86677"/>
                    </a:lnTo>
                    <a:close/>
                  </a:path>
                  <a:path w="435610" h="158750">
                    <a:moveTo>
                      <a:pt x="342138" y="158496"/>
                    </a:moveTo>
                    <a:lnTo>
                      <a:pt x="331470" y="158496"/>
                    </a:lnTo>
                    <a:lnTo>
                      <a:pt x="326802" y="158115"/>
                    </a:lnTo>
                    <a:lnTo>
                      <a:pt x="321564" y="157162"/>
                    </a:lnTo>
                    <a:lnTo>
                      <a:pt x="321564" y="135636"/>
                    </a:lnTo>
                    <a:lnTo>
                      <a:pt x="332232" y="135636"/>
                    </a:lnTo>
                    <a:lnTo>
                      <a:pt x="333184" y="138493"/>
                    </a:lnTo>
                    <a:lnTo>
                      <a:pt x="334232" y="140493"/>
                    </a:lnTo>
                    <a:lnTo>
                      <a:pt x="336899" y="142779"/>
                    </a:lnTo>
                    <a:lnTo>
                      <a:pt x="338899" y="143256"/>
                    </a:lnTo>
                    <a:lnTo>
                      <a:pt x="363771" y="143256"/>
                    </a:lnTo>
                    <a:lnTo>
                      <a:pt x="361664" y="146494"/>
                    </a:lnTo>
                    <a:lnTo>
                      <a:pt x="357282" y="150971"/>
                    </a:lnTo>
                    <a:lnTo>
                      <a:pt x="347757" y="157067"/>
                    </a:lnTo>
                    <a:lnTo>
                      <a:pt x="342138" y="15849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" name="object 27">
                <a:extLst>
                  <a:ext uri="{FF2B5EF4-FFF2-40B4-BE49-F238E27FC236}">
                    <a16:creationId xmlns:a16="http://schemas.microsoft.com/office/drawing/2014/main" id="{3BDCDA9C-4B2A-4A24-9252-D9DA1C7919B6}"/>
                  </a:ext>
                </a:extLst>
              </p:cNvPr>
              <p:cNvSpPr/>
              <p:nvPr/>
            </p:nvSpPr>
            <p:spPr>
              <a:xfrm>
                <a:off x="2570226" y="4140708"/>
                <a:ext cx="474726" cy="2103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0" name="object 28">
                <a:extLst>
                  <a:ext uri="{FF2B5EF4-FFF2-40B4-BE49-F238E27FC236}">
                    <a16:creationId xmlns:a16="http://schemas.microsoft.com/office/drawing/2014/main" id="{45484851-BFE4-419A-B449-B165C9A3F72F}"/>
                  </a:ext>
                </a:extLst>
              </p:cNvPr>
              <p:cNvSpPr/>
              <p:nvPr/>
            </p:nvSpPr>
            <p:spPr>
              <a:xfrm>
                <a:off x="3427476" y="2145791"/>
                <a:ext cx="3167380" cy="2874645"/>
              </a:xfrm>
              <a:custGeom>
                <a:avLst/>
                <a:gdLst/>
                <a:ahLst/>
                <a:cxnLst/>
                <a:rect l="l" t="t" r="r" b="b"/>
                <a:pathLst>
                  <a:path w="3167379" h="2874645">
                    <a:moveTo>
                      <a:pt x="352044" y="836688"/>
                    </a:moveTo>
                    <a:lnTo>
                      <a:pt x="350520" y="818388"/>
                    </a:lnTo>
                    <a:lnTo>
                      <a:pt x="348996" y="801624"/>
                    </a:lnTo>
                    <a:lnTo>
                      <a:pt x="348996" y="836688"/>
                    </a:lnTo>
                    <a:lnTo>
                      <a:pt x="347472" y="854976"/>
                    </a:lnTo>
                    <a:lnTo>
                      <a:pt x="335280" y="903744"/>
                    </a:lnTo>
                    <a:lnTo>
                      <a:pt x="298704" y="958608"/>
                    </a:lnTo>
                    <a:lnTo>
                      <a:pt x="259080" y="989088"/>
                    </a:lnTo>
                    <a:lnTo>
                      <a:pt x="227076" y="1001280"/>
                    </a:lnTo>
                    <a:lnTo>
                      <a:pt x="211836" y="1005852"/>
                    </a:lnTo>
                    <a:lnTo>
                      <a:pt x="193548" y="1008900"/>
                    </a:lnTo>
                    <a:lnTo>
                      <a:pt x="158496" y="1008900"/>
                    </a:lnTo>
                    <a:lnTo>
                      <a:pt x="109728" y="996708"/>
                    </a:lnTo>
                    <a:lnTo>
                      <a:pt x="67056" y="970800"/>
                    </a:lnTo>
                    <a:lnTo>
                      <a:pt x="33528" y="934224"/>
                    </a:lnTo>
                    <a:lnTo>
                      <a:pt x="12192" y="888504"/>
                    </a:lnTo>
                    <a:lnTo>
                      <a:pt x="4572" y="854976"/>
                    </a:lnTo>
                    <a:lnTo>
                      <a:pt x="4572" y="819912"/>
                    </a:lnTo>
                    <a:lnTo>
                      <a:pt x="7620" y="801624"/>
                    </a:lnTo>
                    <a:lnTo>
                      <a:pt x="12192" y="786384"/>
                    </a:lnTo>
                    <a:lnTo>
                      <a:pt x="16764" y="769620"/>
                    </a:lnTo>
                    <a:lnTo>
                      <a:pt x="42672" y="726948"/>
                    </a:lnTo>
                    <a:lnTo>
                      <a:pt x="79248" y="693420"/>
                    </a:lnTo>
                    <a:lnTo>
                      <a:pt x="124968" y="672084"/>
                    </a:lnTo>
                    <a:lnTo>
                      <a:pt x="176784" y="664464"/>
                    </a:lnTo>
                    <a:lnTo>
                      <a:pt x="211836" y="667512"/>
                    </a:lnTo>
                    <a:lnTo>
                      <a:pt x="259080" y="685800"/>
                    </a:lnTo>
                    <a:lnTo>
                      <a:pt x="298704" y="714756"/>
                    </a:lnTo>
                    <a:lnTo>
                      <a:pt x="327660" y="754380"/>
                    </a:lnTo>
                    <a:lnTo>
                      <a:pt x="345948" y="801624"/>
                    </a:lnTo>
                    <a:lnTo>
                      <a:pt x="347345" y="818388"/>
                    </a:lnTo>
                    <a:lnTo>
                      <a:pt x="348996" y="836688"/>
                    </a:lnTo>
                    <a:lnTo>
                      <a:pt x="344424" y="784860"/>
                    </a:lnTo>
                    <a:lnTo>
                      <a:pt x="312420" y="725424"/>
                    </a:lnTo>
                    <a:lnTo>
                      <a:pt x="260604" y="682752"/>
                    </a:lnTo>
                    <a:lnTo>
                      <a:pt x="211836" y="664464"/>
                    </a:lnTo>
                    <a:lnTo>
                      <a:pt x="195072" y="661416"/>
                    </a:lnTo>
                    <a:lnTo>
                      <a:pt x="158496" y="661416"/>
                    </a:lnTo>
                    <a:lnTo>
                      <a:pt x="108204" y="675132"/>
                    </a:lnTo>
                    <a:lnTo>
                      <a:pt x="64008" y="701040"/>
                    </a:lnTo>
                    <a:lnTo>
                      <a:pt x="30480" y="739140"/>
                    </a:lnTo>
                    <a:lnTo>
                      <a:pt x="4572" y="801624"/>
                    </a:lnTo>
                    <a:lnTo>
                      <a:pt x="0" y="836688"/>
                    </a:lnTo>
                    <a:lnTo>
                      <a:pt x="1524" y="854976"/>
                    </a:lnTo>
                    <a:lnTo>
                      <a:pt x="21336" y="920508"/>
                    </a:lnTo>
                    <a:lnTo>
                      <a:pt x="51816" y="961656"/>
                    </a:lnTo>
                    <a:lnTo>
                      <a:pt x="92964" y="992136"/>
                    </a:lnTo>
                    <a:lnTo>
                      <a:pt x="141732" y="1008900"/>
                    </a:lnTo>
                    <a:lnTo>
                      <a:pt x="176784" y="1013472"/>
                    </a:lnTo>
                    <a:lnTo>
                      <a:pt x="195072" y="1011948"/>
                    </a:lnTo>
                    <a:lnTo>
                      <a:pt x="245364" y="998232"/>
                    </a:lnTo>
                    <a:lnTo>
                      <a:pt x="288036" y="972324"/>
                    </a:lnTo>
                    <a:lnTo>
                      <a:pt x="321564" y="935748"/>
                    </a:lnTo>
                    <a:lnTo>
                      <a:pt x="344424" y="888504"/>
                    </a:lnTo>
                    <a:lnTo>
                      <a:pt x="352044" y="854976"/>
                    </a:lnTo>
                    <a:lnTo>
                      <a:pt x="352044" y="836688"/>
                    </a:lnTo>
                    <a:close/>
                  </a:path>
                  <a:path w="3167379" h="2874645">
                    <a:moveTo>
                      <a:pt x="2199132" y="156972"/>
                    </a:moveTo>
                    <a:lnTo>
                      <a:pt x="2196084" y="140208"/>
                    </a:lnTo>
                    <a:lnTo>
                      <a:pt x="2196084" y="158496"/>
                    </a:lnTo>
                    <a:lnTo>
                      <a:pt x="2196084" y="193560"/>
                    </a:lnTo>
                    <a:lnTo>
                      <a:pt x="2176272" y="257568"/>
                    </a:lnTo>
                    <a:lnTo>
                      <a:pt x="2145792" y="297192"/>
                    </a:lnTo>
                    <a:lnTo>
                      <a:pt x="2106168" y="327672"/>
                    </a:lnTo>
                    <a:lnTo>
                      <a:pt x="2058924" y="344436"/>
                    </a:lnTo>
                    <a:lnTo>
                      <a:pt x="2042160" y="347484"/>
                    </a:lnTo>
                    <a:lnTo>
                      <a:pt x="2007108" y="347484"/>
                    </a:lnTo>
                    <a:lnTo>
                      <a:pt x="1941576" y="327672"/>
                    </a:lnTo>
                    <a:lnTo>
                      <a:pt x="1901952" y="297192"/>
                    </a:lnTo>
                    <a:lnTo>
                      <a:pt x="1872996" y="257568"/>
                    </a:lnTo>
                    <a:lnTo>
                      <a:pt x="1854708" y="210324"/>
                    </a:lnTo>
                    <a:lnTo>
                      <a:pt x="1851660" y="193560"/>
                    </a:lnTo>
                    <a:lnTo>
                      <a:pt x="1851660" y="156972"/>
                    </a:lnTo>
                    <a:lnTo>
                      <a:pt x="1865376" y="108204"/>
                    </a:lnTo>
                    <a:lnTo>
                      <a:pt x="1891284" y="65532"/>
                    </a:lnTo>
                    <a:lnTo>
                      <a:pt x="1927860" y="32004"/>
                    </a:lnTo>
                    <a:lnTo>
                      <a:pt x="1973580" y="10668"/>
                    </a:lnTo>
                    <a:lnTo>
                      <a:pt x="2007108" y="3048"/>
                    </a:lnTo>
                    <a:lnTo>
                      <a:pt x="2042160" y="3048"/>
                    </a:lnTo>
                    <a:lnTo>
                      <a:pt x="2090928" y="16764"/>
                    </a:lnTo>
                    <a:lnTo>
                      <a:pt x="2133600" y="42672"/>
                    </a:lnTo>
                    <a:lnTo>
                      <a:pt x="2167128" y="79248"/>
                    </a:lnTo>
                    <a:lnTo>
                      <a:pt x="2188464" y="123444"/>
                    </a:lnTo>
                    <a:lnTo>
                      <a:pt x="2196084" y="158496"/>
                    </a:lnTo>
                    <a:lnTo>
                      <a:pt x="2196084" y="140208"/>
                    </a:lnTo>
                    <a:lnTo>
                      <a:pt x="2177796" y="91440"/>
                    </a:lnTo>
                    <a:lnTo>
                      <a:pt x="2148840" y="51816"/>
                    </a:lnTo>
                    <a:lnTo>
                      <a:pt x="2092452" y="13716"/>
                    </a:lnTo>
                    <a:lnTo>
                      <a:pt x="2042160" y="0"/>
                    </a:lnTo>
                    <a:lnTo>
                      <a:pt x="2005584" y="0"/>
                    </a:lnTo>
                    <a:lnTo>
                      <a:pt x="1955292" y="13716"/>
                    </a:lnTo>
                    <a:lnTo>
                      <a:pt x="1912620" y="39624"/>
                    </a:lnTo>
                    <a:lnTo>
                      <a:pt x="1877568" y="77724"/>
                    </a:lnTo>
                    <a:lnTo>
                      <a:pt x="1856232" y="123444"/>
                    </a:lnTo>
                    <a:lnTo>
                      <a:pt x="1848599" y="156972"/>
                    </a:lnTo>
                    <a:lnTo>
                      <a:pt x="1848599" y="193560"/>
                    </a:lnTo>
                    <a:lnTo>
                      <a:pt x="1862328" y="243852"/>
                    </a:lnTo>
                    <a:lnTo>
                      <a:pt x="1888236" y="286524"/>
                    </a:lnTo>
                    <a:lnTo>
                      <a:pt x="1926336" y="321576"/>
                    </a:lnTo>
                    <a:lnTo>
                      <a:pt x="1972056" y="342912"/>
                    </a:lnTo>
                    <a:lnTo>
                      <a:pt x="2005584" y="350532"/>
                    </a:lnTo>
                    <a:lnTo>
                      <a:pt x="2042160" y="350532"/>
                    </a:lnTo>
                    <a:lnTo>
                      <a:pt x="2092452" y="336816"/>
                    </a:lnTo>
                    <a:lnTo>
                      <a:pt x="2136648" y="310908"/>
                    </a:lnTo>
                    <a:lnTo>
                      <a:pt x="2170176" y="272808"/>
                    </a:lnTo>
                    <a:lnTo>
                      <a:pt x="2191512" y="227088"/>
                    </a:lnTo>
                    <a:lnTo>
                      <a:pt x="2199132" y="193560"/>
                    </a:lnTo>
                    <a:lnTo>
                      <a:pt x="2199132" y="156972"/>
                    </a:lnTo>
                    <a:close/>
                  </a:path>
                  <a:path w="3167379" h="2874645">
                    <a:moveTo>
                      <a:pt x="2214372" y="2699016"/>
                    </a:moveTo>
                    <a:lnTo>
                      <a:pt x="2212848" y="2680716"/>
                    </a:lnTo>
                    <a:lnTo>
                      <a:pt x="2209800" y="2663952"/>
                    </a:lnTo>
                    <a:lnTo>
                      <a:pt x="2209800" y="2682240"/>
                    </a:lnTo>
                    <a:lnTo>
                      <a:pt x="2209800" y="2717304"/>
                    </a:lnTo>
                    <a:lnTo>
                      <a:pt x="2197608" y="2766072"/>
                    </a:lnTo>
                    <a:lnTo>
                      <a:pt x="2171700" y="2808744"/>
                    </a:lnTo>
                    <a:lnTo>
                      <a:pt x="2135124" y="2842272"/>
                    </a:lnTo>
                    <a:lnTo>
                      <a:pt x="2089404" y="2863608"/>
                    </a:lnTo>
                    <a:lnTo>
                      <a:pt x="2055876" y="2871228"/>
                    </a:lnTo>
                    <a:lnTo>
                      <a:pt x="2020824" y="2871228"/>
                    </a:lnTo>
                    <a:lnTo>
                      <a:pt x="1970532" y="2857512"/>
                    </a:lnTo>
                    <a:lnTo>
                      <a:pt x="1927860" y="2831604"/>
                    </a:lnTo>
                    <a:lnTo>
                      <a:pt x="1894332" y="2795028"/>
                    </a:lnTo>
                    <a:lnTo>
                      <a:pt x="1872996" y="2750832"/>
                    </a:lnTo>
                    <a:lnTo>
                      <a:pt x="1865376" y="2699016"/>
                    </a:lnTo>
                    <a:lnTo>
                      <a:pt x="1866900" y="2682240"/>
                    </a:lnTo>
                    <a:lnTo>
                      <a:pt x="1868424" y="2663952"/>
                    </a:lnTo>
                    <a:lnTo>
                      <a:pt x="1886712" y="2616708"/>
                    </a:lnTo>
                    <a:lnTo>
                      <a:pt x="1915668" y="2577084"/>
                    </a:lnTo>
                    <a:lnTo>
                      <a:pt x="1955292" y="2548128"/>
                    </a:lnTo>
                    <a:lnTo>
                      <a:pt x="2002536" y="2529840"/>
                    </a:lnTo>
                    <a:lnTo>
                      <a:pt x="2020824" y="2526792"/>
                    </a:lnTo>
                    <a:lnTo>
                      <a:pt x="2055876" y="2526792"/>
                    </a:lnTo>
                    <a:lnTo>
                      <a:pt x="2104644" y="2540508"/>
                    </a:lnTo>
                    <a:lnTo>
                      <a:pt x="2159508" y="2577084"/>
                    </a:lnTo>
                    <a:lnTo>
                      <a:pt x="2189988" y="2616708"/>
                    </a:lnTo>
                    <a:lnTo>
                      <a:pt x="2202180" y="2648712"/>
                    </a:lnTo>
                    <a:lnTo>
                      <a:pt x="2206752" y="2663952"/>
                    </a:lnTo>
                    <a:lnTo>
                      <a:pt x="2209800" y="2682240"/>
                    </a:lnTo>
                    <a:lnTo>
                      <a:pt x="2209800" y="2663952"/>
                    </a:lnTo>
                    <a:lnTo>
                      <a:pt x="2193036" y="2615184"/>
                    </a:lnTo>
                    <a:lnTo>
                      <a:pt x="2162556" y="2575560"/>
                    </a:lnTo>
                    <a:lnTo>
                      <a:pt x="2106168" y="2537460"/>
                    </a:lnTo>
                    <a:lnTo>
                      <a:pt x="2055876" y="2523744"/>
                    </a:lnTo>
                    <a:lnTo>
                      <a:pt x="2019300" y="2523744"/>
                    </a:lnTo>
                    <a:lnTo>
                      <a:pt x="1969008" y="2537460"/>
                    </a:lnTo>
                    <a:lnTo>
                      <a:pt x="1926336" y="2563368"/>
                    </a:lnTo>
                    <a:lnTo>
                      <a:pt x="1883664" y="2615184"/>
                    </a:lnTo>
                    <a:lnTo>
                      <a:pt x="1865376" y="2663952"/>
                    </a:lnTo>
                    <a:lnTo>
                      <a:pt x="1862328" y="2680716"/>
                    </a:lnTo>
                    <a:lnTo>
                      <a:pt x="1862328" y="2717304"/>
                    </a:lnTo>
                    <a:lnTo>
                      <a:pt x="1876044" y="2767596"/>
                    </a:lnTo>
                    <a:lnTo>
                      <a:pt x="1901952" y="2811792"/>
                    </a:lnTo>
                    <a:lnTo>
                      <a:pt x="1940052" y="2845320"/>
                    </a:lnTo>
                    <a:lnTo>
                      <a:pt x="1985772" y="2866656"/>
                    </a:lnTo>
                    <a:lnTo>
                      <a:pt x="2020824" y="2874276"/>
                    </a:lnTo>
                    <a:lnTo>
                      <a:pt x="2055876" y="2874276"/>
                    </a:lnTo>
                    <a:lnTo>
                      <a:pt x="2121408" y="2854464"/>
                    </a:lnTo>
                    <a:lnTo>
                      <a:pt x="2162556" y="2823984"/>
                    </a:lnTo>
                    <a:lnTo>
                      <a:pt x="2173224" y="2810268"/>
                    </a:lnTo>
                    <a:lnTo>
                      <a:pt x="2183892" y="2798076"/>
                    </a:lnTo>
                    <a:lnTo>
                      <a:pt x="2205228" y="2750832"/>
                    </a:lnTo>
                    <a:lnTo>
                      <a:pt x="2212848" y="2717304"/>
                    </a:lnTo>
                    <a:lnTo>
                      <a:pt x="2214372" y="2699016"/>
                    </a:lnTo>
                    <a:close/>
                  </a:path>
                  <a:path w="3167379" h="2874645">
                    <a:moveTo>
                      <a:pt x="3166872" y="950976"/>
                    </a:moveTo>
                    <a:lnTo>
                      <a:pt x="3163824" y="932688"/>
                    </a:lnTo>
                    <a:lnTo>
                      <a:pt x="3163824" y="950976"/>
                    </a:lnTo>
                    <a:lnTo>
                      <a:pt x="3163824" y="986040"/>
                    </a:lnTo>
                    <a:lnTo>
                      <a:pt x="3160776" y="1002804"/>
                    </a:lnTo>
                    <a:lnTo>
                      <a:pt x="3156204" y="1019568"/>
                    </a:lnTo>
                    <a:lnTo>
                      <a:pt x="3150108" y="1036332"/>
                    </a:lnTo>
                    <a:lnTo>
                      <a:pt x="3142488" y="1050048"/>
                    </a:lnTo>
                    <a:lnTo>
                      <a:pt x="3134868" y="1065288"/>
                    </a:lnTo>
                    <a:lnTo>
                      <a:pt x="3101340" y="1101864"/>
                    </a:lnTo>
                    <a:lnTo>
                      <a:pt x="3058668" y="1127772"/>
                    </a:lnTo>
                    <a:lnTo>
                      <a:pt x="3008376" y="1139964"/>
                    </a:lnTo>
                    <a:lnTo>
                      <a:pt x="2991612" y="1141488"/>
                    </a:lnTo>
                    <a:lnTo>
                      <a:pt x="2973324" y="1139964"/>
                    </a:lnTo>
                    <a:lnTo>
                      <a:pt x="2924556" y="1127772"/>
                    </a:lnTo>
                    <a:lnTo>
                      <a:pt x="2881884" y="1101864"/>
                    </a:lnTo>
                    <a:lnTo>
                      <a:pt x="2848356" y="1065288"/>
                    </a:lnTo>
                    <a:lnTo>
                      <a:pt x="2827020" y="1019568"/>
                    </a:lnTo>
                    <a:lnTo>
                      <a:pt x="2819400" y="986040"/>
                    </a:lnTo>
                    <a:lnTo>
                      <a:pt x="2819400" y="950976"/>
                    </a:lnTo>
                    <a:lnTo>
                      <a:pt x="2833116" y="900684"/>
                    </a:lnTo>
                    <a:lnTo>
                      <a:pt x="2859024" y="858012"/>
                    </a:lnTo>
                    <a:lnTo>
                      <a:pt x="2895600" y="824484"/>
                    </a:lnTo>
                    <a:lnTo>
                      <a:pt x="2939796" y="803148"/>
                    </a:lnTo>
                    <a:lnTo>
                      <a:pt x="2991612" y="795528"/>
                    </a:lnTo>
                    <a:lnTo>
                      <a:pt x="3026664" y="798576"/>
                    </a:lnTo>
                    <a:lnTo>
                      <a:pt x="3073908" y="816864"/>
                    </a:lnTo>
                    <a:lnTo>
                      <a:pt x="3113532" y="845820"/>
                    </a:lnTo>
                    <a:lnTo>
                      <a:pt x="3142488" y="885444"/>
                    </a:lnTo>
                    <a:lnTo>
                      <a:pt x="3160776" y="934212"/>
                    </a:lnTo>
                    <a:lnTo>
                      <a:pt x="3163824" y="950976"/>
                    </a:lnTo>
                    <a:lnTo>
                      <a:pt x="3163824" y="932688"/>
                    </a:lnTo>
                    <a:lnTo>
                      <a:pt x="3145536" y="883920"/>
                    </a:lnTo>
                    <a:lnTo>
                      <a:pt x="3102864" y="832104"/>
                    </a:lnTo>
                    <a:lnTo>
                      <a:pt x="3060192" y="806196"/>
                    </a:lnTo>
                    <a:lnTo>
                      <a:pt x="2991612" y="792480"/>
                    </a:lnTo>
                    <a:lnTo>
                      <a:pt x="2956560" y="795528"/>
                    </a:lnTo>
                    <a:lnTo>
                      <a:pt x="2907792" y="813816"/>
                    </a:lnTo>
                    <a:lnTo>
                      <a:pt x="2866644" y="844296"/>
                    </a:lnTo>
                    <a:lnTo>
                      <a:pt x="2836164" y="885444"/>
                    </a:lnTo>
                    <a:lnTo>
                      <a:pt x="2819400" y="932688"/>
                    </a:lnTo>
                    <a:lnTo>
                      <a:pt x="2816352" y="950976"/>
                    </a:lnTo>
                    <a:lnTo>
                      <a:pt x="2816352" y="986040"/>
                    </a:lnTo>
                    <a:lnTo>
                      <a:pt x="2830068" y="1036332"/>
                    </a:lnTo>
                    <a:lnTo>
                      <a:pt x="2855976" y="1080528"/>
                    </a:lnTo>
                    <a:lnTo>
                      <a:pt x="2880360" y="1103388"/>
                    </a:lnTo>
                    <a:lnTo>
                      <a:pt x="2892552" y="1114056"/>
                    </a:lnTo>
                    <a:lnTo>
                      <a:pt x="2939796" y="1136916"/>
                    </a:lnTo>
                    <a:lnTo>
                      <a:pt x="2991612" y="1144536"/>
                    </a:lnTo>
                    <a:lnTo>
                      <a:pt x="3009900" y="1143012"/>
                    </a:lnTo>
                    <a:lnTo>
                      <a:pt x="3018282" y="1141488"/>
                    </a:lnTo>
                    <a:lnTo>
                      <a:pt x="3043428" y="1136916"/>
                    </a:lnTo>
                    <a:lnTo>
                      <a:pt x="3089148" y="1114056"/>
                    </a:lnTo>
                    <a:lnTo>
                      <a:pt x="3127248" y="1080528"/>
                    </a:lnTo>
                    <a:lnTo>
                      <a:pt x="3153156" y="1036332"/>
                    </a:lnTo>
                    <a:lnTo>
                      <a:pt x="3166872" y="986040"/>
                    </a:lnTo>
                    <a:lnTo>
                      <a:pt x="3166872" y="950976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31" name="object 29">
                <a:extLst>
                  <a:ext uri="{FF2B5EF4-FFF2-40B4-BE49-F238E27FC236}">
                    <a16:creationId xmlns:a16="http://schemas.microsoft.com/office/drawing/2014/main" id="{40B2D2D5-B2F4-4C2F-8E89-341183FDDBD3}"/>
                  </a:ext>
                </a:extLst>
              </p:cNvPr>
              <p:cNvSpPr/>
              <p:nvPr/>
            </p:nvSpPr>
            <p:spPr>
              <a:xfrm>
                <a:off x="3468623" y="2177796"/>
                <a:ext cx="2261870" cy="2407920"/>
              </a:xfrm>
              <a:custGeom>
                <a:avLst/>
                <a:gdLst/>
                <a:ahLst/>
                <a:cxnLst/>
                <a:rect l="l" t="t" r="r" b="b"/>
                <a:pathLst>
                  <a:path w="2261870" h="2407920">
                    <a:moveTo>
                      <a:pt x="2232659" y="2407919"/>
                    </a:moveTo>
                    <a:lnTo>
                      <a:pt x="0" y="25907"/>
                    </a:lnTo>
                    <a:lnTo>
                      <a:pt x="27432" y="0"/>
                    </a:lnTo>
                    <a:lnTo>
                      <a:pt x="2261616" y="2382012"/>
                    </a:lnTo>
                    <a:lnTo>
                      <a:pt x="2232659" y="2407919"/>
                    </a:lnTo>
                    <a:close/>
                  </a:path>
                </a:pathLst>
              </a:custGeom>
              <a:solidFill>
                <a:srgbClr val="BF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32" name="object 30">
              <a:extLst>
                <a:ext uri="{FF2B5EF4-FFF2-40B4-BE49-F238E27FC236}">
                  <a16:creationId xmlns:a16="http://schemas.microsoft.com/office/drawing/2014/main" id="{1E384AC3-32AB-4E2E-B216-95578385D0A8}"/>
                </a:ext>
              </a:extLst>
            </p:cNvPr>
            <p:cNvSpPr/>
            <p:nvPr/>
          </p:nvSpPr>
          <p:spPr>
            <a:xfrm>
              <a:off x="1670414" y="4976084"/>
              <a:ext cx="48788" cy="89759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object 19">
              <a:extLst>
                <a:ext uri="{FF2B5EF4-FFF2-40B4-BE49-F238E27FC236}">
                  <a16:creationId xmlns:a16="http://schemas.microsoft.com/office/drawing/2014/main" id="{02B6B9EC-E7BB-464D-A3F7-365A5ECE44A8}"/>
                </a:ext>
              </a:extLst>
            </p:cNvPr>
            <p:cNvSpPr txBox="1"/>
            <p:nvPr/>
          </p:nvSpPr>
          <p:spPr>
            <a:xfrm>
              <a:off x="3555379" y="5331661"/>
              <a:ext cx="524855" cy="191742"/>
            </a:xfrm>
            <a:prstGeom prst="rect">
              <a:avLst/>
            </a:prstGeom>
          </p:spPr>
          <p:txBody>
            <a:bodyPr vert="horz" wrap="square" lIns="0" tIns="8405" rIns="0" bIns="0" rtlCol="0">
              <a:spAutoFit/>
            </a:bodyPr>
            <a:lstStyle/>
            <a:p>
              <a:pPr marL="8405" defTabSz="685800">
                <a:spcBef>
                  <a:spcPts val="66"/>
                </a:spcBef>
              </a:pP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(</a:t>
              </a:r>
              <a:r>
                <a:rPr lang="en-US" sz="1191" spc="-47" dirty="0">
                  <a:solidFill>
                    <a:srgbClr val="000000"/>
                  </a:solidFill>
                  <a:latin typeface="Arial"/>
                  <a:cs typeface="Arial"/>
                </a:rPr>
                <a:t>0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,</a:t>
              </a:r>
              <a:r>
                <a:rPr lang="en-US" sz="1191" spc="-47" dirty="0">
                  <a:solidFill>
                    <a:srgbClr val="000000"/>
                  </a:solidFill>
                  <a:latin typeface="Arial"/>
                  <a:cs typeface="Arial"/>
                </a:rPr>
                <a:t>-t</a:t>
              </a:r>
              <a:r>
                <a:rPr sz="1191" spc="-47" dirty="0">
                  <a:solidFill>
                    <a:srgbClr val="000000"/>
                  </a:solidFill>
                  <a:latin typeface="Arial"/>
                  <a:cs typeface="Arial"/>
                </a:rPr>
                <a:t>),</a:t>
              </a:r>
              <a:r>
                <a:rPr sz="1191" spc="-96" dirty="0">
                  <a:solidFill>
                    <a:srgbClr val="000000"/>
                  </a:solidFill>
                  <a:latin typeface="Arial"/>
                  <a:cs typeface="Arial"/>
                </a:rPr>
                <a:t> </a:t>
              </a:r>
              <a:r>
                <a:rPr sz="1191" spc="-83" dirty="0">
                  <a:solidFill>
                    <a:srgbClr val="000000"/>
                  </a:solidFill>
                  <a:latin typeface="Arial"/>
                  <a:cs typeface="Arial"/>
                </a:rPr>
                <a:t>+1</a:t>
              </a:r>
              <a:endParaRPr sz="1191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34" name="object 18">
              <a:extLst>
                <a:ext uri="{FF2B5EF4-FFF2-40B4-BE49-F238E27FC236}">
                  <a16:creationId xmlns:a16="http://schemas.microsoft.com/office/drawing/2014/main" id="{E71952D8-3A71-4A8B-A9B4-672BF5E07439}"/>
                </a:ext>
              </a:extLst>
            </p:cNvPr>
            <p:cNvSpPr/>
            <p:nvPr/>
          </p:nvSpPr>
          <p:spPr>
            <a:xfrm>
              <a:off x="2930564" y="3659955"/>
              <a:ext cx="174812" cy="2039330"/>
            </a:xfrm>
            <a:custGeom>
              <a:avLst/>
              <a:gdLst/>
              <a:ahLst/>
              <a:cxnLst/>
              <a:rect l="l" t="t" r="r" b="b"/>
              <a:pathLst>
                <a:path w="264160" h="3081654">
                  <a:moveTo>
                    <a:pt x="39636" y="3043440"/>
                  </a:moveTo>
                  <a:lnTo>
                    <a:pt x="1524" y="3040392"/>
                  </a:lnTo>
                  <a:lnTo>
                    <a:pt x="0" y="3078492"/>
                  </a:lnTo>
                  <a:lnTo>
                    <a:pt x="38112" y="3081540"/>
                  </a:lnTo>
                  <a:lnTo>
                    <a:pt x="39636" y="3043440"/>
                  </a:lnTo>
                  <a:close/>
                </a:path>
                <a:path w="264160" h="3081654">
                  <a:moveTo>
                    <a:pt x="45732" y="2967240"/>
                  </a:moveTo>
                  <a:lnTo>
                    <a:pt x="7620" y="2964192"/>
                  </a:lnTo>
                  <a:lnTo>
                    <a:pt x="4572" y="3002292"/>
                  </a:lnTo>
                  <a:lnTo>
                    <a:pt x="42684" y="3005340"/>
                  </a:lnTo>
                  <a:lnTo>
                    <a:pt x="45732" y="2967240"/>
                  </a:lnTo>
                  <a:close/>
                </a:path>
                <a:path w="264160" h="3081654">
                  <a:moveTo>
                    <a:pt x="51828" y="2891040"/>
                  </a:moveTo>
                  <a:lnTo>
                    <a:pt x="13716" y="2887992"/>
                  </a:lnTo>
                  <a:lnTo>
                    <a:pt x="10668" y="2926092"/>
                  </a:lnTo>
                  <a:lnTo>
                    <a:pt x="48780" y="2929140"/>
                  </a:lnTo>
                  <a:lnTo>
                    <a:pt x="51828" y="2891040"/>
                  </a:lnTo>
                  <a:close/>
                </a:path>
                <a:path w="264160" h="3081654">
                  <a:moveTo>
                    <a:pt x="56400" y="2814840"/>
                  </a:moveTo>
                  <a:lnTo>
                    <a:pt x="18288" y="2811792"/>
                  </a:lnTo>
                  <a:lnTo>
                    <a:pt x="16764" y="2849892"/>
                  </a:lnTo>
                  <a:lnTo>
                    <a:pt x="54876" y="2852940"/>
                  </a:lnTo>
                  <a:lnTo>
                    <a:pt x="56400" y="2814840"/>
                  </a:lnTo>
                  <a:close/>
                </a:path>
                <a:path w="264160" h="3081654">
                  <a:moveTo>
                    <a:pt x="62496" y="2738640"/>
                  </a:moveTo>
                  <a:lnTo>
                    <a:pt x="24384" y="2735592"/>
                  </a:lnTo>
                  <a:lnTo>
                    <a:pt x="21336" y="2773692"/>
                  </a:lnTo>
                  <a:lnTo>
                    <a:pt x="59448" y="2776740"/>
                  </a:lnTo>
                  <a:lnTo>
                    <a:pt x="62496" y="2738640"/>
                  </a:lnTo>
                  <a:close/>
                </a:path>
                <a:path w="264160" h="3081654">
                  <a:moveTo>
                    <a:pt x="68592" y="2662440"/>
                  </a:moveTo>
                  <a:lnTo>
                    <a:pt x="30492" y="2660904"/>
                  </a:lnTo>
                  <a:lnTo>
                    <a:pt x="27432" y="2699016"/>
                  </a:lnTo>
                  <a:lnTo>
                    <a:pt x="65544" y="2700540"/>
                  </a:lnTo>
                  <a:lnTo>
                    <a:pt x="68592" y="2662440"/>
                  </a:lnTo>
                  <a:close/>
                </a:path>
                <a:path w="264160" h="3081654">
                  <a:moveTo>
                    <a:pt x="73164" y="2587764"/>
                  </a:moveTo>
                  <a:lnTo>
                    <a:pt x="35052" y="2584716"/>
                  </a:lnTo>
                  <a:lnTo>
                    <a:pt x="33528" y="2622816"/>
                  </a:lnTo>
                  <a:lnTo>
                    <a:pt x="71640" y="2624340"/>
                  </a:lnTo>
                  <a:lnTo>
                    <a:pt x="73164" y="2587764"/>
                  </a:lnTo>
                  <a:close/>
                </a:path>
                <a:path w="264160" h="3081654">
                  <a:moveTo>
                    <a:pt x="79260" y="2511564"/>
                  </a:moveTo>
                  <a:lnTo>
                    <a:pt x="41148" y="2508516"/>
                  </a:lnTo>
                  <a:lnTo>
                    <a:pt x="38100" y="2546616"/>
                  </a:lnTo>
                  <a:lnTo>
                    <a:pt x="76212" y="2549664"/>
                  </a:lnTo>
                  <a:lnTo>
                    <a:pt x="79260" y="2511564"/>
                  </a:lnTo>
                  <a:close/>
                </a:path>
                <a:path w="264160" h="3081654">
                  <a:moveTo>
                    <a:pt x="85356" y="2435364"/>
                  </a:moveTo>
                  <a:lnTo>
                    <a:pt x="47244" y="2432316"/>
                  </a:lnTo>
                  <a:lnTo>
                    <a:pt x="44196" y="2470416"/>
                  </a:lnTo>
                  <a:lnTo>
                    <a:pt x="82308" y="2473464"/>
                  </a:lnTo>
                  <a:lnTo>
                    <a:pt x="85356" y="2435364"/>
                  </a:lnTo>
                  <a:close/>
                </a:path>
                <a:path w="264160" h="3081654">
                  <a:moveTo>
                    <a:pt x="89928" y="2359164"/>
                  </a:moveTo>
                  <a:lnTo>
                    <a:pt x="51816" y="2356116"/>
                  </a:lnTo>
                  <a:lnTo>
                    <a:pt x="50292" y="2394216"/>
                  </a:lnTo>
                  <a:lnTo>
                    <a:pt x="88404" y="2397264"/>
                  </a:lnTo>
                  <a:lnTo>
                    <a:pt x="89928" y="2359164"/>
                  </a:lnTo>
                  <a:close/>
                </a:path>
                <a:path w="264160" h="3081654">
                  <a:moveTo>
                    <a:pt x="96024" y="2282964"/>
                  </a:moveTo>
                  <a:lnTo>
                    <a:pt x="57924" y="2279904"/>
                  </a:lnTo>
                  <a:lnTo>
                    <a:pt x="54864" y="2318016"/>
                  </a:lnTo>
                  <a:lnTo>
                    <a:pt x="92976" y="2321064"/>
                  </a:lnTo>
                  <a:lnTo>
                    <a:pt x="96024" y="2282964"/>
                  </a:lnTo>
                  <a:close/>
                </a:path>
                <a:path w="264160" h="3081654">
                  <a:moveTo>
                    <a:pt x="102120" y="2206764"/>
                  </a:moveTo>
                  <a:lnTo>
                    <a:pt x="64008" y="2203716"/>
                  </a:lnTo>
                  <a:lnTo>
                    <a:pt x="60960" y="2241816"/>
                  </a:lnTo>
                  <a:lnTo>
                    <a:pt x="99072" y="2244864"/>
                  </a:lnTo>
                  <a:lnTo>
                    <a:pt x="102120" y="2206764"/>
                  </a:lnTo>
                  <a:close/>
                </a:path>
                <a:path w="264160" h="3081654">
                  <a:moveTo>
                    <a:pt x="106692" y="2130564"/>
                  </a:moveTo>
                  <a:lnTo>
                    <a:pt x="68580" y="2129040"/>
                  </a:lnTo>
                  <a:lnTo>
                    <a:pt x="67056" y="2165616"/>
                  </a:lnTo>
                  <a:lnTo>
                    <a:pt x="105168" y="2168664"/>
                  </a:lnTo>
                  <a:lnTo>
                    <a:pt x="106692" y="2130564"/>
                  </a:lnTo>
                  <a:close/>
                </a:path>
                <a:path w="264160" h="3081654">
                  <a:moveTo>
                    <a:pt x="112788" y="2054364"/>
                  </a:moveTo>
                  <a:lnTo>
                    <a:pt x="74676" y="2052840"/>
                  </a:lnTo>
                  <a:lnTo>
                    <a:pt x="71628" y="2090940"/>
                  </a:lnTo>
                  <a:lnTo>
                    <a:pt x="109740" y="2092464"/>
                  </a:lnTo>
                  <a:lnTo>
                    <a:pt x="112788" y="2054364"/>
                  </a:lnTo>
                  <a:close/>
                </a:path>
                <a:path w="264160" h="3081654">
                  <a:moveTo>
                    <a:pt x="118884" y="1979688"/>
                  </a:moveTo>
                  <a:lnTo>
                    <a:pt x="80772" y="1976640"/>
                  </a:lnTo>
                  <a:lnTo>
                    <a:pt x="77724" y="2014740"/>
                  </a:lnTo>
                  <a:lnTo>
                    <a:pt x="115836" y="2017788"/>
                  </a:lnTo>
                  <a:lnTo>
                    <a:pt x="118884" y="1979688"/>
                  </a:lnTo>
                  <a:close/>
                </a:path>
                <a:path w="264160" h="3081654">
                  <a:moveTo>
                    <a:pt x="123456" y="1903488"/>
                  </a:moveTo>
                  <a:lnTo>
                    <a:pt x="85356" y="1900428"/>
                  </a:lnTo>
                  <a:lnTo>
                    <a:pt x="83820" y="1938540"/>
                  </a:lnTo>
                  <a:lnTo>
                    <a:pt x="120408" y="1941588"/>
                  </a:lnTo>
                  <a:lnTo>
                    <a:pt x="123456" y="1903488"/>
                  </a:lnTo>
                  <a:close/>
                </a:path>
                <a:path w="264160" h="3081654">
                  <a:moveTo>
                    <a:pt x="129552" y="1827288"/>
                  </a:moveTo>
                  <a:lnTo>
                    <a:pt x="91440" y="1824240"/>
                  </a:lnTo>
                  <a:lnTo>
                    <a:pt x="88392" y="1862340"/>
                  </a:lnTo>
                  <a:lnTo>
                    <a:pt x="126504" y="1865388"/>
                  </a:lnTo>
                  <a:lnTo>
                    <a:pt x="129552" y="1827288"/>
                  </a:lnTo>
                  <a:close/>
                </a:path>
                <a:path w="264160" h="3081654">
                  <a:moveTo>
                    <a:pt x="135648" y="1751088"/>
                  </a:moveTo>
                  <a:lnTo>
                    <a:pt x="97536" y="1748040"/>
                  </a:lnTo>
                  <a:lnTo>
                    <a:pt x="94488" y="1786140"/>
                  </a:lnTo>
                  <a:lnTo>
                    <a:pt x="132600" y="1789188"/>
                  </a:lnTo>
                  <a:lnTo>
                    <a:pt x="135648" y="1751088"/>
                  </a:lnTo>
                  <a:close/>
                </a:path>
                <a:path w="264160" h="3081654">
                  <a:moveTo>
                    <a:pt x="140220" y="1674888"/>
                  </a:moveTo>
                  <a:lnTo>
                    <a:pt x="102108" y="1671840"/>
                  </a:lnTo>
                  <a:lnTo>
                    <a:pt x="100584" y="1709940"/>
                  </a:lnTo>
                  <a:lnTo>
                    <a:pt x="137172" y="1712988"/>
                  </a:lnTo>
                  <a:lnTo>
                    <a:pt x="140220" y="1674888"/>
                  </a:lnTo>
                  <a:close/>
                </a:path>
                <a:path w="264160" h="3081654">
                  <a:moveTo>
                    <a:pt x="146316" y="1598688"/>
                  </a:moveTo>
                  <a:lnTo>
                    <a:pt x="108204" y="1595640"/>
                  </a:lnTo>
                  <a:lnTo>
                    <a:pt x="105156" y="1633740"/>
                  </a:lnTo>
                  <a:lnTo>
                    <a:pt x="143268" y="1636788"/>
                  </a:lnTo>
                  <a:lnTo>
                    <a:pt x="146316" y="1598688"/>
                  </a:lnTo>
                  <a:close/>
                </a:path>
                <a:path w="264160" h="3081654">
                  <a:moveTo>
                    <a:pt x="152412" y="1522488"/>
                  </a:moveTo>
                  <a:lnTo>
                    <a:pt x="114300" y="1520952"/>
                  </a:lnTo>
                  <a:lnTo>
                    <a:pt x="111252" y="1559064"/>
                  </a:lnTo>
                  <a:lnTo>
                    <a:pt x="149364" y="1560588"/>
                  </a:lnTo>
                  <a:lnTo>
                    <a:pt x="152412" y="1522488"/>
                  </a:lnTo>
                  <a:close/>
                </a:path>
                <a:path w="264160" h="3081654">
                  <a:moveTo>
                    <a:pt x="156984" y="1447812"/>
                  </a:moveTo>
                  <a:lnTo>
                    <a:pt x="118872" y="1444764"/>
                  </a:lnTo>
                  <a:lnTo>
                    <a:pt x="117348" y="1482864"/>
                  </a:lnTo>
                  <a:lnTo>
                    <a:pt x="153936" y="1485912"/>
                  </a:lnTo>
                  <a:lnTo>
                    <a:pt x="156984" y="1447812"/>
                  </a:lnTo>
                  <a:close/>
                </a:path>
                <a:path w="264160" h="3081654">
                  <a:moveTo>
                    <a:pt x="163080" y="1371612"/>
                  </a:moveTo>
                  <a:lnTo>
                    <a:pt x="124968" y="1368564"/>
                  </a:lnTo>
                  <a:lnTo>
                    <a:pt x="121920" y="1406664"/>
                  </a:lnTo>
                  <a:lnTo>
                    <a:pt x="160032" y="1409712"/>
                  </a:lnTo>
                  <a:lnTo>
                    <a:pt x="163080" y="1371612"/>
                  </a:lnTo>
                  <a:close/>
                </a:path>
                <a:path w="264160" h="3081654">
                  <a:moveTo>
                    <a:pt x="169176" y="1295412"/>
                  </a:moveTo>
                  <a:lnTo>
                    <a:pt x="131064" y="1292364"/>
                  </a:lnTo>
                  <a:lnTo>
                    <a:pt x="128016" y="1330464"/>
                  </a:lnTo>
                  <a:lnTo>
                    <a:pt x="166128" y="1333512"/>
                  </a:lnTo>
                  <a:lnTo>
                    <a:pt x="169176" y="1295412"/>
                  </a:lnTo>
                  <a:close/>
                </a:path>
                <a:path w="264160" h="3081654">
                  <a:moveTo>
                    <a:pt x="173748" y="1219212"/>
                  </a:moveTo>
                  <a:lnTo>
                    <a:pt x="135636" y="1216164"/>
                  </a:lnTo>
                  <a:lnTo>
                    <a:pt x="134112" y="1254264"/>
                  </a:lnTo>
                  <a:lnTo>
                    <a:pt x="170700" y="1257312"/>
                  </a:lnTo>
                  <a:lnTo>
                    <a:pt x="173748" y="1219212"/>
                  </a:lnTo>
                  <a:close/>
                </a:path>
                <a:path w="264160" h="3081654">
                  <a:moveTo>
                    <a:pt x="179844" y="1143012"/>
                  </a:moveTo>
                  <a:lnTo>
                    <a:pt x="141744" y="1139952"/>
                  </a:lnTo>
                  <a:lnTo>
                    <a:pt x="138684" y="1178064"/>
                  </a:lnTo>
                  <a:lnTo>
                    <a:pt x="176796" y="1181112"/>
                  </a:lnTo>
                  <a:lnTo>
                    <a:pt x="179844" y="1143012"/>
                  </a:lnTo>
                  <a:close/>
                </a:path>
                <a:path w="264160" h="3081654">
                  <a:moveTo>
                    <a:pt x="185940" y="1066812"/>
                  </a:moveTo>
                  <a:lnTo>
                    <a:pt x="147828" y="1063764"/>
                  </a:lnTo>
                  <a:lnTo>
                    <a:pt x="144780" y="1101864"/>
                  </a:lnTo>
                  <a:lnTo>
                    <a:pt x="182892" y="1104912"/>
                  </a:lnTo>
                  <a:lnTo>
                    <a:pt x="185940" y="1066812"/>
                  </a:lnTo>
                  <a:close/>
                </a:path>
                <a:path w="264160" h="3081654">
                  <a:moveTo>
                    <a:pt x="190512" y="990612"/>
                  </a:moveTo>
                  <a:lnTo>
                    <a:pt x="152400" y="989088"/>
                  </a:lnTo>
                  <a:lnTo>
                    <a:pt x="150876" y="1025664"/>
                  </a:lnTo>
                  <a:lnTo>
                    <a:pt x="187464" y="1028712"/>
                  </a:lnTo>
                  <a:lnTo>
                    <a:pt x="190512" y="990612"/>
                  </a:lnTo>
                  <a:close/>
                </a:path>
                <a:path w="264160" h="3081654">
                  <a:moveTo>
                    <a:pt x="196608" y="915936"/>
                  </a:moveTo>
                  <a:lnTo>
                    <a:pt x="158496" y="912888"/>
                  </a:lnTo>
                  <a:lnTo>
                    <a:pt x="155448" y="950988"/>
                  </a:lnTo>
                  <a:lnTo>
                    <a:pt x="193560" y="952512"/>
                  </a:lnTo>
                  <a:lnTo>
                    <a:pt x="196608" y="915936"/>
                  </a:lnTo>
                  <a:close/>
                </a:path>
                <a:path w="264160" h="3081654">
                  <a:moveTo>
                    <a:pt x="202704" y="839736"/>
                  </a:moveTo>
                  <a:lnTo>
                    <a:pt x="164592" y="836688"/>
                  </a:lnTo>
                  <a:lnTo>
                    <a:pt x="161544" y="874788"/>
                  </a:lnTo>
                  <a:lnTo>
                    <a:pt x="199656" y="877836"/>
                  </a:lnTo>
                  <a:lnTo>
                    <a:pt x="202704" y="839736"/>
                  </a:lnTo>
                  <a:close/>
                </a:path>
                <a:path w="264160" h="3081654">
                  <a:moveTo>
                    <a:pt x="207276" y="763536"/>
                  </a:moveTo>
                  <a:lnTo>
                    <a:pt x="169176" y="760476"/>
                  </a:lnTo>
                  <a:lnTo>
                    <a:pt x="167640" y="798588"/>
                  </a:lnTo>
                  <a:lnTo>
                    <a:pt x="204228" y="801636"/>
                  </a:lnTo>
                  <a:lnTo>
                    <a:pt x="207276" y="763536"/>
                  </a:lnTo>
                  <a:close/>
                </a:path>
                <a:path w="264160" h="3081654">
                  <a:moveTo>
                    <a:pt x="213372" y="687336"/>
                  </a:moveTo>
                  <a:lnTo>
                    <a:pt x="175260" y="684288"/>
                  </a:lnTo>
                  <a:lnTo>
                    <a:pt x="172212" y="722388"/>
                  </a:lnTo>
                  <a:lnTo>
                    <a:pt x="210324" y="725436"/>
                  </a:lnTo>
                  <a:lnTo>
                    <a:pt x="213372" y="687336"/>
                  </a:lnTo>
                  <a:close/>
                </a:path>
                <a:path w="264160" h="3081654">
                  <a:moveTo>
                    <a:pt x="219468" y="611136"/>
                  </a:moveTo>
                  <a:lnTo>
                    <a:pt x="181356" y="608088"/>
                  </a:lnTo>
                  <a:lnTo>
                    <a:pt x="178308" y="646188"/>
                  </a:lnTo>
                  <a:lnTo>
                    <a:pt x="216420" y="649236"/>
                  </a:lnTo>
                  <a:lnTo>
                    <a:pt x="219468" y="611136"/>
                  </a:lnTo>
                  <a:close/>
                </a:path>
                <a:path w="264160" h="3081654">
                  <a:moveTo>
                    <a:pt x="224040" y="534936"/>
                  </a:moveTo>
                  <a:lnTo>
                    <a:pt x="185928" y="531888"/>
                  </a:lnTo>
                  <a:lnTo>
                    <a:pt x="184404" y="569988"/>
                  </a:lnTo>
                  <a:lnTo>
                    <a:pt x="220992" y="573036"/>
                  </a:lnTo>
                  <a:lnTo>
                    <a:pt x="224040" y="534936"/>
                  </a:lnTo>
                  <a:close/>
                </a:path>
                <a:path w="264160" h="3081654">
                  <a:moveTo>
                    <a:pt x="230136" y="458736"/>
                  </a:moveTo>
                  <a:lnTo>
                    <a:pt x="192024" y="455688"/>
                  </a:lnTo>
                  <a:lnTo>
                    <a:pt x="188976" y="493788"/>
                  </a:lnTo>
                  <a:lnTo>
                    <a:pt x="227088" y="496836"/>
                  </a:lnTo>
                  <a:lnTo>
                    <a:pt x="230136" y="458736"/>
                  </a:lnTo>
                  <a:close/>
                </a:path>
                <a:path w="264160" h="3081654">
                  <a:moveTo>
                    <a:pt x="236232" y="382536"/>
                  </a:moveTo>
                  <a:lnTo>
                    <a:pt x="198132" y="381000"/>
                  </a:lnTo>
                  <a:lnTo>
                    <a:pt x="195072" y="419112"/>
                  </a:lnTo>
                  <a:lnTo>
                    <a:pt x="233184" y="420636"/>
                  </a:lnTo>
                  <a:lnTo>
                    <a:pt x="236232" y="382536"/>
                  </a:lnTo>
                  <a:close/>
                </a:path>
                <a:path w="264160" h="3081654">
                  <a:moveTo>
                    <a:pt x="240804" y="307860"/>
                  </a:moveTo>
                  <a:lnTo>
                    <a:pt x="202692" y="304812"/>
                  </a:lnTo>
                  <a:lnTo>
                    <a:pt x="201168" y="342912"/>
                  </a:lnTo>
                  <a:lnTo>
                    <a:pt x="237756" y="345960"/>
                  </a:lnTo>
                  <a:lnTo>
                    <a:pt x="240804" y="307860"/>
                  </a:lnTo>
                  <a:close/>
                </a:path>
                <a:path w="264160" h="3081654">
                  <a:moveTo>
                    <a:pt x="246900" y="231660"/>
                  </a:moveTo>
                  <a:lnTo>
                    <a:pt x="208788" y="228612"/>
                  </a:lnTo>
                  <a:lnTo>
                    <a:pt x="205740" y="266712"/>
                  </a:lnTo>
                  <a:lnTo>
                    <a:pt x="243852" y="269760"/>
                  </a:lnTo>
                  <a:lnTo>
                    <a:pt x="246900" y="231660"/>
                  </a:lnTo>
                  <a:close/>
                </a:path>
                <a:path w="264160" h="3081654">
                  <a:moveTo>
                    <a:pt x="252996" y="155460"/>
                  </a:moveTo>
                  <a:lnTo>
                    <a:pt x="214884" y="152412"/>
                  </a:lnTo>
                  <a:lnTo>
                    <a:pt x="211836" y="190512"/>
                  </a:lnTo>
                  <a:lnTo>
                    <a:pt x="249948" y="193560"/>
                  </a:lnTo>
                  <a:lnTo>
                    <a:pt x="252996" y="155460"/>
                  </a:lnTo>
                  <a:close/>
                </a:path>
                <a:path w="264160" h="3081654">
                  <a:moveTo>
                    <a:pt x="257568" y="79260"/>
                  </a:moveTo>
                  <a:lnTo>
                    <a:pt x="219456" y="76212"/>
                  </a:lnTo>
                  <a:lnTo>
                    <a:pt x="217932" y="114312"/>
                  </a:lnTo>
                  <a:lnTo>
                    <a:pt x="254520" y="117360"/>
                  </a:lnTo>
                  <a:lnTo>
                    <a:pt x="257568" y="79260"/>
                  </a:lnTo>
                  <a:close/>
                </a:path>
                <a:path w="264160" h="3081654">
                  <a:moveTo>
                    <a:pt x="263664" y="3060"/>
                  </a:moveTo>
                  <a:lnTo>
                    <a:pt x="225564" y="0"/>
                  </a:lnTo>
                  <a:lnTo>
                    <a:pt x="222504" y="38112"/>
                  </a:lnTo>
                  <a:lnTo>
                    <a:pt x="260616" y="41160"/>
                  </a:lnTo>
                  <a:lnTo>
                    <a:pt x="263664" y="3060"/>
                  </a:lnTo>
                  <a:close/>
                </a:path>
              </a:pathLst>
            </a:custGeom>
            <a:solidFill>
              <a:srgbClr val="0000CC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1057FB66-7619-4544-86C2-5E5CA5EFC9E4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BE2E6D4D-AA8E-4E9B-B48D-7CA50E417CF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0753" t="56706" r="20323" b="33619"/>
          <a:stretch/>
        </p:blipFill>
        <p:spPr>
          <a:xfrm>
            <a:off x="2750182" y="6192192"/>
            <a:ext cx="5388077" cy="49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605C7-9DAD-44E3-B54A-9D7A514B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backprop do the right thing?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320D0B-3065-40DA-8AAD-A70362CA6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635831"/>
            <a:ext cx="8371114" cy="2697163"/>
          </a:xfrm>
        </p:spPr>
        <p:txBody>
          <a:bodyPr>
            <a:noAutofit/>
          </a:bodyPr>
          <a:lstStyle/>
          <a:p>
            <a:pPr marL="8405" defTabSz="685800">
              <a:lnSpc>
                <a:spcPts val="1764"/>
              </a:lnSpc>
            </a:pP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Adding </a:t>
            </a:r>
            <a:r>
              <a:rPr lang="en-US" sz="2200" spc="-13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3" dirty="0">
                <a:solidFill>
                  <a:srgbClr val="000000"/>
                </a:solidFill>
                <a:latin typeface="+mj-lt"/>
                <a:cs typeface="Arial"/>
              </a:rPr>
              <a:t>“spoiler” </a:t>
            </a:r>
            <a:r>
              <a:rPr lang="en-US" sz="2200" spc="-30" dirty="0">
                <a:solidFill>
                  <a:srgbClr val="000000"/>
                </a:solidFill>
                <a:latin typeface="+mj-lt"/>
                <a:cs typeface="Arial"/>
              </a:rPr>
              <a:t>(or </a:t>
            </a:r>
            <a:r>
              <a:rPr lang="en-US" sz="2200" spc="-13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small </a:t>
            </a:r>
            <a:r>
              <a:rPr lang="en-US" sz="2200" spc="-53" dirty="0">
                <a:solidFill>
                  <a:srgbClr val="000000"/>
                </a:solidFill>
                <a:latin typeface="+mj-lt"/>
                <a:cs typeface="Arial"/>
              </a:rPr>
              <a:t>number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of</a:t>
            </a:r>
            <a:r>
              <a:rPr lang="en-US" sz="2200" spc="-26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73" dirty="0">
                <a:solidFill>
                  <a:srgbClr val="000000"/>
                </a:solidFill>
                <a:latin typeface="+mj-lt"/>
                <a:cs typeface="Arial"/>
              </a:rPr>
              <a:t>spoilers)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484099" lvl="1" defTabSz="685800">
              <a:spcBef>
                <a:spcPts val="387"/>
              </a:spcBef>
            </a:pPr>
            <a:r>
              <a:rPr lang="en-US" sz="2200" spc="-66" dirty="0">
                <a:solidFill>
                  <a:srgbClr val="000000"/>
                </a:solidFill>
                <a:latin typeface="+mj-lt"/>
                <a:cs typeface="Arial"/>
              </a:rPr>
              <a:t>Perceptron </a:t>
            </a:r>
            <a:r>
              <a:rPr lang="en-US" sz="2200" spc="-43" dirty="0">
                <a:solidFill>
                  <a:srgbClr val="000000"/>
                </a:solidFill>
                <a:latin typeface="+mj-lt"/>
                <a:cs typeface="Arial"/>
              </a:rPr>
              <a:t>finds </a:t>
            </a:r>
            <a:r>
              <a:rPr lang="en-US" sz="2200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linear</a:t>
            </a:r>
            <a:r>
              <a:rPr lang="en-US" sz="2200" spc="-5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73" dirty="0">
                <a:solidFill>
                  <a:srgbClr val="000000"/>
                </a:solidFill>
                <a:latin typeface="+mj-lt"/>
                <a:cs typeface="Arial"/>
              </a:rPr>
              <a:t>separator</a:t>
            </a:r>
          </a:p>
          <a:p>
            <a:pPr marL="484099" lvl="1" defTabSz="685800">
              <a:spcBef>
                <a:spcPts val="387"/>
              </a:spcBef>
            </a:pPr>
            <a:r>
              <a:rPr lang="en-US" sz="2200" spc="-99" dirty="0">
                <a:solidFill>
                  <a:srgbClr val="000000"/>
                </a:solidFill>
                <a:latin typeface="+mj-lt"/>
                <a:cs typeface="Arial"/>
              </a:rPr>
              <a:t>For</a:t>
            </a:r>
            <a:r>
              <a:rPr lang="en-US" sz="2200" spc="3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56" dirty="0">
                <a:solidFill>
                  <a:srgbClr val="000000"/>
                </a:solidFill>
                <a:latin typeface="+mj-lt"/>
                <a:cs typeface="Arial"/>
              </a:rPr>
              <a:t>bounded </a:t>
            </a:r>
            <a:r>
              <a:rPr lang="en-US" sz="2200" i="1" spc="-56" dirty="0">
                <a:solidFill>
                  <a:srgbClr val="000000"/>
                </a:solidFill>
                <a:latin typeface="+mj-lt"/>
                <a:cs typeface="Arial"/>
              </a:rPr>
              <a:t>w, </a:t>
            </a:r>
            <a:r>
              <a:rPr lang="en-US" sz="2200" spc="-66" dirty="0">
                <a:solidFill>
                  <a:srgbClr val="000000"/>
                </a:solidFill>
                <a:latin typeface="+mj-lt"/>
                <a:cs typeface="Arial"/>
              </a:rPr>
              <a:t>backprop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200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200" spc="-17" dirty="0">
                <a:solidFill>
                  <a:srgbClr val="000000"/>
                </a:solidFill>
                <a:latin typeface="+mj-lt"/>
                <a:cs typeface="Arial"/>
              </a:rPr>
              <a:t>find </a:t>
            </a:r>
            <a:r>
              <a:rPr lang="en-US" sz="2200" spc="-126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314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63" dirty="0">
                <a:solidFill>
                  <a:srgbClr val="000000"/>
                </a:solidFill>
                <a:latin typeface="+mj-lt"/>
                <a:cs typeface="Arial"/>
              </a:rPr>
              <a:t>separator</a:t>
            </a:r>
          </a:p>
          <a:p>
            <a:pPr marL="484099" lvl="1" defTabSz="685800">
              <a:spcBef>
                <a:spcPts val="387"/>
              </a:spcBef>
            </a:pPr>
            <a:r>
              <a:rPr lang="en-US" sz="2200" spc="-116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200" spc="-59" dirty="0">
                <a:solidFill>
                  <a:srgbClr val="000000"/>
                </a:solidFill>
                <a:latin typeface="+mj-lt"/>
                <a:cs typeface="Arial"/>
              </a:rPr>
              <a:t>single </a:t>
            </a:r>
            <a:r>
              <a:rPr lang="en-US" sz="2200" spc="-30" dirty="0">
                <a:solidFill>
                  <a:srgbClr val="000000"/>
                </a:solidFill>
                <a:latin typeface="+mj-lt"/>
                <a:cs typeface="Arial"/>
              </a:rPr>
              <a:t>additional </a:t>
            </a:r>
            <a:r>
              <a:rPr lang="en-US" sz="2200" spc="-10" dirty="0">
                <a:solidFill>
                  <a:srgbClr val="000000"/>
                </a:solidFill>
                <a:latin typeface="+mj-lt"/>
                <a:cs typeface="Arial"/>
              </a:rPr>
              <a:t>input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does </a:t>
            </a:r>
            <a:r>
              <a:rPr lang="en-US" sz="2200" spc="-3" dirty="0">
                <a:solidFill>
                  <a:srgbClr val="000000"/>
                </a:solidFill>
                <a:latin typeface="+mj-lt"/>
                <a:cs typeface="Arial"/>
              </a:rPr>
              <a:t>not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change </a:t>
            </a:r>
            <a:r>
              <a:rPr lang="en-US" sz="2200" spc="-17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loss</a:t>
            </a:r>
            <a:r>
              <a:rPr lang="en-US" sz="2200" spc="-24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20" dirty="0">
                <a:solidFill>
                  <a:srgbClr val="000000"/>
                </a:solidFill>
                <a:latin typeface="+mj-lt"/>
                <a:cs typeface="Arial"/>
              </a:rPr>
              <a:t>function s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ignificantly</a:t>
            </a:r>
          </a:p>
          <a:p>
            <a:pPr marL="234916" marR="687938" indent="-226931" defTabSz="685800">
              <a:spcBef>
                <a:spcPts val="404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200" spc="-96" dirty="0">
                <a:solidFill>
                  <a:srgbClr val="000000"/>
                </a:solidFill>
                <a:latin typeface="+mj-lt"/>
                <a:cs typeface="Arial"/>
              </a:rPr>
              <a:t>Backprop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minimally </a:t>
            </a:r>
            <a:r>
              <a:rPr lang="en-US" sz="2200" spc="-106" dirty="0">
                <a:solidFill>
                  <a:srgbClr val="000000"/>
                </a:solidFill>
                <a:latin typeface="+mj-lt"/>
                <a:cs typeface="Arial"/>
              </a:rPr>
              <a:t>changed </a:t>
            </a:r>
            <a:r>
              <a:rPr lang="en-US" sz="2200" spc="-76" dirty="0">
                <a:solidFill>
                  <a:srgbClr val="000000"/>
                </a:solidFill>
                <a:latin typeface="+mj-lt"/>
                <a:cs typeface="Arial"/>
              </a:rPr>
              <a:t>by </a:t>
            </a:r>
            <a:r>
              <a:rPr lang="en-US" sz="2200" spc="-63" dirty="0">
                <a:solidFill>
                  <a:srgbClr val="000000"/>
                </a:solidFill>
                <a:latin typeface="+mj-lt"/>
                <a:cs typeface="Arial"/>
              </a:rPr>
              <a:t>new</a:t>
            </a:r>
            <a:r>
              <a:rPr lang="en-US" sz="2200" spc="-18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40" dirty="0">
                <a:solidFill>
                  <a:srgbClr val="000000"/>
                </a:solidFill>
                <a:latin typeface="+mj-lt"/>
                <a:cs typeface="Arial"/>
              </a:rPr>
              <a:t>training  </a:t>
            </a:r>
            <a:r>
              <a:rPr lang="en-US" sz="2200" spc="-93" dirty="0">
                <a:solidFill>
                  <a:srgbClr val="000000"/>
                </a:solidFill>
                <a:latin typeface="+mj-lt"/>
                <a:cs typeface="Arial"/>
              </a:rPr>
              <a:t>instances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500510" lvl="1" indent="-189950" defTabSz="685800">
              <a:spcBef>
                <a:spcPts val="391"/>
              </a:spcBef>
              <a:buFontTx/>
              <a:buChar char="–"/>
              <a:tabLst>
                <a:tab pos="500930" algn="l"/>
              </a:tabLst>
            </a:pPr>
            <a:r>
              <a:rPr lang="en-US" sz="2200" spc="-89" dirty="0">
                <a:solidFill>
                  <a:srgbClr val="000000"/>
                </a:solidFill>
                <a:latin typeface="+mj-lt"/>
                <a:cs typeface="Arial"/>
              </a:rPr>
              <a:t>Prefers </a:t>
            </a:r>
            <a:r>
              <a:rPr lang="en-US" sz="2200" spc="-80" dirty="0">
                <a:solidFill>
                  <a:srgbClr val="000000"/>
                </a:solidFill>
                <a:latin typeface="+mj-lt"/>
                <a:cs typeface="Arial"/>
              </a:rPr>
              <a:t>consistency </a:t>
            </a:r>
            <a:r>
              <a:rPr lang="en-US" sz="2200" spc="-56" dirty="0">
                <a:solidFill>
                  <a:srgbClr val="000000"/>
                </a:solidFill>
                <a:latin typeface="+mj-lt"/>
                <a:cs typeface="Arial"/>
              </a:rPr>
              <a:t>over</a:t>
            </a:r>
            <a:r>
              <a:rPr lang="en-US" sz="2200" spc="-8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33" dirty="0">
                <a:solidFill>
                  <a:srgbClr val="000000"/>
                </a:solidFill>
                <a:latin typeface="+mj-lt"/>
                <a:cs typeface="Arial"/>
              </a:rPr>
              <a:t>perfection</a:t>
            </a:r>
            <a:endParaRPr lang="en-US" sz="22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87447" indent="-227772" defTabSz="685800">
              <a:spcBef>
                <a:spcPts val="311"/>
              </a:spcBef>
              <a:buFont typeface="Arial"/>
              <a:buChar char="•"/>
              <a:tabLst>
                <a:tab pos="287026" algn="l"/>
                <a:tab pos="287867" algn="l"/>
              </a:tabLst>
            </a:pPr>
            <a:r>
              <a:rPr lang="en-US" sz="2200" spc="-89" dirty="0">
                <a:solidFill>
                  <a:srgbClr val="000000"/>
                </a:solidFill>
                <a:latin typeface="+mj-lt"/>
                <a:cs typeface="Arial"/>
              </a:rPr>
              <a:t>Anecdotal: </a:t>
            </a:r>
            <a:r>
              <a:rPr lang="en-US" sz="2200" spc="-99" dirty="0">
                <a:solidFill>
                  <a:srgbClr val="000000"/>
                </a:solidFill>
                <a:latin typeface="+mj-lt"/>
                <a:cs typeface="Arial"/>
              </a:rPr>
              <a:t>Variance </a:t>
            </a:r>
            <a:r>
              <a:rPr lang="en-US" sz="2200" spc="-119" dirty="0">
                <a:solidFill>
                  <a:srgbClr val="000000"/>
                </a:solidFill>
                <a:latin typeface="+mj-lt"/>
                <a:cs typeface="Arial"/>
              </a:rPr>
              <a:t>decreases</a:t>
            </a:r>
            <a:r>
              <a:rPr lang="en-US" sz="2200" spc="-37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200" spc="-43" dirty="0">
                <a:solidFill>
                  <a:srgbClr val="000000"/>
                </a:solidFill>
                <a:latin typeface="+mj-lt"/>
                <a:cs typeface="Arial"/>
              </a:rPr>
              <a:t>with depth and data</a:t>
            </a:r>
            <a:endParaRPr lang="en-US" sz="2200" dirty="0">
              <a:latin typeface="+mj-lt"/>
            </a:endParaRPr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89DC5FD8-921B-4164-A646-D7766AC678AE}"/>
              </a:ext>
            </a:extLst>
          </p:cNvPr>
          <p:cNvGrpSpPr/>
          <p:nvPr/>
        </p:nvGrpSpPr>
        <p:grpSpPr>
          <a:xfrm>
            <a:off x="1760331" y="1384627"/>
            <a:ext cx="2724290" cy="2044373"/>
            <a:chOff x="2514600" y="1828800"/>
            <a:chExt cx="4116704" cy="3089275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3CD63824-1ADC-48A9-ABFB-61FB834E17CD}"/>
                </a:ext>
              </a:extLst>
            </p:cNvPr>
            <p:cNvSpPr/>
            <p:nvPr/>
          </p:nvSpPr>
          <p:spPr>
            <a:xfrm>
              <a:off x="2514600" y="1828799"/>
              <a:ext cx="4116704" cy="3048000"/>
            </a:xfrm>
            <a:custGeom>
              <a:avLst/>
              <a:gdLst/>
              <a:ahLst/>
              <a:cxnLst/>
              <a:rect l="l" t="t" r="r" b="b"/>
              <a:pathLst>
                <a:path w="4116704" h="3048000">
                  <a:moveTo>
                    <a:pt x="4116324" y="1524012"/>
                  </a:moveTo>
                  <a:lnTo>
                    <a:pt x="4091978" y="1510284"/>
                  </a:lnTo>
                  <a:lnTo>
                    <a:pt x="4008120" y="1463040"/>
                  </a:lnTo>
                  <a:lnTo>
                    <a:pt x="4002024" y="1458468"/>
                  </a:lnTo>
                  <a:lnTo>
                    <a:pt x="3992880" y="1459992"/>
                  </a:lnTo>
                  <a:lnTo>
                    <a:pt x="3989832" y="1467612"/>
                  </a:lnTo>
                  <a:lnTo>
                    <a:pt x="3985260" y="1473708"/>
                  </a:lnTo>
                  <a:lnTo>
                    <a:pt x="3986784" y="1482852"/>
                  </a:lnTo>
                  <a:lnTo>
                    <a:pt x="3994404" y="1487424"/>
                  </a:lnTo>
                  <a:lnTo>
                    <a:pt x="4033177" y="1510284"/>
                  </a:lnTo>
                  <a:lnTo>
                    <a:pt x="2072640" y="1510284"/>
                  </a:lnTo>
                  <a:lnTo>
                    <a:pt x="2072640" y="83134"/>
                  </a:lnTo>
                  <a:lnTo>
                    <a:pt x="2095500" y="121920"/>
                  </a:lnTo>
                  <a:lnTo>
                    <a:pt x="2100072" y="128016"/>
                  </a:lnTo>
                  <a:lnTo>
                    <a:pt x="2109216" y="131064"/>
                  </a:lnTo>
                  <a:lnTo>
                    <a:pt x="2115312" y="126492"/>
                  </a:lnTo>
                  <a:lnTo>
                    <a:pt x="2121408" y="123444"/>
                  </a:lnTo>
                  <a:lnTo>
                    <a:pt x="2124456" y="114300"/>
                  </a:lnTo>
                  <a:lnTo>
                    <a:pt x="2119884" y="108204"/>
                  </a:lnTo>
                  <a:lnTo>
                    <a:pt x="2074113" y="28956"/>
                  </a:lnTo>
                  <a:lnTo>
                    <a:pt x="2057387" y="0"/>
                  </a:lnTo>
                  <a:lnTo>
                    <a:pt x="1996427" y="108204"/>
                  </a:lnTo>
                  <a:lnTo>
                    <a:pt x="1991855" y="114300"/>
                  </a:lnTo>
                  <a:lnTo>
                    <a:pt x="1993379" y="123444"/>
                  </a:lnTo>
                  <a:lnTo>
                    <a:pt x="2000999" y="126492"/>
                  </a:lnTo>
                  <a:lnTo>
                    <a:pt x="2007095" y="131064"/>
                  </a:lnTo>
                  <a:lnTo>
                    <a:pt x="2016239" y="128016"/>
                  </a:lnTo>
                  <a:lnTo>
                    <a:pt x="2020811" y="121920"/>
                  </a:lnTo>
                  <a:lnTo>
                    <a:pt x="2043671" y="83134"/>
                  </a:lnTo>
                  <a:lnTo>
                    <a:pt x="2043671" y="1510284"/>
                  </a:lnTo>
                  <a:lnTo>
                    <a:pt x="0" y="1510284"/>
                  </a:lnTo>
                  <a:lnTo>
                    <a:pt x="0" y="1539252"/>
                  </a:lnTo>
                  <a:lnTo>
                    <a:pt x="2043671" y="1539252"/>
                  </a:lnTo>
                  <a:lnTo>
                    <a:pt x="2043671" y="3048000"/>
                  </a:lnTo>
                  <a:lnTo>
                    <a:pt x="2072640" y="3048000"/>
                  </a:lnTo>
                  <a:lnTo>
                    <a:pt x="2072640" y="1539252"/>
                  </a:lnTo>
                  <a:lnTo>
                    <a:pt x="4033189" y="1539252"/>
                  </a:lnTo>
                  <a:lnTo>
                    <a:pt x="3994404" y="1562112"/>
                  </a:lnTo>
                  <a:lnTo>
                    <a:pt x="3986784" y="1566684"/>
                  </a:lnTo>
                  <a:lnTo>
                    <a:pt x="3985260" y="1575828"/>
                  </a:lnTo>
                  <a:lnTo>
                    <a:pt x="3989832" y="1581924"/>
                  </a:lnTo>
                  <a:lnTo>
                    <a:pt x="3992880" y="1588020"/>
                  </a:lnTo>
                  <a:lnTo>
                    <a:pt x="4002024" y="1591068"/>
                  </a:lnTo>
                  <a:lnTo>
                    <a:pt x="4008120" y="1586496"/>
                  </a:lnTo>
                  <a:lnTo>
                    <a:pt x="4089920" y="1539252"/>
                  </a:lnTo>
                  <a:lnTo>
                    <a:pt x="4116324" y="1524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51A9605C-EF0B-49DD-80DC-97E5D9323D45}"/>
                </a:ext>
              </a:extLst>
            </p:cNvPr>
            <p:cNvSpPr/>
            <p:nvPr/>
          </p:nvSpPr>
          <p:spPr>
            <a:xfrm>
              <a:off x="5362955" y="3112008"/>
              <a:ext cx="673608" cy="406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" name="object 6">
              <a:extLst>
                <a:ext uri="{FF2B5EF4-FFF2-40B4-BE49-F238E27FC236}">
                  <a16:creationId xmlns:a16="http://schemas.microsoft.com/office/drawing/2014/main" id="{EA20994E-3D19-4B10-B872-A2E28DFB3ACB}"/>
                </a:ext>
              </a:extLst>
            </p:cNvPr>
            <p:cNvSpPr/>
            <p:nvPr/>
          </p:nvSpPr>
          <p:spPr>
            <a:xfrm>
              <a:off x="2897123" y="1921764"/>
              <a:ext cx="2299716" cy="29961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object 7">
              <a:extLst>
                <a:ext uri="{FF2B5EF4-FFF2-40B4-BE49-F238E27FC236}">
                  <a16:creationId xmlns:a16="http://schemas.microsoft.com/office/drawing/2014/main" id="{89C2533C-BE85-4AF5-816A-589F024BC180}"/>
                </a:ext>
              </a:extLst>
            </p:cNvPr>
            <p:cNvSpPr/>
            <p:nvPr/>
          </p:nvSpPr>
          <p:spPr>
            <a:xfrm>
              <a:off x="3188208" y="2151887"/>
              <a:ext cx="2693035" cy="2372995"/>
            </a:xfrm>
            <a:custGeom>
              <a:avLst/>
              <a:gdLst/>
              <a:ahLst/>
              <a:cxnLst/>
              <a:rect l="l" t="t" r="r" b="b"/>
              <a:pathLst>
                <a:path w="2693035" h="2372995">
                  <a:moveTo>
                    <a:pt x="288036" y="134124"/>
                  </a:moveTo>
                  <a:lnTo>
                    <a:pt x="178308" y="28956"/>
                  </a:lnTo>
                  <a:lnTo>
                    <a:pt x="152387" y="56400"/>
                  </a:lnTo>
                  <a:lnTo>
                    <a:pt x="262128" y="161556"/>
                  </a:lnTo>
                  <a:lnTo>
                    <a:pt x="288036" y="134124"/>
                  </a:lnTo>
                  <a:close/>
                </a:path>
                <a:path w="2693035" h="2372995">
                  <a:moveTo>
                    <a:pt x="481584" y="318528"/>
                  </a:moveTo>
                  <a:lnTo>
                    <a:pt x="371856" y="213372"/>
                  </a:lnTo>
                  <a:lnTo>
                    <a:pt x="344424" y="240804"/>
                  </a:lnTo>
                  <a:lnTo>
                    <a:pt x="455676" y="345960"/>
                  </a:lnTo>
                  <a:lnTo>
                    <a:pt x="481584" y="318528"/>
                  </a:lnTo>
                  <a:close/>
                </a:path>
                <a:path w="2693035" h="2372995">
                  <a:moveTo>
                    <a:pt x="1831848" y="1607832"/>
                  </a:moveTo>
                  <a:lnTo>
                    <a:pt x="1720596" y="1502676"/>
                  </a:lnTo>
                  <a:lnTo>
                    <a:pt x="1694688" y="1530108"/>
                  </a:lnTo>
                  <a:lnTo>
                    <a:pt x="1804416" y="1635264"/>
                  </a:lnTo>
                  <a:lnTo>
                    <a:pt x="1831848" y="1607832"/>
                  </a:lnTo>
                  <a:close/>
                </a:path>
                <a:path w="2693035" h="2372995">
                  <a:moveTo>
                    <a:pt x="2023872" y="1792236"/>
                  </a:moveTo>
                  <a:lnTo>
                    <a:pt x="1914144" y="1687080"/>
                  </a:lnTo>
                  <a:lnTo>
                    <a:pt x="1888236" y="1714512"/>
                  </a:lnTo>
                  <a:lnTo>
                    <a:pt x="1997964" y="1819668"/>
                  </a:lnTo>
                  <a:lnTo>
                    <a:pt x="2023872" y="1792236"/>
                  </a:lnTo>
                  <a:close/>
                </a:path>
                <a:path w="2693035" h="2372995">
                  <a:moveTo>
                    <a:pt x="2217420" y="1976640"/>
                  </a:moveTo>
                  <a:lnTo>
                    <a:pt x="2106168" y="1871484"/>
                  </a:lnTo>
                  <a:lnTo>
                    <a:pt x="2080260" y="1898916"/>
                  </a:lnTo>
                  <a:lnTo>
                    <a:pt x="2189988" y="2004072"/>
                  </a:lnTo>
                  <a:lnTo>
                    <a:pt x="2217420" y="1976640"/>
                  </a:lnTo>
                  <a:close/>
                </a:path>
                <a:path w="2693035" h="2372995">
                  <a:moveTo>
                    <a:pt x="2409444" y="2161044"/>
                  </a:moveTo>
                  <a:lnTo>
                    <a:pt x="2299716" y="2055888"/>
                  </a:lnTo>
                  <a:lnTo>
                    <a:pt x="2273808" y="2083320"/>
                  </a:lnTo>
                  <a:lnTo>
                    <a:pt x="2383536" y="2188476"/>
                  </a:lnTo>
                  <a:lnTo>
                    <a:pt x="2409444" y="2161044"/>
                  </a:lnTo>
                  <a:close/>
                </a:path>
                <a:path w="2693035" h="2372995">
                  <a:moveTo>
                    <a:pt x="2602992" y="2345448"/>
                  </a:moveTo>
                  <a:lnTo>
                    <a:pt x="2493264" y="2240292"/>
                  </a:lnTo>
                  <a:lnTo>
                    <a:pt x="2465832" y="2267724"/>
                  </a:lnTo>
                  <a:lnTo>
                    <a:pt x="2577084" y="2372880"/>
                  </a:lnTo>
                  <a:lnTo>
                    <a:pt x="2602992" y="2345448"/>
                  </a:lnTo>
                  <a:close/>
                </a:path>
                <a:path w="2693035" h="2372995">
                  <a:moveTo>
                    <a:pt x="2692908" y="2253996"/>
                  </a:moveTo>
                  <a:lnTo>
                    <a:pt x="1059180" y="873264"/>
                  </a:lnTo>
                  <a:lnTo>
                    <a:pt x="1060704" y="871740"/>
                  </a:lnTo>
                  <a:lnTo>
                    <a:pt x="949452" y="765060"/>
                  </a:lnTo>
                  <a:lnTo>
                    <a:pt x="941565" y="773874"/>
                  </a:lnTo>
                  <a:lnTo>
                    <a:pt x="854735" y="700493"/>
                  </a:lnTo>
                  <a:lnTo>
                    <a:pt x="867156" y="687336"/>
                  </a:lnTo>
                  <a:lnTo>
                    <a:pt x="757428" y="582180"/>
                  </a:lnTo>
                  <a:lnTo>
                    <a:pt x="737882" y="601726"/>
                  </a:lnTo>
                  <a:lnTo>
                    <a:pt x="650252" y="527672"/>
                  </a:lnTo>
                  <a:lnTo>
                    <a:pt x="673608" y="502932"/>
                  </a:lnTo>
                  <a:lnTo>
                    <a:pt x="563880" y="397776"/>
                  </a:lnTo>
                  <a:lnTo>
                    <a:pt x="537972" y="425208"/>
                  </a:lnTo>
                  <a:lnTo>
                    <a:pt x="604748" y="489204"/>
                  </a:lnTo>
                  <a:lnTo>
                    <a:pt x="25908" y="0"/>
                  </a:lnTo>
                  <a:lnTo>
                    <a:pt x="0" y="28956"/>
                  </a:lnTo>
                  <a:lnTo>
                    <a:pt x="1119098" y="974763"/>
                  </a:lnTo>
                  <a:lnTo>
                    <a:pt x="1117092" y="976896"/>
                  </a:lnTo>
                  <a:lnTo>
                    <a:pt x="1226820" y="1083576"/>
                  </a:lnTo>
                  <a:lnTo>
                    <a:pt x="1235875" y="1073454"/>
                  </a:lnTo>
                  <a:lnTo>
                    <a:pt x="1322743" y="1146873"/>
                  </a:lnTo>
                  <a:lnTo>
                    <a:pt x="1309116" y="1161300"/>
                  </a:lnTo>
                  <a:lnTo>
                    <a:pt x="1418844" y="1266456"/>
                  </a:lnTo>
                  <a:lnTo>
                    <a:pt x="1439633" y="1245666"/>
                  </a:lnTo>
                  <a:lnTo>
                    <a:pt x="1527225" y="1319695"/>
                  </a:lnTo>
                  <a:lnTo>
                    <a:pt x="1502664" y="1345704"/>
                  </a:lnTo>
                  <a:lnTo>
                    <a:pt x="1612392" y="1450860"/>
                  </a:lnTo>
                  <a:lnTo>
                    <a:pt x="1638300" y="1423428"/>
                  </a:lnTo>
                  <a:lnTo>
                    <a:pt x="1551051" y="1339824"/>
                  </a:lnTo>
                  <a:lnTo>
                    <a:pt x="2667000" y="2282952"/>
                  </a:lnTo>
                  <a:lnTo>
                    <a:pt x="2692908" y="2253996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9" name="object 3">
            <a:extLst>
              <a:ext uri="{FF2B5EF4-FFF2-40B4-BE49-F238E27FC236}">
                <a16:creationId xmlns:a16="http://schemas.microsoft.com/office/drawing/2014/main" id="{B7929519-E8D6-46C4-B53C-A7374E136E80}"/>
              </a:ext>
            </a:extLst>
          </p:cNvPr>
          <p:cNvGrpSpPr/>
          <p:nvPr/>
        </p:nvGrpSpPr>
        <p:grpSpPr>
          <a:xfrm>
            <a:off x="4861035" y="1155523"/>
            <a:ext cx="2724290" cy="2273393"/>
            <a:chOff x="2514600" y="1441703"/>
            <a:chExt cx="4116704" cy="3435350"/>
          </a:xfrm>
        </p:grpSpPr>
        <p:sp>
          <p:nvSpPr>
            <p:cNvPr id="10" name="object 4">
              <a:extLst>
                <a:ext uri="{FF2B5EF4-FFF2-40B4-BE49-F238E27FC236}">
                  <a16:creationId xmlns:a16="http://schemas.microsoft.com/office/drawing/2014/main" id="{08F2556B-990D-49F3-8873-D75DA6E629EF}"/>
                </a:ext>
              </a:extLst>
            </p:cNvPr>
            <p:cNvSpPr/>
            <p:nvPr/>
          </p:nvSpPr>
          <p:spPr>
            <a:xfrm>
              <a:off x="2514600" y="1828799"/>
              <a:ext cx="4116704" cy="3048000"/>
            </a:xfrm>
            <a:custGeom>
              <a:avLst/>
              <a:gdLst/>
              <a:ahLst/>
              <a:cxnLst/>
              <a:rect l="l" t="t" r="r" b="b"/>
              <a:pathLst>
                <a:path w="4116704" h="3048000">
                  <a:moveTo>
                    <a:pt x="4116324" y="1524012"/>
                  </a:moveTo>
                  <a:lnTo>
                    <a:pt x="4091978" y="1510284"/>
                  </a:lnTo>
                  <a:lnTo>
                    <a:pt x="4008120" y="1463040"/>
                  </a:lnTo>
                  <a:lnTo>
                    <a:pt x="4002024" y="1458468"/>
                  </a:lnTo>
                  <a:lnTo>
                    <a:pt x="3992880" y="1459992"/>
                  </a:lnTo>
                  <a:lnTo>
                    <a:pt x="3989832" y="1467612"/>
                  </a:lnTo>
                  <a:lnTo>
                    <a:pt x="3985260" y="1473708"/>
                  </a:lnTo>
                  <a:lnTo>
                    <a:pt x="3986784" y="1482852"/>
                  </a:lnTo>
                  <a:lnTo>
                    <a:pt x="3994404" y="1487424"/>
                  </a:lnTo>
                  <a:lnTo>
                    <a:pt x="4033177" y="1510284"/>
                  </a:lnTo>
                  <a:lnTo>
                    <a:pt x="2072640" y="1510284"/>
                  </a:lnTo>
                  <a:lnTo>
                    <a:pt x="2072640" y="83134"/>
                  </a:lnTo>
                  <a:lnTo>
                    <a:pt x="2095500" y="121920"/>
                  </a:lnTo>
                  <a:lnTo>
                    <a:pt x="2100072" y="128016"/>
                  </a:lnTo>
                  <a:lnTo>
                    <a:pt x="2109216" y="131064"/>
                  </a:lnTo>
                  <a:lnTo>
                    <a:pt x="2115312" y="126492"/>
                  </a:lnTo>
                  <a:lnTo>
                    <a:pt x="2121408" y="123444"/>
                  </a:lnTo>
                  <a:lnTo>
                    <a:pt x="2124456" y="114300"/>
                  </a:lnTo>
                  <a:lnTo>
                    <a:pt x="2119884" y="108204"/>
                  </a:lnTo>
                  <a:lnTo>
                    <a:pt x="2074113" y="28956"/>
                  </a:lnTo>
                  <a:lnTo>
                    <a:pt x="2057387" y="0"/>
                  </a:lnTo>
                  <a:lnTo>
                    <a:pt x="1996427" y="108204"/>
                  </a:lnTo>
                  <a:lnTo>
                    <a:pt x="1991855" y="114300"/>
                  </a:lnTo>
                  <a:lnTo>
                    <a:pt x="1993379" y="123444"/>
                  </a:lnTo>
                  <a:lnTo>
                    <a:pt x="2000999" y="126492"/>
                  </a:lnTo>
                  <a:lnTo>
                    <a:pt x="2007095" y="131064"/>
                  </a:lnTo>
                  <a:lnTo>
                    <a:pt x="2016239" y="128016"/>
                  </a:lnTo>
                  <a:lnTo>
                    <a:pt x="2020811" y="121920"/>
                  </a:lnTo>
                  <a:lnTo>
                    <a:pt x="2043671" y="83134"/>
                  </a:lnTo>
                  <a:lnTo>
                    <a:pt x="2043671" y="1510284"/>
                  </a:lnTo>
                  <a:lnTo>
                    <a:pt x="0" y="1510284"/>
                  </a:lnTo>
                  <a:lnTo>
                    <a:pt x="0" y="1539252"/>
                  </a:lnTo>
                  <a:lnTo>
                    <a:pt x="2043671" y="1539252"/>
                  </a:lnTo>
                  <a:lnTo>
                    <a:pt x="2043671" y="3048000"/>
                  </a:lnTo>
                  <a:lnTo>
                    <a:pt x="2072640" y="3048000"/>
                  </a:lnTo>
                  <a:lnTo>
                    <a:pt x="2072640" y="1539252"/>
                  </a:lnTo>
                  <a:lnTo>
                    <a:pt x="4033189" y="1539252"/>
                  </a:lnTo>
                  <a:lnTo>
                    <a:pt x="3994404" y="1562112"/>
                  </a:lnTo>
                  <a:lnTo>
                    <a:pt x="3986784" y="1566684"/>
                  </a:lnTo>
                  <a:lnTo>
                    <a:pt x="3985260" y="1575828"/>
                  </a:lnTo>
                  <a:lnTo>
                    <a:pt x="3989832" y="1581924"/>
                  </a:lnTo>
                  <a:lnTo>
                    <a:pt x="3992880" y="1588020"/>
                  </a:lnTo>
                  <a:lnTo>
                    <a:pt x="4002024" y="1591068"/>
                  </a:lnTo>
                  <a:lnTo>
                    <a:pt x="4008120" y="1586496"/>
                  </a:lnTo>
                  <a:lnTo>
                    <a:pt x="4089920" y="1539252"/>
                  </a:lnTo>
                  <a:lnTo>
                    <a:pt x="4116324" y="152401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object 5">
              <a:extLst>
                <a:ext uri="{FF2B5EF4-FFF2-40B4-BE49-F238E27FC236}">
                  <a16:creationId xmlns:a16="http://schemas.microsoft.com/office/drawing/2014/main" id="{EA191D47-C9BE-425E-AC95-9BF456103E76}"/>
                </a:ext>
              </a:extLst>
            </p:cNvPr>
            <p:cNvSpPr/>
            <p:nvPr/>
          </p:nvSpPr>
          <p:spPr>
            <a:xfrm>
              <a:off x="3340608" y="2171700"/>
              <a:ext cx="2451100" cy="2342515"/>
            </a:xfrm>
            <a:custGeom>
              <a:avLst/>
              <a:gdLst/>
              <a:ahLst/>
              <a:cxnLst/>
              <a:rect l="l" t="t" r="r" b="b"/>
              <a:pathLst>
                <a:path w="2451100" h="2342515">
                  <a:moveTo>
                    <a:pt x="109728" y="132588"/>
                  </a:moveTo>
                  <a:lnTo>
                    <a:pt x="0" y="27432"/>
                  </a:lnTo>
                  <a:lnTo>
                    <a:pt x="25908" y="0"/>
                  </a:lnTo>
                  <a:lnTo>
                    <a:pt x="135636" y="105156"/>
                  </a:lnTo>
                  <a:lnTo>
                    <a:pt x="109728" y="132588"/>
                  </a:lnTo>
                  <a:close/>
                </a:path>
                <a:path w="2451100" h="2342515">
                  <a:moveTo>
                    <a:pt x="303276" y="316992"/>
                  </a:moveTo>
                  <a:lnTo>
                    <a:pt x="192024" y="211836"/>
                  </a:lnTo>
                  <a:lnTo>
                    <a:pt x="219456" y="182880"/>
                  </a:lnTo>
                  <a:lnTo>
                    <a:pt x="329184" y="289560"/>
                  </a:lnTo>
                  <a:lnTo>
                    <a:pt x="303276" y="316992"/>
                  </a:lnTo>
                  <a:close/>
                </a:path>
                <a:path w="2451100" h="2342515">
                  <a:moveTo>
                    <a:pt x="495300" y="499872"/>
                  </a:moveTo>
                  <a:lnTo>
                    <a:pt x="385572" y="394716"/>
                  </a:lnTo>
                  <a:lnTo>
                    <a:pt x="411480" y="367284"/>
                  </a:lnTo>
                  <a:lnTo>
                    <a:pt x="521208" y="472440"/>
                  </a:lnTo>
                  <a:lnTo>
                    <a:pt x="495300" y="499872"/>
                  </a:lnTo>
                  <a:close/>
                </a:path>
                <a:path w="2451100" h="2342515">
                  <a:moveTo>
                    <a:pt x="688848" y="684276"/>
                  </a:moveTo>
                  <a:lnTo>
                    <a:pt x="577596" y="579120"/>
                  </a:lnTo>
                  <a:lnTo>
                    <a:pt x="605028" y="551688"/>
                  </a:lnTo>
                  <a:lnTo>
                    <a:pt x="714756" y="656844"/>
                  </a:lnTo>
                  <a:lnTo>
                    <a:pt x="688848" y="684276"/>
                  </a:lnTo>
                  <a:close/>
                </a:path>
                <a:path w="2451100" h="2342515">
                  <a:moveTo>
                    <a:pt x="880872" y="868680"/>
                  </a:moveTo>
                  <a:lnTo>
                    <a:pt x="771144" y="763524"/>
                  </a:lnTo>
                  <a:lnTo>
                    <a:pt x="797052" y="736092"/>
                  </a:lnTo>
                  <a:lnTo>
                    <a:pt x="908304" y="841248"/>
                  </a:lnTo>
                  <a:lnTo>
                    <a:pt x="880872" y="868680"/>
                  </a:lnTo>
                  <a:close/>
                </a:path>
                <a:path w="2451100" h="2342515">
                  <a:moveTo>
                    <a:pt x="1074420" y="1053084"/>
                  </a:moveTo>
                  <a:lnTo>
                    <a:pt x="964692" y="947928"/>
                  </a:lnTo>
                  <a:lnTo>
                    <a:pt x="990600" y="920496"/>
                  </a:lnTo>
                  <a:lnTo>
                    <a:pt x="1100328" y="1025652"/>
                  </a:lnTo>
                  <a:lnTo>
                    <a:pt x="1074420" y="1053084"/>
                  </a:lnTo>
                  <a:close/>
                </a:path>
                <a:path w="2451100" h="2342515">
                  <a:moveTo>
                    <a:pt x="1266444" y="1237488"/>
                  </a:moveTo>
                  <a:lnTo>
                    <a:pt x="1156716" y="1132332"/>
                  </a:lnTo>
                  <a:lnTo>
                    <a:pt x="1182624" y="1104900"/>
                  </a:lnTo>
                  <a:lnTo>
                    <a:pt x="1293876" y="1210056"/>
                  </a:lnTo>
                  <a:lnTo>
                    <a:pt x="1266444" y="1237488"/>
                  </a:lnTo>
                  <a:close/>
                </a:path>
                <a:path w="2451100" h="2342515">
                  <a:moveTo>
                    <a:pt x="1459992" y="1421892"/>
                  </a:moveTo>
                  <a:lnTo>
                    <a:pt x="1350264" y="1316736"/>
                  </a:lnTo>
                  <a:lnTo>
                    <a:pt x="1376172" y="1289304"/>
                  </a:lnTo>
                  <a:lnTo>
                    <a:pt x="1485900" y="1394460"/>
                  </a:lnTo>
                  <a:lnTo>
                    <a:pt x="1459992" y="1421892"/>
                  </a:lnTo>
                  <a:close/>
                </a:path>
                <a:path w="2451100" h="2342515">
                  <a:moveTo>
                    <a:pt x="1652016" y="1606296"/>
                  </a:moveTo>
                  <a:lnTo>
                    <a:pt x="1542288" y="1501140"/>
                  </a:lnTo>
                  <a:lnTo>
                    <a:pt x="1568196" y="1473708"/>
                  </a:lnTo>
                  <a:lnTo>
                    <a:pt x="1679448" y="1578864"/>
                  </a:lnTo>
                  <a:lnTo>
                    <a:pt x="1652016" y="1606296"/>
                  </a:lnTo>
                  <a:close/>
                </a:path>
                <a:path w="2451100" h="2342515">
                  <a:moveTo>
                    <a:pt x="1845564" y="1790700"/>
                  </a:moveTo>
                  <a:lnTo>
                    <a:pt x="1735836" y="1685544"/>
                  </a:lnTo>
                  <a:lnTo>
                    <a:pt x="1761744" y="1658112"/>
                  </a:lnTo>
                  <a:lnTo>
                    <a:pt x="1871472" y="1763268"/>
                  </a:lnTo>
                  <a:lnTo>
                    <a:pt x="1845564" y="1790700"/>
                  </a:lnTo>
                  <a:close/>
                </a:path>
                <a:path w="2451100" h="2342515">
                  <a:moveTo>
                    <a:pt x="2037588" y="1975104"/>
                  </a:moveTo>
                  <a:lnTo>
                    <a:pt x="1927860" y="1869948"/>
                  </a:lnTo>
                  <a:lnTo>
                    <a:pt x="1953768" y="1840992"/>
                  </a:lnTo>
                  <a:lnTo>
                    <a:pt x="2065020" y="1947672"/>
                  </a:lnTo>
                  <a:lnTo>
                    <a:pt x="2037588" y="1975104"/>
                  </a:lnTo>
                  <a:close/>
                </a:path>
                <a:path w="2451100" h="2342515">
                  <a:moveTo>
                    <a:pt x="2231136" y="2157984"/>
                  </a:moveTo>
                  <a:lnTo>
                    <a:pt x="2121408" y="2052828"/>
                  </a:lnTo>
                  <a:lnTo>
                    <a:pt x="2147316" y="2025396"/>
                  </a:lnTo>
                  <a:lnTo>
                    <a:pt x="2257044" y="2130552"/>
                  </a:lnTo>
                  <a:lnTo>
                    <a:pt x="2231136" y="2157984"/>
                  </a:lnTo>
                  <a:close/>
                </a:path>
                <a:path w="2451100" h="2342515">
                  <a:moveTo>
                    <a:pt x="2424684" y="2342388"/>
                  </a:moveTo>
                  <a:lnTo>
                    <a:pt x="2313432" y="2237232"/>
                  </a:lnTo>
                  <a:lnTo>
                    <a:pt x="2340864" y="2209800"/>
                  </a:lnTo>
                  <a:lnTo>
                    <a:pt x="2450592" y="2314956"/>
                  </a:lnTo>
                  <a:lnTo>
                    <a:pt x="2424684" y="2342388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object 6">
              <a:extLst>
                <a:ext uri="{FF2B5EF4-FFF2-40B4-BE49-F238E27FC236}">
                  <a16:creationId xmlns:a16="http://schemas.microsoft.com/office/drawing/2014/main" id="{246BD90A-EC0B-4E2A-9CD1-4794F46A0A34}"/>
                </a:ext>
              </a:extLst>
            </p:cNvPr>
            <p:cNvSpPr/>
            <p:nvPr/>
          </p:nvSpPr>
          <p:spPr>
            <a:xfrm>
              <a:off x="5362955" y="3112008"/>
              <a:ext cx="673608" cy="4069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object 7">
              <a:extLst>
                <a:ext uri="{FF2B5EF4-FFF2-40B4-BE49-F238E27FC236}">
                  <a16:creationId xmlns:a16="http://schemas.microsoft.com/office/drawing/2014/main" id="{8C01CDA6-7CE0-4D92-BF5D-983A08A658A3}"/>
                </a:ext>
              </a:extLst>
            </p:cNvPr>
            <p:cNvSpPr/>
            <p:nvPr/>
          </p:nvSpPr>
          <p:spPr>
            <a:xfrm>
              <a:off x="2967227" y="1441703"/>
              <a:ext cx="1847088" cy="331927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object 8">
              <a:extLst>
                <a:ext uri="{FF2B5EF4-FFF2-40B4-BE49-F238E27FC236}">
                  <a16:creationId xmlns:a16="http://schemas.microsoft.com/office/drawing/2014/main" id="{444A659C-8CEE-452E-AA13-727EB197028F}"/>
                </a:ext>
              </a:extLst>
            </p:cNvPr>
            <p:cNvSpPr/>
            <p:nvPr/>
          </p:nvSpPr>
          <p:spPr>
            <a:xfrm>
              <a:off x="3188208" y="2153411"/>
              <a:ext cx="2394585" cy="2383790"/>
            </a:xfrm>
            <a:custGeom>
              <a:avLst/>
              <a:gdLst/>
              <a:ahLst/>
              <a:cxnLst/>
              <a:rect l="l" t="t" r="r" b="b"/>
              <a:pathLst>
                <a:path w="2394585" h="2383790">
                  <a:moveTo>
                    <a:pt x="2368295" y="2383536"/>
                  </a:moveTo>
                  <a:lnTo>
                    <a:pt x="0" y="27431"/>
                  </a:lnTo>
                  <a:lnTo>
                    <a:pt x="25907" y="0"/>
                  </a:lnTo>
                  <a:lnTo>
                    <a:pt x="2394204" y="2357628"/>
                  </a:lnTo>
                  <a:lnTo>
                    <a:pt x="2368295" y="2383536"/>
                  </a:lnTo>
                  <a:close/>
                </a:path>
              </a:pathLst>
            </a:custGeom>
            <a:solidFill>
              <a:srgbClr val="BF0000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887357F-416E-4237-97AD-47CF7DE430AA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87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7381-4F31-4831-A771-AE4135ADE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surfaces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D2550-1EFC-4829-AC53-B697EAB3B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Usually Loss(W) is not convex, so there are many local minima</a:t>
            </a:r>
          </a:p>
          <a:p>
            <a:r>
              <a:rPr lang="en-US" dirty="0"/>
              <a:t>However, in deep networks, these minima are reasonably similar – not true in small networks</a:t>
            </a:r>
          </a:p>
          <a:p>
            <a:r>
              <a:rPr lang="en-US" dirty="0"/>
              <a:t>What are desirable properties of the loss surface?</a:t>
            </a:r>
          </a:p>
        </p:txBody>
      </p:sp>
    </p:spTree>
    <p:extLst>
      <p:ext uri="{BB962C8B-B14F-4D97-AF65-F5344CB8AC3E}">
        <p14:creationId xmlns:p14="http://schemas.microsoft.com/office/powerpoint/2010/main" val="320344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9FC44-386F-4AAE-AF53-710582981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4DCC5-DAE1-49D9-8F82-954D79873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spc="-149" dirty="0">
                <a:solidFill>
                  <a:srgbClr val="000000"/>
                </a:solidFill>
                <a:latin typeface="+mj-lt"/>
                <a:cs typeface="Arial"/>
              </a:rPr>
              <a:t>A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800" spc="-8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50" dirty="0">
                <a:solidFill>
                  <a:srgbClr val="000000"/>
                </a:solidFill>
                <a:latin typeface="+mj-lt"/>
                <a:cs typeface="Arial"/>
              </a:rPr>
              <a:t>“convex” </a:t>
            </a:r>
            <a:r>
              <a:rPr lang="en-US" sz="2800" spc="26" dirty="0">
                <a:solidFill>
                  <a:srgbClr val="000000"/>
                </a:solidFill>
                <a:latin typeface="+mj-lt"/>
                <a:cs typeface="Arial"/>
              </a:rPr>
              <a:t>if </a:t>
            </a:r>
            <a:r>
              <a:rPr lang="en-US" sz="2800" spc="50" dirty="0">
                <a:solidFill>
                  <a:srgbClr val="000000"/>
                </a:solidFill>
                <a:latin typeface="+mj-lt"/>
                <a:cs typeface="Arial"/>
              </a:rPr>
              <a:t>it </a:t>
            </a:r>
            <a:r>
              <a:rPr lang="en-US" sz="2800" spc="-53" dirty="0">
                <a:solidFill>
                  <a:srgbClr val="000000"/>
                </a:solidFill>
                <a:latin typeface="+mj-lt"/>
                <a:cs typeface="Arial"/>
              </a:rPr>
              <a:t>continuously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curves</a:t>
            </a:r>
            <a:r>
              <a:rPr lang="en-US" sz="2800" spc="-14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upward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lvl="1"/>
            <a:r>
              <a:rPr lang="en-US" sz="2400" spc="-116" dirty="0">
                <a:solidFill>
                  <a:srgbClr val="000000"/>
                </a:solidFill>
                <a:latin typeface="+mj-lt"/>
                <a:cs typeface="Arial"/>
              </a:rPr>
              <a:t>We </a:t>
            </a:r>
            <a:r>
              <a:rPr lang="en-US" sz="2400" spc="-96" dirty="0">
                <a:solidFill>
                  <a:srgbClr val="000000"/>
                </a:solidFill>
                <a:latin typeface="+mj-lt"/>
                <a:cs typeface="Arial"/>
              </a:rPr>
              <a:t>can </a:t>
            </a:r>
            <a:r>
              <a:rPr lang="en-US" sz="2400" spc="-56" dirty="0">
                <a:solidFill>
                  <a:srgbClr val="000000"/>
                </a:solidFill>
                <a:latin typeface="+mj-lt"/>
                <a:cs typeface="Arial"/>
              </a:rPr>
              <a:t>connect </a:t>
            </a:r>
            <a:r>
              <a:rPr lang="en-US" sz="2400" spc="-86" dirty="0">
                <a:solidFill>
                  <a:srgbClr val="000000"/>
                </a:solidFill>
                <a:latin typeface="+mj-lt"/>
                <a:cs typeface="Arial"/>
              </a:rPr>
              <a:t>any 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Arial"/>
              </a:rPr>
              <a:t>two</a:t>
            </a:r>
            <a:r>
              <a:rPr lang="en-US" sz="2400" spc="-5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40" dirty="0">
                <a:solidFill>
                  <a:srgbClr val="000000"/>
                </a:solidFill>
                <a:latin typeface="+mj-lt"/>
                <a:cs typeface="Arial"/>
              </a:rPr>
              <a:t>points  </a:t>
            </a:r>
            <a:r>
              <a:rPr lang="en-US" sz="2400" spc="-80" dirty="0">
                <a:solidFill>
                  <a:srgbClr val="000000"/>
                </a:solidFill>
                <a:latin typeface="+mj-lt"/>
                <a:cs typeface="Arial"/>
              </a:rPr>
              <a:t>above </a:t>
            </a:r>
            <a:r>
              <a:rPr lang="en-US" sz="2400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400" spc="-7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400" spc="3" dirty="0">
                <a:solidFill>
                  <a:srgbClr val="000000"/>
                </a:solidFill>
                <a:latin typeface="+mj-lt"/>
                <a:cs typeface="Arial"/>
              </a:rPr>
              <a:t>without 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intersecting</a:t>
            </a:r>
            <a:r>
              <a:rPr lang="en-US" sz="2400" spc="-6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43" dirty="0">
                <a:solidFill>
                  <a:srgbClr val="000000"/>
                </a:solidFill>
                <a:latin typeface="+mj-lt"/>
                <a:cs typeface="Arial"/>
              </a:rPr>
              <a:t>it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pPr lvl="1"/>
            <a:r>
              <a:rPr lang="en-US" sz="2400" spc="-59" dirty="0">
                <a:solidFill>
                  <a:srgbClr val="000000"/>
                </a:solidFill>
                <a:latin typeface="+mj-lt"/>
                <a:cs typeface="Arial"/>
              </a:rPr>
              <a:t>Many </a:t>
            </a:r>
            <a:r>
              <a:rPr lang="en-US" sz="2400" spc="-50" dirty="0">
                <a:solidFill>
                  <a:srgbClr val="000000"/>
                </a:solidFill>
                <a:latin typeface="+mj-lt"/>
                <a:cs typeface="Arial"/>
              </a:rPr>
              <a:t>mathematical</a:t>
            </a:r>
            <a:r>
              <a:rPr lang="en-US" sz="2400" spc="-8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30" dirty="0">
                <a:solidFill>
                  <a:srgbClr val="000000"/>
                </a:solidFill>
                <a:latin typeface="+mj-lt"/>
                <a:cs typeface="Arial"/>
              </a:rPr>
              <a:t>definitions  </a:t>
            </a:r>
            <a:r>
              <a:rPr lang="en-US" sz="2400" spc="-3" dirty="0">
                <a:solidFill>
                  <a:srgbClr val="000000"/>
                </a:solidFill>
                <a:latin typeface="+mj-lt"/>
                <a:cs typeface="Arial"/>
              </a:rPr>
              <a:t>that </a:t>
            </a:r>
            <a:r>
              <a:rPr lang="en-US" sz="2400" spc="-66" dirty="0">
                <a:solidFill>
                  <a:srgbClr val="000000"/>
                </a:solidFill>
                <a:latin typeface="+mj-lt"/>
                <a:cs typeface="Arial"/>
              </a:rPr>
              <a:t>are</a:t>
            </a:r>
            <a:r>
              <a:rPr lang="en-US" sz="2400" spc="-162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+mj-lt"/>
                <a:cs typeface="Arial"/>
              </a:rPr>
              <a:t>equivalent</a:t>
            </a:r>
            <a:endParaRPr lang="en-US" sz="2400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z="2800" spc="-106" dirty="0">
                <a:solidFill>
                  <a:srgbClr val="000000"/>
                </a:solidFill>
                <a:latin typeface="+mj-lt"/>
                <a:cs typeface="Arial"/>
              </a:rPr>
              <a:t>Caveat: </a:t>
            </a:r>
            <a:r>
              <a:rPr lang="en-US" sz="2800" spc="-70" dirty="0">
                <a:solidFill>
                  <a:srgbClr val="000000"/>
                </a:solidFill>
                <a:latin typeface="+mj-lt"/>
                <a:cs typeface="Arial"/>
              </a:rPr>
              <a:t>Neural </a:t>
            </a:r>
            <a:r>
              <a:rPr lang="en-US" sz="2800" spc="-26" dirty="0">
                <a:solidFill>
                  <a:srgbClr val="000000"/>
                </a:solidFill>
                <a:latin typeface="+mj-lt"/>
                <a:cs typeface="Arial"/>
              </a:rPr>
              <a:t>net </a:t>
            </a:r>
            <a:r>
              <a:rPr lang="en-US" sz="2800" spc="-103" dirty="0">
                <a:solidFill>
                  <a:srgbClr val="000000"/>
                </a:solidFill>
                <a:latin typeface="+mj-lt"/>
                <a:cs typeface="Arial"/>
              </a:rPr>
              <a:t>loss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surface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generally </a:t>
            </a:r>
            <a:r>
              <a:rPr lang="en-US" sz="2800" spc="-7" dirty="0">
                <a:solidFill>
                  <a:srgbClr val="000000"/>
                </a:solidFill>
                <a:latin typeface="+mj-lt"/>
                <a:cs typeface="Arial"/>
              </a:rPr>
              <a:t>not</a:t>
            </a:r>
            <a:r>
              <a:rPr lang="en-US" sz="2800" spc="-110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103" dirty="0">
                <a:solidFill>
                  <a:srgbClr val="000000"/>
                </a:solidFill>
                <a:latin typeface="+mj-lt"/>
                <a:cs typeface="Arial"/>
              </a:rPr>
              <a:t>convex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800" dirty="0">
              <a:latin typeface="+mj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BD10F26-4E8D-4616-A5C8-1E313E600057}"/>
              </a:ext>
            </a:extLst>
          </p:cNvPr>
          <p:cNvGrpSpPr/>
          <p:nvPr/>
        </p:nvGrpSpPr>
        <p:grpSpPr>
          <a:xfrm>
            <a:off x="887350" y="3943380"/>
            <a:ext cx="3548366" cy="2791509"/>
            <a:chOff x="3184907" y="4763806"/>
            <a:chExt cx="2595030" cy="2041517"/>
          </a:xfrm>
        </p:grpSpPr>
        <p:grpSp>
          <p:nvGrpSpPr>
            <p:cNvPr id="4" name="object 6">
              <a:extLst>
                <a:ext uri="{FF2B5EF4-FFF2-40B4-BE49-F238E27FC236}">
                  <a16:creationId xmlns:a16="http://schemas.microsoft.com/office/drawing/2014/main" id="{9D8AB5B8-08B3-4F98-BE3A-257429703352}"/>
                </a:ext>
              </a:extLst>
            </p:cNvPr>
            <p:cNvGrpSpPr/>
            <p:nvPr/>
          </p:nvGrpSpPr>
          <p:grpSpPr>
            <a:xfrm>
              <a:off x="3276683" y="4822302"/>
              <a:ext cx="2503254" cy="1983021"/>
              <a:chOff x="5612891" y="1752600"/>
              <a:chExt cx="3782695" cy="2996565"/>
            </a:xfrm>
          </p:grpSpPr>
          <p:sp>
            <p:nvSpPr>
              <p:cNvPr id="5" name="object 7">
                <a:extLst>
                  <a:ext uri="{FF2B5EF4-FFF2-40B4-BE49-F238E27FC236}">
                    <a16:creationId xmlns:a16="http://schemas.microsoft.com/office/drawing/2014/main" id="{75CE48FE-9C96-4538-9D4B-40A92498ABF9}"/>
                  </a:ext>
                </a:extLst>
              </p:cNvPr>
              <p:cNvSpPr/>
              <p:nvPr/>
            </p:nvSpPr>
            <p:spPr>
              <a:xfrm>
                <a:off x="5612891" y="1752600"/>
                <a:ext cx="1370075" cy="1446276"/>
              </a:xfrm>
              <a:prstGeom prst="rect">
                <a:avLst/>
              </a:prstGeom>
              <a:blipFill>
                <a:blip r:embed="rId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" name="object 8">
                <a:extLst>
                  <a:ext uri="{FF2B5EF4-FFF2-40B4-BE49-F238E27FC236}">
                    <a16:creationId xmlns:a16="http://schemas.microsoft.com/office/drawing/2014/main" id="{9E1520AC-C683-491B-BCBA-18B50ED52053}"/>
                  </a:ext>
                </a:extLst>
              </p:cNvPr>
              <p:cNvSpPr/>
              <p:nvPr/>
            </p:nvSpPr>
            <p:spPr>
              <a:xfrm>
                <a:off x="5806439" y="3321082"/>
                <a:ext cx="1165376" cy="1078705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" name="object 9">
                <a:extLst>
                  <a:ext uri="{FF2B5EF4-FFF2-40B4-BE49-F238E27FC236}">
                    <a16:creationId xmlns:a16="http://schemas.microsoft.com/office/drawing/2014/main" id="{9C9EF65E-C8AD-4722-B1DB-70E70D46BAA1}"/>
                  </a:ext>
                </a:extLst>
              </p:cNvPr>
              <p:cNvSpPr/>
              <p:nvPr/>
            </p:nvSpPr>
            <p:spPr>
              <a:xfrm>
                <a:off x="7238999" y="1920239"/>
                <a:ext cx="2156459" cy="282854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10" name="object 12">
              <a:extLst>
                <a:ext uri="{FF2B5EF4-FFF2-40B4-BE49-F238E27FC236}">
                  <a16:creationId xmlns:a16="http://schemas.microsoft.com/office/drawing/2014/main" id="{E6E8ABBE-E320-41D8-9B47-07740A271421}"/>
                </a:ext>
              </a:extLst>
            </p:cNvPr>
            <p:cNvSpPr/>
            <p:nvPr/>
          </p:nvSpPr>
          <p:spPr>
            <a:xfrm>
              <a:off x="3184907" y="4763806"/>
              <a:ext cx="2542755" cy="1819556"/>
            </a:xfrm>
            <a:custGeom>
              <a:avLst/>
              <a:gdLst/>
              <a:ahLst/>
              <a:cxnLst/>
              <a:rect l="l" t="t" r="r" b="b"/>
              <a:pathLst>
                <a:path w="3842384" h="2749550">
                  <a:moveTo>
                    <a:pt x="3835908" y="2749296"/>
                  </a:moveTo>
                  <a:lnTo>
                    <a:pt x="6096" y="2749296"/>
                  </a:lnTo>
                  <a:lnTo>
                    <a:pt x="0" y="2743200"/>
                  </a:lnTo>
                  <a:lnTo>
                    <a:pt x="0" y="6096"/>
                  </a:lnTo>
                  <a:lnTo>
                    <a:pt x="6096" y="0"/>
                  </a:lnTo>
                  <a:lnTo>
                    <a:pt x="3835908" y="0"/>
                  </a:lnTo>
                  <a:lnTo>
                    <a:pt x="3842004" y="6096"/>
                  </a:lnTo>
                  <a:lnTo>
                    <a:pt x="3842004" y="12192"/>
                  </a:lnTo>
                  <a:lnTo>
                    <a:pt x="25908" y="12192"/>
                  </a:lnTo>
                  <a:lnTo>
                    <a:pt x="12192" y="25908"/>
                  </a:lnTo>
                  <a:lnTo>
                    <a:pt x="25908" y="25908"/>
                  </a:lnTo>
                  <a:lnTo>
                    <a:pt x="25908" y="2723388"/>
                  </a:lnTo>
                  <a:lnTo>
                    <a:pt x="12192" y="2723388"/>
                  </a:lnTo>
                  <a:lnTo>
                    <a:pt x="25908" y="2735580"/>
                  </a:lnTo>
                  <a:lnTo>
                    <a:pt x="3842004" y="2735580"/>
                  </a:lnTo>
                  <a:lnTo>
                    <a:pt x="3842004" y="2743200"/>
                  </a:lnTo>
                  <a:lnTo>
                    <a:pt x="3835908" y="2749296"/>
                  </a:lnTo>
                  <a:close/>
                </a:path>
                <a:path w="3842384" h="2749550">
                  <a:moveTo>
                    <a:pt x="25908" y="25908"/>
                  </a:moveTo>
                  <a:lnTo>
                    <a:pt x="12192" y="25908"/>
                  </a:lnTo>
                  <a:lnTo>
                    <a:pt x="25908" y="12192"/>
                  </a:lnTo>
                  <a:lnTo>
                    <a:pt x="25908" y="25908"/>
                  </a:lnTo>
                  <a:close/>
                </a:path>
                <a:path w="3842384" h="2749550">
                  <a:moveTo>
                    <a:pt x="3816096" y="25908"/>
                  </a:moveTo>
                  <a:lnTo>
                    <a:pt x="25908" y="25908"/>
                  </a:lnTo>
                  <a:lnTo>
                    <a:pt x="25908" y="12192"/>
                  </a:lnTo>
                  <a:lnTo>
                    <a:pt x="3816096" y="12192"/>
                  </a:lnTo>
                  <a:lnTo>
                    <a:pt x="3816096" y="25908"/>
                  </a:lnTo>
                  <a:close/>
                </a:path>
                <a:path w="3842384" h="2749550">
                  <a:moveTo>
                    <a:pt x="3816096" y="2735580"/>
                  </a:moveTo>
                  <a:lnTo>
                    <a:pt x="3816096" y="12192"/>
                  </a:lnTo>
                  <a:lnTo>
                    <a:pt x="3829812" y="25908"/>
                  </a:lnTo>
                  <a:lnTo>
                    <a:pt x="3842004" y="25908"/>
                  </a:lnTo>
                  <a:lnTo>
                    <a:pt x="3842004" y="2723388"/>
                  </a:lnTo>
                  <a:lnTo>
                    <a:pt x="3829812" y="2723388"/>
                  </a:lnTo>
                  <a:lnTo>
                    <a:pt x="3816096" y="2735580"/>
                  </a:lnTo>
                  <a:close/>
                </a:path>
                <a:path w="3842384" h="2749550">
                  <a:moveTo>
                    <a:pt x="3842004" y="25908"/>
                  </a:moveTo>
                  <a:lnTo>
                    <a:pt x="3829812" y="25908"/>
                  </a:lnTo>
                  <a:lnTo>
                    <a:pt x="3816096" y="12192"/>
                  </a:lnTo>
                  <a:lnTo>
                    <a:pt x="3842004" y="12192"/>
                  </a:lnTo>
                  <a:lnTo>
                    <a:pt x="3842004" y="25908"/>
                  </a:lnTo>
                  <a:close/>
                </a:path>
                <a:path w="3842384" h="2749550">
                  <a:moveTo>
                    <a:pt x="25908" y="2735580"/>
                  </a:moveTo>
                  <a:lnTo>
                    <a:pt x="12192" y="2723388"/>
                  </a:lnTo>
                  <a:lnTo>
                    <a:pt x="25908" y="2723388"/>
                  </a:lnTo>
                  <a:lnTo>
                    <a:pt x="25908" y="2735580"/>
                  </a:lnTo>
                  <a:close/>
                </a:path>
                <a:path w="3842384" h="2749550">
                  <a:moveTo>
                    <a:pt x="3816096" y="2735580"/>
                  </a:moveTo>
                  <a:lnTo>
                    <a:pt x="25908" y="2735580"/>
                  </a:lnTo>
                  <a:lnTo>
                    <a:pt x="25908" y="2723388"/>
                  </a:lnTo>
                  <a:lnTo>
                    <a:pt x="3816096" y="2723388"/>
                  </a:lnTo>
                  <a:lnTo>
                    <a:pt x="3816096" y="2735580"/>
                  </a:lnTo>
                  <a:close/>
                </a:path>
                <a:path w="3842384" h="2749550">
                  <a:moveTo>
                    <a:pt x="3842004" y="2735580"/>
                  </a:moveTo>
                  <a:lnTo>
                    <a:pt x="3816096" y="2735580"/>
                  </a:lnTo>
                  <a:lnTo>
                    <a:pt x="3829812" y="2723388"/>
                  </a:lnTo>
                  <a:lnTo>
                    <a:pt x="3842004" y="2723388"/>
                  </a:lnTo>
                  <a:lnTo>
                    <a:pt x="3842004" y="2735580"/>
                  </a:lnTo>
                  <a:close/>
                </a:path>
              </a:pathLst>
            </a:custGeom>
            <a:solidFill>
              <a:srgbClr val="385D89"/>
            </a:solid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F8DE369-27E7-40D3-AACF-EE33339E3303}"/>
              </a:ext>
            </a:extLst>
          </p:cNvPr>
          <p:cNvGrpSpPr/>
          <p:nvPr/>
        </p:nvGrpSpPr>
        <p:grpSpPr>
          <a:xfrm>
            <a:off x="4762619" y="4426042"/>
            <a:ext cx="3368539" cy="1522681"/>
            <a:chOff x="7055883" y="5108035"/>
            <a:chExt cx="2463517" cy="1113584"/>
          </a:xfrm>
        </p:grpSpPr>
        <p:sp>
          <p:nvSpPr>
            <p:cNvPr id="8" name="object 10">
              <a:extLst>
                <a:ext uri="{FF2B5EF4-FFF2-40B4-BE49-F238E27FC236}">
                  <a16:creationId xmlns:a16="http://schemas.microsoft.com/office/drawing/2014/main" id="{48A1D4D9-AE23-4669-B1E1-A399C8637E0F}"/>
                </a:ext>
              </a:extLst>
            </p:cNvPr>
            <p:cNvSpPr/>
            <p:nvPr/>
          </p:nvSpPr>
          <p:spPr>
            <a:xfrm>
              <a:off x="8748195" y="5395467"/>
              <a:ext cx="771205" cy="74328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685800"/>
              <a:endParaRPr sz="119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11" name="object 13">
              <a:extLst>
                <a:ext uri="{FF2B5EF4-FFF2-40B4-BE49-F238E27FC236}">
                  <a16:creationId xmlns:a16="http://schemas.microsoft.com/office/drawing/2014/main" id="{51DD106D-5947-47F7-9B14-D3C0FFB12D3E}"/>
                </a:ext>
              </a:extLst>
            </p:cNvPr>
            <p:cNvGrpSpPr/>
            <p:nvPr/>
          </p:nvGrpSpPr>
          <p:grpSpPr>
            <a:xfrm>
              <a:off x="7055883" y="5108035"/>
              <a:ext cx="1343445" cy="1113584"/>
              <a:chOff x="5666232" y="4985003"/>
              <a:chExt cx="2030095" cy="1682750"/>
            </a:xfrm>
          </p:grpSpPr>
          <p:sp>
            <p:nvSpPr>
              <p:cNvPr id="12" name="object 14">
                <a:extLst>
                  <a:ext uri="{FF2B5EF4-FFF2-40B4-BE49-F238E27FC236}">
                    <a16:creationId xmlns:a16="http://schemas.microsoft.com/office/drawing/2014/main" id="{61DE3289-FFBC-42F0-A104-8A2F7DD6EDEC}"/>
                  </a:ext>
                </a:extLst>
              </p:cNvPr>
              <p:cNvSpPr/>
              <p:nvPr/>
            </p:nvSpPr>
            <p:spPr>
              <a:xfrm>
                <a:off x="5666219" y="5181599"/>
                <a:ext cx="2030095" cy="1486535"/>
              </a:xfrm>
              <a:custGeom>
                <a:avLst/>
                <a:gdLst/>
                <a:ahLst/>
                <a:cxnLst/>
                <a:rect l="l" t="t" r="r" b="b"/>
                <a:pathLst>
                  <a:path w="2030095" h="1486534">
                    <a:moveTo>
                      <a:pt x="2029980" y="1447812"/>
                    </a:moveTo>
                    <a:lnTo>
                      <a:pt x="2020836" y="1443228"/>
                    </a:lnTo>
                    <a:lnTo>
                      <a:pt x="1953780" y="1409700"/>
                    </a:lnTo>
                    <a:lnTo>
                      <a:pt x="1953780" y="1443228"/>
                    </a:lnTo>
                    <a:lnTo>
                      <a:pt x="54876" y="1443228"/>
                    </a:lnTo>
                    <a:lnTo>
                      <a:pt x="54876" y="27965"/>
                    </a:lnTo>
                    <a:lnTo>
                      <a:pt x="89928" y="88392"/>
                    </a:lnTo>
                    <a:lnTo>
                      <a:pt x="91452" y="91440"/>
                    </a:lnTo>
                    <a:lnTo>
                      <a:pt x="94500" y="91440"/>
                    </a:lnTo>
                    <a:lnTo>
                      <a:pt x="96024" y="89916"/>
                    </a:lnTo>
                    <a:lnTo>
                      <a:pt x="99072" y="88392"/>
                    </a:lnTo>
                    <a:lnTo>
                      <a:pt x="99072" y="86868"/>
                    </a:lnTo>
                    <a:lnTo>
                      <a:pt x="97548" y="83820"/>
                    </a:lnTo>
                    <a:lnTo>
                      <a:pt x="54978" y="10668"/>
                    </a:lnTo>
                    <a:lnTo>
                      <a:pt x="48768" y="0"/>
                    </a:lnTo>
                    <a:lnTo>
                      <a:pt x="1524" y="83820"/>
                    </a:lnTo>
                    <a:lnTo>
                      <a:pt x="0" y="86868"/>
                    </a:lnTo>
                    <a:lnTo>
                      <a:pt x="0" y="88392"/>
                    </a:lnTo>
                    <a:lnTo>
                      <a:pt x="3048" y="89916"/>
                    </a:lnTo>
                    <a:lnTo>
                      <a:pt x="4572" y="91440"/>
                    </a:lnTo>
                    <a:lnTo>
                      <a:pt x="7620" y="91440"/>
                    </a:lnTo>
                    <a:lnTo>
                      <a:pt x="9144" y="88392"/>
                    </a:lnTo>
                    <a:lnTo>
                      <a:pt x="44196" y="27965"/>
                    </a:lnTo>
                    <a:lnTo>
                      <a:pt x="44196" y="1447800"/>
                    </a:lnTo>
                    <a:lnTo>
                      <a:pt x="48780" y="1447800"/>
                    </a:lnTo>
                    <a:lnTo>
                      <a:pt x="48780" y="1453908"/>
                    </a:lnTo>
                    <a:lnTo>
                      <a:pt x="1953780" y="1453908"/>
                    </a:lnTo>
                    <a:lnTo>
                      <a:pt x="1953780" y="1485912"/>
                    </a:lnTo>
                    <a:lnTo>
                      <a:pt x="2017788" y="1453908"/>
                    </a:lnTo>
                    <a:lnTo>
                      <a:pt x="2029980" y="1447812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3" name="object 15">
                <a:extLst>
                  <a:ext uri="{FF2B5EF4-FFF2-40B4-BE49-F238E27FC236}">
                    <a16:creationId xmlns:a16="http://schemas.microsoft.com/office/drawing/2014/main" id="{0F285A3A-8E67-42E8-878B-A5C49BA07DFB}"/>
                  </a:ext>
                </a:extLst>
              </p:cNvPr>
              <p:cNvSpPr/>
              <p:nvPr/>
            </p:nvSpPr>
            <p:spPr>
              <a:xfrm>
                <a:off x="5852160" y="4985003"/>
                <a:ext cx="1819910" cy="1667510"/>
              </a:xfrm>
              <a:custGeom>
                <a:avLst/>
                <a:gdLst/>
                <a:ahLst/>
                <a:cxnLst/>
                <a:rect l="l" t="t" r="r" b="b"/>
                <a:pathLst>
                  <a:path w="1819909" h="1667509">
                    <a:moveTo>
                      <a:pt x="955547" y="1667256"/>
                    </a:moveTo>
                    <a:lnTo>
                      <a:pt x="926591" y="1667256"/>
                    </a:lnTo>
                    <a:lnTo>
                      <a:pt x="915923" y="1665732"/>
                    </a:lnTo>
                    <a:lnTo>
                      <a:pt x="873251" y="1652016"/>
                    </a:lnTo>
                    <a:lnTo>
                      <a:pt x="829055" y="1629156"/>
                    </a:lnTo>
                    <a:lnTo>
                      <a:pt x="783335" y="1598676"/>
                    </a:lnTo>
                    <a:lnTo>
                      <a:pt x="734567" y="1560576"/>
                    </a:lnTo>
                    <a:lnTo>
                      <a:pt x="684275" y="1516380"/>
                    </a:lnTo>
                    <a:lnTo>
                      <a:pt x="605027" y="1437132"/>
                    </a:lnTo>
                    <a:lnTo>
                      <a:pt x="577595" y="1408176"/>
                    </a:lnTo>
                    <a:lnTo>
                      <a:pt x="521207" y="1345692"/>
                    </a:lnTo>
                    <a:lnTo>
                      <a:pt x="463295" y="1278636"/>
                    </a:lnTo>
                    <a:lnTo>
                      <a:pt x="434339" y="1243584"/>
                    </a:lnTo>
                    <a:lnTo>
                      <a:pt x="403859" y="1207008"/>
                    </a:lnTo>
                    <a:lnTo>
                      <a:pt x="374903" y="1170432"/>
                    </a:lnTo>
                    <a:lnTo>
                      <a:pt x="344423" y="1132332"/>
                    </a:lnTo>
                    <a:lnTo>
                      <a:pt x="313943" y="1092708"/>
                    </a:lnTo>
                    <a:lnTo>
                      <a:pt x="283463" y="1054608"/>
                    </a:lnTo>
                    <a:lnTo>
                      <a:pt x="251459" y="1013460"/>
                    </a:lnTo>
                    <a:lnTo>
                      <a:pt x="220979" y="973836"/>
                    </a:lnTo>
                    <a:lnTo>
                      <a:pt x="188975" y="932688"/>
                    </a:lnTo>
                    <a:lnTo>
                      <a:pt x="126491" y="850392"/>
                    </a:lnTo>
                    <a:lnTo>
                      <a:pt x="64007" y="765048"/>
                    </a:lnTo>
                    <a:lnTo>
                      <a:pt x="0" y="681228"/>
                    </a:lnTo>
                    <a:lnTo>
                      <a:pt x="15239" y="669036"/>
                    </a:lnTo>
                    <a:lnTo>
                      <a:pt x="79247" y="754380"/>
                    </a:lnTo>
                    <a:lnTo>
                      <a:pt x="204215" y="922020"/>
                    </a:lnTo>
                    <a:lnTo>
                      <a:pt x="236219" y="961644"/>
                    </a:lnTo>
                    <a:lnTo>
                      <a:pt x="266699" y="1002792"/>
                    </a:lnTo>
                    <a:lnTo>
                      <a:pt x="298703" y="1042416"/>
                    </a:lnTo>
                    <a:lnTo>
                      <a:pt x="329183" y="1082040"/>
                    </a:lnTo>
                    <a:lnTo>
                      <a:pt x="359663" y="1120140"/>
                    </a:lnTo>
                    <a:lnTo>
                      <a:pt x="388619" y="1158240"/>
                    </a:lnTo>
                    <a:lnTo>
                      <a:pt x="419099" y="1194816"/>
                    </a:lnTo>
                    <a:lnTo>
                      <a:pt x="448055" y="1231392"/>
                    </a:lnTo>
                    <a:lnTo>
                      <a:pt x="507491" y="1299972"/>
                    </a:lnTo>
                    <a:lnTo>
                      <a:pt x="534923" y="1331976"/>
                    </a:lnTo>
                    <a:lnTo>
                      <a:pt x="591311" y="1394460"/>
                    </a:lnTo>
                    <a:lnTo>
                      <a:pt x="644651" y="1450848"/>
                    </a:lnTo>
                    <a:lnTo>
                      <a:pt x="672083" y="1476756"/>
                    </a:lnTo>
                    <a:lnTo>
                      <a:pt x="697991" y="1502664"/>
                    </a:lnTo>
                    <a:lnTo>
                      <a:pt x="748283" y="1546860"/>
                    </a:lnTo>
                    <a:lnTo>
                      <a:pt x="795527" y="1583436"/>
                    </a:lnTo>
                    <a:lnTo>
                      <a:pt x="839723" y="1613916"/>
                    </a:lnTo>
                    <a:lnTo>
                      <a:pt x="882395" y="1635252"/>
                    </a:lnTo>
                    <a:lnTo>
                      <a:pt x="891539" y="1638300"/>
                    </a:lnTo>
                    <a:lnTo>
                      <a:pt x="900683" y="1642872"/>
                    </a:lnTo>
                    <a:lnTo>
                      <a:pt x="911351" y="1644396"/>
                    </a:lnTo>
                    <a:lnTo>
                      <a:pt x="920495" y="1647444"/>
                    </a:lnTo>
                    <a:lnTo>
                      <a:pt x="928115" y="1648968"/>
                    </a:lnTo>
                    <a:lnTo>
                      <a:pt x="944879" y="1648968"/>
                    </a:lnTo>
                    <a:lnTo>
                      <a:pt x="954023" y="1647444"/>
                    </a:lnTo>
                    <a:lnTo>
                      <a:pt x="969263" y="1644396"/>
                    </a:lnTo>
                    <a:lnTo>
                      <a:pt x="992123" y="1635252"/>
                    </a:lnTo>
                    <a:lnTo>
                      <a:pt x="998219" y="1630680"/>
                    </a:lnTo>
                    <a:lnTo>
                      <a:pt x="1005839" y="1626108"/>
                    </a:lnTo>
                    <a:lnTo>
                      <a:pt x="1011935" y="1620012"/>
                    </a:lnTo>
                    <a:lnTo>
                      <a:pt x="1025651" y="1607820"/>
                    </a:lnTo>
                    <a:lnTo>
                      <a:pt x="1039367" y="1594104"/>
                    </a:lnTo>
                    <a:lnTo>
                      <a:pt x="1075943" y="1540764"/>
                    </a:lnTo>
                    <a:lnTo>
                      <a:pt x="1098804" y="1498092"/>
                    </a:lnTo>
                    <a:lnTo>
                      <a:pt x="1130808" y="1426464"/>
                    </a:lnTo>
                    <a:lnTo>
                      <a:pt x="1139952" y="1402080"/>
                    </a:lnTo>
                    <a:lnTo>
                      <a:pt x="1179575" y="1301496"/>
                    </a:lnTo>
                    <a:lnTo>
                      <a:pt x="1190243" y="1277112"/>
                    </a:lnTo>
                    <a:lnTo>
                      <a:pt x="1199387" y="1252728"/>
                    </a:lnTo>
                    <a:lnTo>
                      <a:pt x="1208532" y="1229868"/>
                    </a:lnTo>
                    <a:lnTo>
                      <a:pt x="1219200" y="1207008"/>
                    </a:lnTo>
                    <a:lnTo>
                      <a:pt x="1228343" y="1185672"/>
                    </a:lnTo>
                    <a:lnTo>
                      <a:pt x="1249679" y="1146048"/>
                    </a:lnTo>
                    <a:lnTo>
                      <a:pt x="1260347" y="1127760"/>
                    </a:lnTo>
                    <a:lnTo>
                      <a:pt x="1272539" y="1112520"/>
                    </a:lnTo>
                    <a:lnTo>
                      <a:pt x="1296923" y="1085088"/>
                    </a:lnTo>
                    <a:lnTo>
                      <a:pt x="1309115" y="1074420"/>
                    </a:lnTo>
                    <a:lnTo>
                      <a:pt x="1319783" y="1063752"/>
                    </a:lnTo>
                    <a:lnTo>
                      <a:pt x="1344168" y="1045464"/>
                    </a:lnTo>
                    <a:lnTo>
                      <a:pt x="1368552" y="1030224"/>
                    </a:lnTo>
                    <a:lnTo>
                      <a:pt x="1405127" y="1011936"/>
                    </a:lnTo>
                    <a:lnTo>
                      <a:pt x="1429511" y="1001268"/>
                    </a:lnTo>
                    <a:lnTo>
                      <a:pt x="1452371" y="990600"/>
                    </a:lnTo>
                    <a:lnTo>
                      <a:pt x="1498092" y="970788"/>
                    </a:lnTo>
                    <a:lnTo>
                      <a:pt x="1540764" y="947928"/>
                    </a:lnTo>
                    <a:lnTo>
                      <a:pt x="1549908" y="940308"/>
                    </a:lnTo>
                    <a:lnTo>
                      <a:pt x="1560576" y="932688"/>
                    </a:lnTo>
                    <a:lnTo>
                      <a:pt x="1578864" y="914400"/>
                    </a:lnTo>
                    <a:lnTo>
                      <a:pt x="1597152" y="893064"/>
                    </a:lnTo>
                    <a:lnTo>
                      <a:pt x="1606295" y="879348"/>
                    </a:lnTo>
                    <a:lnTo>
                      <a:pt x="1615439" y="867156"/>
                    </a:lnTo>
                    <a:lnTo>
                      <a:pt x="1638300" y="818388"/>
                    </a:lnTo>
                    <a:lnTo>
                      <a:pt x="1661160" y="760476"/>
                    </a:lnTo>
                    <a:lnTo>
                      <a:pt x="1667255" y="740664"/>
                    </a:lnTo>
                    <a:lnTo>
                      <a:pt x="1674876" y="719328"/>
                    </a:lnTo>
                    <a:lnTo>
                      <a:pt x="1680971" y="697992"/>
                    </a:lnTo>
                    <a:lnTo>
                      <a:pt x="1687068" y="675132"/>
                    </a:lnTo>
                    <a:lnTo>
                      <a:pt x="1693164" y="650748"/>
                    </a:lnTo>
                    <a:lnTo>
                      <a:pt x="1699260" y="627888"/>
                    </a:lnTo>
                    <a:lnTo>
                      <a:pt x="1705355" y="603504"/>
                    </a:lnTo>
                    <a:lnTo>
                      <a:pt x="1711452" y="577596"/>
                    </a:lnTo>
                    <a:lnTo>
                      <a:pt x="1722119" y="525780"/>
                    </a:lnTo>
                    <a:lnTo>
                      <a:pt x="1731264" y="472440"/>
                    </a:lnTo>
                    <a:lnTo>
                      <a:pt x="1741932" y="417576"/>
                    </a:lnTo>
                    <a:lnTo>
                      <a:pt x="1760219" y="301752"/>
                    </a:lnTo>
                    <a:lnTo>
                      <a:pt x="1767839" y="242316"/>
                    </a:lnTo>
                    <a:lnTo>
                      <a:pt x="1776983" y="182880"/>
                    </a:lnTo>
                    <a:lnTo>
                      <a:pt x="1799844" y="0"/>
                    </a:lnTo>
                    <a:lnTo>
                      <a:pt x="1819655" y="1524"/>
                    </a:lnTo>
                    <a:lnTo>
                      <a:pt x="1802891" y="124968"/>
                    </a:lnTo>
                    <a:lnTo>
                      <a:pt x="1795271" y="185928"/>
                    </a:lnTo>
                    <a:lnTo>
                      <a:pt x="1787652" y="245364"/>
                    </a:lnTo>
                    <a:lnTo>
                      <a:pt x="1778508" y="304800"/>
                    </a:lnTo>
                    <a:lnTo>
                      <a:pt x="1760219" y="420624"/>
                    </a:lnTo>
                    <a:lnTo>
                      <a:pt x="1751076" y="475488"/>
                    </a:lnTo>
                    <a:lnTo>
                      <a:pt x="1740408" y="530352"/>
                    </a:lnTo>
                    <a:lnTo>
                      <a:pt x="1729739" y="582168"/>
                    </a:lnTo>
                    <a:lnTo>
                      <a:pt x="1723644" y="606552"/>
                    </a:lnTo>
                    <a:lnTo>
                      <a:pt x="1717547" y="632460"/>
                    </a:lnTo>
                    <a:lnTo>
                      <a:pt x="1711452" y="656844"/>
                    </a:lnTo>
                    <a:lnTo>
                      <a:pt x="1693164" y="725424"/>
                    </a:lnTo>
                    <a:lnTo>
                      <a:pt x="1685544" y="746760"/>
                    </a:lnTo>
                    <a:lnTo>
                      <a:pt x="1679447" y="768096"/>
                    </a:lnTo>
                    <a:lnTo>
                      <a:pt x="1664208" y="807720"/>
                    </a:lnTo>
                    <a:lnTo>
                      <a:pt x="1656588" y="826008"/>
                    </a:lnTo>
                    <a:lnTo>
                      <a:pt x="1647444" y="844296"/>
                    </a:lnTo>
                    <a:lnTo>
                      <a:pt x="1639824" y="861060"/>
                    </a:lnTo>
                    <a:lnTo>
                      <a:pt x="1621535" y="891540"/>
                    </a:lnTo>
                    <a:lnTo>
                      <a:pt x="1603247" y="915924"/>
                    </a:lnTo>
                    <a:lnTo>
                      <a:pt x="1592579" y="928116"/>
                    </a:lnTo>
                    <a:lnTo>
                      <a:pt x="1581911" y="937260"/>
                    </a:lnTo>
                    <a:lnTo>
                      <a:pt x="1572768" y="946404"/>
                    </a:lnTo>
                    <a:lnTo>
                      <a:pt x="1562100" y="955548"/>
                    </a:lnTo>
                    <a:lnTo>
                      <a:pt x="1549908" y="963168"/>
                    </a:lnTo>
                    <a:lnTo>
                      <a:pt x="1539239" y="970788"/>
                    </a:lnTo>
                    <a:lnTo>
                      <a:pt x="1528571" y="976884"/>
                    </a:lnTo>
                    <a:lnTo>
                      <a:pt x="1505711" y="989076"/>
                    </a:lnTo>
                    <a:lnTo>
                      <a:pt x="1482852" y="999744"/>
                    </a:lnTo>
                    <a:lnTo>
                      <a:pt x="1437132" y="1018032"/>
                    </a:lnTo>
                    <a:lnTo>
                      <a:pt x="1414271" y="1028700"/>
                    </a:lnTo>
                    <a:lnTo>
                      <a:pt x="1389887" y="1040892"/>
                    </a:lnTo>
                    <a:lnTo>
                      <a:pt x="1379219" y="1046988"/>
                    </a:lnTo>
                    <a:lnTo>
                      <a:pt x="1367027" y="1053084"/>
                    </a:lnTo>
                    <a:lnTo>
                      <a:pt x="1356360" y="1060704"/>
                    </a:lnTo>
                    <a:lnTo>
                      <a:pt x="1344168" y="1069848"/>
                    </a:lnTo>
                    <a:lnTo>
                      <a:pt x="1333500" y="1077468"/>
                    </a:lnTo>
                    <a:lnTo>
                      <a:pt x="1298447" y="1110996"/>
                    </a:lnTo>
                    <a:lnTo>
                      <a:pt x="1266444" y="1155192"/>
                    </a:lnTo>
                    <a:lnTo>
                      <a:pt x="1246632" y="1193292"/>
                    </a:lnTo>
                    <a:lnTo>
                      <a:pt x="1235964" y="1214628"/>
                    </a:lnTo>
                    <a:lnTo>
                      <a:pt x="1226820" y="1237488"/>
                    </a:lnTo>
                    <a:lnTo>
                      <a:pt x="1216152" y="1260348"/>
                    </a:lnTo>
                    <a:lnTo>
                      <a:pt x="1197864" y="1309116"/>
                    </a:lnTo>
                    <a:lnTo>
                      <a:pt x="1158239" y="1409700"/>
                    </a:lnTo>
                    <a:lnTo>
                      <a:pt x="1115567" y="1507236"/>
                    </a:lnTo>
                    <a:lnTo>
                      <a:pt x="1092708" y="1549908"/>
                    </a:lnTo>
                    <a:lnTo>
                      <a:pt x="1066800" y="1589532"/>
                    </a:lnTo>
                    <a:lnTo>
                      <a:pt x="1039367" y="1621536"/>
                    </a:lnTo>
                    <a:lnTo>
                      <a:pt x="1008887" y="1647444"/>
                    </a:lnTo>
                    <a:lnTo>
                      <a:pt x="999743" y="1652016"/>
                    </a:lnTo>
                    <a:lnTo>
                      <a:pt x="992123" y="1656588"/>
                    </a:lnTo>
                    <a:lnTo>
                      <a:pt x="964691" y="1665732"/>
                    </a:lnTo>
                    <a:lnTo>
                      <a:pt x="955547" y="1667256"/>
                    </a:lnTo>
                    <a:close/>
                  </a:path>
                </a:pathLst>
              </a:custGeom>
              <a:solidFill>
                <a:srgbClr val="FF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14" name="object 16">
                <a:extLst>
                  <a:ext uri="{FF2B5EF4-FFF2-40B4-BE49-F238E27FC236}">
                    <a16:creationId xmlns:a16="http://schemas.microsoft.com/office/drawing/2014/main" id="{C9134331-53F5-4EF1-A153-95CD98B170B0}"/>
                  </a:ext>
                </a:extLst>
              </p:cNvPr>
              <p:cNvSpPr/>
              <p:nvPr/>
            </p:nvSpPr>
            <p:spPr>
              <a:xfrm>
                <a:off x="6744271" y="5849111"/>
                <a:ext cx="689610" cy="732155"/>
              </a:xfrm>
              <a:custGeom>
                <a:avLst/>
                <a:gdLst/>
                <a:ahLst/>
                <a:cxnLst/>
                <a:rect l="l" t="t" r="r" b="b"/>
                <a:pathLst>
                  <a:path w="689609" h="732154">
                    <a:moveTo>
                      <a:pt x="619259" y="58553"/>
                    </a:moveTo>
                    <a:lnTo>
                      <a:pt x="615672" y="53554"/>
                    </a:lnTo>
                    <a:lnTo>
                      <a:pt x="612648" y="39433"/>
                    </a:lnTo>
                    <a:lnTo>
                      <a:pt x="615053" y="25026"/>
                    </a:lnTo>
                    <a:lnTo>
                      <a:pt x="622744" y="12192"/>
                    </a:lnTo>
                    <a:lnTo>
                      <a:pt x="635388" y="3381"/>
                    </a:lnTo>
                    <a:lnTo>
                      <a:pt x="649605" y="0"/>
                    </a:lnTo>
                    <a:lnTo>
                      <a:pt x="664106" y="2333"/>
                    </a:lnTo>
                    <a:lnTo>
                      <a:pt x="677608" y="10668"/>
                    </a:lnTo>
                    <a:lnTo>
                      <a:pt x="686204" y="22645"/>
                    </a:lnTo>
                    <a:lnTo>
                      <a:pt x="688209" y="32004"/>
                    </a:lnTo>
                    <a:lnTo>
                      <a:pt x="644080" y="32004"/>
                    </a:lnTo>
                    <a:lnTo>
                      <a:pt x="619259" y="58553"/>
                    </a:lnTo>
                    <a:close/>
                  </a:path>
                  <a:path w="689609" h="732154">
                    <a:moveTo>
                      <a:pt x="632916" y="70870"/>
                    </a:moveTo>
                    <a:lnTo>
                      <a:pt x="624268" y="65532"/>
                    </a:lnTo>
                    <a:lnTo>
                      <a:pt x="619259" y="58553"/>
                    </a:lnTo>
                    <a:lnTo>
                      <a:pt x="644080" y="32004"/>
                    </a:lnTo>
                    <a:lnTo>
                      <a:pt x="657796" y="44196"/>
                    </a:lnTo>
                    <a:lnTo>
                      <a:pt x="632916" y="70870"/>
                    </a:lnTo>
                    <a:close/>
                  </a:path>
                  <a:path w="689609" h="732154">
                    <a:moveTo>
                      <a:pt x="652272" y="76200"/>
                    </a:moveTo>
                    <a:lnTo>
                      <a:pt x="637770" y="73866"/>
                    </a:lnTo>
                    <a:lnTo>
                      <a:pt x="632916" y="70870"/>
                    </a:lnTo>
                    <a:lnTo>
                      <a:pt x="657796" y="44196"/>
                    </a:lnTo>
                    <a:lnTo>
                      <a:pt x="644080" y="32004"/>
                    </a:lnTo>
                    <a:lnTo>
                      <a:pt x="688209" y="32004"/>
                    </a:lnTo>
                    <a:lnTo>
                      <a:pt x="689229" y="36766"/>
                    </a:lnTo>
                    <a:lnTo>
                      <a:pt x="686823" y="51173"/>
                    </a:lnTo>
                    <a:lnTo>
                      <a:pt x="679132" y="64008"/>
                    </a:lnTo>
                    <a:lnTo>
                      <a:pt x="666488" y="72818"/>
                    </a:lnTo>
                    <a:lnTo>
                      <a:pt x="652272" y="76200"/>
                    </a:lnTo>
                    <a:close/>
                  </a:path>
                  <a:path w="689609" h="732154">
                    <a:moveTo>
                      <a:pt x="70562" y="673793"/>
                    </a:moveTo>
                    <a:lnTo>
                      <a:pt x="64960" y="665988"/>
                    </a:lnTo>
                    <a:lnTo>
                      <a:pt x="56098" y="660939"/>
                    </a:lnTo>
                    <a:lnTo>
                      <a:pt x="619259" y="58553"/>
                    </a:lnTo>
                    <a:lnTo>
                      <a:pt x="624268" y="65532"/>
                    </a:lnTo>
                    <a:lnTo>
                      <a:pt x="632916" y="70870"/>
                    </a:lnTo>
                    <a:lnTo>
                      <a:pt x="70562" y="673793"/>
                    </a:lnTo>
                    <a:close/>
                  </a:path>
                  <a:path w="689609" h="732154">
                    <a:moveTo>
                      <a:pt x="39052" y="731710"/>
                    </a:moveTo>
                    <a:lnTo>
                      <a:pt x="24479" y="729829"/>
                    </a:lnTo>
                    <a:lnTo>
                      <a:pt x="11620" y="722376"/>
                    </a:lnTo>
                    <a:lnTo>
                      <a:pt x="3024" y="709517"/>
                    </a:lnTo>
                    <a:lnTo>
                      <a:pt x="0" y="694944"/>
                    </a:lnTo>
                    <a:lnTo>
                      <a:pt x="2405" y="680370"/>
                    </a:lnTo>
                    <a:lnTo>
                      <a:pt x="10096" y="667512"/>
                    </a:lnTo>
                    <a:lnTo>
                      <a:pt x="22740" y="658915"/>
                    </a:lnTo>
                    <a:lnTo>
                      <a:pt x="36957" y="655891"/>
                    </a:lnTo>
                    <a:lnTo>
                      <a:pt x="51458" y="658296"/>
                    </a:lnTo>
                    <a:lnTo>
                      <a:pt x="56098" y="660939"/>
                    </a:lnTo>
                    <a:lnTo>
                      <a:pt x="31432" y="687324"/>
                    </a:lnTo>
                    <a:lnTo>
                      <a:pt x="45148" y="701040"/>
                    </a:lnTo>
                    <a:lnTo>
                      <a:pt x="75086" y="701040"/>
                    </a:lnTo>
                    <a:lnTo>
                      <a:pt x="74175" y="706493"/>
                    </a:lnTo>
                    <a:lnTo>
                      <a:pt x="66484" y="719328"/>
                    </a:lnTo>
                    <a:lnTo>
                      <a:pt x="53625" y="728162"/>
                    </a:lnTo>
                    <a:lnTo>
                      <a:pt x="39052" y="731710"/>
                    </a:lnTo>
                    <a:close/>
                  </a:path>
                  <a:path w="689609" h="732154">
                    <a:moveTo>
                      <a:pt x="45148" y="701040"/>
                    </a:moveTo>
                    <a:lnTo>
                      <a:pt x="31432" y="687324"/>
                    </a:lnTo>
                    <a:lnTo>
                      <a:pt x="56098" y="660939"/>
                    </a:lnTo>
                    <a:lnTo>
                      <a:pt x="64960" y="665988"/>
                    </a:lnTo>
                    <a:lnTo>
                      <a:pt x="70562" y="673793"/>
                    </a:lnTo>
                    <a:lnTo>
                      <a:pt x="45148" y="701040"/>
                    </a:lnTo>
                    <a:close/>
                  </a:path>
                  <a:path w="689609" h="732154">
                    <a:moveTo>
                      <a:pt x="75086" y="701040"/>
                    </a:moveTo>
                    <a:lnTo>
                      <a:pt x="45148" y="701040"/>
                    </a:lnTo>
                    <a:lnTo>
                      <a:pt x="70562" y="673793"/>
                    </a:lnTo>
                    <a:lnTo>
                      <a:pt x="73556" y="677965"/>
                    </a:lnTo>
                    <a:lnTo>
                      <a:pt x="76581" y="692086"/>
                    </a:lnTo>
                    <a:lnTo>
                      <a:pt x="75086" y="70104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 wrap="square" lIns="0" tIns="0" rIns="0" bIns="0" rtlCol="0"/>
              <a:lstStyle/>
              <a:p>
                <a:pPr defTabSz="685800"/>
                <a:endParaRPr sz="119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BA4EF99-6E57-4583-AB34-168360686643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FB2560-AE0F-42CB-B118-A3C6EBE3CBDD}"/>
              </a:ext>
            </a:extLst>
          </p:cNvPr>
          <p:cNvSpPr txBox="1"/>
          <p:nvPr/>
        </p:nvSpPr>
        <p:spPr>
          <a:xfrm>
            <a:off x="987101" y="5257800"/>
            <a:ext cx="806631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Convex set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0C8DF1-FBFE-48AB-AB60-B5CA04671025}"/>
              </a:ext>
            </a:extLst>
          </p:cNvPr>
          <p:cNvSpPr txBox="1"/>
          <p:nvPr/>
        </p:nvSpPr>
        <p:spPr>
          <a:xfrm>
            <a:off x="7033136" y="4645059"/>
            <a:ext cx="1072730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Non-convex set</a:t>
            </a:r>
          </a:p>
        </p:txBody>
      </p:sp>
    </p:spTree>
    <p:extLst>
      <p:ext uri="{BB962C8B-B14F-4D97-AF65-F5344CB8AC3E}">
        <p14:creationId xmlns:p14="http://schemas.microsoft.com/office/powerpoint/2010/main" val="119769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0A3D3-F643-4BF8-9C7C-2566006E2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13AF8-9EC0-48ED-8BBF-78A24DF0A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j-lt"/>
              </a:rPr>
              <a:t>Gradient descent makes the assumption that loss/objective has a single global optimum </a:t>
            </a:r>
          </a:p>
          <a:p>
            <a:r>
              <a:rPr lang="en-US" dirty="0">
                <a:latin typeface="+mj-lt"/>
              </a:rPr>
              <a:t>What about local optima?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4F971AF2-B4C2-46A9-B8C1-9A2AFBBE028A}"/>
              </a:ext>
            </a:extLst>
          </p:cNvPr>
          <p:cNvSpPr/>
          <p:nvPr/>
        </p:nvSpPr>
        <p:spPr>
          <a:xfrm>
            <a:off x="5399314" y="3683470"/>
            <a:ext cx="3287486" cy="280067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B0A23-84D8-47E0-8CFD-9ADD65EBDF20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8240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E15E5-FB8A-420C-B730-44C6165A7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C3DBC6-1B72-45ED-9080-3B6EC25D4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229176" cy="4525963"/>
          </a:xfrm>
        </p:spPr>
        <p:txBody>
          <a:bodyPr>
            <a:noAutofit/>
          </a:bodyPr>
          <a:lstStyle/>
          <a:p>
            <a:pPr marL="235336" indent="-226931" defTabSz="685800">
              <a:spcBef>
                <a:spcPts val="414"/>
              </a:spcBef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000" spc="-110" dirty="0">
                <a:latin typeface="+mj-lt"/>
                <a:cs typeface="Arial"/>
              </a:rPr>
              <a:t>Popular</a:t>
            </a:r>
            <a:r>
              <a:rPr lang="en-US" sz="2000" spc="-70" dirty="0">
                <a:latin typeface="+mj-lt"/>
                <a:cs typeface="Arial"/>
              </a:rPr>
              <a:t> </a:t>
            </a:r>
            <a:r>
              <a:rPr lang="en-US" sz="2000" spc="-110" dirty="0">
                <a:latin typeface="+mj-lt"/>
                <a:cs typeface="Arial"/>
              </a:rPr>
              <a:t>hypothesis:</a:t>
            </a:r>
            <a:endParaRPr lang="en-US" sz="2000" dirty="0">
              <a:latin typeface="+mj-lt"/>
              <a:cs typeface="Arial"/>
            </a:endParaRPr>
          </a:p>
          <a:p>
            <a:pPr marL="500510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23" dirty="0">
                <a:cs typeface="Arial"/>
              </a:rPr>
              <a:t>Most </a:t>
            </a:r>
            <a:r>
              <a:rPr lang="en-US" sz="2000" spc="-47" dirty="0">
                <a:cs typeface="Arial"/>
              </a:rPr>
              <a:t>local </a:t>
            </a:r>
            <a:r>
              <a:rPr lang="en-US" sz="2000" spc="-40" dirty="0">
                <a:cs typeface="Arial"/>
              </a:rPr>
              <a:t>minima </a:t>
            </a:r>
            <a:r>
              <a:rPr lang="en-US" sz="2000" spc="-56" dirty="0">
                <a:cs typeface="Arial"/>
              </a:rPr>
              <a:t>are</a:t>
            </a:r>
            <a:r>
              <a:rPr lang="en-US" sz="2000" spc="-166" dirty="0">
                <a:cs typeface="Arial"/>
              </a:rPr>
              <a:t> </a:t>
            </a:r>
            <a:r>
              <a:rPr lang="en-US" sz="2000" spc="-40" dirty="0">
                <a:cs typeface="Arial"/>
              </a:rPr>
              <a:t>equivalent</a:t>
            </a:r>
            <a:endParaRPr lang="en-US" sz="2000" dirty="0">
              <a:cs typeface="Arial"/>
            </a:endParaRPr>
          </a:p>
          <a:p>
            <a:pPr marL="764843" lvl="2" indent="-152128" defTabSz="685800">
              <a:spcBef>
                <a:spcPts val="287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56" dirty="0">
                <a:cs typeface="Arial"/>
              </a:rPr>
              <a:t>And </a:t>
            </a:r>
            <a:r>
              <a:rPr lang="en-US" sz="2000" spc="-59" dirty="0">
                <a:cs typeface="Arial"/>
              </a:rPr>
              <a:t>close </a:t>
            </a:r>
            <a:r>
              <a:rPr lang="en-US" sz="2000" spc="14" dirty="0">
                <a:cs typeface="Arial"/>
              </a:rPr>
              <a:t>to </a:t>
            </a:r>
            <a:r>
              <a:rPr lang="en-US" sz="2000" spc="-43" dirty="0">
                <a:cs typeface="Arial"/>
              </a:rPr>
              <a:t>global</a:t>
            </a:r>
            <a:r>
              <a:rPr lang="en-US" sz="2000" spc="-166" dirty="0">
                <a:cs typeface="Arial"/>
              </a:rPr>
              <a:t> </a:t>
            </a:r>
            <a:r>
              <a:rPr lang="en-US" sz="2000" spc="-23" dirty="0">
                <a:cs typeface="Arial"/>
              </a:rPr>
              <a:t>minimum</a:t>
            </a:r>
            <a:endParaRPr lang="en-US" sz="2000" dirty="0">
              <a:cs typeface="Arial"/>
            </a:endParaRPr>
          </a:p>
          <a:p>
            <a:pPr marL="500510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86" dirty="0">
                <a:cs typeface="Arial"/>
              </a:rPr>
              <a:t>This </a:t>
            </a:r>
            <a:r>
              <a:rPr lang="en-US" sz="2000" spc="-76" dirty="0">
                <a:cs typeface="Arial"/>
              </a:rPr>
              <a:t>is </a:t>
            </a:r>
            <a:r>
              <a:rPr lang="en-US" sz="2000" spc="-3" dirty="0">
                <a:cs typeface="Arial"/>
              </a:rPr>
              <a:t>not </a:t>
            </a:r>
            <a:r>
              <a:rPr lang="en-US" sz="2000" spc="-7" dirty="0">
                <a:cs typeface="Arial"/>
              </a:rPr>
              <a:t>true </a:t>
            </a:r>
            <a:r>
              <a:rPr lang="en-US" sz="2000" dirty="0">
                <a:cs typeface="Arial"/>
              </a:rPr>
              <a:t>for </a:t>
            </a:r>
            <a:r>
              <a:rPr lang="en-US" sz="2000" spc="-56" dirty="0">
                <a:cs typeface="Arial"/>
              </a:rPr>
              <a:t>small</a:t>
            </a:r>
            <a:r>
              <a:rPr lang="en-US" sz="2000" spc="-248" dirty="0">
                <a:cs typeface="Arial"/>
              </a:rPr>
              <a:t> </a:t>
            </a:r>
            <a:r>
              <a:rPr lang="en-US" sz="2000" spc="-40" dirty="0">
                <a:cs typeface="Arial"/>
              </a:rPr>
              <a:t>networks</a:t>
            </a:r>
            <a:endParaRPr lang="en-US" sz="2000" dirty="0">
              <a:cs typeface="Arial"/>
            </a:endParaRPr>
          </a:p>
          <a:p>
            <a:pPr marL="500510" marR="245422" lvl="1" indent="-189950" defTabSz="685800">
              <a:spcBef>
                <a:spcPts val="323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40" dirty="0">
                <a:latin typeface="+mj-lt"/>
                <a:cs typeface="Arial"/>
              </a:rPr>
              <a:t>In </a:t>
            </a:r>
            <a:r>
              <a:rPr lang="en-US" sz="2000" spc="-59" dirty="0">
                <a:latin typeface="+mj-lt"/>
                <a:cs typeface="Arial"/>
              </a:rPr>
              <a:t>large </a:t>
            </a:r>
            <a:r>
              <a:rPr lang="en-US" sz="2000" spc="-40" dirty="0">
                <a:latin typeface="+mj-lt"/>
                <a:cs typeface="Arial"/>
              </a:rPr>
              <a:t>networks, </a:t>
            </a:r>
            <a:r>
              <a:rPr lang="en-US" sz="2000" spc="-70" dirty="0">
                <a:latin typeface="+mj-lt"/>
                <a:cs typeface="Arial"/>
              </a:rPr>
              <a:t>saddle </a:t>
            </a:r>
            <a:r>
              <a:rPr lang="en-US" sz="2000" spc="-33" dirty="0">
                <a:latin typeface="+mj-lt"/>
                <a:cs typeface="Arial"/>
              </a:rPr>
              <a:t>points </a:t>
            </a:r>
            <a:r>
              <a:rPr lang="en-US" sz="2000" spc="-63" dirty="0">
                <a:latin typeface="+mj-lt"/>
                <a:cs typeface="Arial"/>
              </a:rPr>
              <a:t>are </a:t>
            </a:r>
            <a:r>
              <a:rPr lang="en-US" sz="2000" spc="-23" dirty="0">
                <a:latin typeface="+mj-lt"/>
                <a:cs typeface="Arial"/>
              </a:rPr>
              <a:t>far</a:t>
            </a:r>
            <a:r>
              <a:rPr lang="en-US" sz="2000" spc="-185" dirty="0">
                <a:latin typeface="+mj-lt"/>
                <a:cs typeface="Arial"/>
              </a:rPr>
              <a:t> </a:t>
            </a:r>
            <a:r>
              <a:rPr lang="en-US" sz="2000" spc="-43" dirty="0">
                <a:latin typeface="+mj-lt"/>
                <a:cs typeface="Arial"/>
              </a:rPr>
              <a:t>more  </a:t>
            </a:r>
            <a:r>
              <a:rPr lang="en-US" sz="2000" spc="-53" dirty="0">
                <a:latin typeface="+mj-lt"/>
                <a:cs typeface="Arial"/>
              </a:rPr>
              <a:t>common </a:t>
            </a:r>
            <a:r>
              <a:rPr lang="en-US" sz="2000" spc="-30" dirty="0">
                <a:latin typeface="+mj-lt"/>
                <a:cs typeface="Arial"/>
              </a:rPr>
              <a:t>than </a:t>
            </a:r>
            <a:r>
              <a:rPr lang="en-US" sz="2000" spc="-50" dirty="0">
                <a:latin typeface="+mj-lt"/>
                <a:cs typeface="Arial"/>
              </a:rPr>
              <a:t>local</a:t>
            </a:r>
            <a:r>
              <a:rPr lang="en-US" sz="2000" spc="-143" dirty="0">
                <a:latin typeface="+mj-lt"/>
                <a:cs typeface="Arial"/>
              </a:rPr>
              <a:t> </a:t>
            </a:r>
            <a:r>
              <a:rPr lang="en-US" sz="2000" spc="-40" dirty="0">
                <a:latin typeface="+mj-lt"/>
                <a:cs typeface="Arial"/>
              </a:rPr>
              <a:t>minima</a:t>
            </a:r>
            <a:endParaRPr lang="en-US" sz="2000" dirty="0">
              <a:latin typeface="+mj-lt"/>
              <a:cs typeface="Arial"/>
            </a:endParaRPr>
          </a:p>
          <a:p>
            <a:pPr marL="764843" lvl="2" indent="-152128" defTabSz="685800">
              <a:spcBef>
                <a:spcPts val="284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63" dirty="0">
                <a:latin typeface="+mj-lt"/>
                <a:cs typeface="Arial"/>
              </a:rPr>
              <a:t>Frequency </a:t>
            </a:r>
            <a:r>
              <a:rPr lang="en-US" sz="2000" spc="-37" dirty="0">
                <a:latin typeface="+mj-lt"/>
                <a:cs typeface="Arial"/>
              </a:rPr>
              <a:t>exponential </a:t>
            </a:r>
            <a:r>
              <a:rPr lang="en-US" sz="2000" spc="-10" dirty="0">
                <a:latin typeface="+mj-lt"/>
                <a:cs typeface="Arial"/>
              </a:rPr>
              <a:t>in </a:t>
            </a:r>
            <a:r>
              <a:rPr lang="en-US" sz="2000" spc="-17" dirty="0">
                <a:latin typeface="+mj-lt"/>
                <a:cs typeface="Arial"/>
              </a:rPr>
              <a:t>network</a:t>
            </a:r>
            <a:r>
              <a:rPr lang="en-US" sz="2000" spc="-195" dirty="0">
                <a:latin typeface="+mj-lt"/>
                <a:cs typeface="Arial"/>
              </a:rPr>
              <a:t> </a:t>
            </a:r>
            <a:r>
              <a:rPr lang="en-US" sz="2000" spc="-83" dirty="0">
                <a:latin typeface="+mj-lt"/>
                <a:cs typeface="Arial"/>
              </a:rPr>
              <a:t>size</a:t>
            </a:r>
            <a:endParaRPr lang="en-US" sz="2000" dirty="0">
              <a:latin typeface="+mj-lt"/>
              <a:cs typeface="Arial"/>
            </a:endParaRPr>
          </a:p>
          <a:p>
            <a:pPr marL="235336" indent="-226931" defTabSz="685800"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000" spc="-122" dirty="0">
                <a:latin typeface="+mj-lt"/>
                <a:cs typeface="Arial"/>
              </a:rPr>
              <a:t>Saddle </a:t>
            </a:r>
            <a:r>
              <a:rPr lang="en-US" sz="2000" spc="-80" dirty="0">
                <a:latin typeface="+mj-lt"/>
                <a:cs typeface="Arial"/>
              </a:rPr>
              <a:t>point: </a:t>
            </a:r>
            <a:r>
              <a:rPr lang="en-US" sz="2000" spc="-132" dirty="0">
                <a:latin typeface="+mj-lt"/>
                <a:cs typeface="Arial"/>
              </a:rPr>
              <a:t>A </a:t>
            </a:r>
            <a:r>
              <a:rPr lang="en-US" sz="2000" spc="-14" dirty="0">
                <a:latin typeface="+mj-lt"/>
                <a:cs typeface="Arial"/>
              </a:rPr>
              <a:t>point</a:t>
            </a:r>
            <a:r>
              <a:rPr lang="en-US" sz="2000" spc="59" dirty="0">
                <a:latin typeface="+mj-lt"/>
                <a:cs typeface="Arial"/>
              </a:rPr>
              <a:t> </a:t>
            </a:r>
            <a:r>
              <a:rPr lang="en-US" sz="2000" spc="-47" dirty="0">
                <a:latin typeface="+mj-lt"/>
                <a:cs typeface="Arial"/>
              </a:rPr>
              <a:t>where:</a:t>
            </a:r>
            <a:endParaRPr lang="en-US" sz="2000" dirty="0">
              <a:latin typeface="+mj-lt"/>
              <a:cs typeface="Arial"/>
            </a:endParaRPr>
          </a:p>
          <a:p>
            <a:pPr marL="500510" lvl="1" indent="-189950" defTabSz="685800">
              <a:spcBef>
                <a:spcPts val="324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96" dirty="0">
                <a:latin typeface="+mj-lt"/>
                <a:cs typeface="Arial"/>
              </a:rPr>
              <a:t>The </a:t>
            </a:r>
            <a:r>
              <a:rPr lang="en-US" sz="2000" spc="-59" dirty="0">
                <a:latin typeface="+mj-lt"/>
                <a:cs typeface="Arial"/>
              </a:rPr>
              <a:t>slope </a:t>
            </a:r>
            <a:r>
              <a:rPr lang="en-US" sz="2000" spc="-70" dirty="0">
                <a:latin typeface="+mj-lt"/>
                <a:cs typeface="Arial"/>
              </a:rPr>
              <a:t>is</a:t>
            </a:r>
            <a:r>
              <a:rPr lang="en-US" sz="2000" spc="-47" dirty="0">
                <a:latin typeface="+mj-lt"/>
                <a:cs typeface="Arial"/>
              </a:rPr>
              <a:t> </a:t>
            </a:r>
            <a:r>
              <a:rPr lang="en-US" sz="2000" spc="-80" dirty="0">
                <a:latin typeface="+mj-lt"/>
                <a:cs typeface="Arial"/>
              </a:rPr>
              <a:t>zero</a:t>
            </a:r>
            <a:endParaRPr lang="en-US" sz="2000" dirty="0">
              <a:latin typeface="+mj-lt"/>
              <a:cs typeface="Arial"/>
            </a:endParaRPr>
          </a:p>
          <a:p>
            <a:pPr marL="500510" marR="229033" lvl="1" indent="-189950" defTabSz="685800">
              <a:spcBef>
                <a:spcPts val="318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96" dirty="0">
                <a:latin typeface="+mj-lt"/>
                <a:cs typeface="Arial"/>
              </a:rPr>
              <a:t>The </a:t>
            </a:r>
            <a:r>
              <a:rPr lang="en-US" sz="2000" spc="-66" dirty="0">
                <a:latin typeface="+mj-lt"/>
                <a:cs typeface="Arial"/>
              </a:rPr>
              <a:t>surface </a:t>
            </a:r>
            <a:r>
              <a:rPr lang="en-US" sz="2000" spc="-80" dirty="0">
                <a:latin typeface="+mj-lt"/>
                <a:cs typeface="Arial"/>
              </a:rPr>
              <a:t>increases </a:t>
            </a:r>
            <a:r>
              <a:rPr lang="en-US" sz="2000" spc="-23" dirty="0">
                <a:latin typeface="+mj-lt"/>
                <a:cs typeface="Arial"/>
              </a:rPr>
              <a:t>in </a:t>
            </a:r>
            <a:r>
              <a:rPr lang="en-US" sz="2000" spc="-80" dirty="0">
                <a:latin typeface="+mj-lt"/>
                <a:cs typeface="Arial"/>
              </a:rPr>
              <a:t>some </a:t>
            </a:r>
            <a:r>
              <a:rPr lang="en-US" sz="2000" spc="-37" dirty="0">
                <a:latin typeface="+mj-lt"/>
                <a:cs typeface="Arial"/>
              </a:rPr>
              <a:t>directions, </a:t>
            </a:r>
            <a:r>
              <a:rPr lang="en-US" sz="2000" dirty="0">
                <a:latin typeface="+mj-lt"/>
                <a:cs typeface="Arial"/>
              </a:rPr>
              <a:t>but  </a:t>
            </a:r>
            <a:r>
              <a:rPr lang="en-US" sz="2000" spc="-86" dirty="0">
                <a:latin typeface="+mj-lt"/>
                <a:cs typeface="Arial"/>
              </a:rPr>
              <a:t>decreases </a:t>
            </a:r>
            <a:r>
              <a:rPr lang="en-US" sz="2000" spc="-17" dirty="0">
                <a:latin typeface="+mj-lt"/>
                <a:cs typeface="Arial"/>
              </a:rPr>
              <a:t>in</a:t>
            </a:r>
            <a:r>
              <a:rPr lang="en-US" sz="2000" spc="-56" dirty="0">
                <a:latin typeface="+mj-lt"/>
                <a:cs typeface="Arial"/>
              </a:rPr>
              <a:t> </a:t>
            </a:r>
            <a:r>
              <a:rPr lang="en-US" sz="2000" spc="-40" dirty="0">
                <a:latin typeface="+mj-lt"/>
                <a:cs typeface="Arial"/>
              </a:rPr>
              <a:t>others</a:t>
            </a:r>
            <a:endParaRPr lang="en-US" sz="2000" dirty="0">
              <a:latin typeface="+mj-lt"/>
              <a:cs typeface="Arial"/>
            </a:endParaRPr>
          </a:p>
          <a:p>
            <a:pPr marL="764843" marR="12608" lvl="2" indent="-151708" defTabSz="685800">
              <a:spcBef>
                <a:spcPts val="284"/>
              </a:spcBef>
              <a:buFontTx/>
              <a:buChar char="•"/>
              <a:tabLst>
                <a:tab pos="764843" algn="l"/>
                <a:tab pos="765263" algn="l"/>
              </a:tabLst>
            </a:pPr>
            <a:r>
              <a:rPr lang="en-US" sz="2000" spc="-96" dirty="0">
                <a:latin typeface="+mj-lt"/>
                <a:cs typeface="Arial"/>
              </a:rPr>
              <a:t>Some </a:t>
            </a:r>
            <a:r>
              <a:rPr lang="en-US" sz="2000" dirty="0">
                <a:latin typeface="+mj-lt"/>
                <a:cs typeface="Arial"/>
              </a:rPr>
              <a:t>of </a:t>
            </a:r>
            <a:r>
              <a:rPr lang="en-US" sz="2000" spc="-10" dirty="0">
                <a:latin typeface="+mj-lt"/>
                <a:cs typeface="Arial"/>
              </a:rPr>
              <a:t>the </a:t>
            </a:r>
            <a:r>
              <a:rPr lang="en-US" sz="2000" spc="-73" dirty="0">
                <a:latin typeface="+mj-lt"/>
                <a:cs typeface="Arial"/>
              </a:rPr>
              <a:t>Eigenvalues </a:t>
            </a:r>
            <a:r>
              <a:rPr lang="en-US" sz="2000" spc="-7" dirty="0">
                <a:latin typeface="+mj-lt"/>
                <a:cs typeface="Arial"/>
              </a:rPr>
              <a:t>of </a:t>
            </a:r>
            <a:r>
              <a:rPr lang="en-US" sz="2000" spc="-10" dirty="0">
                <a:latin typeface="+mj-lt"/>
                <a:cs typeface="Arial"/>
              </a:rPr>
              <a:t>the</a:t>
            </a:r>
            <a:r>
              <a:rPr lang="en-US" sz="2000" spc="-215" dirty="0">
                <a:latin typeface="+mj-lt"/>
                <a:cs typeface="Arial"/>
              </a:rPr>
              <a:t> </a:t>
            </a:r>
            <a:r>
              <a:rPr lang="en-US" sz="2000" spc="-76" dirty="0">
                <a:latin typeface="+mj-lt"/>
                <a:cs typeface="Arial"/>
              </a:rPr>
              <a:t>Hessian </a:t>
            </a:r>
            <a:r>
              <a:rPr lang="en-US" sz="2000" spc="-53" dirty="0">
                <a:latin typeface="+mj-lt"/>
                <a:cs typeface="Arial"/>
              </a:rPr>
              <a:t>are </a:t>
            </a:r>
            <a:r>
              <a:rPr lang="en-US" sz="2000" spc="-30" dirty="0">
                <a:latin typeface="+mj-lt"/>
                <a:cs typeface="Arial"/>
              </a:rPr>
              <a:t>positive; </a:t>
            </a:r>
            <a:r>
              <a:rPr lang="en-US" sz="2000" spc="-33" dirty="0">
                <a:latin typeface="+mj-lt"/>
                <a:cs typeface="Arial"/>
              </a:rPr>
              <a:t>others </a:t>
            </a:r>
            <a:r>
              <a:rPr lang="en-US" sz="2000" spc="-50" dirty="0">
                <a:latin typeface="+mj-lt"/>
                <a:cs typeface="Arial"/>
              </a:rPr>
              <a:t>are</a:t>
            </a:r>
            <a:r>
              <a:rPr lang="en-US" sz="2000" spc="-99" dirty="0">
                <a:latin typeface="+mj-lt"/>
                <a:cs typeface="Arial"/>
              </a:rPr>
              <a:t> </a:t>
            </a:r>
            <a:r>
              <a:rPr lang="en-US" sz="2000" spc="-50" dirty="0">
                <a:latin typeface="+mj-lt"/>
                <a:cs typeface="Arial"/>
              </a:rPr>
              <a:t>negative</a:t>
            </a:r>
            <a:endParaRPr lang="en-US" sz="2000" dirty="0">
              <a:latin typeface="+mj-lt"/>
              <a:cs typeface="Arial"/>
            </a:endParaRPr>
          </a:p>
          <a:p>
            <a:pPr marL="500510" marR="3362" lvl="1" indent="-189950" defTabSz="685800">
              <a:spcBef>
                <a:spcPts val="301"/>
              </a:spcBef>
              <a:buFontTx/>
              <a:buChar char="–"/>
              <a:tabLst>
                <a:tab pos="500510" algn="l"/>
                <a:tab pos="500930" algn="l"/>
              </a:tabLst>
            </a:pPr>
            <a:r>
              <a:rPr lang="en-US" sz="2000" spc="-53" dirty="0">
                <a:latin typeface="+mj-lt"/>
                <a:cs typeface="Arial"/>
              </a:rPr>
              <a:t>Gradient </a:t>
            </a:r>
            <a:r>
              <a:rPr lang="en-US" sz="2000" spc="-63" dirty="0">
                <a:latin typeface="+mj-lt"/>
                <a:cs typeface="Arial"/>
              </a:rPr>
              <a:t>descent </a:t>
            </a:r>
            <a:r>
              <a:rPr lang="en-US" sz="2000" spc="-40" dirty="0" err="1">
                <a:latin typeface="+mj-lt"/>
                <a:cs typeface="Arial"/>
              </a:rPr>
              <a:t>algs</a:t>
            </a:r>
            <a:r>
              <a:rPr lang="en-US" sz="2000" spc="-40" dirty="0">
                <a:latin typeface="+mj-lt"/>
                <a:cs typeface="Arial"/>
              </a:rPr>
              <a:t> </a:t>
            </a:r>
            <a:r>
              <a:rPr lang="en-US" sz="2000" spc="-14" dirty="0">
                <a:latin typeface="+mj-lt"/>
                <a:cs typeface="Arial"/>
              </a:rPr>
              <a:t>often </a:t>
            </a:r>
            <a:r>
              <a:rPr lang="en-US" sz="2000" spc="-43" dirty="0">
                <a:latin typeface="+mj-lt"/>
                <a:cs typeface="Arial"/>
              </a:rPr>
              <a:t>get </a:t>
            </a:r>
            <a:r>
              <a:rPr lang="en-US" sz="2000" spc="-14" dirty="0">
                <a:latin typeface="+mj-lt"/>
                <a:cs typeface="Arial"/>
              </a:rPr>
              <a:t>“stuck”</a:t>
            </a:r>
            <a:r>
              <a:rPr lang="en-US" sz="2000" spc="-209" dirty="0">
                <a:latin typeface="+mj-lt"/>
                <a:cs typeface="Arial"/>
              </a:rPr>
              <a:t> </a:t>
            </a:r>
            <a:r>
              <a:rPr lang="en-US" sz="2000" spc="-17" dirty="0">
                <a:latin typeface="+mj-lt"/>
                <a:cs typeface="Arial"/>
              </a:rPr>
              <a:t>in </a:t>
            </a:r>
            <a:r>
              <a:rPr lang="en-US" sz="2000" spc="-70" dirty="0">
                <a:latin typeface="+mj-lt"/>
                <a:cs typeface="Arial"/>
              </a:rPr>
              <a:t>saddle</a:t>
            </a:r>
            <a:r>
              <a:rPr lang="en-US" sz="2000" spc="-76" dirty="0">
                <a:latin typeface="+mj-lt"/>
                <a:cs typeface="Arial"/>
              </a:rPr>
              <a:t> </a:t>
            </a:r>
            <a:r>
              <a:rPr lang="en-US" sz="2000" spc="-33" dirty="0">
                <a:latin typeface="+mj-lt"/>
                <a:cs typeface="Arial"/>
              </a:rPr>
              <a:t>points</a:t>
            </a:r>
            <a:endParaRPr lang="en-US" sz="2000" dirty="0">
              <a:latin typeface="+mj-lt"/>
              <a:cs typeface="Arial"/>
            </a:endParaRPr>
          </a:p>
          <a:p>
            <a:endParaRPr lang="en-US" sz="2000" dirty="0">
              <a:latin typeface="+mj-l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72A0798C-23F5-41DB-983B-BF84E75B1EC1}"/>
              </a:ext>
            </a:extLst>
          </p:cNvPr>
          <p:cNvSpPr/>
          <p:nvPr/>
        </p:nvSpPr>
        <p:spPr>
          <a:xfrm>
            <a:off x="6899612" y="1600200"/>
            <a:ext cx="1955958" cy="1435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953F62D-F884-4F30-B2C7-72C7076FB5AB}"/>
              </a:ext>
            </a:extLst>
          </p:cNvPr>
          <p:cNvSpPr/>
          <p:nvPr/>
        </p:nvSpPr>
        <p:spPr>
          <a:xfrm>
            <a:off x="6912231" y="3249345"/>
            <a:ext cx="1930721" cy="1708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A025E221-489C-4DAE-8EF0-D12B0C06C972}"/>
              </a:ext>
            </a:extLst>
          </p:cNvPr>
          <p:cNvSpPr/>
          <p:nvPr/>
        </p:nvSpPr>
        <p:spPr>
          <a:xfrm>
            <a:off x="7088898" y="5174113"/>
            <a:ext cx="1577387" cy="13439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608F1E-493A-4B62-931D-ED6734193E16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88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F2723-7262-4225-B53B-0A01BE40F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i="1" dirty="0"/>
              <a:t>controversial </a:t>
            </a:r>
            <a:r>
              <a:rPr lang="en-US" dirty="0"/>
              <a:t>loss surface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CC9C72-1791-4063-9095-77ADB02FF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34916" marR="73543" indent="-226931" defTabSz="685800">
              <a:spcBef>
                <a:spcPts val="70"/>
              </a:spcBef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200" b="1" spc="-96" dirty="0" err="1">
                <a:latin typeface="+mj-lt"/>
                <a:cs typeface="Arial"/>
              </a:rPr>
              <a:t>Baldi</a:t>
            </a:r>
            <a:r>
              <a:rPr lang="en-US" sz="2200" b="1" spc="-96" dirty="0">
                <a:latin typeface="+mj-lt"/>
                <a:cs typeface="Arial"/>
              </a:rPr>
              <a:t> and </a:t>
            </a:r>
            <a:r>
              <a:rPr lang="en-US" sz="2200" b="1" spc="-86" dirty="0" err="1">
                <a:latin typeface="+mj-lt"/>
                <a:cs typeface="Arial"/>
              </a:rPr>
              <a:t>Hornik</a:t>
            </a:r>
            <a:r>
              <a:rPr lang="en-US" sz="2200" b="1" spc="-86" dirty="0">
                <a:latin typeface="+mj-lt"/>
                <a:cs typeface="Arial"/>
              </a:rPr>
              <a:t> </a:t>
            </a:r>
            <a:r>
              <a:rPr lang="en-US" sz="2200" b="1" spc="-43" dirty="0">
                <a:latin typeface="+mj-lt"/>
                <a:cs typeface="Arial"/>
              </a:rPr>
              <a:t>(89), </a:t>
            </a:r>
            <a:r>
              <a:rPr lang="en-US" sz="2200" b="1" spc="-56" dirty="0">
                <a:latin typeface="+mj-lt"/>
                <a:cs typeface="Arial"/>
              </a:rPr>
              <a:t>“</a:t>
            </a:r>
            <a:r>
              <a:rPr lang="en-US" sz="2200" i="1" spc="-56" dirty="0">
                <a:latin typeface="+mj-lt"/>
                <a:cs typeface="Arial"/>
              </a:rPr>
              <a:t>Neural </a:t>
            </a:r>
            <a:r>
              <a:rPr lang="en-US" sz="2200" i="1" spc="-53" dirty="0">
                <a:latin typeface="+mj-lt"/>
                <a:cs typeface="Arial"/>
              </a:rPr>
              <a:t>Networks </a:t>
            </a:r>
            <a:r>
              <a:rPr lang="en-US" sz="2200" i="1" spc="-56" dirty="0">
                <a:latin typeface="+mj-lt"/>
                <a:cs typeface="Arial"/>
              </a:rPr>
              <a:t>and </a:t>
            </a:r>
            <a:r>
              <a:rPr lang="en-US" sz="2200" i="1" spc="-50" dirty="0">
                <a:latin typeface="+mj-lt"/>
                <a:cs typeface="Arial"/>
              </a:rPr>
              <a:t>Principal </a:t>
            </a:r>
            <a:r>
              <a:rPr lang="en-US" sz="2200" i="1" spc="-73" dirty="0">
                <a:latin typeface="+mj-lt"/>
                <a:cs typeface="Arial"/>
              </a:rPr>
              <a:t>Component  </a:t>
            </a:r>
            <a:r>
              <a:rPr lang="en-US" sz="2200" i="1" spc="-66" dirty="0">
                <a:latin typeface="+mj-lt"/>
                <a:cs typeface="Arial"/>
              </a:rPr>
              <a:t>Analysis:</a:t>
            </a:r>
            <a:r>
              <a:rPr lang="en-US" sz="2200" i="1" spc="-73" dirty="0">
                <a:latin typeface="+mj-lt"/>
                <a:cs typeface="Arial"/>
              </a:rPr>
              <a:t> </a:t>
            </a:r>
            <a:r>
              <a:rPr lang="en-US" sz="2200" i="1" spc="-63" dirty="0">
                <a:latin typeface="+mj-lt"/>
                <a:cs typeface="Arial"/>
              </a:rPr>
              <a:t>Learning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20" dirty="0">
                <a:latin typeface="+mj-lt"/>
                <a:cs typeface="Arial"/>
              </a:rPr>
              <a:t>from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96" dirty="0">
                <a:latin typeface="+mj-lt"/>
                <a:cs typeface="Arial"/>
              </a:rPr>
              <a:t>Examples</a:t>
            </a:r>
            <a:r>
              <a:rPr lang="en-US" sz="2200" i="1" spc="-86" dirty="0">
                <a:latin typeface="+mj-lt"/>
                <a:cs typeface="Arial"/>
              </a:rPr>
              <a:t> </a:t>
            </a:r>
            <a:r>
              <a:rPr lang="en-US" sz="2200" i="1" spc="-14" dirty="0">
                <a:latin typeface="+mj-lt"/>
                <a:cs typeface="Arial"/>
              </a:rPr>
              <a:t>Without</a:t>
            </a:r>
            <a:r>
              <a:rPr lang="en-US" sz="2200" i="1" spc="-83" dirty="0">
                <a:latin typeface="+mj-lt"/>
                <a:cs typeface="Arial"/>
              </a:rPr>
              <a:t> Local</a:t>
            </a:r>
            <a:r>
              <a:rPr lang="en-US" sz="2200" i="1" spc="-86" dirty="0">
                <a:latin typeface="+mj-lt"/>
                <a:cs typeface="Arial"/>
              </a:rPr>
              <a:t> </a:t>
            </a:r>
            <a:r>
              <a:rPr lang="en-US" sz="2200" i="1" dirty="0">
                <a:latin typeface="+mj-lt"/>
                <a:cs typeface="Arial"/>
              </a:rPr>
              <a:t>Minima</a:t>
            </a:r>
            <a:r>
              <a:rPr lang="en-US" sz="2200" dirty="0">
                <a:latin typeface="+mj-lt"/>
                <a:cs typeface="Arial"/>
              </a:rPr>
              <a:t>”</a:t>
            </a:r>
            <a:r>
              <a:rPr lang="en-US" sz="2200" spc="-76" dirty="0">
                <a:latin typeface="+mj-lt"/>
                <a:cs typeface="Arial"/>
              </a:rPr>
              <a:t> </a:t>
            </a:r>
            <a:r>
              <a:rPr lang="en-US" sz="2200" spc="-14" dirty="0">
                <a:latin typeface="+mj-lt"/>
                <a:cs typeface="Arial"/>
              </a:rPr>
              <a:t>:</a:t>
            </a:r>
            <a:r>
              <a:rPr lang="en-US" sz="2200" spc="-56" dirty="0">
                <a:latin typeface="+mj-lt"/>
                <a:cs typeface="Arial"/>
              </a:rPr>
              <a:t> </a:t>
            </a:r>
            <a:r>
              <a:rPr lang="en-US" sz="2200" spc="-80" dirty="0">
                <a:latin typeface="+mj-lt"/>
                <a:cs typeface="Arial"/>
              </a:rPr>
              <a:t>An</a:t>
            </a:r>
            <a:r>
              <a:rPr lang="en-US" sz="2200" spc="-86" dirty="0">
                <a:latin typeface="+mj-lt"/>
                <a:cs typeface="Arial"/>
              </a:rPr>
              <a:t> </a:t>
            </a:r>
            <a:r>
              <a:rPr lang="en-US" sz="2200" spc="-116" dirty="0">
                <a:latin typeface="+mj-lt"/>
                <a:cs typeface="Arial"/>
              </a:rPr>
              <a:t>MLP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7" dirty="0">
                <a:latin typeface="+mj-lt"/>
                <a:cs typeface="Arial"/>
              </a:rPr>
              <a:t>with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103" dirty="0">
                <a:latin typeface="+mj-lt"/>
                <a:cs typeface="Arial"/>
              </a:rPr>
              <a:t>a  </a:t>
            </a:r>
            <a:r>
              <a:rPr lang="en-US" sz="2200" i="1" spc="-59" dirty="0">
                <a:latin typeface="+mj-lt"/>
                <a:cs typeface="Arial"/>
              </a:rPr>
              <a:t>single </a:t>
            </a:r>
            <a:r>
              <a:rPr lang="en-US" sz="2200" spc="-40" dirty="0">
                <a:latin typeface="+mj-lt"/>
                <a:cs typeface="Arial"/>
              </a:rPr>
              <a:t>hidden </a:t>
            </a:r>
            <a:r>
              <a:rPr lang="en-US" sz="2200" spc="-53" dirty="0">
                <a:latin typeface="+mj-lt"/>
                <a:cs typeface="Arial"/>
              </a:rPr>
              <a:t>layer </a:t>
            </a:r>
            <a:r>
              <a:rPr lang="en-US" sz="2200" spc="-96" dirty="0">
                <a:latin typeface="+mj-lt"/>
                <a:cs typeface="Arial"/>
              </a:rPr>
              <a:t>has </a:t>
            </a:r>
            <a:r>
              <a:rPr lang="en-US" sz="2200" spc="-33" dirty="0">
                <a:latin typeface="+mj-lt"/>
                <a:cs typeface="Arial"/>
              </a:rPr>
              <a:t>only </a:t>
            </a:r>
            <a:r>
              <a:rPr lang="en-US" sz="2200" spc="-70" dirty="0">
                <a:latin typeface="+mj-lt"/>
                <a:cs typeface="Arial"/>
              </a:rPr>
              <a:t>saddle </a:t>
            </a:r>
            <a:r>
              <a:rPr lang="en-US" sz="2200" spc="-33" dirty="0">
                <a:latin typeface="+mj-lt"/>
                <a:cs typeface="Arial"/>
              </a:rPr>
              <a:t>points </a:t>
            </a:r>
            <a:r>
              <a:rPr lang="en-US" sz="2200" spc="-59" dirty="0">
                <a:latin typeface="+mj-lt"/>
                <a:cs typeface="Arial"/>
              </a:rPr>
              <a:t>and </a:t>
            </a:r>
            <a:r>
              <a:rPr lang="en-US" sz="2200" spc="-37" dirty="0">
                <a:latin typeface="+mj-lt"/>
                <a:cs typeface="Arial"/>
              </a:rPr>
              <a:t>no</a:t>
            </a:r>
            <a:r>
              <a:rPr lang="en-US" sz="2200" spc="-275" dirty="0">
                <a:latin typeface="+mj-lt"/>
                <a:cs typeface="Arial"/>
              </a:rPr>
              <a:t> </a:t>
            </a:r>
            <a:r>
              <a:rPr lang="en-US" sz="2200" spc="-50" dirty="0">
                <a:latin typeface="+mj-lt"/>
                <a:cs typeface="Arial"/>
              </a:rPr>
              <a:t>local m</a:t>
            </a:r>
            <a:r>
              <a:rPr lang="en-US" sz="2200" spc="-23" dirty="0">
                <a:latin typeface="+mj-lt"/>
                <a:cs typeface="Arial"/>
              </a:rPr>
              <a:t>inima</a:t>
            </a:r>
            <a:endParaRPr lang="en-US" sz="2200" dirty="0">
              <a:latin typeface="+mj-lt"/>
              <a:cs typeface="Arial"/>
            </a:endParaRPr>
          </a:p>
          <a:p>
            <a:pPr marL="234916" marR="21432" indent="-226931" algn="just" defTabSz="685800">
              <a:buFont typeface="Arial"/>
              <a:buChar char="•"/>
              <a:tabLst>
                <a:tab pos="235336" algn="l"/>
              </a:tabLst>
            </a:pPr>
            <a:r>
              <a:rPr lang="en-US" sz="2200" b="1" spc="-93" dirty="0">
                <a:latin typeface="+mj-lt"/>
                <a:cs typeface="Arial"/>
              </a:rPr>
              <a:t>Dauphin</a:t>
            </a:r>
            <a:r>
              <a:rPr lang="en-US" sz="2200" b="1" spc="-73" dirty="0">
                <a:latin typeface="+mj-lt"/>
                <a:cs typeface="Arial"/>
              </a:rPr>
              <a:t> </a:t>
            </a:r>
            <a:r>
              <a:rPr lang="en-US" sz="2200" b="1" spc="-26" dirty="0">
                <a:latin typeface="+mj-lt"/>
                <a:cs typeface="Arial"/>
              </a:rPr>
              <a:t>et.</a:t>
            </a:r>
            <a:r>
              <a:rPr lang="en-US" sz="2200" b="1" spc="-70" dirty="0">
                <a:latin typeface="+mj-lt"/>
                <a:cs typeface="Arial"/>
              </a:rPr>
              <a:t> </a:t>
            </a:r>
            <a:r>
              <a:rPr lang="en-US" sz="2200" b="1" spc="-66" dirty="0">
                <a:latin typeface="+mj-lt"/>
                <a:cs typeface="Arial"/>
              </a:rPr>
              <a:t>al</a:t>
            </a:r>
            <a:r>
              <a:rPr lang="en-US" sz="2200" b="1" spc="-70" dirty="0">
                <a:latin typeface="+mj-lt"/>
                <a:cs typeface="Arial"/>
              </a:rPr>
              <a:t> </a:t>
            </a:r>
            <a:r>
              <a:rPr lang="en-US" sz="2200" b="1" spc="-50" dirty="0">
                <a:latin typeface="+mj-lt"/>
                <a:cs typeface="Arial"/>
              </a:rPr>
              <a:t>(2015),</a:t>
            </a:r>
            <a:r>
              <a:rPr lang="en-US" sz="2200" b="1" spc="-93" dirty="0">
                <a:latin typeface="+mj-lt"/>
                <a:cs typeface="Arial"/>
              </a:rPr>
              <a:t> </a:t>
            </a:r>
            <a:r>
              <a:rPr lang="en-US" sz="2200" spc="-17" dirty="0">
                <a:latin typeface="+mj-lt"/>
                <a:cs typeface="Arial"/>
              </a:rPr>
              <a:t>“</a:t>
            </a:r>
            <a:r>
              <a:rPr lang="en-US" sz="2200" i="1" spc="-17" dirty="0">
                <a:latin typeface="+mj-lt"/>
                <a:cs typeface="Arial"/>
              </a:rPr>
              <a:t>Identifying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53" dirty="0">
                <a:latin typeface="+mj-lt"/>
                <a:cs typeface="Arial"/>
              </a:rPr>
              <a:t>and</a:t>
            </a:r>
            <a:r>
              <a:rPr lang="en-US" sz="2200" i="1" spc="-93" dirty="0">
                <a:latin typeface="+mj-lt"/>
                <a:cs typeface="Arial"/>
              </a:rPr>
              <a:t> </a:t>
            </a:r>
            <a:r>
              <a:rPr lang="en-US" sz="2200" i="1" spc="-30" dirty="0">
                <a:latin typeface="+mj-lt"/>
                <a:cs typeface="Arial"/>
              </a:rPr>
              <a:t>attacking</a:t>
            </a:r>
            <a:r>
              <a:rPr lang="en-US" sz="2200" i="1" spc="-70" dirty="0">
                <a:latin typeface="+mj-lt"/>
                <a:cs typeface="Arial"/>
              </a:rPr>
              <a:t> </a:t>
            </a:r>
            <a:r>
              <a:rPr lang="en-US" sz="2200" i="1" spc="-30" dirty="0">
                <a:latin typeface="+mj-lt"/>
                <a:cs typeface="Arial"/>
              </a:rPr>
              <a:t>the</a:t>
            </a:r>
            <a:r>
              <a:rPr lang="en-US" sz="2200" i="1" spc="-83" dirty="0">
                <a:latin typeface="+mj-lt"/>
                <a:cs typeface="Arial"/>
              </a:rPr>
              <a:t> </a:t>
            </a:r>
            <a:r>
              <a:rPr lang="en-US" sz="2200" i="1" spc="-66" dirty="0">
                <a:latin typeface="+mj-lt"/>
                <a:cs typeface="Arial"/>
              </a:rPr>
              <a:t>saddle</a:t>
            </a:r>
            <a:r>
              <a:rPr lang="en-US" sz="2200" i="1" spc="-96" dirty="0">
                <a:latin typeface="+mj-lt"/>
                <a:cs typeface="Arial"/>
              </a:rPr>
              <a:t> </a:t>
            </a:r>
            <a:r>
              <a:rPr lang="en-US" sz="2200" i="1" spc="-20" dirty="0">
                <a:latin typeface="+mj-lt"/>
                <a:cs typeface="Arial"/>
              </a:rPr>
              <a:t>point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47" dirty="0">
                <a:latin typeface="+mj-lt"/>
                <a:cs typeface="Arial"/>
              </a:rPr>
              <a:t>problem  </a:t>
            </a:r>
            <a:r>
              <a:rPr lang="en-US" sz="2200" i="1" spc="-23" dirty="0">
                <a:latin typeface="+mj-lt"/>
                <a:cs typeface="Arial"/>
              </a:rPr>
              <a:t>in </a:t>
            </a:r>
            <a:r>
              <a:rPr lang="en-US" sz="2200" i="1" spc="-50" dirty="0">
                <a:latin typeface="+mj-lt"/>
                <a:cs typeface="Arial"/>
              </a:rPr>
              <a:t>high-dimensional </a:t>
            </a:r>
            <a:r>
              <a:rPr lang="en-US" sz="2200" i="1" spc="-76" dirty="0">
                <a:latin typeface="+mj-lt"/>
                <a:cs typeface="Arial"/>
              </a:rPr>
              <a:t>non-convex </a:t>
            </a:r>
            <a:r>
              <a:rPr lang="en-US" sz="2200" i="1" spc="-17" dirty="0">
                <a:latin typeface="+mj-lt"/>
                <a:cs typeface="Arial"/>
              </a:rPr>
              <a:t>optimization</a:t>
            </a:r>
            <a:r>
              <a:rPr lang="en-US" sz="2200" spc="-17" dirty="0">
                <a:latin typeface="+mj-lt"/>
                <a:cs typeface="Arial"/>
              </a:rPr>
              <a:t>” </a:t>
            </a:r>
            <a:r>
              <a:rPr lang="en-US" sz="2200" spc="-14" dirty="0">
                <a:latin typeface="+mj-lt"/>
                <a:cs typeface="Arial"/>
              </a:rPr>
              <a:t>: </a:t>
            </a:r>
            <a:r>
              <a:rPr lang="en-US" sz="2200" spc="-80" dirty="0">
                <a:latin typeface="+mj-lt"/>
                <a:cs typeface="Arial"/>
              </a:rPr>
              <a:t>An </a:t>
            </a:r>
            <a:r>
              <a:rPr lang="en-US" sz="2200" spc="-43" dirty="0">
                <a:latin typeface="+mj-lt"/>
                <a:cs typeface="Arial"/>
              </a:rPr>
              <a:t>exponential </a:t>
            </a:r>
            <a:r>
              <a:rPr lang="en-US" sz="2200" spc="-40" dirty="0">
                <a:latin typeface="+mj-lt"/>
                <a:cs typeface="Arial"/>
              </a:rPr>
              <a:t>number </a:t>
            </a:r>
            <a:r>
              <a:rPr lang="en-US" sz="2200" dirty="0">
                <a:latin typeface="+mj-lt"/>
                <a:cs typeface="Arial"/>
              </a:rPr>
              <a:t>of  </a:t>
            </a:r>
            <a:r>
              <a:rPr lang="en-US" sz="2200" spc="-70" dirty="0">
                <a:latin typeface="+mj-lt"/>
                <a:cs typeface="Arial"/>
              </a:rPr>
              <a:t>saddle </a:t>
            </a:r>
            <a:r>
              <a:rPr lang="en-US" sz="2200" spc="-33" dirty="0">
                <a:latin typeface="+mj-lt"/>
                <a:cs typeface="Arial"/>
              </a:rPr>
              <a:t>points </a:t>
            </a:r>
            <a:r>
              <a:rPr lang="en-US" sz="2200" spc="-17" dirty="0">
                <a:latin typeface="+mj-lt"/>
                <a:cs typeface="Arial"/>
              </a:rPr>
              <a:t>in </a:t>
            </a:r>
            <a:r>
              <a:rPr lang="en-US" sz="2200" spc="-59" dirty="0">
                <a:latin typeface="+mj-lt"/>
                <a:cs typeface="Arial"/>
              </a:rPr>
              <a:t>large</a:t>
            </a:r>
            <a:r>
              <a:rPr lang="en-US" sz="2200" spc="-182" dirty="0">
                <a:latin typeface="+mj-lt"/>
                <a:cs typeface="Arial"/>
              </a:rPr>
              <a:t> </a:t>
            </a:r>
            <a:r>
              <a:rPr lang="en-US" sz="2200" spc="-40" dirty="0">
                <a:latin typeface="+mj-lt"/>
                <a:cs typeface="Arial"/>
              </a:rPr>
              <a:t>networks</a:t>
            </a:r>
            <a:endParaRPr lang="en-US" sz="2200" dirty="0">
              <a:latin typeface="+mj-lt"/>
              <a:cs typeface="Arial"/>
            </a:endParaRPr>
          </a:p>
          <a:p>
            <a:pPr marL="234916" marR="3362" indent="-226931" algn="just" defTabSz="685800">
              <a:spcBef>
                <a:spcPts val="3"/>
              </a:spcBef>
              <a:buFont typeface="Arial"/>
              <a:buChar char="•"/>
              <a:tabLst>
                <a:tab pos="235336" algn="l"/>
              </a:tabLst>
            </a:pPr>
            <a:r>
              <a:rPr lang="en-US" sz="2200" b="1" spc="-119" dirty="0" err="1">
                <a:latin typeface="+mj-lt"/>
                <a:cs typeface="Arial"/>
              </a:rPr>
              <a:t>Chomoranksa</a:t>
            </a:r>
            <a:r>
              <a:rPr lang="en-US" sz="2200" b="1" spc="-119" dirty="0">
                <a:latin typeface="+mj-lt"/>
                <a:cs typeface="Arial"/>
              </a:rPr>
              <a:t> </a:t>
            </a:r>
            <a:r>
              <a:rPr lang="en-US" sz="2200" b="1" spc="-23" dirty="0">
                <a:latin typeface="+mj-lt"/>
                <a:cs typeface="Arial"/>
              </a:rPr>
              <a:t>et. </a:t>
            </a:r>
            <a:r>
              <a:rPr lang="en-US" sz="2200" b="1" spc="-66" dirty="0">
                <a:latin typeface="+mj-lt"/>
                <a:cs typeface="Arial"/>
              </a:rPr>
              <a:t>al </a:t>
            </a:r>
            <a:r>
              <a:rPr lang="en-US" sz="2200" b="1" spc="-53" dirty="0">
                <a:latin typeface="+mj-lt"/>
                <a:cs typeface="Arial"/>
              </a:rPr>
              <a:t>(2015)</a:t>
            </a:r>
            <a:r>
              <a:rPr lang="en-US" sz="2200" spc="-53" dirty="0">
                <a:latin typeface="+mj-lt"/>
                <a:cs typeface="Arial"/>
              </a:rPr>
              <a:t>, “</a:t>
            </a:r>
            <a:r>
              <a:rPr lang="en-US" sz="2200" i="1" spc="-53" dirty="0">
                <a:latin typeface="+mj-lt"/>
                <a:cs typeface="Arial"/>
              </a:rPr>
              <a:t>The </a:t>
            </a:r>
            <a:r>
              <a:rPr lang="en-US" sz="2200" i="1" spc="-83" dirty="0">
                <a:latin typeface="+mj-lt"/>
                <a:cs typeface="Arial"/>
              </a:rPr>
              <a:t>loss </a:t>
            </a:r>
            <a:r>
              <a:rPr lang="en-US" sz="2200" i="1" spc="-66" dirty="0">
                <a:latin typeface="+mj-lt"/>
                <a:cs typeface="Arial"/>
              </a:rPr>
              <a:t>surface </a:t>
            </a:r>
            <a:r>
              <a:rPr lang="en-US" sz="2200" i="1" spc="-7" dirty="0">
                <a:latin typeface="+mj-lt"/>
                <a:cs typeface="Arial"/>
              </a:rPr>
              <a:t>of </a:t>
            </a:r>
            <a:r>
              <a:rPr lang="en-US" sz="2200" i="1" spc="-23" dirty="0">
                <a:latin typeface="+mj-lt"/>
                <a:cs typeface="Arial"/>
              </a:rPr>
              <a:t>multilayer </a:t>
            </a:r>
            <a:r>
              <a:rPr lang="en-US" sz="2200" i="1" spc="-30" dirty="0">
                <a:latin typeface="+mj-lt"/>
                <a:cs typeface="Arial"/>
              </a:rPr>
              <a:t>networks</a:t>
            </a:r>
            <a:r>
              <a:rPr lang="en-US" sz="2200" spc="-30" dirty="0">
                <a:latin typeface="+mj-lt"/>
                <a:cs typeface="Arial"/>
              </a:rPr>
              <a:t>” </a:t>
            </a:r>
            <a:r>
              <a:rPr lang="en-US" sz="2200" spc="-14" dirty="0">
                <a:latin typeface="+mj-lt"/>
                <a:cs typeface="Arial"/>
              </a:rPr>
              <a:t>: </a:t>
            </a:r>
            <a:r>
              <a:rPr lang="en-US" sz="2200" spc="-76" dirty="0">
                <a:latin typeface="+mj-lt"/>
                <a:cs typeface="Arial"/>
              </a:rPr>
              <a:t>For  </a:t>
            </a:r>
            <a:r>
              <a:rPr lang="en-US" sz="2200" spc="-59" dirty="0">
                <a:latin typeface="+mj-lt"/>
                <a:cs typeface="Arial"/>
              </a:rPr>
              <a:t>large </a:t>
            </a:r>
            <a:r>
              <a:rPr lang="en-US" sz="2200" spc="-40" dirty="0">
                <a:latin typeface="+mj-lt"/>
                <a:cs typeface="Arial"/>
              </a:rPr>
              <a:t>networks, </a:t>
            </a:r>
            <a:r>
              <a:rPr lang="en-US" sz="2200" spc="-47" dirty="0">
                <a:latin typeface="+mj-lt"/>
                <a:cs typeface="Arial"/>
              </a:rPr>
              <a:t>most </a:t>
            </a:r>
            <a:r>
              <a:rPr lang="en-US" sz="2200" spc="-50" dirty="0">
                <a:latin typeface="+mj-lt"/>
                <a:cs typeface="Arial"/>
              </a:rPr>
              <a:t>local </a:t>
            </a:r>
            <a:r>
              <a:rPr lang="en-US" sz="2200" spc="-37" dirty="0">
                <a:latin typeface="+mj-lt"/>
                <a:cs typeface="Arial"/>
              </a:rPr>
              <a:t>minima </a:t>
            </a:r>
            <a:r>
              <a:rPr lang="en-US" sz="2200" spc="-20" dirty="0">
                <a:latin typeface="+mj-lt"/>
                <a:cs typeface="Arial"/>
              </a:rPr>
              <a:t>lie </a:t>
            </a:r>
            <a:r>
              <a:rPr lang="en-US" sz="2200" spc="-23" dirty="0">
                <a:latin typeface="+mj-lt"/>
                <a:cs typeface="Arial"/>
              </a:rPr>
              <a:t>in </a:t>
            </a:r>
            <a:r>
              <a:rPr lang="en-US" sz="2200" spc="-103" dirty="0">
                <a:latin typeface="+mj-lt"/>
                <a:cs typeface="Arial"/>
              </a:rPr>
              <a:t>a </a:t>
            </a:r>
            <a:r>
              <a:rPr lang="en-US" sz="2200" spc="-59" dirty="0">
                <a:latin typeface="+mj-lt"/>
                <a:cs typeface="Arial"/>
              </a:rPr>
              <a:t>band </a:t>
            </a:r>
            <a:r>
              <a:rPr lang="en-US" sz="2200" spc="-66" dirty="0">
                <a:latin typeface="+mj-lt"/>
                <a:cs typeface="Arial"/>
              </a:rPr>
              <a:t>and </a:t>
            </a:r>
            <a:r>
              <a:rPr lang="en-US" sz="2200" spc="-63" dirty="0">
                <a:latin typeface="+mj-lt"/>
                <a:cs typeface="Arial"/>
              </a:rPr>
              <a:t>are</a:t>
            </a:r>
            <a:r>
              <a:rPr lang="en-US" sz="2200" spc="-225" dirty="0">
                <a:latin typeface="+mj-lt"/>
                <a:cs typeface="Arial"/>
              </a:rPr>
              <a:t> </a:t>
            </a:r>
            <a:r>
              <a:rPr lang="en-US" sz="2200" spc="-40" dirty="0">
                <a:latin typeface="+mj-lt"/>
                <a:cs typeface="Arial"/>
              </a:rPr>
              <a:t>equivalent</a:t>
            </a:r>
            <a:endParaRPr lang="en-US" sz="2200" dirty="0">
              <a:latin typeface="+mj-lt"/>
              <a:cs typeface="Arial"/>
            </a:endParaRPr>
          </a:p>
          <a:p>
            <a:pPr marL="234916" marR="147085" indent="-226931" defTabSz="685800">
              <a:buFont typeface="Arial"/>
              <a:buChar char="•"/>
              <a:tabLst>
                <a:tab pos="234916" algn="l"/>
                <a:tab pos="235336" algn="l"/>
              </a:tabLst>
            </a:pPr>
            <a:r>
              <a:rPr lang="en-US" sz="2200" b="1" spc="-139" dirty="0" err="1">
                <a:latin typeface="+mj-lt"/>
                <a:cs typeface="Arial"/>
              </a:rPr>
              <a:t>Swirscz</a:t>
            </a:r>
            <a:r>
              <a:rPr lang="en-US" sz="2200" b="1" spc="-139" dirty="0">
                <a:latin typeface="+mj-lt"/>
                <a:cs typeface="Arial"/>
              </a:rPr>
              <a:t> </a:t>
            </a:r>
            <a:r>
              <a:rPr lang="en-US" sz="2200" b="1" spc="-23" dirty="0">
                <a:latin typeface="+mj-lt"/>
                <a:cs typeface="Arial"/>
              </a:rPr>
              <a:t>et. </a:t>
            </a:r>
            <a:r>
              <a:rPr lang="en-US" sz="2200" b="1" spc="-50" dirty="0">
                <a:latin typeface="+mj-lt"/>
                <a:cs typeface="Arial"/>
              </a:rPr>
              <a:t>al. </a:t>
            </a:r>
            <a:r>
              <a:rPr lang="en-US" sz="2200" b="1" spc="-53" dirty="0">
                <a:latin typeface="+mj-lt"/>
                <a:cs typeface="Arial"/>
              </a:rPr>
              <a:t>(2016)</a:t>
            </a:r>
            <a:r>
              <a:rPr lang="en-US" sz="2200" spc="-53" dirty="0">
                <a:latin typeface="+mj-lt"/>
                <a:cs typeface="Arial"/>
              </a:rPr>
              <a:t>, “Local </a:t>
            </a:r>
            <a:r>
              <a:rPr lang="en-US" sz="2200" spc="-37" dirty="0">
                <a:latin typeface="+mj-lt"/>
                <a:cs typeface="Arial"/>
              </a:rPr>
              <a:t>minima </a:t>
            </a:r>
            <a:r>
              <a:rPr lang="en-US" sz="2200" spc="-17" dirty="0">
                <a:latin typeface="+mj-lt"/>
                <a:cs typeface="Arial"/>
              </a:rPr>
              <a:t>in </a:t>
            </a:r>
            <a:r>
              <a:rPr lang="en-US" sz="2200" spc="-30" dirty="0">
                <a:latin typeface="+mj-lt"/>
                <a:cs typeface="Arial"/>
              </a:rPr>
              <a:t>training </a:t>
            </a:r>
            <a:r>
              <a:rPr lang="en-US" sz="2200" dirty="0">
                <a:latin typeface="+mj-lt"/>
                <a:cs typeface="Arial"/>
              </a:rPr>
              <a:t>of </a:t>
            </a:r>
            <a:r>
              <a:rPr lang="en-US" sz="2200" spc="-63" dirty="0">
                <a:latin typeface="+mj-lt"/>
                <a:cs typeface="Arial"/>
              </a:rPr>
              <a:t>deep </a:t>
            </a:r>
            <a:r>
              <a:rPr lang="en-US" sz="2200" spc="-37" dirty="0">
                <a:latin typeface="+mj-lt"/>
                <a:cs typeface="Arial"/>
              </a:rPr>
              <a:t>networks”, </a:t>
            </a:r>
            <a:r>
              <a:rPr lang="en-US" sz="2200" spc="-40" dirty="0">
                <a:latin typeface="+mj-lt"/>
                <a:cs typeface="Arial"/>
              </a:rPr>
              <a:t>In  networks</a:t>
            </a:r>
            <a:r>
              <a:rPr lang="en-US" sz="2200" spc="-66" dirty="0">
                <a:latin typeface="+mj-lt"/>
                <a:cs typeface="Arial"/>
              </a:rPr>
              <a:t> </a:t>
            </a:r>
            <a:r>
              <a:rPr lang="en-US" sz="2200" dirty="0">
                <a:latin typeface="+mj-lt"/>
                <a:cs typeface="Arial"/>
              </a:rPr>
              <a:t>of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3" dirty="0">
                <a:latin typeface="+mj-lt"/>
                <a:cs typeface="Arial"/>
              </a:rPr>
              <a:t>finite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89" dirty="0">
                <a:latin typeface="+mj-lt"/>
                <a:cs typeface="Arial"/>
              </a:rPr>
              <a:t>size,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26" dirty="0">
                <a:latin typeface="+mj-lt"/>
                <a:cs typeface="Arial"/>
              </a:rPr>
              <a:t>trained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37" dirty="0">
                <a:latin typeface="+mj-lt"/>
                <a:cs typeface="Arial"/>
              </a:rPr>
              <a:t>on</a:t>
            </a:r>
            <a:r>
              <a:rPr lang="en-US" sz="2200" spc="-73" dirty="0">
                <a:latin typeface="+mj-lt"/>
                <a:cs typeface="Arial"/>
              </a:rPr>
              <a:t> </a:t>
            </a:r>
            <a:r>
              <a:rPr lang="en-US" sz="2200" spc="-3" dirty="0">
                <a:latin typeface="+mj-lt"/>
                <a:cs typeface="Arial"/>
              </a:rPr>
              <a:t>finite</a:t>
            </a:r>
            <a:r>
              <a:rPr lang="en-US" sz="2200" spc="-56" dirty="0">
                <a:latin typeface="+mj-lt"/>
                <a:cs typeface="Arial"/>
              </a:rPr>
              <a:t> </a:t>
            </a:r>
            <a:r>
              <a:rPr lang="en-US" sz="2200" spc="-47" dirty="0">
                <a:latin typeface="+mj-lt"/>
                <a:cs typeface="Arial"/>
              </a:rPr>
              <a:t>data,</a:t>
            </a:r>
            <a:r>
              <a:rPr lang="en-US" sz="2200" spc="-73" dirty="0">
                <a:latin typeface="+mj-lt"/>
                <a:cs typeface="Arial"/>
              </a:rPr>
              <a:t> </a:t>
            </a:r>
            <a:r>
              <a:rPr lang="en-US" sz="2200" spc="-53" dirty="0">
                <a:latin typeface="+mj-lt"/>
                <a:cs typeface="Arial"/>
              </a:rPr>
              <a:t>you</a:t>
            </a:r>
            <a:r>
              <a:rPr lang="en-US" sz="2200" spc="-83" dirty="0">
                <a:latin typeface="+mj-lt"/>
                <a:cs typeface="Arial"/>
              </a:rPr>
              <a:t> </a:t>
            </a:r>
            <a:r>
              <a:rPr lang="en-US" sz="2200" i="1" spc="-80" dirty="0">
                <a:latin typeface="+mj-lt"/>
                <a:cs typeface="Arial"/>
              </a:rPr>
              <a:t>can</a:t>
            </a:r>
            <a:r>
              <a:rPr lang="en-US" sz="2200" i="1" spc="-70" dirty="0">
                <a:latin typeface="+mj-lt"/>
                <a:cs typeface="Arial"/>
              </a:rPr>
              <a:t> </a:t>
            </a:r>
            <a:r>
              <a:rPr lang="en-US" sz="2200" spc="-86" dirty="0">
                <a:latin typeface="+mj-lt"/>
                <a:cs typeface="Arial"/>
              </a:rPr>
              <a:t>have</a:t>
            </a:r>
            <a:r>
              <a:rPr lang="en-US" sz="2200" spc="-59" dirty="0">
                <a:latin typeface="+mj-lt"/>
                <a:cs typeface="Arial"/>
              </a:rPr>
              <a:t> </a:t>
            </a:r>
            <a:r>
              <a:rPr lang="en-US" sz="2200" spc="-20" dirty="0">
                <a:latin typeface="+mj-lt"/>
                <a:cs typeface="Arial"/>
              </a:rPr>
              <a:t>horrible</a:t>
            </a:r>
            <a:r>
              <a:rPr lang="en-US" sz="2200" spc="-70" dirty="0">
                <a:latin typeface="+mj-lt"/>
                <a:cs typeface="Arial"/>
              </a:rPr>
              <a:t> </a:t>
            </a:r>
            <a:r>
              <a:rPr lang="en-US" sz="2200" spc="-47" dirty="0">
                <a:latin typeface="+mj-lt"/>
                <a:cs typeface="Arial"/>
              </a:rPr>
              <a:t>local  </a:t>
            </a:r>
            <a:r>
              <a:rPr lang="en-US" sz="2200" spc="-40" dirty="0">
                <a:latin typeface="+mj-lt"/>
                <a:cs typeface="Arial"/>
              </a:rPr>
              <a:t>minima</a:t>
            </a:r>
            <a:endParaRPr lang="en-US" sz="2200" dirty="0">
              <a:latin typeface="+mj-lt"/>
              <a:cs typeface="Arial"/>
            </a:endParaRPr>
          </a:p>
          <a:p>
            <a:pPr marL="234916" indent="-226931" defTabSz="685800">
              <a:spcBef>
                <a:spcPts val="318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200" i="1" spc="-63" dirty="0">
                <a:latin typeface="+mj-lt"/>
                <a:cs typeface="Arial"/>
              </a:rPr>
              <a:t>Watch </a:t>
            </a:r>
            <a:r>
              <a:rPr lang="en-US" sz="2200" i="1" spc="-26" dirty="0">
                <a:latin typeface="+mj-lt"/>
                <a:cs typeface="Arial"/>
              </a:rPr>
              <a:t>this</a:t>
            </a:r>
            <a:r>
              <a:rPr lang="en-US" sz="2200" i="1" spc="-80" dirty="0">
                <a:latin typeface="+mj-lt"/>
                <a:cs typeface="Arial"/>
              </a:rPr>
              <a:t> </a:t>
            </a:r>
            <a:r>
              <a:rPr lang="en-US" sz="2200" i="1" spc="-149" dirty="0">
                <a:latin typeface="+mj-lt"/>
                <a:cs typeface="Arial"/>
              </a:rPr>
              <a:t>space…</a:t>
            </a:r>
            <a:endParaRPr lang="en-US" sz="2200" i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9B099C-EF43-4CEC-BA93-DA90ABDC1B76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149387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877B-D7ED-4826-BEC2-CA0AE851B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Conditions for convergence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BFF14-77BB-41D1-8882-1E49089F7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+mj-lt"/>
              </a:rPr>
              <a:t>So far we have assumed training arrives at a local minimum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Does it always converge?</a:t>
            </a:r>
          </a:p>
          <a:p>
            <a:r>
              <a:rPr lang="en-US" dirty="0">
                <a:latin typeface="+mj-lt"/>
              </a:rPr>
              <a:t>How long does it take?</a:t>
            </a: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Hard to analyze for a neural network, but we can look at the problem through the lens of convex optimization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17B5BF-C917-4BA1-AA44-0F23606B5CCB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7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BDA5-BB3D-4D3B-863E-482BF300F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and convergence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91BA86-8992-478A-9B55-00A357198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781800" cy="4525963"/>
          </a:xfrm>
        </p:spPr>
        <p:txBody>
          <a:bodyPr>
            <a:noAutofit/>
          </a:bodyPr>
          <a:lstStyle/>
          <a:p>
            <a:pPr marL="234916" marR="1653236" indent="-226931" defTabSz="685800">
              <a:spcBef>
                <a:spcPts val="380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An </a:t>
            </a:r>
            <a:r>
              <a:rPr lang="en-US" sz="2400" spc="-26" dirty="0">
                <a:solidFill>
                  <a:srgbClr val="000000"/>
                </a:solidFill>
                <a:latin typeface="Calibri "/>
                <a:cs typeface="Arial"/>
              </a:rPr>
              <a:t>iterative </a:t>
            </a:r>
            <a:r>
              <a:rPr lang="en-US" sz="2400" spc="-33" dirty="0">
                <a:solidFill>
                  <a:srgbClr val="000000"/>
                </a:solidFill>
                <a:latin typeface="Calibri "/>
                <a:cs typeface="Arial"/>
              </a:rPr>
              <a:t>algorithm </a:t>
            </a:r>
            <a:r>
              <a:rPr lang="en-US" sz="2400" spc="-76" dirty="0">
                <a:solidFill>
                  <a:srgbClr val="000000"/>
                </a:solidFill>
                <a:latin typeface="Calibri "/>
                <a:cs typeface="Arial"/>
              </a:rPr>
              <a:t>is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said </a:t>
            </a:r>
            <a:r>
              <a:rPr lang="en-US" sz="2400" spc="7" dirty="0">
                <a:solidFill>
                  <a:srgbClr val="000000"/>
                </a:solidFill>
                <a:latin typeface="Calibri "/>
                <a:cs typeface="Arial"/>
              </a:rPr>
              <a:t>to </a:t>
            </a:r>
            <a:r>
              <a:rPr lang="en-US" sz="2400" i="1" spc="-83" dirty="0">
                <a:solidFill>
                  <a:srgbClr val="000000"/>
                </a:solidFill>
                <a:latin typeface="Calibri "/>
                <a:cs typeface="Arial"/>
              </a:rPr>
              <a:t>converge </a:t>
            </a:r>
            <a:r>
              <a:rPr lang="en-US" sz="2400" spc="7" dirty="0">
                <a:solidFill>
                  <a:srgbClr val="000000"/>
                </a:solidFill>
                <a:latin typeface="Calibri "/>
                <a:cs typeface="Arial"/>
              </a:rPr>
              <a:t>to </a:t>
            </a:r>
            <a:r>
              <a:rPr lang="en-US" sz="2400" spc="-116" dirty="0">
                <a:solidFill>
                  <a:srgbClr val="000000"/>
                </a:solidFill>
                <a:latin typeface="Calibri "/>
                <a:cs typeface="Arial"/>
              </a:rPr>
              <a:t>a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solution </a:t>
            </a:r>
            <a:r>
              <a:rPr lang="en-US" sz="2400" spc="23" dirty="0">
                <a:solidFill>
                  <a:srgbClr val="000000"/>
                </a:solidFill>
                <a:latin typeface="Calibri "/>
                <a:cs typeface="Arial"/>
              </a:rPr>
              <a:t>if </a:t>
            </a:r>
            <a:r>
              <a:rPr lang="en-US" sz="2400" spc="-20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291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70" dirty="0">
                <a:solidFill>
                  <a:srgbClr val="000000"/>
                </a:solidFill>
                <a:latin typeface="Calibri "/>
                <a:cs typeface="Arial"/>
              </a:rPr>
              <a:t>value updates </a:t>
            </a:r>
            <a:r>
              <a:rPr lang="en-US" sz="2400" spc="-40" dirty="0">
                <a:solidFill>
                  <a:srgbClr val="000000"/>
                </a:solidFill>
                <a:latin typeface="Calibri "/>
                <a:cs typeface="Arial"/>
              </a:rPr>
              <a:t>arrive </a:t>
            </a:r>
            <a:r>
              <a:rPr lang="en-US" sz="2400" spc="-23" dirty="0">
                <a:solidFill>
                  <a:srgbClr val="000000"/>
                </a:solidFill>
                <a:latin typeface="Calibri "/>
                <a:cs typeface="Arial"/>
              </a:rPr>
              <a:t>at </a:t>
            </a:r>
            <a:r>
              <a:rPr lang="en-US" sz="2400" spc="-116" dirty="0">
                <a:solidFill>
                  <a:srgbClr val="000000"/>
                </a:solidFill>
                <a:latin typeface="Calibri "/>
                <a:cs typeface="Arial"/>
              </a:rPr>
              <a:t>a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fixed</a:t>
            </a:r>
            <a:r>
              <a:rPr lang="en-US" sz="2400" spc="-139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14" dirty="0">
                <a:solidFill>
                  <a:srgbClr val="000000"/>
                </a:solidFill>
                <a:latin typeface="Calibri "/>
                <a:cs typeface="Arial"/>
              </a:rPr>
              <a:t>point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653236" lvl="1" indent="-226931" defTabSz="685800">
              <a:spcBef>
                <a:spcPts val="380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53" dirty="0">
                <a:solidFill>
                  <a:srgbClr val="000000"/>
                </a:solidFill>
                <a:latin typeface="Calibri "/>
                <a:cs typeface="Arial"/>
              </a:rPr>
              <a:t>Where </a:t>
            </a:r>
            <a:r>
              <a:rPr lang="en-US" sz="2400" spc="-17" dirty="0">
                <a:solidFill>
                  <a:srgbClr val="000000"/>
                </a:solidFill>
                <a:latin typeface="Calibri "/>
                <a:cs typeface="Arial"/>
              </a:rPr>
              <a:t>the </a:t>
            </a:r>
            <a:r>
              <a:rPr lang="en-US" sz="2400" spc="-40" dirty="0">
                <a:solidFill>
                  <a:srgbClr val="000000"/>
                </a:solidFill>
                <a:latin typeface="Calibri "/>
                <a:cs typeface="Arial"/>
              </a:rPr>
              <a:t>gradient </a:t>
            </a:r>
            <a:r>
              <a:rPr lang="en-US" sz="2400" spc="-70" dirty="0">
                <a:solidFill>
                  <a:srgbClr val="000000"/>
                </a:solidFill>
                <a:latin typeface="Calibri "/>
                <a:cs typeface="Arial"/>
              </a:rPr>
              <a:t>is </a:t>
            </a:r>
            <a:r>
              <a:rPr lang="en-US" sz="2400" spc="-66" dirty="0">
                <a:solidFill>
                  <a:srgbClr val="000000"/>
                </a:solidFill>
                <a:latin typeface="Calibri "/>
                <a:cs typeface="Arial"/>
              </a:rPr>
              <a:t>0 and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further  </a:t>
            </a:r>
            <a:r>
              <a:rPr lang="en-US" sz="2400" spc="-59" dirty="0">
                <a:solidFill>
                  <a:srgbClr val="000000"/>
                </a:solidFill>
                <a:latin typeface="Calibri "/>
                <a:cs typeface="Arial"/>
              </a:rPr>
              <a:t>updates </a:t>
            </a:r>
            <a:r>
              <a:rPr lang="en-US" sz="2400" spc="-43" dirty="0">
                <a:solidFill>
                  <a:srgbClr val="000000"/>
                </a:solidFill>
                <a:latin typeface="Calibri "/>
                <a:cs typeface="Arial"/>
              </a:rPr>
              <a:t>do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not </a:t>
            </a:r>
            <a:r>
              <a:rPr lang="en-US" sz="2400" spc="-83" dirty="0">
                <a:solidFill>
                  <a:srgbClr val="000000"/>
                </a:solidFill>
                <a:latin typeface="Calibri "/>
                <a:cs typeface="Arial"/>
              </a:rPr>
              <a:t>change </a:t>
            </a:r>
            <a:r>
              <a:rPr lang="en-US" sz="2400" spc="-10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185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estimate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234916" marR="1856633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-110" dirty="0">
                <a:solidFill>
                  <a:srgbClr val="000000"/>
                </a:solidFill>
                <a:latin typeface="Calibri "/>
                <a:cs typeface="Arial"/>
              </a:rPr>
              <a:t>The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algorithm </a:t>
            </a: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dirty="0">
                <a:solidFill>
                  <a:srgbClr val="000000"/>
                </a:solidFill>
                <a:latin typeface="Calibri "/>
                <a:cs typeface="Arial"/>
              </a:rPr>
              <a:t>not</a:t>
            </a:r>
            <a:r>
              <a:rPr lang="en-US" sz="2400" spc="-122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83" dirty="0">
                <a:solidFill>
                  <a:srgbClr val="000000"/>
                </a:solidFill>
                <a:latin typeface="Calibri "/>
                <a:cs typeface="Arial"/>
              </a:rPr>
              <a:t>converge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856633" lvl="1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17" dirty="0">
                <a:solidFill>
                  <a:srgbClr val="000000"/>
                </a:solidFill>
                <a:latin typeface="Calibri "/>
                <a:cs typeface="Arial"/>
              </a:rPr>
              <a:t>It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spc="14" dirty="0">
                <a:solidFill>
                  <a:srgbClr val="000000"/>
                </a:solidFill>
                <a:latin typeface="Calibri "/>
                <a:cs typeface="Arial"/>
              </a:rPr>
              <a:t>jitter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around </a:t>
            </a:r>
            <a:r>
              <a:rPr lang="en-US" sz="2400" spc="-17" dirty="0">
                <a:solidFill>
                  <a:srgbClr val="000000"/>
                </a:solidFill>
                <a:latin typeface="Calibri "/>
                <a:cs typeface="Arial"/>
              </a:rPr>
              <a:t>the</a:t>
            </a:r>
            <a:r>
              <a:rPr lang="en-US" sz="2400" spc="-275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47" dirty="0">
                <a:solidFill>
                  <a:srgbClr val="000000"/>
                </a:solidFill>
                <a:latin typeface="Calibri "/>
                <a:cs typeface="Arial"/>
              </a:rPr>
              <a:t>local  </a:t>
            </a:r>
            <a:r>
              <a:rPr lang="en-US" sz="2400" spc="-30" dirty="0">
                <a:solidFill>
                  <a:srgbClr val="000000"/>
                </a:solidFill>
                <a:latin typeface="Calibri "/>
                <a:cs typeface="Arial"/>
              </a:rPr>
              <a:t>minimum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pPr marL="634966" marR="1856633" lvl="1" indent="-226931" defTabSz="685800">
              <a:spcBef>
                <a:spcPts val="539"/>
              </a:spcBef>
              <a:buFontTx/>
              <a:buChar char="•"/>
              <a:tabLst>
                <a:tab pos="234916" algn="l"/>
                <a:tab pos="235336" algn="l"/>
              </a:tabLst>
            </a:pPr>
            <a:r>
              <a:rPr lang="en-US" sz="2400" spc="17" dirty="0">
                <a:solidFill>
                  <a:srgbClr val="000000"/>
                </a:solidFill>
                <a:latin typeface="Calibri "/>
                <a:cs typeface="Arial"/>
              </a:rPr>
              <a:t>It </a:t>
            </a:r>
            <a:r>
              <a:rPr lang="en-US" sz="2400" spc="-80" dirty="0">
                <a:solidFill>
                  <a:srgbClr val="000000"/>
                </a:solidFill>
                <a:latin typeface="Calibri "/>
                <a:cs typeface="Arial"/>
              </a:rPr>
              <a:t>may </a:t>
            </a:r>
            <a:r>
              <a:rPr lang="en-US" sz="2400" spc="-73" dirty="0">
                <a:solidFill>
                  <a:srgbClr val="000000"/>
                </a:solidFill>
                <a:latin typeface="Calibri "/>
                <a:cs typeface="Arial"/>
              </a:rPr>
              <a:t>even</a:t>
            </a:r>
            <a:r>
              <a:rPr lang="en-US" sz="2400" spc="-188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56" dirty="0">
                <a:solidFill>
                  <a:srgbClr val="000000"/>
                </a:solidFill>
                <a:latin typeface="Calibri "/>
                <a:cs typeface="Arial"/>
              </a:rPr>
              <a:t>diverge</a:t>
            </a:r>
          </a:p>
          <a:p>
            <a:r>
              <a:rPr lang="en-US" sz="2400" spc="-59" dirty="0">
                <a:solidFill>
                  <a:srgbClr val="000000"/>
                </a:solidFill>
                <a:latin typeface="Calibri "/>
                <a:cs typeface="Arial"/>
              </a:rPr>
              <a:t>Conditions </a:t>
            </a:r>
            <a:r>
              <a:rPr lang="en-US" sz="2400" spc="-3" dirty="0">
                <a:solidFill>
                  <a:srgbClr val="000000"/>
                </a:solidFill>
                <a:latin typeface="Calibri "/>
                <a:cs typeface="Arial"/>
              </a:rPr>
              <a:t>for</a:t>
            </a:r>
            <a:r>
              <a:rPr lang="en-US" sz="2400" spc="-106" dirty="0">
                <a:solidFill>
                  <a:srgbClr val="000000"/>
                </a:solidFill>
                <a:latin typeface="Calibri "/>
                <a:cs typeface="Arial"/>
              </a:rPr>
              <a:t> </a:t>
            </a:r>
            <a:r>
              <a:rPr lang="en-US" sz="2400" spc="-89" dirty="0">
                <a:solidFill>
                  <a:srgbClr val="000000"/>
                </a:solidFill>
                <a:latin typeface="Calibri "/>
                <a:cs typeface="Arial"/>
              </a:rPr>
              <a:t>convergence?</a:t>
            </a:r>
            <a:endParaRPr lang="en-US" sz="2400" dirty="0">
              <a:solidFill>
                <a:srgbClr val="000000"/>
              </a:solidFill>
              <a:latin typeface="Calibri "/>
              <a:cs typeface="Arial"/>
            </a:endParaRPr>
          </a:p>
          <a:p>
            <a:endParaRPr lang="en-US" sz="2400" dirty="0">
              <a:latin typeface="Calibri 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DE9B6A4-4CBC-4C60-9CF7-8D11BED905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624" t="30741" r="22581" b="9045"/>
          <a:stretch/>
        </p:blipFill>
        <p:spPr>
          <a:xfrm>
            <a:off x="6703789" y="1600200"/>
            <a:ext cx="1834124" cy="485502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F15FE6D-E68B-4541-99DD-EC097F6C2C6C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148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501172"/>
            <a:ext cx="822960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  <a:tabLst>
                <a:tab pos="342265" algn="l"/>
              </a:tabLst>
            </a:pPr>
            <a:r>
              <a:rPr lang="en-US" spc="-5" dirty="0">
                <a:latin typeface="Arial"/>
                <a:cs typeface="Arial"/>
              </a:rPr>
              <a:t>Weight Initialization</a:t>
            </a:r>
            <a:endParaRPr spc="-5" dirty="0">
              <a:latin typeface="Arial"/>
              <a:cs typeface="Arial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2D2E08-1A6E-4E3F-82A5-696615451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26569"/>
            <a:ext cx="8229600" cy="799594"/>
          </a:xfrm>
        </p:spPr>
        <p:txBody>
          <a:bodyPr/>
          <a:lstStyle/>
          <a:p>
            <a:r>
              <a:rPr lang="en-US" sz="2800" spc="-5" dirty="0">
                <a:cs typeface="Arial"/>
              </a:rPr>
              <a:t>Q: what happens when W=constant </a:t>
            </a:r>
            <a:r>
              <a:rPr lang="en-US" sz="2800" spc="-5" dirty="0" err="1">
                <a:cs typeface="Arial"/>
              </a:rPr>
              <a:t>init</a:t>
            </a:r>
            <a:r>
              <a:rPr lang="en-US" sz="2800" spc="-5" dirty="0">
                <a:cs typeface="Arial"/>
              </a:rPr>
              <a:t> is</a:t>
            </a:r>
            <a:r>
              <a:rPr lang="en-US" sz="2800" spc="-80" dirty="0">
                <a:cs typeface="Arial"/>
              </a:rPr>
              <a:t> </a:t>
            </a:r>
            <a:r>
              <a:rPr lang="en-US" sz="2800" spc="-5" dirty="0">
                <a:cs typeface="Arial"/>
              </a:rPr>
              <a:t>used?</a:t>
            </a:r>
            <a:endParaRPr lang="en-US" sz="280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266526" y="2023597"/>
            <a:ext cx="4236761" cy="29018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EB4913-C994-45DA-AEC8-1110AC5C3BD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B8DC5-E198-4656-9E1B-59512750C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 and convergence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A046A-1AB4-48CB-9B39-39826E2EA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5605" indent="-457200" defTabSz="685800">
              <a:spcBef>
                <a:spcPts val="347"/>
              </a:spcBef>
              <a:tabLst>
                <a:tab pos="234916" algn="l"/>
                <a:tab pos="235336" algn="l"/>
              </a:tabLst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Convergence rate: how fast iterations arrive at the solution</a:t>
            </a:r>
          </a:p>
          <a:p>
            <a:pPr marL="465605" indent="-457200" defTabSz="685800">
              <a:spcBef>
                <a:spcPts val="347"/>
              </a:spcBef>
              <a:tabLst>
                <a:tab pos="234916" algn="l"/>
                <a:tab pos="235336" algn="l"/>
              </a:tabLst>
            </a:pPr>
            <a:r>
              <a:rPr lang="en-US" dirty="0">
                <a:solidFill>
                  <a:srgbClr val="000000"/>
                </a:solidFill>
                <a:latin typeface="+mj-lt"/>
                <a:cs typeface="Arial"/>
              </a:rPr>
              <a:t>Generally quantified as: </a:t>
            </a: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endParaRPr lang="en-US" dirty="0">
              <a:latin typeface="+mj-lt"/>
            </a:endParaRPr>
          </a:p>
          <a:p>
            <a:r>
              <a:rPr lang="en-US" dirty="0">
                <a:latin typeface="+mj-lt"/>
              </a:rPr>
              <a:t>If R is a constant (or upper-bounded): convergence is linear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5148D7-A3D9-4AFF-9C16-7314C5B201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947" t="47372" r="42473" b="34851"/>
          <a:stretch/>
        </p:blipFill>
        <p:spPr>
          <a:xfrm>
            <a:off x="2825371" y="3282919"/>
            <a:ext cx="3279534" cy="14523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E4CD33-52FF-40CA-A442-AC03F74890F9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856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580F5-2CA4-4DD0-9958-C2EFA178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non-optimal step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4BEAA-746F-46C8-9336-9F193B6FF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AC1344-C7E1-4289-940E-E6255B0F18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107" t="31697" r="15700" b="14445"/>
          <a:stretch/>
        </p:blipFill>
        <p:spPr>
          <a:xfrm>
            <a:off x="527957" y="1600199"/>
            <a:ext cx="8088086" cy="45214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FE8492-855F-4B6B-BE28-C4880750C894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12463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64585-660F-4E96-8165-4E1F1E7AB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pc="-99" dirty="0"/>
              <a:t>Multivariate </a:t>
            </a:r>
            <a:r>
              <a:rPr lang="en-US" spc="-179" dirty="0"/>
              <a:t>quadratic </a:t>
            </a:r>
            <a:r>
              <a:rPr lang="en-US" spc="-93" dirty="0"/>
              <a:t>surface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3A6F25-8E54-4970-9C57-04CB35082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Optimal </a:t>
            </a:r>
            <a:r>
              <a:rPr lang="en-US" sz="2800" spc="-9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70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14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different </a:t>
            </a:r>
            <a:r>
              <a:rPr lang="en-US" sz="2800" spc="-76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different</a:t>
            </a:r>
            <a:r>
              <a:rPr lang="en-US" sz="2800" spc="14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110" dirty="0">
                <a:solidFill>
                  <a:srgbClr val="000000"/>
                </a:solidFill>
                <a:latin typeface="+mj-lt"/>
                <a:cs typeface="Arial"/>
              </a:rPr>
              <a:t>coordinates</a:t>
            </a:r>
          </a:p>
          <a:p>
            <a:r>
              <a:rPr lang="en-US" sz="2800" spc="-122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43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must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be </a:t>
            </a:r>
            <a:r>
              <a:rPr lang="en-US" sz="2800" spc="-30" dirty="0">
                <a:solidFill>
                  <a:srgbClr val="000000"/>
                </a:solidFill>
                <a:latin typeface="+mj-lt"/>
                <a:cs typeface="Arial"/>
              </a:rPr>
              <a:t>lower </a:t>
            </a:r>
            <a:r>
              <a:rPr lang="en-US" sz="2800" spc="-37" dirty="0">
                <a:solidFill>
                  <a:srgbClr val="000000"/>
                </a:solidFill>
                <a:latin typeface="+mj-lt"/>
                <a:cs typeface="Arial"/>
              </a:rPr>
              <a:t>than </a:t>
            </a:r>
            <a:r>
              <a:rPr lang="en-US" sz="2800" spc="-26" dirty="0">
                <a:solidFill>
                  <a:srgbClr val="000000"/>
                </a:solidFill>
                <a:latin typeface="+mj-lt"/>
                <a:cs typeface="Arial"/>
              </a:rPr>
              <a:t>twice 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the</a:t>
            </a:r>
            <a:r>
              <a:rPr lang="en-US" sz="2800" spc="-27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i="1" spc="-70" dirty="0">
                <a:solidFill>
                  <a:srgbClr val="000000"/>
                </a:solidFill>
                <a:latin typeface="+mj-lt"/>
                <a:cs typeface="Arial"/>
              </a:rPr>
              <a:t>smallest </a:t>
            </a:r>
            <a:r>
              <a:rPr lang="en-US" sz="2800" spc="-30" dirty="0">
                <a:solidFill>
                  <a:srgbClr val="000000"/>
                </a:solidFill>
                <a:latin typeface="+mj-lt"/>
                <a:cs typeface="Arial"/>
              </a:rPr>
              <a:t>optimal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43" dirty="0">
                <a:solidFill>
                  <a:srgbClr val="000000"/>
                </a:solidFill>
                <a:latin typeface="+mj-lt"/>
                <a:cs typeface="Arial"/>
              </a:rPr>
              <a:t>rate </a:t>
            </a:r>
            <a:r>
              <a:rPr lang="en-US" sz="2800" spc="-7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z="2800" spc="-96" dirty="0">
                <a:solidFill>
                  <a:srgbClr val="000000"/>
                </a:solidFill>
                <a:latin typeface="+mj-lt"/>
                <a:cs typeface="Arial"/>
              </a:rPr>
              <a:t>any</a:t>
            </a:r>
            <a:r>
              <a:rPr lang="en-US" sz="2800" spc="-287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component</a:t>
            </a:r>
          </a:p>
          <a:p>
            <a:pPr lvl="1"/>
            <a:r>
              <a:rPr lang="en-US" spc="-53" dirty="0">
                <a:solidFill>
                  <a:srgbClr val="000000"/>
                </a:solidFill>
                <a:latin typeface="+mj-lt"/>
                <a:cs typeface="Arial"/>
              </a:rPr>
              <a:t>Otherwise </a:t>
            </a:r>
            <a:r>
              <a:rPr lang="en-US" spc="-20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pc="3" dirty="0">
                <a:solidFill>
                  <a:srgbClr val="000000"/>
                </a:solidFill>
                <a:latin typeface="+mj-lt"/>
                <a:cs typeface="Arial"/>
              </a:rPr>
              <a:t>will</a:t>
            </a:r>
            <a:r>
              <a:rPr lang="en-US" spc="-188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66" dirty="0">
                <a:solidFill>
                  <a:srgbClr val="000000"/>
                </a:solidFill>
                <a:latin typeface="+mj-lt"/>
                <a:cs typeface="Arial"/>
              </a:rPr>
              <a:t>diverge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z="2800" spc="-99" dirty="0">
                <a:solidFill>
                  <a:srgbClr val="000000"/>
                </a:solidFill>
                <a:latin typeface="+mj-lt"/>
                <a:cs typeface="Arial"/>
              </a:rPr>
              <a:t>This, </a:t>
            </a:r>
            <a:r>
              <a:rPr lang="en-US" sz="2800" spc="-76" dirty="0">
                <a:solidFill>
                  <a:srgbClr val="000000"/>
                </a:solidFill>
                <a:latin typeface="+mj-lt"/>
                <a:cs typeface="Arial"/>
              </a:rPr>
              <a:t>however, </a:t>
            </a:r>
            <a:r>
              <a:rPr lang="en-US" sz="2800" spc="-119" dirty="0">
                <a:solidFill>
                  <a:srgbClr val="000000"/>
                </a:solidFill>
                <a:latin typeface="+mj-lt"/>
                <a:cs typeface="Arial"/>
              </a:rPr>
              <a:t>makes 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the </a:t>
            </a:r>
            <a:r>
              <a:rPr lang="en-US" sz="2800" spc="-56" dirty="0">
                <a:solidFill>
                  <a:srgbClr val="000000"/>
                </a:solidFill>
                <a:latin typeface="+mj-lt"/>
                <a:cs typeface="Arial"/>
              </a:rPr>
              <a:t>learning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very</a:t>
            </a:r>
            <a:r>
              <a:rPr lang="en-US" sz="2800" spc="-146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59" dirty="0">
                <a:solidFill>
                  <a:srgbClr val="000000"/>
                </a:solidFill>
                <a:latin typeface="+mj-lt"/>
                <a:cs typeface="Arial"/>
              </a:rPr>
              <a:t>slow</a:t>
            </a:r>
          </a:p>
          <a:p>
            <a:r>
              <a:rPr lang="en-US" sz="2800" spc="-116" dirty="0">
                <a:solidFill>
                  <a:srgbClr val="000000"/>
                </a:solidFill>
                <a:latin typeface="+mj-lt"/>
                <a:cs typeface="Arial"/>
              </a:rPr>
              <a:t>Convergence </a:t>
            </a:r>
            <a:r>
              <a:rPr lang="en-US" sz="2800" spc="-93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z="2800" spc="-37" dirty="0">
                <a:solidFill>
                  <a:srgbClr val="000000"/>
                </a:solidFill>
                <a:latin typeface="+mj-lt"/>
                <a:cs typeface="Arial"/>
              </a:rPr>
              <a:t>particularly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slow</a:t>
            </a:r>
            <a:r>
              <a:rPr lang="en-US" sz="2800" spc="-195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30" dirty="0">
                <a:solidFill>
                  <a:srgbClr val="000000"/>
                </a:solidFill>
                <a:latin typeface="+mj-lt"/>
                <a:cs typeface="Arial"/>
              </a:rPr>
              <a:t>if the following is large (t</a:t>
            </a:r>
            <a:r>
              <a:rPr lang="en-US" sz="2800" spc="-116" dirty="0">
                <a:solidFill>
                  <a:srgbClr val="000000"/>
                </a:solidFill>
                <a:latin typeface="+mj-lt"/>
                <a:cs typeface="Arial"/>
              </a:rPr>
              <a:t>he </a:t>
            </a:r>
            <a:r>
              <a:rPr lang="en-US" sz="2800" spc="-10" dirty="0">
                <a:solidFill>
                  <a:srgbClr val="000000"/>
                </a:solidFill>
                <a:latin typeface="+mj-lt"/>
                <a:cs typeface="Arial"/>
              </a:rPr>
              <a:t>“condition” </a:t>
            </a:r>
            <a:r>
              <a:rPr lang="en-US" sz="2800" spc="-47" dirty="0">
                <a:solidFill>
                  <a:srgbClr val="000000"/>
                </a:solidFill>
                <a:latin typeface="+mj-lt"/>
                <a:cs typeface="Arial"/>
              </a:rPr>
              <a:t>number </a:t>
            </a:r>
            <a:r>
              <a:rPr lang="en-US" sz="2800" spc="-83" dirty="0">
                <a:solidFill>
                  <a:srgbClr val="000000"/>
                </a:solidFill>
                <a:latin typeface="+mj-lt"/>
                <a:cs typeface="Arial"/>
              </a:rPr>
              <a:t>is</a:t>
            </a:r>
            <a:r>
              <a:rPr lang="en-US" sz="2800" spc="-23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z="2800" spc="-66" dirty="0">
                <a:solidFill>
                  <a:srgbClr val="000000"/>
                </a:solidFill>
                <a:latin typeface="+mj-lt"/>
                <a:cs typeface="Arial"/>
              </a:rPr>
              <a:t>small)</a:t>
            </a: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4916" indent="-226931" defTabSz="685800">
              <a:spcBef>
                <a:spcPts val="391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pPr marL="234916" indent="-226931" defTabSz="685800">
              <a:spcBef>
                <a:spcPts val="391"/>
              </a:spcBef>
              <a:buFontTx/>
              <a:buChar char="•"/>
              <a:tabLst>
                <a:tab pos="234916" algn="l"/>
                <a:tab pos="235336" algn="l"/>
              </a:tabLst>
            </a:pPr>
            <a:endParaRPr lang="en-US" sz="2800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sz="2800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324B4-C9F3-47BD-87A6-B3A0E69BB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62856" r="35376" b="30646"/>
          <a:stretch/>
        </p:blipFill>
        <p:spPr>
          <a:xfrm>
            <a:off x="6564086" y="2964075"/>
            <a:ext cx="2382217" cy="595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6231E-16C6-4B27-9EC6-060563D0F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226" t="70693" r="28924" b="19558"/>
          <a:stretch/>
        </p:blipFill>
        <p:spPr>
          <a:xfrm>
            <a:off x="6642743" y="5083754"/>
            <a:ext cx="1278690" cy="893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93F282-4479-495F-94F4-6CB2AFF62257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72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869DD-D919-46B7-ACBB-2B78B2F43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215" dirty="0"/>
              <a:t>Dependence </a:t>
            </a:r>
            <a:r>
              <a:rPr lang="en-US" spc="-225" dirty="0"/>
              <a:t>on </a:t>
            </a:r>
            <a:r>
              <a:rPr lang="en-US" spc="-182" dirty="0"/>
              <a:t>learning</a:t>
            </a:r>
            <a:r>
              <a:rPr lang="en-US" spc="-99" dirty="0"/>
              <a:t> </a:t>
            </a:r>
            <a:r>
              <a:rPr lang="en-US" spc="-126" dirty="0"/>
              <a:t>rate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9E8F-80DC-4C5C-A5D6-CD5822F11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9952F4-F36F-446F-94AC-CC80F845A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075" t="30358" r="16129" b="11147"/>
          <a:stretch/>
        </p:blipFill>
        <p:spPr>
          <a:xfrm>
            <a:off x="898072" y="1600199"/>
            <a:ext cx="7347857" cy="45793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37887A-33A4-42FF-BA09-DAF0DE4D8082}"/>
              </a:ext>
            </a:extLst>
          </p:cNvPr>
          <p:cNvSpPr txBox="1"/>
          <p:nvPr/>
        </p:nvSpPr>
        <p:spPr>
          <a:xfrm>
            <a:off x="0" y="6611779"/>
            <a:ext cx="86594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64670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D17A9-38D8-4349-A0E1-ABB844328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183C03-2892-4544-94C0-FA2BA79D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15543" cy="4822371"/>
          </a:xfrm>
        </p:spPr>
        <p:txBody>
          <a:bodyPr>
            <a:normAutofit lnSpcReduction="10000"/>
          </a:bodyPr>
          <a:lstStyle/>
          <a:p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pc="-43" dirty="0">
                <a:solidFill>
                  <a:srgbClr val="000000"/>
                </a:solidFill>
                <a:latin typeface="+mj-lt"/>
                <a:cs typeface="Arial"/>
              </a:rPr>
              <a:t>quadratic (strongly) </a:t>
            </a:r>
            <a:r>
              <a:rPr lang="en-US" spc="-80" dirty="0">
                <a:solidFill>
                  <a:srgbClr val="000000"/>
                </a:solidFill>
                <a:latin typeface="+mj-lt"/>
                <a:cs typeface="Arial"/>
              </a:rPr>
              <a:t>convex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functions, </a:t>
            </a:r>
            <a:r>
              <a:rPr lang="en-US" spc="-40" dirty="0">
                <a:solidFill>
                  <a:srgbClr val="000000"/>
                </a:solidFill>
                <a:latin typeface="+mj-lt"/>
                <a:cs typeface="Arial"/>
              </a:rPr>
              <a:t>gradient </a:t>
            </a:r>
            <a:r>
              <a:rPr lang="en-US" spc="-63" dirty="0">
                <a:solidFill>
                  <a:srgbClr val="000000"/>
                </a:solidFill>
                <a:latin typeface="+mj-lt"/>
                <a:cs typeface="Arial"/>
              </a:rPr>
              <a:t>descent </a:t>
            </a:r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pc="-40" dirty="0">
                <a:solidFill>
                  <a:srgbClr val="000000"/>
                </a:solidFill>
                <a:latin typeface="+mj-lt"/>
                <a:cs typeface="Arial"/>
              </a:rPr>
              <a:t>exponentially  </a:t>
            </a:r>
            <a:r>
              <a:rPr lang="en-US" spc="-47" dirty="0">
                <a:solidFill>
                  <a:srgbClr val="000000"/>
                </a:solidFill>
                <a:latin typeface="+mj-lt"/>
                <a:cs typeface="Arial"/>
              </a:rPr>
              <a:t>fast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r>
              <a:rPr lang="en-US" spc="-76" dirty="0">
                <a:solidFill>
                  <a:srgbClr val="000000"/>
                </a:solidFill>
                <a:latin typeface="+mj-lt"/>
                <a:cs typeface="Arial"/>
              </a:rPr>
              <a:t>For </a:t>
            </a:r>
            <a:r>
              <a:rPr lang="en-US" spc="-56" dirty="0">
                <a:solidFill>
                  <a:srgbClr val="000000"/>
                </a:solidFill>
                <a:latin typeface="+mj-lt"/>
                <a:cs typeface="Arial"/>
              </a:rPr>
              <a:t>generic (</a:t>
            </a:r>
            <a:r>
              <a:rPr lang="en-US" spc="-56" dirty="0" err="1">
                <a:solidFill>
                  <a:srgbClr val="000000"/>
                </a:solidFill>
                <a:latin typeface="+mj-lt"/>
                <a:cs typeface="Arial"/>
              </a:rPr>
              <a:t>Lifschitz</a:t>
            </a:r>
            <a:r>
              <a:rPr lang="en-US" spc="-56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59" dirty="0">
                <a:solidFill>
                  <a:srgbClr val="000000"/>
                </a:solidFill>
                <a:latin typeface="+mj-lt"/>
                <a:cs typeface="Arial"/>
              </a:rPr>
              <a:t>Smooth) </a:t>
            </a:r>
            <a:r>
              <a:rPr lang="en-US" spc="-83" dirty="0">
                <a:solidFill>
                  <a:srgbClr val="000000"/>
                </a:solidFill>
                <a:latin typeface="+mj-lt"/>
                <a:cs typeface="Arial"/>
              </a:rPr>
              <a:t>convex </a:t>
            </a:r>
            <a:r>
              <a:rPr lang="en-US" spc="-33" dirty="0">
                <a:solidFill>
                  <a:srgbClr val="000000"/>
                </a:solidFill>
                <a:latin typeface="+mj-lt"/>
                <a:cs typeface="Arial"/>
              </a:rPr>
              <a:t>functions </a:t>
            </a:r>
            <a:r>
              <a:rPr lang="en-US" spc="-59" dirty="0">
                <a:solidFill>
                  <a:srgbClr val="000000"/>
                </a:solidFill>
                <a:latin typeface="+mj-lt"/>
                <a:cs typeface="Arial"/>
              </a:rPr>
              <a:t>however, </a:t>
            </a:r>
            <a:r>
              <a:rPr lang="en-US" spc="43" dirty="0">
                <a:solidFill>
                  <a:srgbClr val="000000"/>
                </a:solidFill>
                <a:latin typeface="+mj-lt"/>
                <a:cs typeface="Arial"/>
              </a:rPr>
              <a:t>it</a:t>
            </a:r>
            <a:r>
              <a:rPr lang="en-US" spc="-199" dirty="0">
                <a:solidFill>
                  <a:srgbClr val="000000"/>
                </a:solidFill>
                <a:latin typeface="+mj-lt"/>
                <a:cs typeface="Arial"/>
              </a:rPr>
              <a:t> </a:t>
            </a:r>
            <a:r>
              <a:rPr lang="en-US" spc="-70" dirty="0">
                <a:solidFill>
                  <a:srgbClr val="000000"/>
                </a:solidFill>
                <a:latin typeface="+mj-lt"/>
                <a:cs typeface="Arial"/>
              </a:rPr>
              <a:t>is </a:t>
            </a:r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very slow</a:t>
            </a:r>
          </a:p>
          <a:p>
            <a:r>
              <a:rPr lang="en-US" spc="-50" dirty="0">
                <a:solidFill>
                  <a:srgbClr val="000000"/>
                </a:solidFill>
                <a:latin typeface="+mj-lt"/>
                <a:cs typeface="Arial"/>
              </a:rPr>
              <a:t>In neural networks, we may have neither…</a:t>
            </a:r>
            <a:endParaRPr lang="en-US" dirty="0">
              <a:solidFill>
                <a:srgbClr val="000000"/>
              </a:solidFill>
              <a:latin typeface="+mj-lt"/>
              <a:cs typeface="Arial"/>
            </a:endParaRPr>
          </a:p>
          <a:p>
            <a:endParaRPr lang="en-US" dirty="0">
              <a:latin typeface="+mj-lt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4A5F5250-4B39-4DE7-BFBB-453A279B5682}"/>
              </a:ext>
            </a:extLst>
          </p:cNvPr>
          <p:cNvSpPr/>
          <p:nvPr/>
        </p:nvSpPr>
        <p:spPr>
          <a:xfrm>
            <a:off x="5554973" y="1600200"/>
            <a:ext cx="2976170" cy="22308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34896082-614C-495E-8998-D07DF3DDFF9C}"/>
              </a:ext>
            </a:extLst>
          </p:cNvPr>
          <p:cNvSpPr/>
          <p:nvPr/>
        </p:nvSpPr>
        <p:spPr>
          <a:xfrm>
            <a:off x="5729919" y="3957441"/>
            <a:ext cx="2626277" cy="20822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685800"/>
            <a:endParaRPr sz="119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B5568-D50E-4256-B6D8-36CBE3C94524}"/>
              </a:ext>
            </a:extLst>
          </p:cNvPr>
          <p:cNvSpPr txBox="1"/>
          <p:nvPr/>
        </p:nvSpPr>
        <p:spPr>
          <a:xfrm>
            <a:off x="0" y="6611779"/>
            <a:ext cx="16658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</a:rPr>
              <a:t>Adapted from </a:t>
            </a:r>
            <a:r>
              <a:rPr lang="en-US" sz="1000" dirty="0" err="1">
                <a:solidFill>
                  <a:srgbClr val="000000"/>
                </a:solidFill>
                <a:latin typeface="Arial"/>
              </a:rPr>
              <a:t>Bhiksha</a:t>
            </a:r>
            <a:r>
              <a:rPr lang="en-US" sz="1000" dirty="0">
                <a:solidFill>
                  <a:srgbClr val="000000"/>
                </a:solidFill>
                <a:latin typeface="Arial"/>
              </a:rPr>
              <a:t> Raj</a:t>
            </a:r>
            <a:endParaRPr lang="en-US" sz="10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11D986-EAD3-4457-B6E4-45D154AB0C9B}"/>
              </a:ext>
            </a:extLst>
          </p:cNvPr>
          <p:cNvSpPr txBox="1"/>
          <p:nvPr/>
        </p:nvSpPr>
        <p:spPr>
          <a:xfrm>
            <a:off x="1665841" y="6580939"/>
            <a:ext cx="97518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https://christianjhoward.me/blog/index.php/2018/03/19/exponential-convergence-of-gradient-descent-with-lipschitz-smoothness-and-strong-convexity/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734951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33A38-ECC2-486F-9EE0-CCAEBDAFE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US" sz="5400" dirty="0"/>
              <a:t>Optimization strategies</a:t>
            </a:r>
          </a:p>
        </p:txBody>
      </p:sp>
    </p:spTree>
    <p:extLst>
      <p:ext uri="{BB962C8B-B14F-4D97-AF65-F5344CB8AC3E}">
        <p14:creationId xmlns:p14="http://schemas.microsoft.com/office/powerpoint/2010/main" val="24525036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E280-21DB-42E0-98E2-025565DAF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to the minimum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39F13E-ECF7-41EA-A71A-15C8BDEE07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Gradient descent is just one strategy, but has several problems</a:t>
            </a:r>
          </a:p>
          <a:p>
            <a:r>
              <a:rPr lang="en-US" dirty="0"/>
              <a:t>What other “steps” can we take? </a:t>
            </a:r>
          </a:p>
          <a:p>
            <a:r>
              <a:rPr lang="en-US" dirty="0"/>
              <a:t>How far in the direction of decreasing gradient do we go? With what speed/acceleration?</a:t>
            </a:r>
          </a:p>
          <a:p>
            <a:r>
              <a:rPr lang="en-US" dirty="0"/>
              <a:t>What about overshooting minima?</a:t>
            </a:r>
          </a:p>
        </p:txBody>
      </p:sp>
    </p:spTree>
    <p:extLst>
      <p:ext uri="{BB962C8B-B14F-4D97-AF65-F5344CB8AC3E}">
        <p14:creationId xmlns:p14="http://schemas.microsoft.com/office/powerpoint/2010/main" val="427728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3275" y="2704096"/>
            <a:ext cx="5480013" cy="12838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04588" y="2189765"/>
            <a:ext cx="2076615" cy="2076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78662" y="4333642"/>
            <a:ext cx="2332990" cy="0"/>
          </a:xfrm>
          <a:custGeom>
            <a:avLst/>
            <a:gdLst/>
            <a:ahLst/>
            <a:cxnLst/>
            <a:rect l="l" t="t" r="r" b="b"/>
            <a:pathLst>
              <a:path w="2332990">
                <a:moveTo>
                  <a:pt x="0" y="0"/>
                </a:moveTo>
                <a:lnTo>
                  <a:pt x="233287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711533" y="431791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0" y="0"/>
                </a:lnTo>
                <a:lnTo>
                  <a:pt x="43224" y="15724"/>
                </a:lnTo>
                <a:lnTo>
                  <a:pt x="0" y="314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711533" y="4317918"/>
            <a:ext cx="43815" cy="31750"/>
          </a:xfrm>
          <a:custGeom>
            <a:avLst/>
            <a:gdLst/>
            <a:ahLst/>
            <a:cxnLst/>
            <a:rect l="l" t="t" r="r" b="b"/>
            <a:pathLst>
              <a:path w="43815" h="31750">
                <a:moveTo>
                  <a:pt x="0" y="31449"/>
                </a:moveTo>
                <a:lnTo>
                  <a:pt x="43224" y="15724"/>
                </a:lnTo>
                <a:lnTo>
                  <a:pt x="0" y="0"/>
                </a:lnTo>
                <a:lnTo>
                  <a:pt x="0" y="31449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441692" y="435401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W_1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329837" y="2067366"/>
            <a:ext cx="0" cy="2266315"/>
          </a:xfrm>
          <a:custGeom>
            <a:avLst/>
            <a:gdLst/>
            <a:ahLst/>
            <a:cxnLst/>
            <a:rect l="l" t="t" r="r" b="b"/>
            <a:pathLst>
              <a:path h="2266315">
                <a:moveTo>
                  <a:pt x="0" y="2266277"/>
                </a:moveTo>
                <a:lnTo>
                  <a:pt x="0" y="0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14112" y="20241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0" y="43224"/>
                </a:lnTo>
                <a:lnTo>
                  <a:pt x="15724" y="0"/>
                </a:lnTo>
                <a:lnTo>
                  <a:pt x="31474" y="432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314112" y="2024141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5">
                <a:moveTo>
                  <a:pt x="31474" y="43224"/>
                </a:moveTo>
                <a:lnTo>
                  <a:pt x="15724" y="0"/>
                </a:lnTo>
                <a:lnTo>
                  <a:pt x="0" y="43224"/>
                </a:lnTo>
                <a:lnTo>
                  <a:pt x="31474" y="43224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67649" y="1966440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W_2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28421" y="3929906"/>
            <a:ext cx="159174" cy="1591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647161" y="2210532"/>
            <a:ext cx="1008380" cy="1746250"/>
          </a:xfrm>
          <a:custGeom>
            <a:avLst/>
            <a:gdLst/>
            <a:ahLst/>
            <a:cxnLst/>
            <a:rect l="l" t="t" r="r" b="b"/>
            <a:pathLst>
              <a:path w="1008379" h="1746250">
                <a:moveTo>
                  <a:pt x="1007922" y="1746036"/>
                </a:moveTo>
                <a:lnTo>
                  <a:pt x="0" y="0"/>
                </a:lnTo>
              </a:path>
            </a:pathLst>
          </a:custGeom>
          <a:ln w="28574">
            <a:solidFill>
              <a:srgbClr val="EFEFE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25936" y="3746744"/>
            <a:ext cx="148199" cy="228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F09EB3CE-FD8C-4A6A-B539-A5E8074E8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6E2FFA-3E9F-48FE-B8E7-EA01D52AA06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836" y="2980709"/>
            <a:ext cx="8200708" cy="165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023" y="1896412"/>
            <a:ext cx="684339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loss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quickly in one direction and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slowly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another?  What does gradient descent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098" y="4784800"/>
            <a:ext cx="70231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 function has high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 number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ratio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largest to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smallest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singular value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Hessian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DCD021B1-5E86-4BE3-9953-A0AF55C02F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62618"/>
            <a:ext cx="8229600" cy="136704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Optimization: </a:t>
            </a:r>
            <a:br>
              <a:rPr lang="en-US" spc="-10" dirty="0"/>
            </a:br>
            <a:r>
              <a:rPr spc="-10" dirty="0"/>
              <a:t>Problems </a:t>
            </a:r>
            <a:r>
              <a:rPr spc="-5" dirty="0"/>
              <a:t>with</a:t>
            </a:r>
            <a:r>
              <a:rPr spc="-85" dirty="0"/>
              <a:t> </a:t>
            </a:r>
            <a:r>
              <a:rPr spc="-5" dirty="0"/>
              <a:t>SGD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37F5E7-6E2C-4BC5-A583-5DCE4185BFAA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91836" y="2980709"/>
            <a:ext cx="8200708" cy="16553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78023" y="1896413"/>
            <a:ext cx="7249795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410845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loss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changes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quickly in one direction and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slowly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another?  What does gradient descent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Very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slow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 along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shallow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dimension, jitter along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steep</a:t>
            </a:r>
            <a:r>
              <a:rPr kumimoji="0" sz="1800" b="0" i="0" u="none" strike="noStrike" kern="1200" cap="none" spc="-9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39098" y="4784800"/>
            <a:ext cx="7023100" cy="5575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 function has high </a:t>
            </a: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condition number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ratio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largest to</a:t>
            </a:r>
            <a:r>
              <a:rPr kumimoji="0" sz="18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smallest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singular value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Hessian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matrix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</a:t>
            </a:r>
            <a:r>
              <a:rPr kumimoji="0" sz="1800" b="0" i="0" u="none" strike="noStrike" kern="1200" cap="none" spc="-3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large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2">
            <a:extLst>
              <a:ext uri="{FF2B5EF4-FFF2-40B4-BE49-F238E27FC236}">
                <a16:creationId xmlns:a16="http://schemas.microsoft.com/office/drawing/2014/main" id="{B36D3E10-6071-4827-AA7A-363E473721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162618"/>
            <a:ext cx="8229600" cy="1367041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pc="-10" dirty="0"/>
              <a:t>Optimization: </a:t>
            </a:r>
            <a:br>
              <a:rPr lang="en-US" spc="-10" dirty="0"/>
            </a:br>
            <a:r>
              <a:rPr spc="-10" dirty="0"/>
              <a:t>Problems </a:t>
            </a:r>
            <a:r>
              <a:rPr spc="-5" dirty="0"/>
              <a:t>with</a:t>
            </a:r>
            <a:r>
              <a:rPr spc="-85" dirty="0"/>
              <a:t> </a:t>
            </a:r>
            <a:r>
              <a:rPr spc="-5" dirty="0"/>
              <a:t>SGD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25BC7A-B54F-476B-AD06-A077CE35997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8774" y="1616195"/>
            <a:ext cx="7460615" cy="753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0" marR="0" lvl="0" indent="0" algn="l" defTabSz="914400" rtl="0" eaLnBrk="1" fontAlgn="auto" latinLnBrk="0" hangingPunct="1">
              <a:lnSpc>
                <a:spcPts val="2865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69265" algn="l"/>
              </a:tabLst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lang="en-US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Another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idea: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random</a:t>
            </a:r>
            <a:r>
              <a:rPr kumimoji="0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numbers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ts val="28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(gaussian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with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mean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and 1e-2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standard</a:t>
            </a:r>
            <a:r>
              <a:rPr kumimoji="0" sz="2400" b="0" i="0" u="none" strike="noStrike" kern="1200" cap="none" spc="-10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deviation)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79169" y="2492270"/>
            <a:ext cx="5491214" cy="4518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771" y="3735343"/>
            <a:ext cx="6883400" cy="75311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Works ~okay for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small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networks, but problems with  deeper</a:t>
            </a:r>
            <a:r>
              <a:rPr kumimoji="0" sz="2400" b="0" i="0" u="none" strike="noStrike" kern="1200" cap="none" spc="-1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networks.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569E1B-F518-470C-9F4D-E70D8C7ACC54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B2ADF70-B446-40BE-8FA2-816184AEEB9E}"/>
              </a:ext>
            </a:extLst>
          </p:cNvPr>
          <p:cNvSpPr txBox="1">
            <a:spLocks/>
          </p:cNvSpPr>
          <p:nvPr/>
        </p:nvSpPr>
        <p:spPr>
          <a:xfrm>
            <a:off x="457200" y="501172"/>
            <a:ext cx="8229600" cy="689932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12700" marR="0" lvl="0" indent="0" algn="ctr" defTabSz="914400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2265" algn="l"/>
              </a:tabLst>
              <a:defRPr/>
            </a:pPr>
            <a:r>
              <a:rPr kumimoji="0" lang="en-US" sz="4400" b="0" i="0" u="none" strike="noStrike" kern="0" cap="none" spc="-5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Weight Initialization</a:t>
            </a:r>
            <a:endParaRPr kumimoji="0" lang="en-US" sz="4400" b="0" i="0" u="none" strike="noStrike" kern="0" cap="none" spc="-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702449" y="2287451"/>
            <a:ext cx="2277745" cy="298556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5244" lvl="0" indent="0" algn="l" defTabSz="914400" rtl="0" eaLnBrk="1" fontAlgn="auto" latinLnBrk="0" hangingPunct="1">
              <a:lnSpc>
                <a:spcPts val="2850"/>
              </a:lnSpc>
              <a:spcBef>
                <a:spcPts val="2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if the loss  function has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local minima</a:t>
            </a:r>
            <a:r>
              <a:rPr kumimoji="0" sz="2400" b="1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saddle</a:t>
            </a:r>
            <a:r>
              <a:rPr kumimoji="0" sz="2400" b="1" i="0" u="none" strike="noStrike" kern="1200" cap="none" spc="-2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8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 gradient,  gradient</a:t>
            </a:r>
            <a:r>
              <a:rPr kumimoji="0" sz="2400" b="0" i="0" u="none" strike="noStrike" kern="1200" cap="none" spc="-9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descent  gets</a:t>
            </a:r>
            <a:r>
              <a:rPr kumimoji="0" sz="2400" b="0" i="0" u="none" strike="noStrike" kern="1200" cap="none" spc="-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stuck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951640" y="1934310"/>
            <a:ext cx="3091180" cy="1528445"/>
          </a:xfrm>
          <a:custGeom>
            <a:avLst/>
            <a:gdLst/>
            <a:ahLst/>
            <a:cxnLst/>
            <a:rect l="l" t="t" r="r" b="b"/>
            <a:pathLst>
              <a:path w="3091179" h="1528445">
                <a:moveTo>
                  <a:pt x="0" y="72040"/>
                </a:moveTo>
                <a:lnTo>
                  <a:pt x="58906" y="67209"/>
                </a:lnTo>
                <a:lnTo>
                  <a:pt x="137560" y="54989"/>
                </a:lnTo>
                <a:lnTo>
                  <a:pt x="182887" y="47174"/>
                </a:lnTo>
                <a:lnTo>
                  <a:pt x="231466" y="38791"/>
                </a:lnTo>
                <a:lnTo>
                  <a:pt x="282734" y="30265"/>
                </a:lnTo>
                <a:lnTo>
                  <a:pt x="336130" y="22024"/>
                </a:lnTo>
                <a:lnTo>
                  <a:pt x="391091" y="14493"/>
                </a:lnTo>
                <a:lnTo>
                  <a:pt x="447056" y="8099"/>
                </a:lnTo>
                <a:lnTo>
                  <a:pt x="503463" y="3268"/>
                </a:lnTo>
                <a:lnTo>
                  <a:pt x="559749" y="426"/>
                </a:lnTo>
                <a:lnTo>
                  <a:pt x="615354" y="0"/>
                </a:lnTo>
                <a:lnTo>
                  <a:pt x="669715" y="2415"/>
                </a:lnTo>
                <a:lnTo>
                  <a:pt x="722271" y="8099"/>
                </a:lnTo>
                <a:lnTo>
                  <a:pt x="772458" y="17477"/>
                </a:lnTo>
                <a:lnTo>
                  <a:pt x="819717" y="30976"/>
                </a:lnTo>
                <a:lnTo>
                  <a:pt x="863484" y="49021"/>
                </a:lnTo>
                <a:lnTo>
                  <a:pt x="903198" y="72040"/>
                </a:lnTo>
                <a:lnTo>
                  <a:pt x="956199" y="120827"/>
                </a:lnTo>
                <a:lnTo>
                  <a:pt x="979973" y="151919"/>
                </a:lnTo>
                <a:lnTo>
                  <a:pt x="1002171" y="186895"/>
                </a:lnTo>
                <a:lnTo>
                  <a:pt x="1022973" y="225319"/>
                </a:lnTo>
                <a:lnTo>
                  <a:pt x="1042561" y="266756"/>
                </a:lnTo>
                <a:lnTo>
                  <a:pt x="1061116" y="310769"/>
                </a:lnTo>
                <a:lnTo>
                  <a:pt x="1078819" y="356922"/>
                </a:lnTo>
                <a:lnTo>
                  <a:pt x="1095852" y="404781"/>
                </a:lnTo>
                <a:lnTo>
                  <a:pt x="1112395" y="453908"/>
                </a:lnTo>
                <a:lnTo>
                  <a:pt x="1128630" y="503868"/>
                </a:lnTo>
                <a:lnTo>
                  <a:pt x="1144737" y="554225"/>
                </a:lnTo>
                <a:lnTo>
                  <a:pt x="1160899" y="604543"/>
                </a:lnTo>
                <a:lnTo>
                  <a:pt x="1177296" y="654386"/>
                </a:lnTo>
                <a:lnTo>
                  <a:pt x="1194109" y="703318"/>
                </a:lnTo>
                <a:lnTo>
                  <a:pt x="1211520" y="750904"/>
                </a:lnTo>
                <a:lnTo>
                  <a:pt x="1229710" y="796707"/>
                </a:lnTo>
                <a:lnTo>
                  <a:pt x="1248859" y="840291"/>
                </a:lnTo>
                <a:lnTo>
                  <a:pt x="1269149" y="881221"/>
                </a:lnTo>
                <a:lnTo>
                  <a:pt x="1290762" y="919061"/>
                </a:lnTo>
                <a:lnTo>
                  <a:pt x="1313877" y="953375"/>
                </a:lnTo>
                <a:lnTo>
                  <a:pt x="1338678" y="983726"/>
                </a:lnTo>
                <a:lnTo>
                  <a:pt x="1394056" y="1030799"/>
                </a:lnTo>
                <a:lnTo>
                  <a:pt x="1457046" y="1056535"/>
                </a:lnTo>
                <a:lnTo>
                  <a:pt x="1527635" y="1061473"/>
                </a:lnTo>
                <a:lnTo>
                  <a:pt x="1565811" y="1057349"/>
                </a:lnTo>
                <a:lnTo>
                  <a:pt x="1605667" y="1049381"/>
                </a:lnTo>
                <a:lnTo>
                  <a:pt x="1647020" y="1037982"/>
                </a:lnTo>
                <a:lnTo>
                  <a:pt x="1689688" y="1023565"/>
                </a:lnTo>
                <a:lnTo>
                  <a:pt x="1733491" y="1006542"/>
                </a:lnTo>
                <a:lnTo>
                  <a:pt x="1778247" y="987328"/>
                </a:lnTo>
                <a:lnTo>
                  <a:pt x="1823774" y="966334"/>
                </a:lnTo>
                <a:lnTo>
                  <a:pt x="1869890" y="943974"/>
                </a:lnTo>
                <a:lnTo>
                  <a:pt x="1916414" y="920661"/>
                </a:lnTo>
                <a:lnTo>
                  <a:pt x="1963164" y="896808"/>
                </a:lnTo>
                <a:lnTo>
                  <a:pt x="2009959" y="872829"/>
                </a:lnTo>
                <a:lnTo>
                  <a:pt x="2056617" y="849135"/>
                </a:lnTo>
                <a:lnTo>
                  <a:pt x="2102956" y="826140"/>
                </a:lnTo>
                <a:lnTo>
                  <a:pt x="2148795" y="804257"/>
                </a:lnTo>
                <a:lnTo>
                  <a:pt x="2193952" y="783899"/>
                </a:lnTo>
                <a:lnTo>
                  <a:pt x="2238246" y="765480"/>
                </a:lnTo>
                <a:lnTo>
                  <a:pt x="2281494" y="749411"/>
                </a:lnTo>
                <a:lnTo>
                  <a:pt x="2323516" y="736107"/>
                </a:lnTo>
                <a:lnTo>
                  <a:pt x="2364130" y="725980"/>
                </a:lnTo>
                <a:lnTo>
                  <a:pt x="2403154" y="719443"/>
                </a:lnTo>
                <a:lnTo>
                  <a:pt x="2440406" y="716909"/>
                </a:lnTo>
                <a:lnTo>
                  <a:pt x="2475705" y="718792"/>
                </a:lnTo>
                <a:lnTo>
                  <a:pt x="2548055" y="740329"/>
                </a:lnTo>
                <a:lnTo>
                  <a:pt x="2586259" y="761448"/>
                </a:lnTo>
                <a:lnTo>
                  <a:pt x="2623455" y="788237"/>
                </a:lnTo>
                <a:lnTo>
                  <a:pt x="2659617" y="820071"/>
                </a:lnTo>
                <a:lnTo>
                  <a:pt x="2694719" y="856327"/>
                </a:lnTo>
                <a:lnTo>
                  <a:pt x="2728736" y="896381"/>
                </a:lnTo>
                <a:lnTo>
                  <a:pt x="2761640" y="939607"/>
                </a:lnTo>
                <a:lnTo>
                  <a:pt x="2793407" y="985382"/>
                </a:lnTo>
                <a:lnTo>
                  <a:pt x="2824010" y="1033082"/>
                </a:lnTo>
                <a:lnTo>
                  <a:pt x="2853423" y="1082082"/>
                </a:lnTo>
                <a:lnTo>
                  <a:pt x="2881620" y="1131758"/>
                </a:lnTo>
                <a:lnTo>
                  <a:pt x="2908575" y="1181486"/>
                </a:lnTo>
                <a:lnTo>
                  <a:pt x="2934262" y="1230642"/>
                </a:lnTo>
                <a:lnTo>
                  <a:pt x="2958656" y="1278602"/>
                </a:lnTo>
                <a:lnTo>
                  <a:pt x="2981729" y="1324740"/>
                </a:lnTo>
                <a:lnTo>
                  <a:pt x="3003456" y="1368434"/>
                </a:lnTo>
                <a:lnTo>
                  <a:pt x="3023812" y="1409059"/>
                </a:lnTo>
                <a:lnTo>
                  <a:pt x="3042769" y="1445991"/>
                </a:lnTo>
                <a:lnTo>
                  <a:pt x="3060303" y="1478605"/>
                </a:lnTo>
                <a:lnTo>
                  <a:pt x="3076386" y="1506278"/>
                </a:lnTo>
                <a:lnTo>
                  <a:pt x="3090993" y="1528385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347274" y="2792208"/>
            <a:ext cx="170924" cy="170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52274" y="4351630"/>
            <a:ext cx="170924" cy="1709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100189" y="3641944"/>
            <a:ext cx="1361440" cy="919480"/>
          </a:xfrm>
          <a:custGeom>
            <a:avLst/>
            <a:gdLst/>
            <a:ahLst/>
            <a:cxnLst/>
            <a:rect l="l" t="t" r="r" b="b"/>
            <a:pathLst>
              <a:path w="1361439" h="919479">
                <a:moveTo>
                  <a:pt x="0" y="0"/>
                </a:moveTo>
                <a:lnTo>
                  <a:pt x="41499" y="3433"/>
                </a:lnTo>
                <a:lnTo>
                  <a:pt x="78459" y="13397"/>
                </a:lnTo>
                <a:lnTo>
                  <a:pt x="141423" y="50912"/>
                </a:lnTo>
                <a:lnTo>
                  <a:pt x="168762" y="77456"/>
                </a:lnTo>
                <a:lnTo>
                  <a:pt x="194229" y="108523"/>
                </a:lnTo>
                <a:lnTo>
                  <a:pt x="218490" y="143609"/>
                </a:lnTo>
                <a:lnTo>
                  <a:pt x="242212" y="182211"/>
                </a:lnTo>
                <a:lnTo>
                  <a:pt x="266064" y="223829"/>
                </a:lnTo>
                <a:lnTo>
                  <a:pt x="290711" y="267958"/>
                </a:lnTo>
                <a:lnTo>
                  <a:pt x="316821" y="314097"/>
                </a:lnTo>
                <a:lnTo>
                  <a:pt x="345061" y="361744"/>
                </a:lnTo>
                <a:lnTo>
                  <a:pt x="376098" y="410395"/>
                </a:lnTo>
                <a:lnTo>
                  <a:pt x="410599" y="459549"/>
                </a:lnTo>
                <a:lnTo>
                  <a:pt x="458070" y="519338"/>
                </a:lnTo>
                <a:lnTo>
                  <a:pt x="484146" y="548949"/>
                </a:lnTo>
                <a:lnTo>
                  <a:pt x="511805" y="578220"/>
                </a:lnTo>
                <a:lnTo>
                  <a:pt x="541063" y="607038"/>
                </a:lnTo>
                <a:lnTo>
                  <a:pt x="571940" y="635289"/>
                </a:lnTo>
                <a:lnTo>
                  <a:pt x="604451" y="662860"/>
                </a:lnTo>
                <a:lnTo>
                  <a:pt x="638614" y="689637"/>
                </a:lnTo>
                <a:lnTo>
                  <a:pt x="674447" y="715508"/>
                </a:lnTo>
                <a:lnTo>
                  <a:pt x="711967" y="740359"/>
                </a:lnTo>
                <a:lnTo>
                  <a:pt x="751191" y="764077"/>
                </a:lnTo>
                <a:lnTo>
                  <a:pt x="792137" y="786549"/>
                </a:lnTo>
                <a:lnTo>
                  <a:pt x="834822" y="807661"/>
                </a:lnTo>
                <a:lnTo>
                  <a:pt x="879263" y="827300"/>
                </a:lnTo>
                <a:lnTo>
                  <a:pt x="925477" y="845352"/>
                </a:lnTo>
                <a:lnTo>
                  <a:pt x="973483" y="861705"/>
                </a:lnTo>
                <a:lnTo>
                  <a:pt x="1023296" y="876246"/>
                </a:lnTo>
                <a:lnTo>
                  <a:pt x="1074935" y="888860"/>
                </a:lnTo>
                <a:lnTo>
                  <a:pt x="1128417" y="899434"/>
                </a:lnTo>
                <a:lnTo>
                  <a:pt x="1183760" y="907856"/>
                </a:lnTo>
                <a:lnTo>
                  <a:pt x="1240980" y="914012"/>
                </a:lnTo>
                <a:lnTo>
                  <a:pt x="1300095" y="917789"/>
                </a:lnTo>
                <a:lnTo>
                  <a:pt x="1361122" y="91907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86188" y="4561017"/>
            <a:ext cx="1569085" cy="711200"/>
          </a:xfrm>
          <a:custGeom>
            <a:avLst/>
            <a:gdLst/>
            <a:ahLst/>
            <a:cxnLst/>
            <a:rect l="l" t="t" r="r" b="b"/>
            <a:pathLst>
              <a:path w="1569084" h="711200">
                <a:moveTo>
                  <a:pt x="0" y="0"/>
                </a:moveTo>
                <a:lnTo>
                  <a:pt x="68960" y="722"/>
                </a:lnTo>
                <a:lnTo>
                  <a:pt x="136294" y="2853"/>
                </a:lnTo>
                <a:lnTo>
                  <a:pt x="201989" y="6339"/>
                </a:lnTo>
                <a:lnTo>
                  <a:pt x="266034" y="11125"/>
                </a:lnTo>
                <a:lnTo>
                  <a:pt x="328417" y="17158"/>
                </a:lnTo>
                <a:lnTo>
                  <a:pt x="389126" y="24382"/>
                </a:lnTo>
                <a:lnTo>
                  <a:pt x="448147" y="32744"/>
                </a:lnTo>
                <a:lnTo>
                  <a:pt x="505470" y="42190"/>
                </a:lnTo>
                <a:lnTo>
                  <a:pt x="561083" y="52665"/>
                </a:lnTo>
                <a:lnTo>
                  <a:pt x="614972" y="64116"/>
                </a:lnTo>
                <a:lnTo>
                  <a:pt x="667127" y="76487"/>
                </a:lnTo>
                <a:lnTo>
                  <a:pt x="717535" y="89726"/>
                </a:lnTo>
                <a:lnTo>
                  <a:pt x="766184" y="103777"/>
                </a:lnTo>
                <a:lnTo>
                  <a:pt x="813062" y="118586"/>
                </a:lnTo>
                <a:lnTo>
                  <a:pt x="858156" y="134100"/>
                </a:lnTo>
                <a:lnTo>
                  <a:pt x="901456" y="150264"/>
                </a:lnTo>
                <a:lnTo>
                  <a:pt x="942948" y="167024"/>
                </a:lnTo>
                <a:lnTo>
                  <a:pt x="982622" y="184325"/>
                </a:lnTo>
                <a:lnTo>
                  <a:pt x="1020463" y="202114"/>
                </a:lnTo>
                <a:lnTo>
                  <a:pt x="1056462" y="220336"/>
                </a:lnTo>
                <a:lnTo>
                  <a:pt x="1090605" y="238938"/>
                </a:lnTo>
                <a:lnTo>
                  <a:pt x="1153276" y="277061"/>
                </a:lnTo>
                <a:lnTo>
                  <a:pt x="1208381" y="316051"/>
                </a:lnTo>
                <a:lnTo>
                  <a:pt x="1255822" y="355474"/>
                </a:lnTo>
                <a:lnTo>
                  <a:pt x="1300186" y="399802"/>
                </a:lnTo>
                <a:lnTo>
                  <a:pt x="1336227" y="443513"/>
                </a:lnTo>
                <a:lnTo>
                  <a:pt x="1365446" y="485990"/>
                </a:lnTo>
                <a:lnTo>
                  <a:pt x="1389340" y="526616"/>
                </a:lnTo>
                <a:lnTo>
                  <a:pt x="1409411" y="564773"/>
                </a:lnTo>
                <a:lnTo>
                  <a:pt x="1427156" y="599845"/>
                </a:lnTo>
                <a:lnTo>
                  <a:pt x="1444076" y="631214"/>
                </a:lnTo>
                <a:lnTo>
                  <a:pt x="1461670" y="658264"/>
                </a:lnTo>
                <a:lnTo>
                  <a:pt x="1481437" y="680377"/>
                </a:lnTo>
                <a:lnTo>
                  <a:pt x="1504876" y="696935"/>
                </a:lnTo>
                <a:lnTo>
                  <a:pt x="1533488" y="707323"/>
                </a:lnTo>
                <a:lnTo>
                  <a:pt x="1568771" y="710923"/>
                </a:lnTo>
              </a:path>
            </a:pathLst>
          </a:custGeom>
          <a:ln w="761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0EB73AA-CD2A-4E09-93AE-3719C361F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Optimization: </a:t>
            </a:r>
            <a:br>
              <a:rPr lang="en-US" spc="-10" dirty="0"/>
            </a:br>
            <a:r>
              <a:rPr lang="en-US" spc="-10" dirty="0"/>
              <a:t>Problems </a:t>
            </a:r>
            <a:r>
              <a:rPr lang="en-US" spc="-5" dirty="0"/>
              <a:t>with</a:t>
            </a:r>
            <a:r>
              <a:rPr lang="en-US" spc="-85" dirty="0"/>
              <a:t> </a:t>
            </a:r>
            <a:r>
              <a:rPr lang="en-US" spc="-5" dirty="0"/>
              <a:t>SGD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58A98F-FCDC-44DA-9CC1-A1CE4ECA5CC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28191" y="1630574"/>
            <a:ext cx="3680517" cy="36805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962615" y="1681024"/>
            <a:ext cx="3630067" cy="36300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63912" y="2940271"/>
            <a:ext cx="3046202" cy="8144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1166" y="3956472"/>
            <a:ext cx="3938768" cy="7569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9049" y="2100104"/>
            <a:ext cx="345376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Our gradients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from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minibatches so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noisy!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xfrm>
            <a:off x="6553200" y="7959725"/>
            <a:ext cx="2133600" cy="307777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000" b="0" i="0" u="none" strike="noStrike" kern="1200" cap="none" spc="-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sz="3000" b="0" i="0" u="none" strike="noStrike" kern="1200" cap="none" spc="-277" normalizeH="0" baseline="13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r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ctr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2000" b="0" i="0" u="none" strike="noStrike" kern="1200" cap="none" spc="-9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0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</a:p>
        </p:txBody>
      </p:sp>
      <p:sp>
        <p:nvSpPr>
          <p:cNvPr id="11" name="object 11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sz="1800" b="0" i="0" u="none" strike="noStrike" kern="120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CB126EDF-70DC-4961-A5F5-1582D3E32B92}"/>
              </a:ext>
            </a:extLst>
          </p:cNvPr>
          <p:cNvSpPr txBox="1">
            <a:spLocks/>
          </p:cNvSpPr>
          <p:nvPr/>
        </p:nvSpPr>
        <p:spPr bwMode="auto">
          <a:xfrm>
            <a:off x="457200" y="169030"/>
            <a:ext cx="8229600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8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Optimization: </a:t>
            </a:r>
            <a:b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</a:br>
            <a:r>
              <a:rPr kumimoji="0" lang="en-US" sz="4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Problems </a:t>
            </a:r>
            <a:r>
              <a:rPr kumimoji="0" lang="en-US" sz="4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with</a:t>
            </a:r>
            <a:r>
              <a:rPr kumimoji="0" lang="en-US" sz="4400" b="0" i="0" u="none" strike="noStrike" kern="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 </a:t>
            </a:r>
            <a:r>
              <a:rPr kumimoji="0" lang="en-US" sz="4400" b="0" i="0" u="none" strike="noStrike" kern="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SGD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6D766B-52DC-48FC-B68A-73C7BDF39C4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695025" y="1832580"/>
            <a:ext cx="6851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SGD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34342" y="4509354"/>
            <a:ext cx="5344795" cy="57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Build up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“velocity”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running mean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</a:t>
            </a:r>
            <a:r>
              <a:rPr kumimoji="0" sz="1800" b="0" i="0" u="none" strike="noStrike" kern="1200" cap="none" spc="-1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gradients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16865" marR="0" lvl="0" indent="-304165" algn="l" defTabSz="914400" rtl="0" eaLnBrk="1" fontAlgn="auto" latinLnBrk="0" hangingPunct="1">
              <a:lnSpc>
                <a:spcPct val="10000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316865" algn="l"/>
                <a:tab pos="317500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Rho gives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“friction”;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typically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rho=0.9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</a:t>
            </a:r>
            <a:r>
              <a:rPr kumimoji="0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104065" y="2486189"/>
            <a:ext cx="1794280" cy="207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2550" y="5250108"/>
            <a:ext cx="54400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Sutskever et al,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“On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importance of initialization and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momentum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deep learning”, ICML</a:t>
            </a:r>
            <a:r>
              <a:rPr kumimoji="0" sz="1000" b="0" i="0" u="none" strike="noStrike" kern="1200" cap="none" spc="-5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0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2013</a:t>
            </a:r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11348" y="2950746"/>
            <a:ext cx="2728294" cy="98937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379772" y="1834730"/>
            <a:ext cx="23850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SGD+Momentum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21833" y="2307116"/>
            <a:ext cx="1895668" cy="55754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251590" y="2966495"/>
            <a:ext cx="2882619" cy="132652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1034F4EE-1342-4CDF-90B4-F23D50A73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SGD </a:t>
            </a:r>
            <a:r>
              <a:rPr lang="en-US" dirty="0"/>
              <a:t>+</a:t>
            </a:r>
            <a:r>
              <a:rPr lang="en-US" spc="-105" dirty="0"/>
              <a:t> </a:t>
            </a:r>
            <a:r>
              <a:rPr lang="en-US" dirty="0"/>
              <a:t>Momentum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3CE418-A572-4CC5-80DA-00B02498F106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200" y="2473272"/>
            <a:ext cx="2456815" cy="240665"/>
          </a:xfrm>
          <a:custGeom>
            <a:avLst/>
            <a:gdLst/>
            <a:ahLst/>
            <a:cxnLst/>
            <a:rect l="l" t="t" r="r" b="b"/>
            <a:pathLst>
              <a:path w="2456815" h="240664">
                <a:moveTo>
                  <a:pt x="0" y="0"/>
                </a:moveTo>
                <a:lnTo>
                  <a:pt x="2456695" y="0"/>
                </a:lnTo>
                <a:lnTo>
                  <a:pt x="2456695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91564" y="3255522"/>
            <a:ext cx="5154930" cy="140462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Added element-wise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scaling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the gradient based  on the historical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sum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squares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each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dimension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2060575" lvl="0" indent="0" algn="l" defTabSz="914400" rtl="0" eaLnBrk="1" fontAlgn="auto" latinLnBrk="0" hangingPunct="1">
              <a:lnSpc>
                <a:spcPct val="1006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“Per-parameter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1800" b="0" i="0" u="none" strike="noStrike" kern="1200" cap="none" spc="-10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rates” 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“adaptive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</a:t>
            </a:r>
            <a:r>
              <a:rPr kumimoji="0" sz="1800" b="0" i="0" u="none" strike="noStrike" kern="1200" cap="none" spc="-4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rates”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F901C85-C7F0-48F1-AA39-887526AF6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4294967295"/>
          </p:nvPr>
        </p:nvSpPr>
        <p:spPr>
          <a:xfrm>
            <a:off x="7551738" y="4705350"/>
            <a:ext cx="1592262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4294967295"/>
          </p:nvPr>
        </p:nvSpPr>
        <p:spPr>
          <a:xfrm>
            <a:off x="7553325" y="4705350"/>
            <a:ext cx="1590675" cy="3095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dt" sz="half" idx="4294967295"/>
          </p:nvPr>
        </p:nvSpPr>
        <p:spPr>
          <a:xfrm>
            <a:off x="0" y="4710113"/>
            <a:ext cx="4514850" cy="2809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3024" y="5300454"/>
            <a:ext cx="4659630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Duchi et al,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“Adaptive subgradient methods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online learning and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stochastic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optimization”,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JMLR</a:t>
            </a:r>
            <a:r>
              <a:rPr kumimoji="0" sz="8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2011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937D9E-FF7D-4E6B-9343-74E0EA204168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3236" y="3133108"/>
            <a:ext cx="8200708" cy="1655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2223" y="4889447"/>
            <a:ext cx="44907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Q: What happens with</a:t>
            </a:r>
            <a:r>
              <a:rPr kumimoji="0" sz="2400" b="0" i="0" u="none" strike="noStrike" kern="1200" cap="none" spc="-9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217219" y="2749447"/>
            <a:ext cx="3113405" cy="240665"/>
          </a:xfrm>
          <a:custGeom>
            <a:avLst/>
            <a:gdLst/>
            <a:ahLst/>
            <a:cxnLst/>
            <a:rect l="l" t="t" r="r" b="b"/>
            <a:pathLst>
              <a:path w="3113404" h="240664">
                <a:moveTo>
                  <a:pt x="0" y="0"/>
                </a:moveTo>
                <a:lnTo>
                  <a:pt x="3112793" y="0"/>
                </a:lnTo>
                <a:lnTo>
                  <a:pt x="3112793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65287" y="4914444"/>
            <a:ext cx="3561079" cy="44830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650"/>
              </a:lnSpc>
              <a:spcBef>
                <a:spcPts val="1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Progress along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“steep”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directions is damped;  progress along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“flat”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directions is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accelerated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F4BC57CE-1E5F-44FE-B5F4-82FE3A6C5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C589BA-928E-47CA-ADD0-16BC04DB809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5049" y="1715861"/>
            <a:ext cx="6207162" cy="13609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63236" y="3133108"/>
            <a:ext cx="8200708" cy="16553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17219" y="2749447"/>
            <a:ext cx="3113405" cy="240665"/>
          </a:xfrm>
          <a:custGeom>
            <a:avLst/>
            <a:gdLst/>
            <a:ahLst/>
            <a:cxnLst/>
            <a:rect l="l" t="t" r="r" b="b"/>
            <a:pathLst>
              <a:path w="3113404" h="240664">
                <a:moveTo>
                  <a:pt x="0" y="0"/>
                </a:moveTo>
                <a:lnTo>
                  <a:pt x="3112793" y="0"/>
                </a:lnTo>
                <a:lnTo>
                  <a:pt x="3112793" y="240599"/>
                </a:lnTo>
                <a:lnTo>
                  <a:pt x="0" y="2405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47424" y="4889447"/>
            <a:ext cx="68592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Q2: What happens to the </a:t>
            </a:r>
            <a:r>
              <a:rPr kumimoji="0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 size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over long</a:t>
            </a:r>
            <a:r>
              <a:rPr kumimoji="0" sz="2400" b="0" i="0" u="none" strike="noStrike" kern="1200" cap="none" spc="-10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4" name="Title 10">
            <a:extLst>
              <a:ext uri="{FF2B5EF4-FFF2-40B4-BE49-F238E27FC236}">
                <a16:creationId xmlns:a16="http://schemas.microsoft.com/office/drawing/2014/main" id="{40A07C11-8CC1-485E-9BE5-BCBB1554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pc="-5" dirty="0" err="1"/>
              <a:t>AdaGrad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28052-85D6-4A5D-BA02-6630355D4AE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60559" y="3817920"/>
            <a:ext cx="6291162" cy="1160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60560" y="1885648"/>
            <a:ext cx="5622863" cy="1232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9340" y="2233558"/>
            <a:ext cx="12433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5263" y="4188075"/>
            <a:ext cx="134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RMSProp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431993" y="3223546"/>
            <a:ext cx="0" cy="301625"/>
          </a:xfrm>
          <a:custGeom>
            <a:avLst/>
            <a:gdLst/>
            <a:ahLst/>
            <a:cxnLst/>
            <a:rect l="l" t="t" r="r" b="b"/>
            <a:pathLst>
              <a:path h="301625">
                <a:moveTo>
                  <a:pt x="0" y="0"/>
                </a:moveTo>
                <a:lnTo>
                  <a:pt x="0" y="301499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350019" y="3505995"/>
            <a:ext cx="163949" cy="210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990396" y="4445842"/>
            <a:ext cx="5987415" cy="223520"/>
          </a:xfrm>
          <a:custGeom>
            <a:avLst/>
            <a:gdLst/>
            <a:ahLst/>
            <a:cxnLst/>
            <a:rect l="l" t="t" r="r" b="b"/>
            <a:pathLst>
              <a:path w="5987415" h="223520">
                <a:moveTo>
                  <a:pt x="0" y="0"/>
                </a:moveTo>
                <a:lnTo>
                  <a:pt x="5987387" y="0"/>
                </a:lnTo>
                <a:lnTo>
                  <a:pt x="5987387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912463" y="2566646"/>
            <a:ext cx="2400300" cy="223520"/>
          </a:xfrm>
          <a:custGeom>
            <a:avLst/>
            <a:gdLst/>
            <a:ahLst/>
            <a:cxnLst/>
            <a:rect l="l" t="t" r="r" b="b"/>
            <a:pathLst>
              <a:path w="2400300" h="223519">
                <a:moveTo>
                  <a:pt x="0" y="0"/>
                </a:moveTo>
                <a:lnTo>
                  <a:pt x="2400302" y="0"/>
                </a:lnTo>
                <a:lnTo>
                  <a:pt x="2400302" y="222899"/>
                </a:lnTo>
                <a:lnTo>
                  <a:pt x="0" y="222899"/>
                </a:lnTo>
                <a:lnTo>
                  <a:pt x="0" y="0"/>
                </a:lnTo>
                <a:close/>
              </a:path>
            </a:pathLst>
          </a:custGeom>
          <a:ln w="19049"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025" y="5300454"/>
            <a:ext cx="12439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Tieleman and Hinton,</a:t>
            </a:r>
            <a:r>
              <a:rPr kumimoji="0" sz="800" b="0" i="0" u="none" strike="noStrike" kern="1200" cap="none" spc="-7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2012</a:t>
            </a:r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5AACAC4D-3664-4BAE-8659-19F53339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 err="1"/>
              <a:t>RMSProp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DD80AC-91CF-4D00-B05E-555E95D2933C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974" y="1854823"/>
            <a:ext cx="6612436" cy="2202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51485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0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</a:t>
            </a:r>
            <a:r>
              <a:rPr kumimoji="0" lang="en-US" sz="1800" b="0" i="0" u="none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18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Yeung</a:t>
            </a:r>
            <a:endParaRPr kumimoji="0" sz="18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024" y="5300454"/>
            <a:ext cx="3335654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Kingma and Ba,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“Adam: A method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stochastic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optimization”, ICLR</a:t>
            </a:r>
            <a:r>
              <a:rPr kumimoji="0" sz="8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2015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25550" y="2785796"/>
          <a:ext cx="6612890" cy="11487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128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590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0000"/>
                      </a:solidFill>
                      <a:prstDash val="solid"/>
                    </a:lnL>
                    <a:lnR w="19050">
                      <a:solidFill>
                        <a:srgbClr val="FF0000"/>
                      </a:solidFill>
                      <a:prstDash val="solid"/>
                    </a:lnR>
                    <a:lnT w="19050">
                      <a:solidFill>
                        <a:srgbClr val="FF0000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367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0000FF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38751C"/>
                      </a:solidFill>
                      <a:prstDash val="solid"/>
                    </a:lnL>
                    <a:lnR w="19050">
                      <a:solidFill>
                        <a:srgbClr val="38751C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38751C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0000FF"/>
                      </a:solidFill>
                      <a:prstDash val="solid"/>
                    </a:lnL>
                    <a:lnR w="19050">
                      <a:solidFill>
                        <a:srgbClr val="0000FF"/>
                      </a:solidFill>
                      <a:prstDash val="solid"/>
                    </a:lnR>
                    <a:lnT w="19050">
                      <a:solidFill>
                        <a:srgbClr val="38751C"/>
                      </a:solidFill>
                      <a:prstDash val="solid"/>
                    </a:lnT>
                    <a:lnB w="19050">
                      <a:solidFill>
                        <a:srgbClr val="0000FF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7022566" y="2547530"/>
            <a:ext cx="1169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Momentum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820941" y="3365726"/>
            <a:ext cx="2117725" cy="7404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</a:t>
            </a:r>
            <a:r>
              <a:rPr kumimoji="0" sz="1800" b="0" i="0" u="none" strike="noStrike" kern="1200" cap="none" spc="-25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38751C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correction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AdaGrad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sz="1800" b="0" i="0" u="none" strike="noStrike" kern="1200" cap="none" spc="-9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RMSProp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18000" y="4365913"/>
            <a:ext cx="2774315" cy="76454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1600"/>
              </a:lnSpc>
              <a:spcBef>
                <a:spcPts val="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Bias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correction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the fact</a:t>
            </a:r>
            <a:r>
              <a:rPr kumimoji="0" sz="16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that  first and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second moment 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estimates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zero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069668" y="4417424"/>
            <a:ext cx="4302760" cy="764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Adam with beta1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0.9,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beta2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0.999, and learning_rate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1e-3 or 5e-4  is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great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starting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point for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many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models!</a:t>
            </a: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36B77886-A300-4FA6-8545-234C7BF22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Adam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E972D7-3C11-4E97-B010-C5438B5F82C3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C80A5-E778-4458-BA64-9644B2AA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Optimizers comparison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225F6-F2FA-4AE9-B5C0-66127E0651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34874F-2ADC-42A7-A72E-6BF0A2D515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91" t="24432" r="50968" b="26631"/>
          <a:stretch/>
        </p:blipFill>
        <p:spPr>
          <a:xfrm>
            <a:off x="457200" y="1600200"/>
            <a:ext cx="4459876" cy="44253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195F34-B3B4-4237-A9B4-18333B41A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159" t="29068" r="26808" b="34216"/>
          <a:stretch/>
        </p:blipFill>
        <p:spPr>
          <a:xfrm>
            <a:off x="4917076" y="2203106"/>
            <a:ext cx="3381350" cy="33201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5A72B-98CD-442B-AAA1-4550C2147522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931B80-D6B8-422D-830E-2B41D33625FE}"/>
              </a:ext>
            </a:extLst>
          </p:cNvPr>
          <p:cNvSpPr txBox="1"/>
          <p:nvPr/>
        </p:nvSpPr>
        <p:spPr>
          <a:xfrm>
            <a:off x="5999662" y="575682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https://imgur.com/a/Hqolp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982250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650" y="1157407"/>
            <a:ext cx="8110855" cy="75311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l">
              <a:lnSpc>
                <a:spcPts val="2865"/>
              </a:lnSpc>
              <a:spcBef>
                <a:spcPts val="100"/>
              </a:spcBef>
            </a:pPr>
            <a:r>
              <a:rPr sz="2400" spc="-5" dirty="0"/>
              <a:t>SGD, SGD+Momentum, Adagrad, RMSProp, Adam all</a:t>
            </a:r>
            <a:r>
              <a:rPr sz="2400" spc="-95" dirty="0"/>
              <a:t> </a:t>
            </a:r>
            <a:r>
              <a:rPr sz="2400" spc="-5" dirty="0"/>
              <a:t>have</a:t>
            </a:r>
            <a:endParaRPr sz="2400"/>
          </a:p>
          <a:p>
            <a:pPr marL="12700" algn="l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/>
              <a:t>as </a:t>
            </a:r>
            <a:r>
              <a:rPr sz="2400" dirty="0"/>
              <a:t>a</a:t>
            </a:r>
            <a:r>
              <a:rPr sz="2400" spc="20" dirty="0"/>
              <a:t> </a:t>
            </a:r>
            <a:r>
              <a:rPr sz="2400" spc="-5" dirty="0"/>
              <a:t>hyperparameter.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0" y="2072322"/>
            <a:ext cx="3356076" cy="308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296" y="2067561"/>
            <a:ext cx="3425190" cy="3090545"/>
          </a:xfrm>
          <a:custGeom>
            <a:avLst/>
            <a:gdLst/>
            <a:ahLst/>
            <a:cxnLst/>
            <a:rect l="l" t="t" r="r" b="b"/>
            <a:pathLst>
              <a:path w="3425190" h="3090545">
                <a:moveTo>
                  <a:pt x="0" y="0"/>
                </a:moveTo>
                <a:lnTo>
                  <a:pt x="3425145" y="0"/>
                </a:lnTo>
                <a:lnTo>
                  <a:pt x="3425145" y="3090281"/>
                </a:lnTo>
                <a:lnTo>
                  <a:pt x="0" y="30902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23166" y="2315827"/>
            <a:ext cx="4002404" cy="15901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=&gt; Learning rate decay over</a:t>
            </a:r>
            <a:r>
              <a:rPr kumimoji="0" sz="1800" b="1" i="0" u="none" strike="noStrike" kern="1200" cap="none" spc="-4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time!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8740" marR="0" lvl="0" indent="0" algn="l" defTabSz="914400" rtl="0" eaLnBrk="1" fontAlgn="auto" latinLnBrk="0" hangingPunct="1">
              <a:lnSpc>
                <a:spcPts val="1664"/>
              </a:lnSpc>
              <a:spcBef>
                <a:spcPts val="16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78740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e.g. decay learning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by half every few</a:t>
            </a:r>
            <a:r>
              <a:rPr kumimoji="0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epochs.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7874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exponential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389593" y="4472932"/>
            <a:ext cx="84455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1/t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decay: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873241" y="3931093"/>
            <a:ext cx="1362047" cy="314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873240" y="4760393"/>
            <a:ext cx="1933546" cy="342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F58FB1-D0D4-4E06-92DB-76468BDCD180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625" y="966550"/>
            <a:ext cx="5957243" cy="44389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47340" y="1284401"/>
            <a:ext cx="2070100" cy="553100"/>
          </a:xfrm>
          <a:prstGeom prst="rect">
            <a:avLst/>
          </a:prstGeom>
        </p:spPr>
        <p:txBody>
          <a:bodyPr vert="horz" wrap="square" lIns="0" tIns="1079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z="1800" dirty="0">
                <a:solidFill>
                  <a:srgbClr val="0000FF"/>
                </a:solidFill>
                <a:latin typeface="Arial"/>
                <a:cs typeface="Arial"/>
              </a:rPr>
              <a:t>“Xavier</a:t>
            </a:r>
            <a:r>
              <a:rPr sz="18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initialization”  [Glorot et al.,</a:t>
            </a:r>
            <a:r>
              <a:rPr sz="1800" spc="-6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0000FF"/>
                </a:solidFill>
                <a:latin typeface="Arial"/>
                <a:cs typeface="Arial"/>
              </a:rPr>
              <a:t>2010]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3058" y="2460302"/>
            <a:ext cx="278130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699"/>
              </a:lnSpc>
              <a:spcBef>
                <a:spcPts val="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Reasonable initialization. 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(Mathematical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derivation  assumes linear</a:t>
            </a:r>
            <a:r>
              <a:rPr kumimoji="0" sz="18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activations)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761895" y="966551"/>
            <a:ext cx="6198487" cy="2427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57120" y="961788"/>
            <a:ext cx="6208395" cy="252729"/>
          </a:xfrm>
          <a:custGeom>
            <a:avLst/>
            <a:gdLst/>
            <a:ahLst/>
            <a:cxnLst/>
            <a:rect l="l" t="t" r="r" b="b"/>
            <a:pathLst>
              <a:path w="6208395" h="252729">
                <a:moveTo>
                  <a:pt x="0" y="0"/>
                </a:moveTo>
                <a:lnTo>
                  <a:pt x="6208012" y="0"/>
                </a:lnTo>
                <a:lnTo>
                  <a:pt x="6208012" y="252237"/>
                </a:lnTo>
                <a:lnTo>
                  <a:pt x="0" y="252237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6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19,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432C0A-0A70-4AFF-9741-49FD4A406A2F}"/>
              </a:ext>
            </a:extLst>
          </p:cNvPr>
          <p:cNvSpPr txBox="1"/>
          <p:nvPr/>
        </p:nvSpPr>
        <p:spPr>
          <a:xfrm>
            <a:off x="0" y="6604084"/>
            <a:ext cx="32832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8465C7-BF6C-4DBE-B5B8-987C058301FB}"/>
              </a:ext>
            </a:extLst>
          </p:cNvPr>
          <p:cNvSpPr txBox="1"/>
          <p:nvPr/>
        </p:nvSpPr>
        <p:spPr>
          <a:xfrm>
            <a:off x="3635452" y="6466620"/>
            <a:ext cx="7642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https://www.deeplearning.ai/ai-notes/initialization/#IV</a:t>
            </a:r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65535" y="2062797"/>
            <a:ext cx="3434715" cy="3100070"/>
            <a:chOff x="465534" y="1205547"/>
            <a:chExt cx="3434715" cy="3100070"/>
          </a:xfrm>
        </p:grpSpPr>
        <p:sp>
          <p:nvSpPr>
            <p:cNvPr id="3" name="object 3"/>
            <p:cNvSpPr/>
            <p:nvPr/>
          </p:nvSpPr>
          <p:spPr>
            <a:xfrm>
              <a:off x="534590" y="1215072"/>
              <a:ext cx="3356076" cy="308076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70296" y="1210310"/>
              <a:ext cx="3425190" cy="3090545"/>
            </a:xfrm>
            <a:custGeom>
              <a:avLst/>
              <a:gdLst/>
              <a:ahLst/>
              <a:cxnLst/>
              <a:rect l="l" t="t" r="r" b="b"/>
              <a:pathLst>
                <a:path w="3425190" h="3090545">
                  <a:moveTo>
                    <a:pt x="0" y="0"/>
                  </a:moveTo>
                  <a:lnTo>
                    <a:pt x="3425145" y="0"/>
                  </a:lnTo>
                  <a:lnTo>
                    <a:pt x="3425145" y="3090281"/>
                  </a:lnTo>
                  <a:lnTo>
                    <a:pt x="0" y="3090281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19649" y="1157407"/>
            <a:ext cx="8425180" cy="32317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865"/>
              </a:lnSpc>
              <a:spcBef>
                <a:spcPts val="100"/>
              </a:spcBef>
            </a:pPr>
            <a:r>
              <a:rPr sz="2400" spc="-5" dirty="0">
                <a:latin typeface="Arial"/>
                <a:cs typeface="Arial"/>
              </a:rPr>
              <a:t>SGD, SGD+Momentum, Adagrad, RMSProp, Adam all</a:t>
            </a:r>
            <a:r>
              <a:rPr sz="2400" spc="-325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have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>
                <a:latin typeface="Arial"/>
                <a:cs typeface="Arial"/>
              </a:rPr>
              <a:t>as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20" dirty="0">
                <a:latin typeface="Arial"/>
                <a:cs typeface="Arial"/>
              </a:rPr>
              <a:t> </a:t>
            </a:r>
            <a:r>
              <a:rPr sz="2400" spc="-15" dirty="0">
                <a:latin typeface="Arial"/>
                <a:cs typeface="Arial"/>
              </a:rPr>
              <a:t>hyperparameter.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700" dirty="0">
              <a:latin typeface="Arial"/>
              <a:cs typeface="Arial"/>
            </a:endParaRPr>
          </a:p>
          <a:p>
            <a:pPr marL="3892550" marR="347980">
              <a:lnSpc>
                <a:spcPts val="2850"/>
              </a:lnSpc>
              <a:spcBef>
                <a:spcPts val="1664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Q: Which one of these</a:t>
            </a:r>
            <a:r>
              <a:rPr sz="2400" spc="-9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learning 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rates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is best to</a:t>
            </a:r>
            <a:r>
              <a:rPr sz="2400" spc="-35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use?</a:t>
            </a:r>
            <a:endParaRPr sz="2400" dirty="0">
              <a:latin typeface="Arial"/>
              <a:cs typeface="Arial"/>
            </a:endParaRPr>
          </a:p>
          <a:p>
            <a:pPr>
              <a:spcBef>
                <a:spcPts val="30"/>
              </a:spcBef>
            </a:pPr>
            <a:endParaRPr sz="2450" dirty="0">
              <a:latin typeface="Arial"/>
              <a:cs typeface="Arial"/>
            </a:endParaRPr>
          </a:p>
          <a:p>
            <a:pPr marL="3892550" marR="5080">
              <a:lnSpc>
                <a:spcPts val="2850"/>
              </a:lnSpc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A: All of them! Start with large  learning </a:t>
            </a:r>
            <a:r>
              <a:rPr sz="2400" dirty="0">
                <a:solidFill>
                  <a:srgbClr val="0000FF"/>
                </a:solidFill>
                <a:latin typeface="Arial"/>
                <a:cs typeface="Arial"/>
              </a:rPr>
              <a:t>rate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and decay over</a:t>
            </a:r>
            <a:r>
              <a:rPr sz="2400" spc="-9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time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90</a:t>
            </a:fld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5E762E-2B92-4EA6-9518-48389D70DB0B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9650" y="1157407"/>
            <a:ext cx="8110855" cy="75311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 algn="l">
              <a:lnSpc>
                <a:spcPts val="2865"/>
              </a:lnSpc>
              <a:spcBef>
                <a:spcPts val="100"/>
              </a:spcBef>
            </a:pPr>
            <a:r>
              <a:rPr sz="2400" spc="-5" dirty="0"/>
              <a:t>SGD, SGD+Momentum, Adagrad, RMSProp, Adam all</a:t>
            </a:r>
            <a:r>
              <a:rPr sz="2400" spc="-95" dirty="0"/>
              <a:t> </a:t>
            </a:r>
            <a:r>
              <a:rPr sz="2400" spc="-5" dirty="0"/>
              <a:t>have</a:t>
            </a:r>
            <a:endParaRPr sz="2400"/>
          </a:p>
          <a:p>
            <a:pPr marL="12700" algn="l">
              <a:lnSpc>
                <a:spcPts val="2865"/>
              </a:lnSpc>
            </a:pPr>
            <a:r>
              <a:rPr sz="2400" b="1" spc="-5" dirty="0">
                <a:latin typeface="Arial"/>
                <a:cs typeface="Arial"/>
              </a:rPr>
              <a:t>learning rate </a:t>
            </a:r>
            <a:r>
              <a:rPr sz="2400" spc="-5" dirty="0"/>
              <a:t>as </a:t>
            </a:r>
            <a:r>
              <a:rPr sz="2400" dirty="0"/>
              <a:t>a</a:t>
            </a:r>
            <a:r>
              <a:rPr sz="2400" spc="20" dirty="0"/>
              <a:t> </a:t>
            </a:r>
            <a:r>
              <a:rPr sz="2400" spc="-5" dirty="0"/>
              <a:t>hyperparameter.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4590" y="2072322"/>
            <a:ext cx="3356076" cy="3080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0296" y="2067561"/>
            <a:ext cx="3425190" cy="3090545"/>
          </a:xfrm>
          <a:custGeom>
            <a:avLst/>
            <a:gdLst/>
            <a:ahLst/>
            <a:cxnLst/>
            <a:rect l="l" t="t" r="r" b="b"/>
            <a:pathLst>
              <a:path w="3425190" h="3090545">
                <a:moveTo>
                  <a:pt x="0" y="0"/>
                </a:moveTo>
                <a:lnTo>
                  <a:pt x="3425145" y="0"/>
                </a:lnTo>
                <a:lnTo>
                  <a:pt x="3425145" y="3090281"/>
                </a:lnTo>
                <a:lnTo>
                  <a:pt x="0" y="3090281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474041" y="2541172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3"/>
                </a:lnTo>
                <a:lnTo>
                  <a:pt x="19911" y="80448"/>
                </a:lnTo>
                <a:lnTo>
                  <a:pt x="33599" y="135757"/>
                </a:lnTo>
                <a:lnTo>
                  <a:pt x="50605" y="194072"/>
                </a:lnTo>
                <a:lnTo>
                  <a:pt x="71548" y="250107"/>
                </a:lnTo>
                <a:lnTo>
                  <a:pt x="97049" y="298574"/>
                </a:lnTo>
                <a:lnTo>
                  <a:pt x="126402" y="340182"/>
                </a:lnTo>
                <a:lnTo>
                  <a:pt x="158968" y="379302"/>
                </a:lnTo>
                <a:lnTo>
                  <a:pt x="195474" y="416141"/>
                </a:lnTo>
                <a:lnTo>
                  <a:pt x="236647" y="450907"/>
                </a:lnTo>
                <a:lnTo>
                  <a:pt x="283213" y="483807"/>
                </a:lnTo>
                <a:lnTo>
                  <a:pt x="335899" y="515048"/>
                </a:lnTo>
                <a:lnTo>
                  <a:pt x="374462" y="535118"/>
                </a:lnTo>
                <a:lnTo>
                  <a:pt x="415482" y="554605"/>
                </a:lnTo>
                <a:lnTo>
                  <a:pt x="458928" y="573385"/>
                </a:lnTo>
                <a:lnTo>
                  <a:pt x="504770" y="591336"/>
                </a:lnTo>
                <a:lnTo>
                  <a:pt x="552977" y="608335"/>
                </a:lnTo>
                <a:lnTo>
                  <a:pt x="603519" y="624258"/>
                </a:lnTo>
                <a:lnTo>
                  <a:pt x="656365" y="638983"/>
                </a:lnTo>
                <a:lnTo>
                  <a:pt x="711485" y="652388"/>
                </a:lnTo>
                <a:lnTo>
                  <a:pt x="768848" y="664348"/>
                </a:lnTo>
                <a:lnTo>
                  <a:pt x="815918" y="672267"/>
                </a:lnTo>
                <a:lnTo>
                  <a:pt x="868482" y="679278"/>
                </a:lnTo>
                <a:lnTo>
                  <a:pt x="925140" y="685460"/>
                </a:lnTo>
                <a:lnTo>
                  <a:pt x="984494" y="690889"/>
                </a:lnTo>
                <a:lnTo>
                  <a:pt x="1045143" y="695645"/>
                </a:lnTo>
                <a:lnTo>
                  <a:pt x="1105688" y="699805"/>
                </a:lnTo>
                <a:lnTo>
                  <a:pt x="1164729" y="703446"/>
                </a:lnTo>
                <a:lnTo>
                  <a:pt x="1220867" y="706647"/>
                </a:lnTo>
                <a:lnTo>
                  <a:pt x="1272703" y="709484"/>
                </a:lnTo>
                <a:lnTo>
                  <a:pt x="1318836" y="712037"/>
                </a:lnTo>
                <a:lnTo>
                  <a:pt x="1357867" y="714382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54839" y="3257771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3"/>
                </a:lnTo>
                <a:lnTo>
                  <a:pt x="19911" y="80447"/>
                </a:lnTo>
                <a:lnTo>
                  <a:pt x="33599" y="135754"/>
                </a:lnTo>
                <a:lnTo>
                  <a:pt x="50605" y="194069"/>
                </a:lnTo>
                <a:lnTo>
                  <a:pt x="71548" y="250104"/>
                </a:lnTo>
                <a:lnTo>
                  <a:pt x="97049" y="298574"/>
                </a:lnTo>
                <a:lnTo>
                  <a:pt x="126402" y="340185"/>
                </a:lnTo>
                <a:lnTo>
                  <a:pt x="158968" y="379308"/>
                </a:lnTo>
                <a:lnTo>
                  <a:pt x="195474" y="416149"/>
                </a:lnTo>
                <a:lnTo>
                  <a:pt x="236647" y="450914"/>
                </a:lnTo>
                <a:lnTo>
                  <a:pt x="283213" y="483812"/>
                </a:lnTo>
                <a:lnTo>
                  <a:pt x="335899" y="515048"/>
                </a:lnTo>
                <a:lnTo>
                  <a:pt x="374462" y="535122"/>
                </a:lnTo>
                <a:lnTo>
                  <a:pt x="415482" y="554609"/>
                </a:lnTo>
                <a:lnTo>
                  <a:pt x="458928" y="573389"/>
                </a:lnTo>
                <a:lnTo>
                  <a:pt x="504770" y="591339"/>
                </a:lnTo>
                <a:lnTo>
                  <a:pt x="552977" y="608336"/>
                </a:lnTo>
                <a:lnTo>
                  <a:pt x="603519" y="624258"/>
                </a:lnTo>
                <a:lnTo>
                  <a:pt x="656365" y="638982"/>
                </a:lnTo>
                <a:lnTo>
                  <a:pt x="711485" y="652386"/>
                </a:lnTo>
                <a:lnTo>
                  <a:pt x="768848" y="664348"/>
                </a:lnTo>
                <a:lnTo>
                  <a:pt x="815918" y="672268"/>
                </a:lnTo>
                <a:lnTo>
                  <a:pt x="868482" y="679281"/>
                </a:lnTo>
                <a:lnTo>
                  <a:pt x="925140" y="685464"/>
                </a:lnTo>
                <a:lnTo>
                  <a:pt x="984494" y="690894"/>
                </a:lnTo>
                <a:lnTo>
                  <a:pt x="1045143" y="695651"/>
                </a:lnTo>
                <a:lnTo>
                  <a:pt x="1105688" y="699811"/>
                </a:lnTo>
                <a:lnTo>
                  <a:pt x="1164729" y="703452"/>
                </a:lnTo>
                <a:lnTo>
                  <a:pt x="1220867" y="706652"/>
                </a:lnTo>
                <a:lnTo>
                  <a:pt x="1272703" y="709489"/>
                </a:lnTo>
                <a:lnTo>
                  <a:pt x="1318836" y="712040"/>
                </a:lnTo>
                <a:lnTo>
                  <a:pt x="1357867" y="714384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243236" y="3974369"/>
            <a:ext cx="1388745" cy="716915"/>
          </a:xfrm>
          <a:custGeom>
            <a:avLst/>
            <a:gdLst/>
            <a:ahLst/>
            <a:cxnLst/>
            <a:rect l="l" t="t" r="r" b="b"/>
            <a:pathLst>
              <a:path w="1388745" h="716914">
                <a:moveTo>
                  <a:pt x="0" y="0"/>
                </a:moveTo>
                <a:lnTo>
                  <a:pt x="8918" y="33437"/>
                </a:lnTo>
                <a:lnTo>
                  <a:pt x="19911" y="80452"/>
                </a:lnTo>
                <a:lnTo>
                  <a:pt x="33599" y="135759"/>
                </a:lnTo>
                <a:lnTo>
                  <a:pt x="50605" y="194071"/>
                </a:lnTo>
                <a:lnTo>
                  <a:pt x="71548" y="250105"/>
                </a:lnTo>
                <a:lnTo>
                  <a:pt x="97049" y="298574"/>
                </a:lnTo>
                <a:lnTo>
                  <a:pt x="126402" y="340185"/>
                </a:lnTo>
                <a:lnTo>
                  <a:pt x="158968" y="379308"/>
                </a:lnTo>
                <a:lnTo>
                  <a:pt x="195474" y="416149"/>
                </a:lnTo>
                <a:lnTo>
                  <a:pt x="236647" y="450914"/>
                </a:lnTo>
                <a:lnTo>
                  <a:pt x="283213" y="483812"/>
                </a:lnTo>
                <a:lnTo>
                  <a:pt x="335899" y="515048"/>
                </a:lnTo>
                <a:lnTo>
                  <a:pt x="374462" y="535122"/>
                </a:lnTo>
                <a:lnTo>
                  <a:pt x="415482" y="554609"/>
                </a:lnTo>
                <a:lnTo>
                  <a:pt x="458928" y="573389"/>
                </a:lnTo>
                <a:lnTo>
                  <a:pt x="504770" y="591339"/>
                </a:lnTo>
                <a:lnTo>
                  <a:pt x="552977" y="608336"/>
                </a:lnTo>
                <a:lnTo>
                  <a:pt x="603519" y="624258"/>
                </a:lnTo>
                <a:lnTo>
                  <a:pt x="656365" y="638982"/>
                </a:lnTo>
                <a:lnTo>
                  <a:pt x="711485" y="652386"/>
                </a:lnTo>
                <a:lnTo>
                  <a:pt x="768848" y="664348"/>
                </a:lnTo>
                <a:lnTo>
                  <a:pt x="815918" y="672268"/>
                </a:lnTo>
                <a:lnTo>
                  <a:pt x="868482" y="679281"/>
                </a:lnTo>
                <a:lnTo>
                  <a:pt x="925140" y="685464"/>
                </a:lnTo>
                <a:lnTo>
                  <a:pt x="984494" y="690894"/>
                </a:lnTo>
                <a:lnTo>
                  <a:pt x="1045143" y="695651"/>
                </a:lnTo>
                <a:lnTo>
                  <a:pt x="1105688" y="699811"/>
                </a:lnTo>
                <a:lnTo>
                  <a:pt x="1164729" y="703452"/>
                </a:lnTo>
                <a:lnTo>
                  <a:pt x="1220867" y="706652"/>
                </a:lnTo>
                <a:lnTo>
                  <a:pt x="1272703" y="709489"/>
                </a:lnTo>
                <a:lnTo>
                  <a:pt x="1318836" y="712040"/>
                </a:lnTo>
                <a:lnTo>
                  <a:pt x="1357867" y="714384"/>
                </a:lnTo>
                <a:lnTo>
                  <a:pt x="1388397" y="716598"/>
                </a:lnTo>
              </a:path>
            </a:pathLst>
          </a:custGeom>
          <a:ln w="38099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58967" y="5016566"/>
            <a:ext cx="4200525" cy="0"/>
          </a:xfrm>
          <a:custGeom>
            <a:avLst/>
            <a:gdLst/>
            <a:ahLst/>
            <a:cxnLst/>
            <a:rect l="l" t="t" r="r" b="b"/>
            <a:pathLst>
              <a:path w="4200525">
                <a:moveTo>
                  <a:pt x="0" y="0"/>
                </a:moveTo>
                <a:lnTo>
                  <a:pt x="4200291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549733" y="4975567"/>
            <a:ext cx="105499" cy="81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58966" y="2313573"/>
            <a:ext cx="0" cy="2703195"/>
          </a:xfrm>
          <a:custGeom>
            <a:avLst/>
            <a:gdLst/>
            <a:ahLst/>
            <a:cxnLst/>
            <a:rect l="l" t="t" r="r" b="b"/>
            <a:pathLst>
              <a:path h="2703195">
                <a:moveTo>
                  <a:pt x="0" y="2702994"/>
                </a:moveTo>
                <a:lnTo>
                  <a:pt x="0" y="0"/>
                </a:lnTo>
              </a:path>
            </a:pathLst>
          </a:custGeom>
          <a:ln w="190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317967" y="2217598"/>
            <a:ext cx="81999" cy="105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839738" y="2701046"/>
            <a:ext cx="0" cy="375920"/>
          </a:xfrm>
          <a:custGeom>
            <a:avLst/>
            <a:gdLst/>
            <a:ahLst/>
            <a:cxnLst/>
            <a:rect l="l" t="t" r="r" b="b"/>
            <a:pathLst>
              <a:path h="375919">
                <a:moveTo>
                  <a:pt x="0" y="0"/>
                </a:moveTo>
                <a:lnTo>
                  <a:pt x="0" y="375749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824013" y="307679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24" y="43224"/>
                </a:moveTo>
                <a:lnTo>
                  <a:pt x="0" y="0"/>
                </a:lnTo>
                <a:lnTo>
                  <a:pt x="31449" y="0"/>
                </a:lnTo>
                <a:lnTo>
                  <a:pt x="15724" y="432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24013" y="3076796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243235" y="2730896"/>
            <a:ext cx="0" cy="1145540"/>
          </a:xfrm>
          <a:custGeom>
            <a:avLst/>
            <a:gdLst/>
            <a:ahLst/>
            <a:cxnLst/>
            <a:rect l="l" t="t" r="r" b="b"/>
            <a:pathLst>
              <a:path h="1145539">
                <a:moveTo>
                  <a:pt x="0" y="0"/>
                </a:moveTo>
                <a:lnTo>
                  <a:pt x="0" y="1144947"/>
                </a:lnTo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227510" y="3875845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15724" y="43224"/>
                </a:moveTo>
                <a:lnTo>
                  <a:pt x="0" y="0"/>
                </a:lnTo>
                <a:lnTo>
                  <a:pt x="31449" y="0"/>
                </a:lnTo>
                <a:lnTo>
                  <a:pt x="15724" y="43224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227510" y="3875844"/>
            <a:ext cx="31750" cy="43815"/>
          </a:xfrm>
          <a:custGeom>
            <a:avLst/>
            <a:gdLst/>
            <a:ahLst/>
            <a:cxnLst/>
            <a:rect l="l" t="t" r="r" b="b"/>
            <a:pathLst>
              <a:path w="31750" h="43814">
                <a:moveTo>
                  <a:pt x="0" y="0"/>
                </a:moveTo>
                <a:lnTo>
                  <a:pt x="15724" y="43224"/>
                </a:lnTo>
                <a:lnTo>
                  <a:pt x="31449" y="0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666666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547070" y="2207112"/>
            <a:ext cx="2828290" cy="394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45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1195070" marR="0" lvl="0" indent="0" algn="l" defTabSz="914400" rtl="0" eaLnBrk="1" fontAlgn="auto" latinLnBrk="0" hangingPunct="1">
              <a:lnSpc>
                <a:spcPts val="14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Learning </a:t>
            </a: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rate</a:t>
            </a:r>
            <a:r>
              <a:rPr kumimoji="0" sz="1400" b="0" i="0" u="none" strike="noStrike" kern="1200" cap="none" spc="-8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decay!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6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253355" algn="l"/>
                <a:tab pos="7310755" algn="l"/>
              </a:tabLst>
              <a:defRPr/>
            </a:pP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Fei-Fei Li </a:t>
            </a:r>
            <a:r>
              <a:rPr kumimoji="0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&amp; Justin Johnson &amp;</a:t>
            </a:r>
            <a:r>
              <a:rPr kumimoji="0" sz="1800" b="0" i="0" u="none" strike="noStrike" kern="120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Serena Yeung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0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	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sz="3000" b="0" i="0" u="none" strike="noStrike" kern="1200" cap="none" spc="-142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3000" b="0" i="0" u="none" strike="noStrike" kern="1200" cap="none" spc="-7" normalizeH="0" baseline="-41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3000" b="0" i="0" u="none" strike="noStrike" kern="1200" cap="none" spc="0" normalizeH="0" baseline="-4166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931582" y="5160600"/>
            <a:ext cx="528955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164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-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Epoch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5399118" y="4704893"/>
            <a:ext cx="1592579" cy="3181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Lecture </a:t>
            </a:r>
            <a:r>
              <a:rPr kumimoji="0" lang="en-US" sz="3000" b="0" i="0" u="none" strike="noStrike" kern="1200" cap="none" spc="0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7 -</a:t>
            </a:r>
            <a:r>
              <a:rPr kumimoji="0" lang="en-US" sz="3000" b="0" i="0" u="none" strike="noStrike" kern="1200" cap="none" spc="-277" normalizeH="0" baseline="1388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fld id="{81D60167-4931-47E6-BA6A-407CBD079E47}" type="slidenum">
              <a:rPr kumimoji="0" sz="2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12700" marR="0" lvl="0" indent="0" algn="l" defTabSz="914400" rtl="0" eaLnBrk="1" fontAlgn="auto" latinLnBrk="0" hangingPunct="1">
                <a:lnSpc>
                  <a:spcPts val="238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0" lvl="0" indent="0" algn="l" defTabSz="914400" rtl="0" eaLnBrk="1" fontAlgn="auto" latinLnBrk="0" hangingPunct="1">
              <a:lnSpc>
                <a:spcPts val="2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April 24,</a:t>
            </a:r>
            <a:r>
              <a:rPr kumimoji="0" lang="en-US" sz="20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2018</a:t>
            </a:r>
            <a:endParaRPr kumimoji="0" sz="2000" b="0" i="0" u="none" strike="noStrike" kern="1200" cap="none" spc="-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18383C-D7A2-48CC-97ED-4A08AAF23B8F}"/>
              </a:ext>
            </a:extLst>
          </p:cNvPr>
          <p:cNvSpPr txBox="1"/>
          <p:nvPr/>
        </p:nvSpPr>
        <p:spPr>
          <a:xfrm>
            <a:off x="0" y="6604084"/>
            <a:ext cx="404630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Andrej 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Karpathy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Justin Johnson, Serena Yeung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7AA1674-6F30-4EF2-97FF-A6E77810944F}"/>
              </a:ext>
            </a:extLst>
          </p:cNvPr>
          <p:cNvSpPr txBox="1"/>
          <p:nvPr/>
        </p:nvSpPr>
        <p:spPr>
          <a:xfrm>
            <a:off x="4646055" y="5927680"/>
            <a:ext cx="78073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Also see </a:t>
            </a:r>
            <a:r>
              <a:rPr lang="en-US" sz="1200" dirty="0">
                <a:hlinkClick r:id="rId5"/>
              </a:rPr>
              <a:t>https://openreview.net/pdf?id=r1eOnh4YPB</a:t>
            </a:r>
            <a:r>
              <a:rPr lang="en-US" sz="1200" dirty="0"/>
              <a:t>  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002530" cy="3213735"/>
            <a:chOff x="1615206" y="279674"/>
            <a:chExt cx="500253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3652"/>
              <a:ext cx="4933950" cy="1946910"/>
            </a:xfrm>
            <a:custGeom>
              <a:avLst/>
              <a:gdLst/>
              <a:ahLst/>
              <a:cxnLst/>
              <a:rect l="l" t="t" r="r" b="b"/>
              <a:pathLst>
                <a:path w="4933950" h="1946910">
                  <a:moveTo>
                    <a:pt x="0" y="1289"/>
                  </a:moveTo>
                  <a:lnTo>
                    <a:pt x="29313" y="1234"/>
                  </a:lnTo>
                  <a:lnTo>
                    <a:pt x="66346" y="1088"/>
                  </a:lnTo>
                  <a:lnTo>
                    <a:pt x="109916" y="881"/>
                  </a:lnTo>
                  <a:lnTo>
                    <a:pt x="158843" y="644"/>
                  </a:lnTo>
                  <a:lnTo>
                    <a:pt x="211948" y="408"/>
                  </a:lnTo>
                  <a:lnTo>
                    <a:pt x="268049" y="201"/>
                  </a:lnTo>
                  <a:lnTo>
                    <a:pt x="325966" y="55"/>
                  </a:lnTo>
                  <a:lnTo>
                    <a:pt x="384518" y="0"/>
                  </a:lnTo>
                  <a:lnTo>
                    <a:pt x="442525" y="65"/>
                  </a:lnTo>
                  <a:lnTo>
                    <a:pt x="498807" y="282"/>
                  </a:lnTo>
                  <a:lnTo>
                    <a:pt x="552184" y="680"/>
                  </a:lnTo>
                  <a:lnTo>
                    <a:pt x="601473" y="1289"/>
                  </a:lnTo>
                  <a:lnTo>
                    <a:pt x="656285" y="2405"/>
                  </a:lnTo>
                  <a:lnTo>
                    <a:pt x="708725" y="3939"/>
                  </a:lnTo>
                  <a:lnTo>
                    <a:pt x="759474" y="5786"/>
                  </a:lnTo>
                  <a:lnTo>
                    <a:pt x="809212" y="7842"/>
                  </a:lnTo>
                  <a:lnTo>
                    <a:pt x="858618" y="10003"/>
                  </a:lnTo>
                  <a:lnTo>
                    <a:pt x="908373" y="12164"/>
                  </a:lnTo>
                  <a:lnTo>
                    <a:pt x="959156" y="14220"/>
                  </a:lnTo>
                  <a:lnTo>
                    <a:pt x="1011646" y="16067"/>
                  </a:lnTo>
                  <a:lnTo>
                    <a:pt x="1066525" y="17600"/>
                  </a:lnTo>
                  <a:lnTo>
                    <a:pt x="1124472" y="18714"/>
                  </a:lnTo>
                  <a:lnTo>
                    <a:pt x="1172458" y="19143"/>
                  </a:lnTo>
                  <a:lnTo>
                    <a:pt x="1224020" y="19151"/>
                  </a:lnTo>
                  <a:lnTo>
                    <a:pt x="1278347" y="18833"/>
                  </a:lnTo>
                  <a:lnTo>
                    <a:pt x="1334631" y="18286"/>
                  </a:lnTo>
                  <a:lnTo>
                    <a:pt x="1392061" y="17604"/>
                  </a:lnTo>
                  <a:lnTo>
                    <a:pt x="1449829" y="16882"/>
                  </a:lnTo>
                  <a:lnTo>
                    <a:pt x="1507126" y="16215"/>
                  </a:lnTo>
                  <a:lnTo>
                    <a:pt x="1563141" y="15700"/>
                  </a:lnTo>
                  <a:lnTo>
                    <a:pt x="1617066" y="15430"/>
                  </a:lnTo>
                  <a:lnTo>
                    <a:pt x="1668091" y="15501"/>
                  </a:lnTo>
                  <a:lnTo>
                    <a:pt x="1715406" y="16009"/>
                  </a:lnTo>
                  <a:lnTo>
                    <a:pt x="1758202" y="17048"/>
                  </a:lnTo>
                  <a:lnTo>
                    <a:pt x="1795671" y="18714"/>
                  </a:lnTo>
                  <a:lnTo>
                    <a:pt x="1857965" y="21580"/>
                  </a:lnTo>
                  <a:lnTo>
                    <a:pt x="1900282" y="23234"/>
                  </a:lnTo>
                  <a:lnTo>
                    <a:pt x="1955493" y="33565"/>
                  </a:lnTo>
                  <a:lnTo>
                    <a:pt x="2022320" y="71014"/>
                  </a:lnTo>
                  <a:lnTo>
                    <a:pt x="2055393" y="92227"/>
                  </a:lnTo>
                  <a:lnTo>
                    <a:pt x="2091909" y="116954"/>
                  </a:lnTo>
                  <a:lnTo>
                    <a:pt x="2130793" y="144947"/>
                  </a:lnTo>
                  <a:lnTo>
                    <a:pt x="2170969" y="175952"/>
                  </a:lnTo>
                  <a:lnTo>
                    <a:pt x="2211359" y="209720"/>
                  </a:lnTo>
                  <a:lnTo>
                    <a:pt x="2250888" y="245998"/>
                  </a:lnTo>
                  <a:lnTo>
                    <a:pt x="2288480" y="284537"/>
                  </a:lnTo>
                  <a:lnTo>
                    <a:pt x="2323058" y="325084"/>
                  </a:lnTo>
                  <a:lnTo>
                    <a:pt x="2353545" y="367389"/>
                  </a:lnTo>
                  <a:lnTo>
                    <a:pt x="2377331" y="407957"/>
                  </a:lnTo>
                  <a:lnTo>
                    <a:pt x="2398451" y="451698"/>
                  </a:lnTo>
                  <a:lnTo>
                    <a:pt x="2417378" y="498036"/>
                  </a:lnTo>
                  <a:lnTo>
                    <a:pt x="2434579" y="546397"/>
                  </a:lnTo>
                  <a:lnTo>
                    <a:pt x="2450526" y="596204"/>
                  </a:lnTo>
                  <a:lnTo>
                    <a:pt x="2465688" y="646884"/>
                  </a:lnTo>
                  <a:lnTo>
                    <a:pt x="2480536" y="697859"/>
                  </a:lnTo>
                  <a:lnTo>
                    <a:pt x="2495540" y="748556"/>
                  </a:lnTo>
                  <a:lnTo>
                    <a:pt x="2511169" y="798399"/>
                  </a:lnTo>
                  <a:lnTo>
                    <a:pt x="2527894" y="846813"/>
                  </a:lnTo>
                  <a:lnTo>
                    <a:pt x="2544664" y="894356"/>
                  </a:lnTo>
                  <a:lnTo>
                    <a:pt x="2560395" y="941934"/>
                  </a:lnTo>
                  <a:lnTo>
                    <a:pt x="2575532" y="989495"/>
                  </a:lnTo>
                  <a:lnTo>
                    <a:pt x="2590520" y="1036986"/>
                  </a:lnTo>
                  <a:lnTo>
                    <a:pt x="2605804" y="1084356"/>
                  </a:lnTo>
                  <a:lnTo>
                    <a:pt x="2621827" y="1131551"/>
                  </a:lnTo>
                  <a:lnTo>
                    <a:pt x="2639036" y="1178520"/>
                  </a:lnTo>
                  <a:lnTo>
                    <a:pt x="2657874" y="1225209"/>
                  </a:lnTo>
                  <a:lnTo>
                    <a:pt x="2678787" y="1271568"/>
                  </a:lnTo>
                  <a:lnTo>
                    <a:pt x="2702219" y="1317542"/>
                  </a:lnTo>
                  <a:lnTo>
                    <a:pt x="2724726" y="1359987"/>
                  </a:lnTo>
                  <a:lnTo>
                    <a:pt x="2747358" y="1403735"/>
                  </a:lnTo>
                  <a:lnTo>
                    <a:pt x="2770527" y="1448216"/>
                  </a:lnTo>
                  <a:lnTo>
                    <a:pt x="2794646" y="1492859"/>
                  </a:lnTo>
                  <a:lnTo>
                    <a:pt x="2820128" y="1537097"/>
                  </a:lnTo>
                  <a:lnTo>
                    <a:pt x="2847386" y="1580358"/>
                  </a:lnTo>
                  <a:lnTo>
                    <a:pt x="2876831" y="1622074"/>
                  </a:lnTo>
                  <a:lnTo>
                    <a:pt x="2908877" y="1661675"/>
                  </a:lnTo>
                  <a:lnTo>
                    <a:pt x="2943936" y="1698591"/>
                  </a:lnTo>
                  <a:lnTo>
                    <a:pt x="2982421" y="1732253"/>
                  </a:lnTo>
                  <a:lnTo>
                    <a:pt x="3024743" y="1762091"/>
                  </a:lnTo>
                  <a:lnTo>
                    <a:pt x="3060602" y="1782863"/>
                  </a:lnTo>
                  <a:lnTo>
                    <a:pt x="3098396" y="1801687"/>
                  </a:lnTo>
                  <a:lnTo>
                    <a:pt x="3138057" y="1818707"/>
                  </a:lnTo>
                  <a:lnTo>
                    <a:pt x="3179520" y="1834066"/>
                  </a:lnTo>
                  <a:lnTo>
                    <a:pt x="3222717" y="1847906"/>
                  </a:lnTo>
                  <a:lnTo>
                    <a:pt x="3267581" y="1860371"/>
                  </a:lnTo>
                  <a:lnTo>
                    <a:pt x="3314046" y="1871603"/>
                  </a:lnTo>
                  <a:lnTo>
                    <a:pt x="3362045" y="1881746"/>
                  </a:lnTo>
                  <a:lnTo>
                    <a:pt x="3411511" y="1890941"/>
                  </a:lnTo>
                  <a:lnTo>
                    <a:pt x="3462378" y="1899332"/>
                  </a:lnTo>
                  <a:lnTo>
                    <a:pt x="3514579" y="1907063"/>
                  </a:lnTo>
                  <a:lnTo>
                    <a:pt x="3568047" y="1914275"/>
                  </a:lnTo>
                  <a:lnTo>
                    <a:pt x="3622715" y="1921111"/>
                  </a:lnTo>
                  <a:lnTo>
                    <a:pt x="3678517" y="1927716"/>
                  </a:lnTo>
                  <a:lnTo>
                    <a:pt x="3724017" y="1932380"/>
                  </a:lnTo>
                  <a:lnTo>
                    <a:pt x="3772571" y="1936251"/>
                  </a:lnTo>
                  <a:lnTo>
                    <a:pt x="3823736" y="1939395"/>
                  </a:lnTo>
                  <a:lnTo>
                    <a:pt x="3877066" y="1941881"/>
                  </a:lnTo>
                  <a:lnTo>
                    <a:pt x="3932119" y="1943775"/>
                  </a:lnTo>
                  <a:lnTo>
                    <a:pt x="3988450" y="1945144"/>
                  </a:lnTo>
                  <a:lnTo>
                    <a:pt x="4045615" y="1946056"/>
                  </a:lnTo>
                  <a:lnTo>
                    <a:pt x="4103171" y="1946579"/>
                  </a:lnTo>
                  <a:lnTo>
                    <a:pt x="4160672" y="1946778"/>
                  </a:lnTo>
                  <a:lnTo>
                    <a:pt x="4217676" y="1946722"/>
                  </a:lnTo>
                  <a:lnTo>
                    <a:pt x="4273739" y="1946477"/>
                  </a:lnTo>
                  <a:lnTo>
                    <a:pt x="4328416" y="1946112"/>
                  </a:lnTo>
                  <a:lnTo>
                    <a:pt x="4381263" y="1945692"/>
                  </a:lnTo>
                  <a:lnTo>
                    <a:pt x="4431837" y="1945286"/>
                  </a:lnTo>
                  <a:lnTo>
                    <a:pt x="4479693" y="1944961"/>
                  </a:lnTo>
                  <a:lnTo>
                    <a:pt x="4524387" y="1944783"/>
                  </a:lnTo>
                  <a:lnTo>
                    <a:pt x="4565476" y="1944821"/>
                  </a:lnTo>
                  <a:lnTo>
                    <a:pt x="4602515" y="1945141"/>
                  </a:lnTo>
                  <a:lnTo>
                    <a:pt x="4683837" y="1946054"/>
                  </a:lnTo>
                  <a:lnTo>
                    <a:pt x="4750011" y="1946409"/>
                  </a:lnTo>
                  <a:lnTo>
                    <a:pt x="4803327" y="1946358"/>
                  </a:lnTo>
                  <a:lnTo>
                    <a:pt x="4846070" y="1946054"/>
                  </a:lnTo>
                  <a:lnTo>
                    <a:pt x="4880529" y="1945648"/>
                  </a:lnTo>
                  <a:lnTo>
                    <a:pt x="4908990" y="1945293"/>
                  </a:lnTo>
                  <a:lnTo>
                    <a:pt x="4933740" y="1945141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711117" y="987923"/>
              <a:ext cx="714375" cy="246379"/>
            </a:xfrm>
            <a:custGeom>
              <a:avLst/>
              <a:gdLst/>
              <a:ahLst/>
              <a:cxnLst/>
              <a:rect l="l" t="t" r="r" b="b"/>
              <a:pathLst>
                <a:path w="714375" h="246380">
                  <a:moveTo>
                    <a:pt x="714273" y="0"/>
                  </a:moveTo>
                  <a:lnTo>
                    <a:pt x="0" y="245989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670267" y="121903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45974" y="29749"/>
                  </a:moveTo>
                  <a:lnTo>
                    <a:pt x="0" y="28949"/>
                  </a:lnTo>
                  <a:lnTo>
                    <a:pt x="35724" y="0"/>
                  </a:lnTo>
                  <a:lnTo>
                    <a:pt x="45974" y="29749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670267" y="1219037"/>
              <a:ext cx="46355" cy="29845"/>
            </a:xfrm>
            <a:custGeom>
              <a:avLst/>
              <a:gdLst/>
              <a:ahLst/>
              <a:cxnLst/>
              <a:rect l="l" t="t" r="r" b="b"/>
              <a:pathLst>
                <a:path w="46354" h="29844">
                  <a:moveTo>
                    <a:pt x="35724" y="0"/>
                  </a:moveTo>
                  <a:lnTo>
                    <a:pt x="0" y="28949"/>
                  </a:lnTo>
                  <a:lnTo>
                    <a:pt x="45974" y="29749"/>
                  </a:lnTo>
                  <a:lnTo>
                    <a:pt x="35724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7" name="object 1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92</a:t>
            </a:fld>
            <a:endParaRPr dirty="0"/>
          </a:p>
        </p:txBody>
      </p:sp>
      <p:sp>
        <p:nvSpPr>
          <p:cNvPr id="12" name="object 12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98417" y="1628554"/>
            <a:ext cx="33508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Bad initialization </a:t>
            </a:r>
            <a:r>
              <a:rPr dirty="0">
                <a:latin typeface="Arial"/>
                <a:cs typeface="Arial"/>
              </a:rPr>
              <a:t>a </a:t>
            </a:r>
            <a:r>
              <a:rPr spc="-5" dirty="0">
                <a:latin typeface="Arial"/>
                <a:cs typeface="Arial"/>
              </a:rPr>
              <a:t>prime</a:t>
            </a:r>
            <a:r>
              <a:rPr spc="-95" dirty="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suspect</a:t>
            </a:r>
            <a:endParaRPr>
              <a:latin typeface="Arial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8A12FB-EF68-45DF-9007-1B53751C4E17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130800" cy="3213735"/>
            <a:chOff x="1615206" y="279674"/>
            <a:chExt cx="513080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4947"/>
              <a:ext cx="5062220" cy="1401445"/>
            </a:xfrm>
            <a:custGeom>
              <a:avLst/>
              <a:gdLst/>
              <a:ahLst/>
              <a:cxnLst/>
              <a:rect l="l" t="t" r="r" b="b"/>
              <a:pathLst>
                <a:path w="5062220" h="1401445">
                  <a:moveTo>
                    <a:pt x="0" y="0"/>
                  </a:moveTo>
                  <a:lnTo>
                    <a:pt x="11457" y="24261"/>
                  </a:lnTo>
                  <a:lnTo>
                    <a:pt x="24480" y="54522"/>
                  </a:lnTo>
                  <a:lnTo>
                    <a:pt x="41311" y="92006"/>
                  </a:lnTo>
                  <a:lnTo>
                    <a:pt x="64188" y="137935"/>
                  </a:lnTo>
                  <a:lnTo>
                    <a:pt x="95354" y="193534"/>
                  </a:lnTo>
                  <a:lnTo>
                    <a:pt x="137049" y="260024"/>
                  </a:lnTo>
                  <a:lnTo>
                    <a:pt x="157273" y="291095"/>
                  </a:lnTo>
                  <a:lnTo>
                    <a:pt x="179644" y="326046"/>
                  </a:lnTo>
                  <a:lnTo>
                    <a:pt x="203957" y="364292"/>
                  </a:lnTo>
                  <a:lnTo>
                    <a:pt x="230006" y="405251"/>
                  </a:lnTo>
                  <a:lnTo>
                    <a:pt x="257586" y="448340"/>
                  </a:lnTo>
                  <a:lnTo>
                    <a:pt x="286492" y="492977"/>
                  </a:lnTo>
                  <a:lnTo>
                    <a:pt x="316519" y="538577"/>
                  </a:lnTo>
                  <a:lnTo>
                    <a:pt x="347462" y="584558"/>
                  </a:lnTo>
                  <a:lnTo>
                    <a:pt x="379116" y="630337"/>
                  </a:lnTo>
                  <a:lnTo>
                    <a:pt x="411275" y="675331"/>
                  </a:lnTo>
                  <a:lnTo>
                    <a:pt x="443735" y="718958"/>
                  </a:lnTo>
                  <a:lnTo>
                    <a:pt x="476289" y="760633"/>
                  </a:lnTo>
                  <a:lnTo>
                    <a:pt x="508734" y="799774"/>
                  </a:lnTo>
                  <a:lnTo>
                    <a:pt x="540864" y="835798"/>
                  </a:lnTo>
                  <a:lnTo>
                    <a:pt x="572473" y="868123"/>
                  </a:lnTo>
                  <a:lnTo>
                    <a:pt x="611546" y="904450"/>
                  </a:lnTo>
                  <a:lnTo>
                    <a:pt x="650658" y="937897"/>
                  </a:lnTo>
                  <a:lnTo>
                    <a:pt x="689952" y="968711"/>
                  </a:lnTo>
                  <a:lnTo>
                    <a:pt x="729572" y="997140"/>
                  </a:lnTo>
                  <a:lnTo>
                    <a:pt x="769661" y="1023432"/>
                  </a:lnTo>
                  <a:lnTo>
                    <a:pt x="810362" y="1047834"/>
                  </a:lnTo>
                  <a:lnTo>
                    <a:pt x="851820" y="1070593"/>
                  </a:lnTo>
                  <a:lnTo>
                    <a:pt x="894178" y="1091958"/>
                  </a:lnTo>
                  <a:lnTo>
                    <a:pt x="937578" y="1112176"/>
                  </a:lnTo>
                  <a:lnTo>
                    <a:pt x="982165" y="1131494"/>
                  </a:lnTo>
                  <a:lnTo>
                    <a:pt x="1028082" y="1150160"/>
                  </a:lnTo>
                  <a:lnTo>
                    <a:pt x="1075472" y="1168422"/>
                  </a:lnTo>
                  <a:lnTo>
                    <a:pt x="1121185" y="1184517"/>
                  </a:lnTo>
                  <a:lnTo>
                    <a:pt x="1169118" y="1199361"/>
                  </a:lnTo>
                  <a:lnTo>
                    <a:pt x="1218872" y="1213036"/>
                  </a:lnTo>
                  <a:lnTo>
                    <a:pt x="1270047" y="1225625"/>
                  </a:lnTo>
                  <a:lnTo>
                    <a:pt x="1322243" y="1237208"/>
                  </a:lnTo>
                  <a:lnTo>
                    <a:pt x="1375061" y="1247868"/>
                  </a:lnTo>
                  <a:lnTo>
                    <a:pt x="1428101" y="1257688"/>
                  </a:lnTo>
                  <a:lnTo>
                    <a:pt x="1480963" y="1266749"/>
                  </a:lnTo>
                  <a:lnTo>
                    <a:pt x="1533248" y="1275134"/>
                  </a:lnTo>
                  <a:lnTo>
                    <a:pt x="1584556" y="1282924"/>
                  </a:lnTo>
                  <a:lnTo>
                    <a:pt x="1634487" y="1290201"/>
                  </a:lnTo>
                  <a:lnTo>
                    <a:pt x="1682642" y="1297048"/>
                  </a:lnTo>
                  <a:lnTo>
                    <a:pt x="1728621" y="1303547"/>
                  </a:lnTo>
                  <a:lnTo>
                    <a:pt x="1785856" y="1310907"/>
                  </a:lnTo>
                  <a:lnTo>
                    <a:pt x="1841295" y="1316639"/>
                  </a:lnTo>
                  <a:lnTo>
                    <a:pt x="1895097" y="1320990"/>
                  </a:lnTo>
                  <a:lnTo>
                    <a:pt x="1947420" y="1324206"/>
                  </a:lnTo>
                  <a:lnTo>
                    <a:pt x="1998420" y="1326537"/>
                  </a:lnTo>
                  <a:lnTo>
                    <a:pt x="2048257" y="1328230"/>
                  </a:lnTo>
                  <a:lnTo>
                    <a:pt x="2097088" y="1329532"/>
                  </a:lnTo>
                  <a:lnTo>
                    <a:pt x="2145070" y="1330692"/>
                  </a:lnTo>
                  <a:lnTo>
                    <a:pt x="2192361" y="1331956"/>
                  </a:lnTo>
                  <a:lnTo>
                    <a:pt x="2239120" y="1333572"/>
                  </a:lnTo>
                  <a:lnTo>
                    <a:pt x="2296290" y="1335689"/>
                  </a:lnTo>
                  <a:lnTo>
                    <a:pt x="2351615" y="1337380"/>
                  </a:lnTo>
                  <a:lnTo>
                    <a:pt x="2405356" y="1338691"/>
                  </a:lnTo>
                  <a:lnTo>
                    <a:pt x="2457779" y="1339666"/>
                  </a:lnTo>
                  <a:lnTo>
                    <a:pt x="2509146" y="1340347"/>
                  </a:lnTo>
                  <a:lnTo>
                    <a:pt x="2559720" y="1340779"/>
                  </a:lnTo>
                  <a:lnTo>
                    <a:pt x="2609765" y="1341006"/>
                  </a:lnTo>
                  <a:lnTo>
                    <a:pt x="2659544" y="1341072"/>
                  </a:lnTo>
                  <a:lnTo>
                    <a:pt x="2714609" y="1340722"/>
                  </a:lnTo>
                  <a:lnTo>
                    <a:pt x="2767003" y="1339804"/>
                  </a:lnTo>
                  <a:lnTo>
                    <a:pt x="2818040" y="1338513"/>
                  </a:lnTo>
                  <a:lnTo>
                    <a:pt x="2869033" y="1337048"/>
                  </a:lnTo>
                  <a:lnTo>
                    <a:pt x="2921297" y="1335605"/>
                  </a:lnTo>
                  <a:lnTo>
                    <a:pt x="2976145" y="1334381"/>
                  </a:lnTo>
                  <a:lnTo>
                    <a:pt x="3034893" y="1333572"/>
                  </a:lnTo>
                  <a:lnTo>
                    <a:pt x="3083868" y="1333119"/>
                  </a:lnTo>
                  <a:lnTo>
                    <a:pt x="3135315" y="1332636"/>
                  </a:lnTo>
                  <a:lnTo>
                    <a:pt x="3188650" y="1332183"/>
                  </a:lnTo>
                  <a:lnTo>
                    <a:pt x="3243282" y="1331823"/>
                  </a:lnTo>
                  <a:lnTo>
                    <a:pt x="3298627" y="1331617"/>
                  </a:lnTo>
                  <a:lnTo>
                    <a:pt x="3354095" y="1331627"/>
                  </a:lnTo>
                  <a:lnTo>
                    <a:pt x="3409099" y="1331915"/>
                  </a:lnTo>
                  <a:lnTo>
                    <a:pt x="3463052" y="1332543"/>
                  </a:lnTo>
                  <a:lnTo>
                    <a:pt x="3515367" y="1333572"/>
                  </a:lnTo>
                  <a:lnTo>
                    <a:pt x="3565530" y="1335044"/>
                  </a:lnTo>
                  <a:lnTo>
                    <a:pt x="3613870" y="1336919"/>
                  </a:lnTo>
                  <a:lnTo>
                    <a:pt x="3661067" y="1339134"/>
                  </a:lnTo>
                  <a:lnTo>
                    <a:pt x="3707802" y="1341627"/>
                  </a:lnTo>
                  <a:lnTo>
                    <a:pt x="3754753" y="1344337"/>
                  </a:lnTo>
                  <a:lnTo>
                    <a:pt x="3802600" y="1347201"/>
                  </a:lnTo>
                  <a:lnTo>
                    <a:pt x="3852024" y="1350157"/>
                  </a:lnTo>
                  <a:lnTo>
                    <a:pt x="3903702" y="1353143"/>
                  </a:lnTo>
                  <a:lnTo>
                    <a:pt x="3958317" y="1356097"/>
                  </a:lnTo>
                  <a:lnTo>
                    <a:pt x="4005534" y="1358599"/>
                  </a:lnTo>
                  <a:lnTo>
                    <a:pt x="4054798" y="1361300"/>
                  </a:lnTo>
                  <a:lnTo>
                    <a:pt x="4105737" y="1364148"/>
                  </a:lnTo>
                  <a:lnTo>
                    <a:pt x="4157977" y="1367092"/>
                  </a:lnTo>
                  <a:lnTo>
                    <a:pt x="4211148" y="1370082"/>
                  </a:lnTo>
                  <a:lnTo>
                    <a:pt x="4264877" y="1373066"/>
                  </a:lnTo>
                  <a:lnTo>
                    <a:pt x="4318791" y="1375994"/>
                  </a:lnTo>
                  <a:lnTo>
                    <a:pt x="4372520" y="1378814"/>
                  </a:lnTo>
                  <a:lnTo>
                    <a:pt x="4425689" y="1381476"/>
                  </a:lnTo>
                  <a:lnTo>
                    <a:pt x="4477929" y="1383929"/>
                  </a:lnTo>
                  <a:lnTo>
                    <a:pt x="4528865" y="1386122"/>
                  </a:lnTo>
                  <a:lnTo>
                    <a:pt x="4586085" y="1388297"/>
                  </a:lnTo>
                  <a:lnTo>
                    <a:pt x="4646397" y="1390324"/>
                  </a:lnTo>
                  <a:lnTo>
                    <a:pt x="4708317" y="1392202"/>
                  </a:lnTo>
                  <a:lnTo>
                    <a:pt x="4770356" y="1393930"/>
                  </a:lnTo>
                  <a:lnTo>
                    <a:pt x="4831030" y="1395509"/>
                  </a:lnTo>
                  <a:lnTo>
                    <a:pt x="4888852" y="1396938"/>
                  </a:lnTo>
                  <a:lnTo>
                    <a:pt x="4942335" y="1398216"/>
                  </a:lnTo>
                  <a:lnTo>
                    <a:pt x="4989993" y="1399344"/>
                  </a:lnTo>
                  <a:lnTo>
                    <a:pt x="5030340" y="1400321"/>
                  </a:lnTo>
                  <a:lnTo>
                    <a:pt x="5061889" y="1401147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solidFill>
                  <a:srgbClr val="0000FF"/>
                </a:solidFill>
                <a:latin typeface="Arial"/>
                <a:cs typeface="Arial"/>
              </a:rPr>
              <a:t>Loss</a:t>
            </a:r>
            <a:endParaRPr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98417" y="1628554"/>
            <a:ext cx="1969135" cy="55310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Loss plateaus: </a:t>
            </a:r>
            <a:r>
              <a:rPr spc="-25" dirty="0">
                <a:latin typeface="Arial"/>
                <a:cs typeface="Arial"/>
              </a:rPr>
              <a:t>Try  </a:t>
            </a:r>
            <a:r>
              <a:rPr spc="-5" dirty="0">
                <a:latin typeface="Arial"/>
                <a:cs typeface="Arial"/>
              </a:rPr>
              <a:t>learning </a:t>
            </a:r>
            <a:r>
              <a:rPr dirty="0">
                <a:latin typeface="Arial"/>
                <a:cs typeface="Arial"/>
              </a:rPr>
              <a:t>rate</a:t>
            </a:r>
            <a:r>
              <a:rPr spc="-9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decay</a:t>
            </a:r>
            <a:endParaRPr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553606" y="2047060"/>
            <a:ext cx="723265" cy="1376680"/>
            <a:chOff x="3553605" y="1189810"/>
            <a:chExt cx="723265" cy="1376680"/>
          </a:xfrm>
        </p:grpSpPr>
        <p:sp>
          <p:nvSpPr>
            <p:cNvPr id="12" name="object 12"/>
            <p:cNvSpPr/>
            <p:nvPr/>
          </p:nvSpPr>
          <p:spPr>
            <a:xfrm>
              <a:off x="3578367" y="1194572"/>
              <a:ext cx="694055" cy="1329055"/>
            </a:xfrm>
            <a:custGeom>
              <a:avLst/>
              <a:gdLst/>
              <a:ahLst/>
              <a:cxnLst/>
              <a:rect l="l" t="t" r="r" b="b"/>
              <a:pathLst>
                <a:path w="694054" h="1329055">
                  <a:moveTo>
                    <a:pt x="693548" y="0"/>
                  </a:moveTo>
                  <a:lnTo>
                    <a:pt x="0" y="1328722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558367" y="2516019"/>
              <a:ext cx="34290" cy="45720"/>
            </a:xfrm>
            <a:custGeom>
              <a:avLst/>
              <a:gdLst/>
              <a:ahLst/>
              <a:cxnLst/>
              <a:rect l="l" t="t" r="r" b="b"/>
              <a:pathLst>
                <a:path w="34289" h="45719">
                  <a:moveTo>
                    <a:pt x="0" y="45599"/>
                  </a:moveTo>
                  <a:lnTo>
                    <a:pt x="6049" y="0"/>
                  </a:lnTo>
                  <a:lnTo>
                    <a:pt x="33949" y="14574"/>
                  </a:lnTo>
                  <a:lnTo>
                    <a:pt x="0" y="45599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558367" y="2516019"/>
              <a:ext cx="34290" cy="45720"/>
            </a:xfrm>
            <a:custGeom>
              <a:avLst/>
              <a:gdLst/>
              <a:ahLst/>
              <a:cxnLst/>
              <a:rect l="l" t="t" r="r" b="b"/>
              <a:pathLst>
                <a:path w="34289" h="45719">
                  <a:moveTo>
                    <a:pt x="6049" y="0"/>
                  </a:moveTo>
                  <a:lnTo>
                    <a:pt x="0" y="45599"/>
                  </a:lnTo>
                  <a:lnTo>
                    <a:pt x="33949" y="14574"/>
                  </a:lnTo>
                  <a:lnTo>
                    <a:pt x="6049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19" name="object 1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93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CAA4F7-A6EC-4CD6-9FF0-4DD8FCA70CFC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15206" y="1136925"/>
            <a:ext cx="5130800" cy="3213735"/>
            <a:chOff x="1615206" y="279674"/>
            <a:chExt cx="5130800" cy="3213735"/>
          </a:xfrm>
        </p:grpSpPr>
        <p:sp>
          <p:nvSpPr>
            <p:cNvPr id="3" name="object 3"/>
            <p:cNvSpPr/>
            <p:nvPr/>
          </p:nvSpPr>
          <p:spPr>
            <a:xfrm>
              <a:off x="1656196" y="375649"/>
              <a:ext cx="0" cy="3076575"/>
            </a:xfrm>
            <a:custGeom>
              <a:avLst/>
              <a:gdLst/>
              <a:ahLst/>
              <a:cxnLst/>
              <a:rect l="l" t="t" r="r" b="b"/>
              <a:pathLst>
                <a:path h="3076575">
                  <a:moveTo>
                    <a:pt x="0" y="3076193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615206" y="279674"/>
              <a:ext cx="81979" cy="1054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56196" y="3451843"/>
              <a:ext cx="4558030" cy="0"/>
            </a:xfrm>
            <a:custGeom>
              <a:avLst/>
              <a:gdLst/>
              <a:ahLst/>
              <a:cxnLst/>
              <a:rect l="l" t="t" r="r" b="b"/>
              <a:pathLst>
                <a:path w="4558030">
                  <a:moveTo>
                    <a:pt x="0" y="0"/>
                  </a:moveTo>
                  <a:lnTo>
                    <a:pt x="4557890" y="0"/>
                  </a:lnTo>
                </a:path>
              </a:pathLst>
            </a:custGeom>
            <a:ln w="1904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04562" y="3410843"/>
              <a:ext cx="105499" cy="819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64921" y="1324947"/>
              <a:ext cx="5062220" cy="1454150"/>
            </a:xfrm>
            <a:custGeom>
              <a:avLst/>
              <a:gdLst/>
              <a:ahLst/>
              <a:cxnLst/>
              <a:rect l="l" t="t" r="r" b="b"/>
              <a:pathLst>
                <a:path w="5062220" h="1454150">
                  <a:moveTo>
                    <a:pt x="0" y="0"/>
                  </a:moveTo>
                  <a:lnTo>
                    <a:pt x="12673" y="25564"/>
                  </a:lnTo>
                  <a:lnTo>
                    <a:pt x="28373" y="58693"/>
                  </a:lnTo>
                  <a:lnTo>
                    <a:pt x="47880" y="99044"/>
                  </a:lnTo>
                  <a:lnTo>
                    <a:pt x="71974" y="146278"/>
                  </a:lnTo>
                  <a:lnTo>
                    <a:pt x="101437" y="200051"/>
                  </a:lnTo>
                  <a:lnTo>
                    <a:pt x="137049" y="260024"/>
                  </a:lnTo>
                  <a:lnTo>
                    <a:pt x="157499" y="293644"/>
                  </a:lnTo>
                  <a:lnTo>
                    <a:pt x="179788" y="331063"/>
                  </a:lnTo>
                  <a:lnTo>
                    <a:pt x="203753" y="371560"/>
                  </a:lnTo>
                  <a:lnTo>
                    <a:pt x="229226" y="414414"/>
                  </a:lnTo>
                  <a:lnTo>
                    <a:pt x="256040" y="458903"/>
                  </a:lnTo>
                  <a:lnTo>
                    <a:pt x="284031" y="504305"/>
                  </a:lnTo>
                  <a:lnTo>
                    <a:pt x="313032" y="549900"/>
                  </a:lnTo>
                  <a:lnTo>
                    <a:pt x="342877" y="594965"/>
                  </a:lnTo>
                  <a:lnTo>
                    <a:pt x="373400" y="638778"/>
                  </a:lnTo>
                  <a:lnTo>
                    <a:pt x="404434" y="680620"/>
                  </a:lnTo>
                  <a:lnTo>
                    <a:pt x="435814" y="719767"/>
                  </a:lnTo>
                  <a:lnTo>
                    <a:pt x="467374" y="755498"/>
                  </a:lnTo>
                  <a:lnTo>
                    <a:pt x="502581" y="791354"/>
                  </a:lnTo>
                  <a:lnTo>
                    <a:pt x="539137" y="825316"/>
                  </a:lnTo>
                  <a:lnTo>
                    <a:pt x="576838" y="857535"/>
                  </a:lnTo>
                  <a:lnTo>
                    <a:pt x="615480" y="888164"/>
                  </a:lnTo>
                  <a:lnTo>
                    <a:pt x="654862" y="917355"/>
                  </a:lnTo>
                  <a:lnTo>
                    <a:pt x="694780" y="945259"/>
                  </a:lnTo>
                  <a:lnTo>
                    <a:pt x="735030" y="972031"/>
                  </a:lnTo>
                  <a:lnTo>
                    <a:pt x="775410" y="997820"/>
                  </a:lnTo>
                  <a:lnTo>
                    <a:pt x="815717" y="1022781"/>
                  </a:lnTo>
                  <a:lnTo>
                    <a:pt x="855747" y="1047064"/>
                  </a:lnTo>
                  <a:lnTo>
                    <a:pt x="895298" y="1070822"/>
                  </a:lnTo>
                  <a:lnTo>
                    <a:pt x="939822" y="1095924"/>
                  </a:lnTo>
                  <a:lnTo>
                    <a:pt x="986470" y="1119532"/>
                  </a:lnTo>
                  <a:lnTo>
                    <a:pt x="1034363" y="1141803"/>
                  </a:lnTo>
                  <a:lnTo>
                    <a:pt x="1082623" y="1162896"/>
                  </a:lnTo>
                  <a:lnTo>
                    <a:pt x="1130372" y="1182967"/>
                  </a:lnTo>
                  <a:lnTo>
                    <a:pt x="1176733" y="1202175"/>
                  </a:lnTo>
                  <a:lnTo>
                    <a:pt x="1220826" y="1220677"/>
                  </a:lnTo>
                  <a:lnTo>
                    <a:pt x="1261774" y="1238630"/>
                  </a:lnTo>
                  <a:lnTo>
                    <a:pt x="1298698" y="1256193"/>
                  </a:lnTo>
                  <a:lnTo>
                    <a:pt x="1362548" y="1298033"/>
                  </a:lnTo>
                  <a:lnTo>
                    <a:pt x="1387460" y="1344758"/>
                  </a:lnTo>
                  <a:lnTo>
                    <a:pt x="1394728" y="1366052"/>
                  </a:lnTo>
                  <a:lnTo>
                    <a:pt x="1407991" y="1385354"/>
                  </a:lnTo>
                  <a:lnTo>
                    <a:pt x="1480872" y="1416147"/>
                  </a:lnTo>
                  <a:lnTo>
                    <a:pt x="1553845" y="1427195"/>
                  </a:lnTo>
                  <a:lnTo>
                    <a:pt x="1596760" y="1431228"/>
                  </a:lnTo>
                  <a:lnTo>
                    <a:pt x="1643374" y="1434433"/>
                  </a:lnTo>
                  <a:lnTo>
                    <a:pt x="1693244" y="1436930"/>
                  </a:lnTo>
                  <a:lnTo>
                    <a:pt x="1745931" y="1438843"/>
                  </a:lnTo>
                  <a:lnTo>
                    <a:pt x="1800993" y="1440294"/>
                  </a:lnTo>
                  <a:lnTo>
                    <a:pt x="1857989" y="1441408"/>
                  </a:lnTo>
                  <a:lnTo>
                    <a:pt x="1916478" y="1442305"/>
                  </a:lnTo>
                  <a:lnTo>
                    <a:pt x="1976019" y="1443110"/>
                  </a:lnTo>
                  <a:lnTo>
                    <a:pt x="2036171" y="1443945"/>
                  </a:lnTo>
                  <a:lnTo>
                    <a:pt x="2096494" y="1444933"/>
                  </a:lnTo>
                  <a:lnTo>
                    <a:pt x="2156545" y="1446197"/>
                  </a:lnTo>
                  <a:lnTo>
                    <a:pt x="2203555" y="1447261"/>
                  </a:lnTo>
                  <a:lnTo>
                    <a:pt x="2252935" y="1448247"/>
                  </a:lnTo>
                  <a:lnTo>
                    <a:pt x="2304327" y="1449155"/>
                  </a:lnTo>
                  <a:lnTo>
                    <a:pt x="2357374" y="1449986"/>
                  </a:lnTo>
                  <a:lnTo>
                    <a:pt x="2411719" y="1450738"/>
                  </a:lnTo>
                  <a:lnTo>
                    <a:pt x="2467003" y="1451413"/>
                  </a:lnTo>
                  <a:lnTo>
                    <a:pt x="2522870" y="1452010"/>
                  </a:lnTo>
                  <a:lnTo>
                    <a:pt x="2578961" y="1452529"/>
                  </a:lnTo>
                  <a:lnTo>
                    <a:pt x="2634919" y="1452970"/>
                  </a:lnTo>
                  <a:lnTo>
                    <a:pt x="2690386" y="1453333"/>
                  </a:lnTo>
                  <a:lnTo>
                    <a:pt x="2745006" y="1453619"/>
                  </a:lnTo>
                  <a:lnTo>
                    <a:pt x="2798420" y="1453826"/>
                  </a:lnTo>
                  <a:lnTo>
                    <a:pt x="2850271" y="1453956"/>
                  </a:lnTo>
                  <a:lnTo>
                    <a:pt x="2900202" y="1454008"/>
                  </a:lnTo>
                  <a:lnTo>
                    <a:pt x="2947854" y="1453982"/>
                  </a:lnTo>
                  <a:lnTo>
                    <a:pt x="2992870" y="1453878"/>
                  </a:lnTo>
                  <a:lnTo>
                    <a:pt x="3034893" y="1453697"/>
                  </a:lnTo>
                  <a:lnTo>
                    <a:pt x="3100287" y="1453040"/>
                  </a:lnTo>
                  <a:lnTo>
                    <a:pt x="3159697" y="1451894"/>
                  </a:lnTo>
                  <a:lnTo>
                    <a:pt x="3214048" y="1450372"/>
                  </a:lnTo>
                  <a:lnTo>
                    <a:pt x="3264263" y="1448588"/>
                  </a:lnTo>
                  <a:lnTo>
                    <a:pt x="3311265" y="1446653"/>
                  </a:lnTo>
                  <a:lnTo>
                    <a:pt x="3355977" y="1444680"/>
                  </a:lnTo>
                  <a:lnTo>
                    <a:pt x="3399322" y="1442783"/>
                  </a:lnTo>
                  <a:lnTo>
                    <a:pt x="3442225" y="1441074"/>
                  </a:lnTo>
                  <a:lnTo>
                    <a:pt x="3485607" y="1439666"/>
                  </a:lnTo>
                  <a:lnTo>
                    <a:pt x="3530392" y="1438672"/>
                  </a:lnTo>
                  <a:lnTo>
                    <a:pt x="3585304" y="1437903"/>
                  </a:lnTo>
                  <a:lnTo>
                    <a:pt x="3636548" y="1437441"/>
                  </a:lnTo>
                  <a:lnTo>
                    <a:pt x="3685621" y="1437243"/>
                  </a:lnTo>
                  <a:lnTo>
                    <a:pt x="3734020" y="1437265"/>
                  </a:lnTo>
                  <a:lnTo>
                    <a:pt x="3783240" y="1437463"/>
                  </a:lnTo>
                  <a:lnTo>
                    <a:pt x="3834778" y="1437793"/>
                  </a:lnTo>
                  <a:lnTo>
                    <a:pt x="3890130" y="1438210"/>
                  </a:lnTo>
                  <a:lnTo>
                    <a:pt x="3950792" y="1438672"/>
                  </a:lnTo>
                  <a:lnTo>
                    <a:pt x="3994821" y="1439058"/>
                  </a:lnTo>
                  <a:lnTo>
                    <a:pt x="4041509" y="1439576"/>
                  </a:lnTo>
                  <a:lnTo>
                    <a:pt x="4090387" y="1440199"/>
                  </a:lnTo>
                  <a:lnTo>
                    <a:pt x="4140986" y="1440900"/>
                  </a:lnTo>
                  <a:lnTo>
                    <a:pt x="4192835" y="1441654"/>
                  </a:lnTo>
                  <a:lnTo>
                    <a:pt x="4245466" y="1442434"/>
                  </a:lnTo>
                  <a:lnTo>
                    <a:pt x="4298410" y="1443214"/>
                  </a:lnTo>
                  <a:lnTo>
                    <a:pt x="4351196" y="1443968"/>
                  </a:lnTo>
                  <a:lnTo>
                    <a:pt x="4403357" y="1444669"/>
                  </a:lnTo>
                  <a:lnTo>
                    <a:pt x="4454422" y="1445292"/>
                  </a:lnTo>
                  <a:lnTo>
                    <a:pt x="4503923" y="1445810"/>
                  </a:lnTo>
                  <a:lnTo>
                    <a:pt x="4551390" y="1446197"/>
                  </a:lnTo>
                  <a:lnTo>
                    <a:pt x="4608385" y="1446500"/>
                  </a:lnTo>
                  <a:lnTo>
                    <a:pt x="4667422" y="1446677"/>
                  </a:lnTo>
                  <a:lnTo>
                    <a:pt x="4727241" y="1446748"/>
                  </a:lnTo>
                  <a:lnTo>
                    <a:pt x="4786580" y="1446737"/>
                  </a:lnTo>
                  <a:lnTo>
                    <a:pt x="4844177" y="1446665"/>
                  </a:lnTo>
                  <a:lnTo>
                    <a:pt x="4898772" y="1446557"/>
                  </a:lnTo>
                  <a:lnTo>
                    <a:pt x="4949102" y="1446433"/>
                  </a:lnTo>
                  <a:lnTo>
                    <a:pt x="4993905" y="1446317"/>
                  </a:lnTo>
                  <a:lnTo>
                    <a:pt x="5031922" y="1446230"/>
                  </a:lnTo>
                  <a:lnTo>
                    <a:pt x="5061889" y="1446197"/>
                  </a:lnTo>
                </a:path>
              </a:pathLst>
            </a:custGeom>
            <a:ln w="38099">
              <a:solidFill>
                <a:srgbClr val="0000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3108993" y="1284672"/>
              <a:ext cx="0" cy="1204595"/>
            </a:xfrm>
            <a:custGeom>
              <a:avLst/>
              <a:gdLst/>
              <a:ahLst/>
              <a:cxnLst/>
              <a:rect l="l" t="t" r="r" b="b"/>
              <a:pathLst>
                <a:path h="1204595">
                  <a:moveTo>
                    <a:pt x="0" y="0"/>
                  </a:moveTo>
                  <a:lnTo>
                    <a:pt x="0" y="1204347"/>
                  </a:lnTo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093268" y="248901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15724" y="43224"/>
                  </a:moveTo>
                  <a:lnTo>
                    <a:pt x="0" y="0"/>
                  </a:lnTo>
                  <a:lnTo>
                    <a:pt x="31449" y="0"/>
                  </a:lnTo>
                  <a:lnTo>
                    <a:pt x="15724" y="43224"/>
                  </a:lnTo>
                  <a:close/>
                </a:path>
              </a:pathLst>
            </a:custGeom>
            <a:solidFill>
              <a:srgbClr val="6666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093268" y="2489019"/>
              <a:ext cx="31750" cy="43815"/>
            </a:xfrm>
            <a:custGeom>
              <a:avLst/>
              <a:gdLst/>
              <a:ahLst/>
              <a:cxnLst/>
              <a:rect l="l" t="t" r="r" b="b"/>
              <a:pathLst>
                <a:path w="31750" h="43814">
                  <a:moveTo>
                    <a:pt x="0" y="0"/>
                  </a:moveTo>
                  <a:lnTo>
                    <a:pt x="15724" y="43224"/>
                  </a:lnTo>
                  <a:lnTo>
                    <a:pt x="31449" y="0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840122" y="1234955"/>
            <a:ext cx="508634" cy="299720"/>
          </a:xfrm>
          <a:prstGeom prst="rect">
            <a:avLst/>
          </a:prstGeom>
        </p:spPr>
        <p:txBody>
          <a:bodyPr vert="horz" wrap="square" lIns="0" tIns="1270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12700">
              <a:spcBef>
                <a:spcPts val="100"/>
              </a:spcBef>
            </a:pPr>
            <a:r>
              <a:rPr sz="1800" spc="-5" dirty="0">
                <a:solidFill>
                  <a:srgbClr val="0000FF"/>
                </a:solidFill>
              </a:rPr>
              <a:t>Loss</a:t>
            </a:r>
            <a:endParaRPr sz="1800"/>
          </a:p>
        </p:txBody>
      </p:sp>
      <p:sp>
        <p:nvSpPr>
          <p:cNvPr id="15" name="object 15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25,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2019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xfrm>
            <a:off x="3124200" y="7959725"/>
            <a:ext cx="2895600" cy="29495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310"/>
              </a:lnSpc>
            </a:pPr>
            <a:r>
              <a:rPr spc="-5" dirty="0"/>
              <a:t>April 25,</a:t>
            </a:r>
            <a:r>
              <a:rPr spc="-90" dirty="0"/>
              <a:t> </a:t>
            </a:r>
            <a:r>
              <a:rPr spc="-5" dirty="0"/>
              <a:t>2019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dt" sz="half" idx="6"/>
          </p:nvPr>
        </p:nvSpPr>
        <p:spPr>
          <a:xfrm>
            <a:off x="457200" y="7959725"/>
            <a:ext cx="2133600" cy="807913"/>
          </a:xfrm>
          <a:prstGeom prst="rect">
            <a:avLst/>
          </a:prstGeom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2700">
              <a:lnSpc>
                <a:spcPts val="2090"/>
              </a:lnSpc>
            </a:pPr>
            <a:r>
              <a:rPr spc="-5" dirty="0"/>
              <a:t>Fei-Fei Li </a:t>
            </a:r>
            <a:r>
              <a:rPr dirty="0"/>
              <a:t>&amp; Justin Johnson &amp; </a:t>
            </a:r>
            <a:r>
              <a:rPr spc="-5" dirty="0"/>
              <a:t>Serena</a:t>
            </a:r>
            <a:r>
              <a:rPr spc="-145" dirty="0"/>
              <a:t> </a:t>
            </a:r>
            <a:r>
              <a:rPr spc="-40" dirty="0"/>
              <a:t>Yeung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689947" y="5570691"/>
            <a:ext cx="566420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2310"/>
              </a:lnSpc>
            </a:pPr>
            <a:fld id="{81D60167-4931-47E6-BA6A-407CBD079E47}" type="slidenum">
              <a:rPr sz="2000" dirty="0">
                <a:solidFill>
                  <a:srgbClr val="FFFFFF"/>
                </a:solidFill>
                <a:latin typeface="Arial"/>
                <a:cs typeface="Arial"/>
              </a:rPr>
              <a:pPr marL="38100">
                <a:lnSpc>
                  <a:spcPts val="2310"/>
                </a:lnSpc>
              </a:pPr>
              <a:t>94</a:t>
            </a:fld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128790" y="4460175"/>
            <a:ext cx="456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time</a:t>
            </a:r>
            <a:endParaRPr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62998" y="1656816"/>
            <a:ext cx="2540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pc="-5" dirty="0">
                <a:latin typeface="Arial"/>
                <a:cs typeface="Arial"/>
              </a:rPr>
              <a:t>Learning </a:t>
            </a:r>
            <a:r>
              <a:rPr dirty="0">
                <a:latin typeface="Arial"/>
                <a:cs typeface="Arial"/>
              </a:rPr>
              <a:t>rate step</a:t>
            </a:r>
            <a:r>
              <a:rPr spc="-10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decay</a:t>
            </a:r>
            <a:endParaRPr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091260" y="1685104"/>
            <a:ext cx="2870200" cy="852169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85"/>
              </a:spcBef>
            </a:pPr>
            <a:r>
              <a:rPr spc="-5" dirty="0">
                <a:latin typeface="Arial"/>
                <a:cs typeface="Arial"/>
              </a:rPr>
              <a:t>Loss was </a:t>
            </a:r>
            <a:r>
              <a:rPr dirty="0">
                <a:latin typeface="Arial"/>
                <a:cs typeface="Arial"/>
              </a:rPr>
              <a:t>still </a:t>
            </a:r>
            <a:r>
              <a:rPr spc="-5" dirty="0">
                <a:latin typeface="Arial"/>
                <a:cs typeface="Arial"/>
              </a:rPr>
              <a:t>going down  when learning </a:t>
            </a:r>
            <a:r>
              <a:rPr dirty="0">
                <a:latin typeface="Arial"/>
                <a:cs typeface="Arial"/>
              </a:rPr>
              <a:t>rate</a:t>
            </a:r>
            <a:r>
              <a:rPr spc="-9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dropped,  </a:t>
            </a:r>
            <a:r>
              <a:rPr dirty="0">
                <a:latin typeface="Arial"/>
                <a:cs typeface="Arial"/>
              </a:rPr>
              <a:t>you </a:t>
            </a:r>
            <a:r>
              <a:rPr spc="-5" dirty="0">
                <a:latin typeface="Arial"/>
                <a:cs typeface="Arial"/>
              </a:rPr>
              <a:t>decayed too</a:t>
            </a:r>
            <a:r>
              <a:rPr spc="-35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early!</a:t>
            </a:r>
            <a:endParaRPr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5FEE5A-3E68-4D14-8498-67CBBFCA29C6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79047" y="2466571"/>
            <a:ext cx="4013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084931" y="2887153"/>
            <a:ext cx="110624" cy="1106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95</a:t>
            </a:fld>
            <a:endParaRPr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30AC54CF-B8DE-4C35-82B9-9F677D92F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First-Order</a:t>
            </a:r>
            <a:r>
              <a:rPr lang="en-US" spc="-90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0793B51-2FEA-43CE-A6D7-36D231856270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951595" y="2305980"/>
            <a:ext cx="3278504" cy="1909445"/>
            <a:chOff x="1951595" y="1448729"/>
            <a:chExt cx="3278504" cy="1909445"/>
          </a:xfrm>
        </p:grpSpPr>
        <p:sp>
          <p:nvSpPr>
            <p:cNvPr id="11" name="object 11"/>
            <p:cNvSpPr/>
            <p:nvPr/>
          </p:nvSpPr>
          <p:spPr>
            <a:xfrm>
              <a:off x="1970645" y="1467779"/>
              <a:ext cx="3240405" cy="1871345"/>
            </a:xfrm>
            <a:custGeom>
              <a:avLst/>
              <a:gdLst/>
              <a:ahLst/>
              <a:cxnLst/>
              <a:rect l="l" t="t" r="r" b="b"/>
              <a:pathLst>
                <a:path w="3240404" h="1871345">
                  <a:moveTo>
                    <a:pt x="0" y="0"/>
                  </a:moveTo>
                  <a:lnTo>
                    <a:pt x="3240293" y="1870788"/>
                  </a:lnTo>
                </a:path>
              </a:pathLst>
            </a:custGeom>
            <a:ln w="38099">
              <a:solidFill>
                <a:srgbClr val="FF99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84931" y="2029903"/>
              <a:ext cx="110624" cy="110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90793" y="2096893"/>
              <a:ext cx="324485" cy="195580"/>
            </a:xfrm>
            <a:custGeom>
              <a:avLst/>
              <a:gdLst/>
              <a:ahLst/>
              <a:cxnLst/>
              <a:rect l="l" t="t" r="r" b="b"/>
              <a:pathLst>
                <a:path w="324485" h="195580">
                  <a:moveTo>
                    <a:pt x="0" y="0"/>
                  </a:moveTo>
                  <a:lnTo>
                    <a:pt x="324199" y="195399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89242" y="2255817"/>
              <a:ext cx="226337" cy="17302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979047" y="1799695"/>
            <a:ext cx="4779010" cy="906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8095" indent="-477520">
              <a:spcBef>
                <a:spcPts val="10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Use gradient form linear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68095" indent="-477520">
              <a:spcBef>
                <a:spcPts val="3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Step to </a:t>
            </a:r>
            <a:r>
              <a:rPr sz="1600" dirty="0">
                <a:latin typeface="Arial"/>
                <a:cs typeface="Arial"/>
              </a:rPr>
              <a:t>minimize </a:t>
            </a:r>
            <a:r>
              <a:rPr sz="1600" spc="-5" dirty="0">
                <a:latin typeface="Arial"/>
                <a:cs typeface="Arial"/>
              </a:rPr>
              <a:t>the</a:t>
            </a:r>
            <a:r>
              <a:rPr sz="1600" spc="-9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700">
              <a:spcBef>
                <a:spcPts val="138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96</a:t>
            </a:fld>
            <a:endParaRPr dirty="0"/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7FD7E8E-1EC4-4712-B485-1049BBF43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First-Order</a:t>
            </a:r>
            <a:r>
              <a:rPr lang="en-US" spc="-90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4A882C1-71B8-45B9-B2B6-9AA65A1C2042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608357" y="2418967"/>
            <a:ext cx="5860415" cy="2840355"/>
            <a:chOff x="1608356" y="1561716"/>
            <a:chExt cx="5860415" cy="2840355"/>
          </a:xfrm>
        </p:grpSpPr>
        <p:sp>
          <p:nvSpPr>
            <p:cNvPr id="4" name="object 4"/>
            <p:cNvSpPr/>
            <p:nvPr/>
          </p:nvSpPr>
          <p:spPr>
            <a:xfrm>
              <a:off x="1901496" y="1684229"/>
              <a:ext cx="5098415" cy="2536190"/>
            </a:xfrm>
            <a:custGeom>
              <a:avLst/>
              <a:gdLst/>
              <a:ahLst/>
              <a:cxnLst/>
              <a:rect l="l" t="t" r="r" b="b"/>
              <a:pathLst>
                <a:path w="5098415" h="2536190">
                  <a:moveTo>
                    <a:pt x="0" y="122719"/>
                  </a:moveTo>
                  <a:lnTo>
                    <a:pt x="18349" y="177705"/>
                  </a:lnTo>
                  <a:lnTo>
                    <a:pt x="40101" y="252557"/>
                  </a:lnTo>
                  <a:lnTo>
                    <a:pt x="52165" y="296273"/>
                  </a:lnTo>
                  <a:lnTo>
                    <a:pt x="64973" y="343563"/>
                  </a:lnTo>
                  <a:lnTo>
                    <a:pt x="78491" y="393965"/>
                  </a:lnTo>
                  <a:lnTo>
                    <a:pt x="92682" y="447014"/>
                  </a:lnTo>
                  <a:lnTo>
                    <a:pt x="107512" y="502246"/>
                  </a:lnTo>
                  <a:lnTo>
                    <a:pt x="122945" y="559198"/>
                  </a:lnTo>
                  <a:lnTo>
                    <a:pt x="138945" y="617406"/>
                  </a:lnTo>
                  <a:lnTo>
                    <a:pt x="155478" y="676405"/>
                  </a:lnTo>
                  <a:lnTo>
                    <a:pt x="172507" y="735732"/>
                  </a:lnTo>
                  <a:lnTo>
                    <a:pt x="189998" y="794923"/>
                  </a:lnTo>
                  <a:lnTo>
                    <a:pt x="207915" y="853514"/>
                  </a:lnTo>
                  <a:lnTo>
                    <a:pt x="226222" y="911042"/>
                  </a:lnTo>
                  <a:lnTo>
                    <a:pt x="244885" y="967042"/>
                  </a:lnTo>
                  <a:lnTo>
                    <a:pt x="263867" y="1021051"/>
                  </a:lnTo>
                  <a:lnTo>
                    <a:pt x="283134" y="1072604"/>
                  </a:lnTo>
                  <a:lnTo>
                    <a:pt x="302649" y="1121239"/>
                  </a:lnTo>
                  <a:lnTo>
                    <a:pt x="322378" y="1166490"/>
                  </a:lnTo>
                  <a:lnTo>
                    <a:pt x="342286" y="1207895"/>
                  </a:lnTo>
                  <a:lnTo>
                    <a:pt x="362336" y="1244989"/>
                  </a:lnTo>
                  <a:lnTo>
                    <a:pt x="402723" y="1304389"/>
                  </a:lnTo>
                  <a:lnTo>
                    <a:pt x="443256" y="1340981"/>
                  </a:lnTo>
                  <a:lnTo>
                    <a:pt x="483288" y="1350722"/>
                  </a:lnTo>
                  <a:lnTo>
                    <a:pt x="503651" y="1344681"/>
                  </a:lnTo>
                  <a:lnTo>
                    <a:pt x="545918" y="1313138"/>
                  </a:lnTo>
                  <a:lnTo>
                    <a:pt x="589993" y="1259200"/>
                  </a:lnTo>
                  <a:lnTo>
                    <a:pt x="612617" y="1225166"/>
                  </a:lnTo>
                  <a:lnTo>
                    <a:pt x="635582" y="1187133"/>
                  </a:lnTo>
                  <a:lnTo>
                    <a:pt x="658852" y="1145634"/>
                  </a:lnTo>
                  <a:lnTo>
                    <a:pt x="682390" y="1101202"/>
                  </a:lnTo>
                  <a:lnTo>
                    <a:pt x="706158" y="1054372"/>
                  </a:lnTo>
                  <a:lnTo>
                    <a:pt x="730121" y="1005675"/>
                  </a:lnTo>
                  <a:lnTo>
                    <a:pt x="754241" y="955644"/>
                  </a:lnTo>
                  <a:lnTo>
                    <a:pt x="778481" y="904815"/>
                  </a:lnTo>
                  <a:lnTo>
                    <a:pt x="802804" y="853718"/>
                  </a:lnTo>
                  <a:lnTo>
                    <a:pt x="827174" y="802889"/>
                  </a:lnTo>
                  <a:lnTo>
                    <a:pt x="851553" y="752859"/>
                  </a:lnTo>
                  <a:lnTo>
                    <a:pt x="875905" y="704162"/>
                  </a:lnTo>
                  <a:lnTo>
                    <a:pt x="900192" y="657331"/>
                  </a:lnTo>
                  <a:lnTo>
                    <a:pt x="924379" y="612900"/>
                  </a:lnTo>
                  <a:lnTo>
                    <a:pt x="948428" y="571402"/>
                  </a:lnTo>
                  <a:lnTo>
                    <a:pt x="972301" y="533369"/>
                  </a:lnTo>
                  <a:lnTo>
                    <a:pt x="995963" y="499336"/>
                  </a:lnTo>
                  <a:lnTo>
                    <a:pt x="1042504" y="445399"/>
                  </a:lnTo>
                  <a:lnTo>
                    <a:pt x="1087756" y="413857"/>
                  </a:lnTo>
                  <a:lnTo>
                    <a:pt x="1109805" y="407818"/>
                  </a:lnTo>
                  <a:lnTo>
                    <a:pt x="1131422" y="408976"/>
                  </a:lnTo>
                  <a:lnTo>
                    <a:pt x="1170779" y="429498"/>
                  </a:lnTo>
                  <a:lnTo>
                    <a:pt x="1206659" y="470219"/>
                  </a:lnTo>
                  <a:lnTo>
                    <a:pt x="1239824" y="528498"/>
                  </a:lnTo>
                  <a:lnTo>
                    <a:pt x="1255628" y="563395"/>
                  </a:lnTo>
                  <a:lnTo>
                    <a:pt x="1271039" y="601692"/>
                  </a:lnTo>
                  <a:lnTo>
                    <a:pt x="1286153" y="643057"/>
                  </a:lnTo>
                  <a:lnTo>
                    <a:pt x="1301066" y="687161"/>
                  </a:lnTo>
                  <a:lnTo>
                    <a:pt x="1315873" y="733673"/>
                  </a:lnTo>
                  <a:lnTo>
                    <a:pt x="1330670" y="782263"/>
                  </a:lnTo>
                  <a:lnTo>
                    <a:pt x="1345551" y="832600"/>
                  </a:lnTo>
                  <a:lnTo>
                    <a:pt x="1360613" y="884356"/>
                  </a:lnTo>
                  <a:lnTo>
                    <a:pt x="1375950" y="937199"/>
                  </a:lnTo>
                  <a:lnTo>
                    <a:pt x="1391658" y="990799"/>
                  </a:lnTo>
                  <a:lnTo>
                    <a:pt x="1407833" y="1044826"/>
                  </a:lnTo>
                  <a:lnTo>
                    <a:pt x="1424570" y="1098951"/>
                  </a:lnTo>
                  <a:lnTo>
                    <a:pt x="1441964" y="1152842"/>
                  </a:lnTo>
                  <a:lnTo>
                    <a:pt x="1460110" y="1206169"/>
                  </a:lnTo>
                  <a:lnTo>
                    <a:pt x="1479105" y="1258603"/>
                  </a:lnTo>
                  <a:lnTo>
                    <a:pt x="1499044" y="1309813"/>
                  </a:lnTo>
                  <a:lnTo>
                    <a:pt x="1520021" y="1359469"/>
                  </a:lnTo>
                  <a:lnTo>
                    <a:pt x="1542133" y="1407241"/>
                  </a:lnTo>
                  <a:lnTo>
                    <a:pt x="1565475" y="1452799"/>
                  </a:lnTo>
                  <a:lnTo>
                    <a:pt x="1590142" y="1495812"/>
                  </a:lnTo>
                  <a:lnTo>
                    <a:pt x="1616230" y="1535950"/>
                  </a:lnTo>
                  <a:lnTo>
                    <a:pt x="1643834" y="1572883"/>
                  </a:lnTo>
                  <a:lnTo>
                    <a:pt x="1673049" y="1606281"/>
                  </a:lnTo>
                  <a:lnTo>
                    <a:pt x="1703971" y="1635814"/>
                  </a:lnTo>
                  <a:lnTo>
                    <a:pt x="1738159" y="1663946"/>
                  </a:lnTo>
                  <a:lnTo>
                    <a:pt x="1774794" y="1691441"/>
                  </a:lnTo>
                  <a:lnTo>
                    <a:pt x="1813699" y="1718263"/>
                  </a:lnTo>
                  <a:lnTo>
                    <a:pt x="1854697" y="1744375"/>
                  </a:lnTo>
                  <a:lnTo>
                    <a:pt x="1897610" y="1769739"/>
                  </a:lnTo>
                  <a:lnTo>
                    <a:pt x="1942260" y="1794319"/>
                  </a:lnTo>
                  <a:lnTo>
                    <a:pt x="1988468" y="1818078"/>
                  </a:lnTo>
                  <a:lnTo>
                    <a:pt x="2036059" y="1840980"/>
                  </a:lnTo>
                  <a:lnTo>
                    <a:pt x="2084853" y="1862986"/>
                  </a:lnTo>
                  <a:lnTo>
                    <a:pt x="2134674" y="1884061"/>
                  </a:lnTo>
                  <a:lnTo>
                    <a:pt x="2185342" y="1904167"/>
                  </a:lnTo>
                  <a:lnTo>
                    <a:pt x="2236682" y="1923268"/>
                  </a:lnTo>
                  <a:lnTo>
                    <a:pt x="2288514" y="1941326"/>
                  </a:lnTo>
                  <a:lnTo>
                    <a:pt x="2340661" y="1958305"/>
                  </a:lnTo>
                  <a:lnTo>
                    <a:pt x="2392946" y="1974168"/>
                  </a:lnTo>
                  <a:lnTo>
                    <a:pt x="2445191" y="1988878"/>
                  </a:lnTo>
                  <a:lnTo>
                    <a:pt x="2497218" y="2002398"/>
                  </a:lnTo>
                  <a:lnTo>
                    <a:pt x="2548849" y="2014691"/>
                  </a:lnTo>
                  <a:lnTo>
                    <a:pt x="2599906" y="2025720"/>
                  </a:lnTo>
                  <a:lnTo>
                    <a:pt x="2650213" y="2035449"/>
                  </a:lnTo>
                  <a:lnTo>
                    <a:pt x="2699590" y="2043840"/>
                  </a:lnTo>
                  <a:lnTo>
                    <a:pt x="2747861" y="2050856"/>
                  </a:lnTo>
                  <a:lnTo>
                    <a:pt x="2794848" y="2056461"/>
                  </a:lnTo>
                  <a:lnTo>
                    <a:pt x="2840372" y="2060618"/>
                  </a:lnTo>
                  <a:lnTo>
                    <a:pt x="2884257" y="2063290"/>
                  </a:lnTo>
                  <a:lnTo>
                    <a:pt x="2926324" y="2064440"/>
                  </a:lnTo>
                  <a:lnTo>
                    <a:pt x="2966396" y="2064031"/>
                  </a:lnTo>
                  <a:lnTo>
                    <a:pt x="3039843" y="2058388"/>
                  </a:lnTo>
                  <a:lnTo>
                    <a:pt x="3078683" y="2050086"/>
                  </a:lnTo>
                  <a:lnTo>
                    <a:pt x="3115665" y="2035910"/>
                  </a:lnTo>
                  <a:lnTo>
                    <a:pt x="3150893" y="2016420"/>
                  </a:lnTo>
                  <a:lnTo>
                    <a:pt x="3184472" y="1992175"/>
                  </a:lnTo>
                  <a:lnTo>
                    <a:pt x="3216507" y="1963737"/>
                  </a:lnTo>
                  <a:lnTo>
                    <a:pt x="3247103" y="1931665"/>
                  </a:lnTo>
                  <a:lnTo>
                    <a:pt x="3276364" y="1896519"/>
                  </a:lnTo>
                  <a:lnTo>
                    <a:pt x="3304394" y="1858860"/>
                  </a:lnTo>
                  <a:lnTo>
                    <a:pt x="3331300" y="1819247"/>
                  </a:lnTo>
                  <a:lnTo>
                    <a:pt x="3357184" y="1778240"/>
                  </a:lnTo>
                  <a:lnTo>
                    <a:pt x="3382153" y="1736401"/>
                  </a:lnTo>
                  <a:lnTo>
                    <a:pt x="3406310" y="1694288"/>
                  </a:lnTo>
                  <a:lnTo>
                    <a:pt x="3429761" y="1652462"/>
                  </a:lnTo>
                  <a:lnTo>
                    <a:pt x="3452610" y="1611483"/>
                  </a:lnTo>
                  <a:lnTo>
                    <a:pt x="3474962" y="1571912"/>
                  </a:lnTo>
                  <a:lnTo>
                    <a:pt x="3496921" y="1534308"/>
                  </a:lnTo>
                  <a:lnTo>
                    <a:pt x="3518593" y="1499231"/>
                  </a:lnTo>
                  <a:lnTo>
                    <a:pt x="3540081" y="1467241"/>
                  </a:lnTo>
                  <a:lnTo>
                    <a:pt x="3582927" y="1414765"/>
                  </a:lnTo>
                  <a:lnTo>
                    <a:pt x="3626297" y="1381361"/>
                  </a:lnTo>
                  <a:lnTo>
                    <a:pt x="3671029" y="1371508"/>
                  </a:lnTo>
                  <a:lnTo>
                    <a:pt x="3694167" y="1376814"/>
                  </a:lnTo>
                  <a:lnTo>
                    <a:pt x="3725784" y="1400055"/>
                  </a:lnTo>
                  <a:lnTo>
                    <a:pt x="3755684" y="1442916"/>
                  </a:lnTo>
                  <a:lnTo>
                    <a:pt x="3784126" y="1502592"/>
                  </a:lnTo>
                  <a:lnTo>
                    <a:pt x="3811369" y="1576278"/>
                  </a:lnTo>
                  <a:lnTo>
                    <a:pt x="3824622" y="1617499"/>
                  </a:lnTo>
                  <a:lnTo>
                    <a:pt x="3837673" y="1661170"/>
                  </a:lnTo>
                  <a:lnTo>
                    <a:pt x="3850553" y="1706942"/>
                  </a:lnTo>
                  <a:lnTo>
                    <a:pt x="3863296" y="1754463"/>
                  </a:lnTo>
                  <a:lnTo>
                    <a:pt x="3875934" y="1803382"/>
                  </a:lnTo>
                  <a:lnTo>
                    <a:pt x="3888500" y="1853351"/>
                  </a:lnTo>
                  <a:lnTo>
                    <a:pt x="3901025" y="1904016"/>
                  </a:lnTo>
                  <a:lnTo>
                    <a:pt x="3913542" y="1955029"/>
                  </a:lnTo>
                  <a:lnTo>
                    <a:pt x="3926083" y="2006039"/>
                  </a:lnTo>
                  <a:lnTo>
                    <a:pt x="3938682" y="2056694"/>
                  </a:lnTo>
                  <a:lnTo>
                    <a:pt x="3951370" y="2106645"/>
                  </a:lnTo>
                  <a:lnTo>
                    <a:pt x="3964180" y="2155540"/>
                  </a:lnTo>
                  <a:lnTo>
                    <a:pt x="3977144" y="2203029"/>
                  </a:lnTo>
                  <a:lnTo>
                    <a:pt x="3990295" y="2248762"/>
                  </a:lnTo>
                  <a:lnTo>
                    <a:pt x="4003665" y="2292387"/>
                  </a:lnTo>
                  <a:lnTo>
                    <a:pt x="4017287" y="2333555"/>
                  </a:lnTo>
                  <a:lnTo>
                    <a:pt x="4031192" y="2371914"/>
                  </a:lnTo>
                  <a:lnTo>
                    <a:pt x="4059985" y="2438805"/>
                  </a:lnTo>
                  <a:lnTo>
                    <a:pt x="4090302" y="2490255"/>
                  </a:lnTo>
                  <a:lnTo>
                    <a:pt x="4122404" y="2523459"/>
                  </a:lnTo>
                  <a:lnTo>
                    <a:pt x="4156549" y="2535613"/>
                  </a:lnTo>
                  <a:lnTo>
                    <a:pt x="4174469" y="2532919"/>
                  </a:lnTo>
                  <a:lnTo>
                    <a:pt x="4212166" y="2508237"/>
                  </a:lnTo>
                  <a:lnTo>
                    <a:pt x="4239781" y="2475455"/>
                  </a:lnTo>
                  <a:lnTo>
                    <a:pt x="4269503" y="2429727"/>
                  </a:lnTo>
                  <a:lnTo>
                    <a:pt x="4301131" y="2372044"/>
                  </a:lnTo>
                  <a:lnTo>
                    <a:pt x="4334462" y="2303397"/>
                  </a:lnTo>
                  <a:lnTo>
                    <a:pt x="4351703" y="2265271"/>
                  </a:lnTo>
                  <a:lnTo>
                    <a:pt x="4369294" y="2224776"/>
                  </a:lnTo>
                  <a:lnTo>
                    <a:pt x="4387210" y="2182036"/>
                  </a:lnTo>
                  <a:lnTo>
                    <a:pt x="4405425" y="2137174"/>
                  </a:lnTo>
                  <a:lnTo>
                    <a:pt x="4423915" y="2090315"/>
                  </a:lnTo>
                  <a:lnTo>
                    <a:pt x="4442654" y="2041581"/>
                  </a:lnTo>
                  <a:lnTo>
                    <a:pt x="4461616" y="1991098"/>
                  </a:lnTo>
                  <a:lnTo>
                    <a:pt x="4480776" y="1938988"/>
                  </a:lnTo>
                  <a:lnTo>
                    <a:pt x="4500110" y="1885377"/>
                  </a:lnTo>
                  <a:lnTo>
                    <a:pt x="4519592" y="1830387"/>
                  </a:lnTo>
                  <a:lnTo>
                    <a:pt x="4539196" y="1774142"/>
                  </a:lnTo>
                  <a:lnTo>
                    <a:pt x="4558897" y="1716767"/>
                  </a:lnTo>
                  <a:lnTo>
                    <a:pt x="4578671" y="1658386"/>
                  </a:lnTo>
                  <a:lnTo>
                    <a:pt x="4598491" y="1599122"/>
                  </a:lnTo>
                  <a:lnTo>
                    <a:pt x="4618333" y="1539098"/>
                  </a:lnTo>
                  <a:lnTo>
                    <a:pt x="4638171" y="1478440"/>
                  </a:lnTo>
                  <a:lnTo>
                    <a:pt x="4657980" y="1417271"/>
                  </a:lnTo>
                  <a:lnTo>
                    <a:pt x="4677735" y="1355715"/>
                  </a:lnTo>
                  <a:lnTo>
                    <a:pt x="4697410" y="1293895"/>
                  </a:lnTo>
                  <a:lnTo>
                    <a:pt x="4716980" y="1231936"/>
                  </a:lnTo>
                  <a:lnTo>
                    <a:pt x="4736420" y="1169961"/>
                  </a:lnTo>
                  <a:lnTo>
                    <a:pt x="4755705" y="1108094"/>
                  </a:lnTo>
                  <a:lnTo>
                    <a:pt x="4774809" y="1046460"/>
                  </a:lnTo>
                  <a:lnTo>
                    <a:pt x="4793707" y="985182"/>
                  </a:lnTo>
                  <a:lnTo>
                    <a:pt x="4812374" y="924384"/>
                  </a:lnTo>
                  <a:lnTo>
                    <a:pt x="4830784" y="864190"/>
                  </a:lnTo>
                  <a:lnTo>
                    <a:pt x="4848913" y="804723"/>
                  </a:lnTo>
                  <a:lnTo>
                    <a:pt x="4866735" y="746108"/>
                  </a:lnTo>
                  <a:lnTo>
                    <a:pt x="4884224" y="688469"/>
                  </a:lnTo>
                  <a:lnTo>
                    <a:pt x="4901356" y="631929"/>
                  </a:lnTo>
                  <a:lnTo>
                    <a:pt x="4918104" y="576612"/>
                  </a:lnTo>
                  <a:lnTo>
                    <a:pt x="4934445" y="522643"/>
                  </a:lnTo>
                  <a:lnTo>
                    <a:pt x="4950353" y="470144"/>
                  </a:lnTo>
                  <a:lnTo>
                    <a:pt x="4965801" y="419241"/>
                  </a:lnTo>
                  <a:lnTo>
                    <a:pt x="4980766" y="370056"/>
                  </a:lnTo>
                  <a:lnTo>
                    <a:pt x="4995222" y="322714"/>
                  </a:lnTo>
                  <a:lnTo>
                    <a:pt x="5009143" y="277339"/>
                  </a:lnTo>
                  <a:lnTo>
                    <a:pt x="5022505" y="234054"/>
                  </a:lnTo>
                  <a:lnTo>
                    <a:pt x="5035281" y="192983"/>
                  </a:lnTo>
                  <a:lnTo>
                    <a:pt x="5047447" y="154251"/>
                  </a:lnTo>
                  <a:lnTo>
                    <a:pt x="5069848" y="84297"/>
                  </a:lnTo>
                  <a:lnTo>
                    <a:pt x="5089504" y="25182"/>
                  </a:lnTo>
                  <a:lnTo>
                    <a:pt x="5098239" y="0"/>
                  </a:lnTo>
                </a:path>
              </a:pathLst>
            </a:custGeom>
            <a:ln w="38099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649346" y="4360691"/>
              <a:ext cx="5723890" cy="0"/>
            </a:xfrm>
            <a:custGeom>
              <a:avLst/>
              <a:gdLst/>
              <a:ahLst/>
              <a:cxnLst/>
              <a:rect l="l" t="t" r="r" b="b"/>
              <a:pathLst>
                <a:path w="5723890">
                  <a:moveTo>
                    <a:pt x="0" y="0"/>
                  </a:moveTo>
                  <a:lnTo>
                    <a:pt x="5723388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363210" y="4319691"/>
              <a:ext cx="105499" cy="8197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649346" y="1657691"/>
              <a:ext cx="0" cy="2703195"/>
            </a:xfrm>
            <a:custGeom>
              <a:avLst/>
              <a:gdLst/>
              <a:ahLst/>
              <a:cxnLst/>
              <a:rect l="l" t="t" r="r" b="b"/>
              <a:pathLst>
                <a:path h="2703195">
                  <a:moveTo>
                    <a:pt x="0" y="2702999"/>
                  </a:moveTo>
                  <a:lnTo>
                    <a:pt x="0" y="0"/>
                  </a:lnTo>
                </a:path>
              </a:pathLst>
            </a:custGeom>
            <a:ln w="190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08356" y="1561716"/>
              <a:ext cx="81979" cy="10549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7072763" y="4930360"/>
            <a:ext cx="25272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w1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921969" y="2331160"/>
            <a:ext cx="1695450" cy="1831975"/>
            <a:chOff x="2921969" y="1473909"/>
            <a:chExt cx="1695450" cy="1831975"/>
          </a:xfrm>
        </p:grpSpPr>
        <p:sp>
          <p:nvSpPr>
            <p:cNvPr id="11" name="object 11"/>
            <p:cNvSpPr/>
            <p:nvPr/>
          </p:nvSpPr>
          <p:spPr>
            <a:xfrm>
              <a:off x="2941019" y="1492959"/>
              <a:ext cx="1657350" cy="1793875"/>
            </a:xfrm>
            <a:custGeom>
              <a:avLst/>
              <a:gdLst/>
              <a:ahLst/>
              <a:cxnLst/>
              <a:rect l="l" t="t" r="r" b="b"/>
              <a:pathLst>
                <a:path w="1657350" h="1793875">
                  <a:moveTo>
                    <a:pt x="0" y="52249"/>
                  </a:moveTo>
                  <a:lnTo>
                    <a:pt x="17818" y="107241"/>
                  </a:lnTo>
                  <a:lnTo>
                    <a:pt x="38952" y="177196"/>
                  </a:lnTo>
                  <a:lnTo>
                    <a:pt x="50667" y="217140"/>
                  </a:lnTo>
                  <a:lnTo>
                    <a:pt x="63097" y="260050"/>
                  </a:lnTo>
                  <a:lnTo>
                    <a:pt x="76204" y="305669"/>
                  </a:lnTo>
                  <a:lnTo>
                    <a:pt x="89950" y="353739"/>
                  </a:lnTo>
                  <a:lnTo>
                    <a:pt x="104297" y="404002"/>
                  </a:lnTo>
                  <a:lnTo>
                    <a:pt x="119206" y="456199"/>
                  </a:lnTo>
                  <a:lnTo>
                    <a:pt x="134640" y="510074"/>
                  </a:lnTo>
                  <a:lnTo>
                    <a:pt x="150561" y="565367"/>
                  </a:lnTo>
                  <a:lnTo>
                    <a:pt x="166930" y="621822"/>
                  </a:lnTo>
                  <a:lnTo>
                    <a:pt x="183711" y="679179"/>
                  </a:lnTo>
                  <a:lnTo>
                    <a:pt x="200863" y="737181"/>
                  </a:lnTo>
                  <a:lnTo>
                    <a:pt x="218351" y="795570"/>
                  </a:lnTo>
                  <a:lnTo>
                    <a:pt x="236135" y="854088"/>
                  </a:lnTo>
                  <a:lnTo>
                    <a:pt x="254178" y="912477"/>
                  </a:lnTo>
                  <a:lnTo>
                    <a:pt x="272441" y="970479"/>
                  </a:lnTo>
                  <a:lnTo>
                    <a:pt x="290887" y="1027837"/>
                  </a:lnTo>
                  <a:lnTo>
                    <a:pt x="309478" y="1084291"/>
                  </a:lnTo>
                  <a:lnTo>
                    <a:pt x="328175" y="1139584"/>
                  </a:lnTo>
                  <a:lnTo>
                    <a:pt x="346940" y="1193459"/>
                  </a:lnTo>
                  <a:lnTo>
                    <a:pt x="365736" y="1245656"/>
                  </a:lnTo>
                  <a:lnTo>
                    <a:pt x="384525" y="1295919"/>
                  </a:lnTo>
                  <a:lnTo>
                    <a:pt x="403268" y="1343989"/>
                  </a:lnTo>
                  <a:lnTo>
                    <a:pt x="421927" y="1389608"/>
                  </a:lnTo>
                  <a:lnTo>
                    <a:pt x="440465" y="1432518"/>
                  </a:lnTo>
                  <a:lnTo>
                    <a:pt x="458843" y="1472462"/>
                  </a:lnTo>
                  <a:lnTo>
                    <a:pt x="477023" y="1509181"/>
                  </a:lnTo>
                  <a:lnTo>
                    <a:pt x="512639" y="1571912"/>
                  </a:lnTo>
                  <a:lnTo>
                    <a:pt x="563753" y="1640266"/>
                  </a:lnTo>
                  <a:lnTo>
                    <a:pt x="598213" y="1677925"/>
                  </a:lnTo>
                  <a:lnTo>
                    <a:pt x="633281" y="1710355"/>
                  </a:lnTo>
                  <a:lnTo>
                    <a:pt x="668863" y="1737524"/>
                  </a:lnTo>
                  <a:lnTo>
                    <a:pt x="704862" y="1759398"/>
                  </a:lnTo>
                  <a:lnTo>
                    <a:pt x="741183" y="1775948"/>
                  </a:lnTo>
                  <a:lnTo>
                    <a:pt x="777731" y="1787140"/>
                  </a:lnTo>
                  <a:lnTo>
                    <a:pt x="851121" y="1793326"/>
                  </a:lnTo>
                  <a:lnTo>
                    <a:pt x="887773" y="1788256"/>
                  </a:lnTo>
                  <a:lnTo>
                    <a:pt x="960512" y="1761630"/>
                  </a:lnTo>
                  <a:lnTo>
                    <a:pt x="996408" y="1740010"/>
                  </a:lnTo>
                  <a:lnTo>
                    <a:pt x="1031860" y="1712810"/>
                  </a:lnTo>
                  <a:lnTo>
                    <a:pt x="1066772" y="1679997"/>
                  </a:lnTo>
                  <a:lnTo>
                    <a:pt x="1101050" y="1641541"/>
                  </a:lnTo>
                  <a:lnTo>
                    <a:pt x="1134597" y="1597409"/>
                  </a:lnTo>
                  <a:lnTo>
                    <a:pt x="1169361" y="1540555"/>
                  </a:lnTo>
                  <a:lnTo>
                    <a:pt x="1187144" y="1506194"/>
                  </a:lnTo>
                  <a:lnTo>
                    <a:pt x="1205147" y="1468232"/>
                  </a:lnTo>
                  <a:lnTo>
                    <a:pt x="1223331" y="1426937"/>
                  </a:lnTo>
                  <a:lnTo>
                    <a:pt x="1241660" y="1382575"/>
                  </a:lnTo>
                  <a:lnTo>
                    <a:pt x="1260098" y="1335413"/>
                  </a:lnTo>
                  <a:lnTo>
                    <a:pt x="1278608" y="1285717"/>
                  </a:lnTo>
                  <a:lnTo>
                    <a:pt x="1297153" y="1233755"/>
                  </a:lnTo>
                  <a:lnTo>
                    <a:pt x="1315695" y="1179792"/>
                  </a:lnTo>
                  <a:lnTo>
                    <a:pt x="1334200" y="1124096"/>
                  </a:lnTo>
                  <a:lnTo>
                    <a:pt x="1352628" y="1066933"/>
                  </a:lnTo>
                  <a:lnTo>
                    <a:pt x="1370945" y="1008570"/>
                  </a:lnTo>
                  <a:lnTo>
                    <a:pt x="1389113" y="949273"/>
                  </a:lnTo>
                  <a:lnTo>
                    <a:pt x="1407095" y="889310"/>
                  </a:lnTo>
                  <a:lnTo>
                    <a:pt x="1424855" y="828947"/>
                  </a:lnTo>
                  <a:lnTo>
                    <a:pt x="1442356" y="768450"/>
                  </a:lnTo>
                  <a:lnTo>
                    <a:pt x="1459561" y="708087"/>
                  </a:lnTo>
                  <a:lnTo>
                    <a:pt x="1476433" y="648124"/>
                  </a:lnTo>
                  <a:lnTo>
                    <a:pt x="1492936" y="588828"/>
                  </a:lnTo>
                  <a:lnTo>
                    <a:pt x="1509032" y="530465"/>
                  </a:lnTo>
                  <a:lnTo>
                    <a:pt x="1524685" y="473303"/>
                  </a:lnTo>
                  <a:lnTo>
                    <a:pt x="1539859" y="417607"/>
                  </a:lnTo>
                  <a:lnTo>
                    <a:pt x="1554516" y="363645"/>
                  </a:lnTo>
                  <a:lnTo>
                    <a:pt x="1568620" y="311683"/>
                  </a:lnTo>
                  <a:lnTo>
                    <a:pt x="1582134" y="261988"/>
                  </a:lnTo>
                  <a:lnTo>
                    <a:pt x="1595021" y="214826"/>
                  </a:lnTo>
                  <a:lnTo>
                    <a:pt x="1607244" y="170465"/>
                  </a:lnTo>
                  <a:lnTo>
                    <a:pt x="1618767" y="129171"/>
                  </a:lnTo>
                  <a:lnTo>
                    <a:pt x="1629553" y="91211"/>
                  </a:lnTo>
                  <a:lnTo>
                    <a:pt x="1648767" y="26358"/>
                  </a:lnTo>
                  <a:lnTo>
                    <a:pt x="1657121" y="0"/>
                  </a:lnTo>
                </a:path>
              </a:pathLst>
            </a:custGeom>
            <a:ln w="38099">
              <a:solidFill>
                <a:srgbClr val="4985E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084931" y="2029903"/>
              <a:ext cx="110624" cy="1106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979048" y="1799695"/>
            <a:ext cx="6678295" cy="9061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68095" indent="-477520">
              <a:spcBef>
                <a:spcPts val="10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Use gradient </a:t>
            </a:r>
            <a:r>
              <a:rPr sz="1600" b="1" spc="-5" dirty="0">
                <a:latin typeface="Arial"/>
                <a:cs typeface="Arial"/>
              </a:rPr>
              <a:t>and Hessian </a:t>
            </a:r>
            <a:r>
              <a:rPr sz="1600" spc="-5" dirty="0">
                <a:latin typeface="Arial"/>
                <a:cs typeface="Arial"/>
              </a:rPr>
              <a:t>to form </a:t>
            </a:r>
            <a:r>
              <a:rPr sz="1600" b="1" spc="-5" dirty="0">
                <a:latin typeface="Arial"/>
                <a:cs typeface="Arial"/>
              </a:rPr>
              <a:t>quadratic</a:t>
            </a:r>
            <a:r>
              <a:rPr sz="1600" b="1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68095" indent="-477520">
              <a:spcBef>
                <a:spcPts val="30"/>
              </a:spcBef>
              <a:buAutoNum type="arabicParenBoth"/>
              <a:tabLst>
                <a:tab pos="1268095" algn="l"/>
                <a:tab pos="1268730" algn="l"/>
              </a:tabLst>
            </a:pPr>
            <a:r>
              <a:rPr sz="1600" spc="-5" dirty="0">
                <a:latin typeface="Arial"/>
                <a:cs typeface="Arial"/>
              </a:rPr>
              <a:t>Step to the </a:t>
            </a:r>
            <a:r>
              <a:rPr sz="1600" b="1" spc="-5" dirty="0">
                <a:latin typeface="Arial"/>
                <a:cs typeface="Arial"/>
              </a:rPr>
              <a:t>minima </a:t>
            </a:r>
            <a:r>
              <a:rPr sz="1600" spc="-5" dirty="0">
                <a:latin typeface="Arial"/>
                <a:cs typeface="Arial"/>
              </a:rPr>
              <a:t>of 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approximation</a:t>
            </a:r>
            <a:endParaRPr sz="1600">
              <a:latin typeface="Arial"/>
              <a:cs typeface="Arial"/>
            </a:endParaRPr>
          </a:p>
          <a:p>
            <a:pPr marL="12700">
              <a:spcBef>
                <a:spcPts val="1380"/>
              </a:spcBef>
            </a:pPr>
            <a:r>
              <a:rPr sz="1400" spc="-5" dirty="0">
                <a:latin typeface="Arial"/>
                <a:cs typeface="Arial"/>
              </a:rPr>
              <a:t>Loss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3166468" y="2968685"/>
            <a:ext cx="654050" cy="1155700"/>
            <a:chOff x="3166468" y="2111435"/>
            <a:chExt cx="654050" cy="1155700"/>
          </a:xfrm>
        </p:grpSpPr>
        <p:sp>
          <p:nvSpPr>
            <p:cNvPr id="15" name="object 15"/>
            <p:cNvSpPr/>
            <p:nvPr/>
          </p:nvSpPr>
          <p:spPr>
            <a:xfrm>
              <a:off x="3175993" y="2120960"/>
              <a:ext cx="500380" cy="954405"/>
            </a:xfrm>
            <a:custGeom>
              <a:avLst/>
              <a:gdLst/>
              <a:ahLst/>
              <a:cxnLst/>
              <a:rect l="l" t="t" r="r" b="b"/>
              <a:pathLst>
                <a:path w="500379" h="954405">
                  <a:moveTo>
                    <a:pt x="0" y="0"/>
                  </a:moveTo>
                  <a:lnTo>
                    <a:pt x="499848" y="953858"/>
                  </a:lnTo>
                </a:path>
              </a:pathLst>
            </a:custGeom>
            <a:ln w="19049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638442" y="3050693"/>
              <a:ext cx="181637" cy="2163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97</a:t>
            </a:fld>
            <a:endParaRPr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DE6EDBA3-5A96-4F1F-B9EB-5AB7DE342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Second-Order</a:t>
            </a:r>
            <a:r>
              <a:rPr lang="en-US" spc="-95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C1A5DA0-92BE-496D-BE1B-1B532CAADD53}"/>
              </a:ext>
            </a:extLst>
          </p:cNvPr>
          <p:cNvSpPr txBox="1"/>
          <p:nvPr/>
        </p:nvSpPr>
        <p:spPr>
          <a:xfrm>
            <a:off x="0" y="6604084"/>
            <a:ext cx="233108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Fei-Fei Li, Justin Johnson, Serena Yeung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5698" y="2596124"/>
            <a:ext cx="7753350" cy="742950"/>
            <a:chOff x="655698" y="1319322"/>
            <a:chExt cx="7753350" cy="742950"/>
          </a:xfrm>
        </p:grpSpPr>
        <p:sp>
          <p:nvSpPr>
            <p:cNvPr id="3" name="object 3"/>
            <p:cNvSpPr/>
            <p:nvPr/>
          </p:nvSpPr>
          <p:spPr>
            <a:xfrm>
              <a:off x="665223" y="1328847"/>
              <a:ext cx="7734284" cy="7238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60461" y="1324084"/>
              <a:ext cx="7743825" cy="733425"/>
            </a:xfrm>
            <a:custGeom>
              <a:avLst/>
              <a:gdLst/>
              <a:ahLst/>
              <a:cxnLst/>
              <a:rect l="l" t="t" r="r" b="b"/>
              <a:pathLst>
                <a:path w="7743825" h="733425">
                  <a:moveTo>
                    <a:pt x="0" y="0"/>
                  </a:moveTo>
                  <a:lnTo>
                    <a:pt x="7743796" y="0"/>
                  </a:lnTo>
                  <a:lnTo>
                    <a:pt x="7743796" y="733423"/>
                  </a:lnTo>
                  <a:lnTo>
                    <a:pt x="0" y="733423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22300" y="2212806"/>
            <a:ext cx="3209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dirty="0">
                <a:latin typeface="Arial"/>
                <a:cs typeface="Arial"/>
              </a:rPr>
              <a:t>second-order </a:t>
            </a:r>
            <a:r>
              <a:rPr spc="-40" dirty="0">
                <a:latin typeface="Arial"/>
                <a:cs typeface="Arial"/>
              </a:rPr>
              <a:t>Taylor</a:t>
            </a:r>
            <a:r>
              <a:rPr spc="-11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expansion:</a:t>
            </a:r>
            <a:endParaRPr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55687" y="4011973"/>
            <a:ext cx="3343275" cy="572135"/>
            <a:chOff x="655686" y="2993356"/>
            <a:chExt cx="3343275" cy="572135"/>
          </a:xfrm>
        </p:grpSpPr>
        <p:sp>
          <p:nvSpPr>
            <p:cNvPr id="7" name="object 7"/>
            <p:cNvSpPr/>
            <p:nvPr/>
          </p:nvSpPr>
          <p:spPr>
            <a:xfrm>
              <a:off x="665211" y="3002893"/>
              <a:ext cx="3324205" cy="53339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0448" y="2998118"/>
              <a:ext cx="3333750" cy="562610"/>
            </a:xfrm>
            <a:custGeom>
              <a:avLst/>
              <a:gdLst/>
              <a:ahLst/>
              <a:cxnLst/>
              <a:rect l="l" t="t" r="r" b="b"/>
              <a:pathLst>
                <a:path w="3333750" h="562610">
                  <a:moveTo>
                    <a:pt x="0" y="0"/>
                  </a:moveTo>
                  <a:lnTo>
                    <a:pt x="3333743" y="0"/>
                  </a:lnTo>
                  <a:lnTo>
                    <a:pt x="3333743" y="561998"/>
                  </a:lnTo>
                  <a:lnTo>
                    <a:pt x="0" y="561998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66666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19198" y="3471410"/>
            <a:ext cx="7290434" cy="1919605"/>
          </a:xfrm>
          <a:prstGeom prst="rect">
            <a:avLst/>
          </a:prstGeom>
        </p:spPr>
        <p:txBody>
          <a:bodyPr vert="horz" wrap="square" lIns="0" tIns="139700" rIns="0" bIns="0" rtlCol="0">
            <a:spAutoFit/>
          </a:bodyPr>
          <a:lstStyle/>
          <a:p>
            <a:pPr marL="12700">
              <a:spcBef>
                <a:spcPts val="1100"/>
              </a:spcBef>
            </a:pPr>
            <a:r>
              <a:rPr spc="-5" dirty="0">
                <a:latin typeface="Arial"/>
                <a:cs typeface="Arial"/>
              </a:rPr>
              <a:t>Solving for the </a:t>
            </a:r>
            <a:r>
              <a:rPr dirty="0">
                <a:latin typeface="Arial"/>
                <a:cs typeface="Arial"/>
              </a:rPr>
              <a:t>critical </a:t>
            </a:r>
            <a:r>
              <a:rPr spc="-5" dirty="0">
                <a:latin typeface="Arial"/>
                <a:cs typeface="Arial"/>
              </a:rPr>
              <a:t>point we obtain the Newton parameter</a:t>
            </a:r>
            <a:r>
              <a:rPr spc="-50" dirty="0">
                <a:latin typeface="Arial"/>
                <a:cs typeface="Arial"/>
              </a:rPr>
              <a:t> </a:t>
            </a:r>
            <a:r>
              <a:rPr spc="-5" dirty="0">
                <a:latin typeface="Arial"/>
                <a:cs typeface="Arial"/>
              </a:rPr>
              <a:t>update:</a:t>
            </a:r>
            <a:endParaRPr dirty="0">
              <a:latin typeface="Arial"/>
              <a:cs typeface="Arial"/>
            </a:endParaRPr>
          </a:p>
          <a:p>
            <a:pPr marL="3818254" marR="426084">
              <a:lnSpc>
                <a:spcPct val="100699"/>
              </a:lnSpc>
              <a:spcBef>
                <a:spcPts val="985"/>
              </a:spcBef>
            </a:pP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Hessian has O(N^2) elements  Inverting takes</a:t>
            </a:r>
            <a:r>
              <a:rPr spc="-2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O(N^3)</a:t>
            </a:r>
            <a:endParaRPr dirty="0">
              <a:latin typeface="Arial"/>
              <a:cs typeface="Arial"/>
            </a:endParaRPr>
          </a:p>
          <a:p>
            <a:pPr marL="3818254">
              <a:spcBef>
                <a:spcPts val="15"/>
              </a:spcBef>
            </a:pP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N = 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(Tens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or Hundreds of)</a:t>
            </a:r>
            <a:r>
              <a:rPr spc="-4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Millions</a:t>
            </a:r>
            <a:endParaRPr dirty="0">
              <a:latin typeface="Arial"/>
              <a:cs typeface="Arial"/>
            </a:endParaRPr>
          </a:p>
          <a:p>
            <a:pPr marL="91440">
              <a:spcBef>
                <a:spcPts val="1360"/>
              </a:spcBef>
            </a:pP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Q: Why is this bad for deep</a:t>
            </a:r>
            <a:r>
              <a:rPr sz="2400" spc="-4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0000FF"/>
                </a:solidFill>
                <a:latin typeface="Arial"/>
                <a:cs typeface="Arial"/>
              </a:rPr>
              <a:t>learning?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57925" y="5736209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99119" y="5723510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xfrm>
            <a:off x="7456513" y="4866259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xfrm>
            <a:off x="6831154" y="4874806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98</a:t>
            </a:fld>
            <a:endParaRPr dirty="0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3E8CE5EA-CD2A-4888-B645-A77BDFAE6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10" dirty="0"/>
              <a:t>Second-Order</a:t>
            </a:r>
            <a:r>
              <a:rPr lang="en-US" spc="-95" dirty="0"/>
              <a:t> </a:t>
            </a:r>
            <a:r>
              <a:rPr lang="en-US" spc="-5" dirty="0"/>
              <a:t>Optimization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60992C-EB83-4F2E-A7A5-E81A72716BC1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  <p:sp>
        <p:nvSpPr>
          <p:cNvPr id="19" name="object 3">
            <a:extLst>
              <a:ext uri="{FF2B5EF4-FFF2-40B4-BE49-F238E27FC236}">
                <a16:creationId xmlns:a16="http://schemas.microsoft.com/office/drawing/2014/main" id="{9174A1CB-E96E-4E69-82F2-F8C00E379A74}"/>
              </a:ext>
            </a:extLst>
          </p:cNvPr>
          <p:cNvSpPr txBox="1"/>
          <p:nvPr/>
        </p:nvSpPr>
        <p:spPr>
          <a:xfrm>
            <a:off x="686487" y="5682683"/>
            <a:ext cx="7691755" cy="7336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ts val="2865"/>
              </a:lnSpc>
              <a:spcBef>
                <a:spcPts val="100"/>
              </a:spcBef>
              <a:tabLst>
                <a:tab pos="342900" algn="l"/>
              </a:tabLst>
            </a:pPr>
            <a:r>
              <a:rPr lang="en-US" sz="2400" spc="-5" dirty="0">
                <a:latin typeface="Arial"/>
                <a:cs typeface="Arial"/>
              </a:rPr>
              <a:t>Partial solution: </a:t>
            </a:r>
            <a:r>
              <a:rPr sz="2400" spc="-5" dirty="0">
                <a:latin typeface="Arial"/>
                <a:cs typeface="Arial"/>
              </a:rPr>
              <a:t>Quasi-Newton </a:t>
            </a:r>
            <a:r>
              <a:rPr sz="2400" dirty="0">
                <a:latin typeface="Arial"/>
                <a:cs typeface="Arial"/>
              </a:rPr>
              <a:t>methods </a:t>
            </a:r>
            <a:r>
              <a:rPr sz="2400" spc="5" dirty="0">
                <a:latin typeface="Arial"/>
                <a:cs typeface="Arial"/>
              </a:rPr>
              <a:t>(</a:t>
            </a:r>
            <a:r>
              <a:rPr lang="en-US" sz="2400" spc="5" dirty="0">
                <a:latin typeface="Arial"/>
                <a:cs typeface="Arial"/>
              </a:rPr>
              <a:t>e.g. </a:t>
            </a:r>
            <a:r>
              <a:rPr sz="2400" b="1" spc="5" dirty="0">
                <a:latin typeface="Arial"/>
                <a:cs typeface="Arial"/>
              </a:rPr>
              <a:t>BGFS</a:t>
            </a:r>
            <a:r>
              <a:rPr sz="2400" spc="-5" dirty="0">
                <a:latin typeface="Arial"/>
                <a:cs typeface="Arial"/>
              </a:rPr>
              <a:t>)</a:t>
            </a:r>
            <a:r>
              <a:rPr lang="en-US" sz="2400" spc="-5" dirty="0">
                <a:latin typeface="Arial"/>
                <a:cs typeface="Arial"/>
              </a:rPr>
              <a:t> approximate inverse Hessian</a:t>
            </a:r>
            <a:endParaRPr sz="2350" dirty="0">
              <a:latin typeface="Arial"/>
              <a:cs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F4114C-51A5-4BBA-A230-60212B3BA040}"/>
              </a:ext>
            </a:extLst>
          </p:cNvPr>
          <p:cNvSpPr txBox="1"/>
          <p:nvPr/>
        </p:nvSpPr>
        <p:spPr>
          <a:xfrm>
            <a:off x="3151990" y="6587828"/>
            <a:ext cx="618564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http://www.cs.cornell.edu/courses/cs4780/2015fa/web/lecturenotes/lecturenote07.html</a:t>
            </a:r>
            <a:r>
              <a:rPr lang="en-US" sz="1200" dirty="0"/>
              <a:t> </a:t>
            </a:r>
          </a:p>
        </p:txBody>
      </p:sp>
      <p:pic>
        <p:nvPicPr>
          <p:cNvPr id="21" name="Picture 20" descr="Table&#10;&#10;Description automatically generated with low confidence">
            <a:extLst>
              <a:ext uri="{FF2B5EF4-FFF2-40B4-BE49-F238E27FC236}">
                <a16:creationId xmlns:a16="http://schemas.microsoft.com/office/drawing/2014/main" id="{DAEA3451-2A36-4F6B-9A2A-E8193BCD59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757" y="1152210"/>
            <a:ext cx="3902544" cy="1360316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57925" y="5574843"/>
            <a:ext cx="8875395" cy="269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65"/>
              </a:lnSpc>
              <a:tabLst>
                <a:tab pos="5253355" algn="l"/>
                <a:tab pos="7310755" algn="l"/>
              </a:tabLst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Fei-Fei Li 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&amp; Justin Johnson &amp;</a:t>
            </a:r>
            <a:r>
              <a:rPr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Serena</a:t>
            </a:r>
            <a:r>
              <a:rPr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pc="-40" dirty="0">
                <a:solidFill>
                  <a:srgbClr val="FFFFFF"/>
                </a:solidFill>
                <a:latin typeface="Arial"/>
                <a:cs typeface="Arial"/>
              </a:rPr>
              <a:t>Yeung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baseline="-4166" dirty="0">
                <a:solidFill>
                  <a:srgbClr val="FFFFFF"/>
                </a:solidFill>
                <a:latin typeface="Arial"/>
                <a:cs typeface="Arial"/>
              </a:rPr>
              <a:t>-	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April 24,</a:t>
            </a:r>
            <a:r>
              <a:rPr sz="3000" spc="-142" baseline="-416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000" spc="-7" baseline="-4166" dirty="0">
                <a:solidFill>
                  <a:srgbClr val="FFFFFF"/>
                </a:solidFill>
                <a:latin typeface="Arial"/>
                <a:cs typeface="Arial"/>
              </a:rPr>
              <a:t>2018</a:t>
            </a:r>
            <a:endParaRPr sz="3000" baseline="-4166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9119" y="5562144"/>
            <a:ext cx="1238885" cy="2949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310"/>
              </a:lnSpc>
            </a:pP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Lecture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7</a:t>
            </a:r>
            <a:r>
              <a:rPr sz="20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xfrm>
            <a:off x="7456513" y="4704893"/>
            <a:ext cx="1590040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310"/>
              </a:lnSpc>
            </a:pPr>
            <a:r>
              <a:rPr lang="en-US" spc="-5"/>
              <a:t>April 25,</a:t>
            </a:r>
            <a:r>
              <a:rPr lang="en-US" spc="-90"/>
              <a:t> </a:t>
            </a:r>
            <a:r>
              <a:rPr lang="en-US" spc="-5"/>
              <a:t>2019</a:t>
            </a:r>
            <a:endParaRPr spc="-5" dirty="0"/>
          </a:p>
        </p:txBody>
      </p:sp>
      <p:sp>
        <p:nvSpPr>
          <p:cNvPr id="7" name="object 7"/>
          <p:cNvSpPr txBox="1">
            <a:spLocks noGrp="1"/>
          </p:cNvSpPr>
          <p:nvPr>
            <p:ph type="dt" sz="half" idx="6"/>
          </p:nvPr>
        </p:nvSpPr>
        <p:spPr>
          <a:xfrm>
            <a:off x="145224" y="4709647"/>
            <a:ext cx="4490720" cy="2813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2090"/>
              </a:lnSpc>
            </a:pPr>
            <a:r>
              <a:rPr lang="en-US" spc="-5"/>
              <a:t>Fei-Fei Li </a:t>
            </a:r>
            <a:r>
              <a:rPr lang="en-US"/>
              <a:t>&amp; Justin Johnson &amp; </a:t>
            </a:r>
            <a:r>
              <a:rPr lang="en-US" spc="-5"/>
              <a:t>Serena</a:t>
            </a:r>
            <a:r>
              <a:rPr lang="en-US" spc="-145"/>
              <a:t> </a:t>
            </a:r>
            <a:r>
              <a:rPr lang="en-US" spc="-40"/>
              <a:t>Yeung</a:t>
            </a:r>
            <a:endParaRPr spc="-40" dirty="0"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xfrm>
            <a:off x="6831154" y="4713440"/>
            <a:ext cx="424815" cy="309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2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3505">
              <a:lnSpc>
                <a:spcPts val="2310"/>
              </a:lnSpc>
            </a:pPr>
            <a:fld id="{81D60167-4931-47E6-BA6A-407CBD079E47}" type="slidenum">
              <a:rPr lang="en-US" smtClean="0"/>
              <a:pPr marL="103505">
                <a:lnSpc>
                  <a:spcPts val="2310"/>
                </a:lnSpc>
              </a:pPr>
              <a:t>99</a:t>
            </a:fld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343749" y="1984128"/>
            <a:ext cx="7367270" cy="18519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Step </a:t>
            </a:r>
            <a:r>
              <a:rPr sz="2400" b="1" spc="10" dirty="0">
                <a:latin typeface="Arial"/>
                <a:cs typeface="Arial"/>
              </a:rPr>
              <a:t>1</a:t>
            </a:r>
            <a:r>
              <a:rPr sz="2400" spc="10" dirty="0">
                <a:latin typeface="Arial"/>
                <a:cs typeface="Arial"/>
              </a:rPr>
              <a:t>: </a:t>
            </a:r>
            <a:r>
              <a:rPr sz="2400" spc="-5" dirty="0">
                <a:latin typeface="Arial"/>
                <a:cs typeface="Arial"/>
              </a:rPr>
              <a:t>Check initial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5" dirty="0">
                <a:latin typeface="Arial"/>
                <a:cs typeface="Arial"/>
              </a:rPr>
              <a:t>loss</a:t>
            </a:r>
            <a:endParaRPr sz="24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5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lang="en-US" sz="2400" spc="-30" dirty="0">
                <a:latin typeface="Arial"/>
                <a:cs typeface="Arial"/>
              </a:rPr>
              <a:t>Without </a:t>
            </a:r>
            <a:r>
              <a:rPr sz="2400" spc="-5" dirty="0">
                <a:latin typeface="Arial"/>
                <a:cs typeface="Arial"/>
              </a:rPr>
              <a:t>weight </a:t>
            </a:r>
            <a:r>
              <a:rPr sz="2400" spc="-35" dirty="0">
                <a:latin typeface="Arial"/>
                <a:cs typeface="Arial"/>
              </a:rPr>
              <a:t>decay</a:t>
            </a:r>
            <a:r>
              <a:rPr lang="en-US" sz="2400" spc="-35" dirty="0">
                <a:latin typeface="Arial"/>
                <a:cs typeface="Arial"/>
              </a:rPr>
              <a:t> (regularization)</a:t>
            </a:r>
            <a:r>
              <a:rPr sz="2400" spc="-35" dirty="0">
                <a:latin typeface="Arial"/>
                <a:cs typeface="Arial"/>
              </a:rPr>
              <a:t>, </a:t>
            </a:r>
            <a:r>
              <a:rPr sz="2400" dirty="0">
                <a:latin typeface="Arial"/>
                <a:cs typeface="Arial"/>
              </a:rPr>
              <a:t>sanity check </a:t>
            </a:r>
            <a:r>
              <a:rPr sz="2400" spc="-5" dirty="0">
                <a:latin typeface="Arial"/>
                <a:cs typeface="Arial"/>
              </a:rPr>
              <a:t>loss at initialization</a:t>
            </a:r>
            <a:endParaRPr sz="2400" dirty="0">
              <a:latin typeface="Arial"/>
              <a:cs typeface="Arial"/>
            </a:endParaRPr>
          </a:p>
          <a:p>
            <a:pPr marL="12700">
              <a:lnSpc>
                <a:spcPts val="2865"/>
              </a:lnSpc>
            </a:pPr>
            <a:r>
              <a:rPr sz="2400" spc="-5" dirty="0">
                <a:latin typeface="Arial"/>
                <a:cs typeface="Arial"/>
              </a:rPr>
              <a:t>e.g. log(C) for </a:t>
            </a:r>
            <a:r>
              <a:rPr sz="2400" dirty="0">
                <a:latin typeface="Arial"/>
                <a:cs typeface="Arial"/>
              </a:rPr>
              <a:t>softmax </a:t>
            </a:r>
            <a:r>
              <a:rPr sz="2400" spc="-5" dirty="0">
                <a:latin typeface="Arial"/>
                <a:cs typeface="Arial"/>
              </a:rPr>
              <a:t>with </a:t>
            </a:r>
            <a:r>
              <a:rPr sz="2400" dirty="0">
                <a:latin typeface="Arial"/>
                <a:cs typeface="Arial"/>
              </a:rPr>
              <a:t>C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classes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5768B2C0-782D-43A7-9BB5-58D677154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pc="-5" dirty="0"/>
              <a:t>Choosing</a:t>
            </a:r>
            <a:r>
              <a:rPr lang="en-US" spc="-85" dirty="0"/>
              <a:t> </a:t>
            </a:r>
            <a:r>
              <a:rPr lang="en-US" spc="-5" dirty="0"/>
              <a:t>Hyperparameters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FA56F8-2798-4241-AAB8-F52050DB5CC5}"/>
              </a:ext>
            </a:extLst>
          </p:cNvPr>
          <p:cNvSpPr txBox="1"/>
          <p:nvPr/>
        </p:nvSpPr>
        <p:spPr>
          <a:xfrm>
            <a:off x="0" y="6604084"/>
            <a:ext cx="312457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Adapted from Fei-Fei Li, Justin Johnson, Serena Yeung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1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5109</TotalTime>
  <Words>9974</Words>
  <Application>Microsoft Office PowerPoint</Application>
  <PresentationFormat>On-screen Show (4:3)</PresentationFormat>
  <Paragraphs>1591</Paragraphs>
  <Slides>169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169</vt:i4>
      </vt:variant>
    </vt:vector>
  </HeadingPairs>
  <TitlesOfParts>
    <vt:vector size="179" baseType="lpstr">
      <vt:lpstr>Arial</vt:lpstr>
      <vt:lpstr>Calibri</vt:lpstr>
      <vt:lpstr>Calibri </vt:lpstr>
      <vt:lpstr>Times New Roman</vt:lpstr>
      <vt:lpstr>Trebuchet MS</vt:lpstr>
      <vt:lpstr>1_Office Theme</vt:lpstr>
      <vt:lpstr>3_Default Design</vt:lpstr>
      <vt:lpstr>1_Default Design</vt:lpstr>
      <vt:lpstr>2_Blank Presentation</vt:lpstr>
      <vt:lpstr>Blank Presentation</vt:lpstr>
      <vt:lpstr>CS 1678: Intro to Deep Learning Neural Network Training  (Part 2)</vt:lpstr>
      <vt:lpstr>Plan for this lecture</vt:lpstr>
      <vt:lpstr>Tricks of the trade</vt:lpstr>
      <vt:lpstr>Practical matters</vt:lpstr>
      <vt:lpstr>Preprocessing the Data</vt:lpstr>
      <vt:lpstr>Preprocessing the Data</vt:lpstr>
      <vt:lpstr>Weight Initialization</vt:lpstr>
      <vt:lpstr>PowerPoint Presentation</vt:lpstr>
      <vt:lpstr>“Xavier initialization”  [Glorot et al., 2010]</vt:lpstr>
      <vt:lpstr>Activation Functions</vt:lpstr>
      <vt:lpstr>Activation Functions</vt:lpstr>
      <vt:lpstr>Activation Functions</vt:lpstr>
      <vt:lpstr>sigmoid  gate</vt:lpstr>
      <vt:lpstr>Activation Functions</vt:lpstr>
      <vt:lpstr>Activation Functions</vt:lpstr>
      <vt:lpstr>Activation Functions</vt:lpstr>
      <vt:lpstr>- Computes f(x) = max(0,x)</vt:lpstr>
      <vt:lpstr>PowerPoint Presentation</vt:lpstr>
      <vt:lpstr>- Computes f(x) = max(0,x)</vt:lpstr>
      <vt:lpstr>PowerPoint Presentation</vt:lpstr>
      <vt:lpstr>Activation Functions</vt:lpstr>
      <vt:lpstr>Activation Functions</vt:lpstr>
      <vt:lpstr>Activation Functions</vt:lpstr>
      <vt:lpstr>Maxout “Neuron”</vt:lpstr>
      <vt:lpstr>TLDR: In practice:</vt:lpstr>
      <vt:lpstr>Batch Normalization</vt:lpstr>
      <vt:lpstr>Batch Normalization</vt:lpstr>
      <vt:lpstr>Batch Normalization</vt:lpstr>
      <vt:lpstr>Batch Normalization</vt:lpstr>
      <vt:lpstr>Batch Normalization</vt:lpstr>
      <vt:lpstr>Babysitting the Learning Process</vt:lpstr>
      <vt:lpstr>Random Search for</vt:lpstr>
      <vt:lpstr>Monitor and Visualize Accuracy</vt:lpstr>
      <vt:lpstr>Dealing with sparse data</vt:lpstr>
      <vt:lpstr>Over-training prevention</vt:lpstr>
      <vt:lpstr>Determining best number of hidden units</vt:lpstr>
      <vt:lpstr>PowerPoint Presentation</vt:lpstr>
      <vt:lpstr>Do not use size of neural network as a regularizer. Use stronger regularization instead:</vt:lpstr>
      <vt:lpstr>Regularization</vt:lpstr>
      <vt:lpstr>Data Augmentation</vt:lpstr>
      <vt:lpstr>Data Augmentation</vt:lpstr>
      <vt:lpstr>Data Augmentation</vt:lpstr>
      <vt:lpstr>Data Augmentation</vt:lpstr>
      <vt:lpstr>Data Augmentation</vt:lpstr>
      <vt:lpstr>Transfer learning</vt:lpstr>
      <vt:lpstr>Transfer learning</vt:lpstr>
      <vt:lpstr>Mini-batch gradient descent</vt:lpstr>
      <vt:lpstr>Training: Best practices</vt:lpstr>
      <vt:lpstr>Spot the CPU! (central processing unit)</vt:lpstr>
      <vt:lpstr>Spot the GPUs! (graphics processing unit)</vt:lpstr>
      <vt:lpstr>CPU vs GPU</vt:lpstr>
      <vt:lpstr>TensorFlow: Tensor Processing Units</vt:lpstr>
      <vt:lpstr>TensorFlow: Tensor Processing Units</vt:lpstr>
      <vt:lpstr>CPU vs GPU in practice</vt:lpstr>
      <vt:lpstr>CPU / GPU Communication</vt:lpstr>
      <vt:lpstr>Software: A zoo of frameworks!</vt:lpstr>
      <vt:lpstr>Convergence of training</vt:lpstr>
      <vt:lpstr>Successful training</vt:lpstr>
      <vt:lpstr>Will backprop do the right thing?</vt:lpstr>
      <vt:lpstr>Will backprop do the right thing?</vt:lpstr>
      <vt:lpstr>Will backprop do the right thing?</vt:lpstr>
      <vt:lpstr>Will backprop do the right thing?</vt:lpstr>
      <vt:lpstr>Loss surfaces </vt:lpstr>
      <vt:lpstr>Convexity </vt:lpstr>
      <vt:lpstr>The loss surface</vt:lpstr>
      <vt:lpstr>The loss surface</vt:lpstr>
      <vt:lpstr>The controversial loss surface</vt:lpstr>
      <vt:lpstr>Conditions for convergence</vt:lpstr>
      <vt:lpstr>Convergence and convergence rate</vt:lpstr>
      <vt:lpstr>Convergence and convergence rate</vt:lpstr>
      <vt:lpstr>With non-optimal step size</vt:lpstr>
      <vt:lpstr>Multivariate quadratic surface</vt:lpstr>
      <vt:lpstr>Dependence on learning rate</vt:lpstr>
      <vt:lpstr>Convexity </vt:lpstr>
      <vt:lpstr>Optimization strategies</vt:lpstr>
      <vt:lpstr>Getting to the minimum</vt:lpstr>
      <vt:lpstr>Optimization</vt:lpstr>
      <vt:lpstr>Optimization:  Problems with SGD</vt:lpstr>
      <vt:lpstr>Optimization:  Problems with SGD</vt:lpstr>
      <vt:lpstr>Optimization:  Problems with SGD</vt:lpstr>
      <vt:lpstr>PowerPoint Presentation</vt:lpstr>
      <vt:lpstr>SGD + Momentum</vt:lpstr>
      <vt:lpstr>AdaGrad</vt:lpstr>
      <vt:lpstr>AdaGrad</vt:lpstr>
      <vt:lpstr>AdaGrad</vt:lpstr>
      <vt:lpstr>RMSProp</vt:lpstr>
      <vt:lpstr>Adam</vt:lpstr>
      <vt:lpstr>Optimizers comparison</vt:lpstr>
      <vt:lpstr>SGD, SGD+Momentum, Adagrad, RMSProp, Adam all have learning rate as a hyperparameter.</vt:lpstr>
      <vt:lpstr>PowerPoint Presentation</vt:lpstr>
      <vt:lpstr>SGD, SGD+Momentum, Adagrad, RMSProp, Adam all have learning rate as a hyperparameter.</vt:lpstr>
      <vt:lpstr>PowerPoint Presentation</vt:lpstr>
      <vt:lpstr>PowerPoint Presentation</vt:lpstr>
      <vt:lpstr>Loss</vt:lpstr>
      <vt:lpstr>First-Order Optimization</vt:lpstr>
      <vt:lpstr>First-Order Optimization</vt:lpstr>
      <vt:lpstr>Second-Order Optimization</vt:lpstr>
      <vt:lpstr>Second-Order Optimization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Choosing Hyperparameters</vt:lpstr>
      <vt:lpstr>Look at learning curves!</vt:lpstr>
      <vt:lpstr>Accuracy still going up, you  need to train longer</vt:lpstr>
      <vt:lpstr>Huge train / val gap means  overfitting! Increase regularization,  get more data</vt:lpstr>
      <vt:lpstr>No gap between train / val means  underfitting: train longer, use a  bigger model</vt:lpstr>
      <vt:lpstr>Track the ratio of weight updates / weight magnitudes:</vt:lpstr>
      <vt:lpstr>Mini batch size</vt:lpstr>
      <vt:lpstr>Model Ensembles</vt:lpstr>
      <vt:lpstr>Model Ensembles: Tips and Tricks</vt:lpstr>
      <vt:lpstr>Model Ensembles: Tips and Tricks</vt:lpstr>
      <vt:lpstr>Summary</vt:lpstr>
      <vt:lpstr>Computation graphs</vt:lpstr>
      <vt:lpstr>How do we compute the gradient?</vt:lpstr>
      <vt:lpstr>Computational graphs</vt:lpstr>
      <vt:lpstr>Backpropagation: a simple example</vt:lpstr>
      <vt:lpstr>f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Another example:</vt:lpstr>
      <vt:lpstr>Patterns in gradient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Backprop Implementation:  “Flat” code</vt:lpstr>
      <vt:lpstr>Backprop Implementation:  “Flat” code</vt:lpstr>
      <vt:lpstr>PowerPoint Presentation</vt:lpstr>
      <vt:lpstr>Recap: Vector derivatives</vt:lpstr>
      <vt:lpstr>Recap: Vector derivatives</vt:lpstr>
      <vt:lpstr>Recap: Vector derivatives</vt:lpstr>
      <vt:lpstr>Gradients</vt:lpstr>
      <vt:lpstr>Jacobian Matrix: Generalization of Gradient</vt:lpstr>
      <vt:lpstr>Chain Rule</vt:lpstr>
      <vt:lpstr>Example Jacobian: Elementwise activation Function</vt:lpstr>
      <vt:lpstr>PowerPoint Presentation</vt:lpstr>
      <vt:lpstr>Example Jacobian: Elementwise activation Function</vt:lpstr>
      <vt:lpstr>Example Jacobian: Elementwise activation Function</vt:lpstr>
      <vt:lpstr>Example Jacobian: Elementwise activation Function</vt:lpstr>
      <vt:lpstr>PowerPoint Presentation</vt:lpstr>
      <vt:lpstr>Backprop with Vectors</vt:lpstr>
      <vt:lpstr>Backprop with Vectors</vt:lpstr>
      <vt:lpstr>Backprop with Vectors</vt:lpstr>
      <vt:lpstr>Backprop with Vectors</vt:lpstr>
      <vt:lpstr>Backprop with Vectors</vt:lpstr>
      <vt:lpstr>Backprop with Vectors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A vectorized example:</vt:lpstr>
      <vt:lpstr>Recap</vt:lpstr>
    </vt:vector>
  </TitlesOfParts>
  <Company>University of Pittsburgh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1675: Intro to Machine Learning</dc:title>
  <dc:creator>Adriana I. Kovashka</dc:creator>
  <cp:lastModifiedBy>Kovashka, Adriana Ivanona</cp:lastModifiedBy>
  <cp:revision>355</cp:revision>
  <dcterms:created xsi:type="dcterms:W3CDTF">2015-04-17T19:15:42Z</dcterms:created>
  <dcterms:modified xsi:type="dcterms:W3CDTF">2021-02-25T15:36:07Z</dcterms:modified>
</cp:coreProperties>
</file>