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media/image18.jpg" ContentType="image/jpg"/>
  <Override PartName="/ppt/media/image19.jpg" ContentType="image/jpg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0.xml" ContentType="application/vnd.openxmlformats-officedocument.themeOverride+xml"/>
  <Override PartName="/ppt/tags/tag1.xml" ContentType="application/vnd.openxmlformats-officedocument.presentationml.tags+xml"/>
  <Override PartName="/ppt/theme/themeOverride11.xml" ContentType="application/vnd.openxmlformats-officedocument.themeOverride+xml"/>
  <Override PartName="/ppt/tags/tag2.xml" ContentType="application/vnd.openxmlformats-officedocument.presentationml.tags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ags/tag3.xml" ContentType="application/vnd.openxmlformats-officedocument.presentationml.tags+xml"/>
  <Override PartName="/ppt/theme/themeOverride17.xml" ContentType="application/vnd.openxmlformats-officedocument.themeOverride+xml"/>
  <Override PartName="/ppt/tags/tag4.xml" ContentType="application/vnd.openxmlformats-officedocument.presentationml.tags+xml"/>
  <Override PartName="/ppt/theme/themeOverride18.xml" ContentType="application/vnd.openxmlformats-officedocument.themeOverride+xml"/>
  <Override PartName="/ppt/tags/tag5.xml" ContentType="application/vnd.openxmlformats-officedocument.presentationml.tags+xml"/>
  <Override PartName="/ppt/theme/themeOverride19.xml" ContentType="application/vnd.openxmlformats-officedocument.themeOverride+xml"/>
  <Override PartName="/ppt/tags/tag6.xml" ContentType="application/vnd.openxmlformats-officedocument.presentationml.tags+xml"/>
  <Override PartName="/ppt/theme/themeOverride20.xml" ContentType="application/vnd.openxmlformats-officedocument.themeOverride+xml"/>
  <Override PartName="/ppt/tags/tag7.xml" ContentType="application/vnd.openxmlformats-officedocument.presentationml.tags+xml"/>
  <Override PartName="/ppt/theme/themeOverride21.xml" ContentType="application/vnd.openxmlformats-officedocument.themeOverride+xml"/>
  <Override PartName="/ppt/tags/tag8.xml" ContentType="application/vnd.openxmlformats-officedocument.presentationml.tags+xml"/>
  <Override PartName="/ppt/theme/themeOverride22.xml" ContentType="application/vnd.openxmlformats-officedocument.themeOverride+xml"/>
  <Override PartName="/ppt/tags/tag9.xml" ContentType="application/vnd.openxmlformats-officedocument.presentationml.tags+xml"/>
  <Override PartName="/ppt/theme/themeOverride23.xml" ContentType="application/vnd.openxmlformats-officedocument.themeOverride+xml"/>
  <Override PartName="/ppt/tags/tag10.xml" ContentType="application/vnd.openxmlformats-officedocument.presentationml.tags+xml"/>
  <Override PartName="/ppt/theme/themeOverride24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ags/tag22.xml" ContentType="application/vnd.openxmlformats-officedocument.presentationml.tags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ags/tag23.xml" ContentType="application/vnd.openxmlformats-officedocument.presentationml.tags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14" r:id="rId5"/>
    <p:sldMasterId id="2147483730" r:id="rId6"/>
    <p:sldMasterId id="2147483742" r:id="rId7"/>
    <p:sldMasterId id="2147483756" r:id="rId8"/>
    <p:sldMasterId id="2147483758" r:id="rId9"/>
    <p:sldMasterId id="2147483761" r:id="rId10"/>
    <p:sldMasterId id="2147483764" r:id="rId11"/>
  </p:sldMasterIdLst>
  <p:notesMasterIdLst>
    <p:notesMasterId r:id="rId151"/>
  </p:notesMasterIdLst>
  <p:sldIdLst>
    <p:sldId id="256" r:id="rId12"/>
    <p:sldId id="483" r:id="rId13"/>
    <p:sldId id="257" r:id="rId14"/>
    <p:sldId id="485" r:id="rId15"/>
    <p:sldId id="484" r:id="rId16"/>
    <p:sldId id="514" r:id="rId17"/>
    <p:sldId id="886" r:id="rId18"/>
    <p:sldId id="515" r:id="rId19"/>
    <p:sldId id="876" r:id="rId20"/>
    <p:sldId id="877" r:id="rId21"/>
    <p:sldId id="878" r:id="rId22"/>
    <p:sldId id="880" r:id="rId23"/>
    <p:sldId id="444" r:id="rId24"/>
    <p:sldId id="452" r:id="rId25"/>
    <p:sldId id="621" r:id="rId26"/>
    <p:sldId id="576" r:id="rId27"/>
    <p:sldId id="440" r:id="rId28"/>
    <p:sldId id="258" r:id="rId29"/>
    <p:sldId id="260" r:id="rId30"/>
    <p:sldId id="399" r:id="rId31"/>
    <p:sldId id="578" r:id="rId32"/>
    <p:sldId id="579" r:id="rId33"/>
    <p:sldId id="580" r:id="rId34"/>
    <p:sldId id="586" r:id="rId35"/>
    <p:sldId id="581" r:id="rId36"/>
    <p:sldId id="588" r:id="rId37"/>
    <p:sldId id="583" r:id="rId38"/>
    <p:sldId id="585" r:id="rId39"/>
    <p:sldId id="582" r:id="rId40"/>
    <p:sldId id="888" r:id="rId41"/>
    <p:sldId id="584" r:id="rId42"/>
    <p:sldId id="587" r:id="rId43"/>
    <p:sldId id="447" r:id="rId44"/>
    <p:sldId id="464" r:id="rId45"/>
    <p:sldId id="466" r:id="rId46"/>
    <p:sldId id="467" r:id="rId47"/>
    <p:sldId id="468" r:id="rId48"/>
    <p:sldId id="469" r:id="rId49"/>
    <p:sldId id="470" r:id="rId50"/>
    <p:sldId id="471" r:id="rId51"/>
    <p:sldId id="472" r:id="rId52"/>
    <p:sldId id="424" r:id="rId53"/>
    <p:sldId id="455" r:id="rId54"/>
    <p:sldId id="593" r:id="rId55"/>
    <p:sldId id="598" r:id="rId56"/>
    <p:sldId id="596" r:id="rId57"/>
    <p:sldId id="597" r:id="rId58"/>
    <p:sldId id="456" r:id="rId59"/>
    <p:sldId id="591" r:id="rId60"/>
    <p:sldId id="453" r:id="rId61"/>
    <p:sldId id="890" r:id="rId62"/>
    <p:sldId id="342" r:id="rId63"/>
    <p:sldId id="343" r:id="rId64"/>
    <p:sldId id="344" r:id="rId65"/>
    <p:sldId id="346" r:id="rId66"/>
    <p:sldId id="348" r:id="rId67"/>
    <p:sldId id="350" r:id="rId68"/>
    <p:sldId id="457" r:id="rId69"/>
    <p:sldId id="351" r:id="rId70"/>
    <p:sldId id="352" r:id="rId71"/>
    <p:sldId id="333" r:id="rId72"/>
    <p:sldId id="317" r:id="rId73"/>
    <p:sldId id="891" r:id="rId74"/>
    <p:sldId id="589" r:id="rId75"/>
    <p:sldId id="426" r:id="rId76"/>
    <p:sldId id="476" r:id="rId77"/>
    <p:sldId id="427" r:id="rId78"/>
    <p:sldId id="428" r:id="rId79"/>
    <p:sldId id="592" r:id="rId80"/>
    <p:sldId id="590" r:id="rId81"/>
    <p:sldId id="430" r:id="rId82"/>
    <p:sldId id="436" r:id="rId83"/>
    <p:sldId id="458" r:id="rId84"/>
    <p:sldId id="599" r:id="rId85"/>
    <p:sldId id="600" r:id="rId86"/>
    <p:sldId id="459" r:id="rId87"/>
    <p:sldId id="601" r:id="rId88"/>
    <p:sldId id="602" r:id="rId89"/>
    <p:sldId id="892" r:id="rId90"/>
    <p:sldId id="495" r:id="rId91"/>
    <p:sldId id="603" r:id="rId92"/>
    <p:sldId id="604" r:id="rId93"/>
    <p:sldId id="605" r:id="rId94"/>
    <p:sldId id="606" r:id="rId95"/>
    <p:sldId id="607" r:id="rId96"/>
    <p:sldId id="473" r:id="rId97"/>
    <p:sldId id="474" r:id="rId98"/>
    <p:sldId id="475" r:id="rId99"/>
    <p:sldId id="608" r:id="rId100"/>
    <p:sldId id="477" r:id="rId101"/>
    <p:sldId id="478" r:id="rId102"/>
    <p:sldId id="479" r:id="rId103"/>
    <p:sldId id="480" r:id="rId104"/>
    <p:sldId id="481" r:id="rId105"/>
    <p:sldId id="482" r:id="rId106"/>
    <p:sldId id="404" r:id="rId107"/>
    <p:sldId id="405" r:id="rId108"/>
    <p:sldId id="889" r:id="rId109"/>
    <p:sldId id="411" r:id="rId110"/>
    <p:sldId id="571" r:id="rId111"/>
    <p:sldId id="488" r:id="rId112"/>
    <p:sldId id="390" r:id="rId113"/>
    <p:sldId id="392" r:id="rId114"/>
    <p:sldId id="393" r:id="rId115"/>
    <p:sldId id="397" r:id="rId116"/>
    <p:sldId id="566" r:id="rId117"/>
    <p:sldId id="489" r:id="rId118"/>
    <p:sldId id="569" r:id="rId119"/>
    <p:sldId id="493" r:id="rId120"/>
    <p:sldId id="494" r:id="rId121"/>
    <p:sldId id="501" r:id="rId122"/>
    <p:sldId id="496" r:id="rId123"/>
    <p:sldId id="408" r:id="rId124"/>
    <p:sldId id="497" r:id="rId125"/>
    <p:sldId id="498" r:id="rId126"/>
    <p:sldId id="492" r:id="rId127"/>
    <p:sldId id="499" r:id="rId128"/>
    <p:sldId id="502" r:id="rId129"/>
    <p:sldId id="413" r:id="rId130"/>
    <p:sldId id="414" r:id="rId131"/>
    <p:sldId id="419" r:id="rId132"/>
    <p:sldId id="420" r:id="rId133"/>
    <p:sldId id="421" r:id="rId134"/>
    <p:sldId id="422" r:id="rId135"/>
    <p:sldId id="503" r:id="rId136"/>
    <p:sldId id="570" r:id="rId137"/>
    <p:sldId id="572" r:id="rId138"/>
    <p:sldId id="573" r:id="rId139"/>
    <p:sldId id="574" r:id="rId140"/>
    <p:sldId id="261" r:id="rId141"/>
    <p:sldId id="262" r:id="rId142"/>
    <p:sldId id="263" r:id="rId143"/>
    <p:sldId id="264" r:id="rId144"/>
    <p:sldId id="265" r:id="rId145"/>
    <p:sldId id="266" r:id="rId146"/>
    <p:sldId id="268" r:id="rId147"/>
    <p:sldId id="270" r:id="rId148"/>
    <p:sldId id="271" r:id="rId149"/>
    <p:sldId id="575" r:id="rId1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97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8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slide" Target="slides/slide122.xml"/><Relationship Id="rId138" Type="http://schemas.openxmlformats.org/officeDocument/2006/relationships/slide" Target="slides/slide127.xml"/><Relationship Id="rId154" Type="http://schemas.openxmlformats.org/officeDocument/2006/relationships/theme" Target="theme/theme1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28" Type="http://schemas.openxmlformats.org/officeDocument/2006/relationships/slide" Target="slides/slide117.xml"/><Relationship Id="rId144" Type="http://schemas.openxmlformats.org/officeDocument/2006/relationships/slide" Target="slides/slide133.xml"/><Relationship Id="rId149" Type="http://schemas.openxmlformats.org/officeDocument/2006/relationships/slide" Target="slides/slide13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134" Type="http://schemas.openxmlformats.org/officeDocument/2006/relationships/slide" Target="slides/slide123.xml"/><Relationship Id="rId139" Type="http://schemas.openxmlformats.org/officeDocument/2006/relationships/slide" Target="slides/slide12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50" Type="http://schemas.openxmlformats.org/officeDocument/2006/relationships/slide" Target="slides/slide139.xml"/><Relationship Id="rId155" Type="http://schemas.openxmlformats.org/officeDocument/2006/relationships/tableStyles" Target="tableStyles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16" Type="http://schemas.openxmlformats.org/officeDocument/2006/relationships/slide" Target="slides/slide105.xml"/><Relationship Id="rId124" Type="http://schemas.openxmlformats.org/officeDocument/2006/relationships/slide" Target="slides/slide113.xml"/><Relationship Id="rId129" Type="http://schemas.openxmlformats.org/officeDocument/2006/relationships/slide" Target="slides/slide118.xml"/><Relationship Id="rId137" Type="http://schemas.openxmlformats.org/officeDocument/2006/relationships/slide" Target="slides/slide12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slide" Target="slides/slide100.xml"/><Relationship Id="rId132" Type="http://schemas.openxmlformats.org/officeDocument/2006/relationships/slide" Target="slides/slide121.xml"/><Relationship Id="rId140" Type="http://schemas.openxmlformats.org/officeDocument/2006/relationships/slide" Target="slides/slide129.xml"/><Relationship Id="rId145" Type="http://schemas.openxmlformats.org/officeDocument/2006/relationships/slide" Target="slides/slide134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30" Type="http://schemas.openxmlformats.org/officeDocument/2006/relationships/slide" Target="slides/slide119.xml"/><Relationship Id="rId135" Type="http://schemas.openxmlformats.org/officeDocument/2006/relationships/slide" Target="slides/slide124.xml"/><Relationship Id="rId143" Type="http://schemas.openxmlformats.org/officeDocument/2006/relationships/slide" Target="slides/slide132.xml"/><Relationship Id="rId148" Type="http://schemas.openxmlformats.org/officeDocument/2006/relationships/slide" Target="slides/slide137.xml"/><Relationship Id="rId15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141" Type="http://schemas.openxmlformats.org/officeDocument/2006/relationships/slide" Target="slides/slide130.xml"/><Relationship Id="rId146" Type="http://schemas.openxmlformats.org/officeDocument/2006/relationships/slide" Target="slides/slide13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slide" Target="slides/slide120.xml"/><Relationship Id="rId136" Type="http://schemas.openxmlformats.org/officeDocument/2006/relationships/slide" Target="slides/slide12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52" Type="http://schemas.openxmlformats.org/officeDocument/2006/relationships/presProps" Target="pres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slide" Target="slides/slide115.xml"/><Relationship Id="rId147" Type="http://schemas.openxmlformats.org/officeDocument/2006/relationships/slide" Target="slides/slide13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142" Type="http://schemas.openxmlformats.org/officeDocument/2006/relationships/slide" Target="slides/slide13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95898-8D84-4C5D-BADA-C939A07F5565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51EDA-6654-40B8-9D58-82E30EE6B6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 + website (4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Introductions of students (10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 to visual recognition (12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Topics (12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 of course (14 min)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Prereqs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test (15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 + extra (8 min)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46221-879C-4894-95E4-EC827A4B793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56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765466-5E73-4C5D-9C81-436CFE75191D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51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AB3E2-370C-4A62-983C-13B4BC1ACD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370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35FF4-799E-4045-92A8-F7899D09BF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006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9ED356-33FA-4173-B44A-61E3782BFBD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246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502025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1D83A-EF93-4124-9F75-6630F86B2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506310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87131-A248-4B66-B64D-43474C482696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7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F80E2-B45F-4680-BC87-A3F7FC8CF8C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01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AB6BD-C98B-471D-82E5-C3AAC61EDF42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95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39942-A049-422F-86F2-1E3C74E6817F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26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7C9AEC-294F-41A6-A526-2BBA3D2493E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5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Note: these figures don’t work in 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91B9-9C90-451D-893A-8FC475115849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79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You can only get generalization through assumptions.</a:t>
            </a:r>
          </a:p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814EC-A231-434D-B20E-B6B9F7EC9534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6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A5B162-6E76-400A-A732-B62BF2C467F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4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B36A2-D391-4BB6-B1CB-0A6BDE1DFA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370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991B33-DE44-4128-AD6A-F138BD05FB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549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EA02A6-C418-40F8-9F01-9AAF2CC3B650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2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74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27D5BA-A6F8-4E9C-853A-F2A0AC7AF06A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51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B27704-BF0C-41C4-B473-FA5443A1E0A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7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24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02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6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61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11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9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1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70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39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07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34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09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24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6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93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35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96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74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1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37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63302" y="498157"/>
            <a:ext cx="2017395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591573" y="3826764"/>
            <a:ext cx="3960853" cy="1770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044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232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45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682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6970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5DC77-7C19-4AA4-9C27-39BEB7A3F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16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0DF96-F274-40C6-8142-9F4ED797B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173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41A47-FF51-43AB-82AD-45D840BE4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202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CF883-9037-4649-B81A-A2FA86215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602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5DE19-B031-43C7-B1CB-D71B5632C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61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815C0-C340-4A98-BF85-5972EC8AF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995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CC560-433A-44F2-A9BA-561058AC0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672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B1B3B-3055-4F48-9C4D-6FFC21F54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424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3B097-3F3A-4075-9FDE-596C28BC5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91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CE724-AEEC-4C44-9D97-4D101E274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32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6736E-E5E8-4C72-AB85-17B5117D4D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60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99F7B-DFAA-4C75-86B5-BF4240374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953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3ECB5-3106-453D-BD8F-CA698256C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676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2898" y="2586346"/>
            <a:ext cx="49820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01032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8533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38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12192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525963"/>
          </a:xfrm>
        </p:spPr>
        <p:txBody>
          <a:bodyPr/>
          <a:lstStyle>
            <a:lvl1pPr>
              <a:buNone/>
              <a:defRPr b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93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22313" y="4419600"/>
            <a:ext cx="777240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50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11430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02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7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5400000" flipH="1" flipV="1">
            <a:off x="0" y="1143000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4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434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None/>
              <a:defRPr sz="3200"/>
            </a:lvl1pPr>
            <a:lvl2pPr>
              <a:buNone/>
              <a:defRPr sz="2800"/>
            </a:lvl2pPr>
            <a:lvl3pPr>
              <a:buNone/>
              <a:defRPr sz="2400"/>
            </a:lvl3pPr>
            <a:lvl4pPr>
              <a:buNone/>
              <a:defRPr sz="2000"/>
            </a:lvl4pPr>
            <a:lvl5pPr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089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58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555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97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134D1-49F0-4546-86A1-AC0501B90F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155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DF80-94A4-4D7C-B1A8-7E251E7DB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20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F0D-5C06-4731-A34C-109BF192A9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761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4B6E-7B2C-4DD0-B100-850733DB1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067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235E0-140F-4275-AF4F-B2ED2B4FE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0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59DEC-22BE-4F83-BAA8-9945FF969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63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325E5-224D-42B9-8A24-02AC07E5B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672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EDF7-CE87-4276-8B7E-FD4597F8F2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845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EB3C9-DDE7-4283-8861-FA4C83D84A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43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EDD31-9D7F-4A41-8637-222DAC39B9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71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6893A-60E9-48D9-9D9A-C256719550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983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025" y="1136441"/>
            <a:ext cx="308165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19,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lang="en-US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6 -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4700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15189" y="687366"/>
            <a:ext cx="482790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7567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43237-167D-4474-8860-073ED3EBC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036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54390-BE28-4592-96FD-CCA1F465E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3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436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337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223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099AF4F-3CE7-4125-9F41-36F643135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2223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8E629C8-77F4-4991-80B5-A3A0E7F10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8254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0BB2CC7-8467-4BC8-B7F6-F79CE0069B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8402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C0108F9-81EF-48C2-A138-010C03BEB0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3355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01AA02F-F99A-4633-B4EA-E3AE4AFA0F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8673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CF2FA93D-B0F5-4EDA-B328-185EA8094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1384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20E90D9-2BF2-4A6D-A085-5A12956DD6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52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B30AE822-A55B-4F8F-AB9F-9A627D0351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7098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07CAD3F-DE98-4B22-80D6-142ACAC2B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986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513DECA-AA2A-4A55-817E-151531FFF7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6906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5A46824-E7AC-49B8-8E7C-52FB753FC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97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7C7B0B04-5B08-449E-9A80-4C83B77B7073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37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E9D5DA-E063-4800-A795-A5B0925B78B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85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9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5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24681" y="498157"/>
            <a:ext cx="1894637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6130" y="1557020"/>
            <a:ext cx="7571739" cy="3970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12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43C076-EA39-46E2-BCC8-6E8E15F3E8C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01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EF7FD94-9782-41F3-B2A5-0D7934C54F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3A9CEBD-06BE-4342-B09A-C7EEE98F9B1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0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D88B6D-6F3B-4364-94DC-2683F02AD0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5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B4946D-5AB7-49EE-B3E0-1A6F18925E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9D8829-0907-45B7-96E5-C416968091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03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://cs229.stanford.edu/section/cs229-linalg.pdf" TargetMode="Externa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3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28.xml"/><Relationship Id="rId6" Type="http://schemas.openxmlformats.org/officeDocument/2006/relationships/tags" Target="../tags/tag17.xml"/><Relationship Id="rId11" Type="http://schemas.openxmlformats.org/officeDocument/2006/relationships/image" Target="../media/image92.png"/><Relationship Id="rId5" Type="http://schemas.openxmlformats.org/officeDocument/2006/relationships/tags" Target="../tags/tag16.xml"/><Relationship Id="rId10" Type="http://schemas.openxmlformats.org/officeDocument/2006/relationships/image" Target="../media/image91.png"/><Relationship Id="rId4" Type="http://schemas.openxmlformats.org/officeDocument/2006/relationships/tags" Target="../tags/tag15.xml"/><Relationship Id="rId9" Type="http://schemas.openxmlformats.org/officeDocument/2006/relationships/image" Target="../media/image9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tags" Target="../tags/tag19.xml"/><Relationship Id="rId7" Type="http://schemas.openxmlformats.org/officeDocument/2006/relationships/image" Target="../media/image180.png"/><Relationship Id="rId2" Type="http://schemas.openxmlformats.org/officeDocument/2006/relationships/tags" Target="../tags/tag18.xml"/><Relationship Id="rId1" Type="http://schemas.openxmlformats.org/officeDocument/2006/relationships/themeOverride" Target="../theme/themeOverride3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8.png"/><Relationship Id="rId5" Type="http://schemas.openxmlformats.org/officeDocument/2006/relationships/tags" Target="../tags/tag21.xml"/><Relationship Id="rId10" Type="http://schemas.openxmlformats.org/officeDocument/2006/relationships/image" Target="../media/image97.png"/><Relationship Id="rId4" Type="http://schemas.openxmlformats.org/officeDocument/2006/relationships/tags" Target="../tags/tag20.xml"/><Relationship Id="rId9" Type="http://schemas.openxmlformats.org/officeDocument/2006/relationships/image" Target="../media/image9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11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hemeOverride" Target="../theme/themeOverride40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11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Relationship Id="rId4" Type="http://schemas.openxmlformats.org/officeDocument/2006/relationships/image" Target="../media/image122.emf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0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/user/numpy-for-matlab-users.html" TargetMode="External"/><Relationship Id="rId2" Type="http://schemas.openxmlformats.org/officeDocument/2006/relationships/hyperlink" Target="http://cs231n.github.io/python-numpy-tutorial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n-intro-to-deep-learning-for-face-recognition-aa8dfbbc51fb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openaccess.thecvf.com/content_CVPR_2019/papers/Kim_Dense_Relational_Captioning_Triple-Stream_Networks_for_Relationship-Based_Captioning_CVPR_2019_paper.pdf" TargetMode="External"/><Relationship Id="rId4" Type="http://schemas.openxmlformats.org/officeDocument/2006/relationships/hyperlink" Target="http://openaccess.thecvf.com/content_CVPR_2019/papers/Guo_MSCap_Multi-Style_Image_Captioning_With_Unpaired_Stylized_Text_CVPR_2019_paper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1.0902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QvIX3cY4lc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rover.allenai.org/detect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openaccess.thecvf.com/content_iccv_2015/html/Antol_VQA_Visual_Question_ICCV_2015_paper.html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.pitt.edu/~kovashka/cs1678_sp2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kovashka@cs.pitt.ed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commonsense.co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E3fmFTtP9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ail.co.uk/sciencetech/article-5287647/Humans-robot-second-self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eeplearningbook.org/" TargetMode="Externa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4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1.wmf"/><Relationship Id="rId17" Type="http://schemas.openxmlformats.org/officeDocument/2006/relationships/oleObject" Target="../embeddings/oleObject8.bin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wmf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2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45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50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4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7.wmf"/><Relationship Id="rId11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13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1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2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3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0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5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8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7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7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8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8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88.jpeg"/><Relationship Id="rId2" Type="http://schemas.openxmlformats.org/officeDocument/2006/relationships/tags" Target="../tags/tag11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5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1678: Deep Learning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>
                <a:solidFill>
                  <a:schemeClr val="tx1"/>
                </a:solidFill>
              </a:rPr>
              <a:t>January 19, 2021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940A-6B60-4B2D-8B08-326E425C0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06DB0-6D6D-4C8C-8ED9-DAA3B466C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your classmates’ perspective:</a:t>
            </a:r>
          </a:p>
          <a:p>
            <a:pPr lvl="1"/>
            <a:r>
              <a:rPr lang="en-US" dirty="0"/>
              <a:t>Hear about a niche of DL we haven’t covered, or learn about a niche of DL in more depth</a:t>
            </a:r>
          </a:p>
          <a:p>
            <a:pPr lvl="1"/>
            <a:r>
              <a:rPr lang="en-US" dirty="0"/>
              <a:t>Hear about challenges and how you handled them, that they can use in their own work</a:t>
            </a:r>
          </a:p>
          <a:p>
            <a:pPr lvl="1"/>
            <a:r>
              <a:rPr lang="en-US" dirty="0"/>
              <a:t>Listen to an engaging presentation on a topic they care about</a:t>
            </a:r>
          </a:p>
        </p:txBody>
      </p:sp>
    </p:spTree>
    <p:extLst>
      <p:ext uri="{BB962C8B-B14F-4D97-AF65-F5344CB8AC3E}">
        <p14:creationId xmlns:p14="http://schemas.microsoft.com/office/powerpoint/2010/main" val="29473959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3746-FC3A-458E-9214-827345FC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Linear algebra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A819FF-CB47-4433-9CBB-0FDD8D5E67FE}"/>
              </a:ext>
            </a:extLst>
          </p:cNvPr>
          <p:cNvSpPr txBox="1"/>
          <p:nvPr/>
        </p:nvSpPr>
        <p:spPr>
          <a:xfrm>
            <a:off x="0" y="6488668"/>
            <a:ext cx="638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</a:t>
            </a:r>
            <a:r>
              <a:rPr lang="en-US" dirty="0">
                <a:solidFill>
                  <a:prstClr val="black"/>
                </a:solidFill>
                <a:hlinkClick r:id="rId2"/>
              </a:rPr>
              <a:t>http://cs229.stanford.edu/section/cs229-linalg.pdf</a:t>
            </a:r>
            <a:r>
              <a:rPr lang="en-US" dirty="0">
                <a:solidFill>
                  <a:prstClr val="black"/>
                </a:solidFill>
              </a:rPr>
              <a:t> f</a:t>
            </a:r>
            <a:r>
              <a:rPr lang="en-US" dirty="0"/>
              <a:t>or more</a:t>
            </a:r>
          </a:p>
        </p:txBody>
      </p:sp>
    </p:spTree>
    <p:extLst>
      <p:ext uri="{BB962C8B-B14F-4D97-AF65-F5344CB8AC3E}">
        <p14:creationId xmlns:p14="http://schemas.microsoft.com/office/powerpoint/2010/main" val="37297981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 and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Vectors and matrices are just collections of ordered numbers that represent something: movements in space, scaling factors, word counts, movie ratings, pixel </a:t>
            </a:r>
            <a:r>
              <a:rPr lang="en-US" dirty="0" err="1"/>
              <a:t>brightnesses</a:t>
            </a:r>
            <a:r>
              <a:rPr lang="en-US" dirty="0"/>
              <a:t>, etc. </a:t>
            </a:r>
          </a:p>
          <a:p>
            <a:r>
              <a:rPr lang="en-US" dirty="0"/>
              <a:t>We’ll define some common uses and standard operations on them.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altLang="zh-CN" dirty="0"/>
              <a:t>A column vector                    where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 row vector                    where</a:t>
            </a:r>
          </a:p>
          <a:p>
            <a:endParaRPr lang="en-US" altLang="zh-CN" dirty="0"/>
          </a:p>
          <a:p>
            <a:pPr>
              <a:buNone/>
            </a:pPr>
            <a:r>
              <a:rPr lang="en-US" altLang="zh-CN" dirty="0"/>
              <a:t>        denotes the transpose operation</a:t>
            </a:r>
          </a:p>
          <a:p>
            <a:r>
              <a:rPr lang="en-US" altLang="zh-CN" dirty="0"/>
              <a:t>You need to keep track of orientation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714264" y="1676400"/>
            <a:ext cx="1620000" cy="356949"/>
          </a:xfrm>
          <a:prstGeom prst="rect">
            <a:avLst/>
          </a:prstGeom>
        </p:spPr>
      </p:pic>
      <p:pic>
        <p:nvPicPr>
          <p:cNvPr id="8" name="Picture 7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3720244" y="2182419"/>
            <a:ext cx="1308956" cy="1779981"/>
          </a:xfrm>
          <a:prstGeom prst="rect">
            <a:avLst/>
          </a:prstGeom>
        </p:spPr>
      </p:pic>
      <p:pic>
        <p:nvPicPr>
          <p:cNvPr id="12" name="Picture 11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3104400" y="4113890"/>
            <a:ext cx="1620000" cy="305710"/>
          </a:xfrm>
          <a:prstGeom prst="rect">
            <a:avLst/>
          </a:prstGeom>
        </p:spPr>
      </p:pic>
      <p:pic>
        <p:nvPicPr>
          <p:cNvPr id="13" name="Picture 12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800800" y="4724400"/>
            <a:ext cx="3600000" cy="415584"/>
          </a:xfrm>
          <a:prstGeom prst="rect">
            <a:avLst/>
          </a:prstGeom>
        </p:spPr>
      </p:pic>
      <p:pic>
        <p:nvPicPr>
          <p:cNvPr id="16" name="Picture 15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762000" y="5202600"/>
            <a:ext cx="360000" cy="360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Vectors have two main 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05" y="3408364"/>
            <a:ext cx="4096715" cy="2362199"/>
          </a:xfrm>
        </p:spPr>
        <p:txBody>
          <a:bodyPr>
            <a:normAutofit/>
          </a:bodyPr>
          <a:lstStyle/>
          <a:p>
            <a:r>
              <a:rPr lang="en-US" sz="2600" dirty="0"/>
              <a:t>Vectors can represent an offset in 2D or 3D space</a:t>
            </a:r>
          </a:p>
          <a:p>
            <a:r>
              <a:rPr lang="en-US" sz="2600" dirty="0"/>
              <a:t>Points are just vectors from the origin</a:t>
            </a:r>
          </a:p>
          <a:p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49421" y="1236579"/>
            <a:ext cx="403273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can also be treated as a vector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Such vectors don’t have a geometric interpretation, but calculations like “distance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still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 value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244600"/>
            <a:ext cx="2349159" cy="204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71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Matrix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A matrix                is an array of numbers with size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altLang="zh-CN" dirty="0"/>
                  <a:t>  by 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dirty="0"/>
                  <a:t>, i.e.  m rows and n columns.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If               , we say that       is square.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7" cstate="print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981200" y="2819400"/>
            <a:ext cx="4690864" cy="1651000"/>
          </a:xfrm>
          <a:prstGeom prst="rect">
            <a:avLst/>
          </a:prstGeom>
        </p:spPr>
      </p:pic>
      <p:pic>
        <p:nvPicPr>
          <p:cNvPr id="7" name="Picture 6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2423160" y="1828800"/>
            <a:ext cx="1158240" cy="194310"/>
          </a:xfrm>
          <a:prstGeom prst="rect">
            <a:avLst/>
          </a:prstGeom>
        </p:spPr>
      </p:pic>
      <p:pic>
        <p:nvPicPr>
          <p:cNvPr id="10" name="Picture 9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295400" y="5232954"/>
            <a:ext cx="1084157" cy="177246"/>
          </a:xfrm>
          <a:prstGeom prst="rect">
            <a:avLst/>
          </a:prstGeom>
        </p:spPr>
      </p:pic>
      <p:pic>
        <p:nvPicPr>
          <p:cNvPr id="11" name="Picture 10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4724400" y="5148943"/>
            <a:ext cx="381000" cy="33745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8605"/>
            <a:ext cx="8229600" cy="1143000"/>
          </a:xfrm>
        </p:spPr>
        <p:txBody>
          <a:bodyPr/>
          <a:lstStyle/>
          <a:p>
            <a:r>
              <a:rPr lang="en-US" dirty="0"/>
              <a:t>Matrix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" y="9906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Addition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Can only add a matrix with matching dimensions, or a scalar.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Scaling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D03E1-6E47-40CE-BD67-69BD9457A06F}" type="datetime5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28-Jan-21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447800"/>
            <a:ext cx="6490536" cy="1254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0581" y="3581400"/>
            <a:ext cx="5486400" cy="1259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3600" y="5254416"/>
            <a:ext cx="4090988" cy="10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02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Inner vs outer </a:t>
            </a:r>
            <a:br>
              <a:rPr lang="en-US" dirty="0"/>
            </a:br>
            <a:r>
              <a:rPr lang="en-US" dirty="0"/>
              <a:t>vs matrix vs element-wise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4522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/>
              <a:t>x, y </a:t>
            </a:r>
            <a:r>
              <a:rPr lang="en-US" dirty="0"/>
              <a:t>= column vectors (nx1)</a:t>
            </a:r>
          </a:p>
          <a:p>
            <a:r>
              <a:rPr lang="en-US" b="1" i="1" dirty="0"/>
              <a:t>X, Y </a:t>
            </a:r>
            <a:r>
              <a:rPr lang="en-US" dirty="0"/>
              <a:t>= matrices (</a:t>
            </a:r>
            <a:r>
              <a:rPr lang="en-US" dirty="0" err="1"/>
              <a:t>mxn</a:t>
            </a:r>
            <a:r>
              <a:rPr lang="en-US" dirty="0"/>
              <a:t>)</a:t>
            </a:r>
          </a:p>
          <a:p>
            <a:r>
              <a:rPr lang="en-US" i="1" dirty="0"/>
              <a:t>x, y </a:t>
            </a:r>
            <a:r>
              <a:rPr lang="en-US" dirty="0"/>
              <a:t>= scalars (1x1)</a:t>
            </a:r>
          </a:p>
          <a:p>
            <a:endParaRPr lang="en-US" b="1" i="1" dirty="0"/>
          </a:p>
          <a:p>
            <a:r>
              <a:rPr lang="en-US" b="1" i="1" dirty="0"/>
              <a:t>x</a:t>
            </a:r>
            <a:r>
              <a:rPr lang="en-US" altLang="zh-CN" i="1" dirty="0"/>
              <a:t> · </a:t>
            </a:r>
            <a:r>
              <a:rPr lang="en-US" b="1" i="1" dirty="0"/>
              <a:t>y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b="1" i="1" dirty="0" err="1"/>
              <a:t>x</a:t>
            </a:r>
            <a:r>
              <a:rPr lang="en-US" i="1" baseline="30000" dirty="0" err="1"/>
              <a:t>T</a:t>
            </a:r>
            <a:r>
              <a:rPr lang="en-US" i="1" baseline="30000" dirty="0"/>
              <a:t> </a:t>
            </a:r>
            <a:r>
              <a:rPr lang="en-US" b="1" i="1" dirty="0"/>
              <a:t>y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b="1" i="1" dirty="0"/>
              <a:t> </a:t>
            </a:r>
            <a:r>
              <a:rPr lang="en-US" dirty="0"/>
              <a:t>inner product (1xn x nx1 = scalar)</a:t>
            </a:r>
          </a:p>
          <a:p>
            <a:r>
              <a:rPr lang="en-US" b="1" i="1" dirty="0"/>
              <a:t>x</a:t>
            </a:r>
            <a:r>
              <a:rPr lang="en-US" i="1" dirty="0"/>
              <a:t> </a:t>
            </a:r>
            <a:r>
              <a:rPr lang="en-US" dirty="0"/>
              <a:t>⊗</a:t>
            </a:r>
            <a:r>
              <a:rPr lang="en-US" i="1" dirty="0"/>
              <a:t> </a:t>
            </a:r>
            <a:r>
              <a:rPr lang="en-US" b="1" i="1" dirty="0"/>
              <a:t>y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b="1" i="1" dirty="0"/>
              <a:t>x </a:t>
            </a:r>
            <a:r>
              <a:rPr lang="en-US" b="1" i="1" dirty="0" err="1"/>
              <a:t>y</a:t>
            </a:r>
            <a:r>
              <a:rPr lang="en-US" i="1" baseline="30000" dirty="0" err="1"/>
              <a:t>T</a:t>
            </a:r>
            <a:r>
              <a:rPr lang="en-US" i="1" baseline="30000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dirty="0"/>
              <a:t>outer product (nx1 x 1xn = matrix)</a:t>
            </a:r>
          </a:p>
          <a:p>
            <a:endParaRPr lang="en-US" dirty="0"/>
          </a:p>
          <a:p>
            <a:r>
              <a:rPr lang="en-US" b="1" i="1" dirty="0"/>
              <a:t>X</a:t>
            </a:r>
            <a:r>
              <a:rPr lang="en-US" b="1" dirty="0"/>
              <a:t> * 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dirty="0"/>
              <a:t> = matrix product </a:t>
            </a:r>
          </a:p>
          <a:p>
            <a:pPr lvl="1"/>
            <a:r>
              <a:rPr lang="en-US" dirty="0"/>
              <a:t>Watch out: could also be element-wise product in NumPy, if class is array rather than matrix– see tutorial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95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42"/>
            <a:ext cx="8229600" cy="1143000"/>
          </a:xfrm>
        </p:spPr>
        <p:txBody>
          <a:bodyPr/>
          <a:lstStyle/>
          <a:p>
            <a:r>
              <a:rPr lang="en-US" altLang="zh-CN" dirty="0"/>
              <a:t>Inner Product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0668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Multiply corresponding entries of two vectors and add up the result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 err="1"/>
              <a:t>x·y</a:t>
            </a:r>
            <a:r>
              <a:rPr lang="en-US" altLang="zh-CN" dirty="0"/>
              <a:t> is also |x||</a:t>
            </a:r>
            <a:r>
              <a:rPr lang="en-US" altLang="zh-CN" dirty="0" err="1"/>
              <a:t>y|Cos</a:t>
            </a:r>
            <a:r>
              <a:rPr lang="en-US" altLang="zh-CN" dirty="0"/>
              <a:t>( </a:t>
            </a:r>
            <a:r>
              <a:rPr lang="en-US" altLang="zh-CN" i="1" dirty="0"/>
              <a:t>angle between x and y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If B is a unit vector, then A·B gives the length of A which lies in the direction of B (projection)</a:t>
            </a:r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466138" y="2170045"/>
            <a:ext cx="6211725" cy="1144481"/>
          </a:xfrm>
          <a:prstGeom prst="rect">
            <a:avLst/>
          </a:prstGeom>
        </p:spPr>
      </p:pic>
      <p:pic>
        <p:nvPicPr>
          <p:cNvPr id="7" name="Picture 4" descr="http://upload.wikimedia.org/wikipedia/commons/thumb/3/3e/Dot_Product.svg/500px-Dot_Product.svg.png">
            <a:extLst>
              <a:ext uri="{FF2B5EF4-FFF2-40B4-BE49-F238E27FC236}">
                <a16:creationId xmlns:a16="http://schemas.microsoft.com/office/drawing/2014/main" id="{79CD6208-DCF1-475C-956D-E649DCF54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10" y="4851717"/>
            <a:ext cx="2495551" cy="1996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AB3FAB-1C70-4E51-8E1E-8490856821DD}"/>
              </a:ext>
            </a:extLst>
          </p:cNvPr>
          <p:cNvSpPr txBox="1"/>
          <p:nvPr/>
        </p:nvSpPr>
        <p:spPr>
          <a:xfrm>
            <a:off x="3479366" y="5179857"/>
            <a:ext cx="346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(if B is unit-length hence norm is 1)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 X be an </a:t>
            </a:r>
            <a:r>
              <a:rPr lang="en-US" i="1" dirty="0" err="1">
                <a:solidFill>
                  <a:srgbClr val="FF0000"/>
                </a:solidFill>
              </a:rPr>
              <a:t>a</a:t>
            </a:r>
            <a:r>
              <a:rPr lang="en-US" dirty="0" err="1"/>
              <a:t>x</a:t>
            </a:r>
            <a:r>
              <a:rPr lang="en-US" i="1" dirty="0" err="1">
                <a:solidFill>
                  <a:srgbClr val="00B050"/>
                </a:solidFill>
              </a:rPr>
              <a:t>b</a:t>
            </a:r>
            <a:r>
              <a:rPr lang="en-US" dirty="0"/>
              <a:t> matrix, Y be an </a:t>
            </a:r>
            <a:r>
              <a:rPr lang="en-US" i="1" dirty="0" err="1">
                <a:solidFill>
                  <a:srgbClr val="00B050"/>
                </a:solidFill>
              </a:rPr>
              <a:t>b</a:t>
            </a:r>
            <a:r>
              <a:rPr lang="en-US" dirty="0" err="1"/>
              <a:t>x</a:t>
            </a:r>
            <a:r>
              <a:rPr lang="en-US" i="1" dirty="0" err="1">
                <a:solidFill>
                  <a:srgbClr val="0070C0"/>
                </a:solidFill>
              </a:rPr>
              <a:t>c</a:t>
            </a:r>
            <a:r>
              <a:rPr lang="en-US" dirty="0"/>
              <a:t> matrix</a:t>
            </a:r>
          </a:p>
          <a:p>
            <a:r>
              <a:rPr lang="en-US" dirty="0"/>
              <a:t>Then Z = X*Y is an </a:t>
            </a:r>
            <a:r>
              <a:rPr lang="en-US" i="1" dirty="0" err="1">
                <a:solidFill>
                  <a:srgbClr val="FF0000"/>
                </a:solidFill>
              </a:rPr>
              <a:t>a</a:t>
            </a:r>
            <a:r>
              <a:rPr lang="en-US" dirty="0" err="1"/>
              <a:t>x</a:t>
            </a:r>
            <a:r>
              <a:rPr lang="en-US" i="1" dirty="0" err="1">
                <a:solidFill>
                  <a:srgbClr val="0070C0"/>
                </a:solidFill>
              </a:rPr>
              <a:t>c</a:t>
            </a:r>
            <a:r>
              <a:rPr lang="en-US" dirty="0"/>
              <a:t> matrix</a:t>
            </a:r>
          </a:p>
          <a:p>
            <a:r>
              <a:rPr lang="en-US" dirty="0"/>
              <a:t>Second dimension of first matrix, and first dimension of second matrix have to be the same, for matrix multiplication to be possible</a:t>
            </a:r>
          </a:p>
          <a:p>
            <a:r>
              <a:rPr lang="en-US" dirty="0"/>
              <a:t>Practice: Let X be an 10x5 matrix. Let’s factorize it into 3 matrices…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557960-3F4A-4ABF-AB43-C11236D4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42"/>
            <a:ext cx="8229600" cy="1143000"/>
          </a:xfrm>
        </p:spPr>
        <p:txBody>
          <a:bodyPr/>
          <a:lstStyle/>
          <a:p>
            <a:r>
              <a:rPr lang="en-US" altLang="zh-CN" dirty="0"/>
              <a:t>Matrix Multiplication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8431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8605"/>
            <a:ext cx="8229600" cy="1143000"/>
          </a:xfrm>
        </p:spPr>
        <p:txBody>
          <a:bodyPr/>
          <a:lstStyle/>
          <a:p>
            <a:r>
              <a:rPr lang="en-US" dirty="0"/>
              <a:t>Matrix 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" y="9906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The product AB is: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Each entry in the result is (that row of A) dot product with (that column of B)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upload.wikimedia.org/wikipedia/en/thumb/e/eb/Matrix_multiplication_diagram_2.svg/500px-Matrix_multiplication_diagram_2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49" y="1151605"/>
            <a:ext cx="3765451" cy="33060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95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0AC57-0219-4E82-995F-892BE6FC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DE610-A034-4C9B-9179-9C75D872B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my perspective:</a:t>
            </a:r>
          </a:p>
          <a:p>
            <a:pPr lvl="1"/>
            <a:r>
              <a:rPr lang="en-US" dirty="0"/>
              <a:t>Hear about the creative solutions you came up with to handle challenges</a:t>
            </a:r>
          </a:p>
          <a:p>
            <a:pPr lvl="1"/>
            <a:r>
              <a:rPr lang="en-US" dirty="0"/>
              <a:t>Hear your perspective on a topic that I care about</a:t>
            </a:r>
          </a:p>
          <a:p>
            <a:pPr lvl="1"/>
            <a:r>
              <a:rPr lang="en-US" dirty="0"/>
              <a:t>Co-author a publication with you, potentially with a small amount of follow-up work – a really good deal, and looks good on your CV!</a:t>
            </a:r>
          </a:p>
        </p:txBody>
      </p:sp>
    </p:spTree>
    <p:extLst>
      <p:ext uri="{BB962C8B-B14F-4D97-AF65-F5344CB8AC3E}">
        <p14:creationId xmlns:p14="http://schemas.microsoft.com/office/powerpoint/2010/main" val="122708844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8605"/>
            <a:ext cx="8229600" cy="1143000"/>
          </a:xfrm>
        </p:spPr>
        <p:txBody>
          <a:bodyPr/>
          <a:lstStyle/>
          <a:p>
            <a:r>
              <a:rPr lang="en-US" dirty="0"/>
              <a:t>Matrix 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" y="9906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Example: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3810000" cy="4213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876800" y="1736690"/>
            <a:ext cx="4114799" cy="4229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 entry of the matrix product is made by taking the dot product of the corresponding row in the left matrix, with the corresponding column in the right one.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38734" y="4053385"/>
            <a:ext cx="464024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8734" y="4572000"/>
            <a:ext cx="464024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7600" y="4581075"/>
            <a:ext cx="464024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040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Operation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Matrix addition is commutative and associative </a:t>
            </a:r>
          </a:p>
          <a:p>
            <a:pPr lvl="1"/>
            <a:r>
              <a:rPr lang="en-US" dirty="0"/>
              <a:t>A + B  =  B + A</a:t>
            </a:r>
          </a:p>
          <a:p>
            <a:pPr lvl="1"/>
            <a:r>
              <a:rPr lang="pt-BR" dirty="0"/>
              <a:t>A + (B + C)  =  (A + B) + C </a:t>
            </a:r>
            <a:endParaRPr lang="en-US" dirty="0"/>
          </a:p>
          <a:p>
            <a:r>
              <a:rPr lang="en-US" dirty="0"/>
              <a:t>Matrix multiplication is associative and distributive but </a:t>
            </a:r>
            <a:r>
              <a:rPr lang="en-US" i="1" dirty="0"/>
              <a:t>not </a:t>
            </a:r>
            <a:r>
              <a:rPr lang="en-US" dirty="0"/>
              <a:t>commutative </a:t>
            </a:r>
          </a:p>
          <a:p>
            <a:pPr lvl="1"/>
            <a:r>
              <a:rPr lang="en-US" dirty="0"/>
              <a:t>A(B*C)  =  (A*B)C </a:t>
            </a:r>
          </a:p>
          <a:p>
            <a:pPr lvl="1"/>
            <a:r>
              <a:rPr lang="en-US" dirty="0"/>
              <a:t>A(B + C)  =  A*B + A*C</a:t>
            </a:r>
          </a:p>
          <a:p>
            <a:pPr lvl="1"/>
            <a:r>
              <a:rPr lang="en-US" dirty="0"/>
              <a:t>A*B != B*A</a:t>
            </a:r>
          </a:p>
        </p:txBody>
      </p:sp>
    </p:spTree>
    <p:extLst>
      <p:ext uri="{BB962C8B-B14F-4D97-AF65-F5344CB8AC3E}">
        <p14:creationId xmlns:p14="http://schemas.microsoft.com/office/powerpoint/2010/main" val="1931299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Matrix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480"/>
            <a:ext cx="8229600" cy="4525963"/>
          </a:xfrm>
        </p:spPr>
        <p:txBody>
          <a:bodyPr/>
          <a:lstStyle/>
          <a:p>
            <a:r>
              <a:rPr lang="en-US" dirty="0"/>
              <a:t>Transpose – flip matrix, so row 1 becomes column 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useful identity: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1877682"/>
            <a:ext cx="4384491" cy="2027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03" y="2198480"/>
            <a:ext cx="1809486" cy="13856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25749" y="4569669"/>
            <a:ext cx="48006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8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3964940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Given a matrix </a:t>
            </a:r>
            <a:r>
              <a:rPr lang="en-US" altLang="zh-CN" b="1" dirty="0"/>
              <a:t>A</a:t>
            </a:r>
            <a:r>
              <a:rPr lang="en-US" altLang="zh-CN" dirty="0"/>
              <a:t>, its inverse </a:t>
            </a:r>
            <a:r>
              <a:rPr lang="en-US" altLang="zh-CN" b="1" dirty="0"/>
              <a:t>A</a:t>
            </a:r>
            <a:r>
              <a:rPr lang="en-US" altLang="zh-CN" b="1" baseline="30000" dirty="0"/>
              <a:t>-1</a:t>
            </a:r>
            <a:r>
              <a:rPr lang="en-US" altLang="zh-CN" baseline="30000" dirty="0"/>
              <a:t>  </a:t>
            </a:r>
            <a:r>
              <a:rPr lang="en-US" altLang="zh-CN" dirty="0"/>
              <a:t>is a matrix such that </a:t>
            </a:r>
            <a:r>
              <a:rPr lang="en-US" altLang="zh-CN" b="1" dirty="0"/>
              <a:t>AA</a:t>
            </a:r>
            <a:r>
              <a:rPr lang="en-US" altLang="zh-CN" b="1" baseline="30000" dirty="0"/>
              <a:t>-1 </a:t>
            </a:r>
            <a:r>
              <a:rPr lang="en-US" altLang="zh-CN" b="1" dirty="0"/>
              <a:t>= A</a:t>
            </a:r>
            <a:r>
              <a:rPr lang="en-US" altLang="zh-CN" b="1" baseline="30000" dirty="0"/>
              <a:t>-1</a:t>
            </a:r>
            <a:r>
              <a:rPr lang="en-US" altLang="zh-CN" b="1" dirty="0"/>
              <a:t>A =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endParaRPr lang="en-US" altLang="zh-CN" dirty="0"/>
          </a:p>
          <a:p>
            <a:r>
              <a:rPr lang="en-US" altLang="zh-CN" dirty="0"/>
              <a:t>E.g.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/>
              <a:t>Inverse does not always exist. If </a:t>
            </a:r>
            <a:r>
              <a:rPr lang="en-US" altLang="zh-CN" b="1" dirty="0"/>
              <a:t>A</a:t>
            </a:r>
            <a:r>
              <a:rPr lang="en-US" altLang="zh-CN" b="1" baseline="30000" dirty="0"/>
              <a:t>-1</a:t>
            </a:r>
            <a:r>
              <a:rPr lang="en-US" altLang="zh-CN" dirty="0"/>
              <a:t> exists, </a:t>
            </a:r>
            <a:r>
              <a:rPr lang="en-US" altLang="zh-CN" b="1" dirty="0"/>
              <a:t>A</a:t>
            </a:r>
            <a:r>
              <a:rPr lang="en-US" altLang="zh-CN" dirty="0"/>
              <a:t> is </a:t>
            </a:r>
            <a:r>
              <a:rPr lang="en-US" altLang="zh-CN" i="1" dirty="0"/>
              <a:t>invertible</a:t>
            </a:r>
            <a:r>
              <a:rPr lang="en-US" altLang="zh-CN" dirty="0"/>
              <a:t> or </a:t>
            </a:r>
            <a:r>
              <a:rPr lang="en-US" altLang="zh-CN" i="1" dirty="0"/>
              <a:t>non-singular</a:t>
            </a:r>
            <a:r>
              <a:rPr lang="en-US" altLang="zh-CN" dirty="0"/>
              <a:t>. Otherwise, it’s </a:t>
            </a:r>
            <a:r>
              <a:rPr lang="en-US" altLang="zh-CN" i="1" dirty="0"/>
              <a:t>singular</a:t>
            </a:r>
            <a:r>
              <a:rPr lang="en-US" altLang="zh-CN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Inverse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1224" y="2413000"/>
            <a:ext cx="3379875" cy="11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84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Special Matrices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00625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Identity matrix </a:t>
            </a:r>
            <a:r>
              <a:rPr lang="en-US" altLang="zh-CN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</a:p>
          <a:p>
            <a:pPr lvl="1"/>
            <a:r>
              <a:rPr lang="en-US" altLang="zh-CN" dirty="0"/>
              <a:t>Square matrix, 1’s along diagonal, 0’s elsewhere</a:t>
            </a:r>
          </a:p>
          <a:p>
            <a:pPr lvl="1"/>
            <a:r>
              <a:rPr lang="en-US" altLang="zh-CN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zh-CN" dirty="0"/>
              <a:t>  </a:t>
            </a:r>
            <a:r>
              <a:rPr lang="en-US" altLang="zh-CN" b="1" dirty="0"/>
              <a:t>∙</a:t>
            </a:r>
            <a:r>
              <a:rPr lang="en-US" altLang="zh-CN" dirty="0"/>
              <a:t>  [another matrix] = [that matrix]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Diagonal matrix</a:t>
            </a:r>
          </a:p>
          <a:p>
            <a:pPr lvl="1"/>
            <a:r>
              <a:rPr lang="en-US" altLang="zh-CN" dirty="0"/>
              <a:t>Square matrix with numbers along diagonal, 0’s elsewhere</a:t>
            </a:r>
          </a:p>
          <a:p>
            <a:pPr lvl="1"/>
            <a:r>
              <a:rPr lang="en-US" altLang="zh-CN" dirty="0"/>
              <a:t>A diagonal </a:t>
            </a:r>
            <a:r>
              <a:rPr lang="en-US" altLang="zh-CN" b="1" dirty="0"/>
              <a:t>∙</a:t>
            </a:r>
            <a:r>
              <a:rPr lang="en-US" altLang="zh-CN" dirty="0"/>
              <a:t> [another matrix] scales the rows of that matrix</a:t>
            </a:r>
          </a:p>
          <a:p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1600200"/>
            <a:ext cx="1771650" cy="148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4987" y="4176712"/>
            <a:ext cx="1971675" cy="149542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Special Matrices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Symmetric matrix</a:t>
            </a:r>
          </a:p>
          <a:p>
            <a:pPr>
              <a:buNone/>
            </a:pP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29000" y="2250568"/>
            <a:ext cx="1549286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1148" y="1600200"/>
            <a:ext cx="1639987" cy="13860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1580"/>
            <a:ext cx="8229600" cy="4525963"/>
          </a:xfrm>
        </p:spPr>
        <p:txBody>
          <a:bodyPr/>
          <a:lstStyle/>
          <a:p>
            <a:r>
              <a:rPr lang="en-US" dirty="0"/>
              <a:t>L1 norm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L2 norm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</a:t>
            </a:r>
            <a:r>
              <a:rPr lang="en-US" i="1" baseline="30000" dirty="0" err="1"/>
              <a:t>p</a:t>
            </a:r>
            <a:r>
              <a:rPr lang="en-US" dirty="0"/>
              <a:t> norm (for real numbers </a:t>
            </a:r>
            <a:r>
              <a:rPr lang="en-US" i="1" dirty="0"/>
              <a:t>p</a:t>
            </a:r>
            <a:r>
              <a:rPr lang="en-US" dirty="0"/>
              <a:t> ≥ 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288" t="26657" r="69518" b="64746"/>
          <a:stretch/>
        </p:blipFill>
        <p:spPr>
          <a:xfrm>
            <a:off x="764273" y="1876908"/>
            <a:ext cx="2047165" cy="982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552" t="48298" r="64851" b="45374"/>
          <a:stretch/>
        </p:blipFill>
        <p:spPr>
          <a:xfrm>
            <a:off x="805217" y="3780775"/>
            <a:ext cx="2852383" cy="723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9179" t="34806" r="65000" b="57433"/>
          <a:stretch/>
        </p:blipFill>
        <p:spPr>
          <a:xfrm>
            <a:off x="723329" y="5407429"/>
            <a:ext cx="2893326" cy="88710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842"/>
            <a:ext cx="8229600" cy="1143000"/>
          </a:xfrm>
        </p:spPr>
        <p:txBody>
          <a:bodyPr/>
          <a:lstStyle/>
          <a:p>
            <a:r>
              <a:rPr lang="en-US" altLang="zh-CN" dirty="0"/>
              <a:t>Norms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7691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42990"/>
            <a:ext cx="8229600" cy="5081610"/>
          </a:xfrm>
        </p:spPr>
        <p:txBody>
          <a:bodyPr>
            <a:normAutofit/>
          </a:bodyPr>
          <a:lstStyle/>
          <a:p>
            <a:r>
              <a:rPr lang="en-US" altLang="zh-CN" dirty="0"/>
              <a:t>MATLAB example   		</a:t>
            </a:r>
            <a:r>
              <a:rPr lang="en-US" altLang="zh-CN" sz="1600" dirty="0"/>
              <a:t>// </a:t>
            </a:r>
            <a:r>
              <a:rPr lang="en-US" altLang="zh-CN" sz="1600" dirty="0" err="1"/>
              <a:t>linalg.solve</a:t>
            </a:r>
            <a:r>
              <a:rPr lang="en-US" altLang="zh-CN" sz="1600" dirty="0"/>
              <a:t> or </a:t>
            </a:r>
            <a:r>
              <a:rPr lang="en-US" altLang="zh-CN" sz="1600" dirty="0" err="1"/>
              <a:t>lingalg.lstsq</a:t>
            </a:r>
            <a:r>
              <a:rPr lang="en-US" altLang="zh-CN" sz="1600" dirty="0"/>
              <a:t> in Python 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System of Linear Equations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2975" y="2631179"/>
            <a:ext cx="2929152" cy="874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2975" y="1972438"/>
            <a:ext cx="1471613" cy="469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3812428"/>
            <a:ext cx="5181600" cy="1815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&gt;&gt; x = A\B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x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    1.0000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   -0.5000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SimSun" panose="02010600030101010101" pitchFamily="2" charset="-122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31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Matrix Rank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Column/row rank</a:t>
            </a:r>
          </a:p>
          <a:p>
            <a:pPr marL="457200" lvl="1" indent="0">
              <a:buNone/>
            </a:pP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  <a:p>
            <a:r>
              <a:rPr lang="en-US" altLang="zh-CN" dirty="0"/>
              <a:t>Column rank always equals row rank</a:t>
            </a:r>
          </a:p>
          <a:p>
            <a:r>
              <a:rPr lang="en-US" altLang="zh-CN" dirty="0"/>
              <a:t>Matrix rank</a:t>
            </a:r>
          </a:p>
          <a:p>
            <a:r>
              <a:rPr lang="en-US" altLang="zh-CN" dirty="0"/>
              <a:t>If a matrix is not full rank, inverse doesn’t exist</a:t>
            </a:r>
          </a:p>
          <a:p>
            <a:pPr lvl="1"/>
            <a:r>
              <a:rPr lang="en-US" altLang="zh-CN" dirty="0"/>
              <a:t>Inverse also doesn’t exist for non-square matrices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>
              <a:buNone/>
            </a:pP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609600" y="2362200"/>
            <a:ext cx="8229600" cy="567208"/>
          </a:xfrm>
          <a:prstGeom prst="rect">
            <a:avLst/>
          </a:prstGeom>
        </p:spPr>
      </p:pic>
      <p:pic>
        <p:nvPicPr>
          <p:cNvPr id="9" name="Picture 8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345597" y="3931920"/>
            <a:ext cx="5277181" cy="34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69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Linear independence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06962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Suppose we have a set of vectors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/>
              <a:t>If we can express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/>
              <a:t> as a linear combination of the other vectors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2</a:t>
            </a:r>
            <a:r>
              <a:rPr lang="en-US" altLang="zh-CN" dirty="0"/>
              <a:t>…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cs typeface="Times New Roman" panose="02020603050405020304" pitchFamily="18" charset="0"/>
              </a:rPr>
              <a:t>, then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>
                <a:cs typeface="Times New Roman" panose="02020603050405020304" pitchFamily="18" charset="0"/>
              </a:rPr>
              <a:t> is linearly </a:t>
            </a:r>
            <a:r>
              <a:rPr lang="en-US" altLang="zh-CN" i="1" dirty="0">
                <a:cs typeface="Times New Roman" panose="02020603050405020304" pitchFamily="18" charset="0"/>
              </a:rPr>
              <a:t>dependent</a:t>
            </a:r>
            <a:r>
              <a:rPr lang="en-US" altLang="zh-CN" dirty="0">
                <a:cs typeface="Times New Roman" panose="02020603050405020304" pitchFamily="18" charset="0"/>
              </a:rPr>
              <a:t> on the other vectors. </a:t>
            </a:r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The direction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>
                <a:cs typeface="Times New Roman" panose="02020603050405020304" pitchFamily="18" charset="0"/>
              </a:rPr>
              <a:t> can be expressed as a combination of the directions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2</a:t>
            </a:r>
            <a:r>
              <a:rPr lang="en-US" altLang="zh-CN" dirty="0"/>
              <a:t>…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cs typeface="Times New Roman" panose="02020603050405020304" pitchFamily="18" charset="0"/>
              </a:rPr>
              <a:t>. (E.g.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>
                <a:cs typeface="Times New Roman" panose="02020603050405020304" pitchFamily="18" charset="0"/>
              </a:rPr>
              <a:t> = .7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altLang="zh-CN" baseline="-25000" dirty="0"/>
              <a:t>2 </a:t>
            </a:r>
            <a:r>
              <a:rPr lang="en-US" altLang="zh-CN" dirty="0">
                <a:cs typeface="Times New Roman" panose="02020603050405020304" pitchFamily="18" charset="0"/>
              </a:rPr>
              <a:t>-.5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altLang="zh-CN" baseline="-25000" dirty="0"/>
              <a:t>4</a:t>
            </a:r>
            <a:r>
              <a:rPr lang="en-US" altLang="zh-CN" dirty="0"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dirty="0">
                <a:cs typeface="Times New Roman" panose="02020603050405020304" pitchFamily="18" charset="0"/>
              </a:rPr>
              <a:t>If no vector is linearly dependent on the rest of the set, the set is linearly </a:t>
            </a:r>
            <a:r>
              <a:rPr lang="en-US" altLang="zh-CN" i="1" dirty="0">
                <a:cs typeface="Times New Roman" panose="02020603050405020304" pitchFamily="18" charset="0"/>
              </a:rPr>
              <a:t>independent</a:t>
            </a:r>
            <a:r>
              <a:rPr lang="en-US" altLang="zh-CN" dirty="0"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altLang="zh-CN" dirty="0"/>
              <a:t>Common case: a set of vectors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/>
              <a:t> is always linearly independent if each vector is perpendicular to every other vector (and non-zero) </a:t>
            </a:r>
          </a:p>
          <a:p>
            <a:endParaRPr lang="zh-CN" alt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1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054C1-8521-4E61-9244-26150029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94BDD-3856-423E-9E99-DF8054779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  <a:p>
            <a:pPr lvl="1"/>
            <a:r>
              <a:rPr lang="en-US" dirty="0"/>
              <a:t>Don’t reinvent the wheel – your audience will be bored</a:t>
            </a:r>
          </a:p>
          <a:p>
            <a:pPr lvl="1"/>
            <a:r>
              <a:rPr lang="en-US" dirty="0"/>
              <a:t>But it’s ok to adapt an existing method to a new domain/problem…</a:t>
            </a:r>
          </a:p>
          <a:p>
            <a:pPr lvl="1"/>
            <a:r>
              <a:rPr lang="en-US" dirty="0"/>
              <a:t>If you show interesting experimental results…</a:t>
            </a:r>
          </a:p>
          <a:p>
            <a:pPr lvl="1"/>
            <a:r>
              <a:rPr lang="en-US" dirty="0"/>
              <a:t>You analyze them and present them in a clear and engaging fashion</a:t>
            </a:r>
          </a:p>
        </p:txBody>
      </p:sp>
    </p:spTree>
    <p:extLst>
      <p:ext uri="{BB962C8B-B14F-4D97-AF65-F5344CB8AC3E}">
        <p14:creationId xmlns:p14="http://schemas.microsoft.com/office/powerpoint/2010/main" val="93723447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Linear independence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503575"/>
            <a:ext cx="4307381" cy="8344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CN" dirty="0"/>
              <a:t>Not linearly independent</a:t>
            </a:r>
            <a:endParaRPr lang="zh-CN" alt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7417" y="2362200"/>
            <a:ext cx="3469383" cy="3460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815641"/>
            <a:ext cx="4227019" cy="30353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1503575"/>
            <a:ext cx="4531819" cy="5635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Linearly independent set</a:t>
            </a:r>
            <a:endParaRPr kumimoji="0" lang="zh-CN" altLang="en-US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993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There are several computer algorithms that can “factor” a matrix, representing it as the product of some other matrices</a:t>
            </a:r>
          </a:p>
          <a:p>
            <a:r>
              <a:rPr lang="en-US" altLang="zh-CN" dirty="0"/>
              <a:t>The most useful of these is the Singular Value Decomposition</a:t>
            </a:r>
          </a:p>
          <a:p>
            <a:r>
              <a:rPr lang="en-US" altLang="zh-CN" dirty="0"/>
              <a:t>Represents any matrix </a:t>
            </a:r>
            <a:r>
              <a:rPr lang="en-US" altLang="zh-CN" b="1" dirty="0"/>
              <a:t>A</a:t>
            </a:r>
            <a:r>
              <a:rPr lang="en-US" altLang="zh-CN" dirty="0"/>
              <a:t> as a product of three matrices: </a:t>
            </a:r>
            <a:r>
              <a:rPr lang="en-US" altLang="zh-CN" b="1" dirty="0"/>
              <a:t>U</a:t>
            </a:r>
            <a:r>
              <a:rPr lang="el-GR" altLang="zh-CN" b="1" dirty="0"/>
              <a:t>Σ</a:t>
            </a:r>
            <a:r>
              <a:rPr lang="en-US" altLang="zh-CN" b="1" dirty="0"/>
              <a:t>V</a:t>
            </a:r>
            <a:r>
              <a:rPr lang="en-US" altLang="zh-CN" b="1" baseline="30000" dirty="0"/>
              <a:t>T</a:t>
            </a:r>
          </a:p>
          <a:p>
            <a:pPr marL="0" indent="0">
              <a:buNone/>
            </a:pPr>
            <a:endParaRPr lang="zh-CN" altLang="en-US" b="1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59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5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5400" b="1" dirty="0"/>
              <a:t>U</a:t>
            </a:r>
            <a:r>
              <a:rPr lang="el-GR" altLang="zh-CN" sz="5400" b="1" dirty="0"/>
              <a:t>Σ</a:t>
            </a:r>
            <a:r>
              <a:rPr lang="en-US" altLang="zh-CN" sz="5400" b="1" dirty="0"/>
              <a:t>V</a:t>
            </a:r>
            <a:r>
              <a:rPr lang="en-US" altLang="zh-CN" sz="5400" b="1" baseline="30000" dirty="0"/>
              <a:t>T</a:t>
            </a:r>
            <a:r>
              <a:rPr lang="en-US" altLang="zh-CN" sz="5400" b="1" dirty="0"/>
              <a:t> = A</a:t>
            </a:r>
          </a:p>
          <a:p>
            <a:r>
              <a:rPr lang="en-US" altLang="zh-CN" dirty="0"/>
              <a:t>Where </a:t>
            </a:r>
            <a:r>
              <a:rPr lang="en-US" altLang="zh-CN" b="1" dirty="0"/>
              <a:t>U</a:t>
            </a:r>
            <a:r>
              <a:rPr lang="en-US" altLang="zh-CN" dirty="0"/>
              <a:t> and </a:t>
            </a:r>
            <a:r>
              <a:rPr lang="en-US" altLang="zh-CN" b="1" dirty="0"/>
              <a:t>V</a:t>
            </a:r>
            <a:r>
              <a:rPr lang="en-US" altLang="zh-CN" dirty="0"/>
              <a:t> are rotation matrices, and </a:t>
            </a:r>
            <a:r>
              <a:rPr lang="el-GR" altLang="zh-CN" b="1" dirty="0"/>
              <a:t>Σ </a:t>
            </a:r>
            <a:r>
              <a:rPr lang="en-US" altLang="zh-CN" dirty="0"/>
              <a:t>is a scaling matrix. For example:</a:t>
            </a:r>
            <a:endParaRPr lang="en-US" altLang="zh-CN" baseline="30000" dirty="0"/>
          </a:p>
          <a:p>
            <a:endParaRPr lang="zh-CN" altLang="en-US" b="1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695" y="3852196"/>
            <a:ext cx="7690609" cy="142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43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199"/>
          </a:xfrm>
        </p:spPr>
        <p:txBody>
          <a:bodyPr>
            <a:normAutofit/>
          </a:bodyPr>
          <a:lstStyle/>
          <a:p>
            <a:r>
              <a:rPr lang="en-US" altLang="zh-CN" dirty="0"/>
              <a:t>In general, if </a:t>
            </a:r>
            <a:r>
              <a:rPr lang="en-US" altLang="zh-CN" b="1" dirty="0"/>
              <a:t>A</a:t>
            </a:r>
            <a:r>
              <a:rPr lang="en-US" altLang="zh-CN" dirty="0"/>
              <a:t> is </a:t>
            </a:r>
            <a:r>
              <a:rPr lang="en-US" altLang="zh-CN" i="1" dirty="0"/>
              <a:t>m</a:t>
            </a:r>
            <a:r>
              <a:rPr lang="en-US" altLang="zh-CN" dirty="0"/>
              <a:t> x </a:t>
            </a:r>
            <a:r>
              <a:rPr lang="en-US" altLang="zh-CN" i="1" dirty="0"/>
              <a:t>n</a:t>
            </a:r>
            <a:r>
              <a:rPr lang="en-US" altLang="zh-CN" dirty="0"/>
              <a:t>, then </a:t>
            </a:r>
            <a:r>
              <a:rPr lang="en-US" altLang="zh-CN" b="1" dirty="0"/>
              <a:t>U</a:t>
            </a:r>
            <a:r>
              <a:rPr lang="en-US" altLang="zh-CN" dirty="0"/>
              <a:t> will be </a:t>
            </a:r>
            <a:r>
              <a:rPr lang="en-US" altLang="zh-CN" i="1" dirty="0"/>
              <a:t>m </a:t>
            </a:r>
            <a:r>
              <a:rPr lang="en-US" altLang="zh-CN" dirty="0"/>
              <a:t>x </a:t>
            </a:r>
            <a:r>
              <a:rPr lang="en-US" altLang="zh-CN" i="1" dirty="0"/>
              <a:t>m</a:t>
            </a:r>
            <a:r>
              <a:rPr lang="en-US" altLang="zh-CN" dirty="0"/>
              <a:t>,</a:t>
            </a:r>
            <a:r>
              <a:rPr lang="el-GR" altLang="zh-CN" b="1" dirty="0"/>
              <a:t> Σ</a:t>
            </a:r>
            <a:r>
              <a:rPr lang="en-US" altLang="zh-CN" dirty="0"/>
              <a:t> will be </a:t>
            </a:r>
            <a:r>
              <a:rPr lang="en-US" altLang="zh-CN" i="1" dirty="0"/>
              <a:t>m</a:t>
            </a:r>
            <a:r>
              <a:rPr lang="en-US" altLang="zh-CN" dirty="0"/>
              <a:t> x </a:t>
            </a:r>
            <a:r>
              <a:rPr lang="en-US" altLang="zh-CN" i="1" dirty="0"/>
              <a:t>n</a:t>
            </a:r>
            <a:r>
              <a:rPr lang="en-US" altLang="zh-CN" dirty="0"/>
              <a:t>, and </a:t>
            </a:r>
            <a:r>
              <a:rPr lang="en-US" altLang="zh-CN" b="1" dirty="0"/>
              <a:t>V</a:t>
            </a:r>
            <a:r>
              <a:rPr lang="en-US" altLang="zh-CN" b="1" baseline="30000" dirty="0"/>
              <a:t>T</a:t>
            </a:r>
            <a:r>
              <a:rPr lang="en-US" altLang="zh-CN" dirty="0"/>
              <a:t> will be </a:t>
            </a:r>
            <a:r>
              <a:rPr lang="en-US" altLang="zh-CN" i="1" dirty="0"/>
              <a:t>n</a:t>
            </a:r>
            <a:r>
              <a:rPr lang="en-US" altLang="zh-CN" dirty="0"/>
              <a:t> x </a:t>
            </a:r>
            <a:r>
              <a:rPr lang="en-US" altLang="zh-CN" i="1" dirty="0"/>
              <a:t>n</a:t>
            </a:r>
            <a:r>
              <a:rPr lang="en-US" altLang="zh-CN" dirty="0"/>
              <a:t>. </a:t>
            </a:r>
          </a:p>
          <a:p>
            <a:pPr marL="457200" lvl="1" indent="0">
              <a:buNone/>
            </a:pPr>
            <a:endParaRPr lang="en-US" altLang="zh-CN" b="1" baseline="30000" dirty="0"/>
          </a:p>
          <a:p>
            <a:pPr lvl="1"/>
            <a:endParaRPr lang="en-US" altLang="zh-CN" b="1" baseline="30000" dirty="0"/>
          </a:p>
          <a:p>
            <a:pPr lvl="1"/>
            <a:endParaRPr lang="en-US" altLang="zh-CN" b="1" baseline="30000" dirty="0"/>
          </a:p>
          <a:p>
            <a:pPr lvl="1"/>
            <a:endParaRPr lang="en-US" altLang="zh-CN" b="1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1537" y="3937000"/>
            <a:ext cx="740092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31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3569" y="4800600"/>
            <a:ext cx="7400925" cy="1323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3810000"/>
          </a:xfrm>
        </p:spPr>
        <p:txBody>
          <a:bodyPr>
            <a:normAutofit lnSpcReduction="10000"/>
          </a:bodyPr>
          <a:lstStyle/>
          <a:p>
            <a:r>
              <a:rPr lang="en-US" altLang="zh-CN" b="1" dirty="0"/>
              <a:t>U</a:t>
            </a:r>
            <a:r>
              <a:rPr lang="en-US" altLang="zh-CN" dirty="0"/>
              <a:t> and </a:t>
            </a:r>
            <a:r>
              <a:rPr lang="en-US" altLang="zh-CN" b="1" dirty="0"/>
              <a:t>V</a:t>
            </a:r>
            <a:r>
              <a:rPr lang="en-US" altLang="zh-CN" dirty="0"/>
              <a:t> are always rotation matrices. </a:t>
            </a:r>
          </a:p>
          <a:p>
            <a:pPr lvl="1"/>
            <a:r>
              <a:rPr lang="en-US" altLang="zh-CN" dirty="0"/>
              <a:t>Geometric rotation may not be an applicable concept, depending on the matrix. So we call them “unitary” matrices – each column is a unit vector. </a:t>
            </a:r>
          </a:p>
          <a:p>
            <a:r>
              <a:rPr lang="el-GR" altLang="zh-CN" b="1" dirty="0"/>
              <a:t>Σ </a:t>
            </a:r>
            <a:r>
              <a:rPr lang="en-US" altLang="zh-CN" dirty="0"/>
              <a:t>is a diagonal matrix</a:t>
            </a:r>
          </a:p>
          <a:p>
            <a:pPr lvl="1"/>
            <a:r>
              <a:rPr lang="en-US" altLang="zh-CN" dirty="0"/>
              <a:t>The number of nonzero entries = rank of </a:t>
            </a:r>
            <a:r>
              <a:rPr lang="en-US" altLang="zh-CN" b="1" dirty="0"/>
              <a:t>A</a:t>
            </a:r>
          </a:p>
          <a:p>
            <a:pPr lvl="1"/>
            <a:r>
              <a:rPr lang="en-US" altLang="zh-CN" dirty="0"/>
              <a:t>The algorithm always sorts the entries high to low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791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Singular Value Decomposition (SVD)</a:t>
            </a:r>
            <a:endParaRPr lang="en-US" dirty="0"/>
          </a:p>
        </p:txBody>
      </p:sp>
      <p:pic>
        <p:nvPicPr>
          <p:cNvPr id="892930" name="Picture 2" descr="https://upload.wikimedia.org/wikipedia/commons/thumb/e/e9/Singular_value_decomposition.gif/280px-Singular_value_decompositio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0" y="2763044"/>
            <a:ext cx="2667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93863" y="2025176"/>
            <a:ext cx="1956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 = U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Σ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V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842" y="5759355"/>
            <a:ext cx="1851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Illustration from Wikipedia</a:t>
            </a:r>
          </a:p>
        </p:txBody>
      </p:sp>
    </p:spTree>
    <p:extLst>
      <p:ext uri="{BB962C8B-B14F-4D97-AF65-F5344CB8AC3E}">
        <p14:creationId xmlns:p14="http://schemas.microsoft.com/office/powerpoint/2010/main" val="3838484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3746-FC3A-458E-9214-827345FC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Calculus review</a:t>
            </a:r>
          </a:p>
        </p:txBody>
      </p:sp>
    </p:spTree>
    <p:extLst>
      <p:ext uri="{BB962C8B-B14F-4D97-AF65-F5344CB8AC3E}">
        <p14:creationId xmlns:p14="http://schemas.microsoft.com/office/powerpoint/2010/main" val="2629675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3009" y="498157"/>
            <a:ext cx="34639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Differentiation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7616825" cy="34366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provides us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about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rate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change of a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479425" lvl="0" indent="0" algn="l" defTabSz="914400" rtl="0" eaLnBrk="1" fontAlgn="auto" latinLnBrk="0" hangingPunct="1">
              <a:lnSpc>
                <a:spcPts val="6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also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function. 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20115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rate function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26465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acceleration function.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1B0DB-E140-48F8-9241-2F6F0076D46C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8E789-F89D-4E75-A02A-3F4D76279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= rate of change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50512-21A4-4B09-AD25-1C7A12379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43" y="1417638"/>
            <a:ext cx="6327913" cy="4508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C6FC82-5563-4DE7-BDCB-0676F24C2B39}"/>
              </a:ext>
            </a:extLst>
          </p:cNvPr>
          <p:cNvSpPr txBox="1"/>
          <p:nvPr/>
        </p:nvSpPr>
        <p:spPr>
          <a:xfrm>
            <a:off x="354842" y="6474967"/>
            <a:ext cx="126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107792088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189F0-558F-402D-B9B9-20B8490A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= rate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33AF7-E7C0-4FED-9361-5CACBC30D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function y = mx + b</a:t>
            </a:r>
          </a:p>
          <a:p>
            <a:r>
              <a:rPr lang="en-US" dirty="0"/>
              <a:t>Slope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8517B-3357-4016-B5F7-4317AC7AD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72" y="3094382"/>
            <a:ext cx="3235655" cy="34889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9623FBD-A2C0-4916-9813-49EB24BD4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1564" y="2095389"/>
            <a:ext cx="3392556" cy="808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8B03D7-7E12-4216-91B5-074E7BEBBA46}"/>
              </a:ext>
            </a:extLst>
          </p:cNvPr>
          <p:cNvSpPr txBox="1"/>
          <p:nvPr/>
        </p:nvSpPr>
        <p:spPr>
          <a:xfrm>
            <a:off x="354842" y="6474967"/>
            <a:ext cx="126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2751853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and Schedule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See course website!</a:t>
            </a:r>
          </a:p>
        </p:txBody>
      </p:sp>
    </p:spTree>
    <p:extLst>
      <p:ext uri="{BB962C8B-B14F-4D97-AF65-F5344CB8AC3E}">
        <p14:creationId xmlns:p14="http://schemas.microsoft.com/office/powerpoint/2010/main" val="21158732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2832" y="498157"/>
            <a:ext cx="70440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65350" algn="l"/>
                <a:tab pos="3613785" algn="l"/>
                <a:tab pos="4545965" algn="l"/>
              </a:tabLst>
            </a:pPr>
            <a:r>
              <a:rPr spc="-45" dirty="0"/>
              <a:t>Ways</a:t>
            </a:r>
            <a:r>
              <a:rPr spc="5" dirty="0"/>
              <a:t> </a:t>
            </a:r>
            <a:r>
              <a:rPr spc="-5" dirty="0"/>
              <a:t>to	</a:t>
            </a:r>
            <a:r>
              <a:rPr spc="-20" dirty="0"/>
              <a:t>Write	</a:t>
            </a:r>
            <a:r>
              <a:rPr spc="-5" dirty="0"/>
              <a:t>the	Derivative</a:t>
            </a:r>
          </a:p>
        </p:txBody>
      </p:sp>
      <p:sp>
        <p:nvSpPr>
          <p:cNvPr id="3" name="object 3"/>
          <p:cNvSpPr/>
          <p:nvPr/>
        </p:nvSpPr>
        <p:spPr>
          <a:xfrm>
            <a:off x="1418033" y="3938784"/>
            <a:ext cx="299085" cy="0"/>
          </a:xfrm>
          <a:custGeom>
            <a:avLst/>
            <a:gdLst/>
            <a:ahLst/>
            <a:cxnLst/>
            <a:rect l="l" t="t" r="r" b="b"/>
            <a:pathLst>
              <a:path w="299085">
                <a:moveTo>
                  <a:pt x="0" y="0"/>
                </a:moveTo>
                <a:lnTo>
                  <a:pt x="298875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4014" y="3934231"/>
            <a:ext cx="27432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dx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0739" y="1557020"/>
            <a:ext cx="6132830" cy="174150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Given the function f(x),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can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write its 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following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ways: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78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lang="en-US" sz="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'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(x)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311" y="3690620"/>
            <a:ext cx="12503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8309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150" b="0" i="1" u="none" strike="noStrike" kern="1200" cap="none" spc="-22" normalizeH="0" baseline="4629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r>
              <a:rPr kumimoji="0" sz="3150" b="0" i="1" u="none" strike="noStrike" kern="1200" cap="none" spc="375" normalizeH="0" baseline="4629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f(x)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0739" y="4541520"/>
            <a:ext cx="6725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x is commonly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written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dx.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7A6CA-E250-4A0A-B762-0BDD0323846D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991" y="498157"/>
            <a:ext cx="59480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05529" algn="l"/>
              </a:tabLst>
            </a:pPr>
            <a:r>
              <a:rPr spc="-10" dirty="0"/>
              <a:t>Differentiation	</a:t>
            </a:r>
            <a:r>
              <a:rPr spc="-5" dirty="0"/>
              <a:t>Formulas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6423660" cy="17221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following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common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differentiation  formulas: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943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311" y="4541520"/>
            <a:ext cx="6739255" cy="87121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07670" marR="5080" lvl="0" indent="-395605" algn="l" defTabSz="914400" rtl="0" eaLnBrk="1" fontAlgn="auto" latinLnBrk="0" hangingPunct="1">
              <a:lnSpc>
                <a:spcPts val="33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sum is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derivatives.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29763" y="3824037"/>
            <a:ext cx="432434" cy="0"/>
          </a:xfrm>
          <a:custGeom>
            <a:avLst/>
            <a:gdLst/>
            <a:ahLst/>
            <a:cxnLst/>
            <a:rect l="l" t="t" r="r" b="b"/>
            <a:pathLst>
              <a:path w="432435">
                <a:moveTo>
                  <a:pt x="0" y="0"/>
                </a:moveTo>
                <a:lnTo>
                  <a:pt x="432383" y="0"/>
                </a:lnTo>
              </a:path>
            </a:pathLst>
          </a:custGeom>
          <a:ln w="15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42052" y="3822642"/>
            <a:ext cx="38481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24593" y="3532989"/>
            <a:ext cx="1142365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95605" algn="l"/>
              </a:tabLst>
              <a:defRPr/>
            </a:pPr>
            <a:r>
              <a:rPr kumimoji="0" sz="4350" b="0" i="1" u="none" strike="noStrike" kern="1200" cap="none" spc="30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 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00111" y="5957637"/>
            <a:ext cx="424180" cy="0"/>
          </a:xfrm>
          <a:custGeom>
            <a:avLst/>
            <a:gdLst/>
            <a:ahLst/>
            <a:cxnLst/>
            <a:rect l="l" t="t" r="r" b="b"/>
            <a:pathLst>
              <a:path w="424180">
                <a:moveTo>
                  <a:pt x="0" y="0"/>
                </a:moveTo>
                <a:lnTo>
                  <a:pt x="424016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11815" y="5956242"/>
            <a:ext cx="381635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92654" y="5666589"/>
            <a:ext cx="4655185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89255" algn="l"/>
                <a:tab pos="2798445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5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29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5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94EAEF-1788-45E2-8314-A3E05FBDA9E5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5096" y="498157"/>
            <a:ext cx="24796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Examples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38311" y="1976120"/>
            <a:ext cx="5454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311" y="3690620"/>
            <a:ext cx="6739255" cy="87121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07670" marR="5080" lvl="0" indent="-395605" algn="l" defTabSz="914400" rtl="0" eaLnBrk="1" fontAlgn="auto" latinLnBrk="0" hangingPunct="1">
              <a:lnSpc>
                <a:spcPts val="33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sum is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derivatives.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15944" y="2985837"/>
            <a:ext cx="435609" cy="0"/>
          </a:xfrm>
          <a:custGeom>
            <a:avLst/>
            <a:gdLst/>
            <a:ahLst/>
            <a:cxnLst/>
            <a:rect l="l" t="t" r="r" b="b"/>
            <a:pathLst>
              <a:path w="435610">
                <a:moveTo>
                  <a:pt x="0" y="0"/>
                </a:moveTo>
                <a:lnTo>
                  <a:pt x="435103" y="0"/>
                </a:lnTo>
              </a:path>
            </a:pathLst>
          </a:custGeom>
          <a:ln w="15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28881" y="2984442"/>
            <a:ext cx="38608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1077" y="2694789"/>
            <a:ext cx="893444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98145" algn="l"/>
              </a:tabLst>
              <a:defRPr/>
            </a:pPr>
            <a:r>
              <a:rPr kumimoji="0" sz="4350" b="0" i="1" u="none" strike="noStrike" kern="1200" cap="none" spc="22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7</a:t>
            </a:r>
            <a:r>
              <a:rPr kumimoji="0" sz="29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81177" y="5371850"/>
            <a:ext cx="351155" cy="0"/>
          </a:xfrm>
          <a:custGeom>
            <a:avLst/>
            <a:gdLst/>
            <a:ahLst/>
            <a:cxnLst/>
            <a:rect l="l" t="t" r="r" b="b"/>
            <a:pathLst>
              <a:path w="351155">
                <a:moveTo>
                  <a:pt x="0" y="0"/>
                </a:moveTo>
                <a:lnTo>
                  <a:pt x="350769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93696" y="5370455"/>
            <a:ext cx="29972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dt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36493" y="5080802"/>
            <a:ext cx="154686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53060" algn="l"/>
              </a:tabLst>
              <a:defRPr/>
            </a:pPr>
            <a:r>
              <a:rPr kumimoji="0" sz="4350" b="0" i="1" u="none" strike="noStrike" kern="1200" cap="none" spc="52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4)</a:t>
            </a:r>
            <a:r>
              <a:rPr kumimoji="0" sz="2900" b="0" i="0" u="none" strike="noStrike" kern="1200" cap="none" spc="-4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E3825-FBAC-4FD7-AFC6-63305B8A5530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3255" y="498157"/>
            <a:ext cx="378332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More</a:t>
            </a:r>
            <a:r>
              <a:rPr spc="-60" dirty="0"/>
              <a:t> </a:t>
            </a:r>
            <a:r>
              <a:rPr spc="-5" dirty="0"/>
              <a:t>Formulas</a:t>
            </a:r>
          </a:p>
        </p:txBody>
      </p:sp>
      <p:sp>
        <p:nvSpPr>
          <p:cNvPr id="3" name="object 3"/>
          <p:cNvSpPr/>
          <p:nvPr/>
        </p:nvSpPr>
        <p:spPr>
          <a:xfrm>
            <a:off x="1732226" y="2586767"/>
            <a:ext cx="385445" cy="0"/>
          </a:xfrm>
          <a:custGeom>
            <a:avLst/>
            <a:gdLst/>
            <a:ahLst/>
            <a:cxnLst/>
            <a:rect l="l" t="t" r="r" b="b"/>
            <a:pathLst>
              <a:path w="385444">
                <a:moveTo>
                  <a:pt x="0" y="0"/>
                </a:moveTo>
                <a:lnTo>
                  <a:pt x="385273" y="0"/>
                </a:lnTo>
              </a:path>
            </a:pathLst>
          </a:custGeom>
          <a:ln w="137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2269" y="2584416"/>
            <a:ext cx="348615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15325" y="2319269"/>
            <a:ext cx="2254250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48615" algn="l"/>
              </a:tabLst>
              <a:defRPr/>
            </a:pPr>
            <a:r>
              <a:rPr kumimoji="0" sz="3975" b="0" i="1" u="none" strike="noStrike" kern="1200" cap="none" spc="22" normalizeH="0" baseline="3563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650" b="0" i="1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325" b="0" i="1" u="none" strike="noStrike" kern="1200" cap="none" spc="165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 </a:t>
            </a:r>
            <a:r>
              <a:rPr kumimoji="0" sz="26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6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650" b="0" i="1" u="none" strike="noStrike" kern="1200" cap="none" spc="-5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</a:t>
            </a:r>
            <a:r>
              <a:rPr kumimoji="0" sz="265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325" b="0" i="1" u="none" strike="noStrike" kern="1200" cap="none" spc="60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325" b="0" i="0" u="none" strike="noStrike" kern="1200" cap="none" spc="60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2325" b="0" i="0" u="none" strike="noStrike" kern="1200" cap="none" spc="60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65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311" y="1557020"/>
            <a:ext cx="6562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power: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8311" y="3258820"/>
            <a:ext cx="33597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3943" y="4205787"/>
            <a:ext cx="426720" cy="0"/>
          </a:xfrm>
          <a:custGeom>
            <a:avLst/>
            <a:gdLst/>
            <a:ahLst/>
            <a:cxnLst/>
            <a:rect l="l" t="t" r="r" b="b"/>
            <a:pathLst>
              <a:path w="426719">
                <a:moveTo>
                  <a:pt x="0" y="0"/>
                </a:moveTo>
                <a:lnTo>
                  <a:pt x="426715" y="0"/>
                </a:lnTo>
              </a:path>
            </a:pathLst>
          </a:custGeom>
          <a:ln w="150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36433" y="4204373"/>
            <a:ext cx="382905" cy="4711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17347" y="3915211"/>
            <a:ext cx="1775460" cy="4711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1160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1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550" b="0" i="1" u="none" strike="noStrike" kern="1200" cap="none" spc="75" normalizeH="0" baseline="4248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550" b="0" i="1" u="none" strike="noStrike" kern="1200" cap="none" spc="52" normalizeH="0" baseline="4248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48103" y="5957637"/>
            <a:ext cx="427990" cy="0"/>
          </a:xfrm>
          <a:custGeom>
            <a:avLst/>
            <a:gdLst/>
            <a:ahLst/>
            <a:cxnLst/>
            <a:rect l="l" t="t" r="r" b="b"/>
            <a:pathLst>
              <a:path w="427989">
                <a:moveTo>
                  <a:pt x="0" y="0"/>
                </a:moveTo>
                <a:lnTo>
                  <a:pt x="427765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35721" y="5957637"/>
            <a:ext cx="231140" cy="0"/>
          </a:xfrm>
          <a:custGeom>
            <a:avLst/>
            <a:gdLst/>
            <a:ahLst/>
            <a:cxnLst/>
            <a:rect l="l" t="t" r="r" b="b"/>
            <a:pathLst>
              <a:path w="231139">
                <a:moveTo>
                  <a:pt x="0" y="0"/>
                </a:moveTo>
                <a:lnTo>
                  <a:pt x="230573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8311" y="4960620"/>
            <a:ext cx="3636010" cy="1467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34365" marR="579755" lvl="0" indent="80645" algn="l" defTabSz="914400" rtl="0" eaLnBrk="1" fontAlgn="auto" latinLnBrk="0" hangingPunct="1">
              <a:lnSpc>
                <a:spcPct val="6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95375" algn="l"/>
                <a:tab pos="2410460" algn="l"/>
              </a:tabLst>
              <a:defRPr/>
            </a:pPr>
            <a:r>
              <a:rPr kumimoji="0" sz="4350" b="0" i="1" u="none" strike="noStrike" kern="1200" cap="none" spc="37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log(</a:t>
            </a:r>
            <a:r>
              <a:rPr kumimoji="0" sz="29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37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4350" b="0" i="0" u="none" strike="noStrike" kern="1200" cap="none" spc="-165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  </a:t>
            </a:r>
            <a:r>
              <a:rPr kumimoji="0" sz="29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		</a:t>
            </a:r>
            <a:r>
              <a:rPr kumimoji="0" sz="29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6502A2-CEB6-49AC-A92F-6A2323ECAE9D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0911" y="498157"/>
            <a:ext cx="39077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More</a:t>
            </a:r>
            <a:r>
              <a:rPr spc="-95" dirty="0"/>
              <a:t> </a:t>
            </a:r>
            <a:r>
              <a:rPr dirty="0"/>
              <a:t>Examples</a:t>
            </a:r>
          </a:p>
        </p:txBody>
      </p:sp>
      <p:sp>
        <p:nvSpPr>
          <p:cNvPr id="3" name="object 3"/>
          <p:cNvSpPr/>
          <p:nvPr/>
        </p:nvSpPr>
        <p:spPr>
          <a:xfrm>
            <a:off x="1688234" y="2587605"/>
            <a:ext cx="360680" cy="0"/>
          </a:xfrm>
          <a:custGeom>
            <a:avLst/>
            <a:gdLst/>
            <a:ahLst/>
            <a:cxnLst/>
            <a:rect l="l" t="t" r="r" b="b"/>
            <a:pathLst>
              <a:path w="360680">
                <a:moveTo>
                  <a:pt x="0" y="0"/>
                </a:moveTo>
                <a:lnTo>
                  <a:pt x="360645" y="0"/>
                </a:lnTo>
              </a:path>
            </a:pathLst>
          </a:custGeom>
          <a:ln w="13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97771" y="2585272"/>
            <a:ext cx="332105" cy="434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dx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8224" y="2319634"/>
            <a:ext cx="1084580" cy="434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7820" algn="l"/>
              </a:tabLst>
              <a:defRPr/>
            </a:pPr>
            <a:r>
              <a:rPr kumimoji="0" sz="3975" b="0" i="1" u="none" strike="noStrike" kern="1200" cap="none" spc="37" normalizeH="0" baseline="3563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65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650" b="0" i="1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325" b="0" i="0" u="none" strike="noStrike" kern="1200" cap="none" spc="9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325" b="0" i="0" u="none" strike="noStrike" kern="1200" cap="none" spc="5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311" y="1557020"/>
            <a:ext cx="6562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power: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86486" y="4176908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15" y="0"/>
                </a:lnTo>
              </a:path>
            </a:pathLst>
          </a:custGeom>
          <a:ln w="14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8311" y="3227062"/>
            <a:ext cx="3636010" cy="218630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21945" marR="0" lvl="0" indent="-309245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1945" algn="l"/>
                <a:tab pos="32258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315" marR="0" lvl="0" indent="0" algn="l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11885" algn="l"/>
              </a:tabLst>
              <a:defRPr/>
            </a:pPr>
            <a:r>
              <a:rPr kumimoji="0" sz="4350" b="0" i="1" u="none" strike="noStrike" kern="1200" cap="none" spc="60" normalizeH="0" baseline="105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4350" b="0" i="1" u="none" strike="noStrike" kern="1200" cap="none" spc="127" normalizeH="0" baseline="-249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17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 </a:t>
            </a:r>
            <a:r>
              <a:rPr kumimoji="0" sz="17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1700" b="0" i="1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67" normalizeH="0" baseline="-249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4350" b="0" i="0" u="none" strike="noStrike" kern="1200" cap="none" spc="0" normalizeH="0" baseline="-24904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6731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dy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21945" marR="0" lvl="0" indent="-309245" algn="l" defTabSz="914400" rtl="0" eaLnBrk="1" fontAlgn="auto" latinLnBrk="0" hangingPunct="1">
              <a:lnSpc>
                <a:spcPct val="100000"/>
              </a:lnSpc>
              <a:spcBef>
                <a:spcPts val="267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1945" algn="l"/>
                <a:tab pos="32258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08019" y="5957637"/>
            <a:ext cx="397510" cy="0"/>
          </a:xfrm>
          <a:custGeom>
            <a:avLst/>
            <a:gdLst/>
            <a:ahLst/>
            <a:cxnLst/>
            <a:rect l="l" t="t" r="r" b="b"/>
            <a:pathLst>
              <a:path w="397510">
                <a:moveTo>
                  <a:pt x="0" y="0"/>
                </a:moveTo>
                <a:lnTo>
                  <a:pt x="397370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0488" y="5956242"/>
            <a:ext cx="36195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dx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6845" y="5666589"/>
            <a:ext cx="1805939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70205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3log(</a:t>
            </a:r>
            <a:r>
              <a:rPr kumimoji="0" sz="29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01577-8C11-466E-8CE3-291CB1E51CF2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1319" y="498157"/>
            <a:ext cx="53066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81350" algn="l"/>
              </a:tabLst>
            </a:pPr>
            <a:r>
              <a:rPr dirty="0"/>
              <a:t>Product</a:t>
            </a:r>
            <a:r>
              <a:rPr spc="-5" dirty="0"/>
              <a:t> </a:t>
            </a:r>
            <a:r>
              <a:rPr dirty="0"/>
              <a:t>and	</a:t>
            </a:r>
            <a:r>
              <a:rPr spc="-5" dirty="0"/>
              <a:t>Quotient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6153785" cy="17221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 rule and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quotient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rules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 commonly used in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differentiation.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78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Product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311" y="4541520"/>
            <a:ext cx="24765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829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Quotient</a:t>
            </a:r>
            <a:r>
              <a:rPr kumimoji="0" sz="2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22250" y="3824037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368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34692" y="3822642"/>
            <a:ext cx="37973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5452" y="3532989"/>
            <a:ext cx="598932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88620" algn="l"/>
                <a:tab pos="2729865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)*</a:t>
            </a:r>
            <a:r>
              <a:rPr kumimoji="0" sz="2900" b="0" i="0" u="none" strike="noStrike" kern="1200" cap="none" spc="-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29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0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38117" y="5592178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397" y="0"/>
                </a:lnTo>
              </a:path>
            </a:pathLst>
          </a:custGeom>
          <a:ln w="15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04805" y="5592178"/>
            <a:ext cx="748030" cy="0"/>
          </a:xfrm>
          <a:custGeom>
            <a:avLst/>
            <a:gdLst/>
            <a:ahLst/>
            <a:cxnLst/>
            <a:rect l="l" t="t" r="r" b="b"/>
            <a:pathLst>
              <a:path w="748030">
                <a:moveTo>
                  <a:pt x="0" y="0"/>
                </a:moveTo>
                <a:lnTo>
                  <a:pt x="747466" y="0"/>
                </a:lnTo>
              </a:path>
            </a:pathLst>
          </a:custGeom>
          <a:ln w="15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17636" y="5592178"/>
            <a:ext cx="3348990" cy="0"/>
          </a:xfrm>
          <a:custGeom>
            <a:avLst/>
            <a:gdLst/>
            <a:ahLst/>
            <a:cxnLst/>
            <a:rect l="l" t="t" r="r" b="b"/>
            <a:pathLst>
              <a:path w="3348990">
                <a:moveTo>
                  <a:pt x="0" y="0"/>
                </a:moveTo>
                <a:lnTo>
                  <a:pt x="3348757" y="0"/>
                </a:lnTo>
              </a:path>
            </a:pathLst>
          </a:custGeom>
          <a:ln w="15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82083" y="5579462"/>
            <a:ext cx="13525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33363" y="5591504"/>
            <a:ext cx="976630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1200" cap="none" spc="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47599" y="5068789"/>
            <a:ext cx="3316604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00" b="0" i="1" u="none" strike="noStrike" kern="1200" cap="none" spc="-4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50561" y="5591504"/>
            <a:ext cx="1605280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 </a:t>
            </a:r>
            <a:r>
              <a:rPr kumimoji="0" lang="en-US" sz="4350" b="0" i="0" u="none" strike="noStrike" kern="1200" cap="none" spc="-1814" normalizeH="0" baseline="-124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</a:t>
            </a:r>
            <a:r>
              <a:rPr kumimoji="0" lang="en-US" sz="4350" b="0" i="0" u="none" strike="noStrike" kern="1200" cap="none" spc="89" normalizeH="0" baseline="-124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lang="en-US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-2790" normalizeH="0" baseline="-124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</a:t>
            </a:r>
            <a:endParaRPr kumimoji="0" sz="4350" b="0" i="0" u="none" strike="noStrike" kern="1200" cap="none" spc="0" normalizeH="0" baseline="-12452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30565" y="5068789"/>
            <a:ext cx="1525270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>
                <a:tab pos="383540" algn="l"/>
                <a:tab pos="668655" algn="l"/>
              </a:tabLst>
              <a:defRPr/>
            </a:pPr>
            <a:r>
              <a:rPr kumimoji="0" sz="29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4350" b="0" i="0" u="none" strike="noStrike" kern="1200" cap="none" spc="-1814" normalizeH="0" baseline="19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</a:t>
            </a:r>
            <a:r>
              <a:rPr kumimoji="0" sz="4350" b="0" i="0" u="none" strike="noStrike" kern="1200" cap="none" spc="-1814" normalizeH="0" baseline="19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3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-2422" normalizeH="0" baseline="19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</a:t>
            </a:r>
            <a:endParaRPr kumimoji="0" sz="4350" b="0" i="0" u="none" strike="noStrike" kern="1200" cap="none" spc="0" normalizeH="0" baseline="191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3A7B29-D576-421C-A46A-30BF15BD1592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66B0B3D9-1052-4877-BE87-6CAD5B23F903}"/>
              </a:ext>
            </a:extLst>
          </p:cNvPr>
          <p:cNvSpPr txBox="1"/>
          <p:nvPr/>
        </p:nvSpPr>
        <p:spPr>
          <a:xfrm>
            <a:off x="2201625" y="5302351"/>
            <a:ext cx="1440815" cy="4610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>
                <a:tab pos="996950" algn="l"/>
              </a:tabLst>
              <a:defRPr/>
            </a:pPr>
            <a:r>
              <a:rPr kumimoji="0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</a:t>
            </a:r>
            <a:r>
              <a:rPr kumimoji="0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lang="en-US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lang="en-US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</a:t>
            </a:r>
            <a:r>
              <a:rPr lang="en-US" sz="2900" spc="-1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kumimoji="0" lang="en-US" sz="29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lang="en-US" sz="2900" b="0" i="0" u="none" strike="noStrike" kern="1200" cap="none" spc="-3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9572" y="498157"/>
            <a:ext cx="27895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Chain</a:t>
            </a:r>
            <a:r>
              <a:rPr spc="-90" dirty="0"/>
              <a:t> </a:t>
            </a:r>
            <a:r>
              <a:rPr spc="-5" dirty="0"/>
              <a:t>Rule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7537450" cy="21539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chain rule allows you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combine any of</a:t>
            </a:r>
            <a:r>
              <a:rPr kumimoji="0" sz="2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differentiation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rules we have already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covered.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05155" marR="578485" lvl="0" indent="-395605" algn="l" defTabSz="914400" rtl="0" eaLnBrk="1" fontAlgn="auto" latinLnBrk="0" hangingPunct="1">
              <a:lnSpc>
                <a:spcPct val="10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78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First,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outside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inside.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1456" y="4583038"/>
            <a:ext cx="433070" cy="0"/>
          </a:xfrm>
          <a:custGeom>
            <a:avLst/>
            <a:gdLst/>
            <a:ahLst/>
            <a:cxnLst/>
            <a:rect l="l" t="t" r="r" b="b"/>
            <a:pathLst>
              <a:path w="433069">
                <a:moveTo>
                  <a:pt x="0" y="0"/>
                </a:moveTo>
                <a:lnTo>
                  <a:pt x="432502" y="0"/>
                </a:lnTo>
              </a:path>
            </a:pathLst>
          </a:custGeom>
          <a:ln w="15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04288" y="4581719"/>
            <a:ext cx="386715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6299" y="4053753"/>
            <a:ext cx="216535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45867" y="4290107"/>
            <a:ext cx="4542790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4010" algn="l"/>
              </a:tabLst>
              <a:defRPr/>
            </a:pPr>
            <a:r>
              <a:rPr kumimoji="0" sz="29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5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5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5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295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50" b="0" i="1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50" b="0" i="1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5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5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))*</a:t>
            </a:r>
            <a:r>
              <a:rPr kumimoji="0" sz="2950" b="0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1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50" b="0" i="0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50" b="0" i="1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50" b="0" i="0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)*</a:t>
            </a:r>
            <a:r>
              <a:rPr kumimoji="0" sz="2950" b="0" i="0" u="none" strike="noStrike" kern="1200" cap="none" spc="-4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43794-B84C-4CF7-BD46-1CB712F89989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9678" y="498157"/>
            <a:ext cx="25101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Try</a:t>
            </a:r>
            <a:r>
              <a:rPr spc="-145" dirty="0"/>
              <a:t> </a:t>
            </a:r>
            <a:r>
              <a:rPr spc="-5" dirty="0"/>
              <a:t>These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69184" y="3372268"/>
            <a:ext cx="2033905" cy="4197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55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550" b="0" i="0" u="none" strike="noStrike" kern="1200" cap="none" spc="-3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5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55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55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r>
              <a:rPr kumimoji="0" sz="2550" b="0" i="0" u="none" strike="noStrike" kern="1200" cap="none" spc="-4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1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250" b="0" i="0" u="none" strike="noStrike" kern="1200" cap="none" spc="97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250" b="0" i="0" u="none" strike="noStrike" kern="1200" cap="none" spc="-52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55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550" b="0" i="0" u="none" strike="noStrike" kern="1200" cap="none" spc="-4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9331" y="1708577"/>
            <a:ext cx="1885314" cy="4806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5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95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5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5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950" b="0" i="1" u="none" strike="noStrike" kern="1200" cap="none" spc="-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11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9514" y="4972020"/>
            <a:ext cx="145859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30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4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0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625" b="0" i="1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endParaRPr kumimoji="0" sz="2625" b="0" i="0" u="none" strike="noStrike" kern="1200" cap="none" spc="0" normalizeH="0" baseline="4285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95470" y="3621124"/>
            <a:ext cx="984250" cy="0"/>
          </a:xfrm>
          <a:custGeom>
            <a:avLst/>
            <a:gdLst/>
            <a:ahLst/>
            <a:cxnLst/>
            <a:rect l="l" t="t" r="r" b="b"/>
            <a:pathLst>
              <a:path w="984250">
                <a:moveTo>
                  <a:pt x="0" y="0"/>
                </a:moveTo>
                <a:lnTo>
                  <a:pt x="983653" y="0"/>
                </a:lnTo>
              </a:path>
            </a:pathLst>
          </a:custGeom>
          <a:ln w="13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10937" y="3619057"/>
            <a:ext cx="173990" cy="42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00206" y="3151399"/>
            <a:ext cx="979169" cy="42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log(</a:t>
            </a:r>
            <a:r>
              <a:rPr kumimoji="0" sz="26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250" b="0" i="0" u="none" strike="noStrike" kern="1200" cap="none" spc="60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250" b="0" i="0" u="none" strike="noStrike" kern="1200" cap="none" spc="-382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80887" y="3359613"/>
            <a:ext cx="850900" cy="42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1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26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600" b="0" i="1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6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13509" y="4881533"/>
            <a:ext cx="227203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</a:t>
            </a:r>
            <a:r>
              <a:rPr kumimoji="0" sz="30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0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1" u="none" strike="noStrike" kern="1200" cap="none" spc="120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625" b="0" i="1" u="none" strike="noStrike" kern="1200" cap="none" spc="67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3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25" b="0" i="0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endParaRPr kumimoji="0" sz="2625" b="0" i="0" u="none" strike="noStrike" kern="1200" cap="none" spc="0" normalizeH="0" baseline="4285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20292" y="1691748"/>
            <a:ext cx="1635760" cy="428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6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65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65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5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65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r>
              <a:rPr kumimoji="0" sz="2650" b="0" i="0" u="none" strike="noStrike" kern="1200" cap="none" spc="-4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ye</a:t>
            </a:r>
            <a:r>
              <a:rPr kumimoji="0" sz="2325" b="0" i="0" u="none" strike="noStrike" kern="1200" cap="none" spc="2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325" b="0" i="0" u="none" strike="noStrike" kern="1200" cap="none" spc="-24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25" b="0" i="1" u="none" strike="noStrike" kern="1200" cap="none" spc="-15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325" b="0" i="0" u="none" strike="noStrike" kern="1200" cap="none" spc="0" normalizeH="0" baseline="4301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9B204-CB9A-46B1-B507-D3879D81CA74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12451" y="498157"/>
            <a:ext cx="23247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Solutions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68169" y="3376380"/>
            <a:ext cx="2032000" cy="4108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5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500" b="0" i="0" u="none" strike="noStrike" kern="1200" cap="none" spc="-3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5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5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50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12</a:t>
            </a:r>
            <a:r>
              <a:rPr kumimoji="0" sz="2500" b="0" i="0" u="none" strike="noStrike" kern="1200" cap="none" spc="-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175" b="0" i="0" u="none" strike="noStrike" kern="1200" cap="none" spc="135" normalizeH="0" baseline="440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175" b="0" i="0" u="none" strike="noStrike" kern="1200" cap="none" spc="-7" normalizeH="0" baseline="440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5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4503" y="1708577"/>
            <a:ext cx="1298575" cy="4806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50" b="0" i="1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50" b="0" i="1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950" b="0" i="0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5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50" b="0" i="0" u="none" strike="noStrike" kern="1200" cap="none" spc="-4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7829" y="4972026"/>
            <a:ext cx="1743075" cy="481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0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30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4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30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0" u="none" strike="noStrike" kern="1200" cap="none" spc="5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625" b="0" i="1" u="none" strike="noStrike" kern="1200" cap="none" spc="5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endParaRPr kumimoji="0" sz="2625" b="0" i="0" u="none" strike="noStrike" kern="1200" cap="none" spc="0" normalizeH="0" baseline="4285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99464" y="3410018"/>
            <a:ext cx="1431925" cy="0"/>
          </a:xfrm>
          <a:custGeom>
            <a:avLst/>
            <a:gdLst/>
            <a:ahLst/>
            <a:cxnLst/>
            <a:rect l="l" t="t" r="r" b="b"/>
            <a:pathLst>
              <a:path w="1431925">
                <a:moveTo>
                  <a:pt x="0" y="0"/>
                </a:moveTo>
                <a:lnTo>
                  <a:pt x="1431484" y="0"/>
                </a:lnTo>
              </a:path>
            </a:pathLst>
          </a:custGeom>
          <a:ln w="132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66725" y="3259857"/>
            <a:ext cx="28765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00" b="0" i="1" u="none" strike="noStrike" kern="1200" cap="none" spc="217" normalizeH="0" baseline="-245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1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08833" y="2941111"/>
            <a:ext cx="142176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600" b="0" i="0" u="none" strike="noStrike" kern="1200" cap="none" spc="-3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2600" b="0" i="0" u="none" strike="noStrike" kern="1200" cap="none" spc="-3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log(</a:t>
            </a:r>
            <a:r>
              <a:rPr kumimoji="0" sz="26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250" b="0" i="0" u="none" strike="noStrike" kern="1200" cap="none" spc="60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250" b="0" i="0" u="none" strike="noStrike" kern="1200" cap="none" spc="-345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98767" y="3149621"/>
            <a:ext cx="93726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2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6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11678" y="4881539"/>
            <a:ext cx="3621404" cy="481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</a:t>
            </a:r>
            <a:r>
              <a:rPr kumimoji="0" sz="3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3000" b="0" i="1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0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3(</a:t>
            </a:r>
            <a:r>
              <a:rPr kumimoji="0" sz="300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1" u="none" strike="noStrike" kern="1200" cap="none" spc="44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625" b="0" i="1" u="none" strike="noStrike" kern="1200" cap="none" spc="67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3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25" b="0" i="0" u="none" strike="noStrike" kern="1200" cap="none" spc="135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625" b="0" i="0" u="none" strike="noStrike" kern="1200" cap="none" spc="-405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1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625" b="0" i="1" u="none" strike="noStrike" kern="1200" cap="none" spc="8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3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1)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42735" y="1691743"/>
            <a:ext cx="80327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729" marR="0" lvl="0" indent="-240029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Symbol"/>
              <a:buChar char=""/>
              <a:tabLst>
                <a:tab pos="253365" algn="l"/>
              </a:tabLst>
              <a:defRPr/>
            </a:pPr>
            <a:r>
              <a:rPr kumimoji="0" sz="26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r>
              <a:rPr kumimoji="0" sz="26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325" b="0" i="0" u="none" strike="noStrike" kern="1200" cap="none" spc="2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325" b="0" i="0" u="none" strike="noStrike" kern="1200" cap="none" spc="-359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25" b="0" i="1" u="none" strike="noStrike" kern="1200" cap="none" spc="-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325" b="0" i="0" u="none" strike="noStrike" kern="1200" cap="none" spc="0" normalizeH="0" baseline="4301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83896" y="1691743"/>
            <a:ext cx="169100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65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650" b="0" i="0" u="none" strike="noStrike" kern="1200" cap="none" spc="-4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6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5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650" b="0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8</a:t>
            </a:r>
            <a:r>
              <a:rPr kumimoji="0" sz="2650" b="0" i="1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ye</a:t>
            </a:r>
            <a:r>
              <a:rPr kumimoji="0" sz="2325" b="0" i="0" u="none" strike="noStrike" kern="1200" cap="none" spc="8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325" b="0" i="0" u="none" strike="noStrike" kern="1200" cap="none" spc="-27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25" b="0" i="1" u="none" strike="noStrike" kern="1200" cap="none" spc="-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325" b="0" i="0" u="none" strike="noStrike" kern="1200" cap="none" spc="0" normalizeH="0" baseline="4301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C4E233-DB7B-4703-B042-42542DB52CE7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3746-FC3A-458E-9214-827345FC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Python/NumPy/SciPy</a:t>
            </a:r>
            <a:br>
              <a:rPr lang="en-US" dirty="0"/>
            </a:br>
            <a:br>
              <a:rPr lang="en-US" dirty="0"/>
            </a:br>
            <a:r>
              <a:rPr lang="en-US" sz="2400" dirty="0">
                <a:hlinkClick r:id="rId2"/>
              </a:rPr>
              <a:t>http://cs231n.github.io/python-numpy-tutorial/</a:t>
            </a:r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>
                <a:hlinkClick r:id="rId3"/>
              </a:rPr>
              <a:t>https://docs.scipy.org/doc/numpy/user/numpy-for-matlab-users.html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Go through at home, and ask TA if you need help.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8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I take this class?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9526"/>
          </a:xfrm>
        </p:spPr>
        <p:txBody>
          <a:bodyPr>
            <a:normAutofit/>
          </a:bodyPr>
          <a:lstStyle/>
          <a:p>
            <a:r>
              <a:rPr lang="en-US" dirty="0"/>
              <a:t>It will be a lot of work!</a:t>
            </a:r>
          </a:p>
          <a:p>
            <a:pPr lvl="1"/>
            <a:r>
              <a:rPr lang="en-US" dirty="0"/>
              <a:t>I expect you’ll spend </a:t>
            </a:r>
            <a:r>
              <a:rPr lang="en-US" b="1" dirty="0"/>
              <a:t>6-8 hours </a:t>
            </a:r>
            <a:r>
              <a:rPr lang="en-US" dirty="0"/>
              <a:t>on homework or the project each week</a:t>
            </a:r>
          </a:p>
          <a:p>
            <a:pPr lvl="1"/>
            <a:r>
              <a:rPr lang="en-US" dirty="0"/>
              <a:t>But you will learn a lot</a:t>
            </a:r>
          </a:p>
          <a:p>
            <a:r>
              <a:rPr lang="en-US" dirty="0"/>
              <a:t>Some parts will be hard and require that you pay close attention!</a:t>
            </a:r>
          </a:p>
          <a:p>
            <a:pPr lvl="1"/>
            <a:r>
              <a:rPr lang="en-US" dirty="0"/>
              <a:t>Quizzes help ensure we’re on the same page</a:t>
            </a:r>
          </a:p>
          <a:p>
            <a:pPr lvl="1"/>
            <a:r>
              <a:rPr lang="en-US" dirty="0"/>
              <a:t>Use instructor’s and TA’s office hours!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63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5F572-FFB6-4DE9-83FD-6915DAC2A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Etiquette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939E0-405C-420D-ABA3-656B86118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turn your camera on</a:t>
            </a:r>
          </a:p>
          <a:p>
            <a:r>
              <a:rPr lang="en-US" dirty="0"/>
              <a:t>Please send me email if you are unable to do so and explain the reason</a:t>
            </a:r>
          </a:p>
        </p:txBody>
      </p:sp>
    </p:spTree>
    <p:extLst>
      <p:ext uri="{BB962C8B-B14F-4D97-AF65-F5344CB8AC3E}">
        <p14:creationId xmlns:p14="http://schemas.microsoft.com/office/powerpoint/2010/main" val="267892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entire course website</a:t>
            </a:r>
          </a:p>
          <a:p>
            <a:r>
              <a:rPr lang="en-US" dirty="0"/>
              <a:t>Fill out Doodle for TA’s office hours</a:t>
            </a:r>
          </a:p>
          <a:p>
            <a:r>
              <a:rPr lang="en-US" dirty="0"/>
              <a:t>Sign up for Piazza</a:t>
            </a:r>
          </a:p>
          <a:p>
            <a:r>
              <a:rPr lang="en-US" dirty="0"/>
              <a:t>Do first reading</a:t>
            </a:r>
          </a:p>
          <a:p>
            <a:r>
              <a:rPr lang="en-US" b="1" dirty="0"/>
              <a:t>Go through NumPy tutorial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18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Blitz introductions</a:t>
            </a:r>
          </a:p>
          <a:p>
            <a:r>
              <a:rPr lang="en-US" dirty="0"/>
              <a:t>What is deep learning </a:t>
            </a:r>
          </a:p>
          <a:p>
            <a:pPr lvl="1"/>
            <a:r>
              <a:rPr lang="en-US" dirty="0"/>
              <a:t>Example problems and challenges</a:t>
            </a:r>
          </a:p>
          <a:p>
            <a:r>
              <a:rPr lang="en-US" dirty="0"/>
              <a:t>Machine Learning overview</a:t>
            </a:r>
          </a:p>
          <a:p>
            <a:pPr lvl="1"/>
            <a:r>
              <a:rPr lang="en-US" dirty="0"/>
              <a:t>ML framework</a:t>
            </a:r>
          </a:p>
          <a:p>
            <a:pPr lvl="1"/>
            <a:r>
              <a:rPr lang="en-US" dirty="0"/>
              <a:t>Linear classifiers</a:t>
            </a:r>
          </a:p>
          <a:p>
            <a:pPr lvl="1"/>
            <a:r>
              <a:rPr lang="en-US" dirty="0"/>
              <a:t>Elements of a ML algorithm</a:t>
            </a:r>
          </a:p>
          <a:p>
            <a:pPr lvl="1"/>
            <a:r>
              <a:rPr lang="en-US" dirty="0"/>
              <a:t>Evaluation and generalization</a:t>
            </a:r>
          </a:p>
          <a:p>
            <a:r>
              <a:rPr lang="en-US" dirty="0"/>
              <a:t>Review: Linear algebra and calculus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28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Blitz introductions (</a:t>
            </a:r>
            <a:r>
              <a:rPr lang="en-US"/>
              <a:t>10 sec)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your name?</a:t>
            </a:r>
          </a:p>
          <a:p>
            <a:r>
              <a:rPr lang="en-US" dirty="0"/>
              <a:t>What one thing outside of school are you passionate about?</a:t>
            </a:r>
          </a:p>
          <a:p>
            <a:r>
              <a:rPr lang="en-US" dirty="0"/>
              <a:t>What do you hope to get out of this class?</a:t>
            </a:r>
          </a:p>
          <a:p>
            <a:endParaRPr lang="en-US" dirty="0"/>
          </a:p>
          <a:p>
            <a:r>
              <a:rPr lang="en-US" b="1" dirty="0"/>
              <a:t>Every time you speak, please remind me your name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5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Instructor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49" y="1715180"/>
            <a:ext cx="2153475" cy="1211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44" y="1715181"/>
            <a:ext cx="1674735" cy="1212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4" y="1715180"/>
            <a:ext cx="2606904" cy="1212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0248" y="1966743"/>
            <a:ext cx="1665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Born 1985 in </a:t>
            </a:r>
          </a:p>
          <a:p>
            <a:r>
              <a:rPr lang="en-US" sz="2000" dirty="0">
                <a:solidFill>
                  <a:prstClr val="black"/>
                </a:solidFill>
              </a:rPr>
              <a:t>Sofia, Bulgaria</a:t>
            </a:r>
          </a:p>
        </p:txBody>
      </p:sp>
      <p:pic>
        <p:nvPicPr>
          <p:cNvPr id="3074" name="Picture 2" descr="Image result for bulgaria on map of eur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814" y="285378"/>
            <a:ext cx="1513993" cy="11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69" y="3313062"/>
            <a:ext cx="1659800" cy="1106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26" y="3313062"/>
            <a:ext cx="2581911" cy="1106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5" y="3313062"/>
            <a:ext cx="1656487" cy="11065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69366" y="3204608"/>
            <a:ext cx="24453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Got BA in 2008 at</a:t>
            </a:r>
          </a:p>
          <a:p>
            <a:r>
              <a:rPr lang="en-US" sz="2000" dirty="0">
                <a:solidFill>
                  <a:prstClr val="black"/>
                </a:solidFill>
              </a:rPr>
              <a:t>Pomona College, CA</a:t>
            </a:r>
          </a:p>
          <a:p>
            <a:r>
              <a:rPr lang="en-US" sz="2000" dirty="0">
                <a:solidFill>
                  <a:prstClr val="black"/>
                </a:solidFill>
              </a:rPr>
              <a:t>(Computer Science &amp; </a:t>
            </a:r>
          </a:p>
          <a:p>
            <a:r>
              <a:rPr lang="en-US" sz="2000" dirty="0">
                <a:solidFill>
                  <a:prstClr val="black"/>
                </a:solidFill>
              </a:rPr>
              <a:t>Media Studies)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74" y="4871016"/>
            <a:ext cx="2074892" cy="1382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49" y="4871016"/>
            <a:ext cx="2048351" cy="13702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5" y="4871017"/>
            <a:ext cx="2384266" cy="13820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69541" y="4894413"/>
            <a:ext cx="20814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Got PhD in 2014</a:t>
            </a:r>
          </a:p>
          <a:p>
            <a:r>
              <a:rPr lang="en-US" sz="2000" dirty="0">
                <a:solidFill>
                  <a:prstClr val="black"/>
                </a:solidFill>
              </a:rPr>
              <a:t>at University of </a:t>
            </a:r>
          </a:p>
          <a:p>
            <a:r>
              <a:rPr lang="en-US" sz="2000" dirty="0">
                <a:solidFill>
                  <a:prstClr val="black"/>
                </a:solidFill>
              </a:rPr>
              <a:t>Texas at Austin</a:t>
            </a:r>
          </a:p>
          <a:p>
            <a:r>
              <a:rPr lang="en-US" sz="2000" dirty="0">
                <a:solidFill>
                  <a:prstClr val="black"/>
                </a:solidFill>
              </a:rPr>
              <a:t>(Computer Vision)</a:t>
            </a:r>
          </a:p>
        </p:txBody>
      </p:sp>
    </p:spTree>
    <p:extLst>
      <p:ext uri="{BB962C8B-B14F-4D97-AF65-F5344CB8AC3E}">
        <p14:creationId xmlns:p14="http://schemas.microsoft.com/office/powerpoint/2010/main" val="2752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deep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approach to finding patterns and relationships in data</a:t>
            </a:r>
          </a:p>
          <a:p>
            <a:r>
              <a:rPr lang="en-US" dirty="0"/>
              <a:t>Finding the right representations of the data, that enable correct automatic performance of a given task</a:t>
            </a:r>
          </a:p>
          <a:p>
            <a:r>
              <a:rPr lang="en-US" dirty="0"/>
              <a:t>Examples: Learn to predict the category (label) of an image, learn to translate between languages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Face recognition</a:t>
            </a: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E39C844-71FB-49B7-BDB7-3AA6997E3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95492"/>
            <a:ext cx="7315200" cy="4113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A9D30A-DF87-4DB9-9A1B-6512D570FD5A}"/>
              </a:ext>
            </a:extLst>
          </p:cNvPr>
          <p:cNvSpPr txBox="1"/>
          <p:nvPr/>
        </p:nvSpPr>
        <p:spPr>
          <a:xfrm>
            <a:off x="0" y="6598344"/>
            <a:ext cx="5131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https://towardsdatascience.com/an-intro-to-deep-learning-for-face-recognition-aa8dfbbc51fb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2668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A7BEC-2A60-476A-9E81-38DC82F54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8301" r="24510" b="29346"/>
          <a:stretch/>
        </p:blipFill>
        <p:spPr>
          <a:xfrm>
            <a:off x="457200" y="2087225"/>
            <a:ext cx="3052980" cy="2853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CC66D2-1CF8-43D4-97DD-B7A874BE6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02" t="24327" r="4215" b="23246"/>
          <a:stretch/>
        </p:blipFill>
        <p:spPr>
          <a:xfrm>
            <a:off x="3648635" y="2949341"/>
            <a:ext cx="5495365" cy="3532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BB8D24-7352-489E-95CB-4AAB3D451000}"/>
              </a:ext>
            </a:extLst>
          </p:cNvPr>
          <p:cNvSpPr/>
          <p:nvPr/>
        </p:nvSpPr>
        <p:spPr>
          <a:xfrm>
            <a:off x="0" y="6150114"/>
            <a:ext cx="7288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http://openaccess.thecvf.com/content_CVPR_2019/papers/Guo_MSCap_Multi-Style_Image_Captioning_With_Unpaired_Stylized_Text_CVPR_2019_paper.pdf</a:t>
            </a:r>
            <a:r>
              <a:rPr lang="en-US" sz="1000" dirty="0"/>
              <a:t> </a:t>
            </a:r>
          </a:p>
          <a:p>
            <a:r>
              <a:rPr lang="en-US" sz="1000" dirty="0">
                <a:hlinkClick r:id="rId5"/>
              </a:rPr>
              <a:t>http://openaccess.thecvf.com/content_CVPR_2019/papers/Kim_Dense_Relational_Captioning_Triple-Stream_Networks_for_Relationship-Based_Captioning_CVPR_2019_paper.pdf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5984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generation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AA15CA9-0312-466E-9BAE-06A767FDD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66973"/>
            <a:ext cx="7886700" cy="3559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809AB-2275-42C9-BD49-AC1EBA26E7E4}"/>
              </a:ext>
            </a:extLst>
          </p:cNvPr>
          <p:cNvSpPr txBox="1"/>
          <p:nvPr/>
        </p:nvSpPr>
        <p:spPr>
          <a:xfrm>
            <a:off x="0" y="6611779"/>
            <a:ext cx="6527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Choi et al., “</a:t>
            </a:r>
            <a:r>
              <a:rPr lang="en-US" sz="1000" dirty="0" err="1">
                <a:hlinkClick r:id="rId3"/>
              </a:rPr>
              <a:t>StarGAN</a:t>
            </a:r>
            <a:r>
              <a:rPr lang="en-US" sz="1000" dirty="0">
                <a:hlinkClick r:id="rId3"/>
              </a:rPr>
              <a:t>: Unified Generative Adversarial Networks for Multi-Domain Image-to-Image Translation</a:t>
            </a:r>
            <a:r>
              <a:rPr lang="en-US" sz="1000" dirty="0"/>
              <a:t>”, CVPR 2018</a:t>
            </a:r>
          </a:p>
        </p:txBody>
      </p:sp>
    </p:spTree>
    <p:extLst>
      <p:ext uri="{BB962C8B-B14F-4D97-AF65-F5344CB8AC3E}">
        <p14:creationId xmlns:p14="http://schemas.microsoft.com/office/powerpoint/2010/main" val="2675637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Fake news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5EEF4-0610-4724-B083-9171F2677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0" t="17843" r="33039" b="8780"/>
          <a:stretch/>
        </p:blipFill>
        <p:spPr>
          <a:xfrm>
            <a:off x="1694329" y="2352022"/>
            <a:ext cx="5755342" cy="3774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56795-C268-4BB5-8A17-25AB658760E8}"/>
              </a:ext>
            </a:extLst>
          </p:cNvPr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https://www.youtube.com/watch?v=-QvIX3cY4lc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609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47262-9FA2-4092-8D24-88FBE82D2B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7685"/>
          <a:stretch/>
        </p:blipFill>
        <p:spPr>
          <a:xfrm>
            <a:off x="965200" y="3385547"/>
            <a:ext cx="7213600" cy="1361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C6A77-BABF-478E-9D3F-46A7B327FAD7}"/>
              </a:ext>
            </a:extLst>
          </p:cNvPr>
          <p:cNvSpPr txBox="1"/>
          <p:nvPr/>
        </p:nvSpPr>
        <p:spPr>
          <a:xfrm>
            <a:off x="0" y="6611779"/>
            <a:ext cx="1622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Slide credit: Carlos </a:t>
            </a:r>
            <a:r>
              <a:rPr lang="en-US" sz="1000" dirty="0" err="1"/>
              <a:t>Guestrin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09223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Speech 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77022-CB73-46E4-9474-37D2416C63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0714" y="2371185"/>
            <a:ext cx="5802573" cy="3864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AFBE22-9006-4475-84D1-52589AAA0728}"/>
              </a:ext>
            </a:extLst>
          </p:cNvPr>
          <p:cNvSpPr txBox="1"/>
          <p:nvPr/>
        </p:nvSpPr>
        <p:spPr>
          <a:xfrm>
            <a:off x="0" y="6611779"/>
            <a:ext cx="1622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Slide credit: Carlos </a:t>
            </a:r>
            <a:r>
              <a:rPr lang="en-US" sz="1000" dirty="0" err="1"/>
              <a:t>Guestrin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71467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 generation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28D1F02-9110-4B73-B837-5D04FDCA8A9E}"/>
              </a:ext>
            </a:extLst>
          </p:cNvPr>
          <p:cNvSpPr/>
          <p:nvPr/>
        </p:nvSpPr>
        <p:spPr>
          <a:xfrm>
            <a:off x="535898" y="2184113"/>
            <a:ext cx="4005116" cy="4375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93B6D13-B2A9-48D8-AC57-C523D011D563}"/>
              </a:ext>
            </a:extLst>
          </p:cNvPr>
          <p:cNvSpPr/>
          <p:nvPr/>
        </p:nvSpPr>
        <p:spPr>
          <a:xfrm>
            <a:off x="4608316" y="2184113"/>
            <a:ext cx="4144741" cy="3440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1208C-5816-4B10-AC26-223177EEEA37}"/>
              </a:ext>
            </a:extLst>
          </p:cNvPr>
          <p:cNvSpPr txBox="1"/>
          <p:nvPr/>
        </p:nvSpPr>
        <p:spPr>
          <a:xfrm>
            <a:off x="0" y="6607896"/>
            <a:ext cx="10310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Andrej </a:t>
            </a:r>
            <a:r>
              <a:rPr lang="en-US" sz="1000" dirty="0" err="1"/>
              <a:t>Karpathy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31624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Fake news generation and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4D5C0-0CA4-41C1-BA82-2566ADFE1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8781" r="10588" b="10047"/>
          <a:stretch/>
        </p:blipFill>
        <p:spPr>
          <a:xfrm>
            <a:off x="457200" y="2232215"/>
            <a:ext cx="7261414" cy="4175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777849-BBFE-4651-80F8-4DAB510D70B7}"/>
              </a:ext>
            </a:extLst>
          </p:cNvPr>
          <p:cNvSpPr/>
          <p:nvPr/>
        </p:nvSpPr>
        <p:spPr>
          <a:xfrm>
            <a:off x="0" y="6611779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https://grover.allenai.org/detect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591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 answering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5A7C84-224F-45DF-890D-F999AB448C9D}"/>
              </a:ext>
            </a:extLst>
          </p:cNvPr>
          <p:cNvSpPr txBox="1"/>
          <p:nvPr/>
        </p:nvSpPr>
        <p:spPr>
          <a:xfrm>
            <a:off x="0" y="6604084"/>
            <a:ext cx="35060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Agrawal et al., “</a:t>
            </a:r>
            <a:r>
              <a:rPr lang="en-US" sz="1050" dirty="0">
                <a:hlinkClick r:id="rId2"/>
              </a:rPr>
              <a:t>VQA: Visual Question Answering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”, ICCV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43BF1-69FD-444B-8294-9694312E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159" y="2377528"/>
            <a:ext cx="4993682" cy="393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1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37176" cy="4953000"/>
          </a:xfrm>
        </p:spPr>
        <p:txBody>
          <a:bodyPr>
            <a:noAutofit/>
          </a:bodyPr>
          <a:lstStyle/>
          <a:p>
            <a:r>
              <a:rPr lang="en-US" sz="2200" b="1" dirty="0"/>
              <a:t>Course website: </a:t>
            </a:r>
            <a:r>
              <a:rPr lang="en-US" sz="2200" dirty="0">
                <a:hlinkClick r:id="rId3"/>
              </a:rPr>
              <a:t>https://people.cs.pitt.edu/~kovashka/cs1678_sp21</a:t>
            </a:r>
            <a:r>
              <a:rPr lang="en-US" sz="2200" dirty="0"/>
              <a:t>  </a:t>
            </a:r>
          </a:p>
          <a:p>
            <a:r>
              <a:rPr lang="en-US" sz="2200" b="1" dirty="0"/>
              <a:t>Instructor</a:t>
            </a:r>
            <a:r>
              <a:rPr lang="en-US" sz="2200" dirty="0"/>
              <a:t>: Adriana Kovashka (</a:t>
            </a:r>
            <a:r>
              <a:rPr lang="en-US" sz="2200" dirty="0">
                <a:hlinkClick r:id="rId4"/>
              </a:rPr>
              <a:t>kovashka@cs.pitt.edu</a:t>
            </a:r>
            <a:r>
              <a:rPr lang="en-US" sz="2200" dirty="0"/>
              <a:t> )</a:t>
            </a:r>
          </a:p>
          <a:p>
            <a:pPr lvl="1">
              <a:buNone/>
            </a:pPr>
            <a:r>
              <a:rPr lang="en-US" sz="2200" dirty="0">
                <a:sym typeface="Wingdings" pitchFamily="2" charset="2"/>
              </a:rPr>
              <a:t> </a:t>
            </a:r>
            <a:r>
              <a:rPr lang="en-US" sz="2200" u="sng" dirty="0"/>
              <a:t>Use "CS1678" at the beginning of your Subject </a:t>
            </a:r>
          </a:p>
          <a:p>
            <a:r>
              <a:rPr lang="en-US" sz="2200" b="1" dirty="0"/>
              <a:t>Office</a:t>
            </a:r>
            <a:r>
              <a:rPr lang="en-US" sz="2200" dirty="0"/>
              <a:t>: Same Zoom link</a:t>
            </a:r>
          </a:p>
          <a:p>
            <a:r>
              <a:rPr lang="en-US" sz="2200" b="1" dirty="0"/>
              <a:t>Class:</a:t>
            </a:r>
            <a:r>
              <a:rPr lang="en-US" sz="2200" dirty="0"/>
              <a:t> Tue/Thu, 2:50pm-4:05pm</a:t>
            </a:r>
          </a:p>
          <a:p>
            <a:r>
              <a:rPr lang="en-US" sz="2200" b="1" dirty="0"/>
              <a:t>Office hours</a:t>
            </a:r>
            <a:r>
              <a:rPr lang="en-US" sz="2200" dirty="0"/>
              <a:t>:</a:t>
            </a:r>
          </a:p>
          <a:p>
            <a:pPr lvl="1"/>
            <a:r>
              <a:rPr lang="en-US" sz="2200" dirty="0"/>
              <a:t>Tue/Thu, 9am-11am, 1-2pm</a:t>
            </a:r>
          </a:p>
          <a:p>
            <a:r>
              <a:rPr lang="en-US" sz="2600" b="1" dirty="0"/>
              <a:t>TA: </a:t>
            </a:r>
            <a:r>
              <a:rPr lang="en-US" sz="2600" dirty="0"/>
              <a:t>TBD</a:t>
            </a:r>
          </a:p>
          <a:p>
            <a:r>
              <a:rPr lang="en-US" sz="2200" b="1" dirty="0"/>
              <a:t>TA’s office: </a:t>
            </a:r>
            <a:r>
              <a:rPr lang="en-US" sz="2200" dirty="0"/>
              <a:t>Zoom link TBD</a:t>
            </a:r>
          </a:p>
          <a:p>
            <a:r>
              <a:rPr lang="en-US" sz="2200" b="1" dirty="0"/>
              <a:t>TA’s office hours: </a:t>
            </a:r>
            <a:r>
              <a:rPr lang="en-US" sz="2200" dirty="0"/>
              <a:t>TBD (Do Doodle by end of Jan. 24)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394079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3F22A-A2CC-4D14-9CE3-D3DD13CA2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93" t="13167" r="24597" b="7752"/>
          <a:stretch/>
        </p:blipFill>
        <p:spPr>
          <a:xfrm>
            <a:off x="768199" y="0"/>
            <a:ext cx="7607602" cy="6557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06030D-8AE8-476B-9EF3-3FB041039EDD}"/>
              </a:ext>
            </a:extLst>
          </p:cNvPr>
          <p:cNvSpPr txBox="1"/>
          <p:nvPr/>
        </p:nvSpPr>
        <p:spPr>
          <a:xfrm>
            <a:off x="0" y="6581001"/>
            <a:ext cx="2332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https://visualcommonsense.com/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8895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Robotic pets</a:t>
            </a:r>
          </a:p>
        </p:txBody>
      </p:sp>
      <p:pic>
        <p:nvPicPr>
          <p:cNvPr id="5" name="Picture 4" descr="A picture containing outdoor, road, grass, building&#10;&#10;Description automatically generated">
            <a:extLst>
              <a:ext uri="{FF2B5EF4-FFF2-40B4-BE49-F238E27FC236}">
                <a16:creationId xmlns:a16="http://schemas.microsoft.com/office/drawing/2014/main" id="{89928B36-1F1F-442F-9709-2543620F1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26" y="2499472"/>
            <a:ext cx="6059147" cy="34082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E6B6C1-7B9C-4923-A03B-FC54EFAB230D}"/>
              </a:ext>
            </a:extLst>
          </p:cNvPr>
          <p:cNvSpPr/>
          <p:nvPr/>
        </p:nvSpPr>
        <p:spPr>
          <a:xfrm>
            <a:off x="0" y="658336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https://www.youtube.com/watch?v=wE3fmFTtP9g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622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Artificial general intelligence???</a:t>
            </a:r>
          </a:p>
        </p:txBody>
      </p:sp>
      <p:pic>
        <p:nvPicPr>
          <p:cNvPr id="5" name="Picture 4" descr="A picture containing man, wearing, white, black&#10;&#10;Description automatically generated">
            <a:extLst>
              <a:ext uri="{FF2B5EF4-FFF2-40B4-BE49-F238E27FC236}">
                <a16:creationId xmlns:a16="http://schemas.microsoft.com/office/drawing/2014/main" id="{851D8C43-60B5-48D9-91B9-7E31A6F71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98" y="2489395"/>
            <a:ext cx="5085603" cy="35371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B83D51-4385-45C7-8C9E-425DA10FC323}"/>
              </a:ext>
            </a:extLst>
          </p:cNvPr>
          <p:cNvSpPr/>
          <p:nvPr/>
        </p:nvSpPr>
        <p:spPr>
          <a:xfrm>
            <a:off x="0" y="6611779"/>
            <a:ext cx="54684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https://www.dailymail.co.uk/sciencetech/article-5287647/Humans-robot-second-self.html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1153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are these tasks challenging?</a:t>
            </a:r>
          </a:p>
          <a:p>
            <a:r>
              <a:rPr lang="en-US" dirty="0"/>
              <a:t>What are some problems from everyday life that can be helped by deep learning?</a:t>
            </a:r>
          </a:p>
          <a:p>
            <a:r>
              <a:rPr lang="en-US" dirty="0"/>
              <a:t>What are some ethical concerns about using deep learning?</a:t>
            </a:r>
          </a:p>
        </p:txBody>
      </p:sp>
    </p:spTree>
    <p:extLst>
      <p:ext uri="{BB962C8B-B14F-4D97-AF65-F5344CB8AC3E}">
        <p14:creationId xmlns:p14="http://schemas.microsoft.com/office/powerpoint/2010/main" val="15830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Klingon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Mlingon</a:t>
            </a:r>
            <a:r>
              <a:rPr lang="en-US" dirty="0"/>
              <a:t>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Data</a:t>
            </a:r>
          </a:p>
          <a:p>
            <a:pPr lvl="1"/>
            <a:r>
              <a:rPr lang="en-US" dirty="0"/>
              <a:t>Klingon: </a:t>
            </a:r>
            <a:r>
              <a:rPr lang="en-US" dirty="0" err="1"/>
              <a:t>klix</a:t>
            </a:r>
            <a:r>
              <a:rPr lang="en-US" dirty="0"/>
              <a:t>, </a:t>
            </a:r>
            <a:r>
              <a:rPr lang="en-US" dirty="0" err="1"/>
              <a:t>kour</a:t>
            </a:r>
            <a:r>
              <a:rPr lang="en-US" dirty="0"/>
              <a:t>, </a:t>
            </a:r>
            <a:r>
              <a:rPr lang="en-US" dirty="0" err="1"/>
              <a:t>koop</a:t>
            </a:r>
            <a:endParaRPr lang="en-US" dirty="0"/>
          </a:p>
          <a:p>
            <a:pPr lvl="1"/>
            <a:r>
              <a:rPr lang="en-US" dirty="0" err="1"/>
              <a:t>Mlingon</a:t>
            </a:r>
            <a:r>
              <a:rPr lang="en-US" dirty="0"/>
              <a:t>: moo, </a:t>
            </a:r>
            <a:r>
              <a:rPr lang="en-US" dirty="0" err="1"/>
              <a:t>maa</a:t>
            </a:r>
            <a:r>
              <a:rPr lang="en-US" dirty="0"/>
              <a:t>, </a:t>
            </a:r>
            <a:r>
              <a:rPr lang="en-US" dirty="0" err="1"/>
              <a:t>mou</a:t>
            </a:r>
            <a:endParaRPr lang="en-US" dirty="0"/>
          </a:p>
          <a:p>
            <a:endParaRPr lang="en-US" dirty="0"/>
          </a:p>
          <a:p>
            <a:r>
              <a:rPr lang="en-US" dirty="0"/>
              <a:t>Testing Data: </a:t>
            </a:r>
            <a:r>
              <a:rPr lang="en-US" dirty="0" err="1"/>
              <a:t>kap</a:t>
            </a:r>
            <a:endParaRPr lang="en-US" dirty="0"/>
          </a:p>
          <a:p>
            <a:endParaRPr lang="en-US" dirty="0"/>
          </a:p>
          <a:p>
            <a:r>
              <a:rPr lang="en-US" dirty="0"/>
              <a:t>Which language? Why?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79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4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419181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1364349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1625" y="1447800"/>
            <a:ext cx="3632375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932487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“I saw her duck with a telescope…”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1625" y="1447800"/>
            <a:ext cx="3632375" cy="274320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8" idx="2"/>
          </p:cNvCxnSpPr>
          <p:nvPr/>
        </p:nvCxnSpPr>
        <p:spPr bwMode="auto">
          <a:xfrm flipH="1">
            <a:off x="4572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 bwMode="auto">
          <a:xfrm>
            <a:off x="11189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>
            <a:off x="36576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43193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H="1">
            <a:off x="70104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76721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2999375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kern="1200" dirty="0"/>
              <a:t>What humans see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654" y="1447972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6596390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Larry </a:t>
            </a:r>
            <a:r>
              <a:rPr lang="en-US" sz="1100" dirty="0" err="1">
                <a:solidFill>
                  <a:prstClr val="black"/>
                </a:solidFill>
              </a:rPr>
              <a:t>Zitnick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To develop intuitions for machine learning techniques and challenges, in the context of deep neural networks</a:t>
            </a:r>
          </a:p>
          <a:p>
            <a:r>
              <a:rPr lang="en-US" dirty="0"/>
              <a:t>To learn the basic techniques, including the math behind basic neural network operations</a:t>
            </a:r>
          </a:p>
          <a:p>
            <a:r>
              <a:rPr lang="en-US" dirty="0"/>
              <a:t>To become familiar with advances/specialized neural frameworks (e.g. convolutional/recurrent/transformer)</a:t>
            </a:r>
          </a:p>
          <a:p>
            <a:r>
              <a:rPr lang="en-US" dirty="0"/>
              <a:t>To understand advantages/disadvantages of methods</a:t>
            </a:r>
          </a:p>
          <a:p>
            <a:r>
              <a:rPr lang="en-US" dirty="0"/>
              <a:t>To practice implementing and using these techniques for simple problems</a:t>
            </a:r>
          </a:p>
          <a:p>
            <a:r>
              <a:rPr lang="en-US" dirty="0"/>
              <a:t>To develop practical solutions for one real problem (course project)</a:t>
            </a:r>
          </a:p>
        </p:txBody>
      </p:sp>
    </p:spTree>
    <p:extLst>
      <p:ext uri="{BB962C8B-B14F-4D97-AF65-F5344CB8AC3E}">
        <p14:creationId xmlns:p14="http://schemas.microsoft.com/office/powerpoint/2010/main" val="102904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57200" eaLnBrk="1" fontAlgn="auto" hangingPunct="1">
              <a:spcAft>
                <a:spcPts val="0"/>
              </a:spcAft>
              <a:defRPr/>
            </a:pPr>
            <a:r>
              <a:rPr lang="en-US" kern="1200" dirty="0"/>
              <a:t>What </a:t>
            </a:r>
            <a:r>
              <a:rPr lang="en-US" dirty="0"/>
              <a:t>computers see</a:t>
            </a:r>
            <a:endParaRPr lang="en-US" kern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818151" y="1418286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60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654" y="1420159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6596390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Larry </a:t>
            </a:r>
            <a:r>
              <a:rPr lang="en-US" sz="1100" dirty="0" err="1">
                <a:solidFill>
                  <a:prstClr val="black"/>
                </a:solidFill>
              </a:rPr>
              <a:t>Zitnick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3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challenges: ambiguity and context</a:t>
            </a:r>
          </a:p>
          <a:p>
            <a:r>
              <a:rPr lang="en-US" dirty="0"/>
              <a:t>Machines take data representations too literally</a:t>
            </a:r>
          </a:p>
          <a:p>
            <a:r>
              <a:rPr lang="en-US" dirty="0"/>
              <a:t>Humans are much better than machines at generalization, which is needed since test data will rarely look exactly like the training data</a:t>
            </a:r>
          </a:p>
        </p:txBody>
      </p:sp>
    </p:spTree>
    <p:extLst>
      <p:ext uri="{BB962C8B-B14F-4D97-AF65-F5344CB8AC3E}">
        <p14:creationId xmlns:p14="http://schemas.microsoft.com/office/powerpoint/2010/main" val="17999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Learning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44753" cy="5257800"/>
          </a:xfrm>
        </p:spPr>
        <p:txBody>
          <a:bodyPr/>
          <a:lstStyle/>
          <a:p>
            <a:r>
              <a:rPr lang="en-US" dirty="0"/>
              <a:t>Deep learning is a specific group of algorithms falling in the broader realm of machine learning</a:t>
            </a:r>
          </a:p>
          <a:p>
            <a:r>
              <a:rPr lang="en-US" dirty="0"/>
              <a:t>All ML/DL algorithms roughly match schema:</a:t>
            </a:r>
          </a:p>
          <a:p>
            <a:pPr lvl="1"/>
            <a:r>
              <a:rPr lang="en-US" dirty="0"/>
              <a:t>Learn a mapping from input to output 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</a:t>
            </a:r>
          </a:p>
          <a:p>
            <a:pPr lvl="1"/>
            <a:r>
              <a:rPr lang="en-US" dirty="0"/>
              <a:t>x: image, text, etc.</a:t>
            </a:r>
          </a:p>
          <a:p>
            <a:pPr lvl="1"/>
            <a:r>
              <a:rPr lang="en-US" dirty="0"/>
              <a:t>y: {cat, </a:t>
            </a:r>
            <a:r>
              <a:rPr lang="en-US" dirty="0" err="1"/>
              <a:t>notcat</a:t>
            </a:r>
            <a:r>
              <a:rPr lang="en-US" dirty="0"/>
              <a:t>}, {1, 1.5, 2, …}, etc.</a:t>
            </a:r>
          </a:p>
          <a:p>
            <a:pPr lvl="1"/>
            <a:r>
              <a:rPr lang="en-US" dirty="0"/>
              <a:t>f: this is where the magic happens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6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Overview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981575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y' = f(</a:t>
            </a:r>
            <a:r>
              <a:rPr lang="en-US" altLang="en-US" sz="6000" b="1" dirty="0">
                <a:solidFill>
                  <a:srgbClr val="0000FF"/>
                </a:solidFill>
              </a:rPr>
              <a:t>x</a:t>
            </a:r>
            <a:r>
              <a:rPr lang="en-US" altLang="en-US" sz="6000" dirty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r>
              <a:rPr lang="en-US" altLang="en-US" sz="2400" b="1" dirty="0"/>
              <a:t>Training: </a:t>
            </a:r>
            <a:r>
              <a:rPr lang="en-US" altLang="en-US" sz="2400" dirty="0"/>
              <a:t>given a </a:t>
            </a:r>
            <a:r>
              <a:rPr lang="en-US" altLang="en-US" sz="2400" i="1" dirty="0"/>
              <a:t>training set </a:t>
            </a:r>
            <a:r>
              <a:rPr lang="en-US" altLang="en-US" sz="2400" dirty="0"/>
              <a:t>of labeled examples</a:t>
            </a:r>
            <a:r>
              <a:rPr lang="en-US" altLang="en-US" sz="2400" i="1" dirty="0"/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{(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), …, (</a:t>
            </a:r>
            <a:r>
              <a:rPr lang="en-US" altLang="en-US" sz="2400" b="1" dirty="0" err="1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 err="1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>
                <a:solidFill>
                  <a:srgbClr val="0000FF"/>
                </a:solidFill>
              </a:rPr>
              <a:t>)}</a:t>
            </a:r>
            <a:r>
              <a:rPr lang="en-US" altLang="en-US" sz="2400" dirty="0"/>
              <a:t>, estimate the prediction function </a:t>
            </a:r>
            <a:r>
              <a:rPr lang="en-US" altLang="en-US" sz="2400" dirty="0">
                <a:solidFill>
                  <a:srgbClr val="0000FF"/>
                </a:solidFill>
              </a:rPr>
              <a:t>f </a:t>
            </a:r>
            <a:r>
              <a:rPr lang="en-US" altLang="en-US" sz="2400" dirty="0"/>
              <a:t>by minimizing the prediction error on the training set</a:t>
            </a:r>
          </a:p>
          <a:p>
            <a:r>
              <a:rPr lang="en-US" altLang="en-US" sz="2400" b="1" dirty="0"/>
              <a:t>Testing:</a:t>
            </a:r>
            <a:r>
              <a:rPr lang="en-US" altLang="en-US" sz="2400" dirty="0"/>
              <a:t> apply </a:t>
            </a:r>
            <a:r>
              <a:rPr lang="en-US" altLang="en-US" sz="2400" dirty="0">
                <a:solidFill>
                  <a:srgbClr val="0000FF"/>
                </a:solidFill>
              </a:rPr>
              <a:t>f</a:t>
            </a:r>
            <a:r>
              <a:rPr lang="en-US" altLang="en-US" sz="2400" dirty="0"/>
              <a:t> to a never before seen </a:t>
            </a:r>
            <a:r>
              <a:rPr lang="en-US" altLang="en-US" sz="2400" i="1" dirty="0"/>
              <a:t>test example</a:t>
            </a:r>
            <a:r>
              <a:rPr lang="en-US" altLang="en-US" sz="2400" dirty="0"/>
              <a:t> 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/>
              <a:t> and output the predicted value </a:t>
            </a:r>
            <a:r>
              <a:rPr lang="en-US" altLang="en-US" sz="2400" dirty="0">
                <a:solidFill>
                  <a:srgbClr val="0000FF"/>
                </a:solidFill>
              </a:rPr>
              <a:t>y’ = f(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3240088" y="2933700"/>
            <a:ext cx="6842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381501" y="2933700"/>
            <a:ext cx="685800" cy="3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334000" y="2590800"/>
            <a:ext cx="914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3213100" y="32766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output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3822700" y="3276600"/>
            <a:ext cx="189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prediction function</a:t>
            </a:r>
          </a:p>
        </p:txBody>
      </p:sp>
      <p:sp>
        <p:nvSpPr>
          <p:cNvPr id="53257" name="TextBox 10"/>
          <p:cNvSpPr txBox="1">
            <a:spLocks noChangeArrowheads="1"/>
          </p:cNvSpPr>
          <p:nvPr/>
        </p:nvSpPr>
        <p:spPr bwMode="auto">
          <a:xfrm>
            <a:off x="5499100" y="3276600"/>
            <a:ext cx="1511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02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322F-77DF-4ED9-80CA-454A7D47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Overview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A1C90-E49D-4F52-8574-508B7F74C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Predict whether an email is spam or not: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D645A3-922E-4C49-B2AA-CBE92E09FB7E}"/>
              </a:ext>
            </a:extLst>
          </p:cNvPr>
          <p:cNvSpPr txBox="1"/>
          <p:nvPr/>
        </p:nvSpPr>
        <p:spPr>
          <a:xfrm>
            <a:off x="0" y="6596390"/>
            <a:ext cx="1664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Figures from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Dhruv Batra</a:t>
            </a:r>
          </a:p>
        </p:txBody>
      </p:sp>
      <p:pic>
        <p:nvPicPr>
          <p:cNvPr id="5" name="Picture 4" descr="Screen Shot 2015-01-21 at 3.00.35 PM.png">
            <a:extLst>
              <a:ext uri="{FF2B5EF4-FFF2-40B4-BE49-F238E27FC236}">
                <a16:creationId xmlns:a16="http://schemas.microsoft.com/office/drawing/2014/main" id="{FC54FACA-5BA8-4CB9-B4DD-30255EAD1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9" y="3043430"/>
            <a:ext cx="4760259" cy="15498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4B0514-1367-4BE7-8A67-39C3FB849410}"/>
              </a:ext>
            </a:extLst>
          </p:cNvPr>
          <p:cNvGrpSpPr/>
          <p:nvPr/>
        </p:nvGrpSpPr>
        <p:grpSpPr>
          <a:xfrm>
            <a:off x="1876801" y="2939486"/>
            <a:ext cx="7131522" cy="3622678"/>
            <a:chOff x="1552133" y="2085310"/>
            <a:chExt cx="7591867" cy="3856525"/>
          </a:xfrm>
        </p:grpSpPr>
        <p:pic>
          <p:nvPicPr>
            <p:cNvPr id="7" name="Picture 6" descr="Screen Shot 2015-01-21 at 3.03.04 PM.png">
              <a:extLst>
                <a:ext uri="{FF2B5EF4-FFF2-40B4-BE49-F238E27FC236}">
                  <a16:creationId xmlns:a16="http://schemas.microsoft.com/office/drawing/2014/main" id="{2E5EC4AE-F517-4A5E-8EE2-8A368DE1C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96"/>
            <a:stretch/>
          </p:blipFill>
          <p:spPr>
            <a:xfrm>
              <a:off x="3352800" y="2085310"/>
              <a:ext cx="5791200" cy="38565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4837C6-138A-4BCB-86CA-0914EBDBE8A2}"/>
                </a:ext>
              </a:extLst>
            </p:cNvPr>
            <p:cNvSpPr txBox="1"/>
            <p:nvPr/>
          </p:nvSpPr>
          <p:spPr>
            <a:xfrm>
              <a:off x="1552133" y="4470496"/>
              <a:ext cx="505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322F-77DF-4ED9-80CA-454A7D47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Learning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A1C90-E49D-4F52-8574-508B7F74C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Predict whether an email is spam or not.</a:t>
            </a:r>
          </a:p>
          <a:p>
            <a:pPr lvl="1"/>
            <a:r>
              <a:rPr lang="en-US" b="1" dirty="0"/>
              <a:t>x</a:t>
            </a:r>
            <a:r>
              <a:rPr lang="en-US" dirty="0"/>
              <a:t> = words in the email, one-hot representation of size |V|x1, where V is the full vocabulary and x(j) = 1 </a:t>
            </a:r>
            <a:r>
              <a:rPr lang="en-US" dirty="0" err="1"/>
              <a:t>iff</a:t>
            </a:r>
            <a:r>
              <a:rPr lang="en-US" dirty="0"/>
              <a:t> word </a:t>
            </a:r>
            <a:r>
              <a:rPr lang="en-US" i="1" dirty="0"/>
              <a:t>j</a:t>
            </a:r>
            <a:r>
              <a:rPr lang="en-US" dirty="0"/>
              <a:t> is mentioned</a:t>
            </a:r>
          </a:p>
          <a:p>
            <a:pPr lvl="1"/>
            <a:r>
              <a:rPr lang="en-US" dirty="0"/>
              <a:t>y = 1 (if spam) or 0 (if not spam)</a:t>
            </a:r>
          </a:p>
          <a:p>
            <a:pPr lvl="1"/>
            <a:r>
              <a:rPr lang="en-US" dirty="0"/>
              <a:t>y’ = f(</a:t>
            </a:r>
            <a:r>
              <a:rPr lang="en-US" b="1" dirty="0"/>
              <a:t>x</a:t>
            </a:r>
            <a:r>
              <a:rPr lang="en-US" dirty="0"/>
              <a:t>) = </a:t>
            </a:r>
            <a:r>
              <a:rPr lang="en-US" b="1" dirty="0" err="1"/>
              <a:t>w</a:t>
            </a:r>
            <a:r>
              <a:rPr lang="en-US" baseline="30000" dirty="0" err="1"/>
              <a:t>T</a:t>
            </a:r>
            <a:r>
              <a:rPr lang="en-US" dirty="0"/>
              <a:t> </a:t>
            </a:r>
            <a:r>
              <a:rPr lang="en-US" b="1" dirty="0"/>
              <a:t>x</a:t>
            </a:r>
            <a:r>
              <a:rPr lang="en-US" dirty="0"/>
              <a:t> </a:t>
            </a:r>
          </a:p>
          <a:p>
            <a:pPr lvl="2"/>
            <a:r>
              <a:rPr lang="en-US" b="1" dirty="0"/>
              <a:t>w</a:t>
            </a:r>
            <a:r>
              <a:rPr lang="en-US" dirty="0"/>
              <a:t> is a vector of the same size as </a:t>
            </a:r>
            <a:r>
              <a:rPr lang="en-US" b="1" dirty="0"/>
              <a:t>x</a:t>
            </a:r>
          </a:p>
          <a:p>
            <a:pPr lvl="2"/>
            <a:r>
              <a:rPr lang="en-US" dirty="0"/>
              <a:t>One weight per dimension of </a:t>
            </a:r>
            <a:r>
              <a:rPr lang="en-US" b="1" dirty="0"/>
              <a:t>x </a:t>
            </a:r>
            <a:r>
              <a:rPr lang="en-US" dirty="0"/>
              <a:t>(i.e. one weight per word)</a:t>
            </a:r>
          </a:p>
          <a:p>
            <a:pPr lvl="2"/>
            <a:r>
              <a:rPr lang="en-US" dirty="0"/>
              <a:t>Weight can be positive, zero, negative…</a:t>
            </a:r>
          </a:p>
          <a:p>
            <a:pPr lvl="2"/>
            <a:r>
              <a:rPr lang="en-US" dirty="0"/>
              <a:t>What might these weights look like? </a:t>
            </a:r>
          </a:p>
        </p:txBody>
      </p:sp>
    </p:spTree>
    <p:extLst>
      <p:ext uri="{BB962C8B-B14F-4D97-AF65-F5344CB8AC3E}">
        <p14:creationId xmlns:p14="http://schemas.microsoft.com/office/powerpoint/2010/main" val="274399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Simple strategy: Let’s count!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1866900"/>
            <a:ext cx="3276600" cy="4639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1860" y="2095500"/>
            <a:ext cx="1637639" cy="167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8621" y="1485900"/>
            <a:ext cx="1659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96390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Batra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42361" y="1479570"/>
            <a:ext cx="14125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Y</a:t>
            </a:r>
          </a:p>
        </p:txBody>
      </p:sp>
      <p:pic>
        <p:nvPicPr>
          <p:cNvPr id="13" name="Picture 12" descr="Screen Shot 2015-01-21 at 3.00.35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88"/>
          <a:stretch/>
        </p:blipFill>
        <p:spPr>
          <a:xfrm>
            <a:off x="81916" y="4756863"/>
            <a:ext cx="3137377" cy="1456909"/>
          </a:xfrm>
          <a:prstGeom prst="rect">
            <a:avLst/>
          </a:prstGeom>
        </p:spPr>
      </p:pic>
      <p:pic>
        <p:nvPicPr>
          <p:cNvPr id="16" name="Picture 15" descr="Screen Shot 2015-01-21 at 3.03.04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75" b="47013"/>
          <a:stretch/>
        </p:blipFill>
        <p:spPr>
          <a:xfrm>
            <a:off x="81916" y="1939567"/>
            <a:ext cx="3118484" cy="2375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5904" y="3510290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1 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0? </a:t>
            </a:r>
          </a:p>
        </p:txBody>
      </p:sp>
    </p:spTree>
    <p:extLst>
      <p:ext uri="{BB962C8B-B14F-4D97-AF65-F5344CB8AC3E}">
        <p14:creationId xmlns:p14="http://schemas.microsoft.com/office/powerpoint/2010/main" val="217177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9160"/>
            <a:ext cx="9144000" cy="4993040"/>
          </a:xfrm>
          <a:prstGeom prst="rect">
            <a:avLst/>
          </a:prstGeom>
        </p:spPr>
      </p:pic>
      <p:grpSp>
        <p:nvGrpSpPr>
          <p:cNvPr id="6" name="Group 15"/>
          <p:cNvGrpSpPr/>
          <p:nvPr/>
        </p:nvGrpSpPr>
        <p:grpSpPr>
          <a:xfrm>
            <a:off x="3818313" y="4114800"/>
            <a:ext cx="2277687" cy="2570783"/>
            <a:chOff x="3818313" y="4114800"/>
            <a:chExt cx="2277687" cy="2570783"/>
          </a:xfrm>
        </p:grpSpPr>
        <p:sp>
          <p:nvSpPr>
            <p:cNvPr id="10" name="Oval 9"/>
            <p:cNvSpPr/>
            <p:nvPr/>
          </p:nvSpPr>
          <p:spPr bwMode="auto">
            <a:xfrm>
              <a:off x="4299772" y="4114800"/>
              <a:ext cx="834231" cy="1947446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8313" y="6100807"/>
              <a:ext cx="22776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Where do the weights come from?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Weigh counts and sum to get prediction 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7315200" y="2408832"/>
            <a:ext cx="1752600" cy="1718846"/>
          </a:xfrm>
          <a:prstGeom prst="ellipse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596390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Batra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66900" y="3733800"/>
            <a:ext cx="4619625" cy="2862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43575" y="1417638"/>
            <a:ext cx="3400425" cy="4593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Screen Shot 2015-01-21 at 3.03.04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744" b="47013"/>
          <a:stretch/>
        </p:blipFill>
        <p:spPr>
          <a:xfrm>
            <a:off x="81917" y="1939567"/>
            <a:ext cx="1761998" cy="2065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93E931-D2C9-4413-A780-CA2547F3B34A}"/>
              </a:ext>
            </a:extLst>
          </p:cNvPr>
          <p:cNvSpPr txBox="1"/>
          <p:nvPr/>
        </p:nvSpPr>
        <p:spPr>
          <a:xfrm>
            <a:off x="6509510" y="6093777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a </a:t>
            </a:r>
            <a:r>
              <a:rPr lang="en-US" i="1" dirty="0"/>
              <a:t>linear classifier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4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Learning Overview</a:t>
            </a:r>
            <a:endParaRPr lang="en-US" altLang="en-US" dirty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44963"/>
          </a:xfrm>
        </p:spPr>
        <p:txBody>
          <a:bodyPr/>
          <a:lstStyle/>
          <a:p>
            <a:r>
              <a:rPr lang="en-US" altLang="en-US" dirty="0"/>
              <a:t>Example: </a:t>
            </a:r>
          </a:p>
          <a:p>
            <a:pPr lvl="1"/>
            <a:r>
              <a:rPr lang="en-US" altLang="en-US" dirty="0"/>
              <a:t>Apply a prediction function to an image to get the desired label output:</a:t>
            </a:r>
          </a:p>
          <a:p>
            <a:pPr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			</a:t>
            </a:r>
            <a:r>
              <a:rPr lang="en-US" altLang="en-US" sz="6000" dirty="0">
                <a:solidFill>
                  <a:srgbClr val="0000FF"/>
                </a:solidFill>
              </a:rPr>
              <a:t>f(    ) = “apple”</a:t>
            </a:r>
          </a:p>
          <a:p>
            <a:pPr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			f(    ) = “tomato”</a:t>
            </a:r>
          </a:p>
          <a:p>
            <a:pPr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			f(    ) = “cow”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15550"/>
            <a:ext cx="762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82350"/>
            <a:ext cx="774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625350"/>
            <a:ext cx="774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773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0EC74-00E2-4A97-930F-42F17B14C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Learning 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FEE9C-C2D8-410E-A2A6-AD3990547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</a:t>
            </a:r>
          </a:p>
          <a:p>
            <a:pPr lvl="1"/>
            <a:r>
              <a:rPr lang="en-US" b="1" dirty="0"/>
              <a:t>x</a:t>
            </a:r>
            <a:r>
              <a:rPr lang="en-US" dirty="0"/>
              <a:t> = pixels of the image (concatenated to form a vector)</a:t>
            </a:r>
          </a:p>
          <a:p>
            <a:pPr lvl="1"/>
            <a:r>
              <a:rPr lang="en-US" dirty="0"/>
              <a:t>y = integer (1 = apple, 2 = tomato, etc.)</a:t>
            </a:r>
          </a:p>
          <a:p>
            <a:pPr lvl="1"/>
            <a:r>
              <a:rPr lang="en-US" dirty="0"/>
              <a:t>y’ = f(</a:t>
            </a:r>
            <a:r>
              <a:rPr lang="en-US" b="1" dirty="0"/>
              <a:t>x</a:t>
            </a:r>
            <a:r>
              <a:rPr lang="en-US" dirty="0"/>
              <a:t>) = </a:t>
            </a:r>
            <a:r>
              <a:rPr lang="en-US" b="1" dirty="0" err="1"/>
              <a:t>w</a:t>
            </a:r>
            <a:r>
              <a:rPr lang="en-US" baseline="30000" dirty="0" err="1"/>
              <a:t>T</a:t>
            </a:r>
            <a:r>
              <a:rPr lang="en-US" dirty="0"/>
              <a:t> </a:t>
            </a:r>
            <a:r>
              <a:rPr lang="en-US" b="1" dirty="0"/>
              <a:t>x</a:t>
            </a:r>
            <a:r>
              <a:rPr lang="en-US" dirty="0"/>
              <a:t> </a:t>
            </a:r>
          </a:p>
          <a:p>
            <a:pPr lvl="2"/>
            <a:r>
              <a:rPr lang="en-US" b="1" dirty="0"/>
              <a:t>w</a:t>
            </a:r>
            <a:r>
              <a:rPr lang="en-US" dirty="0"/>
              <a:t> is a vector of the same size as </a:t>
            </a:r>
            <a:r>
              <a:rPr lang="en-US" b="1" dirty="0"/>
              <a:t>x</a:t>
            </a:r>
          </a:p>
          <a:p>
            <a:pPr lvl="2"/>
            <a:r>
              <a:rPr lang="en-US" dirty="0"/>
              <a:t>One weight per each dimension of </a:t>
            </a:r>
            <a:r>
              <a:rPr lang="en-US" b="1" dirty="0"/>
              <a:t>x </a:t>
            </a:r>
            <a:r>
              <a:rPr lang="en-US" dirty="0"/>
              <a:t>(i.e. one weight per pixel)</a:t>
            </a:r>
          </a:p>
        </p:txBody>
      </p:sp>
    </p:spTree>
    <p:extLst>
      <p:ext uri="{BB962C8B-B14F-4D97-AF65-F5344CB8AC3E}">
        <p14:creationId xmlns:p14="http://schemas.microsoft.com/office/powerpoint/2010/main" val="2268136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Ian Goodfellow,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, Aaron Courville. </a:t>
            </a:r>
            <a:r>
              <a:rPr lang="en-US" i="1" dirty="0"/>
              <a:t>Deep Learning.</a:t>
            </a:r>
            <a:r>
              <a:rPr lang="en-US" dirty="0"/>
              <a:t> MIT Press, 2016. </a:t>
            </a:r>
            <a:r>
              <a:rPr lang="en-US" dirty="0">
                <a:hlinkClick r:id="rId2"/>
              </a:rPr>
              <a:t>online version</a:t>
            </a:r>
            <a:endParaRPr lang="en-US" dirty="0"/>
          </a:p>
          <a:p>
            <a:r>
              <a:rPr lang="en-US" dirty="0"/>
              <a:t>Additional readings from papers</a:t>
            </a:r>
          </a:p>
          <a:p>
            <a:r>
              <a:rPr lang="en-US" dirty="0"/>
              <a:t>Important: Your notes from class are your best study material, slides are not complete with notes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852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800600"/>
            <a:ext cx="8686800" cy="1325563"/>
          </a:xfrm>
        </p:spPr>
        <p:txBody>
          <a:bodyPr/>
          <a:lstStyle/>
          <a:p>
            <a:r>
              <a:rPr lang="en-US" sz="2800" dirty="0"/>
              <a:t>Find a </a:t>
            </a:r>
            <a:r>
              <a:rPr lang="en-US" sz="2800" i="1" dirty="0"/>
              <a:t>linear function </a:t>
            </a:r>
            <a:r>
              <a:rPr lang="en-US" sz="2800" dirty="0"/>
              <a:t>to separate the classes</a:t>
            </a:r>
          </a:p>
          <a:p>
            <a:endParaRPr lang="en-US" sz="1200" dirty="0"/>
          </a:p>
          <a:p>
            <a:pPr>
              <a:buNone/>
            </a:pPr>
            <a:r>
              <a:rPr lang="en-US" sz="2800" dirty="0"/>
              <a:t>	f(</a:t>
            </a:r>
            <a:r>
              <a:rPr lang="en-US" sz="2800" b="1" dirty="0"/>
              <a:t>x</a:t>
            </a:r>
            <a:r>
              <a:rPr lang="en-US" sz="2800" dirty="0"/>
              <a:t>) = </a:t>
            </a:r>
            <a:r>
              <a:rPr lang="en-US" sz="2800" dirty="0" err="1"/>
              <a:t>sgn</a:t>
            </a:r>
            <a:r>
              <a:rPr lang="en-US" sz="2800" dirty="0"/>
              <a:t>(w</a:t>
            </a:r>
            <a:r>
              <a:rPr lang="en-US" sz="2800" baseline="-25000" dirty="0"/>
              <a:t>1</a:t>
            </a:r>
            <a:r>
              <a:rPr lang="en-US" sz="2800" dirty="0"/>
              <a:t>x</a:t>
            </a:r>
            <a:r>
              <a:rPr lang="en-US" sz="2800" baseline="-25000" dirty="0"/>
              <a:t>1</a:t>
            </a:r>
            <a:r>
              <a:rPr lang="en-US" sz="2800" dirty="0"/>
              <a:t> + w</a:t>
            </a:r>
            <a:r>
              <a:rPr lang="en-US" sz="2800" baseline="-25000" dirty="0"/>
              <a:t>2</a:t>
            </a:r>
            <a:r>
              <a:rPr lang="en-US" sz="2800" dirty="0"/>
              <a:t>x</a:t>
            </a:r>
            <a:r>
              <a:rPr lang="en-US" sz="2800" baseline="-25000" dirty="0"/>
              <a:t>2</a:t>
            </a:r>
            <a:r>
              <a:rPr lang="en-US" sz="2800" dirty="0"/>
              <a:t> + … + </a:t>
            </a:r>
            <a:r>
              <a:rPr lang="en-US" sz="2800" dirty="0" err="1"/>
              <a:t>w</a:t>
            </a:r>
            <a:r>
              <a:rPr lang="en-US" sz="2800" baseline="-25000" dirty="0" err="1"/>
              <a:t>D</a:t>
            </a:r>
            <a:r>
              <a:rPr lang="en-US" sz="2800" dirty="0" err="1"/>
              <a:t>x</a:t>
            </a:r>
            <a:r>
              <a:rPr lang="en-US" sz="2800" baseline="-25000" dirty="0" err="1"/>
              <a:t>D</a:t>
            </a:r>
            <a:r>
              <a:rPr lang="en-US" sz="2800" dirty="0"/>
              <a:t>) = </a:t>
            </a:r>
            <a:r>
              <a:rPr lang="en-US" sz="2800" dirty="0" err="1"/>
              <a:t>sgn</a:t>
            </a:r>
            <a:r>
              <a:rPr lang="en-US" sz="2800" dirty="0"/>
              <a:t>(</a:t>
            </a:r>
            <a:r>
              <a:rPr lang="en-US" sz="2800" b="1" dirty="0"/>
              <a:t>w </a:t>
            </a:r>
            <a:r>
              <a:rPr lang="en-US" sz="2800" dirty="0">
                <a:sym typeface="Symbol"/>
              </a:rPr>
              <a:t> </a:t>
            </a:r>
            <a:r>
              <a:rPr lang="en-US" sz="2800" b="1" dirty="0"/>
              <a:t>x</a:t>
            </a:r>
            <a:r>
              <a:rPr lang="en-US" sz="2800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1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29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1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6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57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76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2667000" y="2590800"/>
            <a:ext cx="3276600" cy="533400"/>
          </a:xfrm>
          <a:prstGeom prst="line">
            <a:avLst/>
          </a:prstGeom>
          <a:ln w="3810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80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/>
          <p:cNvSpPr>
            <a:spLocks noGrp="1"/>
          </p:cNvSpPr>
          <p:nvPr>
            <p:ph idx="1"/>
          </p:nvPr>
        </p:nvSpPr>
        <p:spPr>
          <a:xfrm>
            <a:off x="685800" y="5960354"/>
            <a:ext cx="7772400" cy="72973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What should the weights be?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85998" y="1942814"/>
            <a:ext cx="5006869" cy="3832874"/>
            <a:chOff x="2435772" y="1338216"/>
            <a:chExt cx="5006869" cy="3832874"/>
          </a:xfrm>
        </p:grpSpPr>
        <p:sp>
          <p:nvSpPr>
            <p:cNvPr id="8" name="TextBox 7"/>
            <p:cNvSpPr txBox="1"/>
            <p:nvPr/>
          </p:nvSpPr>
          <p:spPr>
            <a:xfrm>
              <a:off x="7014319" y="378036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77714" y="133821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x2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435772" y="1755741"/>
              <a:ext cx="4477407" cy="3415349"/>
              <a:chOff x="1615960" y="1787273"/>
              <a:chExt cx="4477407" cy="3415349"/>
            </a:xfrm>
          </p:grpSpPr>
          <p:cxnSp>
            <p:nvCxnSpPr>
              <p:cNvPr id="5" name="Straight Arrow Connector 4"/>
              <p:cNvCxnSpPr/>
              <p:nvPr/>
            </p:nvCxnSpPr>
            <p:spPr bwMode="auto">
              <a:xfrm>
                <a:off x="1615960" y="3996558"/>
                <a:ext cx="447740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3686502" y="1787273"/>
                <a:ext cx="0" cy="341534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" name="Oval 9"/>
              <p:cNvSpPr/>
              <p:nvPr/>
            </p:nvSpPr>
            <p:spPr bwMode="auto">
              <a:xfrm>
                <a:off x="1978572" y="4343400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2272862" y="4054366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2756338" y="463900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2804948" y="3657021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1861000" y="3409004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2469931" y="289239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3002017" y="228731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3359368" y="4171805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3934823" y="2895754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3808685" y="3459952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4357839" y="2187176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4422227" y="2825968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4908330" y="2392993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5270937" y="2832693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4866288" y="3258945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4430096" y="3735269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5468006" y="3723289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4866288" y="4295814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4454376" y="395560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(0, 0)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85800" y="1303357"/>
            <a:ext cx="6486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Decision = sign(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= sign(w1*x1 + w2*x2)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Linear classifier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F27F11A-65DE-4ED4-B726-5E67BBDA4ABB}"/>
              </a:ext>
            </a:extLst>
          </p:cNvPr>
          <p:cNvCxnSpPr/>
          <p:nvPr/>
        </p:nvCxnSpPr>
        <p:spPr>
          <a:xfrm>
            <a:off x="4356540" y="4569624"/>
            <a:ext cx="117978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18EEEE6-D9A7-450F-80AB-2716D2441E72}"/>
              </a:ext>
            </a:extLst>
          </p:cNvPr>
          <p:cNvSpPr txBox="1"/>
          <p:nvPr/>
        </p:nvSpPr>
        <p:spPr>
          <a:xfrm>
            <a:off x="5611838" y="455385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(1, 0)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69806F-1B60-453B-99B9-5C70355F5611}"/>
              </a:ext>
            </a:extLst>
          </p:cNvPr>
          <p:cNvSpPr txBox="1"/>
          <p:nvPr/>
        </p:nvSpPr>
        <p:spPr>
          <a:xfrm>
            <a:off x="5386230" y="413607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CD2483C-F1E2-4292-B981-049490E44B7F}"/>
              </a:ext>
            </a:extLst>
          </p:cNvPr>
          <p:cNvCxnSpPr/>
          <p:nvPr/>
        </p:nvCxnSpPr>
        <p:spPr>
          <a:xfrm>
            <a:off x="4356540" y="2530549"/>
            <a:ext cx="0" cy="313660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099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7170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975" imgH="177723" progId="Equation.3">
                  <p:embed/>
                </p:oleObj>
              </mc:Choice>
              <mc:Fallback>
                <p:oleObj name="Equation" r:id="rId3" imgW="748975" imgH="177723" progId="Equation.3">
                  <p:embed/>
                  <p:pic>
                    <p:nvPicPr>
                      <p:cNvPr id="7170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71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309" imgH="203112" progId="Equation.3">
                  <p:embed/>
                </p:oleObj>
              </mc:Choice>
              <mc:Fallback>
                <p:oleObj name="Equation" r:id="rId9" imgW="901309" imgH="203112" progId="Equation.3">
                  <p:embed/>
                  <p:pic>
                    <p:nvPicPr>
                      <p:cNvPr id="71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Let</a:t>
            </a:r>
          </a:p>
        </p:txBody>
      </p:sp>
      <p:cxnSp>
        <p:nvCxnSpPr>
          <p:cNvPr id="7180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1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2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7183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957" imgH="139579" progId="Equation.3">
                  <p:embed/>
                </p:oleObj>
              </mc:Choice>
              <mc:Fallback>
                <p:oleObj name="Equation" r:id="rId11" imgW="164957" imgH="139579" progId="Equation.3">
                  <p:embed/>
                  <p:pic>
                    <p:nvPicPr>
                      <p:cNvPr id="71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5613" y="971550"/>
            <a:ext cx="1431925" cy="1484313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7189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aphicFrame>
            <p:nvGraphicFramePr>
              <p:cNvPr id="7177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469900" imgH="228600" progId="Equation.3">
                      <p:embed/>
                    </p:oleObj>
                  </mc:Choice>
                  <mc:Fallback>
                    <p:oleObj name="Equation" r:id="rId13" imgW="469900" imgH="228600" progId="Equation.3">
                      <p:embed/>
                      <p:pic>
                        <p:nvPicPr>
                          <p:cNvPr id="7177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7190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7176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64885" imgH="164885" progId="Equation.3">
                    <p:embed/>
                  </p:oleObj>
                </mc:Choice>
                <mc:Fallback>
                  <p:oleObj name="Equation" r:id="rId15" imgW="164885" imgH="164885" progId="Equation.3">
                    <p:embed/>
                    <p:pic>
                      <p:nvPicPr>
                        <p:cNvPr id="717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5" name="Object 9"/>
          <p:cNvGraphicFramePr>
            <a:graphicFrameLocks noChangeAspect="1"/>
          </p:cNvGraphicFramePr>
          <p:nvPr/>
        </p:nvGraphicFramePr>
        <p:xfrm>
          <a:off x="187325" y="5334000"/>
          <a:ext cx="5372100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879560" imgH="469800" progId="Equation.3">
                  <p:embed/>
                </p:oleObj>
              </mc:Choice>
              <mc:Fallback>
                <p:oleObj name="Equation" r:id="rId17" imgW="1879560" imgH="469800" progId="Equation.3">
                  <p:embed/>
                  <p:pic>
                    <p:nvPicPr>
                      <p:cNvPr id="717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" y="5334000"/>
                        <a:ext cx="5372100" cy="1343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85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7186" name="TextBox 41"/>
          <p:cNvSpPr txBox="1">
            <a:spLocks noChangeArrowheads="1"/>
          </p:cNvSpPr>
          <p:nvPr/>
        </p:nvSpPr>
        <p:spPr bwMode="auto">
          <a:xfrm>
            <a:off x="5867400" y="5486400"/>
            <a:ext cx="2590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638800" y="5334000"/>
            <a:ext cx="152400" cy="12192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233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Find linear function to separate positive and negative examples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81600" y="2286000"/>
          <a:ext cx="3351213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57200" progId="Equation.3">
                  <p:embed/>
                </p:oleObj>
              </mc:Choice>
              <mc:Fallback>
                <p:oleObj name="Equation" r:id="rId3" imgW="1701800" imgH="457200" progId="Equation.3">
                  <p:embed/>
                  <p:pic>
                    <p:nvPicPr>
                      <p:cNvPr id="307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86000"/>
                        <a:ext cx="3351213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Oval 8"/>
          <p:cNvSpPr>
            <a:spLocks noChangeArrowheads="1"/>
          </p:cNvSpPr>
          <p:nvPr/>
        </p:nvSpPr>
        <p:spPr bwMode="auto">
          <a:xfrm>
            <a:off x="838200" y="3962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78" name="Oval 9"/>
          <p:cNvSpPr>
            <a:spLocks noChangeArrowheads="1"/>
          </p:cNvSpPr>
          <p:nvPr/>
        </p:nvSpPr>
        <p:spPr bwMode="auto">
          <a:xfrm>
            <a:off x="1524000" y="4038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1524000" y="4724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0" name="Oval 11"/>
          <p:cNvSpPr>
            <a:spLocks noChangeArrowheads="1"/>
          </p:cNvSpPr>
          <p:nvPr/>
        </p:nvSpPr>
        <p:spPr bwMode="auto">
          <a:xfrm>
            <a:off x="762000" y="4267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1" name="Oval 12"/>
          <p:cNvSpPr>
            <a:spLocks noChangeArrowheads="1"/>
          </p:cNvSpPr>
          <p:nvPr/>
        </p:nvSpPr>
        <p:spPr bwMode="auto">
          <a:xfrm>
            <a:off x="2286000" y="4114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2" name="Oval 13"/>
          <p:cNvSpPr>
            <a:spLocks noChangeArrowheads="1"/>
          </p:cNvSpPr>
          <p:nvPr/>
        </p:nvSpPr>
        <p:spPr bwMode="auto">
          <a:xfrm>
            <a:off x="2895600" y="4953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3" name="Oval 14"/>
          <p:cNvSpPr>
            <a:spLocks noChangeArrowheads="1"/>
          </p:cNvSpPr>
          <p:nvPr/>
        </p:nvSpPr>
        <p:spPr bwMode="auto">
          <a:xfrm>
            <a:off x="31242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4" name="Oval 15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5" name="Oval 16"/>
          <p:cNvSpPr>
            <a:spLocks noChangeArrowheads="1"/>
          </p:cNvSpPr>
          <p:nvPr/>
        </p:nvSpPr>
        <p:spPr bwMode="auto">
          <a:xfrm>
            <a:off x="41148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6" name="Oval 17"/>
          <p:cNvSpPr>
            <a:spLocks noChangeArrowheads="1"/>
          </p:cNvSpPr>
          <p:nvPr/>
        </p:nvSpPr>
        <p:spPr bwMode="auto">
          <a:xfrm>
            <a:off x="3429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7" name="Oval 18"/>
          <p:cNvSpPr>
            <a:spLocks noChangeArrowheads="1"/>
          </p:cNvSpPr>
          <p:nvPr/>
        </p:nvSpPr>
        <p:spPr bwMode="auto">
          <a:xfrm>
            <a:off x="26670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8" name="Oval 19"/>
          <p:cNvSpPr>
            <a:spLocks noChangeArrowheads="1"/>
          </p:cNvSpPr>
          <p:nvPr/>
        </p:nvSpPr>
        <p:spPr bwMode="auto">
          <a:xfrm>
            <a:off x="4724400" y="480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9" name="Oval 20"/>
          <p:cNvSpPr>
            <a:spLocks noChangeArrowheads="1"/>
          </p:cNvSpPr>
          <p:nvPr/>
        </p:nvSpPr>
        <p:spPr bwMode="auto">
          <a:xfrm>
            <a:off x="49530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0" name="Oval 21"/>
          <p:cNvSpPr>
            <a:spLocks noChangeArrowheads="1"/>
          </p:cNvSpPr>
          <p:nvPr/>
        </p:nvSpPr>
        <p:spPr bwMode="auto">
          <a:xfrm>
            <a:off x="2286000" y="5715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1" name="Oval 22"/>
          <p:cNvSpPr>
            <a:spLocks noChangeArrowheads="1"/>
          </p:cNvSpPr>
          <p:nvPr/>
        </p:nvSpPr>
        <p:spPr bwMode="auto">
          <a:xfrm>
            <a:off x="41148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2" name="Oval 23"/>
          <p:cNvSpPr>
            <a:spLocks noChangeArrowheads="1"/>
          </p:cNvSpPr>
          <p:nvPr/>
        </p:nvSpPr>
        <p:spPr bwMode="auto">
          <a:xfrm>
            <a:off x="5410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1371600" y="2743200"/>
            <a:ext cx="3581400" cy="3581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4" name="Oval 25"/>
          <p:cNvSpPr>
            <a:spLocks noChangeArrowheads="1"/>
          </p:cNvSpPr>
          <p:nvPr/>
        </p:nvSpPr>
        <p:spPr bwMode="auto">
          <a:xfrm>
            <a:off x="29718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5" name="Oval 26"/>
          <p:cNvSpPr>
            <a:spLocks noChangeArrowheads="1"/>
          </p:cNvSpPr>
          <p:nvPr/>
        </p:nvSpPr>
        <p:spPr bwMode="auto">
          <a:xfrm>
            <a:off x="3124200" y="617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699125" y="5297488"/>
            <a:ext cx="3140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Which line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1752600" y="2362200"/>
            <a:ext cx="2438400" cy="403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286000" y="1981200"/>
            <a:ext cx="1447800" cy="464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066800" y="3276600"/>
            <a:ext cx="44958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339431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 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idx="1"/>
          </p:nvPr>
        </p:nvSpPr>
        <p:spPr>
          <a:xfrm>
            <a:off x="5410200" y="1371600"/>
            <a:ext cx="3733800" cy="4800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</a:rPr>
              <a:t>Discriminative classifier based on </a:t>
            </a:r>
            <a:r>
              <a:rPr lang="en-US" sz="2800" i="1" dirty="0">
                <a:latin typeface="Arial" pitchFamily="34" charset="0"/>
              </a:rPr>
              <a:t>optimal separating line (for 2d case)</a:t>
            </a:r>
          </a:p>
          <a:p>
            <a:endParaRPr lang="en-US" sz="2800" dirty="0">
              <a:latin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</a:rPr>
              <a:t>Maximize the </a:t>
            </a:r>
            <a:r>
              <a:rPr lang="en-US" sz="2800" i="1" dirty="0">
                <a:solidFill>
                  <a:srgbClr val="00B050"/>
                </a:solidFill>
                <a:latin typeface="Arial" pitchFamily="34" charset="0"/>
              </a:rPr>
              <a:t>margin</a:t>
            </a:r>
            <a:r>
              <a:rPr lang="en-US" sz="2800" i="1" dirty="0">
                <a:latin typeface="Arial" pitchFamily="34" charset="0"/>
              </a:rPr>
              <a:t> </a:t>
            </a:r>
            <a:r>
              <a:rPr lang="en-US" sz="2800" dirty="0">
                <a:latin typeface="Arial" pitchFamily="34" charset="0"/>
              </a:rPr>
              <a:t>between the positive and negative training examples</a:t>
            </a:r>
          </a:p>
        </p:txBody>
      </p:sp>
      <p:sp>
        <p:nvSpPr>
          <p:cNvPr id="61444" name="Oval 8"/>
          <p:cNvSpPr>
            <a:spLocks noChangeArrowheads="1"/>
          </p:cNvSpPr>
          <p:nvPr/>
        </p:nvSpPr>
        <p:spPr bwMode="auto">
          <a:xfrm>
            <a:off x="381000" y="3581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5" name="Oval 9"/>
          <p:cNvSpPr>
            <a:spLocks noChangeArrowheads="1"/>
          </p:cNvSpPr>
          <p:nvPr/>
        </p:nvSpPr>
        <p:spPr bwMode="auto">
          <a:xfrm>
            <a:off x="1066800" y="3657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6" name="Oval 10"/>
          <p:cNvSpPr>
            <a:spLocks noChangeArrowheads="1"/>
          </p:cNvSpPr>
          <p:nvPr/>
        </p:nvSpPr>
        <p:spPr bwMode="auto">
          <a:xfrm>
            <a:off x="1066800" y="4343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7" name="Oval 11"/>
          <p:cNvSpPr>
            <a:spLocks noChangeArrowheads="1"/>
          </p:cNvSpPr>
          <p:nvPr/>
        </p:nvSpPr>
        <p:spPr bwMode="auto">
          <a:xfrm>
            <a:off x="304800" y="3886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8" name="Oval 12"/>
          <p:cNvSpPr>
            <a:spLocks noChangeArrowheads="1"/>
          </p:cNvSpPr>
          <p:nvPr/>
        </p:nvSpPr>
        <p:spPr bwMode="auto">
          <a:xfrm>
            <a:off x="1828800" y="3733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9" name="Oval 13"/>
          <p:cNvSpPr>
            <a:spLocks noChangeArrowheads="1"/>
          </p:cNvSpPr>
          <p:nvPr/>
        </p:nvSpPr>
        <p:spPr bwMode="auto">
          <a:xfrm>
            <a:off x="2438400" y="4572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0" name="Oval 14"/>
          <p:cNvSpPr>
            <a:spLocks noChangeArrowheads="1"/>
          </p:cNvSpPr>
          <p:nvPr/>
        </p:nvSpPr>
        <p:spPr bwMode="auto">
          <a:xfrm>
            <a:off x="26670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1" name="Oval 15"/>
          <p:cNvSpPr>
            <a:spLocks noChangeArrowheads="1"/>
          </p:cNvSpPr>
          <p:nvPr/>
        </p:nvSpPr>
        <p:spPr bwMode="auto">
          <a:xfrm>
            <a:off x="34290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2" name="Oval 16"/>
          <p:cNvSpPr>
            <a:spLocks noChangeArrowheads="1"/>
          </p:cNvSpPr>
          <p:nvPr/>
        </p:nvSpPr>
        <p:spPr bwMode="auto">
          <a:xfrm>
            <a:off x="36576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3" name="Oval 17"/>
          <p:cNvSpPr>
            <a:spLocks noChangeArrowheads="1"/>
          </p:cNvSpPr>
          <p:nvPr/>
        </p:nvSpPr>
        <p:spPr bwMode="auto">
          <a:xfrm>
            <a:off x="29718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4" name="Oval 18"/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5" name="Oval 19"/>
          <p:cNvSpPr>
            <a:spLocks noChangeArrowheads="1"/>
          </p:cNvSpPr>
          <p:nvPr/>
        </p:nvSpPr>
        <p:spPr bwMode="auto">
          <a:xfrm>
            <a:off x="4267200" y="4419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6" name="Oval 20"/>
          <p:cNvSpPr>
            <a:spLocks noChangeArrowheads="1"/>
          </p:cNvSpPr>
          <p:nvPr/>
        </p:nvSpPr>
        <p:spPr bwMode="auto">
          <a:xfrm>
            <a:off x="449580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7" name="Oval 21"/>
          <p:cNvSpPr>
            <a:spLocks noChangeArrowheads="1"/>
          </p:cNvSpPr>
          <p:nvPr/>
        </p:nvSpPr>
        <p:spPr bwMode="auto">
          <a:xfrm>
            <a:off x="1828800" y="5334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8" name="Oval 22"/>
          <p:cNvSpPr>
            <a:spLocks noChangeArrowheads="1"/>
          </p:cNvSpPr>
          <p:nvPr/>
        </p:nvSpPr>
        <p:spPr bwMode="auto">
          <a:xfrm>
            <a:off x="36576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9" name="Oval 23"/>
          <p:cNvSpPr>
            <a:spLocks noChangeArrowheads="1"/>
          </p:cNvSpPr>
          <p:nvPr/>
        </p:nvSpPr>
        <p:spPr bwMode="auto">
          <a:xfrm>
            <a:off x="49530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60" name="Oval 25"/>
          <p:cNvSpPr>
            <a:spLocks noChangeArrowheads="1"/>
          </p:cNvSpPr>
          <p:nvPr/>
        </p:nvSpPr>
        <p:spPr bwMode="auto">
          <a:xfrm>
            <a:off x="25146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61" name="Oval 26"/>
          <p:cNvSpPr>
            <a:spLocks noChangeArrowheads="1"/>
          </p:cNvSpPr>
          <p:nvPr/>
        </p:nvSpPr>
        <p:spPr bwMode="auto">
          <a:xfrm>
            <a:off x="2667000" y="5791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457200" y="2209800"/>
            <a:ext cx="3581400" cy="4038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38200" y="1600200"/>
            <a:ext cx="3962400" cy="4343400"/>
            <a:chOff x="4724400" y="1600200"/>
            <a:chExt cx="3962400" cy="4343400"/>
          </a:xfrm>
        </p:grpSpPr>
        <p:sp>
          <p:nvSpPr>
            <p:cNvPr id="61465" name="Line 30"/>
            <p:cNvSpPr>
              <a:spLocks noChangeShapeType="1"/>
            </p:cNvSpPr>
            <p:nvPr/>
          </p:nvSpPr>
          <p:spPr bwMode="auto">
            <a:xfrm>
              <a:off x="5029200" y="1600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66" name="Line 30"/>
            <p:cNvSpPr>
              <a:spLocks noChangeShapeType="1"/>
            </p:cNvSpPr>
            <p:nvPr/>
          </p:nvSpPr>
          <p:spPr bwMode="auto">
            <a:xfrm>
              <a:off x="4724400" y="1981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V="1">
            <a:off x="1295400" y="2514600"/>
            <a:ext cx="685800" cy="6096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 type="arrow" w="med" len="med"/>
            <a:tailEnd type="arrow" w="med" len="med"/>
          </a:ln>
        </p:spPr>
      </p:cxn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3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33647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82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Want line that maximizes the margin.</a:t>
            </a:r>
          </a:p>
        </p:txBody>
      </p:sp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36800" imgH="457200" progId="Equation.3">
                  <p:embed/>
                </p:oleObj>
              </mc:Choice>
              <mc:Fallback>
                <p:oleObj name="Equation" r:id="rId3" imgW="2336800" imgH="457200" progId="Equation.3">
                  <p:embed/>
                  <p:pic>
                    <p:nvPicPr>
                      <p:cNvPr id="819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3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4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5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6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7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8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9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0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1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2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3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4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5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16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7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20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1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2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Support vectors</a:t>
            </a:r>
          </a:p>
        </p:txBody>
      </p:sp>
      <p:sp>
        <p:nvSpPr>
          <p:cNvPr id="82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8195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300" imgH="228600" progId="Equation.3">
                  <p:embed/>
                </p:oleObj>
              </mc:Choice>
              <mc:Fallback>
                <p:oleObj name="Equation" r:id="rId5" imgW="876300" imgH="228600" progId="Equation.3">
                  <p:embed/>
                  <p:pic>
                    <p:nvPicPr>
                      <p:cNvPr id="8195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2" name="Text Box 9"/>
          <p:cNvSpPr txBox="1">
            <a:spLocks noChangeArrowheads="1"/>
          </p:cNvSpPr>
          <p:nvPr/>
        </p:nvSpPr>
        <p:spPr bwMode="auto">
          <a:xfrm rot="3054962">
            <a:off x="-32544" y="2023269"/>
            <a:ext cx="1493838" cy="431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SimSun" pitchFamily="2" charset="-122"/>
                <a:cs typeface="+mn-cs"/>
              </a:rPr>
              <a:t>wx+b=-1</a:t>
            </a:r>
          </a:p>
        </p:txBody>
      </p:sp>
      <p:sp>
        <p:nvSpPr>
          <p:cNvPr id="8233" name="Text Box 10"/>
          <p:cNvSpPr txBox="1">
            <a:spLocks noChangeArrowheads="1"/>
          </p:cNvSpPr>
          <p:nvPr/>
        </p:nvSpPr>
        <p:spPr bwMode="auto">
          <a:xfrm rot="3244702">
            <a:off x="246857" y="1647031"/>
            <a:ext cx="1485900" cy="430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SimSun" pitchFamily="2" charset="-122"/>
                <a:cs typeface="+mn-cs"/>
              </a:rPr>
              <a:t>wx+b=0</a:t>
            </a:r>
          </a:p>
        </p:txBody>
      </p:sp>
      <p:sp>
        <p:nvSpPr>
          <p:cNvPr id="8234" name="Text Box 11"/>
          <p:cNvSpPr txBox="1">
            <a:spLocks noChangeArrowheads="1"/>
          </p:cNvSpPr>
          <p:nvPr/>
        </p:nvSpPr>
        <p:spPr bwMode="auto">
          <a:xfrm rot="3198884">
            <a:off x="621506" y="1545432"/>
            <a:ext cx="1558925" cy="430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SimSun" pitchFamily="2" charset="-122"/>
                <a:cs typeface="+mn-cs"/>
              </a:rPr>
              <a:t>wx+b=1</a:t>
            </a:r>
          </a:p>
        </p:txBody>
      </p:sp>
      <p:sp>
        <p:nvSpPr>
          <p:cNvPr id="8235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36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Distance between point and line:</a:t>
            </a:r>
          </a:p>
        </p:txBody>
      </p:sp>
      <p:graphicFrame>
        <p:nvGraphicFramePr>
          <p:cNvPr id="47" name="Object 4"/>
          <p:cNvGraphicFramePr>
            <a:graphicFrameLocks noChangeAspect="1"/>
          </p:cNvGraphicFramePr>
          <p:nvPr/>
        </p:nvGraphicFramePr>
        <p:xfrm>
          <a:off x="7848600" y="3870325"/>
          <a:ext cx="12954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500" imgH="419100" progId="Equation.3">
                  <p:embed/>
                </p:oleObj>
              </mc:Choice>
              <mc:Fallback>
                <p:oleObj name="Equation" r:id="rId7" imgW="698500" imgH="419100" progId="Equation.3">
                  <p:embed/>
                  <p:pic>
                    <p:nvPicPr>
                      <p:cNvPr id="4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870325"/>
                        <a:ext cx="12954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292" name="Object 20"/>
          <p:cNvGraphicFramePr>
            <a:graphicFrameLocks noChangeAspect="1"/>
          </p:cNvGraphicFramePr>
          <p:nvPr/>
        </p:nvGraphicFramePr>
        <p:xfrm>
          <a:off x="6705600" y="4972050"/>
          <a:ext cx="2444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46200" imgH="508000" progId="Equation.3">
                  <p:embed/>
                </p:oleObj>
              </mc:Choice>
              <mc:Fallback>
                <p:oleObj name="Equation" r:id="rId9" imgW="1346200" imgH="508000" progId="Equation.3">
                  <p:embed/>
                  <p:pic>
                    <p:nvPicPr>
                      <p:cNvPr id="43829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972050"/>
                        <a:ext cx="244475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4724400" y="46482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For support vectors:</a:t>
            </a:r>
          </a:p>
        </p:txBody>
      </p:sp>
      <p:sp>
        <p:nvSpPr>
          <p:cNvPr id="48" name="Text Box 35"/>
          <p:cNvSpPr txBox="1">
            <a:spLocks noChangeArrowheads="1"/>
          </p:cNvSpPr>
          <p:nvPr/>
        </p:nvSpPr>
        <p:spPr bwMode="auto">
          <a:xfrm>
            <a:off x="0" y="655320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11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Margin</a:t>
            </a:r>
          </a:p>
        </p:txBody>
      </p:sp>
      <p:graphicFrame>
        <p:nvGraphicFramePr>
          <p:cNvPr id="51" name="Object 22"/>
          <p:cNvGraphicFramePr>
            <a:graphicFrameLocks noChangeAspect="1"/>
          </p:cNvGraphicFramePr>
          <p:nvPr/>
        </p:nvGraphicFramePr>
        <p:xfrm>
          <a:off x="4876800" y="5005388"/>
          <a:ext cx="1566863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469900" progId="Equation.3">
                  <p:embed/>
                </p:oleObj>
              </mc:Choice>
              <mc:Fallback>
                <p:oleObj name="Equation" r:id="rId12" imgW="914400" imgH="469900" progId="Equation.3">
                  <p:embed/>
                  <p:pic>
                    <p:nvPicPr>
                      <p:cNvPr id="51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005388"/>
                        <a:ext cx="1566863" cy="804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4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058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/>
              <a:t>Maximize margin </a:t>
            </a:r>
            <a:r>
              <a:rPr lang="en-US">
                <a:latin typeface="Times New Roman" pitchFamily="18" charset="0"/>
              </a:rPr>
              <a:t>2/||</a:t>
            </a:r>
            <a:r>
              <a:rPr lang="en-US" b="1">
                <a:latin typeface="Times New Roman" pitchFamily="18" charset="0"/>
              </a:rPr>
              <a:t>w</a:t>
            </a:r>
            <a:r>
              <a:rPr lang="en-US">
                <a:latin typeface="Times New Roman" pitchFamily="18" charset="0"/>
              </a:rPr>
              <a:t>||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Correctly classify all training data points:</a:t>
            </a:r>
            <a:br>
              <a:rPr lang="en-US"/>
            </a:br>
            <a:br>
              <a:rPr lang="en-US"/>
            </a:br>
            <a:br>
              <a:rPr lang="en-US" i="1">
                <a:latin typeface="Times New Roman" pitchFamily="18" charset="0"/>
              </a:rPr>
            </a:br>
            <a:br>
              <a:rPr lang="en-US" i="1">
                <a:latin typeface="Times New Roman" pitchFamily="18" charset="0"/>
              </a:rPr>
            </a:br>
            <a:endParaRPr lang="en-US" sz="800">
              <a:latin typeface="Times New Roman" pitchFamily="18" charset="0"/>
              <a:cs typeface="Arial" pitchFamily="34" charset="0"/>
            </a:endParaRPr>
          </a:p>
          <a:p>
            <a:pPr marL="533400" indent="-533400"/>
            <a:r>
              <a:rPr lang="en-US" i="1">
                <a:cs typeface="Arial" pitchFamily="34" charset="0"/>
              </a:rPr>
              <a:t>Quadratic optimization problem</a:t>
            </a:r>
            <a:r>
              <a:rPr lang="en-US">
                <a:cs typeface="Arial" pitchFamily="34" charset="0"/>
              </a:rPr>
              <a:t>:</a:t>
            </a:r>
            <a:br>
              <a:rPr lang="en-US">
                <a:cs typeface="Arial" pitchFamily="34" charset="0"/>
              </a:rPr>
            </a:br>
            <a:endParaRPr lang="en-US">
              <a:cs typeface="Arial" pitchFamily="34" charset="0"/>
            </a:endParaRPr>
          </a:p>
          <a:p>
            <a:pPr marL="533400" indent="-533400"/>
            <a:r>
              <a:rPr lang="en-US">
                <a:cs typeface="Arial" pitchFamily="34" charset="0"/>
              </a:rPr>
              <a:t>		Minimize</a:t>
            </a:r>
            <a:br>
              <a:rPr lang="en-US">
                <a:cs typeface="Arial" pitchFamily="34" charset="0"/>
              </a:rPr>
            </a:br>
            <a:br>
              <a:rPr lang="en-US">
                <a:cs typeface="Arial" pitchFamily="34" charset="0"/>
              </a:rPr>
            </a:br>
            <a:r>
              <a:rPr lang="en-US">
                <a:cs typeface="Arial" pitchFamily="34" charset="0"/>
              </a:rPr>
              <a:t>	Subject to  </a:t>
            </a:r>
            <a:r>
              <a:rPr lang="en-US" i="1">
                <a:latin typeface="Times New Roman" pitchFamily="18" charset="0"/>
              </a:rPr>
              <a:t>y</a:t>
            </a:r>
            <a:r>
              <a:rPr lang="en-US" i="1" baseline="-25000">
                <a:latin typeface="Times New Roman" pitchFamily="18" charset="0"/>
              </a:rPr>
              <a:t>i</a:t>
            </a:r>
            <a:r>
              <a:rPr lang="en-US">
                <a:latin typeface="Times New Roman" pitchFamily="18" charset="0"/>
              </a:rPr>
              <a:t>(</a:t>
            </a:r>
            <a:r>
              <a:rPr lang="en-US" b="1">
                <a:latin typeface="Times New Roman" pitchFamily="18" charset="0"/>
              </a:rPr>
              <a:t>w</a:t>
            </a:r>
            <a:r>
              <a:rPr lang="en-US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i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>
                <a:latin typeface="Times New Roman" pitchFamily="18" charset="0"/>
                <a:cs typeface="Arial" pitchFamily="34" charset="0"/>
              </a:rPr>
              <a:t>i</a:t>
            </a:r>
            <a:r>
              <a:rPr lang="en-US">
                <a:latin typeface="Times New Roman" pitchFamily="18" charset="0"/>
                <a:cs typeface="Arial" pitchFamily="34" charset="0"/>
              </a:rPr>
              <a:t>+</a:t>
            </a:r>
            <a:r>
              <a:rPr lang="en-US" i="1">
                <a:latin typeface="Times New Roman" pitchFamily="18" charset="0"/>
                <a:cs typeface="Arial" pitchFamily="34" charset="0"/>
              </a:rPr>
              <a:t>b</a:t>
            </a:r>
            <a:r>
              <a:rPr lang="en-US">
                <a:latin typeface="Times New Roman" pitchFamily="18" charset="0"/>
                <a:cs typeface="Arial" pitchFamily="34" charset="0"/>
              </a:rPr>
              <a:t>) ≥ 1</a:t>
            </a:r>
            <a:endParaRPr lang="en-US">
              <a:cs typeface="Arial" pitchFamily="34" charset="0"/>
            </a:endParaRPr>
          </a:p>
          <a:p>
            <a:pPr marL="533400" indent="-533400">
              <a:buFontTx/>
              <a:buAutoNum type="arabicPeriod"/>
            </a:pPr>
            <a:endParaRPr lang="el-GR"/>
          </a:p>
        </p:txBody>
      </p:sp>
      <p:graphicFrame>
        <p:nvGraphicFramePr>
          <p:cNvPr id="991249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352800" y="4027488"/>
          <a:ext cx="1287463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9696" imgH="393529" progId="Equation.3">
                  <p:embed/>
                </p:oleObj>
              </mc:Choice>
              <mc:Fallback>
                <p:oleObj name="Equation" r:id="rId3" imgW="469696" imgH="393529" progId="Equation.3">
                  <p:embed/>
                  <p:pic>
                    <p:nvPicPr>
                      <p:cNvPr id="991249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027488"/>
                        <a:ext cx="1287463" cy="1077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1251" name="Rectangle 19"/>
          <p:cNvSpPr>
            <a:spLocks noChangeArrowheads="1"/>
          </p:cNvSpPr>
          <p:nvPr/>
        </p:nvSpPr>
        <p:spPr bwMode="auto">
          <a:xfrm>
            <a:off x="1371600" y="4038600"/>
            <a:ext cx="4343400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graphicFrame>
        <p:nvGraphicFramePr>
          <p:cNvPr id="991252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2033588"/>
          <a:ext cx="5181600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36800" imgH="457200" progId="Equation.3">
                  <p:embed/>
                </p:oleObj>
              </mc:Choice>
              <mc:Fallback>
                <p:oleObj name="Equation" r:id="rId5" imgW="2336800" imgH="457200" progId="Equation.3">
                  <p:embed/>
                  <p:pic>
                    <p:nvPicPr>
                      <p:cNvPr id="991252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033588"/>
                        <a:ext cx="5181600" cy="1014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486400" y="5076825"/>
            <a:ext cx="3429000" cy="1323975"/>
            <a:chOff x="5410200" y="5077361"/>
            <a:chExt cx="3429000" cy="1323439"/>
          </a:xfrm>
        </p:grpSpPr>
        <p:sp>
          <p:nvSpPr>
            <p:cNvPr id="10249" name="TextBox 7"/>
            <p:cNvSpPr txBox="1">
              <a:spLocks noChangeArrowheads="1"/>
            </p:cNvSpPr>
            <p:nvPr/>
          </p:nvSpPr>
          <p:spPr bwMode="auto">
            <a:xfrm>
              <a:off x="6019800" y="5077361"/>
              <a:ext cx="281940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One constraint for each training point.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Note sign trick.</a:t>
              </a:r>
            </a:p>
          </p:txBody>
        </p:sp>
        <p:cxnSp>
          <p:nvCxnSpPr>
            <p:cNvPr id="10250" name="Straight Arrow Connector 9"/>
            <p:cNvCxnSpPr>
              <a:cxnSpLocks noChangeShapeType="1"/>
              <a:stCxn id="10249" idx="1"/>
            </p:cNvCxnSpPr>
            <p:nvPr/>
          </p:nvCxnSpPr>
          <p:spPr bwMode="auto">
            <a:xfrm rot="10800000">
              <a:off x="5410200" y="5410201"/>
              <a:ext cx="609600" cy="328881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7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33604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p"/>
      <p:bldP spid="99125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Solution:</a:t>
            </a:r>
            <a:br>
              <a:rPr lang="en-US" dirty="0"/>
            </a:br>
            <a:br>
              <a:rPr lang="en-US" sz="800" dirty="0"/>
            </a:br>
            <a:r>
              <a:rPr lang="en-US" dirty="0"/>
              <a:t>		  </a:t>
            </a:r>
            <a:r>
              <a:rPr lang="en-US" i="1" dirty="0">
                <a:latin typeface="Times New Roman" pitchFamily="18" charset="0"/>
              </a:rPr>
              <a:t>b</a:t>
            </a:r>
            <a:r>
              <a:rPr lang="en-US" dirty="0">
                <a:latin typeface="Times New Roman" pitchFamily="18" charset="0"/>
              </a:rPr>
              <a:t> =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 – 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>
                <a:cs typeface="Arial" pitchFamily="34" charset="0"/>
              </a:rPr>
              <a:t>   (for any support vector)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Classification function:</a:t>
            </a:r>
          </a:p>
          <a:p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l-GR" sz="2400" dirty="0"/>
              <a:t>Notice that it relies on an </a:t>
            </a:r>
            <a:r>
              <a:rPr lang="el-GR" sz="2400" i="1" dirty="0"/>
              <a:t>inner product </a:t>
            </a:r>
            <a:r>
              <a:rPr lang="el-GR" sz="2400" dirty="0"/>
              <a:t>between the test</a:t>
            </a:r>
            <a:r>
              <a:rPr lang="en-US" sz="2400" dirty="0"/>
              <a:t> </a:t>
            </a:r>
            <a:r>
              <a:rPr lang="el-GR" sz="2400" dirty="0"/>
              <a:t>point </a:t>
            </a:r>
            <a:r>
              <a:rPr lang="el-GR" sz="2400" b="1" i="1" dirty="0"/>
              <a:t>x</a:t>
            </a:r>
            <a:r>
              <a:rPr lang="el-GR" sz="2400" b="1" dirty="0"/>
              <a:t> </a:t>
            </a:r>
            <a:r>
              <a:rPr lang="el-GR" sz="2400" dirty="0"/>
              <a:t>and the support vectors </a:t>
            </a:r>
            <a:r>
              <a:rPr lang="el-GR" sz="2400" b="1" i="1" dirty="0"/>
              <a:t>x</a:t>
            </a:r>
            <a:r>
              <a:rPr lang="el-GR" sz="2400" i="1" baseline="-25000" dirty="0"/>
              <a:t>i</a:t>
            </a:r>
            <a:endParaRPr lang="en-US" sz="2400" i="1" baseline="-25000" dirty="0"/>
          </a:p>
          <a:p>
            <a:pPr>
              <a:buFontTx/>
              <a:buChar char="•"/>
            </a:pPr>
            <a:r>
              <a:rPr lang="en-US" sz="2400" dirty="0"/>
              <a:t>(</a:t>
            </a:r>
            <a:r>
              <a:rPr lang="el-GR" sz="2400" dirty="0"/>
              <a:t>Solving the optimization problem also involves</a:t>
            </a:r>
            <a:r>
              <a:rPr lang="en-US" sz="2400" dirty="0"/>
              <a:t> </a:t>
            </a:r>
            <a:r>
              <a:rPr lang="el-GR" sz="2400" dirty="0"/>
              <a:t>computing the inner products </a:t>
            </a:r>
            <a:r>
              <a:rPr lang="el-GR" sz="2400" b="1" i="1" dirty="0"/>
              <a:t>x</a:t>
            </a:r>
            <a:r>
              <a:rPr lang="el-GR" sz="2400" i="1" baseline="-25000" dirty="0"/>
              <a:t>i</a:t>
            </a:r>
            <a:r>
              <a:rPr lang="en-US" sz="2400" b="1" dirty="0"/>
              <a:t> </a:t>
            </a:r>
            <a:r>
              <a:rPr lang="en-US" sz="2400" dirty="0">
                <a:latin typeface="Times New Roman" pitchFamily="18" charset="0"/>
                <a:cs typeface="Arial" pitchFamily="34" charset="0"/>
              </a:rPr>
              <a:t>· </a:t>
            </a:r>
            <a:r>
              <a:rPr lang="el-GR" sz="2400" b="1" i="1" dirty="0"/>
              <a:t>x</a:t>
            </a:r>
            <a:r>
              <a:rPr lang="en-US" sz="2400" i="1" baseline="-25000" dirty="0"/>
              <a:t>j</a:t>
            </a:r>
            <a:r>
              <a:rPr lang="el-GR" sz="2400" b="1" dirty="0"/>
              <a:t> </a:t>
            </a:r>
            <a:r>
              <a:rPr lang="el-GR" sz="2400" dirty="0"/>
              <a:t>between all pairs of</a:t>
            </a:r>
            <a:r>
              <a:rPr lang="en-US" sz="2400" dirty="0"/>
              <a:t> </a:t>
            </a:r>
            <a:r>
              <a:rPr lang="el-GR" sz="2400" dirty="0"/>
              <a:t>training points</a:t>
            </a:r>
            <a:r>
              <a:rPr lang="en-US" sz="2400" dirty="0"/>
              <a:t>)</a:t>
            </a:r>
            <a:endParaRPr lang="el-GR" sz="2400" dirty="0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66584" progId="Equation.3">
                  <p:embed/>
                </p:oleObj>
              </mc:Choice>
              <mc:Fallback>
                <p:oleObj name="Equation" r:id="rId3" imgW="901309" imgH="266584" progId="Equation.3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874713"/>
                        <a:ext cx="2195513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91200" y="3200400"/>
            <a:ext cx="838200" cy="533400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2660650" y="2514600"/>
          <a:ext cx="4654550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14500" imgH="482600" progId="Equation.3">
                  <p:embed/>
                </p:oleObj>
              </mc:Choice>
              <mc:Fallback>
                <p:oleObj name="Equation" r:id="rId5" imgW="1714500" imgH="482600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0650" y="2514600"/>
                        <a:ext cx="4654550" cy="1309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38100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f(x) &lt; 0, classify as negative, otherwise classify as positive.</a:t>
            </a: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7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40026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79" grpId="0" build="p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product</a:t>
            </a:r>
          </a:p>
        </p:txBody>
      </p:sp>
      <p:pic>
        <p:nvPicPr>
          <p:cNvPr id="1169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489" y="1086678"/>
            <a:ext cx="8605706" cy="50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81001"/>
            <a:ext cx="2213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Adapted from Milos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Hauskrecht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502335" y="2108200"/>
          <a:ext cx="3133663" cy="881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500" imgH="482600" progId="Equation.3">
                  <p:embed/>
                </p:oleObj>
              </mc:Choice>
              <mc:Fallback>
                <p:oleObj name="Equation" r:id="rId3" imgW="1714500" imgH="4826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335" y="2108200"/>
                        <a:ext cx="3133663" cy="881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00" y="2621393"/>
            <a:ext cx="544286" cy="281464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4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5" name="Rectangle 3"/>
          <p:cNvSpPr>
            <a:spLocks noChangeArrowheads="1"/>
          </p:cNvSpPr>
          <p:nvPr/>
        </p:nvSpPr>
        <p:spPr bwMode="auto">
          <a:xfrm>
            <a:off x="228600" y="1066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Datasets that are linearly separable work out great:</a:t>
            </a:r>
            <a:b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what if the dataset is just too hard? </a:t>
            </a:r>
            <a:b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can map it to a higher-dimensional space:</a:t>
            </a:r>
          </a:p>
        </p:txBody>
      </p:sp>
      <p:sp>
        <p:nvSpPr>
          <p:cNvPr id="1155076" name="Text Box 4"/>
          <p:cNvSpPr txBox="1">
            <a:spLocks noChangeArrowheads="1"/>
          </p:cNvSpPr>
          <p:nvPr/>
        </p:nvSpPr>
        <p:spPr bwMode="auto">
          <a:xfrm>
            <a:off x="4267200" y="6324600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155077" name="Text Box 5"/>
          <p:cNvSpPr txBox="1">
            <a:spLocks noChangeArrowheads="1"/>
          </p:cNvSpPr>
          <p:nvPr/>
        </p:nvSpPr>
        <p:spPr bwMode="auto">
          <a:xfrm>
            <a:off x="6324600" y="6324600"/>
            <a:ext cx="457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altLang="zh-CN" sz="1800" b="0" i="1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495550" y="3462338"/>
            <a:ext cx="4286250" cy="423862"/>
            <a:chOff x="1056" y="2322"/>
            <a:chExt cx="2700" cy="267"/>
          </a:xfrm>
        </p:grpSpPr>
        <p:sp>
          <p:nvSpPr>
            <p:cNvPr id="89134" name="Line 7"/>
            <p:cNvSpPr>
              <a:spLocks noChangeShapeType="1"/>
            </p:cNvSpPr>
            <p:nvPr/>
          </p:nvSpPr>
          <p:spPr bwMode="auto">
            <a:xfrm>
              <a:off x="1056" y="23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5" name="AutoShape 8"/>
            <p:cNvSpPr>
              <a:spLocks noChangeArrowheads="1"/>
            </p:cNvSpPr>
            <p:nvPr/>
          </p:nvSpPr>
          <p:spPr bwMode="auto">
            <a:xfrm>
              <a:off x="13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6" name="Line 9"/>
            <p:cNvSpPr>
              <a:spLocks noChangeShapeType="1"/>
            </p:cNvSpPr>
            <p:nvPr/>
          </p:nvSpPr>
          <p:spPr bwMode="auto">
            <a:xfrm>
              <a:off x="2196" y="23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7" name="Text Box 10"/>
            <p:cNvSpPr txBox="1">
              <a:spLocks noChangeArrowheads="1"/>
            </p:cNvSpPr>
            <p:nvPr/>
          </p:nvSpPr>
          <p:spPr bwMode="auto">
            <a:xfrm>
              <a:off x="2106" y="23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9138" name="AutoShape 11"/>
            <p:cNvSpPr>
              <a:spLocks noChangeArrowheads="1"/>
            </p:cNvSpPr>
            <p:nvPr/>
          </p:nvSpPr>
          <p:spPr bwMode="auto">
            <a:xfrm>
              <a:off x="1563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9" name="AutoShape 12"/>
            <p:cNvSpPr>
              <a:spLocks noChangeArrowheads="1"/>
            </p:cNvSpPr>
            <p:nvPr/>
          </p:nvSpPr>
          <p:spPr bwMode="auto">
            <a:xfrm>
              <a:off x="18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0" name="AutoShape 13"/>
            <p:cNvSpPr>
              <a:spLocks noChangeArrowheads="1"/>
            </p:cNvSpPr>
            <p:nvPr/>
          </p:nvSpPr>
          <p:spPr bwMode="auto">
            <a:xfrm>
              <a:off x="199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1" name="AutoShape 14"/>
            <p:cNvSpPr>
              <a:spLocks noChangeArrowheads="1"/>
            </p:cNvSpPr>
            <p:nvPr/>
          </p:nvSpPr>
          <p:spPr bwMode="auto">
            <a:xfrm>
              <a:off x="25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2" name="AutoShape 15"/>
            <p:cNvSpPr>
              <a:spLocks noChangeArrowheads="1"/>
            </p:cNvSpPr>
            <p:nvPr/>
          </p:nvSpPr>
          <p:spPr bwMode="auto">
            <a:xfrm>
              <a:off x="267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3" name="AutoShape 16"/>
            <p:cNvSpPr>
              <a:spLocks noChangeArrowheads="1"/>
            </p:cNvSpPr>
            <p:nvPr/>
          </p:nvSpPr>
          <p:spPr bwMode="auto">
            <a:xfrm>
              <a:off x="2451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4" name="AutoShape 17"/>
            <p:cNvSpPr>
              <a:spLocks noChangeArrowheads="1"/>
            </p:cNvSpPr>
            <p:nvPr/>
          </p:nvSpPr>
          <p:spPr bwMode="auto">
            <a:xfrm>
              <a:off x="291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5" name="AutoShape 18"/>
            <p:cNvSpPr>
              <a:spLocks noChangeArrowheads="1"/>
            </p:cNvSpPr>
            <p:nvPr/>
          </p:nvSpPr>
          <p:spPr bwMode="auto">
            <a:xfrm>
              <a:off x="30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6" name="AutoShape 19"/>
            <p:cNvSpPr>
              <a:spLocks noChangeArrowheads="1"/>
            </p:cNvSpPr>
            <p:nvPr/>
          </p:nvSpPr>
          <p:spPr bwMode="auto">
            <a:xfrm>
              <a:off x="3375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7" name="Text Box 20"/>
            <p:cNvSpPr txBox="1">
              <a:spLocks noChangeArrowheads="1"/>
            </p:cNvSpPr>
            <p:nvPr/>
          </p:nvSpPr>
          <p:spPr bwMode="auto">
            <a:xfrm>
              <a:off x="3468" y="2322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</a:t>
              </a:r>
              <a:endParaRPr kumimoji="0" lang="en-US" altLang="zh-CN" sz="18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457450" y="1752600"/>
            <a:ext cx="4324350" cy="642938"/>
            <a:chOff x="1056" y="1284"/>
            <a:chExt cx="2724" cy="405"/>
          </a:xfrm>
        </p:grpSpPr>
        <p:sp>
          <p:nvSpPr>
            <p:cNvPr id="89118" name="Line 22"/>
            <p:cNvSpPr>
              <a:spLocks noChangeShapeType="1"/>
            </p:cNvSpPr>
            <p:nvPr/>
          </p:nvSpPr>
          <p:spPr bwMode="auto">
            <a:xfrm>
              <a:off x="1056" y="14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9" name="AutoShape 23"/>
            <p:cNvSpPr>
              <a:spLocks noChangeArrowheads="1"/>
            </p:cNvSpPr>
            <p:nvPr/>
          </p:nvSpPr>
          <p:spPr bwMode="auto">
            <a:xfrm>
              <a:off x="13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0" name="Line 24"/>
            <p:cNvSpPr>
              <a:spLocks noChangeShapeType="1"/>
            </p:cNvSpPr>
            <p:nvPr/>
          </p:nvSpPr>
          <p:spPr bwMode="auto">
            <a:xfrm>
              <a:off x="2196" y="14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1" name="Text Box 25"/>
            <p:cNvSpPr txBox="1">
              <a:spLocks noChangeArrowheads="1"/>
            </p:cNvSpPr>
            <p:nvPr/>
          </p:nvSpPr>
          <p:spPr bwMode="auto">
            <a:xfrm>
              <a:off x="2106" y="14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9122" name="AutoShape 26"/>
            <p:cNvSpPr>
              <a:spLocks noChangeArrowheads="1"/>
            </p:cNvSpPr>
            <p:nvPr/>
          </p:nvSpPr>
          <p:spPr bwMode="auto">
            <a:xfrm>
              <a:off x="1563" y="14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3" name="AutoShape 27"/>
            <p:cNvSpPr>
              <a:spLocks noChangeArrowheads="1"/>
            </p:cNvSpPr>
            <p:nvPr/>
          </p:nvSpPr>
          <p:spPr bwMode="auto">
            <a:xfrm>
              <a:off x="1863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4" name="AutoShape 28"/>
            <p:cNvSpPr>
              <a:spLocks noChangeArrowheads="1"/>
            </p:cNvSpPr>
            <p:nvPr/>
          </p:nvSpPr>
          <p:spPr bwMode="auto">
            <a:xfrm>
              <a:off x="199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5" name="AutoShape 29"/>
            <p:cNvSpPr>
              <a:spLocks noChangeArrowheads="1"/>
            </p:cNvSpPr>
            <p:nvPr/>
          </p:nvSpPr>
          <p:spPr bwMode="auto">
            <a:xfrm>
              <a:off x="25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6" name="AutoShape 30"/>
            <p:cNvSpPr>
              <a:spLocks noChangeArrowheads="1"/>
            </p:cNvSpPr>
            <p:nvPr/>
          </p:nvSpPr>
          <p:spPr bwMode="auto">
            <a:xfrm>
              <a:off x="2679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7" name="AutoShape 31"/>
            <p:cNvSpPr>
              <a:spLocks noChangeArrowheads="1"/>
            </p:cNvSpPr>
            <p:nvPr/>
          </p:nvSpPr>
          <p:spPr bwMode="auto">
            <a:xfrm>
              <a:off x="2451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8" name="Line 32"/>
            <p:cNvSpPr>
              <a:spLocks noChangeShapeType="1"/>
            </p:cNvSpPr>
            <p:nvPr/>
          </p:nvSpPr>
          <p:spPr bwMode="auto">
            <a:xfrm>
              <a:off x="2268" y="1302"/>
              <a:ext cx="0" cy="34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9" name="Oval 33"/>
            <p:cNvSpPr>
              <a:spLocks noChangeArrowheads="1"/>
            </p:cNvSpPr>
            <p:nvPr/>
          </p:nvSpPr>
          <p:spPr bwMode="auto">
            <a:xfrm>
              <a:off x="2405" y="139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0" name="Oval 34"/>
            <p:cNvSpPr>
              <a:spLocks noChangeArrowheads="1"/>
            </p:cNvSpPr>
            <p:nvPr/>
          </p:nvSpPr>
          <p:spPr bwMode="auto">
            <a:xfrm>
              <a:off x="1955" y="1387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1" name="Line 35"/>
            <p:cNvSpPr>
              <a:spLocks noChangeShapeType="1"/>
            </p:cNvSpPr>
            <p:nvPr/>
          </p:nvSpPr>
          <p:spPr bwMode="auto">
            <a:xfrm flipH="1" flipV="1">
              <a:off x="247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2" name="Line 36"/>
            <p:cNvSpPr>
              <a:spLocks noChangeShapeType="1"/>
            </p:cNvSpPr>
            <p:nvPr/>
          </p:nvSpPr>
          <p:spPr bwMode="auto">
            <a:xfrm flipH="1" flipV="1">
              <a:off x="202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3" name="Text Box 37"/>
            <p:cNvSpPr txBox="1">
              <a:spLocks noChangeArrowheads="1"/>
            </p:cNvSpPr>
            <p:nvPr/>
          </p:nvSpPr>
          <p:spPr bwMode="auto">
            <a:xfrm>
              <a:off x="3492" y="1410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</a:t>
              </a:r>
              <a:endParaRPr kumimoji="0" lang="en-US" altLang="zh-CN" sz="18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514600" y="4724400"/>
            <a:ext cx="4352925" cy="1827213"/>
            <a:chOff x="1122" y="2874"/>
            <a:chExt cx="2742" cy="1151"/>
          </a:xfrm>
        </p:grpSpPr>
        <p:sp>
          <p:nvSpPr>
            <p:cNvPr id="89098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099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0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1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2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3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4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5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6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7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8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9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0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1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</a:t>
              </a:r>
              <a:r>
                <a:rPr kumimoji="0" lang="en-US" altLang="zh-CN" sz="1800" b="0" i="1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9112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3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4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5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6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7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Andrew Moore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F4CF5A-514B-4E83-8A9D-CAACF0E9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20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075" grpId="0" build="allAtOnce"/>
      <p:bldP spid="1155076" grpId="0"/>
      <p:bldP spid="11550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282F-7443-442D-BD0B-84687A1B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Language/Frameworks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0BA2D-031F-4CEA-B591-192860698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use Python, NumPy, and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/>
              <a:t>The TA will do a </a:t>
            </a:r>
            <a:r>
              <a:rPr lang="en-US" dirty="0" err="1"/>
              <a:t>PyTorch</a:t>
            </a:r>
            <a:r>
              <a:rPr lang="en-US" dirty="0"/>
              <a:t> tutorial</a:t>
            </a:r>
          </a:p>
        </p:txBody>
      </p:sp>
    </p:spTree>
    <p:extLst>
      <p:ext uri="{BB962C8B-B14F-4D97-AF65-F5344CB8AC3E}">
        <p14:creationId xmlns:p14="http://schemas.microsoft.com/office/powerpoint/2010/main" val="2749746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4"/>
          <p:cNvSpPr>
            <a:spLocks noChangeShapeType="1"/>
          </p:cNvSpPr>
          <p:nvPr/>
        </p:nvSpPr>
        <p:spPr bwMode="auto">
          <a:xfrm flipV="1">
            <a:off x="2254250" y="3143250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5" name="Line 5"/>
          <p:cNvSpPr>
            <a:spLocks noChangeShapeType="1"/>
          </p:cNvSpPr>
          <p:nvPr/>
        </p:nvSpPr>
        <p:spPr bwMode="auto">
          <a:xfrm flipV="1">
            <a:off x="633413" y="4754563"/>
            <a:ext cx="33194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6" name="AutoShape 6"/>
          <p:cNvSpPr>
            <a:spLocks noChangeArrowheads="1"/>
          </p:cNvSpPr>
          <p:nvPr/>
        </p:nvSpPr>
        <p:spPr bwMode="auto">
          <a:xfrm>
            <a:off x="2284413" y="39751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7" name="AutoShape 7"/>
          <p:cNvSpPr>
            <a:spLocks noChangeArrowheads="1"/>
          </p:cNvSpPr>
          <p:nvPr/>
        </p:nvSpPr>
        <p:spPr bwMode="auto">
          <a:xfrm>
            <a:off x="1709738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8" name="AutoShape 8"/>
          <p:cNvSpPr>
            <a:spLocks noChangeArrowheads="1"/>
          </p:cNvSpPr>
          <p:nvPr/>
        </p:nvSpPr>
        <p:spPr bwMode="auto">
          <a:xfrm>
            <a:off x="1862138" y="4878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9" name="AutoShape 9"/>
          <p:cNvSpPr>
            <a:spLocks noChangeArrowheads="1"/>
          </p:cNvSpPr>
          <p:nvPr/>
        </p:nvSpPr>
        <p:spPr bwMode="auto">
          <a:xfrm>
            <a:off x="2395538" y="53546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0" name="AutoShape 10"/>
          <p:cNvSpPr>
            <a:spLocks noChangeArrowheads="1"/>
          </p:cNvSpPr>
          <p:nvPr/>
        </p:nvSpPr>
        <p:spPr bwMode="auto">
          <a:xfrm>
            <a:off x="1976438" y="40211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1" name="AutoShape 11"/>
          <p:cNvSpPr>
            <a:spLocks noChangeArrowheads="1"/>
          </p:cNvSpPr>
          <p:nvPr/>
        </p:nvSpPr>
        <p:spPr bwMode="auto">
          <a:xfrm>
            <a:off x="1481138" y="46497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2" name="AutoShape 12"/>
          <p:cNvSpPr>
            <a:spLocks noChangeArrowheads="1"/>
          </p:cNvSpPr>
          <p:nvPr/>
        </p:nvSpPr>
        <p:spPr bwMode="auto">
          <a:xfrm>
            <a:off x="1900238" y="53927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3" name="AutoShape 13"/>
          <p:cNvSpPr>
            <a:spLocks noChangeArrowheads="1"/>
          </p:cNvSpPr>
          <p:nvPr/>
        </p:nvSpPr>
        <p:spPr bwMode="auto">
          <a:xfrm>
            <a:off x="2395538" y="4421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4" name="AutoShape 14"/>
          <p:cNvSpPr>
            <a:spLocks noChangeArrowheads="1"/>
          </p:cNvSpPr>
          <p:nvPr/>
        </p:nvSpPr>
        <p:spPr bwMode="auto">
          <a:xfrm>
            <a:off x="3297238" y="4408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5" name="AutoShape 15"/>
          <p:cNvSpPr>
            <a:spLocks noChangeArrowheads="1"/>
          </p:cNvSpPr>
          <p:nvPr/>
        </p:nvSpPr>
        <p:spPr bwMode="auto">
          <a:xfrm>
            <a:off x="3157538" y="56213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6" name="AutoShape 16"/>
          <p:cNvSpPr>
            <a:spLocks noChangeArrowheads="1"/>
          </p:cNvSpPr>
          <p:nvPr/>
        </p:nvSpPr>
        <p:spPr bwMode="auto">
          <a:xfrm>
            <a:off x="909638" y="4535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7" name="AutoShape 17"/>
          <p:cNvSpPr>
            <a:spLocks noChangeArrowheads="1"/>
          </p:cNvSpPr>
          <p:nvPr/>
        </p:nvSpPr>
        <p:spPr bwMode="auto">
          <a:xfrm>
            <a:off x="2420938" y="5989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8" name="AutoShape 18"/>
          <p:cNvSpPr>
            <a:spLocks noChangeArrowheads="1"/>
          </p:cNvSpPr>
          <p:nvPr/>
        </p:nvSpPr>
        <p:spPr bwMode="auto">
          <a:xfrm>
            <a:off x="3386138" y="51450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9" name="AutoShape 19"/>
          <p:cNvSpPr>
            <a:spLocks noChangeArrowheads="1"/>
          </p:cNvSpPr>
          <p:nvPr/>
        </p:nvSpPr>
        <p:spPr bwMode="auto">
          <a:xfrm>
            <a:off x="1449388" y="56848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0" name="AutoShape 20"/>
          <p:cNvSpPr>
            <a:spLocks noChangeArrowheads="1"/>
          </p:cNvSpPr>
          <p:nvPr/>
        </p:nvSpPr>
        <p:spPr bwMode="auto">
          <a:xfrm>
            <a:off x="1138238" y="5202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1" name="AutoShape 21"/>
          <p:cNvSpPr>
            <a:spLocks noChangeArrowheads="1"/>
          </p:cNvSpPr>
          <p:nvPr/>
        </p:nvSpPr>
        <p:spPr bwMode="auto">
          <a:xfrm>
            <a:off x="1195388" y="3678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2" name="AutoShape 22"/>
          <p:cNvSpPr>
            <a:spLocks noChangeArrowheads="1"/>
          </p:cNvSpPr>
          <p:nvPr/>
        </p:nvSpPr>
        <p:spPr bwMode="auto">
          <a:xfrm>
            <a:off x="2690813" y="48133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3" name="AutoShape 23"/>
          <p:cNvSpPr>
            <a:spLocks noChangeArrowheads="1"/>
          </p:cNvSpPr>
          <p:nvPr/>
        </p:nvSpPr>
        <p:spPr bwMode="auto">
          <a:xfrm>
            <a:off x="2309813" y="494665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4" name="AutoShape 24"/>
          <p:cNvSpPr>
            <a:spLocks noChangeArrowheads="1"/>
          </p:cNvSpPr>
          <p:nvPr/>
        </p:nvSpPr>
        <p:spPr bwMode="auto">
          <a:xfrm>
            <a:off x="2595563" y="37084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5" name="Oval 25"/>
          <p:cNvSpPr>
            <a:spLocks noChangeArrowheads="1"/>
          </p:cNvSpPr>
          <p:nvPr/>
        </p:nvSpPr>
        <p:spPr bwMode="auto">
          <a:xfrm>
            <a:off x="1300163" y="3794125"/>
            <a:ext cx="1885950" cy="1905000"/>
          </a:xfrm>
          <a:prstGeom prst="ellipse">
            <a:avLst/>
          </a:prstGeom>
          <a:noFill/>
          <a:ln w="15875" algn="ctr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6" name="AutoShape 26"/>
          <p:cNvSpPr>
            <a:spLocks noChangeArrowheads="1"/>
          </p:cNvSpPr>
          <p:nvPr/>
        </p:nvSpPr>
        <p:spPr bwMode="auto">
          <a:xfrm>
            <a:off x="1347788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7" name="AutoShape 27"/>
          <p:cNvSpPr>
            <a:spLocks noChangeArrowheads="1"/>
          </p:cNvSpPr>
          <p:nvPr/>
        </p:nvSpPr>
        <p:spPr bwMode="auto">
          <a:xfrm>
            <a:off x="3271838" y="3811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8" name="Line 28"/>
          <p:cNvSpPr>
            <a:spLocks noChangeShapeType="1"/>
          </p:cNvSpPr>
          <p:nvPr/>
        </p:nvSpPr>
        <p:spPr bwMode="auto">
          <a:xfrm flipH="1" flipV="1">
            <a:off x="6292850" y="2895600"/>
            <a:ext cx="0" cy="2070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9" name="Line 29"/>
          <p:cNvSpPr>
            <a:spLocks noChangeShapeType="1"/>
          </p:cNvSpPr>
          <p:nvPr/>
        </p:nvSpPr>
        <p:spPr bwMode="auto">
          <a:xfrm>
            <a:off x="6262688" y="4983163"/>
            <a:ext cx="2347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0" name="AutoShape 30"/>
          <p:cNvSpPr>
            <a:spLocks noChangeArrowheads="1"/>
          </p:cNvSpPr>
          <p:nvPr/>
        </p:nvSpPr>
        <p:spPr bwMode="auto">
          <a:xfrm>
            <a:off x="6561138" y="4346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1" name="AutoShape 31"/>
          <p:cNvSpPr>
            <a:spLocks noChangeArrowheads="1"/>
          </p:cNvSpPr>
          <p:nvPr/>
        </p:nvSpPr>
        <p:spPr bwMode="auto">
          <a:xfrm>
            <a:off x="5986463" y="47037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2" name="AutoShape 32"/>
          <p:cNvSpPr>
            <a:spLocks noChangeArrowheads="1"/>
          </p:cNvSpPr>
          <p:nvPr/>
        </p:nvSpPr>
        <p:spPr bwMode="auto">
          <a:xfrm>
            <a:off x="636746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3" name="AutoShape 33"/>
          <p:cNvSpPr>
            <a:spLocks noChangeArrowheads="1"/>
          </p:cNvSpPr>
          <p:nvPr/>
        </p:nvSpPr>
        <p:spPr bwMode="auto">
          <a:xfrm>
            <a:off x="718661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4" name="AutoShape 34"/>
          <p:cNvSpPr>
            <a:spLocks noChangeArrowheads="1"/>
          </p:cNvSpPr>
          <p:nvPr/>
        </p:nvSpPr>
        <p:spPr bwMode="auto">
          <a:xfrm>
            <a:off x="6253163" y="43926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5" name="AutoShape 35"/>
          <p:cNvSpPr>
            <a:spLocks noChangeArrowheads="1"/>
          </p:cNvSpPr>
          <p:nvPr/>
        </p:nvSpPr>
        <p:spPr bwMode="auto">
          <a:xfrm>
            <a:off x="6462713" y="46688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6" name="AutoShape 36"/>
          <p:cNvSpPr>
            <a:spLocks noChangeArrowheads="1"/>
          </p:cNvSpPr>
          <p:nvPr/>
        </p:nvSpPr>
        <p:spPr bwMode="auto">
          <a:xfrm>
            <a:off x="6691313" y="52974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7" name="AutoShape 37"/>
          <p:cNvSpPr>
            <a:spLocks noChangeArrowheads="1"/>
          </p:cNvSpPr>
          <p:nvPr/>
        </p:nvSpPr>
        <p:spPr bwMode="auto">
          <a:xfrm>
            <a:off x="6672263" y="47926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8" name="AutoShape 38"/>
          <p:cNvSpPr>
            <a:spLocks noChangeArrowheads="1"/>
          </p:cNvSpPr>
          <p:nvPr/>
        </p:nvSpPr>
        <p:spPr bwMode="auto">
          <a:xfrm>
            <a:off x="8278813" y="44275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9" name="AutoShape 39"/>
          <p:cNvSpPr>
            <a:spLocks noChangeArrowheads="1"/>
          </p:cNvSpPr>
          <p:nvPr/>
        </p:nvSpPr>
        <p:spPr bwMode="auto">
          <a:xfrm>
            <a:off x="8139113" y="56403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0" name="AutoShape 40"/>
          <p:cNvSpPr>
            <a:spLocks noChangeArrowheads="1"/>
          </p:cNvSpPr>
          <p:nvPr/>
        </p:nvSpPr>
        <p:spPr bwMode="auto">
          <a:xfrm>
            <a:off x="7662863" y="3392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1" name="AutoShape 41"/>
          <p:cNvSpPr>
            <a:spLocks noChangeArrowheads="1"/>
          </p:cNvSpPr>
          <p:nvPr/>
        </p:nvSpPr>
        <p:spPr bwMode="auto">
          <a:xfrm>
            <a:off x="7669213" y="4656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2" name="AutoShape 42"/>
          <p:cNvSpPr>
            <a:spLocks noChangeArrowheads="1"/>
          </p:cNvSpPr>
          <p:nvPr/>
        </p:nvSpPr>
        <p:spPr bwMode="auto">
          <a:xfrm>
            <a:off x="8367713" y="5164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3" name="AutoShape 43"/>
          <p:cNvSpPr>
            <a:spLocks noChangeArrowheads="1"/>
          </p:cNvSpPr>
          <p:nvPr/>
        </p:nvSpPr>
        <p:spPr bwMode="auto">
          <a:xfrm>
            <a:off x="7192963" y="41036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4" name="AutoShape 44"/>
          <p:cNvSpPr>
            <a:spLocks noChangeArrowheads="1"/>
          </p:cNvSpPr>
          <p:nvPr/>
        </p:nvSpPr>
        <p:spPr bwMode="auto">
          <a:xfrm>
            <a:off x="7796213" y="5335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5" name="AutoShape 45"/>
          <p:cNvSpPr>
            <a:spLocks noChangeArrowheads="1"/>
          </p:cNvSpPr>
          <p:nvPr/>
        </p:nvSpPr>
        <p:spPr bwMode="auto">
          <a:xfrm>
            <a:off x="7586663" y="36020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6" name="AutoShape 46"/>
          <p:cNvSpPr>
            <a:spLocks noChangeArrowheads="1"/>
          </p:cNvSpPr>
          <p:nvPr/>
        </p:nvSpPr>
        <p:spPr bwMode="auto">
          <a:xfrm>
            <a:off x="6196013" y="5108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7" name="AutoShape 47"/>
          <p:cNvSpPr>
            <a:spLocks noChangeArrowheads="1"/>
          </p:cNvSpPr>
          <p:nvPr/>
        </p:nvSpPr>
        <p:spPr bwMode="auto">
          <a:xfrm>
            <a:off x="5815013" y="52419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8" name="AutoShape 48"/>
          <p:cNvSpPr>
            <a:spLocks noChangeArrowheads="1"/>
          </p:cNvSpPr>
          <p:nvPr/>
        </p:nvSpPr>
        <p:spPr bwMode="auto">
          <a:xfrm>
            <a:off x="7577138" y="372745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9" name="AutoShape 49"/>
          <p:cNvSpPr>
            <a:spLocks noChangeArrowheads="1"/>
          </p:cNvSpPr>
          <p:nvPr/>
        </p:nvSpPr>
        <p:spPr bwMode="auto">
          <a:xfrm>
            <a:off x="7129463" y="3259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0" name="AutoShape 50"/>
          <p:cNvSpPr>
            <a:spLocks noChangeArrowheads="1"/>
          </p:cNvSpPr>
          <p:nvPr/>
        </p:nvSpPr>
        <p:spPr bwMode="auto">
          <a:xfrm>
            <a:off x="8253413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1" name="Line 51"/>
          <p:cNvSpPr>
            <a:spLocks noChangeShapeType="1"/>
          </p:cNvSpPr>
          <p:nvPr/>
        </p:nvSpPr>
        <p:spPr bwMode="auto">
          <a:xfrm flipH="1">
            <a:off x="5045075" y="4984750"/>
            <a:ext cx="1238250" cy="99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2" name="Line 52"/>
          <p:cNvSpPr>
            <a:spLocks noChangeShapeType="1"/>
          </p:cNvSpPr>
          <p:nvPr/>
        </p:nvSpPr>
        <p:spPr bwMode="auto">
          <a:xfrm>
            <a:off x="6281738" y="3632200"/>
            <a:ext cx="1447800" cy="13335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3" name="Line 53"/>
          <p:cNvSpPr>
            <a:spLocks noChangeShapeType="1"/>
          </p:cNvSpPr>
          <p:nvPr/>
        </p:nvSpPr>
        <p:spPr bwMode="auto">
          <a:xfrm flipV="1">
            <a:off x="6510338" y="5003800"/>
            <a:ext cx="1219200" cy="1219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4" name="Line 54"/>
          <p:cNvSpPr>
            <a:spLocks noChangeShapeType="1"/>
          </p:cNvSpPr>
          <p:nvPr/>
        </p:nvSpPr>
        <p:spPr bwMode="auto">
          <a:xfrm flipV="1">
            <a:off x="4814888" y="3670300"/>
            <a:ext cx="1466850" cy="838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5" name="Line 55"/>
          <p:cNvSpPr>
            <a:spLocks noChangeShapeType="1"/>
          </p:cNvSpPr>
          <p:nvPr/>
        </p:nvSpPr>
        <p:spPr bwMode="auto">
          <a:xfrm>
            <a:off x="4795838" y="4508500"/>
            <a:ext cx="1714500" cy="169545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6" name="AutoShape 56"/>
          <p:cNvSpPr>
            <a:spLocks noChangeArrowheads="1"/>
          </p:cNvSpPr>
          <p:nvPr/>
        </p:nvSpPr>
        <p:spPr bwMode="auto">
          <a:xfrm>
            <a:off x="3767138" y="2946400"/>
            <a:ext cx="1638300" cy="457200"/>
          </a:xfrm>
          <a:prstGeom prst="curvedDownArrow">
            <a:avLst>
              <a:gd name="adj1" fmla="val 71667"/>
              <a:gd name="adj2" fmla="val 143333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7" name="Text Box 57"/>
          <p:cNvSpPr txBox="1">
            <a:spLocks noChangeArrowheads="1"/>
          </p:cNvSpPr>
          <p:nvPr/>
        </p:nvSpPr>
        <p:spPr bwMode="auto">
          <a:xfrm>
            <a:off x="3767138" y="3632200"/>
            <a:ext cx="1905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  <a:r>
              <a:rPr kumimoji="0" lang="en-US" altLang="zh-CN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→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l-G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90169" name="Rectangle 60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831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altLang="zh-CN" sz="2800" dirty="0">
                <a:ea typeface="SimSun" pitchFamily="2" charset="-122"/>
              </a:rPr>
              <a:t>General idea: the original input space can always be mapped to some higher-dimensional feature space where the training set is separable:</a:t>
            </a:r>
          </a:p>
          <a:p>
            <a:pPr>
              <a:buFontTx/>
              <a:buChar char="•"/>
            </a:pPr>
            <a:endParaRPr lang="en-US" altLang="en-US" sz="2800" dirty="0"/>
          </a:p>
        </p:txBody>
      </p:sp>
      <p:sp>
        <p:nvSpPr>
          <p:cNvPr id="60" name="TextBox 59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Andrew Moore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23EEEB-3C34-49B9-B946-E1954807C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8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kernel: Example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Consider the mapping </a:t>
            </a: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4724400" y="1066800"/>
          <a:ext cx="187166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63225" imgH="228501" progId="Equation.3">
                  <p:embed/>
                </p:oleObj>
              </mc:Choice>
              <mc:Fallback>
                <p:oleObj name="Equation" r:id="rId3" imgW="863225" imgH="228501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066800"/>
                        <a:ext cx="1871663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3"/>
          <p:cNvGraphicFramePr>
            <a:graphicFrameLocks noChangeAspect="1"/>
          </p:cNvGraphicFramePr>
          <p:nvPr/>
        </p:nvGraphicFramePr>
        <p:xfrm>
          <a:off x="1749425" y="5049838"/>
          <a:ext cx="5230813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3000" imgH="482600" progId="Equation.3">
                  <p:embed/>
                </p:oleObj>
              </mc:Choice>
              <mc:Fallback>
                <p:oleObj name="Equation" r:id="rId5" imgW="2413000" imgH="482600" progId="Equation.3">
                  <p:embed/>
                  <p:pic>
                    <p:nvPicPr>
                      <p:cNvPr id="9216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5049838"/>
                        <a:ext cx="5230813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514600" y="2209800"/>
            <a:ext cx="4352925" cy="1827213"/>
            <a:chOff x="1122" y="2874"/>
            <a:chExt cx="2742" cy="1151"/>
          </a:xfrm>
        </p:grpSpPr>
        <p:sp>
          <p:nvSpPr>
            <p:cNvPr id="92167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68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69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0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1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2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3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4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5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6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7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8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9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0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x</a:t>
              </a:r>
              <a:r>
                <a:rPr kumimoji="0" lang="en-US" altLang="zh-CN" sz="1800" b="0" i="1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2181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2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3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4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5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6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0" y="6604084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Svetlana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8369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ChangeArrowheads="1"/>
          </p:cNvSpPr>
          <p:nvPr/>
        </p:nvSpPr>
        <p:spPr bwMode="auto">
          <a:xfrm>
            <a:off x="685800" y="914400"/>
            <a:ext cx="7772400" cy="531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linear classifier relies on dot product between vectors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,</a:t>
            </a:r>
            <a:r>
              <a:rPr kumimoji="0" lang="en-US" altLang="en-US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·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endParaRPr kumimoji="0" lang="en-US" altLang="zh-CN" sz="24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every data point is mapped into high-dimensional space via some transformation </a:t>
            </a:r>
            <a:r>
              <a:rPr kumimoji="0" lang="el-GR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Φ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: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zh-CN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→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the dot product becomes: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,</a:t>
            </a:r>
            <a:r>
              <a:rPr kumimoji="0" lang="en-US" altLang="en-US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·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kernel function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similarity function that corresponds to an inner product in some expanded feature space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kernel trick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instead of explicitly computing the lifting transformation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),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define a kernel function K such that: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,</a:t>
            </a:r>
            <a:r>
              <a:rPr kumimoji="0" lang="en-US" altLang="en-US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·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Andrew Moore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ED6B7-D9D3-42B8-9A87-3E7589F6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“Kernel Trick”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56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kernel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Linear: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altLang="zh-CN" sz="12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Polynomials of degree up to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Gaussian RBF:</a:t>
            </a:r>
          </a:p>
          <a:p>
            <a:pPr>
              <a:buClr>
                <a:srgbClr val="CC9900"/>
              </a:buClr>
              <a:buSzPct val="65000"/>
              <a:buNone/>
            </a:pPr>
            <a:endParaRPr lang="en-US" altLang="zh-CN" sz="40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Histogram intersection:</a:t>
            </a: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</a:pPr>
            <a:endParaRPr lang="en-US" altLang="zh-CN" sz="36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36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473090" name="Object 4"/>
          <p:cNvGraphicFramePr>
            <a:graphicFrameLocks noChangeAspect="1"/>
          </p:cNvGraphicFramePr>
          <p:nvPr/>
        </p:nvGraphicFramePr>
        <p:xfrm>
          <a:off x="2833917" y="3126388"/>
          <a:ext cx="4386563" cy="1244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82600" progId="Equation.3">
                  <p:embed/>
                </p:oleObj>
              </mc:Choice>
              <mc:Fallback>
                <p:oleObj name="Equation" r:id="rId3" imgW="1701800" imgH="482600" progId="Equation.3">
                  <p:embed/>
                  <p:pic>
                    <p:nvPicPr>
                      <p:cNvPr id="4730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3126388"/>
                        <a:ext cx="4386563" cy="1244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833917" y="4938990"/>
          <a:ext cx="5127275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200" imgH="342900" progId="Equation.3">
                  <p:embed/>
                </p:oleObj>
              </mc:Choice>
              <mc:Fallback>
                <p:oleObj name="Equation" r:id="rId5" imgW="1981200" imgH="3429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4938990"/>
                        <a:ext cx="5127275" cy="887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3092" name="Object 4"/>
          <p:cNvGraphicFramePr>
            <a:graphicFrameLocks noChangeAspect="1"/>
          </p:cNvGraphicFramePr>
          <p:nvPr/>
        </p:nvGraphicFramePr>
        <p:xfrm>
          <a:off x="2833917" y="808383"/>
          <a:ext cx="297239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41120" imgH="266400" progId="Equation.3">
                  <p:embed/>
                </p:oleObj>
              </mc:Choice>
              <mc:Fallback>
                <p:oleObj name="Equation" r:id="rId7" imgW="1041120" imgH="266400" progId="Equation.3">
                  <p:embed/>
                  <p:pic>
                    <p:nvPicPr>
                      <p:cNvPr id="4730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808383"/>
                        <a:ext cx="2972394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602060"/>
            <a:ext cx="1962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Andrew Moore / Carlos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Guestrin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33917" y="2218471"/>
                <a:ext cx="5134580" cy="7607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𝐾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</m:sSub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)=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sSup>
                          <m:sSupPr>
                            <m:ctrlP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  <m:sup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</m:sub>
                        </m:sSub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+1)</m:t>
                        </m:r>
                      </m:e>
                      <m:sup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sup>
                    </m:sSup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17" y="2218471"/>
                <a:ext cx="5134580" cy="760786"/>
              </a:xfrm>
              <a:prstGeom prst="rect">
                <a:avLst/>
              </a:prstGeom>
              <a:blipFill>
                <a:blip r:embed="rId11"/>
                <a:stretch>
                  <a:fillRect t="-16800" b="-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2760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CEAD-EB55-4500-9DE4-4034F356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B0CC-B890-4355-88BB-2D849472D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Input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network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outputs</a:t>
            </a:r>
          </a:p>
          <a:p>
            <a:r>
              <a:rPr lang="en-US" sz="2800" dirty="0"/>
              <a:t>Input X is raw (e.g. raw image, </a:t>
            </a:r>
          </a:p>
          <a:p>
            <a:pPr marL="0" indent="0">
              <a:buNone/>
            </a:pPr>
            <a:r>
              <a:rPr lang="en-US" sz="2800" dirty="0"/>
              <a:t>    one-hot representation of text)</a:t>
            </a:r>
          </a:p>
          <a:p>
            <a:r>
              <a:rPr lang="en-US" sz="2800" dirty="0"/>
              <a:t>Network extracts features: abstraction of input</a:t>
            </a:r>
          </a:p>
          <a:p>
            <a:r>
              <a:rPr lang="en-US" sz="2800" dirty="0"/>
              <a:t>Output is the labels Y</a:t>
            </a:r>
          </a:p>
          <a:p>
            <a:r>
              <a:rPr lang="en-US" sz="2800" dirty="0"/>
              <a:t>All parameters of the network trained by checking how well predicted/true Y agree, using labels in the training set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91F8BDF3-6858-4DA1-8030-52609753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48" y="1107283"/>
            <a:ext cx="2872352" cy="199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2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Machine </a:t>
            </a:r>
            <a:r>
              <a:rPr lang="en-US" i="1" dirty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machine learning algorithm has:</a:t>
            </a:r>
          </a:p>
          <a:p>
            <a:pPr lvl="1"/>
            <a:r>
              <a:rPr lang="en-US" dirty="0"/>
              <a:t>Data representation (x, y)</a:t>
            </a:r>
          </a:p>
          <a:p>
            <a:pPr lvl="1"/>
            <a:r>
              <a:rPr lang="en-US" dirty="0"/>
              <a:t>Problem representation (network)</a:t>
            </a:r>
          </a:p>
          <a:p>
            <a:pPr lvl="1"/>
            <a:r>
              <a:rPr lang="en-US" dirty="0"/>
              <a:t>Evaluation / objective function</a:t>
            </a:r>
          </a:p>
          <a:p>
            <a:pPr lvl="1"/>
            <a:r>
              <a:rPr lang="en-US" dirty="0"/>
              <a:t>Optimization (solve for parameters of network)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Adapted from Pedro </a:t>
            </a:r>
            <a:r>
              <a:rPr lang="en-US" sz="1100" dirty="0" err="1"/>
              <a:t>Domingos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241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Data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Let’s brainstorm what our “X” should be for various “Y” prediction tasks…</a:t>
            </a:r>
          </a:p>
        </p:txBody>
      </p:sp>
    </p:spTree>
    <p:extLst>
      <p:ext uri="{BB962C8B-B14F-4D97-AF65-F5344CB8AC3E}">
        <p14:creationId xmlns:p14="http://schemas.microsoft.com/office/powerpoint/2010/main" val="32822254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cs typeface="Arial" charset="0"/>
                <a:sym typeface="Arial" charset="0"/>
              </a:rPr>
              <a:t>Instances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Decision trees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Sets of rules / Logic programs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cs typeface="Arial" charset="0"/>
                <a:sym typeface="Arial" charset="0"/>
              </a:rPr>
              <a:t>Support vector machines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Graphical models (Bayes/Markov nets)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b="1" dirty="0">
                <a:latin typeface="+mj-lt"/>
                <a:cs typeface="Arial" charset="0"/>
                <a:sym typeface="Arial" charset="0"/>
              </a:rPr>
              <a:t>Neural networks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Model ensembles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Etc.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8357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Slide credit: Pedro </a:t>
            </a:r>
            <a:r>
              <a:rPr lang="en-US" sz="1100" dirty="0" err="1">
                <a:latin typeface="+mj-lt"/>
              </a:rPr>
              <a:t>Domingos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7390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Accuracy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Precision and recall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Squared error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Likelihood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Posterior probability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Cost / Utility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Margin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Entropy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K-L divergence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Etc.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8357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Slide credit: Pedro </a:t>
            </a:r>
            <a:r>
              <a:rPr lang="en-US" sz="1100" dirty="0" err="1">
                <a:latin typeface="+mj-lt"/>
              </a:rPr>
              <a:t>Domingos</a:t>
            </a:r>
            <a:endParaRPr lang="en-US" sz="1100" dirty="0">
              <a:latin typeface="+mj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/ objective function</a:t>
            </a:r>
          </a:p>
        </p:txBody>
      </p:sp>
    </p:spTree>
    <p:extLst>
      <p:ext uri="{BB962C8B-B14F-4D97-AF65-F5344CB8AC3E}">
        <p14:creationId xmlns:p14="http://schemas.microsoft.com/office/powerpoint/2010/main" val="239166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886F-A0A4-4C6F-AF4C-C1E0E5C5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4A4D6-F4A2-4F75-9FEB-6E2CDB80F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 error</a:t>
            </a:r>
          </a:p>
          <a:p>
            <a:r>
              <a:rPr lang="en-US" dirty="0"/>
              <a:t>Can be defined for discrete or continuous outputs</a:t>
            </a:r>
          </a:p>
          <a:p>
            <a:r>
              <a:rPr lang="en-US" dirty="0"/>
              <a:t>E.g. if task is classification – could use cross-entropy loss</a:t>
            </a:r>
          </a:p>
          <a:p>
            <a:r>
              <a:rPr lang="en-US" dirty="0"/>
              <a:t>If task is regression – use L2 loss i.e. ||y-y’||</a:t>
            </a:r>
          </a:p>
        </p:txBody>
      </p:sp>
    </p:spTree>
    <p:extLst>
      <p:ext uri="{BB962C8B-B14F-4D97-AF65-F5344CB8AC3E}">
        <p14:creationId xmlns:p14="http://schemas.microsoft.com/office/powerpoint/2010/main" val="3470487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3A77F-4525-4BE6-8765-CCC3946A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A50FF-0046-429C-AADF-A3672B495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use Google </a:t>
            </a:r>
            <a:r>
              <a:rPr lang="en-US" dirty="0" err="1"/>
              <a:t>Colab</a:t>
            </a:r>
            <a:r>
              <a:rPr lang="en-US" dirty="0"/>
              <a:t> (free) and cloud credits (for project)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38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E5E4-56E1-4236-A7BE-FC901537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A7059-7F2C-4BB5-90F9-220743541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Optimization means we need to solve for the parameters </a:t>
            </a:r>
            <a:r>
              <a:rPr lang="en-US" b="1" dirty="0"/>
              <a:t>w</a:t>
            </a:r>
            <a:r>
              <a:rPr lang="en-US" dirty="0"/>
              <a:t> of the model </a:t>
            </a:r>
          </a:p>
          <a:p>
            <a:r>
              <a:rPr lang="en-US" dirty="0"/>
              <a:t>For a (non-linear) neural network, there is no closed-form solution to solve for </a:t>
            </a:r>
            <a:r>
              <a:rPr lang="en-US" b="1" dirty="0"/>
              <a:t>w</a:t>
            </a:r>
            <a:r>
              <a:rPr lang="en-US" dirty="0"/>
              <a:t>; cannot set up linear system with </a:t>
            </a:r>
            <a:r>
              <a:rPr lang="en-US" b="1" dirty="0"/>
              <a:t>w </a:t>
            </a:r>
            <a:r>
              <a:rPr lang="en-US" dirty="0"/>
              <a:t>as the unknowns </a:t>
            </a:r>
            <a:endParaRPr lang="en-US" b="1" dirty="0"/>
          </a:p>
          <a:p>
            <a:r>
              <a:rPr lang="en-US" dirty="0"/>
              <a:t>Thus, optimization solutions look like this: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Initialize </a:t>
            </a:r>
            <a:r>
              <a:rPr lang="en-US" b="1" dirty="0"/>
              <a:t>w </a:t>
            </a:r>
            <a:r>
              <a:rPr lang="en-US" dirty="0"/>
              <a:t>(e.g. randomly)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Check error (ground-truth vs predicted labels on training set) under current model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Use gradient (derivative) of error </a:t>
            </a:r>
            <a:r>
              <a:rPr lang="en-US" dirty="0" err="1"/>
              <a:t>wrt</a:t>
            </a:r>
            <a:r>
              <a:rPr lang="en-US" dirty="0"/>
              <a:t> </a:t>
            </a:r>
            <a:r>
              <a:rPr lang="en-US" b="1" dirty="0"/>
              <a:t>w</a:t>
            </a:r>
            <a:r>
              <a:rPr lang="en-US" dirty="0"/>
              <a:t> to update </a:t>
            </a:r>
            <a:r>
              <a:rPr lang="en-US" b="1" dirty="0"/>
              <a:t>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Repeat from 2 until convergence </a:t>
            </a:r>
          </a:p>
        </p:txBody>
      </p:sp>
    </p:spTree>
    <p:extLst>
      <p:ext uri="{BB962C8B-B14F-4D97-AF65-F5344CB8AC3E}">
        <p14:creationId xmlns:p14="http://schemas.microsoft.com/office/powerpoint/2010/main" val="22671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Supervised learning</a:t>
            </a:r>
          </a:p>
          <a:p>
            <a:pPr lvl="1"/>
            <a:r>
              <a:rPr lang="en-US" dirty="0"/>
              <a:t>Training data includes desired outputs</a:t>
            </a:r>
          </a:p>
          <a:p>
            <a:endParaRPr lang="en-US" dirty="0"/>
          </a:p>
          <a:p>
            <a:r>
              <a:rPr lang="en-US" dirty="0"/>
              <a:t>Unsupervised learning</a:t>
            </a:r>
          </a:p>
          <a:p>
            <a:pPr lvl="1"/>
            <a:r>
              <a:rPr lang="en-US" dirty="0"/>
              <a:t>Training data does not include desired outputs</a:t>
            </a:r>
          </a:p>
          <a:p>
            <a:endParaRPr lang="en-US" dirty="0"/>
          </a:p>
          <a:p>
            <a:r>
              <a:rPr lang="en-US" dirty="0"/>
              <a:t>Weakly or Semi-supervised learning</a:t>
            </a:r>
          </a:p>
          <a:p>
            <a:pPr lvl="1"/>
            <a:r>
              <a:rPr lang="en-US" dirty="0"/>
              <a:t>Training data includes a few desired outputs, or contains labels that only approximate the labels desired at test time</a:t>
            </a:r>
          </a:p>
          <a:p>
            <a:endParaRPr lang="en-US" dirty="0"/>
          </a:p>
          <a:p>
            <a:r>
              <a:rPr lang="en-US" dirty="0"/>
              <a:t>Reinforcement learning</a:t>
            </a:r>
          </a:p>
          <a:p>
            <a:pPr lvl="1"/>
            <a:r>
              <a:rPr lang="en-US" dirty="0"/>
              <a:t>Rewards from sequence of actions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Adapted from: Dhruv Batra</a:t>
            </a:r>
          </a:p>
        </p:txBody>
      </p:sp>
    </p:spTree>
    <p:extLst>
      <p:ext uri="{BB962C8B-B14F-4D97-AF65-F5344CB8AC3E}">
        <p14:creationId xmlns:p14="http://schemas.microsoft.com/office/powerpoint/2010/main" val="287400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Prediction Tasks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479045" y="18288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9045" y="1981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Classification</a:t>
            </a:r>
          </a:p>
        </p:txBody>
      </p:sp>
      <p:sp>
        <p:nvSpPr>
          <p:cNvPr id="10" name="Right Arrow 9"/>
          <p:cNvSpPr/>
          <p:nvPr/>
        </p:nvSpPr>
        <p:spPr bwMode="auto">
          <a:xfrm>
            <a:off x="2412245" y="20574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536445" y="20574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4289" y="1981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5645" y="1981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3479045" y="28194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9045" y="2971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Regression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2412245" y="3048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5536445" y="3048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4289" y="2971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55645" y="2971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17645" y="2030907"/>
            <a:ext cx="84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Discrete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41445" y="3021507"/>
            <a:ext cx="10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Continuous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3479045" y="48006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9045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Clustering</a:t>
            </a:r>
          </a:p>
        </p:txBody>
      </p:sp>
      <p:sp>
        <p:nvSpPr>
          <p:cNvPr id="25" name="Right Arrow 24"/>
          <p:cNvSpPr/>
          <p:nvPr/>
        </p:nvSpPr>
        <p:spPr bwMode="auto">
          <a:xfrm>
            <a:off x="2412245" y="5029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5536445" y="5029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64289" y="4953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55645" y="49530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x'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7441445" y="5002707"/>
            <a:ext cx="1072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Discrete ID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3497646" y="57150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97646" y="57544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Dimensionality</a:t>
            </a:r>
            <a:br>
              <a:rPr lang="en-US" sz="1800" dirty="0"/>
            </a:br>
            <a:r>
              <a:rPr lang="en-US" sz="1800" dirty="0"/>
              <a:t>Reduction</a:t>
            </a:r>
          </a:p>
        </p:txBody>
      </p:sp>
      <p:sp>
        <p:nvSpPr>
          <p:cNvPr id="32" name="Right Arrow 31"/>
          <p:cNvSpPr/>
          <p:nvPr/>
        </p:nvSpPr>
        <p:spPr bwMode="auto">
          <a:xfrm>
            <a:off x="2430846" y="5943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5555046" y="5943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82890" y="5867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74246" y="58674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x'</a:t>
            </a:r>
            <a:endParaRPr lang="en-US" sz="1800" dirty="0"/>
          </a:p>
        </p:txBody>
      </p:sp>
      <p:sp>
        <p:nvSpPr>
          <p:cNvPr id="36" name="TextBox 35"/>
          <p:cNvSpPr txBox="1"/>
          <p:nvPr/>
        </p:nvSpPr>
        <p:spPr>
          <a:xfrm>
            <a:off x="7449834" y="5917107"/>
            <a:ext cx="10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Continuous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904" y="1371600"/>
            <a:ext cx="300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Supervised Learning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3904" y="4114800"/>
            <a:ext cx="334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Unsupervised Learning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0" y="6596390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Adapted from </a:t>
            </a:r>
            <a:r>
              <a:rPr lang="en-US" sz="1100" dirty="0" err="1"/>
              <a:t>Dhruv</a:t>
            </a:r>
            <a:r>
              <a:rPr lang="en-US" sz="1100" dirty="0"/>
              <a:t> </a:t>
            </a:r>
            <a:r>
              <a:rPr lang="en-US" sz="1100" dirty="0" err="1"/>
              <a:t>Batra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6788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11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Ultimately, for our application, what do we want? </a:t>
            </a:r>
          </a:p>
          <a:p>
            <a:pPr lvl="1"/>
            <a:r>
              <a:rPr lang="en-US" dirty="0"/>
              <a:t>High accuracy on training data? </a:t>
            </a:r>
          </a:p>
          <a:p>
            <a:pPr lvl="1"/>
            <a:r>
              <a:rPr lang="en-US" dirty="0"/>
              <a:t>No, high accuracy on </a:t>
            </a:r>
            <a:r>
              <a:rPr lang="en-US" i="1" dirty="0"/>
              <a:t>unseen/new/test data!</a:t>
            </a:r>
          </a:p>
          <a:p>
            <a:pPr lvl="1"/>
            <a:r>
              <a:rPr lang="en-US" dirty="0"/>
              <a:t>Why is this tricky?</a:t>
            </a:r>
          </a:p>
          <a:p>
            <a:r>
              <a:rPr lang="en-US" dirty="0"/>
              <a:t>Training data</a:t>
            </a:r>
          </a:p>
          <a:p>
            <a:pPr lvl="1"/>
            <a:r>
              <a:rPr lang="en-US" dirty="0"/>
              <a:t>Features (x) and labels (y) used to learn mapping f</a:t>
            </a:r>
          </a:p>
          <a:p>
            <a:r>
              <a:rPr lang="en-US" dirty="0"/>
              <a:t>Test data</a:t>
            </a:r>
          </a:p>
          <a:p>
            <a:pPr lvl="1"/>
            <a:r>
              <a:rPr lang="en-US" dirty="0"/>
              <a:t>Features used to make a prediction</a:t>
            </a:r>
          </a:p>
          <a:p>
            <a:pPr lvl="1"/>
            <a:r>
              <a:rPr lang="en-US" dirty="0"/>
              <a:t>Labels only used to see how well we’ve learned f!!!</a:t>
            </a:r>
          </a:p>
          <a:p>
            <a:r>
              <a:rPr lang="en-US" dirty="0"/>
              <a:t>Validation data</a:t>
            </a:r>
          </a:p>
          <a:p>
            <a:pPr lvl="1"/>
            <a:r>
              <a:rPr lang="en-US" dirty="0"/>
              <a:t>Held-out set of the </a:t>
            </a:r>
            <a:r>
              <a:rPr lang="en-US" i="1" dirty="0"/>
              <a:t>training data</a:t>
            </a:r>
            <a:endParaRPr lang="en-US" dirty="0"/>
          </a:p>
          <a:p>
            <a:pPr lvl="1"/>
            <a:r>
              <a:rPr lang="en-US" dirty="0"/>
              <a:t>Can use both features and labels to tune model </a:t>
            </a:r>
            <a:r>
              <a:rPr lang="en-US" i="1" dirty="0"/>
              <a:t>hyperparameters</a:t>
            </a:r>
            <a:r>
              <a:rPr lang="en-US" dirty="0"/>
              <a:t> </a:t>
            </a:r>
          </a:p>
          <a:p>
            <a:pPr lvl="1"/>
            <a:r>
              <a:rPr lang="en-US" i="1" dirty="0"/>
              <a:t>Hyperparameters </a:t>
            </a:r>
            <a:r>
              <a:rPr lang="en-US" dirty="0"/>
              <a:t>are “knobs” of the algorithm tuned by the designer: number of iterations for learning, learning rate, etc.</a:t>
            </a:r>
          </a:p>
          <a:p>
            <a:pPr lvl="1"/>
            <a:r>
              <a:rPr lang="en-US" dirty="0"/>
              <a:t>We train multiple model (one per hyperparameter setting) and choose the best one, on the validation set</a:t>
            </a:r>
          </a:p>
          <a:p>
            <a:pPr lvl="1"/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5158154" y="226646"/>
            <a:ext cx="3860800" cy="126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396614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09E68-7A89-43CF-95D3-972000D44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strategies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31CA757A-4CB1-4375-962C-E7B8AC16E2CC}"/>
              </a:ext>
            </a:extLst>
          </p:cNvPr>
          <p:cNvSpPr txBox="1"/>
          <p:nvPr/>
        </p:nvSpPr>
        <p:spPr>
          <a:xfrm>
            <a:off x="299599" y="1607644"/>
            <a:ext cx="350520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#1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Choose hyperparameters  that work best on 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0389C4E-F6C4-4205-AB45-825A1CC32258}"/>
              </a:ext>
            </a:extLst>
          </p:cNvPr>
          <p:cNvSpPr txBox="1"/>
          <p:nvPr/>
        </p:nvSpPr>
        <p:spPr>
          <a:xfrm>
            <a:off x="5559851" y="1373062"/>
            <a:ext cx="3315208" cy="83285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BAD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1800" spc="-5" dirty="0">
                <a:solidFill>
                  <a:srgbClr val="FF0000"/>
                </a:solidFill>
                <a:latin typeface="Arial"/>
                <a:cs typeface="Arial"/>
              </a:rPr>
              <a:t>verfitting; e.g. in K-nearest neighbors,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K = 1 </a:t>
            </a:r>
            <a:r>
              <a:rPr lang="en-US" sz="1800" spc="-5" dirty="0">
                <a:solidFill>
                  <a:srgbClr val="FF0000"/>
                </a:solidFill>
                <a:latin typeface="Arial"/>
                <a:cs typeface="Arial"/>
              </a:rPr>
              <a:t>always</a:t>
            </a:r>
            <a:r>
              <a:rPr lang="en-US" sz="18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works perfectly on training</a:t>
            </a:r>
            <a:r>
              <a:rPr sz="18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data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B3B105D-0E8B-4E76-9087-33DCDA71FDB0}"/>
              </a:ext>
            </a:extLst>
          </p:cNvPr>
          <p:cNvSpPr txBox="1"/>
          <p:nvPr/>
        </p:nvSpPr>
        <p:spPr>
          <a:xfrm>
            <a:off x="384724" y="2919588"/>
            <a:ext cx="465074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#2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Split data into </a:t>
            </a:r>
            <a:r>
              <a:rPr sz="1800" b="1" dirty="0">
                <a:latin typeface="Arial"/>
                <a:cs typeface="Arial"/>
              </a:rPr>
              <a:t>train </a:t>
            </a:r>
            <a:r>
              <a:rPr sz="1800" spc="-5" dirty="0">
                <a:latin typeface="Arial"/>
                <a:cs typeface="Arial"/>
              </a:rPr>
              <a:t>and </a:t>
            </a:r>
            <a:r>
              <a:rPr sz="1800" b="1" dirty="0">
                <a:latin typeface="Arial"/>
                <a:cs typeface="Arial"/>
              </a:rPr>
              <a:t>test</a:t>
            </a:r>
            <a:r>
              <a:rPr sz="1800" dirty="0">
                <a:latin typeface="Arial"/>
                <a:cs typeface="Arial"/>
              </a:rPr>
              <a:t>, choose  </a:t>
            </a:r>
            <a:r>
              <a:rPr sz="1800" spc="-5" dirty="0">
                <a:latin typeface="Arial"/>
                <a:cs typeface="Arial"/>
              </a:rPr>
              <a:t>hyperparameters that work best on test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C4B6B69-E4DB-4478-A4C1-ABF3223E4DBE}"/>
              </a:ext>
            </a:extLst>
          </p:cNvPr>
          <p:cNvSpPr txBox="1"/>
          <p:nvPr/>
        </p:nvSpPr>
        <p:spPr>
          <a:xfrm>
            <a:off x="348149" y="2326636"/>
            <a:ext cx="7784465" cy="393700"/>
          </a:xfrm>
          <a:prstGeom prst="rect">
            <a:avLst/>
          </a:prstGeom>
          <a:solidFill>
            <a:srgbClr val="D8E9D3"/>
          </a:solidFill>
          <a:ln w="19049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800" spc="-5" dirty="0">
                <a:latin typeface="Arial"/>
                <a:cs typeface="Arial"/>
              </a:rPr>
              <a:t>Your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Dataset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80096F80-029E-4E68-A5E0-12CD287E4A42}"/>
              </a:ext>
            </a:extLst>
          </p:cNvPr>
          <p:cNvGrpSpPr/>
          <p:nvPr/>
        </p:nvGrpSpPr>
        <p:grpSpPr>
          <a:xfrm>
            <a:off x="302174" y="3572659"/>
            <a:ext cx="6381750" cy="412750"/>
            <a:chOff x="302174" y="2756869"/>
            <a:chExt cx="6381750" cy="412750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0C4D4AB3-7840-48CB-B8D9-FAAB0CE9B1E5}"/>
                </a:ext>
              </a:extLst>
            </p:cNvPr>
            <p:cNvSpPr/>
            <p:nvPr/>
          </p:nvSpPr>
          <p:spPr>
            <a:xfrm>
              <a:off x="311699" y="2766394"/>
              <a:ext cx="6362700" cy="393700"/>
            </a:xfrm>
            <a:custGeom>
              <a:avLst/>
              <a:gdLst/>
              <a:ahLst/>
              <a:cxnLst/>
              <a:rect l="l" t="t" r="r" b="b"/>
              <a:pathLst>
                <a:path w="6362700" h="393700">
                  <a:moveTo>
                    <a:pt x="6362387" y="393599"/>
                  </a:moveTo>
                  <a:lnTo>
                    <a:pt x="0" y="393599"/>
                  </a:lnTo>
                  <a:lnTo>
                    <a:pt x="0" y="0"/>
                  </a:lnTo>
                  <a:lnTo>
                    <a:pt x="6362387" y="0"/>
                  </a:lnTo>
                  <a:lnTo>
                    <a:pt x="6362387" y="3935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89ADB04C-F82E-4BB9-A64D-394E4EC11B72}"/>
                </a:ext>
              </a:extLst>
            </p:cNvPr>
            <p:cNvSpPr/>
            <p:nvPr/>
          </p:nvSpPr>
          <p:spPr>
            <a:xfrm>
              <a:off x="311699" y="2766394"/>
              <a:ext cx="6362700" cy="393700"/>
            </a:xfrm>
            <a:custGeom>
              <a:avLst/>
              <a:gdLst/>
              <a:ahLst/>
              <a:cxnLst/>
              <a:rect l="l" t="t" r="r" b="b"/>
              <a:pathLst>
                <a:path w="6362700" h="393700">
                  <a:moveTo>
                    <a:pt x="0" y="0"/>
                  </a:moveTo>
                  <a:lnTo>
                    <a:pt x="6362387" y="0"/>
                  </a:lnTo>
                  <a:lnTo>
                    <a:pt x="6362387" y="393599"/>
                  </a:lnTo>
                  <a:lnTo>
                    <a:pt x="0" y="3935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3DA64B78-D7BE-4FBB-80E1-6133098CA17B}"/>
              </a:ext>
            </a:extLst>
          </p:cNvPr>
          <p:cNvSpPr txBox="1"/>
          <p:nvPr/>
        </p:nvSpPr>
        <p:spPr>
          <a:xfrm>
            <a:off x="3270548" y="3619030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train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B3514A6B-6656-4618-BCAB-A6F9EAE2080D}"/>
              </a:ext>
            </a:extLst>
          </p:cNvPr>
          <p:cNvSpPr txBox="1"/>
          <p:nvPr/>
        </p:nvSpPr>
        <p:spPr>
          <a:xfrm>
            <a:off x="6674086" y="3582184"/>
            <a:ext cx="1458595" cy="393700"/>
          </a:xfrm>
          <a:prstGeom prst="rect">
            <a:avLst/>
          </a:prstGeom>
          <a:solidFill>
            <a:srgbClr val="F4CCCC"/>
          </a:solidFill>
          <a:ln w="19049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800" spc="-5" dirty="0">
                <a:latin typeface="Arial"/>
                <a:cs typeface="Arial"/>
              </a:rPr>
              <a:t>test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DA15FDE-6DE2-400B-9EA5-5E048CE20DE2}"/>
              </a:ext>
            </a:extLst>
          </p:cNvPr>
          <p:cNvSpPr txBox="1"/>
          <p:nvPr/>
        </p:nvSpPr>
        <p:spPr>
          <a:xfrm>
            <a:off x="384724" y="4188715"/>
            <a:ext cx="515874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#3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Split data into </a:t>
            </a:r>
            <a:r>
              <a:rPr sz="1800" b="1" dirty="0">
                <a:latin typeface="Arial"/>
                <a:cs typeface="Arial"/>
              </a:rPr>
              <a:t>train</a:t>
            </a:r>
            <a:r>
              <a:rPr sz="1800" dirty="0">
                <a:latin typeface="Arial"/>
                <a:cs typeface="Arial"/>
              </a:rPr>
              <a:t>, </a:t>
            </a:r>
            <a:r>
              <a:rPr sz="1800" b="1" spc="-5" dirty="0">
                <a:latin typeface="Arial"/>
                <a:cs typeface="Arial"/>
              </a:rPr>
              <a:t>val</a:t>
            </a:r>
            <a:r>
              <a:rPr sz="1800" spc="-5" dirty="0">
                <a:latin typeface="Arial"/>
                <a:cs typeface="Arial"/>
              </a:rPr>
              <a:t>, and </a:t>
            </a:r>
            <a:r>
              <a:rPr sz="1800" b="1" dirty="0">
                <a:latin typeface="Arial"/>
                <a:cs typeface="Arial"/>
              </a:rPr>
              <a:t>test</a:t>
            </a:r>
            <a:r>
              <a:rPr sz="1800" dirty="0">
                <a:latin typeface="Arial"/>
                <a:cs typeface="Arial"/>
              </a:rPr>
              <a:t>; choose  </a:t>
            </a:r>
            <a:r>
              <a:rPr sz="1800" spc="-5" dirty="0">
                <a:latin typeface="Arial"/>
                <a:cs typeface="Arial"/>
              </a:rPr>
              <a:t>hyperparameters on </a:t>
            </a:r>
            <a:r>
              <a:rPr sz="1800" dirty="0">
                <a:latin typeface="Arial"/>
                <a:cs typeface="Arial"/>
              </a:rPr>
              <a:t>val </a:t>
            </a:r>
            <a:r>
              <a:rPr sz="1800" spc="-5" dirty="0">
                <a:latin typeface="Arial"/>
                <a:cs typeface="Arial"/>
              </a:rPr>
              <a:t>and evaluate on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test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15" name="object 15">
            <a:extLst>
              <a:ext uri="{FF2B5EF4-FFF2-40B4-BE49-F238E27FC236}">
                <a16:creationId xmlns:a16="http://schemas.microsoft.com/office/drawing/2014/main" id="{DE5FB851-16C2-4054-8615-6545E347F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981936"/>
              </p:ext>
            </p:extLst>
          </p:nvPr>
        </p:nvGraphicFramePr>
        <p:xfrm>
          <a:off x="302174" y="4841781"/>
          <a:ext cx="7820024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82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train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validation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DC0569D-EF58-4A43-9020-EDE1AE72C93E}"/>
              </a:ext>
            </a:extLst>
          </p:cNvPr>
          <p:cNvSpPr txBox="1"/>
          <p:nvPr/>
        </p:nvSpPr>
        <p:spPr>
          <a:xfrm>
            <a:off x="0" y="6596390"/>
            <a:ext cx="2347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Fei-Fei, Johnson, Yeung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FD11BC12-A707-426E-A983-AB47C9A92D6C}"/>
              </a:ext>
            </a:extLst>
          </p:cNvPr>
          <p:cNvSpPr txBox="1"/>
          <p:nvPr/>
        </p:nvSpPr>
        <p:spPr>
          <a:xfrm>
            <a:off x="5559851" y="2928555"/>
            <a:ext cx="3431749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BAD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: No idea how algorithm will perform on new</a:t>
            </a:r>
            <a:r>
              <a:rPr sz="18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data</a:t>
            </a:r>
            <a:r>
              <a:rPr lang="en-US" sz="1800" spc="-5" dirty="0">
                <a:solidFill>
                  <a:srgbClr val="FF0000"/>
                </a:solidFill>
                <a:latin typeface="Arial"/>
                <a:cs typeface="Arial"/>
              </a:rPr>
              <a:t>; cheating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3D1D0B4B-1951-418B-8FDA-AF46A5964A63}"/>
              </a:ext>
            </a:extLst>
          </p:cNvPr>
          <p:cNvSpPr txBox="1"/>
          <p:nvPr/>
        </p:nvSpPr>
        <p:spPr>
          <a:xfrm>
            <a:off x="6199587" y="4183173"/>
            <a:ext cx="762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38751C"/>
                </a:solidFill>
                <a:latin typeface="Arial"/>
                <a:cs typeface="Arial"/>
              </a:rPr>
              <a:t>Better!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7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1" grpId="0"/>
      <p:bldP spid="12" grpId="0" animBg="1"/>
      <p:bldP spid="13" grpId="0"/>
      <p:bldP spid="17" grpId="0"/>
      <p:bldP spid="1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4463E-8901-4FC5-AA56-1FF31E89B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strategies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B6A58-A749-463B-BC4A-4538B445D37F}"/>
              </a:ext>
            </a:extLst>
          </p:cNvPr>
          <p:cNvSpPr txBox="1"/>
          <p:nvPr/>
        </p:nvSpPr>
        <p:spPr>
          <a:xfrm>
            <a:off x="0" y="6596390"/>
            <a:ext cx="2347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Fei-Fei, Johnson, Yeung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107EDE9-45CB-4513-8287-571A98CD61F4}"/>
              </a:ext>
            </a:extLst>
          </p:cNvPr>
          <p:cNvSpPr txBox="1"/>
          <p:nvPr/>
        </p:nvSpPr>
        <p:spPr>
          <a:xfrm>
            <a:off x="348149" y="1726003"/>
            <a:ext cx="7784465" cy="393700"/>
          </a:xfrm>
          <a:prstGeom prst="rect">
            <a:avLst/>
          </a:prstGeom>
          <a:solidFill>
            <a:srgbClr val="D8E9D3"/>
          </a:solidFill>
          <a:ln w="19049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800" spc="-5" dirty="0">
                <a:latin typeface="Arial"/>
                <a:cs typeface="Arial"/>
              </a:rPr>
              <a:t>Your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Dataset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3AF74253-38CF-4E2C-AEAE-171FC8F8E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138614"/>
              </p:ext>
            </p:extLst>
          </p:nvPr>
        </p:nvGraphicFramePr>
        <p:xfrm>
          <a:off x="338624" y="3289950"/>
          <a:ext cx="7785098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object 5">
            <a:extLst>
              <a:ext uri="{FF2B5EF4-FFF2-40B4-BE49-F238E27FC236}">
                <a16:creationId xmlns:a16="http://schemas.microsoft.com/office/drawing/2014/main" id="{65AB56BA-D5CA-45D3-8CC8-5746FBF1BA13}"/>
              </a:ext>
            </a:extLst>
          </p:cNvPr>
          <p:cNvSpPr txBox="1"/>
          <p:nvPr/>
        </p:nvSpPr>
        <p:spPr>
          <a:xfrm>
            <a:off x="421174" y="2494957"/>
            <a:ext cx="505142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#4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b="1" spc="-5" dirty="0">
                <a:latin typeface="Arial"/>
                <a:cs typeface="Arial"/>
              </a:rPr>
              <a:t>Cross-Validation</a:t>
            </a:r>
            <a:r>
              <a:rPr sz="1800" spc="-5" dirty="0">
                <a:latin typeface="Arial"/>
                <a:cs typeface="Arial"/>
              </a:rPr>
              <a:t>: Split data into </a:t>
            </a:r>
            <a:r>
              <a:rPr sz="1800" b="1" dirty="0">
                <a:latin typeface="Arial"/>
                <a:cs typeface="Arial"/>
              </a:rPr>
              <a:t>folds</a:t>
            </a:r>
            <a:r>
              <a:rPr sz="1800" dirty="0">
                <a:latin typeface="Arial"/>
                <a:cs typeface="Arial"/>
              </a:rPr>
              <a:t>,  </a:t>
            </a:r>
            <a:r>
              <a:rPr sz="1800" spc="-5" dirty="0">
                <a:latin typeface="Arial"/>
                <a:cs typeface="Arial"/>
              </a:rPr>
              <a:t>try each fold as </a:t>
            </a:r>
            <a:r>
              <a:rPr sz="1800" dirty="0">
                <a:latin typeface="Arial"/>
                <a:cs typeface="Arial"/>
              </a:rPr>
              <a:t>validation </a:t>
            </a:r>
            <a:r>
              <a:rPr sz="1800" spc="-5" dirty="0">
                <a:latin typeface="Arial"/>
                <a:cs typeface="Arial"/>
              </a:rPr>
              <a:t>and average the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results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8" name="object 6">
            <a:extLst>
              <a:ext uri="{FF2B5EF4-FFF2-40B4-BE49-F238E27FC236}">
                <a16:creationId xmlns:a16="http://schemas.microsoft.com/office/drawing/2014/main" id="{562B3C4C-280E-4E4E-956B-EFA7C5891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235833"/>
              </p:ext>
            </p:extLst>
          </p:nvPr>
        </p:nvGraphicFramePr>
        <p:xfrm>
          <a:off x="338624" y="3829899"/>
          <a:ext cx="7785098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5F35BBB2-475C-45DF-95C6-F7D37BEB6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2438"/>
              </p:ext>
            </p:extLst>
          </p:nvPr>
        </p:nvGraphicFramePr>
        <p:xfrm>
          <a:off x="338624" y="4369848"/>
          <a:ext cx="7785098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object 8">
            <a:extLst>
              <a:ext uri="{FF2B5EF4-FFF2-40B4-BE49-F238E27FC236}">
                <a16:creationId xmlns:a16="http://schemas.microsoft.com/office/drawing/2014/main" id="{EC75A25B-95C6-4BAF-9420-98592B2E0A40}"/>
              </a:ext>
            </a:extLst>
          </p:cNvPr>
          <p:cNvSpPr txBox="1"/>
          <p:nvPr/>
        </p:nvSpPr>
        <p:spPr>
          <a:xfrm>
            <a:off x="421174" y="4936829"/>
            <a:ext cx="7042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Useful for </a:t>
            </a:r>
            <a:r>
              <a:rPr sz="1800" dirty="0">
                <a:latin typeface="Arial"/>
                <a:cs typeface="Arial"/>
              </a:rPr>
              <a:t>small </a:t>
            </a:r>
            <a:r>
              <a:rPr sz="1800" spc="-5" dirty="0">
                <a:latin typeface="Arial"/>
                <a:cs typeface="Arial"/>
              </a:rPr>
              <a:t>datasets, but not used too frequently in deep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learning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4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hope this would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Statistical estimation view:</a:t>
            </a:r>
          </a:p>
          <a:p>
            <a:pPr lvl="1"/>
            <a:r>
              <a:rPr lang="en-US" dirty="0"/>
              <a:t>x and y are </a:t>
            </a:r>
            <a:r>
              <a:rPr lang="en-US" i="1" dirty="0"/>
              <a:t>random</a:t>
            </a:r>
            <a:r>
              <a:rPr lang="en-US" dirty="0"/>
              <a:t> </a:t>
            </a:r>
            <a:r>
              <a:rPr lang="en-US" i="1" dirty="0"/>
              <a:t>variables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 =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	~ P(X,Y)</a:t>
            </a:r>
          </a:p>
          <a:p>
            <a:pPr lvl="1"/>
            <a:r>
              <a:rPr lang="en-US" dirty="0"/>
              <a:t>Both training &amp; testing data sampled IID from P(X,Y)</a:t>
            </a:r>
          </a:p>
          <a:p>
            <a:pPr lvl="2"/>
            <a:r>
              <a:rPr lang="en-US" dirty="0"/>
              <a:t>IID: Independent and Identically Distributed</a:t>
            </a:r>
          </a:p>
          <a:p>
            <a:pPr lvl="1"/>
            <a:r>
              <a:rPr lang="en-US" dirty="0"/>
              <a:t>Learn on training set, have some hope of </a:t>
            </a:r>
            <a:r>
              <a:rPr lang="en-US" i="1" dirty="0"/>
              <a:t>generalizing</a:t>
            </a:r>
            <a:r>
              <a:rPr lang="en-US" dirty="0"/>
              <a:t> to test set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Adapted from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381000" y="54864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/>
              <a:t>How well does a learned model generalize from the data it was trained on to a new test set?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066800"/>
            <a:ext cx="4229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66800"/>
            <a:ext cx="609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1828800" y="4724400"/>
            <a:ext cx="293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set (labels known)</a:t>
            </a: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5945188" y="4724400"/>
            <a:ext cx="2665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set (labels unknown)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7701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143000"/>
            <a:ext cx="4572000" cy="44958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dirty="0"/>
              <a:t>Underfitting: Models with too few parameters are inaccurate because of a large bias (not enough flexibility).</a:t>
            </a:r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Overfitting: Models with too many parameters are inaccurate because of a large variance (too much sensitivity to the sample).</a:t>
            </a:r>
          </a:p>
        </p:txBody>
      </p:sp>
      <p:pic>
        <p:nvPicPr>
          <p:cNvPr id="64516" name="Picture 2" descr="C:\Users\hays\Desktop\143 Computer Vision\slides\09\bias_variance_bias_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4900"/>
            <a:ext cx="357187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 descr="C:\Users\hays\Desktop\143 Computer Vision\slides\09\bias_variance_var_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59163"/>
            <a:ext cx="357187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15200" y="6581775"/>
            <a:ext cx="183255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Adapted from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920266"/>
            <a:ext cx="5340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 dots = training data (all that we see before we ship off our model!)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195033"/>
            <a:ext cx="6475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 curve = true underlying model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 curve = our predicted model/fit</a:t>
            </a:r>
          </a:p>
        </p:txBody>
      </p:sp>
      <p:sp>
        <p:nvSpPr>
          <p:cNvPr id="4" name="Oval 3"/>
          <p:cNvSpPr/>
          <p:nvPr/>
        </p:nvSpPr>
        <p:spPr>
          <a:xfrm>
            <a:off x="1242166" y="4649081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12205" y="5037455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3786" y="5564538"/>
            <a:ext cx="260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Purple dots = possible test points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0F3BC05-B10D-4066-A4DB-2B7AC345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540187-A3A6-4384-89EA-EEA41E78ED3E}"/>
              </a:ext>
            </a:extLst>
          </p:cNvPr>
          <p:cNvSpPr/>
          <p:nvPr/>
        </p:nvSpPr>
        <p:spPr>
          <a:xfrm>
            <a:off x="1248794" y="2402832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706B38-B182-4F75-8908-1EED5BE45579}"/>
              </a:ext>
            </a:extLst>
          </p:cNvPr>
          <p:cNvSpPr/>
          <p:nvPr/>
        </p:nvSpPr>
        <p:spPr>
          <a:xfrm>
            <a:off x="2418833" y="2791206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E43601-7649-4D4C-9E54-508EAD9327E0}"/>
              </a:ext>
            </a:extLst>
          </p:cNvPr>
          <p:cNvCxnSpPr>
            <a:cxnSpLocks/>
          </p:cNvCxnSpPr>
          <p:nvPr/>
        </p:nvCxnSpPr>
        <p:spPr>
          <a:xfrm>
            <a:off x="1280913" y="2412825"/>
            <a:ext cx="3365" cy="3783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C2A4A5-148D-4030-9C60-91FE2E56BB76}"/>
              </a:ext>
            </a:extLst>
          </p:cNvPr>
          <p:cNvCxnSpPr>
            <a:cxnSpLocks/>
          </p:cNvCxnSpPr>
          <p:nvPr/>
        </p:nvCxnSpPr>
        <p:spPr>
          <a:xfrm>
            <a:off x="2452952" y="2446228"/>
            <a:ext cx="3365" cy="3783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AA2988-DCCF-4760-A411-8CAB231F9B11}"/>
              </a:ext>
            </a:extLst>
          </p:cNvPr>
          <p:cNvCxnSpPr>
            <a:cxnSpLocks/>
          </p:cNvCxnSpPr>
          <p:nvPr/>
        </p:nvCxnSpPr>
        <p:spPr>
          <a:xfrm>
            <a:off x="1276285" y="4736022"/>
            <a:ext cx="0" cy="54624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0E5E17-D975-47DA-8F71-4AFC91C1993A}"/>
              </a:ext>
            </a:extLst>
          </p:cNvPr>
          <p:cNvCxnSpPr>
            <a:cxnSpLocks/>
          </p:cNvCxnSpPr>
          <p:nvPr/>
        </p:nvCxnSpPr>
        <p:spPr>
          <a:xfrm>
            <a:off x="2455737" y="4762688"/>
            <a:ext cx="0" cy="289332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0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  <p:bldP spid="15" grpId="0" animBg="1"/>
      <p:bldP spid="1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287963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Components of generalization error </a:t>
            </a:r>
          </a:p>
          <a:p>
            <a:pPr lvl="1" eaLnBrk="1" hangingPunct="1"/>
            <a:r>
              <a:rPr lang="en-US" altLang="en-US" sz="2000" b="1" dirty="0"/>
              <a:t>Noise </a:t>
            </a:r>
            <a:r>
              <a:rPr lang="en-US" altLang="en-US" sz="2000" dirty="0"/>
              <a:t>in our observations: unavoidable</a:t>
            </a:r>
          </a:p>
          <a:p>
            <a:pPr lvl="1" eaLnBrk="1" hangingPunct="1"/>
            <a:r>
              <a:rPr lang="en-US" altLang="en-US" sz="2000" b="1" dirty="0"/>
              <a:t>Bias:</a:t>
            </a:r>
            <a:r>
              <a:rPr lang="en-US" altLang="en-US" sz="2000" dirty="0"/>
              <a:t> due to inaccurate assumptions/simplifications by model</a:t>
            </a:r>
          </a:p>
          <a:p>
            <a:pPr lvl="1" eaLnBrk="1" hangingPunct="1"/>
            <a:r>
              <a:rPr lang="en-US" altLang="en-US" sz="2000" b="1" dirty="0"/>
              <a:t>Variance:</a:t>
            </a:r>
            <a:r>
              <a:rPr lang="en-US" altLang="en-US" sz="2000" dirty="0"/>
              <a:t> models estimated from different training sets differ greatly rom each other</a:t>
            </a:r>
          </a:p>
          <a:p>
            <a:pPr eaLnBrk="1" hangingPunct="1"/>
            <a:r>
              <a:rPr lang="en-US" altLang="en-US" sz="2400" b="1" dirty="0" err="1"/>
              <a:t>Underfitting</a:t>
            </a:r>
            <a:r>
              <a:rPr lang="en-US" altLang="en-US" sz="2400" b="1" dirty="0"/>
              <a:t>:</a:t>
            </a:r>
            <a:r>
              <a:rPr lang="en-US" altLang="en-US" sz="2400" dirty="0"/>
              <a:t> model is too “simple” to represent all the relevant class characteristics</a:t>
            </a:r>
          </a:p>
          <a:p>
            <a:pPr lvl="1" eaLnBrk="1" hangingPunct="1"/>
            <a:r>
              <a:rPr lang="en-US" altLang="en-US" sz="2000" dirty="0"/>
              <a:t>High bias and low variance</a:t>
            </a:r>
          </a:p>
          <a:p>
            <a:pPr lvl="1" eaLnBrk="1" hangingPunct="1"/>
            <a:r>
              <a:rPr lang="en-US" altLang="en-US" sz="2000" dirty="0"/>
              <a:t>High training error and high test error</a:t>
            </a:r>
          </a:p>
          <a:p>
            <a:pPr eaLnBrk="1" hangingPunct="1"/>
            <a:r>
              <a:rPr lang="en-US" altLang="en-US" sz="2400" b="1" dirty="0"/>
              <a:t>Overfitting:</a:t>
            </a:r>
            <a:r>
              <a:rPr lang="en-US" altLang="en-US" sz="2400" dirty="0"/>
              <a:t> model is too “complex” and fits irrelevant characteristics (noise) in the data</a:t>
            </a:r>
          </a:p>
          <a:p>
            <a:pPr lvl="1" eaLnBrk="1" hangingPunct="1"/>
            <a:r>
              <a:rPr lang="en-US" altLang="en-US" sz="2000" dirty="0"/>
              <a:t>Low bias and high variance</a:t>
            </a:r>
          </a:p>
          <a:p>
            <a:pPr lvl="1" eaLnBrk="1" hangingPunct="1"/>
            <a:r>
              <a:rPr lang="en-US" altLang="en-US" sz="2000" dirty="0"/>
              <a:t>Low training error and high test error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50BEB4-7339-45F5-8941-E04CE401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</p:spTree>
    <p:extLst>
      <p:ext uri="{BB962C8B-B14F-4D97-AF65-F5344CB8AC3E}">
        <p14:creationId xmlns:p14="http://schemas.microsoft.com/office/powerpoint/2010/main" val="1523976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CF419-5FBF-4A7F-9B2A-BAB81DDF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EAC24-853A-44DC-BFEB-AA88E48B6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Lectures </a:t>
            </a:r>
          </a:p>
          <a:p>
            <a:r>
              <a:rPr lang="en-US" dirty="0"/>
              <a:t>Three programming assignments </a:t>
            </a:r>
          </a:p>
          <a:p>
            <a:r>
              <a:rPr lang="en-US" dirty="0"/>
              <a:t>Course project (teams of 3-4)</a:t>
            </a:r>
          </a:p>
          <a:p>
            <a:pPr lvl="1"/>
            <a:r>
              <a:rPr lang="en-US" dirty="0"/>
              <a:t>Proposal – early February </a:t>
            </a:r>
          </a:p>
          <a:p>
            <a:pPr lvl="1"/>
            <a:r>
              <a:rPr lang="en-US" dirty="0"/>
              <a:t>Report 1 – early March</a:t>
            </a:r>
          </a:p>
          <a:p>
            <a:pPr lvl="1"/>
            <a:r>
              <a:rPr lang="en-US" dirty="0"/>
              <a:t>Report 2 – late March </a:t>
            </a:r>
          </a:p>
          <a:p>
            <a:pPr lvl="1"/>
            <a:r>
              <a:rPr lang="en-US" dirty="0"/>
              <a:t>Presentations – April (last three classes) </a:t>
            </a:r>
          </a:p>
          <a:p>
            <a:r>
              <a:rPr lang="en-US" dirty="0"/>
              <a:t>Quizzes (daily)</a:t>
            </a:r>
          </a:p>
          <a:p>
            <a:r>
              <a:rPr lang="en-US" dirty="0"/>
              <a:t>Participation</a:t>
            </a:r>
          </a:p>
        </p:txBody>
      </p:sp>
    </p:spTree>
    <p:extLst>
      <p:ext uri="{BB962C8B-B14F-4D97-AF65-F5344CB8AC3E}">
        <p14:creationId xmlns:p14="http://schemas.microsoft.com/office/powerpoint/2010/main" val="37602250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C11840-4DA7-4C77-94D9-D50D7CF28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89FE5-E354-45ED-8A2F-9183FFB9E1D8}"/>
              </a:ext>
            </a:extLst>
          </p:cNvPr>
          <p:cNvSpPr/>
          <p:nvPr/>
        </p:nvSpPr>
        <p:spPr>
          <a:xfrm>
            <a:off x="1260629" y="1145214"/>
            <a:ext cx="2902998" cy="55041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7738FF-E6AF-4EB7-8061-48C56596C5EF}"/>
              </a:ext>
            </a:extLst>
          </p:cNvPr>
          <p:cNvSpPr/>
          <p:nvPr/>
        </p:nvSpPr>
        <p:spPr>
          <a:xfrm>
            <a:off x="1260629" y="1940674"/>
            <a:ext cx="2902998" cy="5504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F29ED2-ACFD-4145-A0CA-05FF698205DA}"/>
              </a:ext>
            </a:extLst>
          </p:cNvPr>
          <p:cNvSpPr/>
          <p:nvPr/>
        </p:nvSpPr>
        <p:spPr>
          <a:xfrm>
            <a:off x="1260629" y="2736134"/>
            <a:ext cx="2902998" cy="5504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F87B4B-7E68-4814-B986-A566B896A6E9}"/>
              </a:ext>
            </a:extLst>
          </p:cNvPr>
          <p:cNvSpPr/>
          <p:nvPr/>
        </p:nvSpPr>
        <p:spPr>
          <a:xfrm>
            <a:off x="1260629" y="3501328"/>
            <a:ext cx="2902998" cy="5504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41FC5E-0B0B-42C2-BF43-B774DA441EEC}"/>
              </a:ext>
            </a:extLst>
          </p:cNvPr>
          <p:cNvSpPr/>
          <p:nvPr/>
        </p:nvSpPr>
        <p:spPr>
          <a:xfrm>
            <a:off x="1260629" y="4266522"/>
            <a:ext cx="2902998" cy="550416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BF2226-636E-41AD-BC7E-9C299D254675}"/>
              </a:ext>
            </a:extLst>
          </p:cNvPr>
          <p:cNvSpPr/>
          <p:nvPr/>
        </p:nvSpPr>
        <p:spPr>
          <a:xfrm>
            <a:off x="4449193" y="1145214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38D802-143D-4E26-8608-EB70E81CC6FD}"/>
              </a:ext>
            </a:extLst>
          </p:cNvPr>
          <p:cNvSpPr/>
          <p:nvPr/>
        </p:nvSpPr>
        <p:spPr>
          <a:xfrm>
            <a:off x="4449193" y="1940674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1B2363-FE38-4C4F-9154-E3FA8B2D9C62}"/>
              </a:ext>
            </a:extLst>
          </p:cNvPr>
          <p:cNvSpPr/>
          <p:nvPr/>
        </p:nvSpPr>
        <p:spPr>
          <a:xfrm>
            <a:off x="4449193" y="2736134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0855FE-D5DA-410C-9217-3E0D601725CF}"/>
              </a:ext>
            </a:extLst>
          </p:cNvPr>
          <p:cNvSpPr/>
          <p:nvPr/>
        </p:nvSpPr>
        <p:spPr>
          <a:xfrm>
            <a:off x="4449193" y="3501328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43F18-60F8-4A01-8481-602E28B29697}"/>
              </a:ext>
            </a:extLst>
          </p:cNvPr>
          <p:cNvSpPr/>
          <p:nvPr/>
        </p:nvSpPr>
        <p:spPr>
          <a:xfrm>
            <a:off x="4449193" y="4266522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1908F3-E121-4D76-97DA-6E719BA5CDE4}"/>
              </a:ext>
            </a:extLst>
          </p:cNvPr>
          <p:cNvCxnSpPr/>
          <p:nvPr/>
        </p:nvCxnSpPr>
        <p:spPr>
          <a:xfrm>
            <a:off x="608120" y="5894768"/>
            <a:ext cx="79277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9A5D6CB-5BD7-4961-BB85-5F7D15C736B2}"/>
              </a:ext>
            </a:extLst>
          </p:cNvPr>
          <p:cNvSpPr/>
          <p:nvPr/>
        </p:nvSpPr>
        <p:spPr>
          <a:xfrm>
            <a:off x="4449192" y="5076307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model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D3ED0B-D10D-4106-AD17-C7A1C0CD1405}"/>
              </a:ext>
            </a:extLst>
          </p:cNvPr>
          <p:cNvSpPr/>
          <p:nvPr/>
        </p:nvSpPr>
        <p:spPr>
          <a:xfrm>
            <a:off x="4449192" y="6139812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True model?</a:t>
            </a:r>
          </a:p>
        </p:txBody>
      </p: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CAB3D20B-7E0E-424F-85C6-242D7693C5ED}"/>
              </a:ext>
            </a:extLst>
          </p:cNvPr>
          <p:cNvCxnSpPr>
            <a:stCxn id="29" idx="3"/>
            <a:endCxn id="27" idx="3"/>
          </p:cNvCxnSpPr>
          <p:nvPr/>
        </p:nvCxnSpPr>
        <p:spPr>
          <a:xfrm flipV="1">
            <a:off x="6445187" y="5351515"/>
            <a:ext cx="12700" cy="1063505"/>
          </a:xfrm>
          <a:prstGeom prst="curvedConnector3">
            <a:avLst>
              <a:gd name="adj1" fmla="val 1800000"/>
            </a:avLst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A3C93509-60EF-40DD-8412-331486E5E894}"/>
              </a:ext>
            </a:extLst>
          </p:cNvPr>
          <p:cNvCxnSpPr>
            <a:cxnSpLocks/>
            <a:stCxn id="17" idx="3"/>
            <a:endCxn id="15" idx="3"/>
          </p:cNvCxnSpPr>
          <p:nvPr/>
        </p:nvCxnSpPr>
        <p:spPr>
          <a:xfrm flipV="1">
            <a:off x="6445188" y="1420422"/>
            <a:ext cx="12700" cy="795460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F1B740C2-793F-48AA-B2A8-B89D5F5B6590}"/>
              </a:ext>
            </a:extLst>
          </p:cNvPr>
          <p:cNvCxnSpPr>
            <a:cxnSpLocks/>
            <a:stCxn id="19" idx="3"/>
            <a:endCxn id="17" idx="3"/>
          </p:cNvCxnSpPr>
          <p:nvPr/>
        </p:nvCxnSpPr>
        <p:spPr>
          <a:xfrm flipV="1">
            <a:off x="6445188" y="2215882"/>
            <a:ext cx="12700" cy="795460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66849B15-3138-485A-9598-BA8BD8A0F39C}"/>
              </a:ext>
            </a:extLst>
          </p:cNvPr>
          <p:cNvCxnSpPr>
            <a:cxnSpLocks/>
            <a:stCxn id="21" idx="3"/>
            <a:endCxn id="19" idx="3"/>
          </p:cNvCxnSpPr>
          <p:nvPr/>
        </p:nvCxnSpPr>
        <p:spPr>
          <a:xfrm flipV="1">
            <a:off x="6445188" y="3011342"/>
            <a:ext cx="12700" cy="765194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D9463DFB-185D-4B0F-9752-B3B58D4F1DD5}"/>
              </a:ext>
            </a:extLst>
          </p:cNvPr>
          <p:cNvCxnSpPr>
            <a:cxnSpLocks/>
            <a:stCxn id="23" idx="3"/>
            <a:endCxn id="21" idx="3"/>
          </p:cNvCxnSpPr>
          <p:nvPr/>
        </p:nvCxnSpPr>
        <p:spPr>
          <a:xfrm flipV="1">
            <a:off x="6445188" y="3776536"/>
            <a:ext cx="12700" cy="765194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7959A73-9F1B-4B38-BB49-F603190E056A}"/>
              </a:ext>
            </a:extLst>
          </p:cNvPr>
          <p:cNvSpPr txBox="1"/>
          <p:nvPr/>
        </p:nvSpPr>
        <p:spPr>
          <a:xfrm>
            <a:off x="7057747" y="1292552"/>
            <a:ext cx="1078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Variance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B42F8A-1269-49B5-AA77-928298698216}"/>
              </a:ext>
            </a:extLst>
          </p:cNvPr>
          <p:cNvSpPr txBox="1"/>
          <p:nvPr/>
        </p:nvSpPr>
        <p:spPr>
          <a:xfrm>
            <a:off x="7280020" y="542250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5172739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Curve Fitting	</a:t>
            </a:r>
          </a:p>
        </p:txBody>
      </p:sp>
      <p:pic>
        <p:nvPicPr>
          <p:cNvPr id="10243" name="Content Placeholder 7" descr="Figure1.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81200" y="1524000"/>
            <a:ext cx="4800600" cy="3565525"/>
          </a:xfrm>
        </p:spPr>
      </p:pic>
      <p:pic>
        <p:nvPicPr>
          <p:cNvPr id="10244" name="Picture 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4650" y="5105400"/>
            <a:ext cx="602615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083066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Sum-of-Squares Error Function</a:t>
            </a:r>
          </a:p>
        </p:txBody>
      </p:sp>
      <p:pic>
        <p:nvPicPr>
          <p:cNvPr id="11267" name="Content Placeholder 3" descr="Figure1.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82813" y="1524000"/>
            <a:ext cx="4446587" cy="3352800"/>
          </a:xfrm>
        </p:spPr>
      </p:pic>
      <p:pic>
        <p:nvPicPr>
          <p:cNvPr id="11268" name="Picture 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4475" y="5105400"/>
            <a:ext cx="34448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441976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0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2291" name="Content Placeholder 3" descr="Figure1.4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2097628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Order Polynomial</a:t>
            </a:r>
          </a:p>
        </p:txBody>
      </p:sp>
      <p:pic>
        <p:nvPicPr>
          <p:cNvPr id="13315" name="Content Placeholder 3" descr="Figure1.4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426537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Order Polynomial</a:t>
            </a:r>
          </a:p>
        </p:txBody>
      </p:sp>
      <p:pic>
        <p:nvPicPr>
          <p:cNvPr id="14339" name="Content Placeholder 3" descr="Figure1.4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67411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9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5363" name="Content Placeholder 3" descr="Figure1.4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0825" cy="3959225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2365046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Over-fitting</a:t>
            </a:r>
          </a:p>
        </p:txBody>
      </p:sp>
      <p:pic>
        <p:nvPicPr>
          <p:cNvPr id="16387" name="Content Placeholder 3" descr="Figure1.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76400" y="1447800"/>
            <a:ext cx="5254625" cy="3833813"/>
          </a:xfr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219200" y="5486400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Root-Mean-Square (RMS) Error:</a:t>
            </a:r>
          </a:p>
        </p:txBody>
      </p:sp>
      <p:pic>
        <p:nvPicPr>
          <p:cNvPr id="16389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2413" y="5572125"/>
            <a:ext cx="2446337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1849089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8435" name="Picture 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3925" y="715963"/>
            <a:ext cx="12604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Figure1.6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2209800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065308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9460" name="Content Placeholder 8" descr="Figure1.6b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00225" y="2209800"/>
            <a:ext cx="5334000" cy="3962400"/>
          </a:xfrm>
        </p:spPr>
      </p:pic>
      <p:pic>
        <p:nvPicPr>
          <p:cNvPr id="19459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81388" y="715963"/>
            <a:ext cx="145573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1124427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F8098-893D-42DD-8F12-A242B4194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9C6C1-BB86-42BE-A6AF-E8CF7564E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your perspective:</a:t>
            </a:r>
          </a:p>
          <a:p>
            <a:pPr lvl="1"/>
            <a:r>
              <a:rPr lang="en-US" dirty="0"/>
              <a:t>Learn something</a:t>
            </a:r>
          </a:p>
          <a:p>
            <a:pPr lvl="1"/>
            <a:r>
              <a:rPr lang="en-US" dirty="0"/>
              <a:t>Try something out for a real problem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Reminder: sample list of project ideas on Canvas </a:t>
            </a:r>
          </a:p>
        </p:txBody>
      </p:sp>
    </p:spTree>
    <p:extLst>
      <p:ext uri="{BB962C8B-B14F-4D97-AF65-F5344CB8AC3E}">
        <p14:creationId xmlns:p14="http://schemas.microsoft.com/office/powerpoint/2010/main" val="24660306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GB" sz="2400" dirty="0"/>
              <a:t>Penalize large coefficient values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(Remember: We want to minimize this expression.)</a:t>
            </a:r>
          </a:p>
        </p:txBody>
      </p:sp>
      <p:pic>
        <p:nvPicPr>
          <p:cNvPr id="20484" name="Picture 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4238" y="2667000"/>
            <a:ext cx="454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2" name="Rectangle 1"/>
          <p:cNvSpPr/>
          <p:nvPr/>
        </p:nvSpPr>
        <p:spPr>
          <a:xfrm>
            <a:off x="5667375" y="2667000"/>
            <a:ext cx="116205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5651" y="2743200"/>
            <a:ext cx="384174" cy="178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87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1507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3325" y="715963"/>
            <a:ext cx="179863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Figure1.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1800225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736893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2531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3325" y="715963"/>
            <a:ext cx="13398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Figure1.7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1800225"/>
            <a:ext cx="53308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444701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17411" name="Picture 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6188" y="1600200"/>
            <a:ext cx="671512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696622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24579" name="Picture 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8763" y="1600200"/>
            <a:ext cx="6149975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717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09850" y="1299746"/>
            <a:ext cx="5093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regularization	         		Huge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3179656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          vs. </a:t>
            </a:r>
          </a:p>
        </p:txBody>
      </p:sp>
      <p:pic>
        <p:nvPicPr>
          <p:cNvPr id="23555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4500" y="720725"/>
            <a:ext cx="6080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1900" y="755650"/>
            <a:ext cx="9525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Figure1.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0225" y="1800225"/>
            <a:ext cx="5254625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622295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Training vs test error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4343400"/>
            <a:ext cx="124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600200" y="21336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Underfitting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562600" y="2133600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Overfitting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096294" y="2780506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5599907" y="3239294"/>
            <a:ext cx="1295400" cy="1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76400" y="2514600"/>
            <a:ext cx="53340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0386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6573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657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657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6580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Error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  <p:bldP spid="22" grpId="0"/>
      <p:bldP spid="8" grpId="0" animBg="1"/>
      <p:bldP spid="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effect of training set size</a:t>
            </a:r>
          </a:p>
        </p:txBody>
      </p:sp>
      <p:sp>
        <p:nvSpPr>
          <p:cNvPr id="10" name="Freeform 9"/>
          <p:cNvSpPr/>
          <p:nvPr/>
        </p:nvSpPr>
        <p:spPr>
          <a:xfrm>
            <a:off x="1941513" y="3957638"/>
            <a:ext cx="4359275" cy="1827212"/>
          </a:xfrm>
          <a:custGeom>
            <a:avLst/>
            <a:gdLst>
              <a:gd name="connsiteX0" fmla="*/ 0 w 4359058"/>
              <a:gd name="connsiteY0" fmla="*/ 0 h 1826490"/>
              <a:gd name="connsiteX1" fmla="*/ 413359 w 4359058"/>
              <a:gd name="connsiteY1" fmla="*/ 12526 h 1826490"/>
              <a:gd name="connsiteX2" fmla="*/ 450937 w 4359058"/>
              <a:gd name="connsiteY2" fmla="*/ 25052 h 1826490"/>
              <a:gd name="connsiteX3" fmla="*/ 488515 w 4359058"/>
              <a:gd name="connsiteY3" fmla="*/ 50104 h 1826490"/>
              <a:gd name="connsiteX4" fmla="*/ 551145 w 4359058"/>
              <a:gd name="connsiteY4" fmla="*/ 62630 h 1826490"/>
              <a:gd name="connsiteX5" fmla="*/ 601250 w 4359058"/>
              <a:gd name="connsiteY5" fmla="*/ 75156 h 1826490"/>
              <a:gd name="connsiteX6" fmla="*/ 676406 w 4359058"/>
              <a:gd name="connsiteY6" fmla="*/ 100208 h 1826490"/>
              <a:gd name="connsiteX7" fmla="*/ 713984 w 4359058"/>
              <a:gd name="connsiteY7" fmla="*/ 137786 h 1826490"/>
              <a:gd name="connsiteX8" fmla="*/ 764088 w 4359058"/>
              <a:gd name="connsiteY8" fmla="*/ 150312 h 1826490"/>
              <a:gd name="connsiteX9" fmla="*/ 876822 w 4359058"/>
              <a:gd name="connsiteY9" fmla="*/ 187890 h 1826490"/>
              <a:gd name="connsiteX10" fmla="*/ 914400 w 4359058"/>
              <a:gd name="connsiteY10" fmla="*/ 200416 h 1826490"/>
              <a:gd name="connsiteX11" fmla="*/ 977030 w 4359058"/>
              <a:gd name="connsiteY11" fmla="*/ 212942 h 1826490"/>
              <a:gd name="connsiteX12" fmla="*/ 1052187 w 4359058"/>
              <a:gd name="connsiteY12" fmla="*/ 237994 h 1826490"/>
              <a:gd name="connsiteX13" fmla="*/ 1089765 w 4359058"/>
              <a:gd name="connsiteY13" fmla="*/ 250520 h 1826490"/>
              <a:gd name="connsiteX14" fmla="*/ 1127343 w 4359058"/>
              <a:gd name="connsiteY14" fmla="*/ 288098 h 1826490"/>
              <a:gd name="connsiteX15" fmla="*/ 1164921 w 4359058"/>
              <a:gd name="connsiteY15" fmla="*/ 300624 h 1826490"/>
              <a:gd name="connsiteX16" fmla="*/ 1202499 w 4359058"/>
              <a:gd name="connsiteY16" fmla="*/ 325676 h 1826490"/>
              <a:gd name="connsiteX17" fmla="*/ 1215025 w 4359058"/>
              <a:gd name="connsiteY17" fmla="*/ 363254 h 1826490"/>
              <a:gd name="connsiteX18" fmla="*/ 1240077 w 4359058"/>
              <a:gd name="connsiteY18" fmla="*/ 388307 h 1826490"/>
              <a:gd name="connsiteX19" fmla="*/ 1277655 w 4359058"/>
              <a:gd name="connsiteY19" fmla="*/ 413359 h 1826490"/>
              <a:gd name="connsiteX20" fmla="*/ 1390389 w 4359058"/>
              <a:gd name="connsiteY20" fmla="*/ 438411 h 1826490"/>
              <a:gd name="connsiteX21" fmla="*/ 1465545 w 4359058"/>
              <a:gd name="connsiteY21" fmla="*/ 463463 h 1826490"/>
              <a:gd name="connsiteX22" fmla="*/ 1503124 w 4359058"/>
              <a:gd name="connsiteY22" fmla="*/ 475989 h 1826490"/>
              <a:gd name="connsiteX23" fmla="*/ 1590806 w 4359058"/>
              <a:gd name="connsiteY23" fmla="*/ 576197 h 1826490"/>
              <a:gd name="connsiteX24" fmla="*/ 1665962 w 4359058"/>
              <a:gd name="connsiteY24" fmla="*/ 663879 h 1826490"/>
              <a:gd name="connsiteX25" fmla="*/ 1703540 w 4359058"/>
              <a:gd name="connsiteY25" fmla="*/ 739035 h 1826490"/>
              <a:gd name="connsiteX26" fmla="*/ 1816274 w 4359058"/>
              <a:gd name="connsiteY26" fmla="*/ 801665 h 1826490"/>
              <a:gd name="connsiteX27" fmla="*/ 1891430 w 4359058"/>
              <a:gd name="connsiteY27" fmla="*/ 839243 h 1826490"/>
              <a:gd name="connsiteX28" fmla="*/ 1916482 w 4359058"/>
              <a:gd name="connsiteY28" fmla="*/ 864296 h 1826490"/>
              <a:gd name="connsiteX29" fmla="*/ 1954061 w 4359058"/>
              <a:gd name="connsiteY29" fmla="*/ 889348 h 1826490"/>
              <a:gd name="connsiteX30" fmla="*/ 1979113 w 4359058"/>
              <a:gd name="connsiteY30" fmla="*/ 926926 h 1826490"/>
              <a:gd name="connsiteX31" fmla="*/ 2016691 w 4359058"/>
              <a:gd name="connsiteY31" fmla="*/ 964504 h 1826490"/>
              <a:gd name="connsiteX32" fmla="*/ 2041743 w 4359058"/>
              <a:gd name="connsiteY32" fmla="*/ 1002082 h 1826490"/>
              <a:gd name="connsiteX33" fmla="*/ 2079321 w 4359058"/>
              <a:gd name="connsiteY33" fmla="*/ 1027134 h 1826490"/>
              <a:gd name="connsiteX34" fmla="*/ 2141951 w 4359058"/>
              <a:gd name="connsiteY34" fmla="*/ 1089764 h 1826490"/>
              <a:gd name="connsiteX35" fmla="*/ 2204581 w 4359058"/>
              <a:gd name="connsiteY35" fmla="*/ 1202498 h 1826490"/>
              <a:gd name="connsiteX36" fmla="*/ 2229633 w 4359058"/>
              <a:gd name="connsiteY36" fmla="*/ 1240076 h 1826490"/>
              <a:gd name="connsiteX37" fmla="*/ 2329841 w 4359058"/>
              <a:gd name="connsiteY37" fmla="*/ 1327759 h 1826490"/>
              <a:gd name="connsiteX38" fmla="*/ 2404998 w 4359058"/>
              <a:gd name="connsiteY38" fmla="*/ 1352811 h 1826490"/>
              <a:gd name="connsiteX39" fmla="*/ 2442576 w 4359058"/>
              <a:gd name="connsiteY39" fmla="*/ 1365337 h 1826490"/>
              <a:gd name="connsiteX40" fmla="*/ 2467628 w 4359058"/>
              <a:gd name="connsiteY40" fmla="*/ 1402915 h 1826490"/>
              <a:gd name="connsiteX41" fmla="*/ 2592888 w 4359058"/>
              <a:gd name="connsiteY41" fmla="*/ 1440493 h 1826490"/>
              <a:gd name="connsiteX42" fmla="*/ 2668044 w 4359058"/>
              <a:gd name="connsiteY42" fmla="*/ 1465545 h 1826490"/>
              <a:gd name="connsiteX43" fmla="*/ 2743200 w 4359058"/>
              <a:gd name="connsiteY43" fmla="*/ 1503123 h 1826490"/>
              <a:gd name="connsiteX44" fmla="*/ 2931091 w 4359058"/>
              <a:gd name="connsiteY44" fmla="*/ 1515649 h 1826490"/>
              <a:gd name="connsiteX45" fmla="*/ 3118981 w 4359058"/>
              <a:gd name="connsiteY45" fmla="*/ 1553227 h 1826490"/>
              <a:gd name="connsiteX46" fmla="*/ 3206663 w 4359058"/>
              <a:gd name="connsiteY46" fmla="*/ 1615857 h 1826490"/>
              <a:gd name="connsiteX47" fmla="*/ 3306871 w 4359058"/>
              <a:gd name="connsiteY47" fmla="*/ 1640909 h 1826490"/>
              <a:gd name="connsiteX48" fmla="*/ 3369502 w 4359058"/>
              <a:gd name="connsiteY48" fmla="*/ 1665961 h 1826490"/>
              <a:gd name="connsiteX49" fmla="*/ 3933173 w 4359058"/>
              <a:gd name="connsiteY49" fmla="*/ 1691013 h 1826490"/>
              <a:gd name="connsiteX50" fmla="*/ 4008329 w 4359058"/>
              <a:gd name="connsiteY50" fmla="*/ 1653435 h 1826490"/>
              <a:gd name="connsiteX51" fmla="*/ 4083485 w 4359058"/>
              <a:gd name="connsiteY51" fmla="*/ 1628383 h 1826490"/>
              <a:gd name="connsiteX52" fmla="*/ 4121063 w 4359058"/>
              <a:gd name="connsiteY52" fmla="*/ 1603331 h 1826490"/>
              <a:gd name="connsiteX53" fmla="*/ 4196219 w 4359058"/>
              <a:gd name="connsiteY53" fmla="*/ 1578279 h 1826490"/>
              <a:gd name="connsiteX54" fmla="*/ 4271376 w 4359058"/>
              <a:gd name="connsiteY54" fmla="*/ 1540701 h 1826490"/>
              <a:gd name="connsiteX55" fmla="*/ 4308954 w 4359058"/>
              <a:gd name="connsiteY55" fmla="*/ 1515649 h 1826490"/>
              <a:gd name="connsiteX56" fmla="*/ 4359058 w 4359058"/>
              <a:gd name="connsiteY56" fmla="*/ 1465545 h 182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826490">
                <a:moveTo>
                  <a:pt x="0" y="0"/>
                </a:moveTo>
                <a:cubicBezTo>
                  <a:pt x="137786" y="4175"/>
                  <a:pt x="275722" y="4879"/>
                  <a:pt x="413359" y="12526"/>
                </a:cubicBezTo>
                <a:cubicBezTo>
                  <a:pt x="426542" y="13258"/>
                  <a:pt x="439127" y="19147"/>
                  <a:pt x="450937" y="25052"/>
                </a:cubicBezTo>
                <a:cubicBezTo>
                  <a:pt x="464402" y="31785"/>
                  <a:pt x="474419" y="44818"/>
                  <a:pt x="488515" y="50104"/>
                </a:cubicBezTo>
                <a:cubicBezTo>
                  <a:pt x="508450" y="57579"/>
                  <a:pt x="530362" y="58012"/>
                  <a:pt x="551145" y="62630"/>
                </a:cubicBezTo>
                <a:cubicBezTo>
                  <a:pt x="567951" y="66365"/>
                  <a:pt x="584760" y="70209"/>
                  <a:pt x="601250" y="75156"/>
                </a:cubicBezTo>
                <a:cubicBezTo>
                  <a:pt x="626543" y="82744"/>
                  <a:pt x="676406" y="100208"/>
                  <a:pt x="676406" y="100208"/>
                </a:cubicBezTo>
                <a:cubicBezTo>
                  <a:pt x="688932" y="112734"/>
                  <a:pt x="698604" y="128997"/>
                  <a:pt x="713984" y="137786"/>
                </a:cubicBezTo>
                <a:cubicBezTo>
                  <a:pt x="728931" y="146327"/>
                  <a:pt x="747599" y="145365"/>
                  <a:pt x="764088" y="150312"/>
                </a:cubicBezTo>
                <a:lnTo>
                  <a:pt x="876822" y="187890"/>
                </a:lnTo>
                <a:cubicBezTo>
                  <a:pt x="889348" y="192065"/>
                  <a:pt x="901453" y="197827"/>
                  <a:pt x="914400" y="200416"/>
                </a:cubicBezTo>
                <a:cubicBezTo>
                  <a:pt x="935277" y="204591"/>
                  <a:pt x="956490" y="207340"/>
                  <a:pt x="977030" y="212942"/>
                </a:cubicBezTo>
                <a:cubicBezTo>
                  <a:pt x="1002507" y="219890"/>
                  <a:pt x="1027135" y="229643"/>
                  <a:pt x="1052187" y="237994"/>
                </a:cubicBezTo>
                <a:lnTo>
                  <a:pt x="1089765" y="250520"/>
                </a:lnTo>
                <a:cubicBezTo>
                  <a:pt x="1102291" y="263046"/>
                  <a:pt x="1112604" y="278272"/>
                  <a:pt x="1127343" y="288098"/>
                </a:cubicBezTo>
                <a:cubicBezTo>
                  <a:pt x="1138329" y="295422"/>
                  <a:pt x="1153111" y="294719"/>
                  <a:pt x="1164921" y="300624"/>
                </a:cubicBezTo>
                <a:cubicBezTo>
                  <a:pt x="1178386" y="307357"/>
                  <a:pt x="1189973" y="317325"/>
                  <a:pt x="1202499" y="325676"/>
                </a:cubicBezTo>
                <a:cubicBezTo>
                  <a:pt x="1206674" y="338202"/>
                  <a:pt x="1208232" y="351932"/>
                  <a:pt x="1215025" y="363254"/>
                </a:cubicBezTo>
                <a:cubicBezTo>
                  <a:pt x="1221101" y="373381"/>
                  <a:pt x="1230855" y="380929"/>
                  <a:pt x="1240077" y="388307"/>
                </a:cubicBezTo>
                <a:cubicBezTo>
                  <a:pt x="1251832" y="397712"/>
                  <a:pt x="1264190" y="406626"/>
                  <a:pt x="1277655" y="413359"/>
                </a:cubicBezTo>
                <a:cubicBezTo>
                  <a:pt x="1313493" y="431278"/>
                  <a:pt x="1351902" y="428789"/>
                  <a:pt x="1390389" y="438411"/>
                </a:cubicBezTo>
                <a:cubicBezTo>
                  <a:pt x="1416008" y="444816"/>
                  <a:pt x="1440493" y="455112"/>
                  <a:pt x="1465545" y="463463"/>
                </a:cubicBezTo>
                <a:lnTo>
                  <a:pt x="1503124" y="475989"/>
                </a:lnTo>
                <a:cubicBezTo>
                  <a:pt x="1609595" y="546970"/>
                  <a:pt x="1444669" y="430060"/>
                  <a:pt x="1590806" y="576197"/>
                </a:cubicBezTo>
                <a:cubicBezTo>
                  <a:pt x="1643146" y="628537"/>
                  <a:pt x="1617755" y="599603"/>
                  <a:pt x="1665962" y="663879"/>
                </a:cubicBezTo>
                <a:cubicBezTo>
                  <a:pt x="1674897" y="690684"/>
                  <a:pt x="1680686" y="719038"/>
                  <a:pt x="1703540" y="739035"/>
                </a:cubicBezTo>
                <a:cubicBezTo>
                  <a:pt x="1808859" y="831189"/>
                  <a:pt x="1741723" y="764389"/>
                  <a:pt x="1816274" y="801665"/>
                </a:cubicBezTo>
                <a:cubicBezTo>
                  <a:pt x="1913402" y="850229"/>
                  <a:pt x="1796977" y="807759"/>
                  <a:pt x="1891430" y="839243"/>
                </a:cubicBezTo>
                <a:cubicBezTo>
                  <a:pt x="1899781" y="847594"/>
                  <a:pt x="1907260" y="856918"/>
                  <a:pt x="1916482" y="864296"/>
                </a:cubicBezTo>
                <a:cubicBezTo>
                  <a:pt x="1928238" y="873701"/>
                  <a:pt x="1943416" y="878703"/>
                  <a:pt x="1954061" y="889348"/>
                </a:cubicBezTo>
                <a:cubicBezTo>
                  <a:pt x="1964706" y="899993"/>
                  <a:pt x="1969475" y="915361"/>
                  <a:pt x="1979113" y="926926"/>
                </a:cubicBezTo>
                <a:cubicBezTo>
                  <a:pt x="1990454" y="940535"/>
                  <a:pt x="2005350" y="950895"/>
                  <a:pt x="2016691" y="964504"/>
                </a:cubicBezTo>
                <a:cubicBezTo>
                  <a:pt x="2026329" y="976069"/>
                  <a:pt x="2031098" y="991437"/>
                  <a:pt x="2041743" y="1002082"/>
                </a:cubicBezTo>
                <a:cubicBezTo>
                  <a:pt x="2052388" y="1012727"/>
                  <a:pt x="2067991" y="1017221"/>
                  <a:pt x="2079321" y="1027134"/>
                </a:cubicBezTo>
                <a:cubicBezTo>
                  <a:pt x="2101540" y="1046576"/>
                  <a:pt x="2121074" y="1068887"/>
                  <a:pt x="2141951" y="1089764"/>
                </a:cubicBezTo>
                <a:cubicBezTo>
                  <a:pt x="2163998" y="1155906"/>
                  <a:pt x="2147153" y="1116356"/>
                  <a:pt x="2204581" y="1202498"/>
                </a:cubicBezTo>
                <a:lnTo>
                  <a:pt x="2229633" y="1240076"/>
                </a:lnTo>
                <a:cubicBezTo>
                  <a:pt x="2258860" y="1283916"/>
                  <a:pt x="2267212" y="1306883"/>
                  <a:pt x="2329841" y="1327759"/>
                </a:cubicBezTo>
                <a:lnTo>
                  <a:pt x="2404998" y="1352811"/>
                </a:lnTo>
                <a:lnTo>
                  <a:pt x="2442576" y="1365337"/>
                </a:lnTo>
                <a:cubicBezTo>
                  <a:pt x="2450927" y="1377863"/>
                  <a:pt x="2454862" y="1394936"/>
                  <a:pt x="2467628" y="1402915"/>
                </a:cubicBezTo>
                <a:cubicBezTo>
                  <a:pt x="2494881" y="1419948"/>
                  <a:pt x="2559041" y="1430339"/>
                  <a:pt x="2592888" y="1440493"/>
                </a:cubicBezTo>
                <a:cubicBezTo>
                  <a:pt x="2618181" y="1448081"/>
                  <a:pt x="2646072" y="1450897"/>
                  <a:pt x="2668044" y="1465545"/>
                </a:cubicBezTo>
                <a:cubicBezTo>
                  <a:pt x="2692956" y="1482153"/>
                  <a:pt x="2712084" y="1499666"/>
                  <a:pt x="2743200" y="1503123"/>
                </a:cubicBezTo>
                <a:cubicBezTo>
                  <a:pt x="2805585" y="1510055"/>
                  <a:pt x="2868461" y="1511474"/>
                  <a:pt x="2931091" y="1515649"/>
                </a:cubicBezTo>
                <a:cubicBezTo>
                  <a:pt x="3042116" y="1552657"/>
                  <a:pt x="2980001" y="1537785"/>
                  <a:pt x="3118981" y="1553227"/>
                </a:cubicBezTo>
                <a:cubicBezTo>
                  <a:pt x="3291986" y="1639730"/>
                  <a:pt x="3054318" y="1514294"/>
                  <a:pt x="3206663" y="1615857"/>
                </a:cubicBezTo>
                <a:cubicBezTo>
                  <a:pt x="3224698" y="1627881"/>
                  <a:pt x="3295373" y="1637460"/>
                  <a:pt x="3306871" y="1640909"/>
                </a:cubicBezTo>
                <a:cubicBezTo>
                  <a:pt x="3328408" y="1647370"/>
                  <a:pt x="3348625" y="1657610"/>
                  <a:pt x="3369502" y="1665961"/>
                </a:cubicBezTo>
                <a:cubicBezTo>
                  <a:pt x="3530031" y="1826490"/>
                  <a:pt x="3400114" y="1714704"/>
                  <a:pt x="3933173" y="1691013"/>
                </a:cubicBezTo>
                <a:cubicBezTo>
                  <a:pt x="3971242" y="1689321"/>
                  <a:pt x="3975489" y="1668030"/>
                  <a:pt x="4008329" y="1653435"/>
                </a:cubicBezTo>
                <a:cubicBezTo>
                  <a:pt x="4032460" y="1642710"/>
                  <a:pt x="4061513" y="1643031"/>
                  <a:pt x="4083485" y="1628383"/>
                </a:cubicBezTo>
                <a:cubicBezTo>
                  <a:pt x="4096011" y="1620032"/>
                  <a:pt x="4107306" y="1609445"/>
                  <a:pt x="4121063" y="1603331"/>
                </a:cubicBezTo>
                <a:cubicBezTo>
                  <a:pt x="4145194" y="1592606"/>
                  <a:pt x="4174247" y="1592927"/>
                  <a:pt x="4196219" y="1578279"/>
                </a:cubicBezTo>
                <a:cubicBezTo>
                  <a:pt x="4303921" y="1506480"/>
                  <a:pt x="4167650" y="1592564"/>
                  <a:pt x="4271376" y="1540701"/>
                </a:cubicBezTo>
                <a:cubicBezTo>
                  <a:pt x="4284841" y="1533968"/>
                  <a:pt x="4296428" y="1524000"/>
                  <a:pt x="4308954" y="1515649"/>
                </a:cubicBezTo>
                <a:cubicBezTo>
                  <a:pt x="4339185" y="1470303"/>
                  <a:pt x="4320541" y="1484804"/>
                  <a:pt x="4359058" y="146554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954213" y="2379663"/>
            <a:ext cx="4359275" cy="1257300"/>
          </a:xfrm>
          <a:custGeom>
            <a:avLst/>
            <a:gdLst>
              <a:gd name="connsiteX0" fmla="*/ 0 w 4359058"/>
              <a:gd name="connsiteY0" fmla="*/ 989556 h 1257062"/>
              <a:gd name="connsiteX1" fmla="*/ 100208 w 4359058"/>
              <a:gd name="connsiteY1" fmla="*/ 1039660 h 1257062"/>
              <a:gd name="connsiteX2" fmla="*/ 137787 w 4359058"/>
              <a:gd name="connsiteY2" fmla="*/ 1052187 h 1257062"/>
              <a:gd name="connsiteX3" fmla="*/ 338203 w 4359058"/>
              <a:gd name="connsiteY3" fmla="*/ 1077239 h 1257062"/>
              <a:gd name="connsiteX4" fmla="*/ 413359 w 4359058"/>
              <a:gd name="connsiteY4" fmla="*/ 1102291 h 1257062"/>
              <a:gd name="connsiteX5" fmla="*/ 450937 w 4359058"/>
              <a:gd name="connsiteY5" fmla="*/ 1114817 h 1257062"/>
              <a:gd name="connsiteX6" fmla="*/ 526093 w 4359058"/>
              <a:gd name="connsiteY6" fmla="*/ 1164921 h 1257062"/>
              <a:gd name="connsiteX7" fmla="*/ 739036 w 4359058"/>
              <a:gd name="connsiteY7" fmla="*/ 1215025 h 1257062"/>
              <a:gd name="connsiteX8" fmla="*/ 776614 w 4359058"/>
              <a:gd name="connsiteY8" fmla="*/ 1227551 h 1257062"/>
              <a:gd name="connsiteX9" fmla="*/ 876822 w 4359058"/>
              <a:gd name="connsiteY9" fmla="*/ 1252603 h 1257062"/>
              <a:gd name="connsiteX10" fmla="*/ 1252603 w 4359058"/>
              <a:gd name="connsiteY10" fmla="*/ 1240077 h 1257062"/>
              <a:gd name="connsiteX11" fmla="*/ 1327759 w 4359058"/>
              <a:gd name="connsiteY11" fmla="*/ 1177447 h 1257062"/>
              <a:gd name="connsiteX12" fmla="*/ 1402915 w 4359058"/>
              <a:gd name="connsiteY12" fmla="*/ 1152395 h 1257062"/>
              <a:gd name="connsiteX13" fmla="*/ 1453019 w 4359058"/>
              <a:gd name="connsiteY13" fmla="*/ 1139869 h 1257062"/>
              <a:gd name="connsiteX14" fmla="*/ 1565754 w 4359058"/>
              <a:gd name="connsiteY14" fmla="*/ 1127343 h 1257062"/>
              <a:gd name="connsiteX15" fmla="*/ 1653436 w 4359058"/>
              <a:gd name="connsiteY15" fmla="*/ 1114817 h 1257062"/>
              <a:gd name="connsiteX16" fmla="*/ 1766170 w 4359058"/>
              <a:gd name="connsiteY16" fmla="*/ 1077239 h 1257062"/>
              <a:gd name="connsiteX17" fmla="*/ 1803748 w 4359058"/>
              <a:gd name="connsiteY17" fmla="*/ 1064713 h 1257062"/>
              <a:gd name="connsiteX18" fmla="*/ 1891430 w 4359058"/>
              <a:gd name="connsiteY18" fmla="*/ 1052187 h 1257062"/>
              <a:gd name="connsiteX19" fmla="*/ 1916482 w 4359058"/>
              <a:gd name="connsiteY19" fmla="*/ 1027134 h 1257062"/>
              <a:gd name="connsiteX20" fmla="*/ 1979113 w 4359058"/>
              <a:gd name="connsiteY20" fmla="*/ 1014608 h 1257062"/>
              <a:gd name="connsiteX21" fmla="*/ 2091847 w 4359058"/>
              <a:gd name="connsiteY21" fmla="*/ 989556 h 1257062"/>
              <a:gd name="connsiteX22" fmla="*/ 2167003 w 4359058"/>
              <a:gd name="connsiteY22" fmla="*/ 939452 h 1257062"/>
              <a:gd name="connsiteX23" fmla="*/ 2204581 w 4359058"/>
              <a:gd name="connsiteY23" fmla="*/ 914400 h 1257062"/>
              <a:gd name="connsiteX24" fmla="*/ 2279737 w 4359058"/>
              <a:gd name="connsiteY24" fmla="*/ 889348 h 1257062"/>
              <a:gd name="connsiteX25" fmla="*/ 2317315 w 4359058"/>
              <a:gd name="connsiteY25" fmla="*/ 876822 h 1257062"/>
              <a:gd name="connsiteX26" fmla="*/ 2354893 w 4359058"/>
              <a:gd name="connsiteY26" fmla="*/ 851770 h 1257062"/>
              <a:gd name="connsiteX27" fmla="*/ 2480154 w 4359058"/>
              <a:gd name="connsiteY27" fmla="*/ 814192 h 1257062"/>
              <a:gd name="connsiteX28" fmla="*/ 2592888 w 4359058"/>
              <a:gd name="connsiteY28" fmla="*/ 789140 h 1257062"/>
              <a:gd name="connsiteX29" fmla="*/ 2668044 w 4359058"/>
              <a:gd name="connsiteY29" fmla="*/ 751562 h 1257062"/>
              <a:gd name="connsiteX30" fmla="*/ 2718148 w 4359058"/>
              <a:gd name="connsiteY30" fmla="*/ 739036 h 1257062"/>
              <a:gd name="connsiteX31" fmla="*/ 2768252 w 4359058"/>
              <a:gd name="connsiteY31" fmla="*/ 713984 h 1257062"/>
              <a:gd name="connsiteX32" fmla="*/ 2918565 w 4359058"/>
              <a:gd name="connsiteY32" fmla="*/ 688932 h 1257062"/>
              <a:gd name="connsiteX33" fmla="*/ 3043825 w 4359058"/>
              <a:gd name="connsiteY33" fmla="*/ 663880 h 1257062"/>
              <a:gd name="connsiteX34" fmla="*/ 3093929 w 4359058"/>
              <a:gd name="connsiteY34" fmla="*/ 651354 h 1257062"/>
              <a:gd name="connsiteX35" fmla="*/ 3169085 w 4359058"/>
              <a:gd name="connsiteY35" fmla="*/ 626302 h 1257062"/>
              <a:gd name="connsiteX36" fmla="*/ 3206663 w 4359058"/>
              <a:gd name="connsiteY36" fmla="*/ 613776 h 1257062"/>
              <a:gd name="connsiteX37" fmla="*/ 3256767 w 4359058"/>
              <a:gd name="connsiteY37" fmla="*/ 601250 h 1257062"/>
              <a:gd name="connsiteX38" fmla="*/ 3331924 w 4359058"/>
              <a:gd name="connsiteY38" fmla="*/ 576197 h 1257062"/>
              <a:gd name="connsiteX39" fmla="*/ 3369502 w 4359058"/>
              <a:gd name="connsiteY39" fmla="*/ 563671 h 1257062"/>
              <a:gd name="connsiteX40" fmla="*/ 3432132 w 4359058"/>
              <a:gd name="connsiteY40" fmla="*/ 551145 h 1257062"/>
              <a:gd name="connsiteX41" fmla="*/ 3507288 w 4359058"/>
              <a:gd name="connsiteY41" fmla="*/ 526093 h 1257062"/>
              <a:gd name="connsiteX42" fmla="*/ 3594970 w 4359058"/>
              <a:gd name="connsiteY42" fmla="*/ 501041 h 1257062"/>
              <a:gd name="connsiteX43" fmla="*/ 3645074 w 4359058"/>
              <a:gd name="connsiteY43" fmla="*/ 475989 h 1257062"/>
              <a:gd name="connsiteX44" fmla="*/ 3682652 w 4359058"/>
              <a:gd name="connsiteY44" fmla="*/ 463463 h 1257062"/>
              <a:gd name="connsiteX45" fmla="*/ 3770335 w 4359058"/>
              <a:gd name="connsiteY45" fmla="*/ 413359 h 1257062"/>
              <a:gd name="connsiteX46" fmla="*/ 3807913 w 4359058"/>
              <a:gd name="connsiteY46" fmla="*/ 400833 h 1257062"/>
              <a:gd name="connsiteX47" fmla="*/ 3983277 w 4359058"/>
              <a:gd name="connsiteY47" fmla="*/ 300625 h 1257062"/>
              <a:gd name="connsiteX48" fmla="*/ 4020855 w 4359058"/>
              <a:gd name="connsiteY48" fmla="*/ 275573 h 1257062"/>
              <a:gd name="connsiteX49" fmla="*/ 4058433 w 4359058"/>
              <a:gd name="connsiteY49" fmla="*/ 250521 h 1257062"/>
              <a:gd name="connsiteX50" fmla="*/ 4096011 w 4359058"/>
              <a:gd name="connsiteY50" fmla="*/ 237995 h 1257062"/>
              <a:gd name="connsiteX51" fmla="*/ 4133589 w 4359058"/>
              <a:gd name="connsiteY51" fmla="*/ 212943 h 1257062"/>
              <a:gd name="connsiteX52" fmla="*/ 4208745 w 4359058"/>
              <a:gd name="connsiteY52" fmla="*/ 187891 h 1257062"/>
              <a:gd name="connsiteX53" fmla="*/ 4233798 w 4359058"/>
              <a:gd name="connsiteY53" fmla="*/ 162839 h 1257062"/>
              <a:gd name="connsiteX54" fmla="*/ 4283902 w 4359058"/>
              <a:gd name="connsiteY54" fmla="*/ 87682 h 1257062"/>
              <a:gd name="connsiteX55" fmla="*/ 4321480 w 4359058"/>
              <a:gd name="connsiteY55" fmla="*/ 62630 h 1257062"/>
              <a:gd name="connsiteX56" fmla="*/ 4359058 w 4359058"/>
              <a:gd name="connsiteY56" fmla="*/ 0 h 1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257062">
                <a:moveTo>
                  <a:pt x="0" y="989556"/>
                </a:moveTo>
                <a:cubicBezTo>
                  <a:pt x="162987" y="1016720"/>
                  <a:pt x="17808" y="973740"/>
                  <a:pt x="100208" y="1039660"/>
                </a:cubicBezTo>
                <a:cubicBezTo>
                  <a:pt x="110519" y="1047908"/>
                  <a:pt x="124977" y="1048984"/>
                  <a:pt x="137787" y="1052187"/>
                </a:cubicBezTo>
                <a:cubicBezTo>
                  <a:pt x="211740" y="1070676"/>
                  <a:pt x="252648" y="1069461"/>
                  <a:pt x="338203" y="1077239"/>
                </a:cubicBezTo>
                <a:lnTo>
                  <a:pt x="413359" y="1102291"/>
                </a:lnTo>
                <a:cubicBezTo>
                  <a:pt x="425885" y="1106466"/>
                  <a:pt x="439951" y="1107493"/>
                  <a:pt x="450937" y="1114817"/>
                </a:cubicBezTo>
                <a:lnTo>
                  <a:pt x="526093" y="1164921"/>
                </a:lnTo>
                <a:cubicBezTo>
                  <a:pt x="587520" y="1257062"/>
                  <a:pt x="529631" y="1191758"/>
                  <a:pt x="739036" y="1215025"/>
                </a:cubicBezTo>
                <a:cubicBezTo>
                  <a:pt x="752159" y="1216483"/>
                  <a:pt x="763805" y="1224349"/>
                  <a:pt x="776614" y="1227551"/>
                </a:cubicBezTo>
                <a:lnTo>
                  <a:pt x="876822" y="1252603"/>
                </a:lnTo>
                <a:cubicBezTo>
                  <a:pt x="1002082" y="1248428"/>
                  <a:pt x="1127788" y="1251424"/>
                  <a:pt x="1252603" y="1240077"/>
                </a:cubicBezTo>
                <a:cubicBezTo>
                  <a:pt x="1279292" y="1237651"/>
                  <a:pt x="1309692" y="1187484"/>
                  <a:pt x="1327759" y="1177447"/>
                </a:cubicBezTo>
                <a:cubicBezTo>
                  <a:pt x="1350843" y="1164623"/>
                  <a:pt x="1377296" y="1158800"/>
                  <a:pt x="1402915" y="1152395"/>
                </a:cubicBezTo>
                <a:cubicBezTo>
                  <a:pt x="1419616" y="1148220"/>
                  <a:pt x="1436004" y="1142487"/>
                  <a:pt x="1453019" y="1139869"/>
                </a:cubicBezTo>
                <a:cubicBezTo>
                  <a:pt x="1490389" y="1134120"/>
                  <a:pt x="1528236" y="1132033"/>
                  <a:pt x="1565754" y="1127343"/>
                </a:cubicBezTo>
                <a:cubicBezTo>
                  <a:pt x="1595050" y="1123681"/>
                  <a:pt x="1624209" y="1118992"/>
                  <a:pt x="1653436" y="1114817"/>
                </a:cubicBezTo>
                <a:lnTo>
                  <a:pt x="1766170" y="1077239"/>
                </a:lnTo>
                <a:cubicBezTo>
                  <a:pt x="1778696" y="1073064"/>
                  <a:pt x="1790677" y="1066580"/>
                  <a:pt x="1803748" y="1064713"/>
                </a:cubicBezTo>
                <a:lnTo>
                  <a:pt x="1891430" y="1052187"/>
                </a:lnTo>
                <a:cubicBezTo>
                  <a:pt x="1899781" y="1043836"/>
                  <a:pt x="1905627" y="1031786"/>
                  <a:pt x="1916482" y="1027134"/>
                </a:cubicBezTo>
                <a:cubicBezTo>
                  <a:pt x="1936051" y="1018747"/>
                  <a:pt x="1958166" y="1018417"/>
                  <a:pt x="1979113" y="1014608"/>
                </a:cubicBezTo>
                <a:cubicBezTo>
                  <a:pt x="2000332" y="1010750"/>
                  <a:pt x="2064986" y="1004479"/>
                  <a:pt x="2091847" y="989556"/>
                </a:cubicBezTo>
                <a:cubicBezTo>
                  <a:pt x="2118167" y="974934"/>
                  <a:pt x="2141951" y="956153"/>
                  <a:pt x="2167003" y="939452"/>
                </a:cubicBezTo>
                <a:cubicBezTo>
                  <a:pt x="2179529" y="931101"/>
                  <a:pt x="2190299" y="919161"/>
                  <a:pt x="2204581" y="914400"/>
                </a:cubicBezTo>
                <a:lnTo>
                  <a:pt x="2279737" y="889348"/>
                </a:lnTo>
                <a:cubicBezTo>
                  <a:pt x="2292263" y="885173"/>
                  <a:pt x="2306329" y="884146"/>
                  <a:pt x="2317315" y="876822"/>
                </a:cubicBezTo>
                <a:cubicBezTo>
                  <a:pt x="2329841" y="868471"/>
                  <a:pt x="2341136" y="857884"/>
                  <a:pt x="2354893" y="851770"/>
                </a:cubicBezTo>
                <a:cubicBezTo>
                  <a:pt x="2386117" y="837893"/>
                  <a:pt x="2443719" y="822289"/>
                  <a:pt x="2480154" y="814192"/>
                </a:cubicBezTo>
                <a:cubicBezTo>
                  <a:pt x="2538271" y="801277"/>
                  <a:pt x="2539429" y="804414"/>
                  <a:pt x="2592888" y="789140"/>
                </a:cubicBezTo>
                <a:cubicBezTo>
                  <a:pt x="2698450" y="758979"/>
                  <a:pt x="2558250" y="798617"/>
                  <a:pt x="2668044" y="751562"/>
                </a:cubicBezTo>
                <a:cubicBezTo>
                  <a:pt x="2683867" y="744781"/>
                  <a:pt x="2702029" y="745081"/>
                  <a:pt x="2718148" y="739036"/>
                </a:cubicBezTo>
                <a:cubicBezTo>
                  <a:pt x="2735632" y="732480"/>
                  <a:pt x="2750768" y="720540"/>
                  <a:pt x="2768252" y="713984"/>
                </a:cubicBezTo>
                <a:cubicBezTo>
                  <a:pt x="2813354" y="697071"/>
                  <a:pt x="2874914" y="696207"/>
                  <a:pt x="2918565" y="688932"/>
                </a:cubicBezTo>
                <a:cubicBezTo>
                  <a:pt x="2960566" y="681932"/>
                  <a:pt x="3002516" y="674207"/>
                  <a:pt x="3043825" y="663880"/>
                </a:cubicBezTo>
                <a:cubicBezTo>
                  <a:pt x="3060526" y="659705"/>
                  <a:pt x="3077440" y="656301"/>
                  <a:pt x="3093929" y="651354"/>
                </a:cubicBezTo>
                <a:cubicBezTo>
                  <a:pt x="3119222" y="643766"/>
                  <a:pt x="3144033" y="634653"/>
                  <a:pt x="3169085" y="626302"/>
                </a:cubicBezTo>
                <a:cubicBezTo>
                  <a:pt x="3181611" y="622127"/>
                  <a:pt x="3193854" y="616978"/>
                  <a:pt x="3206663" y="613776"/>
                </a:cubicBezTo>
                <a:cubicBezTo>
                  <a:pt x="3223364" y="609601"/>
                  <a:pt x="3240278" y="606197"/>
                  <a:pt x="3256767" y="601250"/>
                </a:cubicBezTo>
                <a:cubicBezTo>
                  <a:pt x="3282061" y="593662"/>
                  <a:pt x="3306872" y="584548"/>
                  <a:pt x="3331924" y="576197"/>
                </a:cubicBezTo>
                <a:cubicBezTo>
                  <a:pt x="3344450" y="572022"/>
                  <a:pt x="3356555" y="566260"/>
                  <a:pt x="3369502" y="563671"/>
                </a:cubicBezTo>
                <a:cubicBezTo>
                  <a:pt x="3390379" y="559496"/>
                  <a:pt x="3411592" y="556747"/>
                  <a:pt x="3432132" y="551145"/>
                </a:cubicBezTo>
                <a:cubicBezTo>
                  <a:pt x="3457609" y="544197"/>
                  <a:pt x="3481669" y="532498"/>
                  <a:pt x="3507288" y="526093"/>
                </a:cubicBezTo>
                <a:cubicBezTo>
                  <a:pt x="3532713" y="519737"/>
                  <a:pt x="3569812" y="511823"/>
                  <a:pt x="3594970" y="501041"/>
                </a:cubicBezTo>
                <a:cubicBezTo>
                  <a:pt x="3612133" y="493685"/>
                  <a:pt x="3627911" y="483345"/>
                  <a:pt x="3645074" y="475989"/>
                </a:cubicBezTo>
                <a:cubicBezTo>
                  <a:pt x="3657210" y="470788"/>
                  <a:pt x="3670842" y="469368"/>
                  <a:pt x="3682652" y="463463"/>
                </a:cubicBezTo>
                <a:cubicBezTo>
                  <a:pt x="3808449" y="400564"/>
                  <a:pt x="3616612" y="479239"/>
                  <a:pt x="3770335" y="413359"/>
                </a:cubicBezTo>
                <a:cubicBezTo>
                  <a:pt x="3782471" y="408158"/>
                  <a:pt x="3795893" y="406297"/>
                  <a:pt x="3807913" y="400833"/>
                </a:cubicBezTo>
                <a:cubicBezTo>
                  <a:pt x="3907807" y="355427"/>
                  <a:pt x="3899013" y="356801"/>
                  <a:pt x="3983277" y="300625"/>
                </a:cubicBezTo>
                <a:lnTo>
                  <a:pt x="4020855" y="275573"/>
                </a:lnTo>
                <a:cubicBezTo>
                  <a:pt x="4033381" y="267222"/>
                  <a:pt x="4044151" y="255282"/>
                  <a:pt x="4058433" y="250521"/>
                </a:cubicBezTo>
                <a:cubicBezTo>
                  <a:pt x="4070959" y="246346"/>
                  <a:pt x="4084201" y="243900"/>
                  <a:pt x="4096011" y="237995"/>
                </a:cubicBezTo>
                <a:cubicBezTo>
                  <a:pt x="4109476" y="231262"/>
                  <a:pt x="4119832" y="219057"/>
                  <a:pt x="4133589" y="212943"/>
                </a:cubicBezTo>
                <a:cubicBezTo>
                  <a:pt x="4157720" y="202218"/>
                  <a:pt x="4208745" y="187891"/>
                  <a:pt x="4208745" y="187891"/>
                </a:cubicBezTo>
                <a:cubicBezTo>
                  <a:pt x="4217096" y="179540"/>
                  <a:pt x="4226712" y="172287"/>
                  <a:pt x="4233798" y="162839"/>
                </a:cubicBezTo>
                <a:cubicBezTo>
                  <a:pt x="4251863" y="138752"/>
                  <a:pt x="4258850" y="104383"/>
                  <a:pt x="4283902" y="87682"/>
                </a:cubicBezTo>
                <a:lnTo>
                  <a:pt x="4321480" y="62630"/>
                </a:lnTo>
                <a:cubicBezTo>
                  <a:pt x="4351711" y="17284"/>
                  <a:pt x="4339799" y="38517"/>
                  <a:pt x="435905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86200" y="449580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training examples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29200" y="3048000"/>
            <a:ext cx="265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Few training examples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43100" y="19050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592" name="Group 12"/>
          <p:cNvGrpSpPr>
            <a:grpSpLocks/>
          </p:cNvGrpSpPr>
          <p:nvPr/>
        </p:nvGrpSpPr>
        <p:grpSpPr bwMode="auto">
          <a:xfrm>
            <a:off x="1535113" y="2668588"/>
            <a:ext cx="5329237" cy="3629025"/>
            <a:chOff x="1535703" y="2667794"/>
            <a:chExt cx="5328227" cy="3630493"/>
          </a:xfrm>
        </p:grpSpPr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674" y="4267053"/>
              <a:ext cx="3200106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905520" y="5867900"/>
              <a:ext cx="44187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9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759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759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7600" name="TextBox 10"/>
            <p:cNvSpPr txBox="1">
              <a:spLocks noChangeArrowheads="1"/>
            </p:cNvSpPr>
            <p:nvPr/>
          </p:nvSpPr>
          <p:spPr bwMode="auto">
            <a:xfrm rot="-5400000">
              <a:off x="1127593" y="4141670"/>
              <a:ext cx="1185483" cy="369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Test Error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43100" y="3810000"/>
            <a:ext cx="47625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trade-off between bias and variance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748972"/>
            <a:ext cx="8229600" cy="4377192"/>
          </a:xfrm>
        </p:spPr>
        <p:txBody>
          <a:bodyPr/>
          <a:lstStyle/>
          <a:p>
            <a:r>
              <a:rPr lang="en-US" dirty="0"/>
              <a:t>Need validation set (separate from the test set)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3505200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Validation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5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Complexity</a:t>
              </a:r>
            </a:p>
          </p:txBody>
        </p:sp>
        <p:sp>
          <p:nvSpPr>
            <p:cNvPr id="33806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Low Bias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High Variance</a:t>
              </a:r>
            </a:p>
          </p:txBody>
        </p:sp>
        <p:sp>
          <p:nvSpPr>
            <p:cNvPr id="33807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High Bias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Low Variance</a:t>
              </a:r>
            </a:p>
          </p:txBody>
        </p:sp>
        <p:sp>
          <p:nvSpPr>
            <p:cNvPr id="33808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Error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25170" y="3980544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26726" y="2771774"/>
            <a:ext cx="5992056" cy="1724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E1A81-5746-4280-8D48-484016C01D7A}"/>
              </a:ext>
            </a:extLst>
          </p:cNvPr>
          <p:cNvSpPr/>
          <p:nvPr/>
        </p:nvSpPr>
        <p:spPr>
          <a:xfrm>
            <a:off x="5369858" y="2985244"/>
            <a:ext cx="553582" cy="2987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ED5F2-06D4-4929-9EEF-6B4A69A8E1E1}"/>
              </a:ext>
            </a:extLst>
          </p:cNvPr>
          <p:cNvSpPr txBox="1"/>
          <p:nvPr/>
        </p:nvSpPr>
        <p:spPr>
          <a:xfrm>
            <a:off x="4154294" y="2543292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this model to test set</a:t>
            </a:r>
          </a:p>
        </p:txBody>
      </p:sp>
    </p:spTree>
    <p:extLst>
      <p:ext uri="{BB962C8B-B14F-4D97-AF65-F5344CB8AC3E}">
        <p14:creationId xmlns:p14="http://schemas.microsoft.com/office/powerpoint/2010/main" val="353291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 animBg="1"/>
      <p:bldP spid="22" grpId="0" animBg="1"/>
      <p:bldP spid="3" grpId="0" animBg="1"/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generalization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107"/>
            <a:ext cx="8287658" cy="5030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Try simple classifiers first</a:t>
            </a:r>
          </a:p>
          <a:p>
            <a:pPr>
              <a:defRPr/>
            </a:pPr>
            <a:r>
              <a:rPr lang="en-US" dirty="0"/>
              <a:t>Better to have </a:t>
            </a:r>
            <a:r>
              <a:rPr lang="en-US" dirty="0">
                <a:solidFill>
                  <a:srgbClr val="00B050"/>
                </a:solidFill>
              </a:rPr>
              <a:t>smart features and simple classifiers</a:t>
            </a:r>
            <a:r>
              <a:rPr lang="en-US" dirty="0"/>
              <a:t> than </a:t>
            </a:r>
            <a:r>
              <a:rPr lang="en-US" dirty="0">
                <a:solidFill>
                  <a:srgbClr val="FF0000"/>
                </a:solidFill>
              </a:rPr>
              <a:t>simple features and smart classifiers</a:t>
            </a:r>
          </a:p>
          <a:p>
            <a:pPr>
              <a:defRPr/>
            </a:pPr>
            <a:r>
              <a:rPr lang="en-US" dirty="0"/>
              <a:t>Use increasingly powerful classifiers with more training data</a:t>
            </a:r>
          </a:p>
          <a:p>
            <a:pPr>
              <a:defRPr/>
            </a:pPr>
            <a:r>
              <a:rPr lang="en-US" dirty="0"/>
              <a:t>As an additional technique for reducing variance, try regularizing the parameters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05484" y="6581775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95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   y(x, \bfw) = w_0 + w_1 x + w_2 x^2 + \ldots + w_M x^M =&#10;    \sum_{j=0}^M w_j x^j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236"/>
  <p:tag name="PICTUREFILESIZE" val="725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}&#10;&amp; $\ln \lambda = - \infty$ &amp; $\ln \lambda = -18$ &amp; $\ln \lambda = 0$ \\ \hline &#10;$w_{ 0}^{\star}$ &amp;        0.35  &amp;       0.35  &amp;       0.13 \\&#10;$w_{ 1}^{\star}$ &amp;      232.37  &amp;       4.74  &amp;      -0.05 \\&#10;$w_{ 2}^{\star}$ &amp;    -5321.83  &amp;      -0.77  &amp;      -0.06 \\&#10;$w_{ 3}^{\star}$ &amp;    48568.31  &amp;     -31.97  &amp;      -0.05 \\&#10;$w_{ 4}^{\star}$ &amp;  -231639.30  &amp;      -3.89  &amp;      -0.03 \\&#10;$w_{ 5}^{\star}$ &amp;   640042.26  &amp;      55.28  &amp;      -0.02 \\&#10;$w_{ 6}^{\star}$ &amp;  -1061800.52  &amp;      41.32  &amp;      -0.01 \\&#10;$w_{ 7}^{\star}$ &amp;  1042400.18  &amp;     -45.95  &amp;      -0.00 \\&#10;$w_{ 8}^{\star}$ &amp;  -557682.99  &amp;     -91.53  &amp;       0.00 \\&#10;$w_{ 9}^{\star}$ &amp;   125201.43  &amp;      72.68  &amp;       0.01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93"/>
  <p:tag name="PICTUREFILESIZE" val="330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6"/>
  <p:tag name="PICTUREFILESIZE" val="123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5"/>
  <p:tag name="PICTUREFILESIZE" val="163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 \in \mathbb{R}^{n \times 1}$&#10;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 = &#10;\begin{bmatrix}&#10;v_1 \\ v_2 \\ \vdots \\ v_n&#10;\end{bmatrix}$&#10;&#10;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^T \in \mathbb{R}^{1 \times n}$&#10;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^T = &#10;\begin{bmatrix}&#10;v_1 &amp; v_2 &amp; \dots &amp; v_n&#10;\end{bmatrix}$&#10;&#10;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T$&#10;&#10;&#10;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 = &#10;\begin{bmatrix}&#10;a_{11} &amp; a_{12} &amp; a_{13} &amp; \dots &amp; a_{1n} \\&#10;a_{21} &amp; a_{22} &amp; a_{23} &amp; \dots &amp; a_{2n} \\&#10;\vdots &amp; &amp; &amp; &amp; \vdots \\&#10;a_{m1} &amp; a_{m2} &amp; a_{m3} &amp; \dots &amp; a_{mn}&#10;\end{bmatrix}$&#10;&#10;&#10;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 \in \mathbb{R}^{m \times n}$&#10;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E(\bfw) = \frac{1}{2} \sum_{n=1}^N \left\{ y(x_n, \bfw) - t_n&#10;    \right\}^2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35"/>
  <p:tag name="PICTUREFILESIZE" val="54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m = n$&#10;&#10;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$&#10;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x}^T \mathbf{y} =&#10;\begin{bmatrix}&#10;x_1 &amp; \dots &amp; x_n&#10;\end{bmatrix}&#10;\begin{bmatrix}&#10;y_1 \\ \vdots \\ y_n&#10;\end{bmatrix}&#10;= \sum_{i=1}^n x_i y_i \qquad (\textrm{scalar})$ &#10;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^T = \mathbf{A}$&#10;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textrm{col-rank}(\mathbf{A}) &amp;= &#10;\textrm{ the maximum number of linearly independent column vectors of } \mathbf{A} \\&#10;\textrm{row-rank}(\mathbf{A}) &amp;= &#10;\textrm{ the maximum number of linearly independent row vectors of } \mathbf{A} &#10;\end{align*}&#10;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textrm{rank}(\mathbf{A})\triangleq \textrm{col-rank}(\mathbf{A})= \textrm{row-rank}(\mathbf{A})$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 = \sqrt{2E(\bfw^\star)/N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96"/>
  <p:tag name="PICTUREFILESIZE" val="35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5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3"/>
  <p:tag name="PICTUREFILESIZE" val="15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0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8"/>
  <p:tag name="PICTUREFILESIZE" val="15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usepackage{color}&#10;\begin{document}&#10;\[&#10;    \widetilde{E}(\bfw) = \frac{1}{2} \sum_{n=1}^N&#10;    \left\{ y(x_n, \bfw) - t_n \right\}^2&#10;    \color{red} + \frac{\lambda}{2} \| \bfw \|^2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79"/>
  <p:tag name="PICTUREFILESIZE" val="66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-18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47"/>
  <p:tag name="PICTUREFILESIZE" val="16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5"/>
  <p:tag name="PICTUREFILESIZE" val="14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5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5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3180</TotalTime>
  <Words>5812</Words>
  <Application>Microsoft Office PowerPoint</Application>
  <PresentationFormat>On-screen Show (4:3)</PresentationFormat>
  <Paragraphs>1112</Paragraphs>
  <Slides>139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60" baseType="lpstr">
      <vt:lpstr>Arial</vt:lpstr>
      <vt:lpstr>Calibri</vt:lpstr>
      <vt:lpstr>Cambria Math</vt:lpstr>
      <vt:lpstr>cmmi10</vt:lpstr>
      <vt:lpstr>Courier New</vt:lpstr>
      <vt:lpstr>Symbol</vt:lpstr>
      <vt:lpstr>Tahoma</vt:lpstr>
      <vt:lpstr>Times New Roman</vt:lpstr>
      <vt:lpstr>Wingdings</vt:lpstr>
      <vt:lpstr>1_Office Theme</vt:lpstr>
      <vt:lpstr>2_Office Theme</vt:lpstr>
      <vt:lpstr>9_Default Design</vt:lpstr>
      <vt:lpstr>Office Theme</vt:lpstr>
      <vt:lpstr>1_Default Design</vt:lpstr>
      <vt:lpstr>3_Office Theme</vt:lpstr>
      <vt:lpstr>3_Default Design</vt:lpstr>
      <vt:lpstr>2_Default Design</vt:lpstr>
      <vt:lpstr>2_Blank Presentation</vt:lpstr>
      <vt:lpstr>4_Blank Presentation</vt:lpstr>
      <vt:lpstr>1_Blank Presentation</vt:lpstr>
      <vt:lpstr>Equation</vt:lpstr>
      <vt:lpstr>CS 1678: Deep Learning Introduction</vt:lpstr>
      <vt:lpstr>About the Instructor</vt:lpstr>
      <vt:lpstr>Course Info</vt:lpstr>
      <vt:lpstr>Course Goals</vt:lpstr>
      <vt:lpstr>Textbooks</vt:lpstr>
      <vt:lpstr>Programming Language/Frameworks</vt:lpstr>
      <vt:lpstr>Computing Resources</vt:lpstr>
      <vt:lpstr>Course Structure</vt:lpstr>
      <vt:lpstr>Tips for a successful project</vt:lpstr>
      <vt:lpstr>Tips for a successful project</vt:lpstr>
      <vt:lpstr>Tips for a successful project</vt:lpstr>
      <vt:lpstr>Tips for a successful project</vt:lpstr>
      <vt:lpstr>Policies and Schedule </vt:lpstr>
      <vt:lpstr>Should I take this class?</vt:lpstr>
      <vt:lpstr>Zoom Etiquette</vt:lpstr>
      <vt:lpstr>Your Homework</vt:lpstr>
      <vt:lpstr>Questions?</vt:lpstr>
      <vt:lpstr>Plan for Today</vt:lpstr>
      <vt:lpstr>Blitz introductions (10 sec)</vt:lpstr>
      <vt:lpstr>What is deep learning?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PowerPoint Presentation</vt:lpstr>
      <vt:lpstr>Example deep learning tasks</vt:lpstr>
      <vt:lpstr>Example deep learning tasks</vt:lpstr>
      <vt:lpstr>Example deep learning tasks</vt:lpstr>
      <vt:lpstr>Klingon vs Mlingon Classification</vt:lpstr>
      <vt:lpstr>“I saw her duck”</vt:lpstr>
      <vt:lpstr>“I saw her duck”</vt:lpstr>
      <vt:lpstr>“I saw her duck”</vt:lpstr>
      <vt:lpstr>“I saw her duck with a telescope…”</vt:lpstr>
      <vt:lpstr>What humans see</vt:lpstr>
      <vt:lpstr>What computers see</vt:lpstr>
      <vt:lpstr>Challenges</vt:lpstr>
      <vt:lpstr>Machine Learning Overview</vt:lpstr>
      <vt:lpstr>Machine Learning Overview</vt:lpstr>
      <vt:lpstr>Machine Learning Overview</vt:lpstr>
      <vt:lpstr>Machine Learning Overview</vt:lpstr>
      <vt:lpstr>Simple strategy: Let’s count!</vt:lpstr>
      <vt:lpstr>Weigh counts and sum to get prediction </vt:lpstr>
      <vt:lpstr>Machine Learning Overview</vt:lpstr>
      <vt:lpstr>Machine Learning Overview</vt:lpstr>
      <vt:lpstr>Linear classifier</vt:lpstr>
      <vt:lpstr>Linear classifier</vt:lpstr>
      <vt:lpstr>Lines in R2</vt:lpstr>
      <vt:lpstr>Linear classifiers</vt:lpstr>
      <vt:lpstr>Support vector machines </vt:lpstr>
      <vt:lpstr>Support vector machines</vt:lpstr>
      <vt:lpstr>Finding the maximum margin line</vt:lpstr>
      <vt:lpstr>Finding the maximum margin line</vt:lpstr>
      <vt:lpstr>Inner product</vt:lpstr>
      <vt:lpstr>Nonlinear SVMs</vt:lpstr>
      <vt:lpstr>Nonlinear SVMs</vt:lpstr>
      <vt:lpstr>Nonlinear kernel: Example</vt:lpstr>
      <vt:lpstr>The “Kernel Trick”</vt:lpstr>
      <vt:lpstr>Examples of kernel functions</vt:lpstr>
      <vt:lpstr>Deep Learning in a Nutshell</vt:lpstr>
      <vt:lpstr>Elements of Machine Learning</vt:lpstr>
      <vt:lpstr>Data representation</vt:lpstr>
      <vt:lpstr>Problem representation</vt:lpstr>
      <vt:lpstr>Evaluation / objective function</vt:lpstr>
      <vt:lpstr>Loss functions</vt:lpstr>
      <vt:lpstr>Optimization</vt:lpstr>
      <vt:lpstr>Types of Learning</vt:lpstr>
      <vt:lpstr>Types of Prediction Tasks</vt:lpstr>
      <vt:lpstr>Validation strategies</vt:lpstr>
      <vt:lpstr>Validation strategies</vt:lpstr>
      <vt:lpstr>Validation strategies</vt:lpstr>
      <vt:lpstr>Why do we hope this would work?</vt:lpstr>
      <vt:lpstr>Generalization</vt:lpstr>
      <vt:lpstr>Generalization</vt:lpstr>
      <vt:lpstr>Generalization</vt:lpstr>
      <vt:lpstr>Generalization</vt:lpstr>
      <vt:lpstr>Polynomial Curve Fitting </vt:lpstr>
      <vt:lpstr>Sum-of-Squares Error Function</vt:lpstr>
      <vt:lpstr>0th Order Polynomial</vt:lpstr>
      <vt:lpstr>1st Order Polynomial</vt:lpstr>
      <vt:lpstr>3rd Order Polynomial</vt:lpstr>
      <vt:lpstr>9th Order Polynomial</vt:lpstr>
      <vt:lpstr>Over-fitting</vt:lpstr>
      <vt:lpstr>Data Set Size: </vt:lpstr>
      <vt:lpstr>Data Set Size: </vt:lpstr>
      <vt:lpstr>Regularization</vt:lpstr>
      <vt:lpstr>Regularization: </vt:lpstr>
      <vt:lpstr>Regularization: </vt:lpstr>
      <vt:lpstr>Polynomial Coefficients   </vt:lpstr>
      <vt:lpstr>Polynomial Coefficients   </vt:lpstr>
      <vt:lpstr>Regularization:           vs. </vt:lpstr>
      <vt:lpstr>Training vs test error</vt:lpstr>
      <vt:lpstr>The effect of training set size</vt:lpstr>
      <vt:lpstr>Choosing the trade-off between bias and variance</vt:lpstr>
      <vt:lpstr>Summary of generalization</vt:lpstr>
      <vt:lpstr>Linear algebra review</vt:lpstr>
      <vt:lpstr>Vectors and Matrices</vt:lpstr>
      <vt:lpstr>Vector</vt:lpstr>
      <vt:lpstr>Vectors have two main uses</vt:lpstr>
      <vt:lpstr>Matrix</vt:lpstr>
      <vt:lpstr>Matrix Operations</vt:lpstr>
      <vt:lpstr>Inner vs outer  vs matrix vs element-wise product</vt:lpstr>
      <vt:lpstr>Inner Product</vt:lpstr>
      <vt:lpstr>Matrix Multiplication</vt:lpstr>
      <vt:lpstr>Matrix Multiplication</vt:lpstr>
      <vt:lpstr>Matrix Multiplication</vt:lpstr>
      <vt:lpstr>Matrix Operation Properties</vt:lpstr>
      <vt:lpstr>Matrix Operations</vt:lpstr>
      <vt:lpstr>PowerPoint Presentation</vt:lpstr>
      <vt:lpstr>Special Matrices</vt:lpstr>
      <vt:lpstr>Special Matrices</vt:lpstr>
      <vt:lpstr>Norms</vt:lpstr>
      <vt:lpstr>PowerPoint Presentation</vt:lpstr>
      <vt:lpstr>Matrix Rank</vt:lpstr>
      <vt:lpstr>Linear independence</vt:lpstr>
      <vt:lpstr>Linear independence</vt:lpstr>
      <vt:lpstr>Singular Value Decomposition (SVD)</vt:lpstr>
      <vt:lpstr>Singular Value Decomposition (SVD)</vt:lpstr>
      <vt:lpstr>Singular Value Decomposition (SVD)</vt:lpstr>
      <vt:lpstr>Singular Value Decomposition (SVD)</vt:lpstr>
      <vt:lpstr>Singular Value Decomposition (SVD)</vt:lpstr>
      <vt:lpstr>Calculus review</vt:lpstr>
      <vt:lpstr>Differentiation</vt:lpstr>
      <vt:lpstr>Derivative = rate of change</vt:lpstr>
      <vt:lpstr>Derivative = rate of change</vt:lpstr>
      <vt:lpstr>Ways to Write the Derivative</vt:lpstr>
      <vt:lpstr>Differentiation Formulas</vt:lpstr>
      <vt:lpstr>Examples</vt:lpstr>
      <vt:lpstr>More Formulas</vt:lpstr>
      <vt:lpstr>More Examples</vt:lpstr>
      <vt:lpstr>Product and Quotient</vt:lpstr>
      <vt:lpstr>Chain Rule</vt:lpstr>
      <vt:lpstr>Try These</vt:lpstr>
      <vt:lpstr>Solutions</vt:lpstr>
      <vt:lpstr>Python/NumPy/SciPy  http://cs231n.github.io/python-numpy-tutorial/   https://docs.scipy.org/doc/numpy/user/numpy-for-matlab-users.html    Go through at home, and ask TA if you need help. 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1675: Intro to Machine Learning</dc:title>
  <dc:creator>Adriana I. Kovashka</dc:creator>
  <cp:lastModifiedBy>Kovashka, Adriana Ivanona</cp:lastModifiedBy>
  <cp:revision>239</cp:revision>
  <dcterms:created xsi:type="dcterms:W3CDTF">2015-04-17T19:15:42Z</dcterms:created>
  <dcterms:modified xsi:type="dcterms:W3CDTF">2021-01-28T21:29:05Z</dcterms:modified>
</cp:coreProperties>
</file>