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9" r:id="rId2"/>
    <p:sldMasterId id="2147483745" r:id="rId3"/>
  </p:sldMasterIdLst>
  <p:notesMasterIdLst>
    <p:notesMasterId r:id="rId111"/>
  </p:notesMasterIdLst>
  <p:sldIdLst>
    <p:sldId id="256" r:id="rId4"/>
    <p:sldId id="869" r:id="rId5"/>
    <p:sldId id="923" r:id="rId6"/>
    <p:sldId id="266" r:id="rId7"/>
    <p:sldId id="894" r:id="rId8"/>
    <p:sldId id="895" r:id="rId9"/>
    <p:sldId id="896" r:id="rId10"/>
    <p:sldId id="897" r:id="rId11"/>
    <p:sldId id="898" r:id="rId12"/>
    <p:sldId id="1044" r:id="rId13"/>
    <p:sldId id="1045" r:id="rId14"/>
    <p:sldId id="1046" r:id="rId15"/>
    <p:sldId id="1047" r:id="rId16"/>
    <p:sldId id="1048" r:id="rId17"/>
    <p:sldId id="1049" r:id="rId18"/>
    <p:sldId id="1050" r:id="rId19"/>
    <p:sldId id="899" r:id="rId20"/>
    <p:sldId id="900" r:id="rId21"/>
    <p:sldId id="901" r:id="rId22"/>
    <p:sldId id="902" r:id="rId23"/>
    <p:sldId id="903" r:id="rId24"/>
    <p:sldId id="277" r:id="rId25"/>
    <p:sldId id="904" r:id="rId26"/>
    <p:sldId id="905" r:id="rId27"/>
    <p:sldId id="909" r:id="rId28"/>
    <p:sldId id="910" r:id="rId29"/>
    <p:sldId id="913" r:id="rId30"/>
    <p:sldId id="915" r:id="rId31"/>
    <p:sldId id="916" r:id="rId32"/>
    <p:sldId id="261" r:id="rId33"/>
    <p:sldId id="262" r:id="rId34"/>
    <p:sldId id="263" r:id="rId35"/>
    <p:sldId id="264" r:id="rId36"/>
    <p:sldId id="265" r:id="rId37"/>
    <p:sldId id="1033" r:id="rId38"/>
    <p:sldId id="267" r:id="rId39"/>
    <p:sldId id="268" r:id="rId40"/>
    <p:sldId id="269" r:id="rId41"/>
    <p:sldId id="270" r:id="rId42"/>
    <p:sldId id="272" r:id="rId43"/>
    <p:sldId id="273" r:id="rId44"/>
    <p:sldId id="274" r:id="rId45"/>
    <p:sldId id="276" r:id="rId46"/>
    <p:sldId id="1034" r:id="rId47"/>
    <p:sldId id="278" r:id="rId48"/>
    <p:sldId id="922" r:id="rId49"/>
    <p:sldId id="931" r:id="rId50"/>
    <p:sldId id="934" r:id="rId51"/>
    <p:sldId id="280" r:id="rId52"/>
    <p:sldId id="281" r:id="rId53"/>
    <p:sldId id="924" r:id="rId54"/>
    <p:sldId id="925" r:id="rId55"/>
    <p:sldId id="282" r:id="rId56"/>
    <p:sldId id="283" r:id="rId57"/>
    <p:sldId id="284" r:id="rId58"/>
    <p:sldId id="285" r:id="rId59"/>
    <p:sldId id="932" r:id="rId60"/>
    <p:sldId id="933" r:id="rId61"/>
    <p:sldId id="1032" r:id="rId62"/>
    <p:sldId id="286" r:id="rId63"/>
    <p:sldId id="287" r:id="rId64"/>
    <p:sldId id="289" r:id="rId65"/>
    <p:sldId id="290" r:id="rId66"/>
    <p:sldId id="291" r:id="rId67"/>
    <p:sldId id="292" r:id="rId68"/>
    <p:sldId id="294" r:id="rId69"/>
    <p:sldId id="295" r:id="rId70"/>
    <p:sldId id="298" r:id="rId71"/>
    <p:sldId id="301" r:id="rId72"/>
    <p:sldId id="302" r:id="rId73"/>
    <p:sldId id="303" r:id="rId74"/>
    <p:sldId id="304" r:id="rId75"/>
    <p:sldId id="1043" r:id="rId76"/>
    <p:sldId id="1059" r:id="rId77"/>
    <p:sldId id="1055" r:id="rId78"/>
    <p:sldId id="1056" r:id="rId79"/>
    <p:sldId id="1082" r:id="rId80"/>
    <p:sldId id="1068" r:id="rId81"/>
    <p:sldId id="1069" r:id="rId82"/>
    <p:sldId id="312" r:id="rId83"/>
    <p:sldId id="942" r:id="rId84"/>
    <p:sldId id="1070" r:id="rId85"/>
    <p:sldId id="1071" r:id="rId86"/>
    <p:sldId id="1072" r:id="rId87"/>
    <p:sldId id="1074" r:id="rId88"/>
    <p:sldId id="1075" r:id="rId89"/>
    <p:sldId id="1061" r:id="rId90"/>
    <p:sldId id="1062" r:id="rId91"/>
    <p:sldId id="1063" r:id="rId92"/>
    <p:sldId id="1064" r:id="rId93"/>
    <p:sldId id="1065" r:id="rId94"/>
    <p:sldId id="1066" r:id="rId95"/>
    <p:sldId id="1036" r:id="rId96"/>
    <p:sldId id="1037" r:id="rId97"/>
    <p:sldId id="1038" r:id="rId98"/>
    <p:sldId id="1039" r:id="rId99"/>
    <p:sldId id="1078" r:id="rId100"/>
    <p:sldId id="1080" r:id="rId101"/>
    <p:sldId id="306" r:id="rId102"/>
    <p:sldId id="307" r:id="rId103"/>
    <p:sldId id="308" r:id="rId104"/>
    <p:sldId id="1085" r:id="rId105"/>
    <p:sldId id="955" r:id="rId106"/>
    <p:sldId id="953" r:id="rId107"/>
    <p:sldId id="954" r:id="rId108"/>
    <p:sldId id="1030" r:id="rId109"/>
    <p:sldId id="917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1160" autoAdjust="0"/>
  </p:normalViewPr>
  <p:slideViewPr>
    <p:cSldViewPr snapToGrid="0">
      <p:cViewPr varScale="1">
        <p:scale>
          <a:sx n="78" d="100"/>
          <a:sy n="78" d="100"/>
        </p:scale>
        <p:origin x="148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0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926" y="438148"/>
            <a:ext cx="812014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3460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2582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00994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595146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46174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51460"/>
            <a:ext cx="837691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8466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318747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5610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21475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2608" y="0"/>
            <a:ext cx="427939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93336" y="2557272"/>
            <a:ext cx="4258056" cy="222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88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1926" y="1173255"/>
            <a:ext cx="8120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88835" y="6253081"/>
            <a:ext cx="245341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5837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12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240" y="1224641"/>
            <a:ext cx="8316595" cy="2200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301104"/>
            <a:ext cx="257175" cy="370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2463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google-research/vision_transformer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hyperlink" Target="https://arxiv.org/pdf/1802.05365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ithub.com/jessevig/bertviz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hyperlink" Target="https://arxiv.org/pdf/1706.0376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xiv.org/abs/1512.03385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6450" TargetMode="External"/><Relationship Id="rId2" Type="http://schemas.openxmlformats.org/officeDocument/2006/relationships/hyperlink" Target="https://papers.nips.cc/paper/2019/file/2f4fe03d77724a7217006e5d16728874-Paper.pdf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12" Type="http://schemas.openxmlformats.org/officeDocument/2006/relationships/image" Target="../media/image51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5.png"/><Relationship Id="rId1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11" Type="http://schemas.openxmlformats.org/officeDocument/2006/relationships/image" Target="../media/image94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21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xiv.org/pdf/1511.01432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30714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7535"/>
            <a:ext cx="6400800" cy="18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October 27,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9143" y="3377432"/>
            <a:ext cx="608123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839176" algn="l"/>
              </a:tabLst>
            </a:pPr>
            <a:r>
              <a:rPr sz="2100" spc="-8" dirty="0">
                <a:latin typeface="Calibri"/>
                <a:cs typeface="Calibri"/>
              </a:rPr>
              <a:t>Stanford University </a:t>
            </a:r>
            <a:r>
              <a:rPr sz="2100" spc="-4" dirty="0">
                <a:latin typeface="Calibri"/>
                <a:cs typeface="Calibri"/>
              </a:rPr>
              <a:t>is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located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in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California.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97181" y="1775731"/>
            <a:ext cx="8483040" cy="17229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76689">
              <a:spcBef>
                <a:spcPts val="75"/>
              </a:spcBef>
            </a:pPr>
            <a:r>
              <a:rPr sz="1800" spc="-4" dirty="0">
                <a:latin typeface="+mj-lt"/>
              </a:rPr>
              <a:t>Very </a:t>
            </a:r>
            <a:r>
              <a:rPr sz="1800" dirty="0">
                <a:latin typeface="+mj-lt"/>
              </a:rPr>
              <a:t>large language models </a:t>
            </a:r>
            <a:r>
              <a:rPr sz="1800" spc="-4" dirty="0">
                <a:latin typeface="+mj-lt"/>
              </a:rPr>
              <a:t>seem </a:t>
            </a:r>
            <a:r>
              <a:rPr sz="1800" dirty="0">
                <a:latin typeface="+mj-lt"/>
              </a:rPr>
              <a:t>to </a:t>
            </a:r>
            <a:r>
              <a:rPr sz="1800" spc="-4" dirty="0">
                <a:latin typeface="+mj-lt"/>
              </a:rPr>
              <a:t>perform some </a:t>
            </a:r>
            <a:r>
              <a:rPr sz="1800" dirty="0">
                <a:latin typeface="+mj-lt"/>
              </a:rPr>
              <a:t>kind </a:t>
            </a:r>
            <a:r>
              <a:rPr sz="1800" spc="-4" dirty="0">
                <a:latin typeface="+mj-lt"/>
              </a:rPr>
              <a:t>of </a:t>
            </a:r>
            <a:r>
              <a:rPr sz="1800" dirty="0">
                <a:latin typeface="+mj-lt"/>
              </a:rPr>
              <a:t>learning </a:t>
            </a:r>
            <a:r>
              <a:rPr sz="1800" b="1" spc="-4" dirty="0">
                <a:latin typeface="+mj-lt"/>
                <a:cs typeface="Calibri"/>
              </a:rPr>
              <a:t>without gradient  </a:t>
            </a:r>
            <a:r>
              <a:rPr sz="1800" b="1" dirty="0">
                <a:latin typeface="+mj-lt"/>
                <a:cs typeface="Calibri"/>
              </a:rPr>
              <a:t>steps </a:t>
            </a:r>
            <a:r>
              <a:rPr sz="1800" spc="-4" dirty="0">
                <a:latin typeface="+mj-lt"/>
              </a:rPr>
              <a:t>simply from </a:t>
            </a:r>
            <a:r>
              <a:rPr sz="1800" dirty="0">
                <a:latin typeface="+mj-lt"/>
              </a:rPr>
              <a:t>examples you </a:t>
            </a:r>
            <a:r>
              <a:rPr sz="1800" spc="-4" dirty="0">
                <a:latin typeface="+mj-lt"/>
              </a:rPr>
              <a:t>provide </a:t>
            </a:r>
            <a:r>
              <a:rPr sz="1800" dirty="0">
                <a:latin typeface="+mj-lt"/>
              </a:rPr>
              <a:t>within their</a:t>
            </a:r>
            <a:r>
              <a:rPr sz="1800" spc="-23" dirty="0">
                <a:latin typeface="+mj-lt"/>
              </a:rPr>
              <a:t> </a:t>
            </a:r>
            <a:r>
              <a:rPr sz="1800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800" dirty="0">
              <a:latin typeface="+mj-lt"/>
            </a:endParaRPr>
          </a:p>
          <a:p>
            <a:pPr marL="9525" marR="3810"/>
            <a:r>
              <a:rPr sz="1800" spc="-4" dirty="0">
                <a:latin typeface="+mj-lt"/>
              </a:rPr>
              <a:t>The </a:t>
            </a:r>
            <a:r>
              <a:rPr sz="1800" dirty="0">
                <a:latin typeface="+mj-lt"/>
              </a:rPr>
              <a:t>in-context examples </a:t>
            </a:r>
            <a:r>
              <a:rPr sz="1800" spc="-4" dirty="0">
                <a:latin typeface="+mj-lt"/>
              </a:rPr>
              <a:t>seem </a:t>
            </a:r>
            <a:r>
              <a:rPr sz="1800" dirty="0">
                <a:latin typeface="+mj-lt"/>
              </a:rPr>
              <a:t>to </a:t>
            </a:r>
            <a:r>
              <a:rPr sz="1800" spc="-4" dirty="0">
                <a:latin typeface="+mj-lt"/>
              </a:rPr>
              <a:t>specify </a:t>
            </a:r>
            <a:r>
              <a:rPr sz="1800" dirty="0">
                <a:latin typeface="+mj-lt"/>
              </a:rPr>
              <a:t>the task to </a:t>
            </a:r>
            <a:r>
              <a:rPr sz="1800" spc="-4" dirty="0">
                <a:latin typeface="+mj-lt"/>
              </a:rPr>
              <a:t>be performed, </a:t>
            </a:r>
            <a:r>
              <a:rPr sz="1800" dirty="0">
                <a:latin typeface="+mj-lt"/>
              </a:rPr>
              <a:t>and the conditional  </a:t>
            </a:r>
            <a:r>
              <a:rPr sz="1800" spc="-4" dirty="0">
                <a:latin typeface="+mj-lt"/>
              </a:rPr>
              <a:t>distribution mocks performing </a:t>
            </a:r>
            <a:r>
              <a:rPr sz="1800" dirty="0">
                <a:latin typeface="+mj-lt"/>
              </a:rPr>
              <a:t>the task to a certain</a:t>
            </a:r>
            <a:r>
              <a:rPr sz="1800" spc="-68" dirty="0">
                <a:latin typeface="+mj-lt"/>
              </a:rPr>
              <a:t> </a:t>
            </a:r>
            <a:r>
              <a:rPr sz="1800" dirty="0">
                <a:latin typeface="+mj-lt"/>
              </a:rPr>
              <a:t>extent.</a:t>
            </a:r>
          </a:p>
          <a:p>
            <a:pPr marL="9525">
              <a:spcBef>
                <a:spcPts val="431"/>
              </a:spcBef>
            </a:pPr>
            <a:r>
              <a:rPr sz="1800" b="1" spc="-4" dirty="0">
                <a:latin typeface="+mj-lt"/>
                <a:cs typeface="Calibri"/>
              </a:rPr>
              <a:t>Input (prefix within </a:t>
            </a:r>
            <a:r>
              <a:rPr sz="1800" b="1" dirty="0">
                <a:latin typeface="+mj-lt"/>
                <a:cs typeface="Calibri"/>
              </a:rPr>
              <a:t>a single </a:t>
            </a:r>
            <a:r>
              <a:rPr sz="1800" b="1" spc="-4" dirty="0">
                <a:latin typeface="+mj-lt"/>
                <a:cs typeface="Calibri"/>
              </a:rPr>
              <a:t>Transformer </a:t>
            </a:r>
            <a:r>
              <a:rPr sz="1800" b="1" dirty="0">
                <a:latin typeface="+mj-lt"/>
                <a:cs typeface="Calibri"/>
              </a:rPr>
              <a:t>decoder</a:t>
            </a:r>
            <a:r>
              <a:rPr sz="1800" b="1" spc="-11" dirty="0">
                <a:latin typeface="+mj-lt"/>
                <a:cs typeface="Calibri"/>
              </a:rPr>
              <a:t> </a:t>
            </a:r>
            <a:r>
              <a:rPr sz="1800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3779" y="3590449"/>
            <a:ext cx="1147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“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846" y="3535585"/>
            <a:ext cx="1500664" cy="13170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20000"/>
              </a:lnSpc>
              <a:spcBef>
                <a:spcPts val="75"/>
              </a:spcBef>
              <a:tabLst>
                <a:tab pos="1380648" algn="l"/>
              </a:tabLst>
            </a:pPr>
            <a:r>
              <a:rPr dirty="0">
                <a:latin typeface="Calibri"/>
                <a:cs typeface="Calibri"/>
              </a:rPr>
              <a:t>thanks </a:t>
            </a:r>
            <a:r>
              <a:rPr spc="-4" dirty="0">
                <a:latin typeface="Calibri"/>
                <a:cs typeface="Calibri"/>
              </a:rPr>
              <a:t>-&gt; </a:t>
            </a:r>
            <a:r>
              <a:rPr dirty="0">
                <a:latin typeface="Calibri"/>
                <a:cs typeface="Calibri"/>
              </a:rPr>
              <a:t>merci  </a:t>
            </a:r>
            <a:r>
              <a:rPr spc="-4" dirty="0">
                <a:latin typeface="Calibri"/>
                <a:cs typeface="Calibri"/>
              </a:rPr>
              <a:t>hello -&gt;</a:t>
            </a:r>
            <a:r>
              <a:rPr spc="-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bonjour  </a:t>
            </a:r>
            <a:r>
              <a:rPr dirty="0">
                <a:latin typeface="Calibri"/>
                <a:cs typeface="Calibri"/>
              </a:rPr>
              <a:t>mint </a:t>
            </a:r>
            <a:r>
              <a:rPr spc="-4" dirty="0">
                <a:latin typeface="Calibri"/>
                <a:cs typeface="Calibri"/>
              </a:rPr>
              <a:t>-&gt; </a:t>
            </a:r>
            <a:r>
              <a:rPr dirty="0">
                <a:latin typeface="Calibri"/>
                <a:cs typeface="Calibri"/>
              </a:rPr>
              <a:t>menthe  </a:t>
            </a:r>
            <a:r>
              <a:rPr spc="-4" dirty="0">
                <a:latin typeface="Calibri"/>
                <a:cs typeface="Calibri"/>
              </a:rPr>
              <a:t>otter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-&gt;	</a:t>
            </a:r>
            <a:r>
              <a:rPr dirty="0">
                <a:latin typeface="Calibri"/>
                <a:cs typeface="Calibri"/>
              </a:rPr>
              <a:t>”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4852568"/>
            <a:ext cx="3207544" cy="670216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>
              <a:spcBef>
                <a:spcPts val="506"/>
              </a:spcBef>
            </a:pPr>
            <a:r>
              <a:rPr b="1" spc="-4" dirty="0">
                <a:latin typeface="Calibri"/>
                <a:cs typeface="Calibri"/>
              </a:rPr>
              <a:t>Output (conditional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generations):</a:t>
            </a:r>
            <a:endParaRPr>
              <a:latin typeface="Calibri"/>
              <a:cs typeface="Calibri"/>
            </a:endParaRPr>
          </a:p>
          <a:p>
            <a:pPr marL="695325">
              <a:spcBef>
                <a:spcPts val="431"/>
              </a:spcBef>
            </a:pPr>
            <a:r>
              <a:rPr spc="-4" dirty="0">
                <a:latin typeface="Calibri"/>
                <a:cs typeface="Calibri"/>
              </a:rPr>
              <a:t>loutre…”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6"/>
            <a:ext cx="790765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Very </a:t>
            </a:r>
            <a:r>
              <a:rPr dirty="0">
                <a:latin typeface="Calibri"/>
                <a:cs typeface="Calibri"/>
              </a:rPr>
              <a:t>large language models </a:t>
            </a:r>
            <a:r>
              <a:rPr spc="-4" dirty="0">
                <a:latin typeface="Calibri"/>
                <a:cs typeface="Calibri"/>
              </a:rPr>
              <a:t>seem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perform some </a:t>
            </a:r>
            <a:r>
              <a:rPr dirty="0">
                <a:latin typeface="Calibri"/>
                <a:cs typeface="Calibri"/>
              </a:rPr>
              <a:t>kind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learning </a:t>
            </a:r>
            <a:r>
              <a:rPr b="1" spc="-4" dirty="0">
                <a:latin typeface="Calibri"/>
                <a:cs typeface="Calibri"/>
              </a:rPr>
              <a:t>without gradient  </a:t>
            </a:r>
            <a:r>
              <a:rPr b="1" dirty="0">
                <a:latin typeface="Calibri"/>
                <a:cs typeface="Calibri"/>
              </a:rPr>
              <a:t>steps </a:t>
            </a:r>
            <a:r>
              <a:rPr spc="-4" dirty="0">
                <a:latin typeface="Calibri"/>
                <a:cs typeface="Calibri"/>
              </a:rPr>
              <a:t>simply from </a:t>
            </a:r>
            <a:r>
              <a:rPr dirty="0">
                <a:latin typeface="Calibri"/>
                <a:cs typeface="Calibri"/>
              </a:rPr>
              <a:t>examples you </a:t>
            </a:r>
            <a:r>
              <a:rPr spc="-4" dirty="0">
                <a:latin typeface="Calibri"/>
                <a:cs typeface="Calibri"/>
              </a:rPr>
              <a:t>provide </a:t>
            </a:r>
            <a:r>
              <a:rPr dirty="0">
                <a:latin typeface="Calibri"/>
                <a:cs typeface="Calibri"/>
              </a:rPr>
              <a:t>within their</a:t>
            </a:r>
            <a:r>
              <a:rPr spc="-2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contexts.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656" y="2439163"/>
            <a:ext cx="7315526" cy="320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" y="1081548"/>
            <a:ext cx="9128488" cy="4955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821146" y="6581001"/>
            <a:ext cx="3578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https://www.youtube.com/watch?v=TrdevFK_am4</a:t>
            </a:r>
            <a:r>
              <a:rPr lang="en-US" sz="12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0" y="6581001"/>
            <a:ext cx="5169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Dosovitskiy</a:t>
            </a:r>
            <a:r>
              <a:rPr lang="en-US" sz="1200" dirty="0"/>
              <a:t>, ICLR 2021, </a:t>
            </a:r>
            <a:r>
              <a:rPr lang="en-US" sz="1200" dirty="0">
                <a:hlinkClick r:id="rId4"/>
              </a:rPr>
              <a:t>https://github.com/google-research/vision_transformer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9517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383539" y="1150373"/>
            <a:ext cx="8426163" cy="4062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0" y="6581001"/>
            <a:ext cx="534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200" dirty="0"/>
              <a:t>UNITER: Learning </a:t>
            </a:r>
            <a:r>
              <a:rPr lang="en-US" sz="1200" dirty="0" err="1"/>
              <a:t>UNiversal</a:t>
            </a:r>
            <a:r>
              <a:rPr lang="en-US" sz="1200" dirty="0"/>
              <a:t> Image-</a:t>
            </a:r>
            <a:r>
              <a:rPr lang="en-US" sz="1200" dirty="0" err="1"/>
              <a:t>TExt</a:t>
            </a:r>
            <a:r>
              <a:rPr lang="en-US" sz="1200" dirty="0"/>
              <a:t> Representations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139203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265471" y="1160206"/>
            <a:ext cx="8697064" cy="292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0" y="6581001"/>
            <a:ext cx="777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 et al., “</a:t>
            </a:r>
            <a:r>
              <a:rPr lang="en-US" sz="1200" dirty="0" err="1"/>
              <a:t>ViLBERT</a:t>
            </a:r>
            <a:r>
              <a:rPr lang="en-US" sz="1200" dirty="0"/>
              <a:t>: Pretraining Task-Agnostic </a:t>
            </a:r>
            <a:r>
              <a:rPr lang="en-US" sz="1200" dirty="0" err="1"/>
              <a:t>Visiolinguistic</a:t>
            </a:r>
            <a:r>
              <a:rPr lang="en-US" sz="1200" dirty="0"/>
              <a:t> Representations for Vision-and-Language Tasks”, </a:t>
            </a:r>
            <a:r>
              <a:rPr lang="en-US" sz="1200" dirty="0" err="1"/>
              <a:t>NeurIPS</a:t>
            </a:r>
            <a:r>
              <a:rPr lang="en-US" sz="12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5520283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285135" y="1317522"/>
            <a:ext cx="8583561" cy="3436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0" y="6581001"/>
            <a:ext cx="701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5763619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205" y="720840"/>
            <a:ext cx="3972232" cy="5873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0" y="6594532"/>
            <a:ext cx="3154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https://visualcommonsense.com/leaderboard/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383540" y="754625"/>
            <a:ext cx="4177665" cy="2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178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498" y="2294635"/>
            <a:ext cx="1305560" cy="1464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ULMfit  Jan 2018</a:t>
            </a:r>
          </a:p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7462" y="2312923"/>
            <a:ext cx="1689735" cy="220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  Oct 2018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256 TPU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~320–560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4570" y="2294635"/>
            <a:ext cx="1834514" cy="2024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6275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GPT-2  Feb 2019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~2048 TPU v3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 according to  </a:t>
            </a: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</a:rPr>
              <a:t>a reddit thread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5219" y="2294635"/>
            <a:ext cx="1732914" cy="166712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57834" lvl="0" indent="0" algn="l" defTabSz="914400" rtl="0" eaLnBrk="1" fontAlgn="auto" latinLnBrk="0" hangingPunct="1">
              <a:lnSpc>
                <a:spcPts val="35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June 2018  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240 GPU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0935" y="1147864"/>
            <a:ext cx="7918450" cy="139128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4998720"/>
            <a:ext cx="1914144" cy="920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0488" y="4831079"/>
            <a:ext cx="1758695" cy="125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01256" y="4831079"/>
            <a:ext cx="1755648" cy="1255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9055" y="5245608"/>
            <a:ext cx="2008631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383540" y="251460"/>
            <a:ext cx="44437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13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j-ea"/>
              </a:rPr>
              <a:t>Cost of training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A87FF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1118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76442" y="3377432"/>
            <a:ext cx="358711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1023938" algn="l"/>
              </a:tabLst>
            </a:pPr>
            <a:r>
              <a:rPr sz="2100" spc="-4" dirty="0">
                <a:latin typeface="Calibri"/>
                <a:cs typeface="Calibri"/>
              </a:rPr>
              <a:t>I </a:t>
            </a:r>
            <a:r>
              <a:rPr sz="2100" spc="-8" dirty="0">
                <a:latin typeface="Calibri"/>
                <a:cs typeface="Calibri"/>
              </a:rPr>
              <a:t>put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4" dirty="0">
                <a:latin typeface="Calibri"/>
                <a:cs typeface="Calibri"/>
              </a:rPr>
              <a:t>fork down on 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table.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05551" y="2984294"/>
            <a:ext cx="4130516" cy="7588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34290">
              <a:lnSpc>
                <a:spcPct val="120000"/>
              </a:lnSpc>
              <a:spcBef>
                <a:spcPts val="71"/>
              </a:spcBef>
              <a:tabLst>
                <a:tab pos="3098959" algn="l"/>
              </a:tabLst>
            </a:pPr>
            <a:r>
              <a:rPr sz="2100" spc="-8" dirty="0">
                <a:latin typeface="Calibri"/>
                <a:cs typeface="Calibri"/>
              </a:rPr>
              <a:t>The </a:t>
            </a:r>
            <a:r>
              <a:rPr sz="2100" spc="-4" dirty="0">
                <a:latin typeface="Calibri"/>
                <a:cs typeface="Calibri"/>
              </a:rPr>
              <a:t>woman walked across the </a:t>
            </a:r>
            <a:r>
              <a:rPr sz="2100" spc="-8" dirty="0">
                <a:latin typeface="Calibri"/>
                <a:cs typeface="Calibri"/>
              </a:rPr>
              <a:t>street,  </a:t>
            </a:r>
            <a:r>
              <a:rPr sz="2100" spc="-4" dirty="0">
                <a:latin typeface="Calibri"/>
                <a:cs typeface="Calibri"/>
              </a:rPr>
              <a:t>checki</a:t>
            </a:r>
            <a:r>
              <a:rPr sz="2100" spc="-15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g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fo</a:t>
            </a:r>
            <a:r>
              <a:rPr sz="2100" spc="-4" dirty="0">
                <a:latin typeface="Calibri"/>
                <a:cs typeface="Calibri"/>
              </a:rPr>
              <a:t>r traff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c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over</a:t>
            </a:r>
            <a:r>
              <a:rPr sz="2100" spc="-11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sho</a:t>
            </a:r>
            <a:r>
              <a:rPr sz="2100" spc="-15" dirty="0">
                <a:latin typeface="Calibri"/>
                <a:cs typeface="Calibri"/>
              </a:rPr>
              <a:t>u</a:t>
            </a:r>
            <a:r>
              <a:rPr sz="2100" spc="-4" dirty="0">
                <a:latin typeface="Calibri"/>
                <a:cs typeface="Calibri"/>
              </a:rPr>
              <a:t>l</a:t>
            </a:r>
            <a:r>
              <a:rPr sz="2100" spc="-15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er.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1687" y="3377432"/>
            <a:ext cx="6536531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6459379" algn="l"/>
              </a:tabLst>
            </a:pPr>
            <a:r>
              <a:rPr sz="2100" spc="-4" dirty="0">
                <a:latin typeface="Calibri"/>
                <a:cs typeface="Calibri"/>
              </a:rPr>
              <a:t>I we</a:t>
            </a:r>
            <a:r>
              <a:rPr sz="2100" spc="-11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to the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ocea</a:t>
            </a:r>
            <a:r>
              <a:rPr sz="2100" spc="-4" dirty="0">
                <a:latin typeface="Calibri"/>
                <a:cs typeface="Calibri"/>
              </a:rPr>
              <a:t>n to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se</a:t>
            </a:r>
            <a:r>
              <a:rPr sz="2100" spc="-4" dirty="0">
                <a:latin typeface="Calibri"/>
                <a:cs typeface="Calibri"/>
              </a:rPr>
              <a:t>e t</a:t>
            </a:r>
            <a:r>
              <a:rPr sz="2100" spc="-11" dirty="0">
                <a:latin typeface="Calibri"/>
                <a:cs typeface="Calibri"/>
              </a:rPr>
              <a:t>h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8" dirty="0">
                <a:latin typeface="Calibri"/>
                <a:cs typeface="Calibri"/>
              </a:rPr>
              <a:t>sh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tu</a:t>
            </a:r>
            <a:r>
              <a:rPr sz="2100" spc="-15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11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es,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seal</a:t>
            </a:r>
            <a:r>
              <a:rPr sz="2100" spc="-15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and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29168" y="2984295"/>
            <a:ext cx="5680710" cy="11720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49" marR="3810" algn="ctr">
              <a:lnSpc>
                <a:spcPct val="120000"/>
              </a:lnSpc>
              <a:spcBef>
                <a:spcPts val="71"/>
              </a:spcBef>
            </a:pPr>
            <a:r>
              <a:rPr sz="2100" spc="-8" dirty="0">
                <a:latin typeface="Calibri"/>
                <a:cs typeface="Calibri"/>
              </a:rPr>
              <a:t>Overall, </a:t>
            </a:r>
            <a:r>
              <a:rPr sz="2100" spc="-4" dirty="0">
                <a:latin typeface="Calibri"/>
                <a:cs typeface="Calibri"/>
              </a:rPr>
              <a:t>the value I got </a:t>
            </a:r>
            <a:r>
              <a:rPr sz="2100" spc="-8" dirty="0">
                <a:latin typeface="Calibri"/>
                <a:cs typeface="Calibri"/>
              </a:rPr>
              <a:t>from </a:t>
            </a:r>
            <a:r>
              <a:rPr sz="2100" spc="-4" dirty="0">
                <a:latin typeface="Calibri"/>
                <a:cs typeface="Calibri"/>
              </a:rPr>
              <a:t>the two </a:t>
            </a:r>
            <a:r>
              <a:rPr sz="2100" spc="-8" dirty="0">
                <a:latin typeface="Calibri"/>
                <a:cs typeface="Calibri"/>
              </a:rPr>
              <a:t>hours </a:t>
            </a:r>
            <a:r>
              <a:rPr sz="2100" spc="-4" dirty="0">
                <a:latin typeface="Calibri"/>
                <a:cs typeface="Calibri"/>
              </a:rPr>
              <a:t>watching  it was the sum total of the popcorn and the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drink.</a:t>
            </a:r>
            <a:endParaRPr sz="2100">
              <a:latin typeface="Calibri"/>
              <a:cs typeface="Calibri"/>
            </a:endParaRPr>
          </a:p>
          <a:p>
            <a:pPr marL="2381" algn="ctr">
              <a:spcBef>
                <a:spcPts val="506"/>
              </a:spcBef>
              <a:tabLst>
                <a:tab pos="2073593" algn="l"/>
              </a:tabLst>
            </a:pPr>
            <a:r>
              <a:rPr sz="2100" spc="-8" dirty="0">
                <a:latin typeface="Calibri"/>
                <a:cs typeface="Calibri"/>
              </a:rPr>
              <a:t>The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movie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was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b="0" kern="0"/>
              <a:t>What can we learn from reconstructing the input?</a:t>
            </a:r>
            <a:endParaRPr lang="en-US" b="0" kern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95189" y="2984295"/>
            <a:ext cx="5349240" cy="1171796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2858" algn="ctr">
              <a:spcBef>
                <a:spcPts val="578"/>
              </a:spcBef>
            </a:pPr>
            <a:r>
              <a:rPr sz="2100" spc="-4" dirty="0">
                <a:latin typeface="Calibri"/>
                <a:cs typeface="Calibri"/>
              </a:rPr>
              <a:t>Iroh went into the kitchen to make </a:t>
            </a:r>
            <a:r>
              <a:rPr sz="2100" spc="-8" dirty="0">
                <a:latin typeface="Calibri"/>
                <a:cs typeface="Calibri"/>
              </a:rPr>
              <a:t>some</a:t>
            </a:r>
            <a:r>
              <a:rPr sz="2100" spc="7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tea.</a:t>
            </a:r>
            <a:endParaRPr sz="2100">
              <a:latin typeface="Calibri"/>
              <a:cs typeface="Calibri"/>
            </a:endParaRPr>
          </a:p>
          <a:p>
            <a:pPr algn="ctr">
              <a:spcBef>
                <a:spcPts val="503"/>
              </a:spcBef>
            </a:pPr>
            <a:r>
              <a:rPr sz="2100" spc="-8" dirty="0">
                <a:latin typeface="Calibri"/>
                <a:cs typeface="Calibri"/>
              </a:rPr>
              <a:t>Standing </a:t>
            </a:r>
            <a:r>
              <a:rPr sz="2100" spc="-4" dirty="0">
                <a:latin typeface="Calibri"/>
                <a:cs typeface="Calibri"/>
              </a:rPr>
              <a:t>next to Iroh, Zuko </a:t>
            </a:r>
            <a:r>
              <a:rPr sz="2100" spc="-8" dirty="0">
                <a:latin typeface="Calibri"/>
                <a:cs typeface="Calibri"/>
              </a:rPr>
              <a:t>pondered his</a:t>
            </a:r>
            <a:r>
              <a:rPr sz="2100" spc="12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destiny.</a:t>
            </a:r>
            <a:endParaRPr sz="2100">
              <a:latin typeface="Calibri"/>
              <a:cs typeface="Calibri"/>
            </a:endParaRPr>
          </a:p>
          <a:p>
            <a:pPr marL="2858" algn="ctr">
              <a:spcBef>
                <a:spcPts val="506"/>
              </a:spcBef>
              <a:tabLst>
                <a:tab pos="2233136" algn="l"/>
              </a:tabLst>
            </a:pPr>
            <a:r>
              <a:rPr sz="2100" spc="-8" dirty="0">
                <a:latin typeface="Calibri"/>
                <a:cs typeface="Calibri"/>
              </a:rPr>
              <a:t>Zuko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left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the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b="0" kern="0"/>
              <a:t>What can we learn from reconstructing the input?</a:t>
            </a:r>
            <a:endParaRPr lang="en-US" b="0" kern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71795" y="2984294"/>
            <a:ext cx="4798219" cy="7588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45356" marR="3810" indent="-936308">
              <a:lnSpc>
                <a:spcPct val="120000"/>
              </a:lnSpc>
              <a:spcBef>
                <a:spcPts val="71"/>
              </a:spcBef>
              <a:tabLst>
                <a:tab pos="3910965" algn="l"/>
              </a:tabLst>
            </a:pPr>
            <a:r>
              <a:rPr sz="2100" spc="-4" dirty="0">
                <a:latin typeface="Calibri"/>
                <a:cs typeface="Calibri"/>
              </a:rPr>
              <a:t>I was thinking about the </a:t>
            </a:r>
            <a:r>
              <a:rPr sz="2100" spc="-8" dirty="0">
                <a:latin typeface="Calibri"/>
                <a:cs typeface="Calibri"/>
              </a:rPr>
              <a:t>sequence </a:t>
            </a:r>
            <a:r>
              <a:rPr sz="2100" spc="-4" dirty="0">
                <a:latin typeface="Calibri"/>
                <a:cs typeface="Calibri"/>
              </a:rPr>
              <a:t>that goes  1, 1, 2, 3, 5, 8, 13,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21,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34938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2162735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88" dirty="0">
                <a:solidFill>
                  <a:srgbClr val="3A87FF"/>
                </a:solidFill>
              </a:rPr>
              <a:t>Word</a:t>
            </a:r>
            <a:r>
              <a:rPr sz="3000" spc="-274" dirty="0">
                <a:solidFill>
                  <a:srgbClr val="3A87FF"/>
                </a:solidFill>
              </a:rPr>
              <a:t> </a:t>
            </a:r>
            <a:r>
              <a:rPr sz="3000" spc="-172" dirty="0">
                <a:solidFill>
                  <a:srgbClr val="3A87FF"/>
                </a:solidFill>
              </a:rPr>
              <a:t>vectors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8" y="1302348"/>
            <a:ext cx="7307356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build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chosen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contexts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338" y="5449422"/>
            <a:ext cx="7281581" cy="700796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Note: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sometimes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called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embeddings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representations.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distributed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2206" y="3779296"/>
            <a:ext cx="1231526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93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r>
              <a:rPr kumimoji="0" sz="2294" b="0" i="1" u="none" strike="noStrike" kern="1200" cap="none" spc="234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8527" y="2656466"/>
            <a:ext cx="751914" cy="25361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−0.177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−0.107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−0.542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1982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3704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9851" y="1370927"/>
            <a:ext cx="8576422" cy="5283013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1339" y="479835"/>
            <a:ext cx="7751109" cy="4322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93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41" dirty="0">
                <a:solidFill>
                  <a:srgbClr val="3A87FF"/>
                </a:solidFill>
              </a:rPr>
              <a:t>meaning</a:t>
            </a:r>
            <a:r>
              <a:rPr sz="2735" spc="-221" dirty="0">
                <a:solidFill>
                  <a:srgbClr val="3A87FF"/>
                </a:solidFill>
              </a:rPr>
              <a:t> </a:t>
            </a:r>
            <a:r>
              <a:rPr sz="2735" spc="-97" dirty="0">
                <a:solidFill>
                  <a:srgbClr val="3A87FF"/>
                </a:solidFill>
              </a:rPr>
              <a:t>as</a:t>
            </a:r>
            <a:r>
              <a:rPr sz="2735" spc="-207" dirty="0">
                <a:solidFill>
                  <a:srgbClr val="3A87FF"/>
                </a:solidFill>
              </a:rPr>
              <a:t> </a:t>
            </a:r>
            <a:r>
              <a:rPr sz="2735" spc="-110" dirty="0">
                <a:solidFill>
                  <a:srgbClr val="3A87FF"/>
                </a:solidFill>
              </a:rPr>
              <a:t>a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63" dirty="0">
                <a:solidFill>
                  <a:srgbClr val="3A87FF"/>
                </a:solidFill>
              </a:rPr>
              <a:t>neural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32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72" dirty="0">
                <a:solidFill>
                  <a:srgbClr val="3A87FF"/>
                </a:solidFill>
              </a:rPr>
              <a:t>vector</a:t>
            </a:r>
            <a:r>
              <a:rPr sz="2735" spc="-229" dirty="0">
                <a:solidFill>
                  <a:srgbClr val="3A87FF"/>
                </a:solidFill>
              </a:rPr>
              <a:t> </a:t>
            </a:r>
            <a:r>
              <a:rPr sz="2735" spc="357" dirty="0">
                <a:solidFill>
                  <a:srgbClr val="3A87FF"/>
                </a:solidFill>
              </a:rPr>
              <a:t>–</a:t>
            </a:r>
            <a:r>
              <a:rPr sz="2735" spc="-212" dirty="0">
                <a:solidFill>
                  <a:srgbClr val="3A87FF"/>
                </a:solidFill>
              </a:rPr>
              <a:t> </a:t>
            </a:r>
            <a:r>
              <a:rPr sz="2735" spc="-150" dirty="0">
                <a:solidFill>
                  <a:srgbClr val="3A87FF"/>
                </a:solidFill>
              </a:rPr>
              <a:t>visualization</a:t>
            </a:r>
            <a:endParaRPr sz="2735"/>
          </a:p>
        </p:txBody>
      </p:sp>
      <p:sp>
        <p:nvSpPr>
          <p:cNvPr id="9" name="object 9"/>
          <p:cNvSpPr txBox="1"/>
          <p:nvPr/>
        </p:nvSpPr>
        <p:spPr>
          <a:xfrm>
            <a:off x="2127975" y="2384836"/>
            <a:ext cx="561975" cy="21272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54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487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4711" y="2365674"/>
            <a:ext cx="1020296" cy="2172821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323" y="3338681"/>
            <a:ext cx="778809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expect</a:t>
            </a:r>
            <a:r>
              <a:rPr kumimoji="0" sz="1677" b="0" i="1" u="none" strike="noStrike" kern="1200" cap="none" spc="168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3740524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</a:t>
            </a:r>
            <a:r>
              <a:rPr lang="en-US" sz="3000" dirty="0">
                <a:solidFill>
                  <a:srgbClr val="3A87FF"/>
                </a:solidFill>
              </a:rPr>
              <a:t>V</a:t>
            </a:r>
            <a:r>
              <a:rPr sz="3000" dirty="0">
                <a:solidFill>
                  <a:srgbClr val="3A87FF"/>
                </a:solidFill>
              </a:rPr>
              <a:t>ec Overview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7705165" cy="4317286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81807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Word2vec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(Mikolov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al.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2013)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framework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learning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Idea: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corpus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Every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fixed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vocabulary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ts val="27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through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which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(“outside”)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275679" lvl="0" indent="-322747" algn="l" defTabSz="806867" rtl="0" eaLnBrk="1" fontAlgn="auto" latinLnBrk="0" hangingPunct="1">
              <a:lnSpc>
                <a:spcPts val="2735"/>
              </a:lnSpc>
              <a:spcBef>
                <a:spcPts val="613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given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vice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versa)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41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Keep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adjusting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4481434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Word2Vec 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2675" y="4293421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9457" y="4123988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4491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7431" y="4156261"/>
            <a:ext cx="1900518" cy="158003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06115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1355" y="4138321"/>
            <a:ext cx="753035" cy="143435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62272" y="2735121"/>
            <a:ext cx="5004401" cy="9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752664" y="2600553"/>
            <a:ext cx="5275688" cy="869062"/>
            <a:chOff x="1752664" y="2600553"/>
            <a:chExt cx="5275688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4424501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Word2Vec 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lang="en-US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3248" y="4352588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0030" y="4181586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5075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8015" y="4238732"/>
            <a:ext cx="1309407" cy="133350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6700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71928" y="4181592"/>
            <a:ext cx="856690" cy="158003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67006" y="2727960"/>
            <a:ext cx="4646250" cy="932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2962034" y="2600553"/>
            <a:ext cx="4911895" cy="869062"/>
            <a:chOff x="1752664" y="2600553"/>
            <a:chExt cx="4911895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24571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</a:t>
            </a:r>
            <a:r>
              <a:rPr lang="en-US" sz="3000" dirty="0">
                <a:solidFill>
                  <a:srgbClr val="3A87FF"/>
                </a:solidFill>
              </a:rPr>
              <a:t>V</a:t>
            </a:r>
            <a:r>
              <a:rPr sz="3000" dirty="0">
                <a:solidFill>
                  <a:srgbClr val="3A87FF"/>
                </a:solidFill>
              </a:rPr>
              <a:t>ec: objective function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20132" y="1028028"/>
            <a:ext cx="7849162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22413" marR="15689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each position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Trebuchet MS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= 1, … ,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predict context words within a window of fixed size </a:t>
            </a:r>
            <a:r>
              <a:rPr kumimoji="0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given center word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j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31340" y="3852200"/>
            <a:ext cx="7837954" cy="67816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2647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3256603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(average) negative log likelihood: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5490" y="5654207"/>
            <a:ext cx="8280019" cy="717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5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Minimizing 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⟺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Maximizing predictive accuracy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40" y="1814244"/>
            <a:ext cx="6627368" cy="1988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26" y="4359477"/>
            <a:ext cx="6369160" cy="12090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83626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</a:t>
            </a:r>
            <a:r>
              <a:rPr lang="en-US" sz="3000" dirty="0">
                <a:solidFill>
                  <a:srgbClr val="3A87FF"/>
                </a:solidFill>
              </a:rPr>
              <a:t>V</a:t>
            </a:r>
            <a:r>
              <a:rPr sz="3000" dirty="0">
                <a:solidFill>
                  <a:srgbClr val="3A87FF"/>
                </a:solidFill>
              </a:rPr>
              <a:t>ec: objective function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40" y="1321174"/>
            <a:ext cx="5647204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want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function: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586516" y="2956337"/>
            <a:ext cx="5985062" cy="246147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  <a:tab pos="5602680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Question: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-2500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; </a:t>
            </a:r>
            <a:r>
              <a:rPr kumimoji="0" lang="el-GR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DejaVu Serif"/>
              </a:rPr>
              <a:t>θ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r>
              <a:rPr kumimoji="0" sz="2294" b="0" i="0" u="none" strike="noStrike" kern="1200" cap="none" spc="22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?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Answer: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two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2294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78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45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v</a:t>
            </a:r>
            <a:r>
              <a:rPr kumimoji="0" lang="en-US" sz="1853" b="0" i="1" u="none" strike="noStrike" kern="1200" cap="none" spc="45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-184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8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7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u</a:t>
            </a:r>
            <a:r>
              <a:rPr kumimoji="0" lang="en-US" sz="1853" b="0" i="1" u="none" strike="noStrike" kern="1200" cap="none" spc="7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119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853" b="0" i="0" u="none" strike="noStrike" kern="1200" cap="none" spc="-28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571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682" y="5423551"/>
            <a:ext cx="3926636" cy="996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20" y="1716428"/>
            <a:ext cx="6369160" cy="1209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08928" y="4443581"/>
            <a:ext cx="7589744" cy="1396307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355806" marR="26896" lvl="0" indent="-322747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5806" algn="l"/>
                <a:tab pos="356366" algn="l"/>
              </a:tabLst>
              <a:defRPr/>
            </a:pP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maps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arbitrary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values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distribution</a:t>
            </a:r>
            <a:r>
              <a:rPr kumimoji="0" lang="en-US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</a:t>
            </a:r>
            <a:r>
              <a:rPr kumimoji="0" lang="en-US" sz="2294" b="0" i="0" u="none" strike="noStrike" kern="1200" cap="none" spc="-106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sz="2515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sz="1853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“max”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 </a:t>
            </a:r>
            <a:r>
              <a:rPr kumimoji="0" sz="1853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amplifies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</a:t>
            </a:r>
            <a:r>
              <a:rPr kumimoji="0" sz="1853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larges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x</a:t>
            </a:r>
            <a:r>
              <a:rPr kumimoji="0" lang="en-US" sz="1853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853" b="0" i="0" u="none" strike="noStrike" kern="1200" cap="none" spc="-353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lang="en-US" sz="1853" b="0" i="0" u="none" strike="noStrike" kern="1200" cap="none" spc="-10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“soft”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still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assigns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lang="en-US" sz="1853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smaller</a:t>
            </a:r>
            <a:r>
              <a:rPr kumimoji="0" lang="en-US" sz="1853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000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x</a:t>
            </a:r>
            <a:r>
              <a:rPr kumimoji="0" lang="en-US" sz="2000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985" b="0" i="0" u="none" strike="noStrike" kern="1200" cap="none" spc="0" normalizeH="0" baseline="-16666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26476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Word2</a:t>
            </a:r>
            <a:r>
              <a:rPr lang="en-US" sz="3000" dirty="0">
                <a:solidFill>
                  <a:srgbClr val="3A87FF"/>
                </a:solidFill>
              </a:rPr>
              <a:t>V</a:t>
            </a:r>
            <a:r>
              <a:rPr sz="3000" dirty="0">
                <a:solidFill>
                  <a:srgbClr val="3A87FF"/>
                </a:solidFill>
              </a:rPr>
              <a:t>ec: prediction function</a:t>
            </a:r>
            <a:endParaRPr sz="3000" dirty="0"/>
          </a:p>
        </p:txBody>
      </p:sp>
      <p:sp>
        <p:nvSpPr>
          <p:cNvPr id="25" name="object 25"/>
          <p:cNvSpPr txBox="1"/>
          <p:nvPr/>
        </p:nvSpPr>
        <p:spPr>
          <a:xfrm>
            <a:off x="597722" y="3186484"/>
            <a:ext cx="7384116" cy="361531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367572" marR="0" lvl="0" indent="-322747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012" algn="l"/>
                <a:tab pos="367572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an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r>
              <a:rPr kumimoji="0" sz="2515" b="0" i="0" u="none" strike="noStrike" kern="1200" cap="none" spc="-152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→</a:t>
            </a:r>
            <a:r>
              <a:rPr kumimoji="0" sz="2294" b="0" i="0" u="none" strike="noStrike" kern="1200" cap="none" spc="-5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endParaRPr kumimoji="0" sz="2515" b="0" i="0" u="none" strike="noStrike" kern="1200" cap="none" spc="0" normalizeH="0" baseline="27777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9" y="1152143"/>
            <a:ext cx="7245415" cy="18923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80" y="3665630"/>
            <a:ext cx="4066596" cy="6783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4968"/>
            <a:ext cx="8355330" cy="433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dirty="0" err="1"/>
              <a:t>ELMo</a:t>
            </a:r>
            <a:r>
              <a:rPr dirty="0"/>
              <a:t>: Embeddings from Language  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39" y="1099820"/>
            <a:ext cx="8336788" cy="28278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21005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contextualized word representations.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Peters et al.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NAACL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2018.  https://arxiv.org/abs/1802.05365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Breakout version of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token vectors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contextual word vectors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word token vectors using long contexts not context  windows (here, whole sentence, could be longer)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45479" y="3901440"/>
            <a:ext cx="2974848" cy="2346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4968"/>
            <a:ext cx="8355330" cy="433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dirty="0" err="1"/>
              <a:t>ELMo</a:t>
            </a:r>
            <a:r>
              <a:rPr dirty="0"/>
              <a:t>: Embeddings from Language  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355330" cy="382951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a bidirectional LM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Aim at performant but not overly large LM: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2 biLSTM layers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character CNN to build initial word representation </a:t>
            </a:r>
          </a:p>
          <a:p>
            <a:pPr marL="698500" marR="1014730" lvl="1" indent="-228600" algn="l" defTabSz="914400" rtl="0" eaLnBrk="1" fontAlgn="auto" latinLnBrk="0" hangingPunct="1">
              <a:lnSpc>
                <a:spcPts val="2810"/>
              </a:lnSpc>
              <a:spcBef>
                <a:spcPts val="76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User 4096 dim hidden/cell LSTM states with 512 dim projections to next input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a residual connection</a:t>
            </a:r>
          </a:p>
          <a:p>
            <a:pPr marL="698500" marR="207645" lvl="1" indent="-2286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51460"/>
            <a:ext cx="636138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ELMo used in a sequence tagger</a:t>
            </a:r>
            <a:endParaRPr kumimoji="0" sz="32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1312" y="5830823"/>
            <a:ext cx="3054095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9079" y="2028532"/>
            <a:ext cx="1016635" cy="1327785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0" y="6581001"/>
            <a:ext cx="8164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Manning, </a:t>
            </a:r>
            <a:r>
              <a:rPr lang="en-US" sz="1200" dirty="0">
                <a:solidFill>
                  <a:prstClr val="black"/>
                </a:solidFill>
              </a:rPr>
              <a:t>figure from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200" dirty="0">
                <a:solidFill>
                  <a:prstClr val="black"/>
                </a:solidFill>
              </a:rPr>
              <a:t>, paper at </a:t>
            </a:r>
            <a:r>
              <a:rPr lang="en-US" sz="1200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200" dirty="0">
                <a:solidFill>
                  <a:prstClr val="black"/>
                </a:solidFill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021"/>
            <a:ext cx="9144000" cy="48859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1057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ELMo results: Great for all tasks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783079"/>
            <a:ext cx="9144000" cy="2755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0363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ELMo: </a:t>
            </a:r>
            <a:r>
              <a:rPr lang="en-US" sz="3200" dirty="0"/>
              <a:t>Roles of different </a:t>
            </a:r>
            <a:r>
              <a:rPr sz="3200" dirty="0"/>
              <a:t>layers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193405" cy="2455159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two biLSTM NLM layers have differentiated uses/meanings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 layer is better for lower-level syntax, etc.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Part-of-speech tagging, syntactic dependencies, NER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layer is better for higher-level semantics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Sentiment, Semantic role labeling, question answering, SNLI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hristopher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Manning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3556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dirty="0"/>
              <a:t>Additional resources</a:t>
            </a:r>
            <a:endParaRPr sz="3200" b="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265795" cy="394531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about transformers on your own?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recommended resource:</a:t>
            </a: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http://nlp.seas.harvard.edu/2018/04/03/attention.html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Annotated Transformer by Sasha Rush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kumimoji="0" sz="20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upyter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Notebook using PyTorch that explains everything!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4200" lvl="1" indent="-228600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http://jalammar.github.io/illustrated-transformer/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lvl="1" indent="-228600">
              <a:spcBef>
                <a:spcPts val="489"/>
              </a:spcBef>
              <a:buClr>
                <a:srgbClr val="3A87FF"/>
              </a:buClr>
              <a:buFont typeface="Times New Roman"/>
              <a:buChar char="•"/>
              <a:tabLst>
                <a:tab pos="6985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55700" lvl="2" indent="-228600">
              <a:spcBef>
                <a:spcPts val="489"/>
              </a:spcBef>
              <a:buClr>
                <a:srgbClr val="3A87FF"/>
              </a:buClr>
              <a:buFont typeface="Times New Roman"/>
              <a:buChar char="•"/>
              <a:tabLst>
                <a:tab pos="698500" algn="l"/>
              </a:tabLs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9900" marR="0" lvl="1" algn="l" defTabSz="914400" rtl="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rgbClr val="3A87FF"/>
              </a:buClr>
              <a:buSzTx/>
              <a:tabLst>
                <a:tab pos="698500" algn="l"/>
              </a:tabLst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3"/>
            <a:ext cx="8622460" cy="1261082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O(sequence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length)</a:t>
            </a:r>
            <a:r>
              <a:rPr sz="1875" b="1" spc="19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steps</a:t>
            </a:r>
            <a:r>
              <a:rPr sz="1875" spc="-4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for</a:t>
            </a:r>
            <a:r>
              <a:rPr sz="1875" spc="11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distant</a:t>
            </a:r>
            <a:r>
              <a:rPr sz="1875" spc="-4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word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pairs</a:t>
            </a:r>
            <a:r>
              <a:rPr sz="1875" spc="-8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to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interact </a:t>
            </a:r>
            <a:r>
              <a:rPr sz="1875" spc="11" dirty="0">
                <a:latin typeface="Calibri"/>
                <a:cs typeface="Calibri"/>
              </a:rPr>
              <a:t>means: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9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Hard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(because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gradient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problems!)</a:t>
            </a:r>
          </a:p>
          <a:p>
            <a:pPr marL="523875" marR="3810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Linear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 of </a:t>
            </a:r>
            <a:r>
              <a:rPr sz="1725" dirty="0">
                <a:latin typeface="Calibri"/>
                <a:cs typeface="Calibri"/>
              </a:rPr>
              <a:t>words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-4" dirty="0">
                <a:latin typeface="Calibri"/>
                <a:cs typeface="Calibri"/>
              </a:rPr>
              <a:t>“baked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in”;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not necessarily</a:t>
            </a:r>
            <a:r>
              <a:rPr sz="1725" dirty="0">
                <a:latin typeface="Calibri"/>
                <a:cs typeface="Calibri"/>
              </a:rPr>
              <a:t> the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right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way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think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 </a:t>
            </a:r>
            <a:r>
              <a:rPr sz="1725" spc="-4" dirty="0">
                <a:latin typeface="Calibri"/>
                <a:cs typeface="Calibri"/>
              </a:rPr>
              <a:t>sentences…</a:t>
            </a:r>
            <a:endParaRPr sz="172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37409" y="3599307"/>
            <a:ext cx="1736408" cy="866775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27301" y="4528432"/>
            <a:ext cx="1808321" cy="30159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  <a:tabLst>
                <a:tab pos="555784" algn="l"/>
                <a:tab pos="1102043" algn="l"/>
                <a:tab pos="1632109" algn="l"/>
              </a:tabLst>
            </a:pPr>
            <a:r>
              <a:rPr sz="1875" i="1" spc="8" dirty="0">
                <a:latin typeface="Calibri"/>
                <a:cs typeface="Calibri"/>
              </a:rPr>
              <a:t>Th</a:t>
            </a:r>
            <a:r>
              <a:rPr sz="1875" i="1" spc="11" dirty="0">
                <a:latin typeface="Calibri"/>
                <a:cs typeface="Calibri"/>
              </a:rPr>
              <a:t>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75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813" i="1" spc="17" baseline="1111" dirty="0">
                <a:latin typeface="Calibri"/>
                <a:cs typeface="Calibri"/>
              </a:rPr>
              <a:t>who</a:t>
            </a:r>
            <a:r>
              <a:rPr sz="2813" i="1" baseline="1111" dirty="0">
                <a:latin typeface="Calibri"/>
                <a:cs typeface="Calibri"/>
              </a:rPr>
              <a:t>	</a:t>
            </a:r>
            <a:r>
              <a:rPr sz="2813" i="1" spc="23" baseline="1111" dirty="0">
                <a:latin typeface="Calibri"/>
                <a:cs typeface="Calibri"/>
              </a:rPr>
              <a:t>…</a:t>
            </a:r>
            <a:endParaRPr sz="2813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23887" y="4588573"/>
            <a:ext cx="421005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75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65876" y="3599307"/>
            <a:ext cx="1102995" cy="874395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68522" y="3593591"/>
            <a:ext cx="1396841" cy="866775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3736466"/>
            <a:ext cx="88011" cy="8801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3736466"/>
            <a:ext cx="88011" cy="8801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4232529"/>
            <a:ext cx="88011" cy="8801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4232529"/>
            <a:ext cx="88011" cy="8801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2985" y="3736466"/>
            <a:ext cx="88011" cy="8801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8717" y="3736466"/>
            <a:ext cx="88010" cy="8801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2985" y="4232529"/>
            <a:ext cx="88011" cy="8801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8717" y="4232529"/>
            <a:ext cx="88010" cy="88010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84678" y="4512564"/>
            <a:ext cx="103346" cy="389573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4672584" y="5006340"/>
            <a:ext cx="3384709" cy="595869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69056" marR="79534">
              <a:lnSpc>
                <a:spcPct val="101600"/>
              </a:lnSpc>
              <a:spcBef>
                <a:spcPts val="135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75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Issues with</a:t>
            </a:r>
            <a:r>
              <a:rPr lang="en-US" sz="3200" b="0" spc="8" dirty="0">
                <a:latin typeface="Calibri"/>
                <a:cs typeface="Calibri"/>
              </a:rPr>
              <a:t> recurrent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models: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br>
              <a:rPr lang="en-US" sz="3200" b="0" spc="11" dirty="0">
                <a:latin typeface="Calibri"/>
                <a:cs typeface="Calibri"/>
              </a:rPr>
            </a:br>
            <a:r>
              <a:rPr lang="en-US" sz="3200" spc="4" dirty="0"/>
              <a:t>Linear interaction </a:t>
            </a:r>
            <a:r>
              <a:rPr lang="en-US" sz="3200" spc="8" dirty="0"/>
              <a:t>distance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6" y="1726024"/>
            <a:ext cx="8563466" cy="1516762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700" indent="-257175">
              <a:spcBef>
                <a:spcPts val="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spc="8" dirty="0">
                <a:latin typeface="Calibri"/>
                <a:cs typeface="Calibri"/>
              </a:rPr>
              <a:t>Forward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and</a:t>
            </a:r>
            <a:r>
              <a:rPr sz="1875" spc="-1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backward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passes</a:t>
            </a:r>
            <a:r>
              <a:rPr sz="1875" spc="-19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have</a:t>
            </a:r>
            <a:r>
              <a:rPr sz="1875" spc="41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O(sequence</a:t>
            </a:r>
            <a:r>
              <a:rPr sz="1875" b="1" spc="19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length)</a:t>
            </a:r>
            <a:r>
              <a:rPr lang="en-US" sz="1875" b="1" spc="8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unparallelizable</a:t>
            </a:r>
            <a:r>
              <a:rPr sz="1875" spc="-8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operations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1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GPUs can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perform a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bunch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independent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computations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once!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But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RNN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states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can’t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computed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full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before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past </a:t>
            </a:r>
            <a:r>
              <a:rPr sz="1725" dirty="0">
                <a:latin typeface="Calibri"/>
                <a:cs typeface="Calibri"/>
              </a:rPr>
              <a:t>RNN</a:t>
            </a:r>
          </a:p>
          <a:p>
            <a:pPr marL="523875"/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been </a:t>
            </a:r>
            <a:r>
              <a:rPr sz="1725" dirty="0">
                <a:latin typeface="Calibri"/>
                <a:cs typeface="Calibri"/>
              </a:rPr>
              <a:t>computed</a:t>
            </a: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Inhibits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</a:t>
            </a:r>
            <a:r>
              <a:rPr sz="1725" spc="-4" dirty="0">
                <a:latin typeface="Calibri"/>
                <a:cs typeface="Calibri"/>
              </a:rPr>
              <a:t> on</a:t>
            </a:r>
            <a:r>
              <a:rPr sz="1725" dirty="0">
                <a:latin typeface="Calibri"/>
                <a:cs typeface="Calibri"/>
              </a:rPr>
              <a:t> very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large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datasets!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5133" y="4335399"/>
            <a:ext cx="57150" cy="1419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67891" y="4948808"/>
            <a:ext cx="758189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38100">
              <a:spcBef>
                <a:spcPts val="98"/>
              </a:spcBef>
              <a:tabLst>
                <a:tab pos="514350" algn="l"/>
              </a:tabLst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	</a:t>
            </a: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2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7410" y="4477132"/>
            <a:ext cx="213836" cy="306334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40481" rIns="0" bIns="0" rtlCol="0">
            <a:spAutoFit/>
          </a:bodyPr>
          <a:lstStyle/>
          <a:p>
            <a:pPr marL="50006">
              <a:spcBef>
                <a:spcPts val="31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7410" y="3974211"/>
            <a:ext cx="213836" cy="28709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1431" rIns="0" bIns="0" rtlCol="0">
            <a:spAutoFit/>
          </a:bodyPr>
          <a:lstStyle/>
          <a:p>
            <a:pPr marL="56198">
              <a:spcBef>
                <a:spcPts val="16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68522" y="3966209"/>
            <a:ext cx="1396841" cy="866775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4110228"/>
            <a:ext cx="88011" cy="8686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38144" y="4110228"/>
            <a:ext cx="435769" cy="87154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4110228"/>
            <a:ext cx="88011" cy="86867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37001" y="4606291"/>
            <a:ext cx="436721" cy="88106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11346" y="4606290"/>
            <a:ext cx="88011" cy="8801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37075" y="4606290"/>
            <a:ext cx="88011" cy="8801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02985" y="4110228"/>
            <a:ext cx="88011" cy="8686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28717" y="4110228"/>
            <a:ext cx="88010" cy="8686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28717" y="4606290"/>
            <a:ext cx="88010" cy="8801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02985" y="4606290"/>
            <a:ext cx="88011" cy="88011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99632" y="3973068"/>
            <a:ext cx="215265" cy="865346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755131" y="3982211"/>
            <a:ext cx="213836" cy="306814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9527" rIns="0" bIns="0" rtlCol="0">
            <a:spAutoFit/>
          </a:bodyPr>
          <a:lstStyle/>
          <a:p>
            <a:pPr marL="68580">
              <a:spcBef>
                <a:spcPts val="232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65877" y="4120705"/>
            <a:ext cx="1221581" cy="726758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95325" y="4920462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92943" y="4505135"/>
            <a:ext cx="305276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72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5773" y="4334256"/>
            <a:ext cx="57150" cy="1419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9553" y="4334256"/>
            <a:ext cx="57150" cy="141923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351151" y="4125278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2350009" y="4629340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2884933" y="4121848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2883790" y="4625912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2676906" y="4475988"/>
            <a:ext cx="215265" cy="337111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70961" rIns="0" bIns="0" rtlCol="0">
            <a:spAutoFit/>
          </a:bodyPr>
          <a:lstStyle/>
          <a:p>
            <a:pPr marL="50483">
              <a:spcBef>
                <a:spcPts val="55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676906" y="3973067"/>
            <a:ext cx="215265" cy="2928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7146" rIns="0" bIns="0" rtlCol="0">
            <a:spAutoFit/>
          </a:bodyPr>
          <a:lstStyle/>
          <a:p>
            <a:pPr marL="50483">
              <a:spcBef>
                <a:spcPts val="214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11831" y="4475988"/>
            <a:ext cx="213836" cy="32412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8103" rIns="0" bIns="0" rtlCol="0">
            <a:spAutoFit/>
          </a:bodyPr>
          <a:lstStyle/>
          <a:p>
            <a:pPr marL="56198">
              <a:spcBef>
                <a:spcPts val="458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11831" y="3973067"/>
            <a:ext cx="213836" cy="2928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7146" rIns="0" bIns="0" rtlCol="0">
            <a:spAutoFit/>
          </a:bodyPr>
          <a:lstStyle/>
          <a:p>
            <a:pPr marL="62389">
              <a:spcBef>
                <a:spcPts val="214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75613" y="5469255"/>
            <a:ext cx="6487954" cy="318135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1526858" y="5510651"/>
            <a:ext cx="6364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87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Issues with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recurrent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models: </a:t>
            </a:r>
            <a:br>
              <a:rPr lang="en-US" sz="3200" b="0" spc="8" dirty="0">
                <a:latin typeface="Calibri"/>
                <a:cs typeface="Calibri"/>
              </a:rPr>
            </a:br>
            <a:r>
              <a:rPr lang="en-US" sz="3200" spc="8" dirty="0"/>
              <a:t>Lack</a:t>
            </a:r>
            <a:r>
              <a:rPr lang="en-US" sz="3200" spc="4" dirty="0"/>
              <a:t> of</a:t>
            </a:r>
            <a:r>
              <a:rPr lang="en-US" sz="3200" dirty="0"/>
              <a:t> </a:t>
            </a:r>
            <a:r>
              <a:rPr lang="en-US" sz="3200" spc="4" dirty="0"/>
              <a:t>parallelizability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4"/>
            <a:ext cx="7184708" cy="995625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Word window</a:t>
            </a:r>
            <a:r>
              <a:rPr sz="1875" b="1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models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aggregate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local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contexts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9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Also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known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 1D </a:t>
            </a:r>
            <a:r>
              <a:rPr sz="1725" spc="-4" dirty="0">
                <a:latin typeface="Calibri"/>
                <a:cs typeface="Calibri"/>
              </a:rPr>
              <a:t>convolution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Number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unparallelizable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 </a:t>
            </a:r>
            <a:r>
              <a:rPr lang="en-US" sz="1725" spc="-4" dirty="0">
                <a:latin typeface="Calibri"/>
                <a:cs typeface="Calibri"/>
              </a:rPr>
              <a:t>not tied to </a:t>
            </a:r>
            <a:r>
              <a:rPr sz="1725" spc="-4" dirty="0">
                <a:latin typeface="Calibri"/>
                <a:cs typeface="Calibri"/>
              </a:rPr>
              <a:t>sequence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475613" y="5469255"/>
            <a:ext cx="6487954" cy="318135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245168" y="4595584"/>
            <a:ext cx="262414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7405" y="4606633"/>
            <a:ext cx="262414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21241" dirty="0">
                <a:latin typeface="Calibri"/>
                <a:cs typeface="Calibri"/>
              </a:rPr>
              <a:t>2</a:t>
            </a:r>
            <a:endParaRPr sz="1913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55265" y="3346703"/>
          <a:ext cx="2733195" cy="1279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95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7748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24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433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95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526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93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87200" y="4641532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0123" y="3259729"/>
            <a:ext cx="1143476" cy="13167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525" marR="3810" indent="353378" algn="r">
              <a:lnSpc>
                <a:spcPct val="155800"/>
              </a:lnSpc>
              <a:spcBef>
                <a:spcPts val="120"/>
              </a:spcBef>
            </a:pPr>
            <a:r>
              <a:rPr sz="1875" i="1" spc="11" dirty="0">
                <a:latin typeface="Calibri"/>
                <a:cs typeface="Calibri"/>
              </a:rPr>
              <a:t>wi</a:t>
            </a:r>
            <a:r>
              <a:rPr sz="1875" i="1" dirty="0">
                <a:latin typeface="Calibri"/>
                <a:cs typeface="Calibri"/>
              </a:rPr>
              <a:t>n</a:t>
            </a:r>
            <a:r>
              <a:rPr sz="1875" i="1" spc="8" dirty="0">
                <a:latin typeface="Calibri"/>
                <a:cs typeface="Calibri"/>
              </a:rPr>
              <a:t>d</a:t>
            </a:r>
            <a:r>
              <a:rPr sz="1875" i="1" dirty="0">
                <a:latin typeface="Calibri"/>
                <a:cs typeface="Calibri"/>
              </a:rPr>
              <a:t>o</a:t>
            </a:r>
            <a:r>
              <a:rPr sz="1875" i="1" spc="11" dirty="0">
                <a:latin typeface="Calibri"/>
                <a:cs typeface="Calibri"/>
              </a:rPr>
              <a:t>w </a:t>
            </a:r>
            <a:r>
              <a:rPr sz="1875" i="1" spc="4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window </a:t>
            </a:r>
            <a:r>
              <a:rPr sz="1875" i="1" spc="11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embedding</a:t>
            </a:r>
            <a:endParaRPr sz="1875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20172" y="4113514"/>
            <a:ext cx="2017871" cy="233839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39119" y="4113514"/>
            <a:ext cx="3483293" cy="233839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01884" y="3617452"/>
            <a:ext cx="4201954" cy="233839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526858" y="5510651"/>
            <a:ext cx="6364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87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 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 what?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word</a:t>
            </a:r>
            <a:r>
              <a:rPr lang="en-US" sz="3200" dirty="0"/>
              <a:t> </a:t>
            </a:r>
            <a:r>
              <a:rPr lang="en-US" sz="3200" spc="4" dirty="0"/>
              <a:t>windows?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3"/>
            <a:ext cx="7279958" cy="1312378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Word window</a:t>
            </a:r>
            <a:r>
              <a:rPr sz="1875" b="1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models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aggregate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local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contexts</a:t>
            </a:r>
            <a:endParaRPr sz="1875" dirty="0">
              <a:latin typeface="Calibri"/>
              <a:cs typeface="Calibri"/>
            </a:endParaRPr>
          </a:p>
          <a:p>
            <a:pPr marL="26670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dependencies?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Stacking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 window layers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allows interaction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between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farther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words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your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sequences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too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you’ll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ignore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22007" y="3618738"/>
            <a:ext cx="1920240" cy="85921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20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75">
              <a:latin typeface="Calibri"/>
              <a:cs typeface="Calibri"/>
            </a:endParaRPr>
          </a:p>
          <a:p>
            <a:pPr marL="60960">
              <a:spcBef>
                <a:spcPts val="34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-3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75">
              <a:latin typeface="Calibri"/>
              <a:cs typeface="Calibri"/>
            </a:endParaRPr>
          </a:p>
          <a:p>
            <a:pPr marL="60960">
              <a:spcBef>
                <a:spcPts val="30"/>
              </a:spcBef>
            </a:pP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75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913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913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55264" y="3626739"/>
            <a:ext cx="2374583" cy="1279208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80263" y="4118457"/>
            <a:ext cx="1593056" cy="74927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09099" marR="3810" indent="-400050">
              <a:lnSpc>
                <a:spcPct val="133500"/>
              </a:lnSpc>
              <a:spcBef>
                <a:spcPts val="71"/>
              </a:spcBef>
            </a:pPr>
            <a:r>
              <a:rPr sz="1875" i="1" spc="8" dirty="0">
                <a:latin typeface="Calibri"/>
                <a:cs typeface="Calibri"/>
              </a:rPr>
              <a:t>window</a:t>
            </a:r>
            <a:r>
              <a:rPr sz="1875" i="1" spc="-23" dirty="0">
                <a:latin typeface="Calibri"/>
                <a:cs typeface="Calibri"/>
              </a:rPr>
              <a:t> </a:t>
            </a:r>
            <a:r>
              <a:rPr sz="1875" i="1" spc="4" dirty="0">
                <a:latin typeface="Calibri"/>
                <a:cs typeface="Calibri"/>
              </a:rPr>
              <a:t>(size=5) </a:t>
            </a:r>
            <a:r>
              <a:rPr sz="1875" i="1" spc="-413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embedding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73776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437251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800725" y="4125087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800725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3255264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618738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5800725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2851595" y="4877714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22208" y="4910175"/>
            <a:ext cx="254318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k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87200" y="4921376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8552" y="3701605"/>
            <a:ext cx="15930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i="1" spc="8" dirty="0">
                <a:latin typeface="Calibri"/>
                <a:cs typeface="Calibri"/>
              </a:rPr>
              <a:t>window</a:t>
            </a:r>
            <a:r>
              <a:rPr sz="1875" i="1" spc="-19" dirty="0">
                <a:latin typeface="Calibri"/>
                <a:cs typeface="Calibri"/>
              </a:rPr>
              <a:t> </a:t>
            </a:r>
            <a:r>
              <a:rPr sz="1875" i="1" spc="4" dirty="0">
                <a:latin typeface="Calibri"/>
                <a:cs typeface="Calibri"/>
              </a:rPr>
              <a:t>(size=5)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90647" y="4121659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2890647" y="4625722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2890647" y="362331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 txBox="1"/>
          <p:nvPr/>
        </p:nvSpPr>
        <p:spPr>
          <a:xfrm>
            <a:off x="833475" y="5507050"/>
            <a:ext cx="3248978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75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913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913" spc="191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13038" y="4978908"/>
            <a:ext cx="598170" cy="556260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 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 what?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word</a:t>
            </a:r>
            <a:r>
              <a:rPr lang="en-US" sz="3200" dirty="0"/>
              <a:t> </a:t>
            </a:r>
            <a:r>
              <a:rPr lang="en-US" sz="3200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726025"/>
            <a:ext cx="7295198" cy="236603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66700" marR="227648" indent="-257175">
              <a:lnSpc>
                <a:spcPct val="101699"/>
              </a:lnSpc>
              <a:spcBef>
                <a:spcPts val="6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Attention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treats </a:t>
            </a:r>
            <a:r>
              <a:rPr sz="1875" spc="11" dirty="0">
                <a:latin typeface="Calibri"/>
                <a:cs typeface="Calibri"/>
              </a:rPr>
              <a:t>each</a:t>
            </a:r>
            <a:r>
              <a:rPr sz="1875" spc="8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word’s </a:t>
            </a:r>
            <a:r>
              <a:rPr sz="1875" spc="8" dirty="0">
                <a:latin typeface="Calibri"/>
                <a:cs typeface="Calibri"/>
              </a:rPr>
              <a:t>representation</a:t>
            </a:r>
            <a:r>
              <a:rPr sz="1875" spc="-11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as</a:t>
            </a:r>
            <a:r>
              <a:rPr sz="1875" spc="11" dirty="0">
                <a:latin typeface="Calibri"/>
                <a:cs typeface="Calibri"/>
              </a:rPr>
              <a:t> a</a:t>
            </a:r>
            <a:r>
              <a:rPr sz="1875" spc="8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query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to access</a:t>
            </a:r>
            <a:r>
              <a:rPr sz="1875" spc="11" dirty="0">
                <a:latin typeface="Calibri"/>
                <a:cs typeface="Calibri"/>
              </a:rPr>
              <a:t> and </a:t>
            </a:r>
            <a:r>
              <a:rPr sz="1875" spc="-413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incorporate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information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from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b="1" spc="11" dirty="0">
                <a:latin typeface="Calibri"/>
                <a:cs typeface="Calibri"/>
              </a:rPr>
              <a:t>a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set</a:t>
            </a:r>
            <a:r>
              <a:rPr sz="1875" b="1" spc="4" dirty="0">
                <a:latin typeface="Calibri"/>
                <a:cs typeface="Calibri"/>
              </a:rPr>
              <a:t> of</a:t>
            </a:r>
            <a:r>
              <a:rPr sz="1875" b="1" spc="8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values.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28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 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;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today </a:t>
            </a:r>
            <a:r>
              <a:rPr sz="1725" spc="-4" dirty="0">
                <a:latin typeface="Calibri"/>
                <a:cs typeface="Calibri"/>
              </a:rPr>
              <a:t>we’ll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think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</a:t>
            </a:r>
          </a:p>
          <a:p>
            <a:pPr marL="523875"/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within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 single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sentence</a:t>
            </a:r>
            <a:r>
              <a:rPr sz="1725" dirty="0">
                <a:latin typeface="Calibri"/>
                <a:cs typeface="Calibri"/>
              </a:rPr>
              <a:t>.</a:t>
            </a:r>
            <a:endParaRPr lang="en-US" sz="1725" dirty="0">
              <a:latin typeface="Calibri"/>
              <a:cs typeface="Calibri"/>
            </a:endParaRP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I</a:t>
            </a: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f </a:t>
            </a:r>
            <a:r>
              <a:rPr kumimoji="0" lang="en-US" sz="173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rebuchet MS"/>
              </a:rPr>
              <a:t>attention </a:t>
            </a: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gives us access to any state… maybe we can just use attention and don’t need the RNN?</a:t>
            </a:r>
            <a:endParaRPr sz="1730" dirty="0">
              <a:latin typeface="+mj-lt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Number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unparallelizable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not tied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sequence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length.</a:t>
            </a: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sz="1725" dirty="0">
                <a:latin typeface="Calibri"/>
                <a:cs typeface="Calibri"/>
              </a:rPr>
              <a:t>A</a:t>
            </a:r>
            <a:r>
              <a:rPr sz="1725" dirty="0">
                <a:latin typeface="Calibri"/>
                <a:cs typeface="Calibri"/>
              </a:rPr>
              <a:t>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 interact 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every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15287" y="4942103"/>
            <a:ext cx="1114425" cy="82958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124301">
              <a:lnSpc>
                <a:spcPct val="150200"/>
              </a:lnSpc>
              <a:spcBef>
                <a:spcPts val="68"/>
              </a:spcBef>
            </a:pPr>
            <a:r>
              <a:rPr sz="1875" i="1" spc="8" dirty="0">
                <a:latin typeface="Calibri"/>
                <a:cs typeface="Calibri"/>
              </a:rPr>
              <a:t>attention </a:t>
            </a:r>
            <a:r>
              <a:rPr sz="1875" i="1" spc="11" dirty="0">
                <a:latin typeface="Calibri"/>
                <a:cs typeface="Calibri"/>
              </a:rPr>
              <a:t> embed</a:t>
            </a:r>
            <a:r>
              <a:rPr sz="1875" i="1" spc="4" dirty="0">
                <a:latin typeface="Calibri"/>
                <a:cs typeface="Calibri"/>
              </a:rPr>
              <a:t>di</a:t>
            </a:r>
            <a:r>
              <a:rPr sz="1875" i="1" dirty="0">
                <a:latin typeface="Calibri"/>
                <a:cs typeface="Calibri"/>
              </a:rPr>
              <a:t>n</a:t>
            </a:r>
            <a:r>
              <a:rPr sz="1875" i="1" spc="11" dirty="0">
                <a:latin typeface="Calibri"/>
                <a:cs typeface="Calibri"/>
              </a:rPr>
              <a:t>g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56883" y="5733516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9121" y="5744489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2</a:t>
            </a:r>
            <a:endParaRPr sz="1913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266694" y="4484369"/>
          <a:ext cx="2733671" cy="1279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6605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7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95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00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93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06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95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526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98915" y="5779008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8353" y="4572667"/>
            <a:ext cx="927735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i="1" spc="4" dirty="0">
                <a:latin typeface="Calibri"/>
                <a:cs typeface="Calibri"/>
              </a:rPr>
              <a:t>attention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3273" y="4767834"/>
            <a:ext cx="2562225" cy="211931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340894" y="5250180"/>
            <a:ext cx="2546033" cy="232886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6750557" y="4360926"/>
            <a:ext cx="1920240" cy="143847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205"/>
              </a:lnSpc>
            </a:pP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75">
              <a:latin typeface="Calibri"/>
              <a:cs typeface="Calibri"/>
            </a:endParaRPr>
          </a:p>
          <a:p>
            <a:pPr marL="60960" marR="119063">
              <a:lnSpc>
                <a:spcPct val="101200"/>
              </a:lnSpc>
              <a:spcBef>
                <a:spcPts val="11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75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75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75" spc="-41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what?</a:t>
            </a:r>
            <a:r>
              <a:rPr lang="en-US" sz="3200" b="0" dirty="0">
                <a:latin typeface="Calibri"/>
                <a:cs typeface="Calibri"/>
              </a:rPr>
              <a:t>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94385" y="2340464"/>
            <a:ext cx="5396388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200025" indent="-171450">
              <a:spcBef>
                <a:spcPts val="533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4774406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keys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𝑘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𝑘</a:t>
            </a:r>
            <a:r>
              <a:rPr sz="1856" spc="62" baseline="-15151" dirty="0">
                <a:latin typeface="Cambria Math"/>
                <a:cs typeface="Cambria Math"/>
              </a:rPr>
              <a:t>2</a:t>
            </a:r>
            <a:r>
              <a:rPr sz="1725" spc="41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71" dirty="0">
                <a:latin typeface="Cambria Math"/>
                <a:cs typeface="Cambria Math"/>
              </a:rPr>
              <a:t>𝑘</a:t>
            </a:r>
            <a:r>
              <a:rPr sz="1856" spc="107" baseline="-15151" dirty="0">
                <a:latin typeface="Cambria Math"/>
                <a:cs typeface="Cambria Math"/>
              </a:rPr>
              <a:t>𝑇</a:t>
            </a:r>
            <a:r>
              <a:rPr sz="1725" spc="71" dirty="0">
                <a:latin typeface="Calibri"/>
                <a:cs typeface="Calibri"/>
              </a:rPr>
              <a:t>.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dirty="0">
                <a:latin typeface="Calibri"/>
                <a:cs typeface="Calibri"/>
              </a:rPr>
              <a:t> key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 </a:t>
            </a:r>
            <a:r>
              <a:rPr sz="1856" spc="4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200025" indent="-171450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5101590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values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𝑣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30" dirty="0">
                <a:latin typeface="Cambria Math"/>
                <a:cs typeface="Cambria Math"/>
              </a:rPr>
              <a:t>𝑣</a:t>
            </a:r>
            <a:r>
              <a:rPr sz="1856" spc="45" baseline="-15151" dirty="0">
                <a:latin typeface="Cambria Math"/>
                <a:cs typeface="Cambria Math"/>
              </a:rPr>
              <a:t>2</a:t>
            </a:r>
            <a:r>
              <a:rPr sz="1725" spc="30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𝑣</a:t>
            </a:r>
            <a:r>
              <a:rPr sz="1856" spc="95" baseline="-15151" dirty="0">
                <a:latin typeface="Cambria Math"/>
                <a:cs typeface="Cambria Math"/>
              </a:rPr>
              <a:t>𝑇</a:t>
            </a:r>
            <a:r>
              <a:rPr sz="1725" spc="64" dirty="0">
                <a:latin typeface="Calibri"/>
                <a:cs typeface="Calibri"/>
              </a:rPr>
              <a:t>.</a:t>
            </a:r>
            <a:r>
              <a:rPr sz="1725" dirty="0">
                <a:latin typeface="Calibri"/>
                <a:cs typeface="Calibri"/>
              </a:rPr>
              <a:t> Each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 </a:t>
            </a:r>
            <a:r>
              <a:rPr sz="1856" spc="6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0536" y="1726025"/>
            <a:ext cx="5747861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700" indent="-257175">
              <a:spcBef>
                <a:spcPts val="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spc="8" dirty="0">
                <a:latin typeface="Calibri"/>
                <a:cs typeface="Calibri"/>
              </a:rPr>
              <a:t>Attention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operates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on </a:t>
            </a:r>
            <a:r>
              <a:rPr sz="1875" b="1" spc="8" dirty="0">
                <a:latin typeface="Calibri"/>
                <a:cs typeface="Calibri"/>
              </a:rPr>
              <a:t>queries</a:t>
            </a:r>
            <a:r>
              <a:rPr sz="1875" spc="8" dirty="0">
                <a:latin typeface="Calibri"/>
                <a:cs typeface="Calibri"/>
              </a:rPr>
              <a:t>,</a:t>
            </a:r>
            <a:r>
              <a:rPr sz="1875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keys</a:t>
            </a:r>
            <a:r>
              <a:rPr sz="1875" spc="8" dirty="0">
                <a:latin typeface="Calibri"/>
                <a:cs typeface="Calibri"/>
              </a:rPr>
              <a:t>,</a:t>
            </a:r>
            <a:r>
              <a:rPr sz="1875" spc="19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and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values.</a:t>
            </a:r>
            <a:endParaRPr sz="187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7637" y="2181130"/>
            <a:ext cx="2513647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  <a:tabLst>
                <a:tab pos="306229" algn="l"/>
                <a:tab pos="893921" algn="l"/>
                <a:tab pos="2447449" algn="l"/>
              </a:tabLst>
            </a:pPr>
            <a:r>
              <a:rPr sz="1238" spc="41" dirty="0">
                <a:latin typeface="Cambria Math"/>
                <a:cs typeface="Cambria Math"/>
              </a:rPr>
              <a:t>1	2	</a:t>
            </a:r>
            <a:r>
              <a:rPr sz="1238" spc="60" dirty="0">
                <a:latin typeface="Cambria Math"/>
                <a:cs typeface="Cambria Math"/>
              </a:rPr>
              <a:t>𝑇	</a:t>
            </a:r>
            <a:endParaRPr sz="1238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385" y="2077117"/>
            <a:ext cx="551449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2802731" algn="l"/>
                <a:tab pos="3400425" algn="l"/>
                <a:tab pos="4972050" algn="l"/>
                <a:tab pos="5219224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queries</a:t>
            </a:r>
            <a:r>
              <a:rPr sz="1725" b="1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𝑞</a:t>
            </a:r>
            <a:r>
              <a:rPr sz="1725" spc="35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𝑞	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𝑞	</a:t>
            </a:r>
            <a:r>
              <a:rPr sz="1725" dirty="0">
                <a:latin typeface="Calibri"/>
                <a:cs typeface="Calibri"/>
              </a:rPr>
              <a:t>. </a:t>
            </a:r>
            <a:r>
              <a:rPr sz="1725" spc="-4" dirty="0">
                <a:latin typeface="Calibri"/>
                <a:cs typeface="Calibri"/>
              </a:rPr>
              <a:t>Each </a:t>
            </a:r>
            <a:r>
              <a:rPr sz="1725" dirty="0">
                <a:latin typeface="Calibri"/>
                <a:cs typeface="Calibri"/>
              </a:rPr>
              <a:t>query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𝑞</a:t>
            </a:r>
            <a:r>
              <a:rPr lang="en-US" sz="1725" i="1" baseline="-25000" dirty="0" err="1">
                <a:latin typeface="Cambria Math"/>
                <a:cs typeface="Cambria Math"/>
              </a:rPr>
              <a:t>i</a:t>
            </a:r>
            <a:r>
              <a:rPr sz="1725" dirty="0">
                <a:latin typeface="Cambria Math"/>
                <a:cs typeface="Cambria Math"/>
              </a:rPr>
              <a:t>	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960" y="2978877"/>
            <a:ext cx="7660958" cy="1228381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95275" indent="-257175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drawn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source.</a:t>
            </a:r>
            <a:endParaRPr sz="1725" dirty="0">
              <a:latin typeface="Calibri"/>
              <a:cs typeface="Calibri"/>
            </a:endParaRPr>
          </a:p>
          <a:p>
            <a:pPr marL="552450" marR="41910" lvl="1" indent="-171450">
              <a:spcBef>
                <a:spcPts val="428"/>
              </a:spcBef>
              <a:buClr>
                <a:srgbClr val="007B92"/>
              </a:buClr>
              <a:buFont typeface="Times New Roman"/>
              <a:buChar char="•"/>
              <a:tabLst>
                <a:tab pos="552450" algn="l"/>
              </a:tabLst>
            </a:pP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if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previous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60" dirty="0">
                <a:latin typeface="Cambria Math"/>
                <a:cs typeface="Cambria Math"/>
              </a:rPr>
              <a:t>𝑥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r>
              <a:rPr sz="1725" spc="60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(one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word)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could let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56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3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84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(that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is,</a:t>
            </a:r>
            <a:r>
              <a:rPr sz="1725" spc="-4" dirty="0">
                <a:latin typeface="Calibri"/>
                <a:cs typeface="Calibri"/>
              </a:rPr>
              <a:t> use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sz="1725" dirty="0">
                <a:latin typeface="Calibri"/>
                <a:cs typeface="Calibri"/>
              </a:rPr>
              <a:t> vectors 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4" dirty="0">
                <a:latin typeface="Calibri"/>
                <a:cs typeface="Calibri"/>
              </a:rPr>
              <a:t> of </a:t>
            </a:r>
            <a:r>
              <a:rPr sz="1725" dirty="0">
                <a:latin typeface="Calibri"/>
                <a:cs typeface="Calibri"/>
              </a:rPr>
              <a:t>them!)</a:t>
            </a:r>
          </a:p>
          <a:p>
            <a:pPr marL="295275" indent="-257175">
              <a:spcBef>
                <a:spcPts val="405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(dot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product)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as </a:t>
            </a:r>
            <a:r>
              <a:rPr sz="1725" spc="-4" dirty="0">
                <a:latin typeface="Calibri"/>
                <a:cs typeface="Calibri"/>
              </a:rPr>
              <a:t>follows: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91171" y="1971675"/>
            <a:ext cx="1815465" cy="82218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429" rIns="0" bIns="0" rtlCol="0">
            <a:spAutoFit/>
          </a:bodyPr>
          <a:lstStyle/>
          <a:p>
            <a:pPr marL="61913" marR="156686">
              <a:lnSpc>
                <a:spcPts val="1620"/>
              </a:lnSpc>
              <a:spcBef>
                <a:spcPts val="11"/>
              </a:spcBef>
            </a:pP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50" spc="-29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5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5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5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50">
              <a:latin typeface="Calibri"/>
              <a:cs typeface="Calibri"/>
            </a:endParaRPr>
          </a:p>
          <a:p>
            <a:pPr marL="61913">
              <a:lnSpc>
                <a:spcPts val="1568"/>
              </a:lnSpc>
            </a:pP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5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5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1295" y="4638865"/>
            <a:ext cx="82391" cy="44771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spc="146" dirty="0">
                <a:latin typeface="Cambria Math"/>
                <a:cs typeface="Cambria Math"/>
              </a:rPr>
              <a:t>𝑖</a:t>
            </a:r>
            <a:endParaRPr sz="1425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7312" y="4628578"/>
            <a:ext cx="1178529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888206" algn="l"/>
              </a:tabLst>
            </a:pPr>
            <a:r>
              <a:rPr sz="1425" spc="143" dirty="0">
                <a:latin typeface="Cambria Math"/>
                <a:cs typeface="Cambria Math"/>
              </a:rPr>
              <a:t>𝑖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r>
              <a:rPr sz="1425" dirty="0">
                <a:latin typeface="Cambria Math"/>
                <a:cs typeface="Cambria Math"/>
              </a:rPr>
              <a:t>	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endParaRPr sz="1425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3095" y="5154091"/>
            <a:ext cx="1308735" cy="5169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44291">
              <a:spcBef>
                <a:spcPts val="71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50" spc="-36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50" b="1" spc="-4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6815" y="4625149"/>
            <a:ext cx="166211" cy="44771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spc="143" dirty="0">
                <a:latin typeface="Cambria Math"/>
                <a:cs typeface="Cambria Math"/>
              </a:rPr>
              <a:t>𝑖</a:t>
            </a:r>
            <a:r>
              <a:rPr sz="1425" spc="428" dirty="0">
                <a:latin typeface="Cambria Math"/>
                <a:cs typeface="Cambria Math"/>
              </a:rPr>
              <a:t>𝑗</a:t>
            </a:r>
            <a:endParaRPr sz="1425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2151" y="4510849"/>
            <a:ext cx="2711291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spcBef>
                <a:spcPts val="75"/>
              </a:spcBef>
              <a:tabLst>
                <a:tab pos="385286" algn="l"/>
                <a:tab pos="2115503" algn="l"/>
                <a:tab pos="2496978" algn="l"/>
              </a:tabLst>
            </a:pPr>
            <a:r>
              <a:rPr sz="1950" dirty="0">
                <a:latin typeface="Cambria Math"/>
                <a:cs typeface="Cambria Math"/>
              </a:rPr>
              <a:t>𝑒	= 𝑞</a:t>
            </a:r>
            <a:r>
              <a:rPr lang="en-US" sz="1950" i="1" baseline="-25000" dirty="0" err="1">
                <a:latin typeface="Cambria Math"/>
                <a:cs typeface="Cambria Math"/>
              </a:rPr>
              <a:t>i</a:t>
            </a:r>
            <a:r>
              <a:rPr sz="2138" baseline="30701" dirty="0">
                <a:latin typeface="Cambria Math"/>
                <a:cs typeface="Cambria Math"/>
              </a:rPr>
              <a:t>𝖳</a:t>
            </a:r>
            <a:r>
              <a:rPr sz="1950" dirty="0">
                <a:latin typeface="Cambria Math"/>
                <a:cs typeface="Cambria Math"/>
              </a:rPr>
              <a:t>𝑘	</a:t>
            </a:r>
            <a:r>
              <a:rPr sz="2925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16501" y="4685157"/>
            <a:ext cx="1331595" cy="16193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222718" y="4310311"/>
            <a:ext cx="921544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950" spc="34" dirty="0">
                <a:latin typeface="Cambria Math"/>
                <a:cs typeface="Cambria Math"/>
              </a:rPr>
              <a:t>exp(𝑒</a:t>
            </a:r>
            <a:r>
              <a:rPr sz="2138" spc="50" baseline="-16081" dirty="0">
                <a:latin typeface="Cambria Math"/>
                <a:cs typeface="Cambria Math"/>
              </a:rPr>
              <a:t>𝑖𝑗</a:t>
            </a:r>
            <a:r>
              <a:rPr sz="1950" spc="34" dirty="0">
                <a:latin typeface="Cambria Math"/>
                <a:cs typeface="Cambria Math"/>
              </a:rPr>
              <a:t>)</a:t>
            </a:r>
            <a:endParaRPr sz="1950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7454" y="4662868"/>
            <a:ext cx="194786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l-GR" sz="1950" dirty="0">
                <a:latin typeface="Cambria Math"/>
                <a:cs typeface="Cambria Math"/>
              </a:rPr>
              <a:t>Σ</a:t>
            </a:r>
            <a:endParaRPr sz="1950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64424" y="4681918"/>
            <a:ext cx="214313" cy="33813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2138" spc="62" baseline="-16081" dirty="0">
                <a:latin typeface="Cambria Math"/>
                <a:cs typeface="Cambria Math"/>
              </a:rPr>
              <a:t>𝑗</a:t>
            </a:r>
            <a:r>
              <a:rPr lang="en-US" sz="2138" spc="62" baseline="-16081" dirty="0">
                <a:latin typeface="Cambria Math"/>
                <a:cs typeface="Cambria Math"/>
              </a:rPr>
              <a:t>'</a:t>
            </a:r>
            <a:endParaRPr sz="1163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86721" y="5154091"/>
            <a:ext cx="1930241" cy="8221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429" algn="ctr">
              <a:spcBef>
                <a:spcPts val="71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50">
              <a:latin typeface="Calibri"/>
              <a:cs typeface="Calibri"/>
            </a:endParaRPr>
          </a:p>
          <a:p>
            <a:pPr marL="1905" algn="ctr">
              <a:spcBef>
                <a:spcPts val="398"/>
              </a:spcBef>
            </a:pP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39708" y="4466939"/>
            <a:ext cx="195786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76776" algn="l"/>
                <a:tab pos="1813084" algn="l"/>
              </a:tabLst>
            </a:pPr>
            <a:r>
              <a:rPr sz="1950" dirty="0">
                <a:latin typeface="Cambria Math"/>
                <a:cs typeface="Cambria Math"/>
              </a:rPr>
              <a:t>output	=</a:t>
            </a:r>
            <a:r>
              <a:rPr sz="1950" spc="101" dirty="0">
                <a:latin typeface="Cambria Math"/>
                <a:cs typeface="Cambria Math"/>
              </a:rPr>
              <a:t> </a:t>
            </a:r>
            <a:r>
              <a:rPr lang="el-GR" sz="1950" spc="101" dirty="0">
                <a:latin typeface="Cambria Math"/>
                <a:cs typeface="Cambria Math"/>
              </a:rPr>
              <a:t>Σ</a:t>
            </a:r>
            <a:r>
              <a:rPr lang="en-US" sz="2000" spc="153" dirty="0">
                <a:latin typeface="Cambria Math"/>
                <a:cs typeface="Cambria Math"/>
              </a:rPr>
              <a:t> </a:t>
            </a:r>
            <a:r>
              <a:rPr lang="en-US" sz="2000" spc="153" baseline="-25000" dirty="0">
                <a:latin typeface="Cambria Math"/>
                <a:cs typeface="Cambria Math"/>
              </a:rPr>
              <a:t>𝑗</a:t>
            </a:r>
            <a:r>
              <a:rPr sz="1950" spc="-101" dirty="0">
                <a:latin typeface="Cambria Math"/>
                <a:cs typeface="Cambria Math"/>
              </a:rPr>
              <a:t> </a:t>
            </a:r>
            <a:r>
              <a:rPr sz="1950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731745" y="4560474"/>
            <a:ext cx="1454705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928211" algn="l"/>
                <a:tab pos="1203960" algn="l"/>
              </a:tabLst>
            </a:pPr>
            <a:r>
              <a:rPr lang="en-US" sz="1425" spc="146" dirty="0">
                <a:latin typeface="Cambria Math"/>
                <a:cs typeface="Cambria Math"/>
              </a:rPr>
              <a:t> </a:t>
            </a:r>
            <a:r>
              <a:rPr sz="1425" spc="146" dirty="0">
                <a:latin typeface="Cambria Math"/>
                <a:cs typeface="Cambria Math"/>
              </a:rPr>
              <a:t>𝑖</a:t>
            </a:r>
            <a:r>
              <a:rPr lang="en-US" sz="1425" spc="146" dirty="0">
                <a:latin typeface="Cambria Math"/>
                <a:cs typeface="Cambria Math"/>
              </a:rPr>
              <a:t>	</a:t>
            </a:r>
            <a:r>
              <a:rPr lang="en-US" sz="1425" spc="143" dirty="0">
                <a:latin typeface="Cambria Math"/>
                <a:cs typeface="Cambria Math"/>
              </a:rPr>
              <a:t>𝑖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r>
              <a:rPr sz="1425" dirty="0">
                <a:latin typeface="Cambria Math"/>
                <a:cs typeface="Cambria Math"/>
              </a:rPr>
              <a:t>	</a:t>
            </a:r>
            <a:r>
              <a:rPr lang="en-US" sz="1425" dirty="0">
                <a:latin typeface="Cambria Math"/>
                <a:cs typeface="Cambria Math"/>
              </a:rPr>
              <a:t> 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endParaRPr sz="1425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0757" y="4774268"/>
            <a:ext cx="2048351" cy="902491"/>
          </a:xfrm>
          <a:prstGeom prst="rect">
            <a:avLst/>
          </a:prstGeom>
        </p:spPr>
        <p:txBody>
          <a:bodyPr vert="horz" wrap="square" lIns="0" tIns="84773" rIns="0" bIns="0" rtlCol="0">
            <a:spAutoFit/>
          </a:bodyPr>
          <a:lstStyle/>
          <a:p>
            <a:pPr marL="491490" algn="ctr">
              <a:spcBef>
                <a:spcPts val="668"/>
              </a:spcBef>
            </a:pPr>
            <a:endParaRPr sz="1425" dirty="0">
              <a:latin typeface="Cambria Math"/>
              <a:cs typeface="Cambria Math"/>
            </a:endParaRPr>
          </a:p>
          <a:p>
            <a:pPr marL="9525" marR="3810" indent="151924">
              <a:spcBef>
                <a:spcPts val="683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89215" y="4673155"/>
            <a:ext cx="137169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776288" algn="l"/>
              </a:tabLst>
            </a:pPr>
            <a:r>
              <a:rPr sz="1950" dirty="0">
                <a:latin typeface="Cambria Math"/>
                <a:cs typeface="Cambria Math"/>
              </a:rPr>
              <a:t>ex</a:t>
            </a:r>
            <a:r>
              <a:rPr sz="1950" spc="4" dirty="0">
                <a:latin typeface="Cambria Math"/>
                <a:cs typeface="Cambria Math"/>
              </a:rPr>
              <a:t>p</a:t>
            </a:r>
            <a:r>
              <a:rPr sz="1950" spc="-4" dirty="0">
                <a:latin typeface="Cambria Math"/>
                <a:cs typeface="Cambria Math"/>
              </a:rPr>
              <a:t>(</a:t>
            </a:r>
            <a:r>
              <a:rPr lang="en-US" sz="1800" spc="34" dirty="0">
                <a:latin typeface="Cambria Math"/>
                <a:cs typeface="Cambria Math"/>
              </a:rPr>
              <a:t>𝑒</a:t>
            </a:r>
            <a:r>
              <a:rPr lang="en-US" sz="2000" spc="50" baseline="-16081" dirty="0">
                <a:latin typeface="Cambria Math"/>
                <a:cs typeface="Cambria Math"/>
              </a:rPr>
              <a:t>𝑖𝑗</a:t>
            </a:r>
            <a:r>
              <a:rPr lang="en-US" sz="1950" baseline="-25000" dirty="0">
                <a:latin typeface="Cambria Math"/>
                <a:cs typeface="Cambria Math"/>
              </a:rPr>
              <a:t>’</a:t>
            </a:r>
            <a:r>
              <a:rPr lang="en-US" sz="1163" spc="-116" dirty="0">
                <a:latin typeface="Cambria Math"/>
                <a:cs typeface="Cambria Math"/>
              </a:rPr>
              <a:t> </a:t>
            </a:r>
            <a:r>
              <a:rPr sz="1950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45685" y="4151375"/>
            <a:ext cx="474345" cy="410528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0646" y="4578058"/>
            <a:ext cx="388619" cy="7077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23" dirty="0">
                <a:latin typeface="Cambria Math"/>
                <a:cs typeface="Cambria Math"/>
              </a:rPr>
              <a:t>𝑤</a:t>
            </a:r>
            <a:r>
              <a:rPr sz="1856" spc="-33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  <a:p>
            <a:pPr marL="34290">
              <a:spcBef>
                <a:spcPts val="1294"/>
              </a:spcBef>
            </a:pPr>
            <a:r>
              <a:rPr sz="1725" i="1" dirty="0"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6179" y="3827336"/>
            <a:ext cx="258604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-19" dirty="0">
                <a:latin typeface="Cambria Math"/>
                <a:cs typeface="Cambria Math"/>
              </a:rPr>
              <a:t>𝑞</a:t>
            </a:r>
            <a:r>
              <a:rPr sz="1856" spc="-28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35469" y="3838004"/>
            <a:ext cx="92583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spcBef>
                <a:spcPts val="75"/>
              </a:spcBef>
              <a:tabLst>
                <a:tab pos="682466" algn="l"/>
              </a:tabLst>
            </a:pPr>
            <a:r>
              <a:rPr sz="1725" spc="4" dirty="0">
                <a:latin typeface="Cambria Math"/>
                <a:cs typeface="Cambria Math"/>
              </a:rPr>
              <a:t>𝑘</a:t>
            </a:r>
            <a:r>
              <a:rPr sz="1856" spc="5" baseline="-15151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𝑣</a:t>
            </a:r>
            <a:r>
              <a:rPr sz="1856" spc="-11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01817" y="4174235"/>
            <a:ext cx="474345" cy="409575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42490" y="4473626"/>
            <a:ext cx="43386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chef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0501" y="3850196"/>
            <a:ext cx="263366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20814" y="4176522"/>
            <a:ext cx="474345" cy="410528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61011" y="4476712"/>
            <a:ext cx="440055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who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93582" y="4186808"/>
            <a:ext cx="474345" cy="409575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089011" y="4486199"/>
            <a:ext cx="46434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86678">
              <a:spcBef>
                <a:spcPts val="1080"/>
              </a:spcBef>
            </a:pP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food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1651" y="3873437"/>
            <a:ext cx="284798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49" dirty="0">
                <a:latin typeface="Cambria Math"/>
                <a:cs typeface="Cambria Math"/>
              </a:rPr>
              <a:t>𝑘</a:t>
            </a:r>
            <a:r>
              <a:rPr sz="1856" spc="7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12932" y="3862255"/>
            <a:ext cx="27670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26" dirty="0">
                <a:latin typeface="Cambria Math"/>
                <a:cs typeface="Cambria Math"/>
              </a:rPr>
              <a:t>𝑞</a:t>
            </a:r>
            <a:r>
              <a:rPr sz="1856" spc="39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25161" y="3872294"/>
            <a:ext cx="280035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38" dirty="0">
                <a:latin typeface="Cambria Math"/>
                <a:cs typeface="Cambria Math"/>
              </a:rPr>
              <a:t>𝑣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23880" y="4064604"/>
            <a:ext cx="348138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13658" y="2860929"/>
            <a:ext cx="4722971" cy="970598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6179" y="2536375"/>
            <a:ext cx="25860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19" dirty="0">
                <a:latin typeface="Cambria Math"/>
                <a:cs typeface="Cambria Math"/>
              </a:rPr>
              <a:t>𝑞</a:t>
            </a:r>
            <a:r>
              <a:rPr sz="1856" spc="-28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35469" y="2547557"/>
            <a:ext cx="92583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8100">
              <a:spcBef>
                <a:spcPts val="79"/>
              </a:spcBef>
              <a:tabLst>
                <a:tab pos="682466" algn="l"/>
              </a:tabLst>
            </a:pPr>
            <a:r>
              <a:rPr sz="1725" spc="4" dirty="0">
                <a:latin typeface="Cambria Math"/>
                <a:cs typeface="Cambria Math"/>
              </a:rPr>
              <a:t>𝑘</a:t>
            </a:r>
            <a:r>
              <a:rPr sz="1856" spc="5" baseline="-15151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𝑣</a:t>
            </a:r>
            <a:r>
              <a:rPr sz="1856" spc="-11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99316" y="2570227"/>
            <a:ext cx="27098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30501" y="2559463"/>
            <a:ext cx="26336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49021" y="2562702"/>
            <a:ext cx="26336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24918" y="2573236"/>
            <a:ext cx="1413510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25">
              <a:spcBef>
                <a:spcPts val="79"/>
              </a:spcBef>
              <a:tabLst>
                <a:tab pos="521018" algn="l"/>
                <a:tab pos="1165860" algn="l"/>
              </a:tabLst>
            </a:pPr>
            <a:r>
              <a:rPr sz="2588" spc="11" baseline="1207" dirty="0">
                <a:latin typeface="Cambria Math"/>
                <a:cs typeface="Cambria Math"/>
              </a:rPr>
              <a:t>𝑣</a:t>
            </a:r>
            <a:r>
              <a:rPr sz="1856" spc="11" baseline="-13468" dirty="0">
                <a:latin typeface="Cambria Math"/>
                <a:cs typeface="Cambria Math"/>
              </a:rPr>
              <a:t>2	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3	</a:t>
            </a:r>
            <a:r>
              <a:rPr sz="1725" spc="8" dirty="0">
                <a:latin typeface="Cambria Math"/>
                <a:cs typeface="Cambria Math"/>
              </a:rPr>
              <a:t>𝑣</a:t>
            </a:r>
            <a:r>
              <a:rPr sz="1856" spc="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81651" y="2582800"/>
            <a:ext cx="28479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49" dirty="0">
                <a:latin typeface="Cambria Math"/>
                <a:cs typeface="Cambria Math"/>
              </a:rPr>
              <a:t>𝑘</a:t>
            </a:r>
            <a:r>
              <a:rPr sz="1856" spc="7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12932" y="2572036"/>
            <a:ext cx="27670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30" dirty="0">
                <a:latin typeface="Cambria Math"/>
                <a:cs typeface="Cambria Math"/>
              </a:rPr>
              <a:t>𝑞</a:t>
            </a:r>
            <a:r>
              <a:rPr sz="1856" spc="45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525161" y="2581656"/>
            <a:ext cx="28003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38" dirty="0">
                <a:latin typeface="Cambria Math"/>
                <a:cs typeface="Cambria Math"/>
              </a:rPr>
              <a:t>𝑣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437119" y="2746210"/>
            <a:ext cx="348138" cy="5871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89791" y="3281404"/>
            <a:ext cx="2067878" cy="864725"/>
          </a:xfrm>
          <a:prstGeom prst="rect">
            <a:avLst/>
          </a:prstGeom>
        </p:spPr>
        <p:txBody>
          <a:bodyPr vert="horz" wrap="square" lIns="0" tIns="166688" rIns="0" bIns="0" rtlCol="0">
            <a:spAutoFit/>
          </a:bodyPr>
          <a:lstStyle/>
          <a:p>
            <a:pPr marL="638175">
              <a:spcBef>
                <a:spcPts val="1313"/>
              </a:spcBef>
            </a:pPr>
            <a:r>
              <a:rPr spc="19" dirty="0">
                <a:latin typeface="Calibri"/>
                <a:cs typeface="Calibri"/>
              </a:rPr>
              <a:t>self-attention</a:t>
            </a:r>
            <a:endParaRPr>
              <a:latin typeface="Calibri"/>
              <a:cs typeface="Calibri"/>
            </a:endParaRPr>
          </a:p>
          <a:p>
            <a:pPr marL="38100">
              <a:spcBef>
                <a:spcPts val="1193"/>
              </a:spcBef>
              <a:tabLst>
                <a:tab pos="682466" algn="l"/>
                <a:tab pos="1156335" algn="l"/>
                <a:tab pos="1487329" algn="l"/>
                <a:tab pos="1801178" algn="l"/>
              </a:tabLst>
            </a:pPr>
            <a:r>
              <a:rPr sz="2588" spc="33" baseline="1207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2	</a:t>
            </a:r>
            <a:r>
              <a:rPr sz="2588" spc="17" baseline="1207" dirty="0">
                <a:latin typeface="Cambria Math"/>
                <a:cs typeface="Cambria Math"/>
              </a:rPr>
              <a:t>𝑣</a:t>
            </a:r>
            <a:r>
              <a:rPr sz="1856" spc="17" baseline="-13468" dirty="0">
                <a:latin typeface="Cambria Math"/>
                <a:cs typeface="Cambria Math"/>
              </a:rPr>
              <a:t>2	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3	</a:t>
            </a:r>
            <a:r>
              <a:rPr sz="2588" baseline="2415" dirty="0">
                <a:latin typeface="Cambria Math"/>
                <a:cs typeface="Cambria Math"/>
              </a:rPr>
              <a:t>𝑞</a:t>
            </a:r>
            <a:r>
              <a:rPr sz="1856" baseline="-11784" dirty="0">
                <a:latin typeface="Cambria Math"/>
                <a:cs typeface="Cambria Math"/>
              </a:rPr>
              <a:t>3	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70535" y="1727168"/>
            <a:ext cx="3179445" cy="402100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diagram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right,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blocks,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like we</a:t>
            </a:r>
            <a:r>
              <a:rPr sz="1725" spc="-4" dirty="0">
                <a:latin typeface="Calibri"/>
                <a:cs typeface="Calibri"/>
              </a:rPr>
              <a:t> might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LSTM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17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Can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drop-in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replacement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recurrence?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No.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few</a:t>
            </a:r>
            <a:r>
              <a:rPr sz="1725" spc="-4" dirty="0">
                <a:latin typeface="Calibri"/>
                <a:cs typeface="Calibri"/>
              </a:rPr>
              <a:t> issues, </a:t>
            </a:r>
            <a:r>
              <a:rPr sz="1725" dirty="0">
                <a:latin typeface="Calibri"/>
                <a:cs typeface="Calibri"/>
              </a:rPr>
              <a:t>which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we’ll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 through.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marR="469106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First, </a:t>
            </a:r>
            <a:r>
              <a:rPr sz="1725" dirty="0">
                <a:latin typeface="Calibri"/>
                <a:cs typeface="Calibri"/>
              </a:rPr>
              <a:t>self-attention is an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 on </a:t>
            </a:r>
            <a:r>
              <a:rPr sz="1725" b="1" dirty="0">
                <a:latin typeface="Calibri"/>
                <a:cs typeface="Calibri"/>
              </a:rPr>
              <a:t>sets</a:t>
            </a:r>
            <a:r>
              <a:rPr sz="1725" dirty="0">
                <a:latin typeface="Calibri"/>
                <a:cs typeface="Calibri"/>
              </a:rPr>
              <a:t>. It </a:t>
            </a:r>
            <a:r>
              <a:rPr sz="1725" spc="-4" dirty="0">
                <a:latin typeface="Calibri"/>
                <a:cs typeface="Calibri"/>
              </a:rPr>
              <a:t>has no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notion </a:t>
            </a:r>
            <a:r>
              <a:rPr sz="1725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6567" y="3271265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4113658" y="2072258"/>
            <a:ext cx="4722971" cy="466725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 txBox="1"/>
          <p:nvPr/>
        </p:nvSpPr>
        <p:spPr>
          <a:xfrm>
            <a:off x="5818441" y="2145278"/>
            <a:ext cx="13154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9" dirty="0">
                <a:latin typeface="Calibri"/>
                <a:cs typeface="Calibri"/>
              </a:rPr>
              <a:t>s</a:t>
            </a:r>
            <a:r>
              <a:rPr spc="8" dirty="0">
                <a:latin typeface="Calibri"/>
                <a:cs typeface="Calibri"/>
              </a:rPr>
              <a:t>el</a:t>
            </a:r>
            <a:r>
              <a:rPr spc="-4" dirty="0">
                <a:latin typeface="Calibri"/>
                <a:cs typeface="Calibri"/>
              </a:rPr>
              <a:t>f</a:t>
            </a:r>
            <a:r>
              <a:rPr spc="4" dirty="0">
                <a:latin typeface="Calibri"/>
                <a:cs typeface="Calibri"/>
              </a:rPr>
              <a:t>-</a:t>
            </a:r>
            <a:r>
              <a:rPr spc="19" dirty="0">
                <a:latin typeface="Calibri"/>
                <a:cs typeface="Calibri"/>
              </a:rPr>
              <a:t>att</a:t>
            </a:r>
            <a:r>
              <a:rPr spc="15"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n</a:t>
            </a:r>
            <a:r>
              <a:rPr spc="23" dirty="0">
                <a:latin typeface="Calibri"/>
                <a:cs typeface="Calibri"/>
              </a:rPr>
              <a:t>tion</a:t>
            </a:r>
            <a:endParaRPr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5419" y="1722500"/>
            <a:ext cx="3899059" cy="481965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69055" y="5573268"/>
            <a:ext cx="5181600" cy="248209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27196">
              <a:lnSpc>
                <a:spcPts val="1954"/>
              </a:lnSpc>
            </a:pP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50" spc="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528888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483870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55816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3919" y="1724654"/>
            <a:ext cx="104679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4" dirty="0">
                <a:latin typeface="Calibri"/>
                <a:cs typeface="Calibri"/>
              </a:rPr>
              <a:t>S</a:t>
            </a:r>
            <a:r>
              <a:rPr sz="2100" b="1" spc="-11" dirty="0">
                <a:latin typeface="Calibri"/>
                <a:cs typeface="Calibri"/>
              </a:rPr>
              <a:t>o</a:t>
            </a:r>
            <a:r>
              <a:rPr sz="2100" b="1" spc="-4" dirty="0">
                <a:latin typeface="Calibri"/>
                <a:cs typeface="Calibri"/>
              </a:rPr>
              <a:t>lut</a:t>
            </a:r>
            <a:r>
              <a:rPr sz="2100" b="1" spc="-15" dirty="0">
                <a:latin typeface="Calibri"/>
                <a:cs typeface="Calibri"/>
              </a:rPr>
              <a:t>i</a:t>
            </a:r>
            <a:r>
              <a:rPr sz="2100" b="1" spc="-4" dirty="0">
                <a:latin typeface="Calibri"/>
                <a:cs typeface="Calibri"/>
              </a:rPr>
              <a:t>ons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2435" y="1727168"/>
            <a:ext cx="8465344" cy="246275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048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Since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doesn’t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build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order information,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need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encode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 of</a:t>
            </a:r>
            <a:r>
              <a:rPr sz="1725" dirty="0">
                <a:latin typeface="Calibri"/>
                <a:cs typeface="Calibri"/>
              </a:rPr>
              <a:t> the</a:t>
            </a:r>
          </a:p>
          <a:p>
            <a:pPr marL="304800"/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our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 </a:t>
            </a:r>
            <a:r>
              <a:rPr sz="1725" spc="-4" dirty="0">
                <a:latin typeface="Calibri"/>
                <a:cs typeface="Calibri"/>
              </a:rPr>
              <a:t>values.</a:t>
            </a:r>
            <a:endParaRPr sz="1725" dirty="0">
              <a:latin typeface="Calibri"/>
              <a:cs typeface="Calibri"/>
            </a:endParaRPr>
          </a:p>
          <a:p>
            <a:pPr marL="3048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Consider representing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sequence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index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vector</a:t>
            </a:r>
            <a:endParaRPr sz="1725" dirty="0">
              <a:latin typeface="Calibri"/>
              <a:cs typeface="Calibri"/>
            </a:endParaRPr>
          </a:p>
          <a:p>
            <a:pPr marL="2122170">
              <a:spcBef>
                <a:spcPts val="480"/>
              </a:spcBef>
            </a:pPr>
            <a:r>
              <a:rPr sz="1725" spc="-56" dirty="0">
                <a:latin typeface="Cambria Math"/>
                <a:cs typeface="Cambria Math"/>
              </a:rPr>
              <a:t>𝑝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</a:t>
            </a:r>
            <a:r>
              <a:rPr sz="1856" spc="394" baseline="28619" dirty="0">
                <a:latin typeface="Cambria Math"/>
                <a:cs typeface="Cambria Math"/>
              </a:rPr>
              <a:t>𝑑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𝑖</a:t>
            </a:r>
            <a:r>
              <a:rPr sz="1725" spc="15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{1</a:t>
            </a:r>
            <a:r>
              <a:rPr sz="1725" spc="4" dirty="0">
                <a:latin typeface="Cambria Math"/>
                <a:cs typeface="Cambria Math"/>
              </a:rPr>
              <a:t>,</a:t>
            </a:r>
            <a:r>
              <a:rPr sz="1725" spc="-4" dirty="0">
                <a:latin typeface="Cambria Math"/>
                <a:cs typeface="Cambria Math"/>
              </a:rPr>
              <a:t>2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𝑇</a:t>
            </a:r>
            <a:r>
              <a:rPr sz="1725" dirty="0">
                <a:latin typeface="Cambria Math"/>
                <a:cs typeface="Cambria Math"/>
              </a:rPr>
              <a:t>}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posit</a:t>
            </a:r>
            <a:r>
              <a:rPr sz="1725" spc="-11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</a:t>
            </a:r>
            <a:r>
              <a:rPr sz="1725" dirty="0">
                <a:latin typeface="Calibri"/>
                <a:cs typeface="Calibri"/>
              </a:rPr>
              <a:t>n v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ct</a:t>
            </a:r>
            <a:r>
              <a:rPr sz="1725" spc="-8" dirty="0">
                <a:latin typeface="Calibri"/>
                <a:cs typeface="Calibri"/>
              </a:rPr>
              <a:t>o</a:t>
            </a:r>
            <a:r>
              <a:rPr sz="172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363" dirty="0">
              <a:latin typeface="Calibri"/>
              <a:cs typeface="Calibri"/>
            </a:endParaRPr>
          </a:p>
          <a:p>
            <a:pPr marL="304800" indent="-257175"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Don’t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worry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</a:t>
            </a:r>
            <a:r>
              <a:rPr sz="1856" spc="354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are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made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yet!</a:t>
            </a:r>
          </a:p>
          <a:p>
            <a:pPr marL="3048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Easy </a:t>
            </a:r>
            <a:r>
              <a:rPr sz="1725" dirty="0">
                <a:latin typeface="Calibri"/>
                <a:cs typeface="Calibri"/>
              </a:rPr>
              <a:t>to incorporate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info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block: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dirty="0">
                <a:latin typeface="Calibri"/>
                <a:cs typeface="Calibri"/>
              </a:rPr>
              <a:t> add 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dirty="0">
                <a:latin typeface="Calibri"/>
                <a:cs typeface="Calibri"/>
              </a:rPr>
              <a:t> inputs!</a:t>
            </a:r>
          </a:p>
          <a:p>
            <a:pPr marL="304800" indent="-257175">
              <a:spcBef>
                <a:spcPts val="52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lang="en-US" sz="1725" spc="11" dirty="0">
                <a:latin typeface="Cambria Math"/>
                <a:cs typeface="Cambria Math"/>
              </a:rPr>
              <a:t>𝑣</a:t>
            </a:r>
            <a:r>
              <a:rPr lang="en-US" sz="1856" spc="17" baseline="-15151" dirty="0">
                <a:latin typeface="Cambria Math"/>
                <a:cs typeface="Cambria Math"/>
              </a:rPr>
              <a:t>𝑖</a:t>
            </a:r>
            <a:r>
              <a:rPr lang="en-US" sz="1856" spc="56" baseline="-15151" dirty="0">
                <a:latin typeface="Cambria Math"/>
                <a:cs typeface="Cambria Math"/>
              </a:rPr>
              <a:t> </a:t>
            </a:r>
            <a:r>
              <a:rPr lang="en-US" sz="1856" spc="56" baseline="30000" dirty="0">
                <a:latin typeface="Cambria Math"/>
                <a:cs typeface="Cambria Math"/>
              </a:rPr>
              <a:t>‘</a:t>
            </a:r>
            <a:r>
              <a:rPr lang="en-US" sz="1856" spc="56" baseline="-15151" dirty="0">
                <a:latin typeface="Cambria Math"/>
                <a:cs typeface="Cambria Math"/>
              </a:rPr>
              <a:t>, </a:t>
            </a:r>
            <a:r>
              <a:rPr lang="en-US" sz="1725" spc="23" dirty="0">
                <a:latin typeface="Cambria Math"/>
                <a:cs typeface="Cambria Math"/>
              </a:rPr>
              <a:t>𝑘</a:t>
            </a:r>
            <a:r>
              <a:rPr lang="en-US" sz="1856" spc="33" baseline="-15151" dirty="0">
                <a:latin typeface="Cambria Math"/>
                <a:cs typeface="Cambria Math"/>
              </a:rPr>
              <a:t>𝑖</a:t>
            </a:r>
            <a:r>
              <a:rPr lang="en-US" sz="1856" spc="39" baseline="-15151" dirty="0">
                <a:latin typeface="Cambria Math"/>
                <a:cs typeface="Cambria Math"/>
              </a:rPr>
              <a:t> </a:t>
            </a:r>
            <a:r>
              <a:rPr lang="en-US" sz="1856" spc="39" baseline="30000" dirty="0">
                <a:latin typeface="Cambria Math"/>
                <a:cs typeface="Cambria Math"/>
              </a:rPr>
              <a:t>‘</a:t>
            </a:r>
            <a:r>
              <a:rPr lang="en-US" sz="1856" spc="39" baseline="-15151" dirty="0">
                <a:latin typeface="Cambria Math"/>
                <a:cs typeface="Cambria Math"/>
              </a:rPr>
              <a:t>, </a:t>
            </a:r>
            <a:r>
              <a:rPr lang="en-US" sz="1725" spc="4" dirty="0">
                <a:latin typeface="Cambria Math"/>
                <a:cs typeface="Cambria Math"/>
              </a:rPr>
              <a:t>𝑞</a:t>
            </a:r>
            <a:r>
              <a:rPr lang="en-US" sz="1856" spc="5" baseline="-15151" dirty="0">
                <a:latin typeface="Cambria Math"/>
                <a:cs typeface="Cambria Math"/>
              </a:rPr>
              <a:t>𝑖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lang="en-US" sz="1856" spc="84" dirty="0">
                <a:latin typeface="Cambria Math"/>
                <a:cs typeface="Cambria Math"/>
              </a:rPr>
              <a:t>‘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spc="-4" dirty="0">
                <a:latin typeface="Calibri"/>
                <a:cs typeface="Calibri"/>
              </a:rPr>
              <a:t>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-4" dirty="0">
                <a:latin typeface="Calibri"/>
                <a:cs typeface="Calibri"/>
              </a:rPr>
              <a:t>qu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Fixing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 </a:t>
            </a:r>
            <a:r>
              <a:rPr lang="en-US" sz="3200" b="0" dirty="0">
                <a:latin typeface="Calibri"/>
                <a:cs typeface="Calibri"/>
              </a:rPr>
              <a:t>first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problem: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br>
              <a:rPr lang="en-US" sz="3200" b="0" spc="8" dirty="0">
                <a:latin typeface="Calibri"/>
                <a:cs typeface="Calibri"/>
              </a:rPr>
            </a:br>
            <a:r>
              <a:rPr lang="en-US" sz="3200" spc="8" dirty="0">
                <a:latin typeface="Calibri"/>
                <a:cs typeface="Calibri"/>
              </a:rPr>
              <a:t>S</a:t>
            </a:r>
            <a:r>
              <a:rPr lang="en-US" sz="3200" spc="8" dirty="0"/>
              <a:t>equence</a:t>
            </a:r>
            <a:r>
              <a:rPr lang="en-US" sz="3200" spc="23" dirty="0"/>
              <a:t> </a:t>
            </a:r>
            <a:r>
              <a:rPr lang="en-US" sz="3200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19538" y="4482465"/>
            <a:ext cx="1422082" cy="838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861">
              <a:spcBef>
                <a:spcPts val="75"/>
              </a:spcBef>
            </a:pPr>
            <a:r>
              <a:rPr sz="1725" spc="-23" dirty="0">
                <a:latin typeface="Cambria Math"/>
                <a:cs typeface="Cambria Math"/>
              </a:rPr>
              <a:t>𝑣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11" dirty="0">
                <a:latin typeface="Cambria Math"/>
                <a:cs typeface="Cambria Math"/>
              </a:rPr>
              <a:t>𝑣</a:t>
            </a:r>
            <a:r>
              <a:rPr lang="en-US" sz="1856" spc="17" baseline="-15151" dirty="0">
                <a:latin typeface="Cambria Math"/>
                <a:cs typeface="Cambria Math"/>
              </a:rPr>
              <a:t>𝑖</a:t>
            </a:r>
            <a:r>
              <a:rPr lang="en-US" sz="1856" spc="56" baseline="-15151" dirty="0">
                <a:latin typeface="Cambria Math"/>
                <a:cs typeface="Cambria Math"/>
              </a:rPr>
              <a:t> </a:t>
            </a:r>
            <a:r>
              <a:rPr lang="en-US" sz="1856" spc="56" baseline="30000" dirty="0">
                <a:latin typeface="Cambria Math"/>
                <a:cs typeface="Cambria Math"/>
              </a:rPr>
              <a:t>‘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60" dirty="0">
                <a:latin typeface="Cambria Math"/>
                <a:cs typeface="Cambria Math"/>
              </a:rPr>
              <a:t>𝑝</a:t>
            </a:r>
            <a:r>
              <a:rPr sz="1856" spc="90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  <a:p>
            <a:pPr marL="36195"/>
            <a:r>
              <a:rPr sz="1725" spc="-41" dirty="0">
                <a:latin typeface="Cambria Math"/>
                <a:cs typeface="Cambria Math"/>
              </a:rPr>
              <a:t>𝑞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4" dirty="0">
                <a:latin typeface="Cambria Math"/>
                <a:cs typeface="Cambria Math"/>
              </a:rPr>
              <a:t>𝑞</a:t>
            </a:r>
            <a:r>
              <a:rPr lang="en-US" sz="1856" spc="5" baseline="-15151" dirty="0">
                <a:latin typeface="Cambria Math"/>
                <a:cs typeface="Cambria Math"/>
              </a:rPr>
              <a:t>𝑖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lang="en-US" sz="1856" spc="84" dirty="0">
                <a:latin typeface="Cambria Math"/>
                <a:cs typeface="Cambria Math"/>
              </a:rPr>
              <a:t>‘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𝑝</a:t>
            </a:r>
            <a:r>
              <a:rPr sz="1856" spc="95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  <a:p>
            <a:pPr marL="28575">
              <a:spcBef>
                <a:spcPts val="109"/>
              </a:spcBef>
            </a:pPr>
            <a:r>
              <a:rPr sz="1725" dirty="0">
                <a:latin typeface="Cambria Math"/>
                <a:cs typeface="Cambria Math"/>
              </a:rPr>
              <a:t>𝑘</a:t>
            </a:r>
            <a:r>
              <a:rPr sz="1856" spc="230" baseline="-15151" dirty="0">
                <a:latin typeface="Cambria Math"/>
                <a:cs typeface="Cambria Math"/>
              </a:rPr>
              <a:t>𝑖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23" dirty="0">
                <a:latin typeface="Cambria Math"/>
                <a:cs typeface="Cambria Math"/>
              </a:rPr>
              <a:t>𝑘</a:t>
            </a:r>
            <a:r>
              <a:rPr lang="en-US" sz="1856" spc="33" baseline="-15151" dirty="0">
                <a:latin typeface="Cambria Math"/>
                <a:cs typeface="Cambria Math"/>
              </a:rPr>
              <a:t>𝑖</a:t>
            </a:r>
            <a:r>
              <a:rPr lang="en-US" sz="1856" spc="39" baseline="-15151" dirty="0">
                <a:latin typeface="Cambria Math"/>
                <a:cs typeface="Cambria Math"/>
              </a:rPr>
              <a:t> </a:t>
            </a:r>
            <a:r>
              <a:rPr lang="en-US" sz="1856" spc="39" baseline="30000" dirty="0">
                <a:latin typeface="Cambria Math"/>
                <a:cs typeface="Cambria Math"/>
              </a:rPr>
              <a:t>‘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𝑝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1057" y="4514850"/>
            <a:ext cx="2405063" cy="115656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81" rIns="0" bIns="0" rtlCol="0">
            <a:spAutoFit/>
          </a:bodyPr>
          <a:lstStyle/>
          <a:p>
            <a:pPr marL="61436" marR="133350">
              <a:lnSpc>
                <a:spcPts val="1800"/>
              </a:lnSpc>
              <a:spcBef>
                <a:spcPts val="19"/>
              </a:spcBef>
            </a:pP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50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50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50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50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50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500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50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500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0535" y="3884082"/>
            <a:ext cx="6796564" cy="1594507"/>
          </a:xfrm>
          <a:prstGeom prst="rect">
            <a:avLst/>
          </a:prstGeom>
        </p:spPr>
        <p:txBody>
          <a:bodyPr vert="horz" wrap="square" lIns="0" tIns="61436" rIns="0" bIns="0" rtlCol="0">
            <a:spAutoFit/>
          </a:bodyPr>
          <a:lstStyle/>
          <a:p>
            <a:pPr marL="266700" indent="-25717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Pros: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Periodicity </a:t>
            </a:r>
            <a:r>
              <a:rPr sz="1725" dirty="0">
                <a:latin typeface="Calibri"/>
                <a:cs typeface="Calibri"/>
              </a:rPr>
              <a:t>indicates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“absolute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isn’t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important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Maybe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extrapolate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longer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sequences as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periods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restart!</a:t>
            </a:r>
            <a:endParaRPr sz="1725">
              <a:latin typeface="Calibri"/>
              <a:cs typeface="Calibri"/>
            </a:endParaRPr>
          </a:p>
          <a:p>
            <a:pPr marL="316706" indent="-307657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16706" algn="l"/>
                <a:tab pos="317182" algn="l"/>
              </a:tabLst>
            </a:pPr>
            <a:r>
              <a:rPr sz="1725" spc="-4" dirty="0">
                <a:latin typeface="Calibri"/>
                <a:cs typeface="Calibri"/>
              </a:rPr>
              <a:t>Cons: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Not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learnable;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also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extrapolation </a:t>
            </a: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really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work!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1960" y="1727167"/>
            <a:ext cx="8306753" cy="16302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b="1" dirty="0">
                <a:latin typeface="Calibri"/>
                <a:cs typeface="Calibri"/>
              </a:rPr>
              <a:t>Sinusoidal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position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representations: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sinusoidal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functions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varying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periods:</a:t>
            </a:r>
            <a:endParaRPr sz="1725">
              <a:latin typeface="Calibri"/>
              <a:cs typeface="Calibri"/>
            </a:endParaRPr>
          </a:p>
          <a:p>
            <a:pPr marL="1131570" marR="5584984" indent="7144">
              <a:lnSpc>
                <a:spcPct val="129800"/>
              </a:lnSpc>
              <a:spcBef>
                <a:spcPts val="1421"/>
              </a:spcBef>
            </a:pPr>
            <a:r>
              <a:rPr sz="1575" spc="19" dirty="0">
                <a:latin typeface="Cambria Math"/>
                <a:cs typeface="Cambria Math"/>
              </a:rPr>
              <a:t>sin(𝑖/10000</a:t>
            </a:r>
            <a:r>
              <a:rPr sz="1688" spc="28" baseline="27777" dirty="0">
                <a:latin typeface="Cambria Math"/>
                <a:cs typeface="Cambria Math"/>
              </a:rPr>
              <a:t>2∗1/𝑑</a:t>
            </a:r>
            <a:r>
              <a:rPr sz="1575" spc="19" dirty="0">
                <a:latin typeface="Cambria Math"/>
                <a:cs typeface="Cambria Math"/>
              </a:rPr>
              <a:t>) </a:t>
            </a:r>
            <a:r>
              <a:rPr sz="1575" spc="-338" dirty="0">
                <a:latin typeface="Cambria Math"/>
                <a:cs typeface="Cambria Math"/>
              </a:rPr>
              <a:t> </a:t>
            </a:r>
            <a:r>
              <a:rPr sz="1575" spc="15" dirty="0">
                <a:latin typeface="Cambria Math"/>
                <a:cs typeface="Cambria Math"/>
              </a:rPr>
              <a:t>cos(𝑖/10000</a:t>
            </a:r>
            <a:r>
              <a:rPr sz="1688" spc="23" baseline="27777" dirty="0">
                <a:latin typeface="Cambria Math"/>
                <a:cs typeface="Cambria Math"/>
              </a:rPr>
              <a:t>2∗1/𝑑</a:t>
            </a:r>
            <a:r>
              <a:rPr sz="1575" spc="15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  <a:p>
            <a:pPr marL="348615">
              <a:lnSpc>
                <a:spcPts val="1774"/>
              </a:lnSpc>
              <a:tabLst>
                <a:tab pos="631031" algn="l"/>
              </a:tabLst>
            </a:pP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	</a:t>
            </a:r>
            <a:r>
              <a:rPr sz="1725" dirty="0">
                <a:latin typeface="Cambria Math"/>
                <a:cs typeface="Cambria Math"/>
              </a:rPr>
              <a:t>=</a:t>
            </a:r>
            <a:endParaRPr sz="1725">
              <a:latin typeface="Cambria Math"/>
              <a:cs typeface="Cambria Math"/>
            </a:endParaRPr>
          </a:p>
          <a:p>
            <a:pPr marL="2346484">
              <a:spcBef>
                <a:spcPts val="1140"/>
              </a:spcBef>
            </a:pPr>
            <a:r>
              <a:rPr sz="1125" u="sng" spc="83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125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145" y="3289173"/>
            <a:ext cx="162782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spc="23" dirty="0">
                <a:latin typeface="Cambria Math"/>
                <a:cs typeface="Cambria Math"/>
              </a:rPr>
              <a:t>sin(𝑖/10000</a:t>
            </a:r>
            <a:r>
              <a:rPr sz="1688" spc="33" baseline="37037" dirty="0">
                <a:latin typeface="Cambria Math"/>
                <a:cs typeface="Cambria Math"/>
              </a:rPr>
              <a:t>2∗</a:t>
            </a:r>
            <a:r>
              <a:rPr sz="1688" spc="33" baseline="9259" dirty="0">
                <a:latin typeface="Cambria Math"/>
                <a:cs typeface="Cambria Math"/>
              </a:rPr>
              <a:t>2</a:t>
            </a:r>
            <a:r>
              <a:rPr sz="1688" spc="33" baseline="37037" dirty="0">
                <a:latin typeface="Cambria Math"/>
                <a:cs typeface="Cambria Math"/>
              </a:rPr>
              <a:t>/𝑑</a:t>
            </a:r>
            <a:r>
              <a:rPr sz="1575" spc="23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145" y="2890646"/>
            <a:ext cx="57150" cy="582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3145" y="3017520"/>
            <a:ext cx="57150" cy="582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145" y="3140963"/>
            <a:ext cx="57150" cy="5829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90471" y="2207133"/>
            <a:ext cx="161925" cy="167449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078480" y="2207133"/>
            <a:ext cx="161925" cy="167449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800921" y="3455385"/>
            <a:ext cx="112871" cy="18610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25" u="sng" spc="143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125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1431" y="3583400"/>
            <a:ext cx="1654969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spc="23" dirty="0">
                <a:latin typeface="Cambria Math"/>
                <a:cs typeface="Cambria Math"/>
              </a:rPr>
              <a:t>cos(𝑖/10000</a:t>
            </a:r>
            <a:r>
              <a:rPr sz="1688" spc="33" baseline="37037" dirty="0">
                <a:latin typeface="Cambria Math"/>
                <a:cs typeface="Cambria Math"/>
              </a:rPr>
              <a:t>2∗</a:t>
            </a:r>
            <a:r>
              <a:rPr sz="1688" spc="33" baseline="9259" dirty="0">
                <a:latin typeface="Cambria Math"/>
                <a:cs typeface="Cambria Math"/>
              </a:rPr>
              <a:t>2</a:t>
            </a:r>
            <a:r>
              <a:rPr sz="1688" spc="33" baseline="37037" dirty="0">
                <a:latin typeface="Cambria Math"/>
                <a:cs typeface="Cambria Math"/>
              </a:rPr>
              <a:t>/𝑑</a:t>
            </a:r>
            <a:r>
              <a:rPr sz="1575" spc="23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7052" y="5739079"/>
            <a:ext cx="601503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4" dirty="0">
                <a:latin typeface="Calibri"/>
                <a:cs typeface="Calibri"/>
              </a:rPr>
              <a:t>Image:</a:t>
            </a:r>
            <a:r>
              <a:rPr sz="1200" spc="9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0214" y="2261411"/>
            <a:ext cx="4872586" cy="14196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84793" y="3711130"/>
            <a:ext cx="15473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Index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in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sequence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7888" y="2604117"/>
            <a:ext cx="180370" cy="76295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latin typeface="Calibri"/>
                <a:cs typeface="Calibri"/>
              </a:rPr>
              <a:t>Dimension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Position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representation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vectors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through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863064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How do we represent the meaning of a word?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693209"/>
            <a:ext cx="8384841" cy="3869430"/>
          </a:xfrm>
          <a:prstGeom prst="rect">
            <a:avLst/>
          </a:prstGeom>
        </p:spPr>
        <p:txBody>
          <a:bodyPr vert="horz" wrap="square" lIns="0" tIns="223557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Definition: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meaning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(Webster dictionary)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represented by a word, phrase, etc.</a:t>
            </a:r>
          </a:p>
          <a:p>
            <a:pPr marL="440975" marR="838245" lvl="0" indent="-430329" algn="l" defTabSz="806867" rtl="0" eaLnBrk="1" fontAlgn="auto" latinLnBrk="0" hangingPunct="1">
              <a:lnSpc>
                <a:spcPct val="100000"/>
              </a:lnSpc>
              <a:spcBef>
                <a:spcPts val="169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a person wants to express by using  words, signs, etc.</a:t>
            </a:r>
          </a:p>
          <a:p>
            <a:pPr marL="11206" marR="4483" lvl="0" indent="0" algn="l" defTabSz="806867" rtl="0" eaLnBrk="1" fontAlgn="auto" latinLnBrk="0" hangingPunct="1">
              <a:lnSpc>
                <a:spcPct val="152700"/>
              </a:lnSpc>
              <a:spcBef>
                <a:spcPts val="8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30698" marR="0" lvl="0" indent="0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signifier (symbol)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⟺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395613" y="5021801"/>
            <a:ext cx="6492128" cy="637054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54653" y="5996267"/>
            <a:ext cx="3437404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47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denotational</a:t>
            </a:r>
            <a:r>
              <a:rPr kumimoji="0" sz="2647" b="0" i="0" u="none" strike="noStrike" kern="1200" cap="none" spc="-3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semantics</a:t>
            </a: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528888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483870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55816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7321" y="2993574"/>
            <a:ext cx="2908934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nonlinearities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 deep</a:t>
            </a:r>
            <a:endParaRPr sz="1725">
              <a:latin typeface="Calibri"/>
              <a:cs typeface="Calibri"/>
            </a:endParaRPr>
          </a:p>
          <a:p>
            <a:pPr marL="266700">
              <a:spcBef>
                <a:spcPts val="4"/>
              </a:spcBef>
            </a:pPr>
            <a:r>
              <a:rPr sz="1725" dirty="0">
                <a:latin typeface="Calibri"/>
                <a:cs typeface="Calibri"/>
              </a:rPr>
              <a:t>learning!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It’s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averages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0439" y="1657285"/>
            <a:ext cx="3113722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Solutions</a:t>
            </a:r>
            <a:endParaRPr sz="2100">
              <a:latin typeface="Calibri"/>
              <a:cs typeface="Calibri"/>
            </a:endParaRPr>
          </a:p>
          <a:p>
            <a:pPr marL="266700" marR="381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8064" y="1727168"/>
            <a:ext cx="3610451" cy="196646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12954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Note that there are </a:t>
            </a:r>
            <a:r>
              <a:rPr sz="1725" spc="-4" dirty="0">
                <a:latin typeface="Calibri"/>
                <a:cs typeface="Calibri"/>
              </a:rPr>
              <a:t>no </a:t>
            </a:r>
            <a:r>
              <a:rPr sz="1725" dirty="0">
                <a:latin typeface="Calibri"/>
                <a:cs typeface="Calibri"/>
              </a:rPr>
              <a:t>elementwise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nonlinearities in </a:t>
            </a:r>
            <a:r>
              <a:rPr sz="1725" dirty="0">
                <a:latin typeface="Calibri"/>
                <a:cs typeface="Calibri"/>
              </a:rPr>
              <a:t>self-attention;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more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 layers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re-averages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value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17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Easy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fix: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add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feed-forward</a:t>
            </a:r>
            <a:r>
              <a:rPr sz="1725" b="1" spc="-23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network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to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post-process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dirty="0">
                <a:latin typeface="Calibri"/>
                <a:cs typeface="Calibri"/>
              </a:rPr>
              <a:t> vector.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3399" y="4104227"/>
            <a:ext cx="777239" cy="185738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804607" y="4385405"/>
            <a:ext cx="1689259" cy="185738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39014" y="4004776"/>
            <a:ext cx="3109436" cy="574196"/>
          </a:xfrm>
          <a:prstGeom prst="rect">
            <a:avLst/>
          </a:prstGeom>
        </p:spPr>
        <p:txBody>
          <a:bodyPr vert="horz" wrap="square" lIns="0" tIns="50483" rIns="0" bIns="0" rtlCol="0">
            <a:spAutoFit/>
          </a:bodyPr>
          <a:lstStyle/>
          <a:p>
            <a:pPr marL="28575">
              <a:spcBef>
                <a:spcPts val="398"/>
              </a:spcBef>
            </a:pPr>
            <a:r>
              <a:rPr sz="1575" spc="23" dirty="0">
                <a:latin typeface="Cambria Math"/>
                <a:cs typeface="Cambria Math"/>
              </a:rPr>
              <a:t>𝑚</a:t>
            </a:r>
            <a:r>
              <a:rPr sz="1688" spc="33" baseline="-16666" dirty="0">
                <a:latin typeface="Cambria Math"/>
                <a:cs typeface="Cambria Math"/>
              </a:rPr>
              <a:t>𝑖</a:t>
            </a:r>
            <a:r>
              <a:rPr sz="1688" spc="410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=</a:t>
            </a:r>
            <a:r>
              <a:rPr sz="1575" spc="83" dirty="0">
                <a:latin typeface="Cambria Math"/>
                <a:cs typeface="Cambria Math"/>
              </a:rPr>
              <a:t> </a:t>
            </a:r>
            <a:r>
              <a:rPr sz="1575" spc="-4" dirty="0">
                <a:latin typeface="Cambria Math"/>
                <a:cs typeface="Cambria Math"/>
              </a:rPr>
              <a:t>𝑀𝐿𝑃</a:t>
            </a:r>
            <a:r>
              <a:rPr sz="1575" spc="319" dirty="0">
                <a:latin typeface="Cambria Math"/>
                <a:cs typeface="Cambria Math"/>
              </a:rPr>
              <a:t> </a:t>
            </a:r>
            <a:r>
              <a:rPr sz="1575" spc="15" dirty="0">
                <a:latin typeface="Cambria Math"/>
                <a:cs typeface="Cambria Math"/>
              </a:rPr>
              <a:t>output</a:t>
            </a:r>
            <a:r>
              <a:rPr sz="1688" spc="23" baseline="-16666" dirty="0">
                <a:latin typeface="Cambria Math"/>
                <a:cs typeface="Cambria Math"/>
              </a:rPr>
              <a:t>𝑖</a:t>
            </a:r>
            <a:endParaRPr sz="1688" baseline="-16666">
              <a:latin typeface="Cambria Math"/>
              <a:cs typeface="Cambria Math"/>
            </a:endParaRPr>
          </a:p>
          <a:p>
            <a:pPr marL="298133">
              <a:spcBef>
                <a:spcPts val="323"/>
              </a:spcBef>
              <a:tabLst>
                <a:tab pos="547211" algn="l"/>
              </a:tabLst>
            </a:pPr>
            <a:r>
              <a:rPr sz="1575" dirty="0">
                <a:latin typeface="Cambria Math"/>
                <a:cs typeface="Cambria Math"/>
              </a:rPr>
              <a:t>=	</a:t>
            </a:r>
            <a:r>
              <a:rPr sz="1575" spc="-86" dirty="0">
                <a:latin typeface="Cambria Math"/>
                <a:cs typeface="Cambria Math"/>
              </a:rPr>
              <a:t>𝑊</a:t>
            </a:r>
            <a:r>
              <a:rPr sz="1688" spc="-129" baseline="-16666" dirty="0">
                <a:latin typeface="Cambria Math"/>
                <a:cs typeface="Cambria Math"/>
              </a:rPr>
              <a:t>2</a:t>
            </a:r>
            <a:r>
              <a:rPr sz="1688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∗ </a:t>
            </a:r>
            <a:r>
              <a:rPr sz="1575" spc="-4" dirty="0">
                <a:latin typeface="Cambria Math"/>
                <a:cs typeface="Cambria Math"/>
              </a:rPr>
              <a:t>ReLU</a:t>
            </a:r>
            <a:r>
              <a:rPr sz="1575" spc="293" dirty="0">
                <a:latin typeface="Cambria Math"/>
                <a:cs typeface="Cambria Math"/>
              </a:rPr>
              <a:t> </a:t>
            </a:r>
            <a:r>
              <a:rPr sz="1575" spc="-101" dirty="0">
                <a:latin typeface="Cambria Math"/>
                <a:cs typeface="Cambria Math"/>
              </a:rPr>
              <a:t>𝑊</a:t>
            </a:r>
            <a:r>
              <a:rPr sz="1688" spc="-152" baseline="-16666" dirty="0">
                <a:latin typeface="Cambria Math"/>
                <a:cs typeface="Cambria Math"/>
              </a:rPr>
              <a:t>1</a:t>
            </a:r>
            <a:r>
              <a:rPr sz="1688" spc="236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× </a:t>
            </a:r>
            <a:r>
              <a:rPr sz="1575" spc="15" dirty="0">
                <a:latin typeface="Cambria Math"/>
                <a:cs typeface="Cambria Math"/>
              </a:rPr>
              <a:t>output</a:t>
            </a:r>
            <a:r>
              <a:rPr sz="1688" spc="23" baseline="-16666" dirty="0">
                <a:latin typeface="Cambria Math"/>
                <a:cs typeface="Cambria Math"/>
              </a:rPr>
              <a:t>𝑖</a:t>
            </a:r>
            <a:r>
              <a:rPr sz="1688" spc="293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+ </a:t>
            </a:r>
            <a:r>
              <a:rPr sz="1575" spc="-30" dirty="0">
                <a:latin typeface="Cambria Math"/>
                <a:cs typeface="Cambria Math"/>
              </a:rPr>
              <a:t>𝑏</a:t>
            </a:r>
            <a:r>
              <a:rPr sz="1688" spc="-45" baseline="-16666" dirty="0">
                <a:latin typeface="Cambria Math"/>
                <a:cs typeface="Cambria Math"/>
              </a:rPr>
              <a:t>1</a:t>
            </a:r>
            <a:endParaRPr sz="1688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8251" y="4326598"/>
            <a:ext cx="436721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dirty="0">
                <a:latin typeface="Cambria Math"/>
                <a:cs typeface="Cambria Math"/>
              </a:rPr>
              <a:t>+</a:t>
            </a:r>
            <a:r>
              <a:rPr sz="1575" spc="-38" dirty="0">
                <a:latin typeface="Cambria Math"/>
                <a:cs typeface="Cambria Math"/>
              </a:rPr>
              <a:t> </a:t>
            </a:r>
            <a:r>
              <a:rPr sz="1575" spc="-11" dirty="0">
                <a:latin typeface="Cambria Math"/>
                <a:cs typeface="Cambria Math"/>
              </a:rPr>
              <a:t>𝑏</a:t>
            </a:r>
            <a:r>
              <a:rPr sz="1688" spc="-17" baseline="-16666" dirty="0">
                <a:latin typeface="Cambria Math"/>
                <a:cs typeface="Cambria Math"/>
              </a:rPr>
              <a:t>2</a:t>
            </a:r>
            <a:endParaRPr sz="1688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7417" y="4351400"/>
            <a:ext cx="152400" cy="222885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4410646" y="4578058"/>
            <a:ext cx="388619" cy="7077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23" dirty="0">
                <a:latin typeface="Cambria Math"/>
                <a:cs typeface="Cambria Math"/>
              </a:rPr>
              <a:t>𝑤</a:t>
            </a:r>
            <a:r>
              <a:rPr sz="1856" spc="-33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  <a:p>
            <a:pPr marL="34290">
              <a:spcBef>
                <a:spcPts val="1294"/>
              </a:spcBef>
            </a:pPr>
            <a:r>
              <a:rPr sz="1725" i="1" dirty="0"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45836" y="4361688"/>
            <a:ext cx="150971" cy="221933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5442490" y="4473626"/>
            <a:ext cx="43386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chef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63689" y="4365116"/>
            <a:ext cx="152400" cy="221933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6561011" y="4476712"/>
            <a:ext cx="440055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who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36457" y="4361688"/>
            <a:ext cx="152400" cy="221933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8089011" y="4486199"/>
            <a:ext cx="46434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86678">
              <a:spcBef>
                <a:spcPts val="1080"/>
              </a:spcBef>
            </a:pP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food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23880" y="4064604"/>
            <a:ext cx="348138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13658" y="3048380"/>
            <a:ext cx="4722971" cy="1296353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69055" y="5573267"/>
            <a:ext cx="5181600" cy="23609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1934">
              <a:lnSpc>
                <a:spcPts val="1868"/>
              </a:lnSpc>
            </a:pP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75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75" spc="3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7795" y="3454241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52111" y="3467861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5526023" y="3452432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41390" y="3467861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5818441" y="3452431"/>
            <a:ext cx="1314926" cy="7944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06291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1766"/>
              </a:spcBef>
            </a:pPr>
            <a:r>
              <a:rPr spc="15" dirty="0">
                <a:latin typeface="Calibri"/>
                <a:cs typeface="Calibri"/>
              </a:rPr>
              <a:t>self-attention</a:t>
            </a:r>
            <a:endParaRPr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102727" y="3474720"/>
            <a:ext cx="396716" cy="288131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8176450" y="3459004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6567" y="3271265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7423880" y="2778727"/>
            <a:ext cx="348138" cy="5871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13658" y="1762506"/>
            <a:ext cx="4722971" cy="1296353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57795" y="2168366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52111" y="2181987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 txBox="1"/>
          <p:nvPr/>
        </p:nvSpPr>
        <p:spPr>
          <a:xfrm>
            <a:off x="5526023" y="2166328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41390" y="2181987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5818441" y="2166328"/>
            <a:ext cx="1315403" cy="7944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06291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1766"/>
              </a:spcBef>
            </a:pPr>
            <a:r>
              <a:rPr spc="49" dirty="0">
                <a:latin typeface="Calibri"/>
                <a:cs typeface="Calibri"/>
              </a:rPr>
              <a:t>s</a:t>
            </a:r>
            <a:r>
              <a:rPr spc="8" dirty="0">
                <a:latin typeface="Calibri"/>
                <a:cs typeface="Calibri"/>
              </a:rPr>
              <a:t>el</a:t>
            </a:r>
            <a:r>
              <a:rPr spc="-4" dirty="0">
                <a:latin typeface="Calibri"/>
                <a:cs typeface="Calibri"/>
              </a:rPr>
              <a:t>f</a:t>
            </a:r>
            <a:r>
              <a:rPr spc="4" dirty="0">
                <a:latin typeface="Calibri"/>
                <a:cs typeface="Calibri"/>
              </a:rPr>
              <a:t>-</a:t>
            </a:r>
            <a:r>
              <a:rPr spc="19" dirty="0">
                <a:latin typeface="Calibri"/>
                <a:cs typeface="Calibri"/>
              </a:rPr>
              <a:t>att</a:t>
            </a:r>
            <a:r>
              <a:rPr spc="15"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n</a:t>
            </a:r>
            <a:r>
              <a:rPr spc="23" dirty="0">
                <a:latin typeface="Calibri"/>
                <a:cs typeface="Calibri"/>
              </a:rPr>
              <a:t>tion</a:t>
            </a:r>
            <a:endParaRPr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102727" y="2188845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 txBox="1"/>
          <p:nvPr/>
        </p:nvSpPr>
        <p:spPr>
          <a:xfrm>
            <a:off x="8176450" y="2173129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6567" y="1985390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Adding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nonlinearities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929414" cy="3936302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83344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marR="394335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95821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marR="320516" indent="-257651" algn="just">
              <a:buClr>
                <a:srgbClr val="8B1515"/>
              </a:buClr>
              <a:buFont typeface="Times New Roman"/>
              <a:buChar char="•"/>
              <a:tabLst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 </a:t>
            </a:r>
            <a:r>
              <a:rPr sz="1725" spc="-4" dirty="0">
                <a:latin typeface="Calibri"/>
                <a:cs typeface="Calibri"/>
              </a:rPr>
              <a:t>nonlinearities for deep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learning </a:t>
            </a:r>
            <a:r>
              <a:rPr sz="1725" spc="-4" dirty="0">
                <a:latin typeface="Calibri"/>
                <a:cs typeface="Calibri"/>
              </a:rPr>
              <a:t>magic! It’s </a:t>
            </a:r>
            <a:r>
              <a:rPr sz="1725" dirty="0">
                <a:latin typeface="Calibri"/>
                <a:cs typeface="Calibri"/>
              </a:rPr>
              <a:t>all </a:t>
            </a:r>
            <a:r>
              <a:rPr sz="1725" spc="-4" dirty="0">
                <a:latin typeface="Calibri"/>
                <a:cs typeface="Calibri"/>
              </a:rPr>
              <a:t>just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marR="36195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Need to ensure we </a:t>
            </a:r>
            <a:r>
              <a:rPr sz="1725" spc="-4" dirty="0">
                <a:latin typeface="Calibri"/>
                <a:cs typeface="Calibri"/>
              </a:rPr>
              <a:t>don’t 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future”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predicting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 sequence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machine</a:t>
            </a:r>
            <a:r>
              <a:rPr sz="1725" spc="-4" dirty="0">
                <a:latin typeface="Calibri"/>
                <a:cs typeface="Calibri"/>
              </a:rPr>
              <a:t> translation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0438" y="1657285"/>
            <a:ext cx="3330893" cy="2142798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Solutions</a:t>
            </a:r>
            <a:endParaRPr sz="2100">
              <a:latin typeface="Calibri"/>
              <a:cs typeface="Calibri"/>
            </a:endParaRPr>
          </a:p>
          <a:p>
            <a:pPr marL="266700" marR="22098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marR="381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Easy </a:t>
            </a:r>
            <a:r>
              <a:rPr sz="1725" spc="-4" dirty="0">
                <a:latin typeface="Calibri"/>
                <a:cs typeface="Calibri"/>
              </a:rPr>
              <a:t>fix: </a:t>
            </a:r>
            <a:r>
              <a:rPr sz="1725" dirty="0">
                <a:latin typeface="Calibri"/>
                <a:cs typeface="Calibri"/>
              </a:rPr>
              <a:t>apply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same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feedforward network to each </a:t>
            </a:r>
            <a:r>
              <a:rPr sz="1725" spc="-4" dirty="0">
                <a:latin typeface="Calibri"/>
                <a:cs typeface="Calibri"/>
              </a:rPr>
              <a:t>self-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2717" y="4538340"/>
            <a:ext cx="1008698" cy="101918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8064" y="1727168"/>
            <a:ext cx="2880836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To use </a:t>
            </a:r>
            <a:r>
              <a:rPr sz="1725" dirty="0">
                <a:latin typeface="Calibri"/>
                <a:cs typeface="Calibri"/>
              </a:rPr>
              <a:t>self-attention in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decoders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4" dirty="0">
                <a:latin typeface="Calibri"/>
                <a:cs typeface="Calibri"/>
              </a:rPr>
              <a:t>we </a:t>
            </a:r>
            <a:r>
              <a:rPr sz="1725" dirty="0">
                <a:latin typeface="Calibri"/>
                <a:cs typeface="Calibri"/>
              </a:rPr>
              <a:t>need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ensure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can’t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peek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future.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489" y="2884074"/>
            <a:ext cx="3355181" cy="26704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marR="556736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At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every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timestep,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could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change the set of </a:t>
            </a:r>
            <a:r>
              <a:rPr sz="1725" b="1" dirty="0">
                <a:latin typeface="Calibri"/>
                <a:cs typeface="Calibri"/>
              </a:rPr>
              <a:t>keys and 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queries </a:t>
            </a:r>
            <a:r>
              <a:rPr sz="1725" dirty="0">
                <a:latin typeface="Calibri"/>
                <a:cs typeface="Calibri"/>
              </a:rPr>
              <a:t>to include </a:t>
            </a:r>
            <a:r>
              <a:rPr sz="1725" spc="-4" dirty="0">
                <a:latin typeface="Calibri"/>
                <a:cs typeface="Calibri"/>
              </a:rPr>
              <a:t>only past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words.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95275" marR="461486" indent="-25717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To enable </a:t>
            </a:r>
            <a:r>
              <a:rPr sz="1725" spc="-4" dirty="0">
                <a:latin typeface="Calibri"/>
                <a:cs typeface="Calibri"/>
              </a:rPr>
              <a:t>parallelization, </a:t>
            </a:r>
            <a:r>
              <a:rPr sz="1725" dirty="0">
                <a:latin typeface="Calibri"/>
                <a:cs typeface="Calibri"/>
              </a:rPr>
              <a:t>we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mask</a:t>
            </a:r>
            <a:r>
              <a:rPr sz="1725" b="1" spc="-26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out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 </a:t>
            </a:r>
            <a:r>
              <a:rPr sz="1725" spc="-4" dirty="0">
                <a:latin typeface="Calibri"/>
                <a:cs typeface="Calibri"/>
              </a:rPr>
              <a:t>by setting </a:t>
            </a:r>
            <a:r>
              <a:rPr sz="1725" dirty="0">
                <a:latin typeface="Calibri"/>
                <a:cs typeface="Calibri"/>
              </a:rPr>
              <a:t>attention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−∞</a:t>
            </a:r>
            <a:r>
              <a:rPr sz="1725" spc="-4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R="41910" algn="r">
              <a:lnSpc>
                <a:spcPts val="1339"/>
              </a:lnSpc>
              <a:tabLst>
                <a:tab pos="555308" algn="l"/>
              </a:tabLst>
            </a:pPr>
            <a:r>
              <a:rPr sz="1650" spc="41" dirty="0">
                <a:latin typeface="Cambria Math"/>
                <a:cs typeface="Cambria Math"/>
              </a:rPr>
              <a:t>𝑒</a:t>
            </a:r>
            <a:r>
              <a:rPr spc="62" baseline="-15625" dirty="0">
                <a:latin typeface="Cambria Math"/>
                <a:cs typeface="Cambria Math"/>
              </a:rPr>
              <a:t>𝑖𝑗</a:t>
            </a:r>
            <a:r>
              <a:rPr spc="444" baseline="-15625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=	</a:t>
            </a:r>
            <a:endParaRPr sz="1650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61745" y="2555605"/>
          <a:ext cx="2971799" cy="27449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587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907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42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53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9069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905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81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573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82780" y="3403473"/>
            <a:ext cx="32099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spc="-4" dirty="0">
                <a:latin typeface="Calibri"/>
                <a:cs typeface="Calibri"/>
              </a:rPr>
              <a:t>The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74780" y="4149184"/>
            <a:ext cx="367188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ch</a:t>
            </a:r>
            <a:r>
              <a:rPr sz="1575" spc="-19" dirty="0">
                <a:latin typeface="Calibri"/>
                <a:cs typeface="Calibri"/>
              </a:rPr>
              <a:t>e</a:t>
            </a:r>
            <a:r>
              <a:rPr sz="1575" dirty="0">
                <a:latin typeface="Calibri"/>
                <a:cs typeface="Calibri"/>
              </a:rPr>
              <a:t>f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2780" y="4837461"/>
            <a:ext cx="372904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who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4656" y="2730912"/>
            <a:ext cx="63341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[</a:t>
            </a:r>
            <a:r>
              <a:rPr sz="1575" spc="-11" dirty="0">
                <a:latin typeface="Calibri"/>
                <a:cs typeface="Calibri"/>
              </a:rPr>
              <a:t>S</a:t>
            </a:r>
            <a:r>
              <a:rPr sz="1575" spc="-131" dirty="0">
                <a:latin typeface="Calibri"/>
                <a:cs typeface="Calibri"/>
              </a:rPr>
              <a:t>T</a:t>
            </a:r>
            <a:r>
              <a:rPr sz="1575" dirty="0">
                <a:latin typeface="Calibri"/>
                <a:cs typeface="Calibri"/>
              </a:rPr>
              <a:t>A</a:t>
            </a:r>
            <a:r>
              <a:rPr sz="1575" spc="-23" dirty="0">
                <a:latin typeface="Calibri"/>
                <a:cs typeface="Calibri"/>
              </a:rPr>
              <a:t>R</a:t>
            </a:r>
            <a:r>
              <a:rPr sz="1575" spc="-4" dirty="0">
                <a:latin typeface="Calibri"/>
                <a:cs typeface="Calibri"/>
              </a:rPr>
              <a:t>T]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9044" y="3677983"/>
            <a:ext cx="102441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500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500" spc="-5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500" spc="-3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500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67479" y="3252978"/>
            <a:ext cx="345281" cy="2253139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977538" y="2270664"/>
            <a:ext cx="306229" cy="193358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3" name="object 13"/>
          <p:cNvGrpSpPr/>
          <p:nvPr/>
        </p:nvGrpSpPr>
        <p:grpSpPr>
          <a:xfrm>
            <a:off x="6053185" y="1813798"/>
            <a:ext cx="2877503" cy="696754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/>
          <p:nvPr/>
        </p:nvSpPr>
        <p:spPr>
          <a:xfrm>
            <a:off x="8412670" y="2236946"/>
            <a:ext cx="325279" cy="222885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6549484" y="1300352"/>
            <a:ext cx="179165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500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50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Masking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future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36563" y="5252161"/>
            <a:ext cx="7286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200" spc="131" dirty="0">
                <a:latin typeface="Cambria Math"/>
                <a:cs typeface="Cambria Math"/>
              </a:rPr>
              <a:t>𝑖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8928" y="5144719"/>
            <a:ext cx="109261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650" spc="53" dirty="0">
                <a:latin typeface="Cambria Math"/>
                <a:cs typeface="Cambria Math"/>
              </a:rPr>
              <a:t>𝑞</a:t>
            </a:r>
            <a:r>
              <a:rPr lang="en-US" sz="1650" i="1" spc="53" baseline="-25000" dirty="0" err="1">
                <a:latin typeface="Cambria Math"/>
                <a:cs typeface="Cambria Math"/>
              </a:rPr>
              <a:t>i</a:t>
            </a:r>
            <a:r>
              <a:rPr spc="788" baseline="31250" dirty="0">
                <a:latin typeface="Cambria Math"/>
                <a:cs typeface="Cambria Math"/>
              </a:rPr>
              <a:t>𝖳</a:t>
            </a:r>
            <a:r>
              <a:rPr sz="1650" spc="-150" dirty="0">
                <a:latin typeface="Cambria Math"/>
                <a:cs typeface="Cambria Math"/>
              </a:rPr>
              <a:t>𝑘</a:t>
            </a:r>
            <a:r>
              <a:rPr spc="720" baseline="-15625" dirty="0">
                <a:latin typeface="Cambria Math"/>
                <a:cs typeface="Cambria Math"/>
              </a:rPr>
              <a:t>𝑗</a:t>
            </a:r>
            <a:r>
              <a:rPr sz="1650" spc="-4" dirty="0">
                <a:latin typeface="Cambria Math"/>
                <a:cs typeface="Cambria Math"/>
              </a:rPr>
              <a:t>,</a:t>
            </a:r>
            <a:r>
              <a:rPr sz="1650" spc="-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𝑗</a:t>
            </a:r>
            <a:r>
              <a:rPr sz="1650" spc="12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&lt;</a:t>
            </a:r>
            <a:r>
              <a:rPr sz="1650" spc="9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𝑖</a:t>
            </a:r>
            <a:endParaRPr sz="1650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70267" y="5421096"/>
            <a:ext cx="850583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−∞,</a:t>
            </a:r>
            <a:r>
              <a:rPr sz="1650" spc="-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𝑗</a:t>
            </a:r>
            <a:r>
              <a:rPr sz="1650" spc="12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≥</a:t>
            </a:r>
            <a:r>
              <a:rPr sz="1650" spc="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𝑖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929414" cy="3936302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83344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 dirty="0">
              <a:latin typeface="Calibri"/>
              <a:cs typeface="Calibri"/>
            </a:endParaRPr>
          </a:p>
          <a:p>
            <a:pPr marL="256699" marR="394335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</a:p>
          <a:p>
            <a:pPr marR="95821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 dirty="0">
              <a:latin typeface="Calibri"/>
              <a:cs typeface="Calibri"/>
            </a:endParaRPr>
          </a:p>
          <a:p>
            <a:pPr marL="266700" marR="320516" indent="-257651" algn="just">
              <a:buClr>
                <a:srgbClr val="8B1515"/>
              </a:buClr>
              <a:buFont typeface="Times New Roman"/>
              <a:buChar char="•"/>
              <a:tabLst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 </a:t>
            </a:r>
            <a:r>
              <a:rPr sz="1725" spc="-4" dirty="0">
                <a:latin typeface="Calibri"/>
                <a:cs typeface="Calibri"/>
              </a:rPr>
              <a:t>nonlinearities for deep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learning </a:t>
            </a:r>
            <a:r>
              <a:rPr sz="1725" spc="-4" dirty="0">
                <a:latin typeface="Calibri"/>
                <a:cs typeface="Calibri"/>
              </a:rPr>
              <a:t>magic! It’s </a:t>
            </a:r>
            <a:r>
              <a:rPr sz="1725" dirty="0">
                <a:latin typeface="Calibri"/>
                <a:cs typeface="Calibri"/>
              </a:rPr>
              <a:t>all </a:t>
            </a:r>
            <a:r>
              <a:rPr sz="1725" spc="-4" dirty="0">
                <a:latin typeface="Calibri"/>
                <a:cs typeface="Calibri"/>
              </a:rPr>
              <a:t>just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700" marR="36195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Need to ensure we </a:t>
            </a:r>
            <a:r>
              <a:rPr sz="1725" spc="-4" dirty="0">
                <a:latin typeface="Calibri"/>
                <a:cs typeface="Calibri"/>
              </a:rPr>
              <a:t>don’t 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future”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predicting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 sequence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machine</a:t>
            </a:r>
            <a:r>
              <a:rPr sz="1725" spc="-4" dirty="0">
                <a:latin typeface="Calibri"/>
                <a:cs typeface="Calibri"/>
              </a:rPr>
              <a:t> translation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5138861" y="1659190"/>
            <a:ext cx="2983230" cy="3614419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lang="en-US" sz="2100" b="1" spc="-4" dirty="0">
                <a:latin typeface="+mn-lt"/>
              </a:rPr>
              <a:t>Solutions</a:t>
            </a:r>
            <a:endParaRPr sz="2100" b="1" spc="-4" dirty="0">
              <a:latin typeface="+mn-lt"/>
            </a:endParaRPr>
          </a:p>
          <a:p>
            <a:pPr marL="266700" marR="22098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700" marR="381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Easy </a:t>
            </a:r>
            <a:r>
              <a:rPr sz="1725" spc="-4" dirty="0">
                <a:latin typeface="Calibri"/>
                <a:cs typeface="Calibri"/>
              </a:rPr>
              <a:t>fix: </a:t>
            </a:r>
            <a:r>
              <a:rPr sz="1725" dirty="0">
                <a:latin typeface="Calibri"/>
                <a:cs typeface="Calibri"/>
              </a:rPr>
              <a:t>apply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same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feedforward network to each </a:t>
            </a:r>
            <a:r>
              <a:rPr sz="1725" spc="-4" dirty="0">
                <a:latin typeface="Calibri"/>
                <a:cs typeface="Calibri"/>
              </a:rPr>
              <a:t>self-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output.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56699" marR="69056" indent="-256699"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Mask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future by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artificially</a:t>
            </a:r>
            <a:r>
              <a:rPr lang="en-US" sz="172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setting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2717" y="4538340"/>
            <a:ext cx="1008698" cy="101918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74857"/>
            <a:ext cx="7523798" cy="4073296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basis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the method.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Position</a:t>
            </a:r>
            <a:r>
              <a:rPr sz="1725" b="1" spc="-3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</a:t>
            </a:r>
            <a:r>
              <a:rPr sz="1725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marR="3810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Specify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 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unordered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function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its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Nonlinearities</a:t>
            </a:r>
            <a:r>
              <a:rPr sz="1725" spc="-4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self-attention </a:t>
            </a:r>
            <a:r>
              <a:rPr sz="1725" spc="-4" dirty="0">
                <a:latin typeface="Calibri"/>
                <a:cs typeface="Calibri"/>
              </a:rPr>
              <a:t>block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Frequently implemented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simple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feed-forward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network.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Masking</a:t>
            </a:r>
            <a:r>
              <a:rPr sz="1725" spc="-4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order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parallelize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 while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 </a:t>
            </a:r>
            <a:r>
              <a:rPr sz="1725" dirty="0">
                <a:latin typeface="Calibri"/>
                <a:cs typeface="Calibri"/>
              </a:rPr>
              <a:t>looking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Keeps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information about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“leaking”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past.</a:t>
            </a:r>
            <a:endParaRPr sz="172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That’s</a:t>
            </a:r>
            <a:r>
              <a:rPr sz="1725" dirty="0">
                <a:latin typeface="Calibri"/>
                <a:cs typeface="Calibri"/>
              </a:rPr>
              <a:t> it!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 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Transformer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model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we’ve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been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hearing </a:t>
            </a:r>
            <a:r>
              <a:rPr sz="1725" dirty="0">
                <a:latin typeface="Calibri"/>
                <a:cs typeface="Calibri"/>
              </a:rPr>
              <a:t>about.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Necessities for </a:t>
            </a:r>
            <a:r>
              <a:rPr lang="en-US" sz="3200" b="0" spc="8" dirty="0">
                <a:latin typeface="Calibri"/>
                <a:cs typeface="Calibri"/>
              </a:rPr>
              <a:t>a</a:t>
            </a:r>
            <a:r>
              <a:rPr lang="en-US" sz="3200" b="0" spc="4" dirty="0">
                <a:latin typeface="Calibri"/>
                <a:cs typeface="Calibri"/>
              </a:rPr>
              <a:t> self-attention </a:t>
            </a:r>
            <a:r>
              <a:rPr lang="en-US" sz="3200" b="0" dirty="0">
                <a:latin typeface="Calibri"/>
                <a:cs typeface="Calibri"/>
              </a:rPr>
              <a:t>building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2752" y="0"/>
            <a:ext cx="4626863" cy="6824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8552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611098"/>
            <a:ext cx="4188460" cy="425853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is all you need. 2017.  Aswani, Shazeer, Parmar, Uszkoreit,  Jones, Gomez, Kaiser, Polosukhin 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https://arxiv.org/pdf/1706.03762.pdf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7785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Non-recurrent sequence-to-  sequence encoder-decoder model</a:t>
            </a:r>
          </a:p>
          <a:p>
            <a:pPr marL="355600" marR="1129030" lvl="0" indent="-342900" algn="l" defTabSz="914400" rtl="0" eaLnBrk="1" fontAlgn="auto" latinLnBrk="0" hangingPunct="1">
              <a:lnSpc>
                <a:spcPct val="1008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Task: machine translation  with parallel corpus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 each translated word</a:t>
            </a:r>
          </a:p>
          <a:p>
            <a:pPr marL="355600" marR="725805" lvl="0" indent="-342900" algn="l" defTabSz="914400" rtl="0" eaLnBrk="1" fontAlgn="auto" latinLnBrk="0" hangingPunct="1">
              <a:lnSpc>
                <a:spcPct val="99200"/>
              </a:lnSpc>
              <a:spcBef>
                <a:spcPts val="65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 cost/error function is  standard cross-entropy error on top of a softmax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134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and related figures from paper </a:t>
            </a:r>
            <a:r>
              <a:rPr kumimoji="0" sz="1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39" y="251460"/>
            <a:ext cx="44932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-180"/>
              <a:t>Transformer</a:t>
            </a:r>
            <a:r>
              <a:rPr lang="en-US" sz="3200" b="0" spc="-315"/>
              <a:t> </a:t>
            </a:r>
            <a:r>
              <a:rPr lang="en-US" sz="3200" b="0" spc="-204"/>
              <a:t>Encoder</a:t>
            </a:r>
            <a:endParaRPr lang="en-US" sz="3200" b="0" dirty="0"/>
          </a:p>
        </p:txBody>
      </p:sp>
      <p:sp>
        <p:nvSpPr>
          <p:cNvPr id="3" name="object 3"/>
          <p:cNvSpPr txBox="1"/>
          <p:nvPr/>
        </p:nvSpPr>
        <p:spPr>
          <a:xfrm>
            <a:off x="383541" y="1099820"/>
            <a:ext cx="4493260" cy="20470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encoder, at each block, we use the same Q, K and V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the previous layer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are repeated 6 times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32120" y="591312"/>
            <a:ext cx="2904744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6309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95" dirty="0"/>
              <a:t>Transformer</a:t>
            </a:r>
            <a:r>
              <a:rPr sz="3200" b="0" spc="-280" dirty="0"/>
              <a:t> </a:t>
            </a:r>
            <a:r>
              <a:rPr sz="3200" b="0" spc="-185" dirty="0"/>
              <a:t>Decoder</a:t>
            </a:r>
            <a:endParaRPr sz="3200" b="0"/>
          </a:p>
        </p:txBody>
      </p:sp>
      <p:sp>
        <p:nvSpPr>
          <p:cNvPr id="3" name="object 3"/>
          <p:cNvSpPr txBox="1"/>
          <p:nvPr/>
        </p:nvSpPr>
        <p:spPr>
          <a:xfrm>
            <a:off x="383540" y="1046988"/>
            <a:ext cx="3804285" cy="10680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sublayer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Masked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self-attention 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previously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generated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244596"/>
            <a:ext cx="32778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Encoder-Decoder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Attention, 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440" y="6292596"/>
            <a:ext cx="29705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repeated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2752" y="0"/>
            <a:ext cx="4626863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240" y="2209800"/>
            <a:ext cx="2554224" cy="941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6176" y="5053584"/>
            <a:ext cx="3169920" cy="1115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777364" y="3638169"/>
            <a:ext cx="1378267" cy="990124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9363" y="2443734"/>
            <a:ext cx="1377887" cy="4806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49387" y="243697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5259" marR="3810" indent="-165734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5814" y="2854052"/>
            <a:ext cx="1745456" cy="2146459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51600" y="3650741"/>
            <a:ext cx="1377887" cy="48063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451545" y="2282666"/>
            <a:ext cx="4287679" cy="2366010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40171" y="2457450"/>
            <a:ext cx="1381315" cy="480631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451544" y="2273407"/>
            <a:ext cx="4273868" cy="1399223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10184" y="1685734"/>
            <a:ext cx="6920865" cy="62436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1725" spc="-4" dirty="0">
                <a:latin typeface="Calibri"/>
                <a:cs typeface="Calibri"/>
              </a:rPr>
              <a:t>Another </a:t>
            </a:r>
            <a:r>
              <a:rPr sz="1725" dirty="0">
                <a:latin typeface="Calibri"/>
                <a:cs typeface="Calibri"/>
              </a:rPr>
              <a:t>look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high</a:t>
            </a:r>
            <a:r>
              <a:rPr sz="1725" dirty="0">
                <a:latin typeface="Calibri"/>
                <a:cs typeface="Calibri"/>
              </a:rPr>
              <a:t> level</a:t>
            </a:r>
          </a:p>
          <a:p>
            <a:pPr marR="215741" algn="r">
              <a:spcBef>
                <a:spcPts val="1114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773093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15" dirty="0">
                <a:solidFill>
                  <a:srgbClr val="3A87FF"/>
                </a:solidFill>
              </a:rPr>
              <a:t>How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10" dirty="0">
                <a:solidFill>
                  <a:srgbClr val="3A87FF"/>
                </a:solidFill>
              </a:rPr>
              <a:t>do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we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68" dirty="0">
                <a:solidFill>
                  <a:srgbClr val="3A87FF"/>
                </a:solidFill>
              </a:rPr>
              <a:t>have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usable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50" dirty="0">
                <a:solidFill>
                  <a:srgbClr val="3A87FF"/>
                </a:solidFill>
              </a:rPr>
              <a:t>meaning</a:t>
            </a:r>
            <a:r>
              <a:rPr sz="3000" spc="-224" dirty="0">
                <a:solidFill>
                  <a:srgbClr val="3A87FF"/>
                </a:solidFill>
              </a:rPr>
              <a:t> </a:t>
            </a:r>
            <a:r>
              <a:rPr sz="3000" spc="-159" dirty="0">
                <a:solidFill>
                  <a:srgbClr val="3A87FF"/>
                </a:solidFill>
              </a:rPr>
              <a:t>in</a:t>
            </a:r>
            <a:r>
              <a:rPr sz="3000" spc="-221" dirty="0">
                <a:solidFill>
                  <a:srgbClr val="3A87FF"/>
                </a:solidFill>
              </a:rPr>
              <a:t> </a:t>
            </a:r>
            <a:r>
              <a:rPr sz="3000" spc="-119" dirty="0">
                <a:solidFill>
                  <a:srgbClr val="3A87FF"/>
                </a:solidFill>
              </a:rPr>
              <a:t>a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computer?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097953"/>
            <a:ext cx="7599269" cy="121913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sng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Common</a:t>
            </a:r>
            <a:r>
              <a:rPr kumimoji="0" sz="2294" b="0" i="0" u="sng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sng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solution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e.g.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WordNet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thesaurus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lists 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</a:t>
            </a:r>
            <a:r>
              <a:rPr kumimoji="0" sz="2294" b="1" i="0" u="none" strike="noStrike" kern="1200" cap="none" spc="-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2294" b="1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</a:t>
            </a:r>
            <a:r>
              <a:rPr kumimoji="0" sz="2294" b="1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(“is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a”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relationships).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924"/>
              </a:spcBef>
              <a:spcAft>
                <a:spcPts val="0"/>
              </a:spcAft>
              <a:buClrTx/>
              <a:buSzTx/>
              <a:buFontTx/>
              <a:buNone/>
              <a:tabLst>
                <a:tab pos="4628837" algn="l"/>
              </a:tabLst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 </a:t>
            </a:r>
            <a:r>
              <a:rPr kumimoji="0" sz="1677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1677" b="0" i="1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1677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“good”:	</a:t>
            </a: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677" b="0" i="1" u="none" strike="noStrike" kern="1200" cap="none" spc="-16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“panda”: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1653" y="3387986"/>
            <a:ext cx="3133165" cy="2885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9238" y="3515286"/>
            <a:ext cx="2616574" cy="26603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55508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Synset('object.n.01'),  Synset('physical_entity.n.01'),  Synset('entity.n.01')]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934" y="3374540"/>
            <a:ext cx="4402567" cy="2888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340" y="3402329"/>
            <a:ext cx="4206128" cy="284132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514734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  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1426585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commodity, trade_good,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430686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full,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estimable, good, honorable,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respectable  adj (sat): beneficial,</a:t>
            </a:r>
            <a:r>
              <a:rPr kumimoji="0" sz="1324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good, just,</a:t>
            </a:r>
            <a:r>
              <a:rPr kumimoji="0" sz="132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upright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6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…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well,</a:t>
            </a:r>
            <a:r>
              <a:rPr kumimoji="0" sz="1324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thoroughly, soundly,</a:t>
            </a:r>
            <a:r>
              <a:rPr kumimoji="0" sz="132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89" y="2432292"/>
            <a:ext cx="4375897" cy="767258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462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3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</a:t>
            </a:r>
            <a:r>
              <a:rPr kumimoji="0" sz="971" b="0" i="0" u="none" strike="noStrike" kern="1200" cap="none" spc="-9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poses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{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'noun', 'v'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'verb', 's'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 (s)', 'a'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'adj',</a:t>
            </a:r>
            <a:r>
              <a:rPr kumimoji="0" sz="971" b="0" i="0" u="none" strike="noStrike" kern="1200" cap="none" spc="-132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'r'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}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71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wn.synsets(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"good"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):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324988" marR="0" lvl="0" indent="0" algn="l" defTabSz="806867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print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"{}:</a:t>
            </a:r>
            <a:r>
              <a:rPr kumimoji="0" sz="971" b="0" i="0" u="none" strike="noStrike" kern="1200" cap="none" spc="-35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{}"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.format(poses[synset.pos()],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02944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",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.join([l.name() </a:t>
            </a: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137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synset.lemmas()])))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1752" y="2432293"/>
            <a:ext cx="3108511" cy="7977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4824" rIns="0" bIns="0" rtlCol="0">
            <a:spAutoFit/>
          </a:bodyPr>
          <a:lstStyle/>
          <a:p>
            <a:pPr marL="85730" marR="140081" lvl="0" indent="0" algn="l" defTabSz="806867" rtl="0" eaLnBrk="1" fontAlgn="auto" latinLnBrk="0" hangingPunct="1">
              <a:lnSpc>
                <a:spcPct val="99000"/>
              </a:lnSpc>
              <a:spcBef>
                <a:spcPts val="3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  panda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wn.synset(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"panda.n.01"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  hyper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lambda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s: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s.hypernyms() 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list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(panda.closure(hyper))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10184" y="1685734"/>
            <a:ext cx="8098155" cy="287953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Next, let’s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363" dirty="0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What’s left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haven’t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covered?</a:t>
            </a:r>
            <a:endParaRPr sz="1725" dirty="0">
              <a:latin typeface="Calibri"/>
              <a:cs typeface="Calibri"/>
            </a:endParaRPr>
          </a:p>
          <a:p>
            <a:pPr marL="352425" indent="-342900">
              <a:spcBef>
                <a:spcPts val="390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spc="-4" dirty="0">
                <a:latin typeface="Calibri"/>
                <a:cs typeface="Calibri"/>
              </a:rPr>
              <a:t>Key-query-value</a:t>
            </a:r>
            <a:r>
              <a:rPr sz="1500" b="1" spc="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attention:</a:t>
            </a:r>
            <a:r>
              <a:rPr sz="1500" b="1" spc="-3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How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do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we </a:t>
            </a:r>
            <a:r>
              <a:rPr sz="1500" dirty="0">
                <a:latin typeface="Calibri"/>
                <a:cs typeface="Calibri"/>
              </a:rPr>
              <a:t>get the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19" dirty="0">
                <a:latin typeface="Cambria Math"/>
                <a:cs typeface="Cambria Math"/>
              </a:rPr>
              <a:t>𝑘,</a:t>
            </a:r>
            <a:r>
              <a:rPr sz="1500" spc="-79" dirty="0">
                <a:latin typeface="Cambria Math"/>
                <a:cs typeface="Cambria Math"/>
              </a:rPr>
              <a:t> </a:t>
            </a:r>
            <a:r>
              <a:rPr sz="1500" spc="15" dirty="0">
                <a:latin typeface="Cambria Math"/>
                <a:cs typeface="Cambria Math"/>
              </a:rPr>
              <a:t>𝑞,</a:t>
            </a:r>
            <a:r>
              <a:rPr sz="1500" spc="-7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𝑣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dirty="0">
                <a:latin typeface="Calibri"/>
                <a:cs typeface="Calibri"/>
              </a:rPr>
              <a:t>vectors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from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single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word</a:t>
            </a:r>
            <a:r>
              <a:rPr sz="1500" dirty="0">
                <a:latin typeface="Calibri"/>
                <a:cs typeface="Calibri"/>
              </a:rPr>
              <a:t> embedding?</a:t>
            </a:r>
          </a:p>
          <a:p>
            <a:pPr marL="352425" indent="-342900">
              <a:spcBef>
                <a:spcPts val="353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dirty="0">
                <a:latin typeface="Calibri"/>
                <a:cs typeface="Calibri"/>
              </a:rPr>
              <a:t>Multi-headed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attention</a:t>
            </a:r>
            <a:r>
              <a:rPr sz="1500" dirty="0">
                <a:latin typeface="Calibri"/>
                <a:cs typeface="Calibri"/>
              </a:rPr>
              <a:t>:</a:t>
            </a:r>
            <a:r>
              <a:rPr sz="1500" spc="-2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Attend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multiple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places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 </a:t>
            </a:r>
            <a:r>
              <a:rPr sz="1500" spc="-4" dirty="0">
                <a:latin typeface="Calibri"/>
                <a:cs typeface="Calibri"/>
              </a:rPr>
              <a:t>single</a:t>
            </a:r>
            <a:r>
              <a:rPr sz="1500" dirty="0">
                <a:latin typeface="Calibri"/>
                <a:cs typeface="Calibri"/>
              </a:rPr>
              <a:t> layer!</a:t>
            </a:r>
          </a:p>
          <a:p>
            <a:pPr marL="352425" indent="-342900">
              <a:spcBef>
                <a:spcPts val="360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spc="-4" dirty="0">
                <a:latin typeface="Calibri"/>
                <a:cs typeface="Calibri"/>
              </a:rPr>
              <a:t>Tricks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to</a:t>
            </a:r>
            <a:r>
              <a:rPr sz="1500" b="1" spc="-1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-19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with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training!</a:t>
            </a:r>
            <a:endParaRPr sz="1500" dirty="0">
              <a:latin typeface="Calibri"/>
              <a:cs typeface="Calibri"/>
            </a:endParaRP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Residual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connections</a:t>
            </a: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Layer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normalization</a:t>
            </a:r>
            <a:endParaRPr sz="1500" dirty="0">
              <a:latin typeface="Calibri"/>
              <a:cs typeface="Calibri"/>
            </a:endParaRP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Scaling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dot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product</a:t>
            </a:r>
            <a:endParaRPr sz="1500" dirty="0">
              <a:latin typeface="Calibri"/>
              <a:cs typeface="Calibri"/>
            </a:endParaRPr>
          </a:p>
          <a:p>
            <a:pPr marL="609124" marR="3810" lvl="1" indent="-342900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These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tricks</a:t>
            </a:r>
            <a:r>
              <a:rPr sz="1500" spc="23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don’t</a:t>
            </a:r>
            <a:r>
              <a:rPr sz="1500" b="1" spc="-23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improve</a:t>
            </a:r>
            <a:r>
              <a:rPr sz="1500" b="1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what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model is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able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 </a:t>
            </a:r>
            <a:r>
              <a:rPr sz="1500" spc="-4" dirty="0">
                <a:latin typeface="Calibri"/>
                <a:cs typeface="Calibri"/>
              </a:rPr>
              <a:t>do;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they </a:t>
            </a:r>
            <a:r>
              <a:rPr sz="1500" spc="-4" dirty="0">
                <a:latin typeface="Calibri"/>
                <a:cs typeface="Calibri"/>
              </a:rPr>
              <a:t>help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improve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training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process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797115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br>
              <a:rPr lang="en-US" sz="3200" b="0" spc="-150" dirty="0">
                <a:latin typeface="+mj-lt"/>
              </a:rPr>
            </a:br>
            <a:r>
              <a:rPr sz="3200" spc="-150" dirty="0">
                <a:latin typeface="+mj-lt"/>
              </a:rPr>
              <a:t>Dot-Product </a:t>
            </a:r>
            <a:r>
              <a:rPr sz="3200" spc="-145" dirty="0">
                <a:latin typeface="+mj-lt"/>
              </a:rPr>
              <a:t>Attention</a:t>
            </a:r>
            <a:endParaRPr sz="3200" spc="-195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440" y="1277747"/>
            <a:ext cx="8261984" cy="26562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Inputs: a query q and a set of key-value (k-v) pairs to an output</a:t>
            </a: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Query, keys, values, and output are all vectors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2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is weighted sum of values, where</a:t>
            </a:r>
          </a:p>
          <a:p>
            <a:pPr marL="393700" marR="43180" lvl="0" indent="-342900" algn="l" defTabSz="914400" rtl="0" eaLnBrk="1" fontAlgn="auto" latinLnBrk="0" hangingPunct="1">
              <a:lnSpc>
                <a:spcPct val="100800"/>
              </a:lnSpc>
              <a:spcBef>
                <a:spcPts val="6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 of each value is computed by an inner product of query and corresponding key</a:t>
            </a: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and keys have same dimensionality d</a:t>
            </a:r>
            <a:r>
              <a:rPr kumimoji="0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lang="en-US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 have d</a:t>
            </a:r>
            <a:r>
              <a:rPr kumimoji="0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011554" y="4344275"/>
            <a:ext cx="7120891" cy="2133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87641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sz="3200" spc="-165" dirty="0">
                <a:latin typeface="+mj-lt"/>
              </a:rPr>
              <a:t>Dot-Product </a:t>
            </a:r>
            <a:r>
              <a:rPr sz="3200" spc="-160" dirty="0">
                <a:latin typeface="+mj-lt"/>
              </a:rPr>
              <a:t>Attention </a:t>
            </a:r>
            <a:r>
              <a:rPr sz="3200" spc="415" dirty="0">
                <a:latin typeface="+mj-lt"/>
              </a:rPr>
              <a:t>–</a:t>
            </a:r>
            <a:r>
              <a:rPr sz="3200" spc="-540" dirty="0">
                <a:latin typeface="+mj-lt"/>
              </a:rPr>
              <a:t> </a:t>
            </a:r>
            <a:r>
              <a:rPr sz="3200" spc="-100" dirty="0">
                <a:latin typeface="+mj-lt"/>
              </a:rPr>
              <a:t>Matrix </a:t>
            </a:r>
            <a:r>
              <a:rPr sz="3200" spc="-145" dirty="0">
                <a:latin typeface="+mj-lt"/>
              </a:rPr>
              <a:t>notation</a:t>
            </a:r>
            <a:endParaRPr sz="3200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395095"/>
            <a:ext cx="820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q,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stack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840" y="3592703"/>
            <a:ext cx="6199505" cy="112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Becomes: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542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3182620" algn="l"/>
                <a:tab pos="3451225" algn="l"/>
                <a:tab pos="4733925" algn="l"/>
                <a:tab pos="5002530" algn="l"/>
              </a:tabLst>
              <a:defRPr/>
            </a:pP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14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|K|]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[|K|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5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40" y="5052695"/>
            <a:ext cx="116205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58940" y="5052695"/>
            <a:ext cx="16586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9695" y="1993010"/>
            <a:ext cx="3998976" cy="1197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9695" y="3401186"/>
            <a:ext cx="4715256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03087" y="4987594"/>
            <a:ext cx="1066165" cy="698500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471039" y="4987594"/>
            <a:ext cx="878840" cy="541655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8163" y="4987594"/>
            <a:ext cx="656590" cy="878840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Key-Query-Value</a:t>
            </a:r>
            <a:r>
              <a:rPr lang="en-US" sz="3200" spc="26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7796" y="1727167"/>
            <a:ext cx="7574756" cy="339897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7622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that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endParaRPr sz="1725">
              <a:latin typeface="Calibri"/>
              <a:cs typeface="Calibri"/>
            </a:endParaRPr>
          </a:p>
          <a:p>
            <a:pPr marL="276225"/>
            <a:r>
              <a:rPr sz="1725" spc="-4" dirty="0">
                <a:latin typeface="Calibri"/>
                <a:cs typeface="Calibri"/>
              </a:rPr>
              <a:t>source.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does</a:t>
            </a:r>
            <a:r>
              <a:rPr sz="1725" dirty="0">
                <a:latin typeface="Calibri"/>
                <a:cs typeface="Calibri"/>
              </a:rPr>
              <a:t> this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particular </a:t>
            </a:r>
            <a:r>
              <a:rPr sz="1725" dirty="0">
                <a:latin typeface="Calibri"/>
                <a:cs typeface="Calibri"/>
              </a:rPr>
              <a:t>way: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76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𝑥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encoder;</a:t>
            </a:r>
            <a:r>
              <a:rPr sz="1725" spc="360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>
              <a:latin typeface="Cambria Math"/>
              <a:cs typeface="Cambria Math"/>
            </a:endParaRPr>
          </a:p>
          <a:p>
            <a:pPr lvl="1">
              <a:spcBef>
                <a:spcPts val="23"/>
              </a:spcBef>
              <a:buClr>
                <a:srgbClr val="007B92"/>
              </a:buClr>
              <a:buFont typeface="Times New Roman"/>
              <a:buChar char="•"/>
            </a:pPr>
            <a:endParaRPr sz="2438">
              <a:latin typeface="Cambria Math"/>
              <a:cs typeface="Cambria Math"/>
            </a:endParaRPr>
          </a:p>
          <a:p>
            <a:pPr marL="276225" indent="-257651"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Then</a:t>
            </a:r>
            <a:r>
              <a:rPr sz="1725" spc="-4" dirty="0">
                <a:latin typeface="Calibri"/>
                <a:cs typeface="Calibri"/>
              </a:rPr>
              <a:t> keys,</a:t>
            </a:r>
            <a:r>
              <a:rPr sz="1725" dirty="0">
                <a:latin typeface="Calibri"/>
                <a:cs typeface="Calibri"/>
              </a:rPr>
              <a:t> queries,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are: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80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𝐾𝑥</a:t>
            </a:r>
            <a:r>
              <a:rPr sz="1856" spc="67" baseline="-15151" dirty="0">
                <a:latin typeface="Cambria Math"/>
                <a:cs typeface="Cambria Math"/>
              </a:rPr>
              <a:t>𝑖</a:t>
            </a:r>
            <a:r>
              <a:rPr sz="1725" spc="4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𝐾</a:t>
            </a:r>
            <a:r>
              <a:rPr sz="1725" spc="13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r>
              <a:rPr sz="1856" spc="354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 </a:t>
            </a:r>
            <a:r>
              <a:rPr sz="1725" spc="-4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𝑄𝑥</a:t>
            </a:r>
            <a:r>
              <a:rPr sz="1856" spc="67" baseline="-15151" dirty="0">
                <a:latin typeface="Cambria Math"/>
                <a:cs typeface="Cambria Math"/>
              </a:rPr>
              <a:t>𝑖</a:t>
            </a:r>
            <a:r>
              <a:rPr sz="1725" spc="4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Q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ℝ</a:t>
            </a:r>
            <a:r>
              <a:rPr sz="1856" spc="78" baseline="28619" dirty="0">
                <a:latin typeface="Cambria Math"/>
                <a:cs typeface="Cambria Math"/>
              </a:rPr>
              <a:t>𝑑×𝑑</a:t>
            </a:r>
            <a:r>
              <a:rPr sz="1856" spc="349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query </a:t>
            </a:r>
            <a:r>
              <a:rPr sz="1725" spc="-4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61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5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𝑉𝑥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r>
              <a:rPr sz="1725" spc="49" dirty="0">
                <a:latin typeface="Calibri"/>
                <a:cs typeface="Calibri"/>
              </a:rPr>
              <a:t>,</a:t>
            </a:r>
            <a:r>
              <a:rPr sz="1725" dirty="0">
                <a:latin typeface="Calibri"/>
                <a:cs typeface="Calibri"/>
              </a:rPr>
              <a:t> where </a:t>
            </a:r>
            <a:r>
              <a:rPr sz="1725" dirty="0">
                <a:latin typeface="Cambria Math"/>
                <a:cs typeface="Cambria Math"/>
              </a:rPr>
              <a:t>V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lvl="1">
              <a:spcBef>
                <a:spcPts val="34"/>
              </a:spcBef>
              <a:buClr>
                <a:srgbClr val="007B92"/>
              </a:buClr>
              <a:buFont typeface="Times New Roman"/>
              <a:buChar char="•"/>
            </a:pPr>
            <a:endParaRPr sz="2400">
              <a:latin typeface="Calibri"/>
              <a:cs typeface="Calibri"/>
            </a:endParaRPr>
          </a:p>
          <a:p>
            <a:pPr marL="276225" marR="68104" indent="-257651">
              <a:lnSpc>
                <a:spcPts val="2063"/>
              </a:lnSpc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These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allow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different</a:t>
            </a:r>
            <a:r>
              <a:rPr sz="1725" i="1" spc="-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aspects</a:t>
            </a:r>
            <a:r>
              <a:rPr sz="1725" i="1" spc="26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𝑥</a:t>
            </a:r>
            <a:r>
              <a:rPr sz="1725" spc="7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used/emphasized</a:t>
            </a:r>
            <a:r>
              <a:rPr sz="1725" dirty="0">
                <a:latin typeface="Calibri"/>
                <a:cs typeface="Calibri"/>
              </a:rPr>
              <a:t> in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three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roles.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53239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122075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807796" y="1666856"/>
            <a:ext cx="6557486" cy="995305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marL="276225" indent="-257651">
              <a:spcBef>
                <a:spcPts val="551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Let’s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at </a:t>
            </a:r>
            <a:r>
              <a:rPr sz="1725" spc="-4" dirty="0">
                <a:latin typeface="Calibri"/>
                <a:cs typeface="Calibri"/>
              </a:rPr>
              <a:t>how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key-query-value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-4" dirty="0">
                <a:latin typeface="Calibri"/>
                <a:cs typeface="Calibri"/>
              </a:rPr>
              <a:t>computed,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matrices.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80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  <a:tab pos="1366361" algn="l"/>
                <a:tab pos="237791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</a:t>
            </a:r>
            <a:r>
              <a:rPr sz="1725" spc="15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𝑥</a:t>
            </a:r>
            <a:r>
              <a:rPr sz="1856" spc="56" baseline="-15151" dirty="0">
                <a:latin typeface="Cambria Math"/>
                <a:cs typeface="Cambria Math"/>
              </a:rPr>
              <a:t>𝑇	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𝑇×𝑑</a:t>
            </a:r>
            <a:r>
              <a:rPr sz="1856" spc="349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 vectors.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-4" dirty="0">
                <a:latin typeface="Calibri"/>
                <a:cs typeface="Calibri"/>
              </a:rPr>
              <a:t>First,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𝑋𝐾</a:t>
            </a:r>
            <a:r>
              <a:rPr sz="1725" spc="13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𝑇×𝑑</a:t>
            </a:r>
            <a:r>
              <a:rPr sz="1725" spc="5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𝑋𝑄</a:t>
            </a:r>
            <a:r>
              <a:rPr sz="1725" spc="14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9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ℝ</a:t>
            </a:r>
            <a:r>
              <a:rPr sz="1856" spc="78" baseline="28619" dirty="0">
                <a:latin typeface="Cambria Math"/>
                <a:cs typeface="Cambria Math"/>
              </a:rPr>
              <a:t>𝑇×𝑑</a:t>
            </a:r>
            <a:r>
              <a:rPr sz="1725" spc="53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𝑋𝑉</a:t>
            </a:r>
            <a:r>
              <a:rPr sz="1725" spc="14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𝑇×𝑑</a:t>
            </a:r>
            <a:r>
              <a:rPr sz="1725" spc="56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70468" y="2752058"/>
            <a:ext cx="1043940" cy="203359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6112193" y="2666905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0240" y="2687479"/>
            <a:ext cx="57764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  <a:tab pos="3343751" algn="l"/>
                <a:tab pos="5221605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defined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r>
              <a:rPr sz="1725" spc="34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𝑋𝑄</a:t>
            </a:r>
            <a:r>
              <a:rPr sz="1725" spc="3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𝑋𝐾</a:t>
            </a:r>
            <a:r>
              <a:rPr lang="en-US" sz="1725" dirty="0">
                <a:latin typeface="Cambria Math"/>
                <a:cs typeface="Cambria Math"/>
              </a:rPr>
              <a:t>  </a:t>
            </a:r>
            <a:r>
              <a:rPr lang="en-US" sz="1725" baseline="30000" dirty="0">
                <a:latin typeface="Cambria Math"/>
                <a:cs typeface="Cambria Math"/>
              </a:rPr>
              <a:t>T</a:t>
            </a:r>
            <a:r>
              <a:rPr sz="1725" dirty="0">
                <a:latin typeface="Cambria Math"/>
                <a:cs typeface="Cambria Math"/>
              </a:rPr>
              <a:t>	×</a:t>
            </a:r>
            <a:r>
              <a:rPr sz="1725" spc="-6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𝑋𝑉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18988" y="3316986"/>
            <a:ext cx="991076" cy="910114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5349717" y="3494436"/>
            <a:ext cx="1202531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5286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63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9977" y="3950970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7357" y="3929253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9391" y="3359372"/>
            <a:ext cx="119586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26505" y="4724019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6795325" y="5356402"/>
            <a:ext cx="124729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500" spc="-4" dirty="0">
                <a:latin typeface="Cambria Math"/>
                <a:cs typeface="Cambria Math"/>
              </a:rPr>
              <a:t>output</a:t>
            </a:r>
            <a:r>
              <a:rPr sz="1500" spc="4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∈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spc="34" dirty="0">
                <a:latin typeface="Cambria Math"/>
                <a:cs typeface="Cambria Math"/>
              </a:rPr>
              <a:t>ℝ</a:t>
            </a:r>
            <a:r>
              <a:rPr sz="1631" spc="50" baseline="28735" dirty="0">
                <a:latin typeface="Cambria Math"/>
                <a:cs typeface="Cambria Math"/>
              </a:rPr>
              <a:t>𝑇×𝑑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6838" y="4928007"/>
            <a:ext cx="185738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37685" y="3826764"/>
            <a:ext cx="910114" cy="400050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4481703" y="3824097"/>
            <a:ext cx="57864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101" dirty="0">
                <a:latin typeface="Cambria Math"/>
                <a:cs typeface="Cambria Math"/>
              </a:rPr>
              <a:t> </a:t>
            </a:r>
            <a:r>
              <a:rPr sz="2250" spc="208" baseline="-20833" dirty="0">
                <a:latin typeface="Cambria Math"/>
                <a:cs typeface="Cambria Math"/>
              </a:rPr>
              <a:t>𝑋</a:t>
            </a:r>
            <a:r>
              <a:rPr sz="1088" spc="139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26764" y="3316986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3894297" y="3636169"/>
            <a:ext cx="271939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713" y="3268790"/>
            <a:ext cx="2543651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First, take </a:t>
            </a:r>
            <a:r>
              <a:rPr sz="1725" dirty="0">
                <a:latin typeface="Calibri"/>
                <a:cs typeface="Calibri"/>
              </a:rPr>
              <a:t>the query-key </a:t>
            </a:r>
            <a:r>
              <a:rPr sz="1725" spc="-4" dirty="0">
                <a:latin typeface="Calibri"/>
                <a:cs typeface="Calibri"/>
              </a:rPr>
              <a:t>dot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dirty="0">
                <a:latin typeface="Calibri"/>
                <a:cs typeface="Calibri"/>
              </a:rPr>
              <a:t> matrix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9253" y="3861340"/>
            <a:ext cx="444818" cy="203359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743713" y="3796627"/>
            <a:ext cx="20426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1737836" algn="l"/>
              </a:tabLst>
            </a:pPr>
            <a:r>
              <a:rPr sz="1725" dirty="0">
                <a:latin typeface="Calibri"/>
                <a:cs typeface="Calibri"/>
              </a:rPr>
              <a:t>mu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pli</a:t>
            </a:r>
            <a:r>
              <a:rPr sz="1725" spc="-8" dirty="0">
                <a:latin typeface="Calibri"/>
                <a:cs typeface="Calibri"/>
              </a:rPr>
              <a:t>c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: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𝑋𝑄</a:t>
            </a:r>
            <a:r>
              <a:rPr sz="1725" dirty="0">
                <a:latin typeface="Cambria Math"/>
                <a:cs typeface="Cambria Math"/>
              </a:rPr>
              <a:t>	</a:t>
            </a:r>
            <a:r>
              <a:rPr sz="1725" spc="4" dirty="0">
                <a:latin typeface="Cambria Math"/>
                <a:cs typeface="Cambria Math"/>
              </a:rPr>
              <a:t>𝑋𝐾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64168" y="3776281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6061" y="4636579"/>
            <a:ext cx="204787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Next, </a:t>
            </a:r>
            <a:r>
              <a:rPr sz="1725" spc="-4" dirty="0">
                <a:latin typeface="Calibri"/>
                <a:cs typeface="Calibri"/>
              </a:rPr>
              <a:t>softmax,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another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matrix multiplication.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78808" y="4705731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4267010" y="5026076"/>
            <a:ext cx="835819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57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65087" y="4973497"/>
            <a:ext cx="73199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softmax</a:t>
            </a:r>
            <a:endParaRPr sz="1650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85082" y="4681727"/>
            <a:ext cx="1638300" cy="1005840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94579" y="5042763"/>
            <a:ext cx="2624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𝑋𝑉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71060" y="4226529"/>
            <a:ext cx="1448276" cy="478631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Key-Query-Value</a:t>
            </a:r>
            <a:r>
              <a:rPr lang="en-US" sz="3200" spc="26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626983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 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want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in </a:t>
            </a:r>
            <a:r>
              <a:rPr sz="1725" spc="-4" dirty="0">
                <a:latin typeface="Calibri"/>
                <a:cs typeface="Calibri"/>
              </a:rPr>
              <a:t>multiple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places </a:t>
            </a: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4061" y="2179987"/>
            <a:ext cx="7524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53" dirty="0">
                <a:latin typeface="Cambria Math"/>
                <a:cs typeface="Cambria Math"/>
              </a:rPr>
              <a:t>𝑖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190" y="2066830"/>
            <a:ext cx="72180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𝑖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“looks”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113" dirty="0">
                <a:latin typeface="Cambria Math"/>
                <a:cs typeface="Cambria Math"/>
              </a:rPr>
              <a:t>𝑥</a:t>
            </a:r>
            <a:r>
              <a:rPr sz="1856" spc="169" baseline="31986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𝑄</a:t>
            </a:r>
            <a:r>
              <a:rPr sz="1856" spc="169" baseline="28619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𝐾𝑥</a:t>
            </a:r>
            <a:r>
              <a:rPr sz="1856" spc="169" baseline="-15151" dirty="0">
                <a:latin typeface="Cambria Math"/>
                <a:cs typeface="Cambria Math"/>
              </a:rPr>
              <a:t>𝑗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high, </a:t>
            </a:r>
            <a:r>
              <a:rPr sz="1725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 we want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8335" y="3066955"/>
            <a:ext cx="240030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0" dirty="0">
                <a:latin typeface="Cambria Math"/>
                <a:cs typeface="Cambria Math"/>
              </a:rPr>
              <a:t>𝑑</a:t>
            </a:r>
            <a:r>
              <a:rPr sz="1238" spc="15" dirty="0">
                <a:latin typeface="Cambria Math"/>
                <a:cs typeface="Cambria Math"/>
              </a:rPr>
              <a:t>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8077" y="3185827"/>
            <a:ext cx="89535" cy="10478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788746" y="2295886"/>
            <a:ext cx="7352824" cy="1679627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552450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to</a:t>
            </a:r>
            <a:r>
              <a:rPr sz="1725" spc="-4" dirty="0">
                <a:latin typeface="Calibri"/>
                <a:cs typeface="Calibri"/>
              </a:rPr>
              <a:t> focus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𝑗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reasons?</a:t>
            </a:r>
          </a:p>
          <a:p>
            <a:pPr marL="295275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dirty="0">
                <a:latin typeface="Calibri"/>
                <a:cs typeface="Calibri"/>
              </a:rPr>
              <a:t>We’ll define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multiple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“heads”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through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multiple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Q,K,V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endParaRPr sz="1725" dirty="0">
              <a:latin typeface="Calibri"/>
              <a:cs typeface="Calibri"/>
            </a:endParaRPr>
          </a:p>
          <a:p>
            <a:pPr marL="2119313">
              <a:lnSpc>
                <a:spcPts val="1039"/>
              </a:lnSpc>
              <a:spcBef>
                <a:spcPts val="614"/>
              </a:spcBef>
            </a:pPr>
            <a:r>
              <a:rPr sz="1013" spc="116" dirty="0">
                <a:latin typeface="Cambria Math"/>
                <a:cs typeface="Cambria Math"/>
              </a:rPr>
              <a:t>𝑑</a:t>
            </a:r>
            <a:endParaRPr sz="1013" dirty="0">
              <a:latin typeface="Cambria Math"/>
              <a:cs typeface="Cambria Math"/>
            </a:endParaRPr>
          </a:p>
          <a:p>
            <a:pPr marL="295275" indent="-257651">
              <a:lnSpc>
                <a:spcPts val="1890"/>
              </a:lnSpc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  <a:tab pos="2119313" algn="l"/>
              </a:tabLst>
            </a:pPr>
            <a:r>
              <a:rPr sz="1725" dirty="0">
                <a:latin typeface="Calibri"/>
                <a:cs typeface="Calibri"/>
              </a:rPr>
              <a:t>Le</a:t>
            </a:r>
            <a:r>
              <a:rPr sz="1725" spc="-4" dirty="0">
                <a:latin typeface="Calibri"/>
                <a:cs typeface="Calibri"/>
              </a:rPr>
              <a:t>t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53" dirty="0">
                <a:latin typeface="Cambria Math"/>
                <a:cs typeface="Cambria Math"/>
              </a:rPr>
              <a:t>𝑄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135" dirty="0">
                <a:latin typeface="Cambria Math"/>
                <a:cs typeface="Cambria Math"/>
              </a:rPr>
              <a:t>𝐾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spc="-225" dirty="0">
                <a:latin typeface="Cambria Math"/>
                <a:cs typeface="Cambria Math"/>
              </a:rPr>
              <a:t>𝑉</a:t>
            </a:r>
            <a:r>
              <a:rPr sz="1856" spc="-275" baseline="-15151" dirty="0">
                <a:latin typeface="Cambria Math"/>
                <a:cs typeface="Cambria Math"/>
              </a:rPr>
              <a:t>𝑃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	</a:t>
            </a:r>
            <a:r>
              <a:rPr sz="1519" spc="326" baseline="12345" dirty="0">
                <a:latin typeface="Cambria Math"/>
                <a:cs typeface="Cambria Math"/>
              </a:rPr>
              <a:t>ℎ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11" dirty="0">
                <a:latin typeface="Calibri"/>
                <a:cs typeface="Calibri"/>
              </a:rPr>
              <a:t>w</a:t>
            </a:r>
            <a:r>
              <a:rPr sz="1725" spc="-4" dirty="0">
                <a:latin typeface="Calibri"/>
                <a:cs typeface="Calibri"/>
              </a:rPr>
              <a:t>her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ℎ</a:t>
            </a:r>
            <a:r>
              <a:rPr sz="1725" spc="4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n</a:t>
            </a:r>
            <a:r>
              <a:rPr sz="1725" spc="-4" dirty="0">
                <a:latin typeface="Calibri"/>
                <a:cs typeface="Calibri"/>
              </a:rPr>
              <a:t>umbe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t</a:t>
            </a:r>
            <a:r>
              <a:rPr sz="1725" dirty="0">
                <a:latin typeface="Calibri"/>
                <a:cs typeface="Calibri"/>
              </a:rPr>
              <a:t>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28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ranges</a:t>
            </a:r>
          </a:p>
          <a:p>
            <a:pPr marL="295275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1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ℎ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295275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head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performs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independently: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70781" y="4068414"/>
            <a:ext cx="1099185" cy="265271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3756184" y="4148519"/>
            <a:ext cx="102394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-188" dirty="0">
                <a:latin typeface="Cambria Math"/>
                <a:cs typeface="Cambria Math"/>
              </a:rPr>
              <a:t>𝑃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1665" y="4035362"/>
            <a:ext cx="593979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9550" indent="-171450">
              <a:spcBef>
                <a:spcPts val="75"/>
              </a:spcBef>
              <a:buClr>
                <a:srgbClr val="007B92"/>
              </a:buClr>
              <a:buFont typeface="Times New Roman"/>
              <a:buChar char="•"/>
              <a:tabLst>
                <a:tab pos="209550" algn="l"/>
                <a:tab pos="1272064" algn="l"/>
                <a:tab pos="2118360" algn="l"/>
                <a:tab pos="3205163" algn="l"/>
                <a:tab pos="4475321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	</a:t>
            </a:r>
            <a:r>
              <a:rPr sz="1725" spc="98" dirty="0">
                <a:latin typeface="Cambria Math"/>
                <a:cs typeface="Cambria Math"/>
              </a:rPr>
              <a:t>𝑋𝑄</a:t>
            </a:r>
            <a:r>
              <a:rPr sz="1856" spc="146" baseline="-15151" dirty="0">
                <a:latin typeface="Cambria Math"/>
                <a:cs typeface="Cambria Math"/>
              </a:rPr>
              <a:t>𝑃</a:t>
            </a:r>
            <a:r>
              <a:rPr sz="1725" spc="98" dirty="0">
                <a:latin typeface="Cambria Math"/>
                <a:cs typeface="Cambria Math"/>
              </a:rPr>
              <a:t>𝐾</a:t>
            </a:r>
            <a:r>
              <a:rPr sz="1856" spc="146" baseline="31986" dirty="0">
                <a:latin typeface="Cambria Math"/>
                <a:cs typeface="Cambria Math"/>
              </a:rPr>
              <a:t>𝖳</a:t>
            </a:r>
            <a:r>
              <a:rPr sz="1725" spc="98" dirty="0">
                <a:latin typeface="Cambria Math"/>
                <a:cs typeface="Cambria Math"/>
              </a:rPr>
              <a:t>𝑋</a:t>
            </a:r>
            <a:r>
              <a:rPr sz="1856" spc="146" baseline="28619" dirty="0">
                <a:latin typeface="Cambria Math"/>
                <a:cs typeface="Cambria Math"/>
              </a:rPr>
              <a:t>𝖳	</a:t>
            </a: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spc="-68" dirty="0">
                <a:latin typeface="Cambria Math"/>
                <a:cs typeface="Cambria Math"/>
              </a:rPr>
              <a:t>𝑋𝑉</a:t>
            </a:r>
            <a:r>
              <a:rPr sz="1856" spc="-101" baseline="-15151" dirty="0">
                <a:latin typeface="Cambria Math"/>
                <a:cs typeface="Cambria Math"/>
              </a:rPr>
              <a:t>𝑃</a:t>
            </a:r>
            <a:r>
              <a:rPr sz="1725" spc="-68" dirty="0">
                <a:latin typeface="Calibri"/>
                <a:cs typeface="Calibri"/>
              </a:rPr>
              <a:t>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	</a:t>
            </a: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36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𝑑/ℎ</a:t>
            </a:r>
            <a:endParaRPr sz="1856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271" y="4302328"/>
            <a:ext cx="5263991" cy="665727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marL="285750" indent="-257651">
              <a:spcBef>
                <a:spcPts val="551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Then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heads are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combined!</a:t>
            </a:r>
            <a:endParaRPr sz="1725">
              <a:latin typeface="Calibri"/>
              <a:cs typeface="Calibri"/>
            </a:endParaRPr>
          </a:p>
          <a:p>
            <a:pPr marL="542925" lvl="1" indent="-171926">
              <a:spcBef>
                <a:spcPts val="476"/>
              </a:spcBef>
              <a:buClr>
                <a:srgbClr val="007B92"/>
              </a:buClr>
              <a:buFont typeface="Times New Roman"/>
              <a:buChar char="•"/>
              <a:tabLst>
                <a:tab pos="543401" algn="l"/>
              </a:tabLst>
            </a:pP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𝑌[output</a:t>
            </a:r>
            <a:r>
              <a:rPr sz="1856" spc="23" baseline="-15151" dirty="0">
                <a:latin typeface="Cambria Math"/>
                <a:cs typeface="Cambria Math"/>
              </a:rPr>
              <a:t>1</a:t>
            </a:r>
            <a:r>
              <a:rPr sz="1725" spc="15" dirty="0">
                <a:latin typeface="Cambria Math"/>
                <a:cs typeface="Cambria Math"/>
              </a:rPr>
              <a:t>;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output</a:t>
            </a:r>
            <a:r>
              <a:rPr sz="1856" spc="39" baseline="-15151" dirty="0">
                <a:latin typeface="Cambria Math"/>
                <a:cs typeface="Cambria Math"/>
              </a:rPr>
              <a:t>ℎ</a:t>
            </a:r>
            <a:r>
              <a:rPr sz="1725" spc="26" dirty="0">
                <a:latin typeface="Cambria Math"/>
                <a:cs typeface="Cambria Math"/>
              </a:rPr>
              <a:t>]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𝑌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endParaRPr sz="1856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321" y="5314340"/>
            <a:ext cx="6687979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 </a:t>
            </a:r>
            <a:r>
              <a:rPr sz="1725" dirty="0">
                <a:latin typeface="Calibri"/>
                <a:cs typeface="Calibri"/>
              </a:rPr>
              <a:t>gets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“look”</a:t>
            </a:r>
            <a:r>
              <a:rPr sz="1725" dirty="0">
                <a:latin typeface="Calibri"/>
                <a:cs typeface="Calibri"/>
              </a:rPr>
              <a:t> at different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things,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construct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 vectors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spc="-4" dirty="0">
                <a:latin typeface="Calibri"/>
                <a:cs typeface="Calibri"/>
              </a:rPr>
              <a:t>differently.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Multi-headed</a:t>
            </a:r>
            <a:r>
              <a:rPr lang="en-US" sz="3200" spc="15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626983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 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want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in </a:t>
            </a:r>
            <a:r>
              <a:rPr sz="1725" spc="-4" dirty="0">
                <a:latin typeface="Calibri"/>
                <a:cs typeface="Calibri"/>
              </a:rPr>
              <a:t>multiple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places </a:t>
            </a: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4061" y="2179987"/>
            <a:ext cx="7524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53" dirty="0">
                <a:latin typeface="Cambria Math"/>
                <a:cs typeface="Cambria Math"/>
              </a:rPr>
              <a:t>𝑖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190" y="2066830"/>
            <a:ext cx="72180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𝑖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“looks”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113" dirty="0">
                <a:latin typeface="Cambria Math"/>
                <a:cs typeface="Cambria Math"/>
              </a:rPr>
              <a:t>𝑥</a:t>
            </a:r>
            <a:r>
              <a:rPr sz="1856" spc="169" baseline="31986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𝑄</a:t>
            </a:r>
            <a:r>
              <a:rPr sz="1856" spc="169" baseline="28619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𝐾𝑥</a:t>
            </a:r>
            <a:r>
              <a:rPr sz="1856" spc="169" baseline="-15151" dirty="0">
                <a:latin typeface="Cambria Math"/>
                <a:cs typeface="Cambria Math"/>
              </a:rPr>
              <a:t>𝑗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high, </a:t>
            </a:r>
            <a:r>
              <a:rPr sz="1725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 we want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8335" y="3066955"/>
            <a:ext cx="240030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0" dirty="0">
                <a:latin typeface="Cambria Math"/>
                <a:cs typeface="Cambria Math"/>
              </a:rPr>
              <a:t>𝑑</a:t>
            </a:r>
            <a:r>
              <a:rPr sz="1238" spc="15" dirty="0">
                <a:latin typeface="Cambria Math"/>
                <a:cs typeface="Cambria Math"/>
              </a:rPr>
              <a:t>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8077" y="3185827"/>
            <a:ext cx="89535" cy="10478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798271" y="2295887"/>
            <a:ext cx="7333774" cy="1352230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542925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to</a:t>
            </a:r>
            <a:r>
              <a:rPr sz="1725" spc="-4" dirty="0">
                <a:latin typeface="Calibri"/>
                <a:cs typeface="Calibri"/>
              </a:rPr>
              <a:t> focus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𝑗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reasons?</a:t>
            </a:r>
          </a:p>
          <a:p>
            <a:pPr marL="28575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We’ll define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multiple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“heads”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through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multiple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Q,K,V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endParaRPr sz="1725" dirty="0">
              <a:latin typeface="Calibri"/>
              <a:cs typeface="Calibri"/>
            </a:endParaRPr>
          </a:p>
          <a:p>
            <a:pPr marL="2109788">
              <a:lnSpc>
                <a:spcPts val="1039"/>
              </a:lnSpc>
              <a:spcBef>
                <a:spcPts val="614"/>
              </a:spcBef>
            </a:pPr>
            <a:r>
              <a:rPr sz="1013" spc="116" dirty="0">
                <a:latin typeface="Cambria Math"/>
                <a:cs typeface="Cambria Math"/>
              </a:rPr>
              <a:t>𝑑</a:t>
            </a:r>
            <a:endParaRPr sz="1013" dirty="0">
              <a:latin typeface="Cambria Math"/>
              <a:cs typeface="Cambria Math"/>
            </a:endParaRPr>
          </a:p>
          <a:p>
            <a:pPr marL="285750" indent="-257651">
              <a:lnSpc>
                <a:spcPts val="1890"/>
              </a:lnSpc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  <a:tab pos="2109788" algn="l"/>
              </a:tabLst>
            </a:pPr>
            <a:r>
              <a:rPr sz="1725" dirty="0">
                <a:latin typeface="Calibri"/>
                <a:cs typeface="Calibri"/>
              </a:rPr>
              <a:t>Le</a:t>
            </a:r>
            <a:r>
              <a:rPr sz="1725" spc="-4" dirty="0">
                <a:latin typeface="Calibri"/>
                <a:cs typeface="Calibri"/>
              </a:rPr>
              <a:t>t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53" dirty="0">
                <a:latin typeface="Cambria Math"/>
                <a:cs typeface="Cambria Math"/>
              </a:rPr>
              <a:t>𝑄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135" dirty="0">
                <a:latin typeface="Cambria Math"/>
                <a:cs typeface="Cambria Math"/>
              </a:rPr>
              <a:t>𝐾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spc="-225" dirty="0">
                <a:latin typeface="Cambria Math"/>
                <a:cs typeface="Cambria Math"/>
              </a:rPr>
              <a:t>𝑉</a:t>
            </a:r>
            <a:r>
              <a:rPr sz="1856" spc="-275" baseline="-15151" dirty="0">
                <a:latin typeface="Cambria Math"/>
                <a:cs typeface="Cambria Math"/>
              </a:rPr>
              <a:t>𝑃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	</a:t>
            </a:r>
            <a:r>
              <a:rPr sz="1519" spc="326" baseline="12345" dirty="0">
                <a:latin typeface="Cambria Math"/>
                <a:cs typeface="Cambria Math"/>
              </a:rPr>
              <a:t>ℎ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11" dirty="0">
                <a:latin typeface="Calibri"/>
                <a:cs typeface="Calibri"/>
              </a:rPr>
              <a:t>w</a:t>
            </a:r>
            <a:r>
              <a:rPr sz="1725" spc="-4" dirty="0">
                <a:latin typeface="Calibri"/>
                <a:cs typeface="Calibri"/>
              </a:rPr>
              <a:t>her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ℎ</a:t>
            </a:r>
            <a:r>
              <a:rPr sz="1725" spc="4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n</a:t>
            </a:r>
            <a:r>
              <a:rPr sz="1725" spc="-4" dirty="0">
                <a:latin typeface="Calibri"/>
                <a:cs typeface="Calibri"/>
              </a:rPr>
              <a:t>umbe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t</a:t>
            </a:r>
            <a:r>
              <a:rPr sz="1725" dirty="0">
                <a:latin typeface="Calibri"/>
                <a:cs typeface="Calibri"/>
              </a:rPr>
              <a:t>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28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ranges</a:t>
            </a:r>
          </a:p>
          <a:p>
            <a:pPr marL="285750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1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ℎ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84757" y="46863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626299" y="5005044"/>
            <a:ext cx="13287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09394" y="5200650"/>
            <a:ext cx="400050" cy="39576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131886" y="5261991"/>
            <a:ext cx="139065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1500" spc="4" dirty="0">
                <a:latin typeface="Cambria Math"/>
                <a:cs typeface="Cambria Math"/>
              </a:rPr>
              <a:t>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8880" y="5136033"/>
            <a:ext cx="176213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08909" y="4695444"/>
            <a:ext cx="400050" cy="911066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2785491" y="5015102"/>
            <a:ext cx="2624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8448" y="4011739"/>
            <a:ext cx="1981200" cy="4828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725" b="1" dirty="0">
                <a:latin typeface="Calibri"/>
                <a:cs typeface="Calibri"/>
              </a:rPr>
              <a:t>Single-head</a:t>
            </a:r>
            <a:r>
              <a:rPr sz="1725" b="1" spc="-26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endParaRPr sz="1725">
              <a:latin typeface="Calibri"/>
              <a:cs typeface="Calibri"/>
            </a:endParaRPr>
          </a:p>
          <a:p>
            <a:pPr marR="2858" algn="ctr">
              <a:spcBef>
                <a:spcPts val="26"/>
              </a:spcBef>
            </a:pPr>
            <a:r>
              <a:rPr sz="1350" spc="-4" dirty="0">
                <a:latin typeface="Calibri"/>
                <a:cs typeface="Calibri"/>
              </a:rPr>
              <a:t>(just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 </a:t>
            </a:r>
            <a:r>
              <a:rPr sz="1350" spc="-4" dirty="0">
                <a:latin typeface="Calibri"/>
                <a:cs typeface="Calibri"/>
              </a:rPr>
              <a:t>query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matrix)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0406" y="3829050"/>
            <a:ext cx="2628900" cy="2000250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5481828" y="46863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623370" y="5005044"/>
            <a:ext cx="13287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</a:t>
            </a:r>
            <a:endParaRPr sz="1500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28207" y="4695444"/>
            <a:ext cx="878205" cy="911066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320855" y="4011739"/>
            <a:ext cx="1930718" cy="4828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725" b="1" spc="-4" dirty="0">
                <a:latin typeface="Calibri"/>
                <a:cs typeface="Calibri"/>
              </a:rPr>
              <a:t>Multi-head</a:t>
            </a:r>
            <a:r>
              <a:rPr sz="1725" b="1" dirty="0">
                <a:latin typeface="Calibri"/>
                <a:cs typeface="Calibri"/>
              </a:rPr>
              <a:t> attention</a:t>
            </a:r>
            <a:endParaRPr sz="1725">
              <a:latin typeface="Calibri"/>
              <a:cs typeface="Calibri"/>
            </a:endParaRPr>
          </a:p>
          <a:p>
            <a:pPr marR="4763" algn="ctr">
              <a:spcBef>
                <a:spcPts val="26"/>
              </a:spcBef>
            </a:pPr>
            <a:r>
              <a:rPr sz="1350" spc="-4" dirty="0">
                <a:latin typeface="Calibri"/>
                <a:cs typeface="Calibri"/>
              </a:rPr>
              <a:t>(just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two</a:t>
            </a:r>
            <a:r>
              <a:rPr sz="1350" spc="-4" dirty="0">
                <a:latin typeface="Calibri"/>
                <a:cs typeface="Calibri"/>
              </a:rPr>
              <a:t> heads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here)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63906" y="3825478"/>
            <a:ext cx="2636044" cy="2007394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67793" y="5119344"/>
            <a:ext cx="693420" cy="4136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50">
              <a:spcBef>
                <a:spcPts val="75"/>
              </a:spcBef>
            </a:pPr>
            <a:r>
              <a:rPr sz="1500" spc="-79" dirty="0">
                <a:latin typeface="Cambria Math"/>
                <a:cs typeface="Cambria Math"/>
              </a:rPr>
              <a:t>𝑄</a:t>
            </a:r>
            <a:r>
              <a:rPr sz="1631" spc="45" baseline="-15325" dirty="0">
                <a:latin typeface="Cambria Math"/>
                <a:cs typeface="Cambria Math"/>
              </a:rPr>
              <a:t>1</a:t>
            </a:r>
            <a:r>
              <a:rPr sz="1631" spc="-67" baseline="-15325" dirty="0">
                <a:latin typeface="Cambria Math"/>
                <a:cs typeface="Cambria Math"/>
              </a:rPr>
              <a:t> </a:t>
            </a:r>
            <a:r>
              <a:rPr sz="1500" spc="-45" dirty="0">
                <a:latin typeface="Cambria Math"/>
                <a:cs typeface="Cambria Math"/>
              </a:rPr>
              <a:t>𝑄</a:t>
            </a:r>
            <a:r>
              <a:rPr sz="1631" spc="45" baseline="-15325" dirty="0">
                <a:latin typeface="Cambria Math"/>
                <a:cs typeface="Cambria Math"/>
              </a:rPr>
              <a:t>2</a:t>
            </a:r>
            <a:r>
              <a:rPr sz="1631" baseline="-15325" dirty="0">
                <a:latin typeface="Cambria Math"/>
                <a:cs typeface="Cambria Math"/>
              </a:rPr>
              <a:t> </a:t>
            </a:r>
            <a:r>
              <a:rPr sz="1631" spc="-129" baseline="-15325" dirty="0">
                <a:latin typeface="Cambria Math"/>
                <a:cs typeface="Cambria Math"/>
              </a:rPr>
              <a:t> </a:t>
            </a:r>
            <a:r>
              <a:rPr sz="3938" b="1" baseline="-3174" dirty="0">
                <a:latin typeface="Calibri"/>
                <a:cs typeface="Calibri"/>
              </a:rPr>
              <a:t>=</a:t>
            </a:r>
            <a:endParaRPr sz="3938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19696" y="4695444"/>
            <a:ext cx="177165" cy="911066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6629971" y="5030419"/>
            <a:ext cx="62674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9050">
              <a:spcBef>
                <a:spcPts val="71"/>
              </a:spcBef>
            </a:pPr>
            <a:r>
              <a:rPr sz="1200" spc="-4" dirty="0">
                <a:latin typeface="Cambria Math"/>
                <a:cs typeface="Cambria Math"/>
              </a:rPr>
              <a:t>𝑋𝑄</a:t>
            </a:r>
            <a:r>
              <a:rPr sz="1294" spc="-5" baseline="-14492" dirty="0">
                <a:latin typeface="Cambria Math"/>
                <a:cs typeface="Cambria Math"/>
              </a:rPr>
              <a:t>1</a:t>
            </a:r>
            <a:r>
              <a:rPr sz="1294" spc="259" baseline="-14492" dirty="0">
                <a:latin typeface="Cambria Math"/>
                <a:cs typeface="Cambria Math"/>
              </a:rPr>
              <a:t> </a:t>
            </a:r>
            <a:r>
              <a:rPr sz="1200" spc="8" dirty="0">
                <a:latin typeface="Cambria Math"/>
                <a:cs typeface="Cambria Math"/>
              </a:rPr>
              <a:t>𝑋𝑄</a:t>
            </a:r>
            <a:r>
              <a:rPr sz="1294" spc="11" baseline="-14492" dirty="0">
                <a:latin typeface="Cambria Math"/>
                <a:cs typeface="Cambria Math"/>
              </a:rPr>
              <a:t>2</a:t>
            </a:r>
            <a:endParaRPr sz="1294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40681" y="4286059"/>
            <a:ext cx="1169670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50" spc="-3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50"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50" spc="-29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5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50" spc="-29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Multi-headed</a:t>
            </a:r>
            <a:r>
              <a:rPr lang="en-US" sz="3200" spc="15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5003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60" dirty="0"/>
              <a:t>Attention </a:t>
            </a:r>
            <a:r>
              <a:rPr sz="3000" spc="-175" dirty="0"/>
              <a:t>visualization in </a:t>
            </a:r>
            <a:r>
              <a:rPr sz="3000" spc="-190" dirty="0"/>
              <a:t>layer</a:t>
            </a:r>
            <a:r>
              <a:rPr sz="3000" spc="-459" dirty="0"/>
              <a:t> </a:t>
            </a:r>
            <a:r>
              <a:rPr sz="3000" spc="-254" dirty="0"/>
              <a:t>5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786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sensible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5112" y="1633727"/>
            <a:ext cx="7894320" cy="443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39" y="295657"/>
            <a:ext cx="85985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5" dirty="0"/>
              <a:t>Attention </a:t>
            </a:r>
            <a:r>
              <a:rPr sz="3000" spc="-165" dirty="0"/>
              <a:t>visualization: </a:t>
            </a:r>
            <a:r>
              <a:rPr sz="3000" spc="-150" dirty="0"/>
              <a:t>Implicit </a:t>
            </a:r>
            <a:r>
              <a:rPr sz="3000" spc="-140" dirty="0"/>
              <a:t>anaphora</a:t>
            </a:r>
            <a:r>
              <a:rPr sz="3000" spc="-480" dirty="0"/>
              <a:t> </a:t>
            </a:r>
            <a:r>
              <a:rPr sz="3000" spc="-145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990600" y="1091183"/>
            <a:ext cx="7019544" cy="439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937" y="6046723"/>
            <a:ext cx="7677784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37" normalizeH="0" baseline="2314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Isolated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‘its’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3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heads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6. 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sharp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067520" y="3435605"/>
            <a:ext cx="101024" cy="101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18669" y="3820897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22830" y="3783197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41450" y="3796646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866167" y="3783197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395693" y="2842348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Who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279899" y="3082873"/>
            <a:ext cx="702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Did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what?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52722" y="2789398"/>
            <a:ext cx="736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To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whom?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18669" y="1651401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22830" y="1630199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41422" y="1630199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866149" y="1630199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09755" y="3435605"/>
            <a:ext cx="101024" cy="10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14557" y="3435605"/>
            <a:ext cx="101024" cy="10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80079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22329" y="3435605"/>
            <a:ext cx="101024" cy="10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27128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70677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212901" y="3435605"/>
            <a:ext cx="101024" cy="101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417726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723274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965498" y="3435605"/>
            <a:ext cx="101024" cy="10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170322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067520" y="2216408"/>
            <a:ext cx="101024" cy="10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09755" y="2216408"/>
            <a:ext cx="101024" cy="10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14557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37629" y="2216408"/>
            <a:ext cx="855980" cy="28321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39302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81552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86351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715698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957948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162748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18745" y="2351280"/>
            <a:ext cx="5134610" cy="1490980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09755" y="1911608"/>
            <a:ext cx="101024" cy="1013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41854" y="1911608"/>
            <a:ext cx="433070" cy="314325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81552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957948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0" y="6581001"/>
            <a:ext cx="1136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802259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spc="-145" dirty="0"/>
              <a:t>Parallel attention heads</a:t>
            </a:r>
            <a:endParaRPr sz="3000" spc="-145" dirty="0"/>
          </a:p>
        </p:txBody>
      </p:sp>
    </p:spTree>
    <p:extLst>
      <p:ext uri="{BB962C8B-B14F-4D97-AF65-F5344CB8AC3E}">
        <p14:creationId xmlns:p14="http://schemas.microsoft.com/office/powerpoint/2010/main" val="36812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7391783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Problems with resources like WordNet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131327"/>
            <a:ext cx="8148867" cy="4695667"/>
          </a:xfrm>
          <a:prstGeom prst="rect">
            <a:avLst/>
          </a:prstGeom>
        </p:spPr>
        <p:txBody>
          <a:bodyPr vert="horz" wrap="square" lIns="0" tIns="217954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716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Great as a resource but missing nuance</a:t>
            </a:r>
          </a:p>
          <a:p>
            <a:pPr marL="871864" marR="864580" lvl="1" indent="-43032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“proficient”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listed as a synonym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  This is only correct in some contexts.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37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Missing new meanings of words</a:t>
            </a: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e.g.,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wicked, badass, nifty, wizard, genius, ninja, bombest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Impossible to keep up-to-date!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5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Subjective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Requires human labor to create and adapt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Can’t compute accurate word similarity 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"/>
              <a:ea typeface="+mn-ea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15321" y="2095691"/>
            <a:ext cx="374332" cy="14859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807796" y="1650854"/>
            <a:ext cx="6139338" cy="694902"/>
          </a:xfrm>
          <a:prstGeom prst="rect">
            <a:avLst/>
          </a:prstGeom>
        </p:spPr>
        <p:txBody>
          <a:bodyPr vert="horz" wrap="square" lIns="0" tIns="86201" rIns="0" bIns="0" rtlCol="0">
            <a:spAutoFit/>
          </a:bodyPr>
          <a:lstStyle/>
          <a:p>
            <a:pPr marL="276225" indent="-257651">
              <a:spcBef>
                <a:spcPts val="6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b="1" dirty="0">
                <a:latin typeface="Calibri"/>
                <a:cs typeface="Calibri"/>
              </a:rPr>
              <a:t>Residual</a:t>
            </a:r>
            <a:r>
              <a:rPr sz="1725" b="1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connections</a:t>
            </a:r>
            <a:r>
              <a:rPr sz="1725" b="1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a </a:t>
            </a:r>
            <a:r>
              <a:rPr sz="1725" spc="-4" dirty="0">
                <a:latin typeface="Calibri"/>
                <a:cs typeface="Calibri"/>
              </a:rPr>
              <a:t>trick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help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models </a:t>
            </a:r>
            <a:r>
              <a:rPr sz="1725" dirty="0">
                <a:latin typeface="Calibri"/>
                <a:cs typeface="Calibri"/>
              </a:rPr>
              <a:t>train better.</a:t>
            </a:r>
          </a:p>
          <a:p>
            <a:pPr marL="533400" lvl="1" indent="-171926">
              <a:spcBef>
                <a:spcPts val="604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dirty="0">
                <a:latin typeface="Calibri"/>
                <a:cs typeface="Calibri"/>
              </a:rPr>
              <a:t>Instead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𝑋</a:t>
            </a:r>
            <a:r>
              <a:rPr sz="1856" spc="67" baseline="28619" dirty="0">
                <a:latin typeface="Cambria Math"/>
                <a:cs typeface="Cambria Math"/>
              </a:rPr>
              <a:t>(𝑖)</a:t>
            </a:r>
            <a:r>
              <a:rPr sz="1856" spc="427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Layer(𝑋</a:t>
            </a:r>
            <a:r>
              <a:rPr sz="1725" spc="221" dirty="0">
                <a:latin typeface="Cambria Math"/>
                <a:cs typeface="Cambria Math"/>
              </a:rPr>
              <a:t> </a:t>
            </a:r>
            <a:r>
              <a:rPr sz="1856" spc="56" baseline="28619" dirty="0">
                <a:latin typeface="Cambria Math"/>
                <a:cs typeface="Cambria Math"/>
              </a:rPr>
              <a:t>𝑖−1</a:t>
            </a:r>
            <a:r>
              <a:rPr sz="1856" spc="478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)</a:t>
            </a:r>
            <a:r>
              <a:rPr sz="1725" spc="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𝑖</a:t>
            </a:r>
            <a:r>
              <a:rPr sz="1725" spc="6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represents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85679" y="3062668"/>
            <a:ext cx="374332" cy="14859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141190" y="3033579"/>
            <a:ext cx="7244715" cy="5397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lnSpc>
                <a:spcPts val="2066"/>
              </a:lnSpc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2353151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let </a:t>
            </a:r>
            <a:r>
              <a:rPr sz="1725" spc="49" dirty="0">
                <a:latin typeface="Cambria Math"/>
                <a:cs typeface="Cambria Math"/>
              </a:rPr>
              <a:t>𝑋</a:t>
            </a:r>
            <a:r>
              <a:rPr sz="1856" spc="73" baseline="28619" dirty="0">
                <a:latin typeface="Cambria Math"/>
                <a:cs typeface="Cambria Math"/>
              </a:rPr>
              <a:t>(𝑖)</a:t>
            </a:r>
            <a:r>
              <a:rPr sz="1856" spc="416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𝑋</a:t>
            </a:r>
            <a:r>
              <a:rPr sz="1856" spc="56" baseline="28619" dirty="0">
                <a:latin typeface="Cambria Math"/>
                <a:cs typeface="Cambria Math"/>
              </a:rPr>
              <a:t>(𝑖−1)</a:t>
            </a:r>
            <a:r>
              <a:rPr sz="1856" spc="269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	Layer(𝑋</a:t>
            </a:r>
            <a:r>
              <a:rPr sz="1725" spc="229" dirty="0">
                <a:latin typeface="Cambria Math"/>
                <a:cs typeface="Cambria Math"/>
              </a:rPr>
              <a:t> </a:t>
            </a:r>
            <a:r>
              <a:rPr sz="1856" spc="56" baseline="28619" dirty="0">
                <a:latin typeface="Cambria Math"/>
                <a:cs typeface="Cambria Math"/>
              </a:rPr>
              <a:t>𝑖−1</a:t>
            </a:r>
            <a:r>
              <a:rPr sz="1856" spc="500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)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(so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only have</a:t>
            </a:r>
            <a:r>
              <a:rPr sz="1725" dirty="0">
                <a:latin typeface="Calibri"/>
                <a:cs typeface="Calibri"/>
              </a:rPr>
              <a:t>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 </a:t>
            </a:r>
            <a:r>
              <a:rPr sz="1725" spc="-4" dirty="0">
                <a:latin typeface="Calibri"/>
                <a:cs typeface="Calibri"/>
              </a:rPr>
              <a:t>“the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residual”</a:t>
            </a:r>
            <a:endParaRPr sz="1725">
              <a:latin typeface="Calibri"/>
              <a:cs typeface="Calibri"/>
            </a:endParaRPr>
          </a:p>
          <a:p>
            <a:pPr marL="200025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previous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layer)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0240" y="4557903"/>
            <a:ext cx="3954304" cy="805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3810" indent="-171450" algn="just">
              <a:spcBef>
                <a:spcPts val="75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</a:tabLst>
            </a:pPr>
            <a:r>
              <a:rPr sz="1725" dirty="0">
                <a:latin typeface="Calibri"/>
                <a:cs typeface="Calibri"/>
              </a:rPr>
              <a:t>Residual </a:t>
            </a:r>
            <a:r>
              <a:rPr sz="1725" spc="-4" dirty="0">
                <a:latin typeface="Calibri"/>
                <a:cs typeface="Calibri"/>
              </a:rPr>
              <a:t>connections </a:t>
            </a:r>
            <a:r>
              <a:rPr sz="1725" dirty="0">
                <a:latin typeface="Calibri"/>
                <a:cs typeface="Calibri"/>
              </a:rPr>
              <a:t>are thought to </a:t>
            </a:r>
            <a:r>
              <a:rPr sz="1725" spc="-4" dirty="0">
                <a:latin typeface="Calibri"/>
                <a:cs typeface="Calibri"/>
              </a:rPr>
              <a:t>make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loss landscape </a:t>
            </a:r>
            <a:r>
              <a:rPr sz="1725" spc="-4" dirty="0">
                <a:latin typeface="Calibri"/>
                <a:cs typeface="Calibri"/>
              </a:rPr>
              <a:t>considerably smoother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(thus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easier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training!)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84857" y="2505455"/>
            <a:ext cx="1943100" cy="409575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80456" y="2550319"/>
            <a:ext cx="54435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5" dirty="0">
                <a:latin typeface="Calibri"/>
                <a:cs typeface="Calibri"/>
              </a:rPr>
              <a:t>Lay</a:t>
            </a:r>
            <a:r>
              <a:rPr spc="41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r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1346" y="2452935"/>
            <a:ext cx="307562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8100">
              <a:spcBef>
                <a:spcPts val="71"/>
              </a:spcBef>
              <a:tabLst>
                <a:tab pos="2706053" algn="l"/>
              </a:tabLst>
            </a:pPr>
            <a:r>
              <a:rPr sz="2475" spc="39" baseline="-20202" dirty="0">
                <a:latin typeface="Cambria Math"/>
                <a:cs typeface="Cambria Math"/>
              </a:rPr>
              <a:t>𝑋</a:t>
            </a:r>
            <a:r>
              <a:rPr sz="1200" spc="26" dirty="0">
                <a:latin typeface="Cambria Math"/>
                <a:cs typeface="Cambria Math"/>
              </a:rPr>
              <a:t>(𝑖−1)	</a:t>
            </a:r>
            <a:r>
              <a:rPr sz="2475" spc="56" baseline="-20202" dirty="0">
                <a:latin typeface="Cambria Math"/>
                <a:cs typeface="Cambria Math"/>
              </a:rPr>
              <a:t>𝑋</a:t>
            </a:r>
            <a:r>
              <a:rPr sz="1200" spc="38" dirty="0">
                <a:latin typeface="Cambria Math"/>
                <a:cs typeface="Cambria Math"/>
              </a:rPr>
              <a:t>(𝑖)</a:t>
            </a:r>
            <a:endParaRPr sz="1200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84857" y="3702176"/>
            <a:ext cx="1943100" cy="409575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80456" y="3747040"/>
            <a:ext cx="54435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5" dirty="0">
                <a:latin typeface="Calibri"/>
                <a:cs typeface="Calibri"/>
              </a:rPr>
              <a:t>Lay</a:t>
            </a:r>
            <a:r>
              <a:rPr spc="41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r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1346" y="3650170"/>
            <a:ext cx="307562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8100">
              <a:spcBef>
                <a:spcPts val="71"/>
              </a:spcBef>
              <a:tabLst>
                <a:tab pos="2706053" algn="l"/>
              </a:tabLst>
            </a:pPr>
            <a:r>
              <a:rPr sz="2475" spc="39" baseline="-20202" dirty="0">
                <a:latin typeface="Cambria Math"/>
                <a:cs typeface="Cambria Math"/>
              </a:rPr>
              <a:t>𝑋</a:t>
            </a:r>
            <a:r>
              <a:rPr sz="1200" spc="26" dirty="0">
                <a:latin typeface="Cambria Math"/>
                <a:cs typeface="Cambria Math"/>
              </a:rPr>
              <a:t>(𝑖−1)	</a:t>
            </a:r>
            <a:r>
              <a:rPr sz="2475" spc="56" baseline="-20202" dirty="0">
                <a:latin typeface="Cambria Math"/>
                <a:cs typeface="Cambria Math"/>
              </a:rPr>
              <a:t>𝑋</a:t>
            </a:r>
            <a:r>
              <a:rPr sz="1200" spc="38" dirty="0">
                <a:latin typeface="Cambria Math"/>
                <a:cs typeface="Cambria Math"/>
              </a:rPr>
              <a:t>(𝑖)</a:t>
            </a:r>
            <a:endParaRPr sz="1200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81285" y="3773042"/>
            <a:ext cx="1752124" cy="460058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75901" y="3711607"/>
            <a:ext cx="1333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7066" y="3795997"/>
            <a:ext cx="2966022" cy="120920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95880" y="4965292"/>
            <a:ext cx="2503646" cy="92506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9525">
              <a:spcBef>
                <a:spcPts val="1065"/>
              </a:spcBef>
              <a:tabLst>
                <a:tab pos="1647349" algn="l"/>
              </a:tabLst>
            </a:pP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75">
              <a:latin typeface="Calibri"/>
              <a:cs typeface="Calibri"/>
            </a:endParaRPr>
          </a:p>
          <a:p>
            <a:pPr marL="377666" marR="151448" indent="-62865">
              <a:lnSpc>
                <a:spcPct val="120000"/>
              </a:lnSpc>
              <a:spcBef>
                <a:spcPts val="525"/>
              </a:spcBef>
            </a:pP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50" spc="-29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5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5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5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Residual</a:t>
            </a:r>
            <a:r>
              <a:rPr lang="en-US" sz="3200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connections</a:t>
            </a:r>
            <a:r>
              <a:rPr lang="en-US" sz="3200" spc="45" dirty="0">
                <a:latin typeface="+mj-lt"/>
              </a:rPr>
              <a:t> </a:t>
            </a:r>
            <a:r>
              <a:rPr lang="en-US" sz="2800" b="0" spc="-8" dirty="0">
                <a:latin typeface="+mj-lt"/>
                <a:cs typeface="Calibri"/>
              </a:rPr>
              <a:t>[</a:t>
            </a:r>
            <a:r>
              <a:rPr lang="en-US" sz="2800" b="0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He</a:t>
            </a:r>
            <a:r>
              <a:rPr lang="en-US" sz="28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</a:t>
            </a:r>
            <a:r>
              <a:rPr lang="en-US" sz="28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et</a:t>
            </a:r>
            <a:r>
              <a:rPr lang="en-US" sz="28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al.,</a:t>
            </a:r>
            <a:r>
              <a:rPr lang="en-US" sz="2800" b="0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</a:t>
            </a:r>
            <a:r>
              <a:rPr lang="en-US" sz="28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2016</a:t>
            </a:r>
            <a:r>
              <a:rPr lang="en-US" sz="2800" b="0" spc="-4" dirty="0">
                <a:latin typeface="+mj-lt"/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798271" y="3857054"/>
            <a:ext cx="7202805" cy="10239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0" indent="-257651">
              <a:spcBef>
                <a:spcPts val="75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2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</a:p>
          <a:p>
            <a:pPr marL="285750" indent="-257651">
              <a:spcBef>
                <a:spcPts val="1298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spc="-4" dirty="0">
                <a:latin typeface="Calibri"/>
                <a:cs typeface="Calibri"/>
              </a:rPr>
              <a:t>Let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𝛾</a:t>
            </a:r>
            <a:r>
              <a:rPr sz="1725" spc="15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𝛽</a:t>
            </a:r>
            <a:r>
              <a:rPr sz="1725" spc="14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13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𝑑</a:t>
            </a:r>
            <a:r>
              <a:rPr sz="1856" spc="332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“gain”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“bias” </a:t>
            </a:r>
            <a:r>
              <a:rPr sz="1725" dirty="0">
                <a:latin typeface="Calibri"/>
                <a:cs typeface="Calibri"/>
              </a:rPr>
              <a:t>parameters.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(Can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omit!)</a:t>
            </a:r>
            <a:endParaRPr sz="1725" dirty="0">
              <a:latin typeface="Calibri"/>
              <a:cs typeface="Calibri"/>
            </a:endParaRPr>
          </a:p>
          <a:p>
            <a:pPr marL="285750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Then layer</a:t>
            </a:r>
            <a:r>
              <a:rPr sz="1725" spc="-4" dirty="0">
                <a:latin typeface="Calibri"/>
                <a:cs typeface="Calibri"/>
              </a:rPr>
              <a:t> normalization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computes: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97180" y="1775731"/>
            <a:ext cx="8379543" cy="191635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3048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b="1" dirty="0">
                <a:latin typeface="+mn-lt"/>
                <a:cs typeface="Calibri"/>
              </a:rPr>
              <a:t>Layer </a:t>
            </a:r>
            <a:r>
              <a:rPr sz="1730" b="1" spc="-4" dirty="0">
                <a:latin typeface="+mn-lt"/>
                <a:cs typeface="Calibri"/>
              </a:rPr>
              <a:t>normalization </a:t>
            </a:r>
            <a:r>
              <a:rPr sz="1730" dirty="0">
                <a:latin typeface="+mn-lt"/>
              </a:rPr>
              <a:t>is a</a:t>
            </a:r>
            <a:r>
              <a:rPr sz="1730" spc="4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trick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to help </a:t>
            </a:r>
            <a:r>
              <a:rPr sz="1730" spc="-4" dirty="0">
                <a:latin typeface="+mn-lt"/>
              </a:rPr>
              <a:t>models</a:t>
            </a:r>
            <a:r>
              <a:rPr sz="1730" spc="8" dirty="0">
                <a:latin typeface="+mn-lt"/>
              </a:rPr>
              <a:t> </a:t>
            </a:r>
            <a:r>
              <a:rPr sz="1730" dirty="0">
                <a:latin typeface="+mn-lt"/>
              </a:rPr>
              <a:t>train</a:t>
            </a:r>
            <a:r>
              <a:rPr sz="1730" spc="-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faster.</a:t>
            </a:r>
          </a:p>
          <a:p>
            <a:pPr marL="304800" marR="51435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dirty="0">
                <a:latin typeface="+mn-lt"/>
              </a:rPr>
              <a:t>Idea: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</a:rPr>
              <a:t>cut</a:t>
            </a:r>
            <a:r>
              <a:rPr sz="1730" spc="19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down</a:t>
            </a:r>
            <a:r>
              <a:rPr sz="1730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on</a:t>
            </a:r>
            <a:r>
              <a:rPr sz="1730" spc="15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uninformative </a:t>
            </a:r>
            <a:r>
              <a:rPr sz="1730" dirty="0">
                <a:latin typeface="+mn-lt"/>
              </a:rPr>
              <a:t>variation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</a:rPr>
              <a:t>in</a:t>
            </a:r>
            <a:r>
              <a:rPr sz="1730" spc="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hidden</a:t>
            </a:r>
            <a:r>
              <a:rPr sz="1730" spc="15" dirty="0">
                <a:latin typeface="+mn-lt"/>
              </a:rPr>
              <a:t> </a:t>
            </a:r>
            <a:r>
              <a:rPr sz="1730" dirty="0">
                <a:latin typeface="+mn-lt"/>
              </a:rPr>
              <a:t>vector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values</a:t>
            </a:r>
            <a:r>
              <a:rPr sz="1730" spc="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by</a:t>
            </a:r>
            <a:r>
              <a:rPr sz="1730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normalizing </a:t>
            </a:r>
            <a:r>
              <a:rPr sz="1730" spc="-379" dirty="0">
                <a:latin typeface="+mn-lt"/>
              </a:rPr>
              <a:t> </a:t>
            </a:r>
            <a:r>
              <a:rPr sz="1730" dirty="0">
                <a:latin typeface="+mn-lt"/>
              </a:rPr>
              <a:t>to </a:t>
            </a:r>
            <a:r>
              <a:rPr sz="1730" spc="-4" dirty="0">
                <a:latin typeface="+mn-lt"/>
              </a:rPr>
              <a:t>unit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mean and </a:t>
            </a:r>
            <a:r>
              <a:rPr sz="1730" spc="-4" dirty="0">
                <a:latin typeface="+mn-lt"/>
              </a:rPr>
              <a:t>standard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deviation</a:t>
            </a:r>
            <a:r>
              <a:rPr sz="1730" spc="4" dirty="0">
                <a:latin typeface="+mn-lt"/>
              </a:rPr>
              <a:t> </a:t>
            </a:r>
            <a:r>
              <a:rPr sz="1730" b="1" spc="-4" dirty="0">
                <a:latin typeface="+mn-lt"/>
                <a:cs typeface="Calibri"/>
              </a:rPr>
              <a:t>within</a:t>
            </a:r>
            <a:r>
              <a:rPr sz="1730" b="1" spc="-8" dirty="0">
                <a:latin typeface="+mn-lt"/>
                <a:cs typeface="Calibri"/>
              </a:rPr>
              <a:t> </a:t>
            </a:r>
            <a:r>
              <a:rPr sz="1730" b="1" spc="-4" dirty="0">
                <a:latin typeface="+mn-lt"/>
                <a:cs typeface="Calibri"/>
              </a:rPr>
              <a:t>each </a:t>
            </a:r>
            <a:r>
              <a:rPr sz="1730" b="1" dirty="0">
                <a:latin typeface="+mn-lt"/>
                <a:cs typeface="Calibri"/>
              </a:rPr>
              <a:t>layer</a:t>
            </a:r>
            <a:r>
              <a:rPr sz="1730" dirty="0">
                <a:latin typeface="+mn-lt"/>
              </a:rPr>
              <a:t>.</a:t>
            </a:r>
          </a:p>
          <a:p>
            <a:pPr marL="5619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62451" algn="l"/>
              </a:tabLst>
            </a:pPr>
            <a:r>
              <a:rPr sz="1730" dirty="0">
                <a:cs typeface="Calibri"/>
              </a:rPr>
              <a:t>LayerNorm’s</a:t>
            </a:r>
            <a:r>
              <a:rPr sz="1730" spc="-19" dirty="0">
                <a:cs typeface="Calibri"/>
              </a:rPr>
              <a:t> </a:t>
            </a:r>
            <a:r>
              <a:rPr sz="1730" spc="-4" dirty="0">
                <a:cs typeface="Calibri"/>
              </a:rPr>
              <a:t>success</a:t>
            </a:r>
            <a:r>
              <a:rPr sz="1730" spc="4" dirty="0">
                <a:cs typeface="Calibri"/>
              </a:rPr>
              <a:t> </a:t>
            </a:r>
            <a:r>
              <a:rPr sz="1730" dirty="0">
                <a:cs typeface="Calibri"/>
              </a:rPr>
              <a:t>may </a:t>
            </a:r>
            <a:r>
              <a:rPr sz="1730" spc="-4" dirty="0">
                <a:cs typeface="Calibri"/>
              </a:rPr>
              <a:t>be</a:t>
            </a:r>
            <a:r>
              <a:rPr sz="1730" spc="8" dirty="0">
                <a:cs typeface="Calibri"/>
              </a:rPr>
              <a:t> </a:t>
            </a:r>
            <a:r>
              <a:rPr sz="1730" dirty="0">
                <a:cs typeface="Calibri"/>
              </a:rPr>
              <a:t>due</a:t>
            </a:r>
            <a:r>
              <a:rPr sz="1730" spc="11" dirty="0">
                <a:cs typeface="Calibri"/>
              </a:rPr>
              <a:t> </a:t>
            </a:r>
            <a:r>
              <a:rPr sz="1730" dirty="0">
                <a:cs typeface="Calibri"/>
              </a:rPr>
              <a:t>to its</a:t>
            </a:r>
            <a:r>
              <a:rPr sz="1730" spc="8" dirty="0">
                <a:cs typeface="Calibri"/>
              </a:rPr>
              <a:t> </a:t>
            </a:r>
            <a:r>
              <a:rPr sz="1730" dirty="0">
                <a:cs typeface="Calibri"/>
              </a:rPr>
              <a:t>normalizing gradients</a:t>
            </a:r>
            <a:r>
              <a:rPr sz="1730" spc="4" dirty="0">
                <a:cs typeface="Calibri"/>
              </a:rPr>
              <a:t> </a:t>
            </a:r>
            <a:r>
              <a:rPr sz="1730" spc="-15" dirty="0">
                <a:cs typeface="Calibri"/>
              </a:rPr>
              <a:t>[</a:t>
            </a:r>
            <a:r>
              <a:rPr sz="1730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Xu</a:t>
            </a:r>
            <a:r>
              <a:rPr sz="1730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et</a:t>
            </a:r>
            <a:r>
              <a:rPr sz="173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</a:t>
            </a:r>
            <a:r>
              <a:rPr sz="1730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2019</a:t>
            </a:r>
            <a:r>
              <a:rPr sz="1730" spc="-4" dirty="0">
                <a:cs typeface="Calibri"/>
              </a:rPr>
              <a:t>]</a:t>
            </a:r>
            <a:endParaRPr sz="1730" dirty="0">
              <a:cs typeface="Calibri"/>
            </a:endParaRPr>
          </a:p>
          <a:p>
            <a:pPr marL="304800" indent="-257651">
              <a:spcBef>
                <a:spcPts val="47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dirty="0">
                <a:latin typeface="+mn-lt"/>
              </a:rPr>
              <a:t>Let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𝑥</a:t>
            </a:r>
            <a:r>
              <a:rPr sz="1730" spc="158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∈</a:t>
            </a:r>
            <a:r>
              <a:rPr sz="1730" spc="98" dirty="0">
                <a:latin typeface="+mn-lt"/>
                <a:cs typeface="Cambria Math"/>
              </a:rPr>
              <a:t> </a:t>
            </a:r>
            <a:r>
              <a:rPr sz="1730" spc="45" dirty="0">
                <a:latin typeface="+mn-lt"/>
                <a:cs typeface="Cambria Math"/>
              </a:rPr>
              <a:t>ℝ</a:t>
            </a:r>
            <a:r>
              <a:rPr sz="1730" spc="67" baseline="28619" dirty="0">
                <a:latin typeface="+mn-lt"/>
                <a:cs typeface="Cambria Math"/>
              </a:rPr>
              <a:t>𝑑</a:t>
            </a:r>
            <a:r>
              <a:rPr sz="1730" spc="332" baseline="28619" dirty="0">
                <a:latin typeface="+mn-lt"/>
                <a:cs typeface="Cambria Math"/>
              </a:rPr>
              <a:t> </a:t>
            </a:r>
            <a:r>
              <a:rPr sz="1730" spc="-4" dirty="0">
                <a:latin typeface="+mn-lt"/>
              </a:rPr>
              <a:t>be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an individual</a:t>
            </a:r>
            <a:r>
              <a:rPr sz="1730" spc="-11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(word)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vector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in </a:t>
            </a:r>
            <a:r>
              <a:rPr sz="1730" spc="-4" dirty="0">
                <a:latin typeface="+mn-lt"/>
              </a:rPr>
              <a:t>the</a:t>
            </a:r>
            <a:r>
              <a:rPr sz="1730" spc="4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model.</a:t>
            </a:r>
            <a:endParaRPr sz="1730" dirty="0">
              <a:latin typeface="+mn-lt"/>
              <a:cs typeface="Cambria Math"/>
            </a:endParaRPr>
          </a:p>
          <a:p>
            <a:pPr marL="304800" indent="-257651">
              <a:spcBef>
                <a:spcPts val="66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  <a:tab pos="1521619" algn="l"/>
              </a:tabLst>
            </a:pPr>
            <a:r>
              <a:rPr sz="1730" dirty="0">
                <a:latin typeface="+mn-lt"/>
              </a:rPr>
              <a:t>Let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𝜇</a:t>
            </a:r>
            <a:r>
              <a:rPr sz="1730" spc="150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=</a:t>
            </a:r>
            <a:r>
              <a:rPr sz="1730" spc="94" dirty="0">
                <a:latin typeface="+mn-lt"/>
                <a:cs typeface="Cambria Math"/>
              </a:rPr>
              <a:t> </a:t>
            </a:r>
            <a:r>
              <a:rPr lang="el-GR" sz="1730" spc="236" baseline="2415" dirty="0">
                <a:latin typeface="+mn-lt"/>
                <a:cs typeface="Cambria Math"/>
              </a:rPr>
              <a:t>Σ</a:t>
            </a:r>
            <a:r>
              <a:rPr lang="en-US" sz="1730" spc="236" baseline="-25000" dirty="0">
                <a:latin typeface="+mn-lt"/>
                <a:cs typeface="Cambria Math"/>
              </a:rPr>
              <a:t>j=1</a:t>
            </a:r>
            <a:r>
              <a:rPr sz="1730" spc="236" baseline="31986" dirty="0">
                <a:latin typeface="+mn-lt"/>
                <a:cs typeface="Cambria Math"/>
              </a:rPr>
              <a:t>𝑑</a:t>
            </a:r>
            <a:r>
              <a:rPr lang="en-US" sz="1730" spc="236" baseline="31986" dirty="0">
                <a:latin typeface="+mn-lt"/>
                <a:cs typeface="Cambria Math"/>
              </a:rPr>
              <a:t> </a:t>
            </a:r>
            <a:r>
              <a:rPr lang="en-US" sz="1600" spc="26" dirty="0">
                <a:latin typeface="+mn-lt"/>
                <a:cs typeface="Cambria Math"/>
              </a:rPr>
              <a:t>𝑥</a:t>
            </a:r>
            <a:r>
              <a:rPr lang="en-US" sz="1600" spc="39" baseline="-15151" dirty="0">
                <a:latin typeface="+mn-lt"/>
                <a:cs typeface="Cambria Math"/>
              </a:rPr>
              <a:t>𝑗 </a:t>
            </a:r>
            <a:r>
              <a:rPr lang="en-US" sz="1600" spc="39" dirty="0">
                <a:latin typeface="+mn-lt"/>
                <a:cs typeface="Cambria Math"/>
              </a:rPr>
              <a:t>; </a:t>
            </a:r>
            <a:r>
              <a:rPr lang="en-US" sz="1730" dirty="0">
                <a:latin typeface="+mn-lt"/>
              </a:rPr>
              <a:t>t</a:t>
            </a:r>
            <a:r>
              <a:rPr sz="1730" dirty="0">
                <a:latin typeface="+mn-lt"/>
              </a:rPr>
              <a:t>his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is the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mean;</a:t>
            </a:r>
            <a:r>
              <a:rPr sz="1730" spc="-23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𝜇</a:t>
            </a:r>
            <a:r>
              <a:rPr sz="1730" spc="139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∈</a:t>
            </a:r>
            <a:r>
              <a:rPr sz="1730" spc="94" dirty="0">
                <a:latin typeface="+mn-lt"/>
                <a:cs typeface="Cambria Math"/>
              </a:rPr>
              <a:t> </a:t>
            </a:r>
            <a:r>
              <a:rPr sz="1730" spc="-4" dirty="0">
                <a:latin typeface="+mn-lt"/>
                <a:cs typeface="Cambria Math"/>
              </a:rPr>
              <a:t>ℝ</a:t>
            </a:r>
            <a:r>
              <a:rPr sz="1730" spc="-4" dirty="0">
                <a:latin typeface="+mn-lt"/>
              </a:rPr>
              <a:t>.</a:t>
            </a:r>
            <a:endParaRPr sz="1730" dirty="0">
              <a:latin typeface="+mn-lt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1658" y="3759612"/>
            <a:ext cx="1668780" cy="489585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983201" y="3739324"/>
            <a:ext cx="121444" cy="492892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6193">
              <a:spcBef>
                <a:spcPts val="472"/>
              </a:spcBef>
            </a:pPr>
            <a:r>
              <a:rPr sz="1238" spc="41" dirty="0">
                <a:latin typeface="Cambria Math"/>
                <a:cs typeface="Cambria Math"/>
              </a:rPr>
              <a:t>1</a:t>
            </a:r>
            <a:endParaRPr sz="1238">
              <a:latin typeface="Cambria Math"/>
              <a:cs typeface="Cambria Math"/>
            </a:endParaRPr>
          </a:p>
          <a:p>
            <a:pPr marL="9525">
              <a:spcBef>
                <a:spcPts val="405"/>
              </a:spcBef>
            </a:pPr>
            <a:r>
              <a:rPr sz="1238" spc="150" dirty="0">
                <a:latin typeface="Cambria Math"/>
                <a:cs typeface="Cambria Math"/>
              </a:rPr>
              <a:t>𝑑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0672" y="3978212"/>
            <a:ext cx="388811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43" dirty="0">
                <a:latin typeface="Cambria Math"/>
                <a:cs typeface="Cambria Math"/>
              </a:rPr>
              <a:t>𝑗</a:t>
            </a:r>
            <a:r>
              <a:rPr sz="1238" spc="-4" dirty="0">
                <a:latin typeface="Cambria Math"/>
                <a:cs typeface="Cambria Math"/>
              </a:rPr>
              <a:t>=</a:t>
            </a:r>
            <a:r>
              <a:rPr sz="1238" spc="41" dirty="0">
                <a:latin typeface="Cambria Math"/>
                <a:cs typeface="Cambria Math"/>
              </a:rPr>
              <a:t>1</a:t>
            </a:r>
            <a:endParaRPr sz="1238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6604" y="3780953"/>
            <a:ext cx="59388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lang="el-GR" sz="2400" spc="158" dirty="0">
                <a:latin typeface="Cambria Math"/>
                <a:cs typeface="Cambria Math"/>
              </a:rPr>
              <a:t>Σ</a:t>
            </a:r>
            <a:r>
              <a:rPr lang="en-US" sz="2000" i="1" spc="158" baseline="30000" dirty="0">
                <a:latin typeface="Cambria Math"/>
                <a:cs typeface="Cambria Math"/>
              </a:rPr>
              <a:t>d</a:t>
            </a:r>
            <a:endParaRPr sz="1238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9573" y="3890106"/>
            <a:ext cx="728663" cy="265271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814352" y="3961067"/>
            <a:ext cx="9429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05" dirty="0">
                <a:latin typeface="Cambria Math"/>
                <a:cs typeface="Cambria Math"/>
              </a:rPr>
              <a:t>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9483" y="3770186"/>
            <a:ext cx="4203859" cy="373757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679133">
              <a:lnSpc>
                <a:spcPts val="1076"/>
              </a:lnSpc>
              <a:spcBef>
                <a:spcPts val="98"/>
              </a:spcBef>
            </a:pPr>
            <a:r>
              <a:rPr sz="1238" spc="41" dirty="0">
                <a:latin typeface="Cambria Math"/>
                <a:cs typeface="Cambria Math"/>
              </a:rPr>
              <a:t>2</a:t>
            </a:r>
            <a:endParaRPr sz="1238" dirty="0">
              <a:latin typeface="Cambria Math"/>
              <a:cs typeface="Cambria Math"/>
            </a:endParaRPr>
          </a:p>
          <a:p>
            <a:pPr marL="9525">
              <a:lnSpc>
                <a:spcPts val="1661"/>
              </a:lnSpc>
              <a:tabLst>
                <a:tab pos="242411" algn="l"/>
                <a:tab pos="780574" algn="l"/>
              </a:tabLst>
            </a:pPr>
            <a:r>
              <a:rPr sz="1725" dirty="0">
                <a:latin typeface="Cambria Math"/>
                <a:cs typeface="Cambria Math"/>
              </a:rPr>
              <a:t>𝑥	−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𝜇	</a:t>
            </a:r>
            <a:r>
              <a:rPr sz="1725" dirty="0">
                <a:latin typeface="Calibri"/>
                <a:cs typeface="Calibri"/>
              </a:rPr>
              <a:t>;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 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standard deviation;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</a:t>
            </a:r>
            <a:r>
              <a:rPr sz="172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284125" y="5095113"/>
            <a:ext cx="87249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3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06526" y="5253523"/>
            <a:ext cx="648176" cy="13811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241959" y="4929378"/>
            <a:ext cx="57292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30029" algn="l"/>
              </a:tabLst>
            </a:pPr>
            <a:r>
              <a:rPr sz="1725" dirty="0">
                <a:latin typeface="Cambria Math"/>
                <a:cs typeface="Cambria Math"/>
              </a:rPr>
              <a:t>𝑥	−</a:t>
            </a:r>
            <a:r>
              <a:rPr sz="1725" spc="-5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𝜇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0240" y="5309530"/>
            <a:ext cx="274320" cy="211455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341400" y="5250561"/>
            <a:ext cx="516255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𝜖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04422" y="5153180"/>
            <a:ext cx="3064193" cy="684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91"/>
              </a:lnSpc>
            </a:pP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1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𝛾</a:t>
            </a:r>
            <a:r>
              <a:rPr sz="1725" spc="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2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𝛽</a:t>
            </a:r>
            <a:endParaRPr sz="1725">
              <a:latin typeface="Cambria Math"/>
              <a:cs typeface="Cambria Math"/>
            </a:endParaRPr>
          </a:p>
          <a:p>
            <a:pPr marL="1221581">
              <a:spcBef>
                <a:spcPts val="443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55265" y="5432307"/>
            <a:ext cx="930116" cy="247650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1829753" y="5414924"/>
            <a:ext cx="137398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50" spc="-29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5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13757" y="4914900"/>
            <a:ext cx="3600450" cy="970598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8510" y="50658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mbria Math"/>
                <a:cs typeface="Cambria Math"/>
              </a:rPr>
              <a:t>∗</a:t>
            </a:r>
            <a:r>
              <a:rPr lang="en-US" sz="1800" spc="-19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𝛾</a:t>
            </a:r>
            <a:r>
              <a:rPr lang="en-US" sz="1800" spc="30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+</a:t>
            </a:r>
            <a:r>
              <a:rPr lang="en-US" sz="1800" spc="-30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𝛽</a:t>
            </a:r>
            <a:endParaRPr lang="en-US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116479" y="5414924"/>
            <a:ext cx="186166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313807" y="5440032"/>
            <a:ext cx="601980" cy="239554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 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Layer </a:t>
            </a:r>
            <a:r>
              <a:rPr lang="en-US" sz="3200" spc="8" dirty="0">
                <a:latin typeface="+mj-lt"/>
              </a:rPr>
              <a:t>normalization</a:t>
            </a:r>
            <a:r>
              <a:rPr lang="en-US" sz="3200" spc="244" dirty="0">
                <a:latin typeface="+mj-lt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[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Ba et al.,</a:t>
            </a:r>
            <a:r>
              <a:rPr lang="en-US" sz="3200" b="0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2016</a:t>
            </a:r>
            <a:r>
              <a:rPr lang="en-US" sz="3200" b="0" spc="4" dirty="0">
                <a:latin typeface="+mj-lt"/>
                <a:cs typeface="Calibri"/>
              </a:rPr>
              <a:t>]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98271" y="1673714"/>
            <a:ext cx="7627974" cy="2571056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85750" indent="-257651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b="1" spc="-4" dirty="0">
                <a:latin typeface="Calibri"/>
                <a:cs typeface="Calibri"/>
              </a:rPr>
              <a:t>“Scaled Dot</a:t>
            </a:r>
            <a:r>
              <a:rPr sz="1725" b="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Product”</a:t>
            </a:r>
            <a:r>
              <a:rPr sz="1725" b="1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final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variation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aid 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training.</a:t>
            </a:r>
          </a:p>
          <a:p>
            <a:pPr marL="285750" marR="279559" indent="-257651">
              <a:lnSpc>
                <a:spcPts val="2063"/>
              </a:lnSpc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lang="en-US" sz="1725" dirty="0">
                <a:latin typeface="Calibri"/>
                <a:cs typeface="Calibri"/>
              </a:rPr>
              <a:t>When</a:t>
            </a:r>
            <a:r>
              <a:rPr lang="en-US" sz="1725" spc="-4" dirty="0">
                <a:latin typeface="Calibri"/>
                <a:cs typeface="Calibri"/>
              </a:rPr>
              <a:t> dimensionality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𝑑</a:t>
            </a:r>
            <a:r>
              <a:rPr lang="en-US" sz="1725" spc="79" dirty="0">
                <a:latin typeface="Cambria Math"/>
                <a:cs typeface="Cambria Math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becomes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 </a:t>
            </a:r>
            <a:r>
              <a:rPr lang="en-US" sz="1725" spc="-4" dirty="0">
                <a:latin typeface="Calibri"/>
                <a:cs typeface="Calibri"/>
              </a:rPr>
              <a:t>dot</a:t>
            </a:r>
            <a:r>
              <a:rPr lang="en-US" sz="1725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products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between</a:t>
            </a:r>
            <a:r>
              <a:rPr lang="en-US" sz="1725" spc="8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vectors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spc="-379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become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 inputs</a:t>
            </a:r>
            <a:r>
              <a:rPr lang="en-US" sz="1725" spc="8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to the</a:t>
            </a:r>
            <a:r>
              <a:rPr lang="en-US" sz="1725" spc="15" dirty="0">
                <a:latin typeface="Calibri"/>
                <a:cs typeface="Calibri"/>
              </a:rPr>
              <a:t> </a:t>
            </a:r>
            <a:r>
              <a:rPr lang="en-US" sz="1725" spc="-4" dirty="0" err="1">
                <a:latin typeface="Calibri"/>
                <a:cs typeface="Calibri"/>
              </a:rPr>
              <a:t>softmax</a:t>
            </a:r>
            <a:r>
              <a:rPr lang="en-US" sz="1725" spc="-8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function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can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</a:t>
            </a:r>
            <a:r>
              <a:rPr lang="en-US" sz="1725" spc="-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making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gradients</a:t>
            </a:r>
            <a:r>
              <a:rPr lang="en-US" sz="1725" spc="-4" dirty="0">
                <a:latin typeface="Calibri"/>
                <a:cs typeface="Calibri"/>
              </a:rPr>
              <a:t> small.</a:t>
            </a:r>
            <a:endParaRPr lang="en-US" sz="1725" dirty="0">
              <a:latin typeface="Calibri"/>
              <a:cs typeface="Calibri"/>
            </a:endParaRPr>
          </a:p>
          <a:p>
            <a:pPr marL="28575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endParaRPr lang="en-US" sz="1725" dirty="0">
              <a:latin typeface="Calibri"/>
              <a:cs typeface="Calibri"/>
            </a:endParaRPr>
          </a:p>
          <a:p>
            <a:pPr marL="28575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Instead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function</a:t>
            </a:r>
            <a:r>
              <a:rPr sz="1725" dirty="0">
                <a:latin typeface="Calibri"/>
                <a:cs typeface="Calibri"/>
              </a:rPr>
              <a:t> we’ve </a:t>
            </a:r>
            <a:r>
              <a:rPr sz="1725" spc="-4" dirty="0">
                <a:latin typeface="Calibri"/>
                <a:cs typeface="Calibri"/>
              </a:rPr>
              <a:t>seen:</a:t>
            </a:r>
            <a:endParaRPr sz="1725" dirty="0">
              <a:latin typeface="Calibri"/>
              <a:cs typeface="Calibri"/>
            </a:endParaRPr>
          </a:p>
          <a:p>
            <a:pPr marL="115729" algn="ctr">
              <a:lnSpc>
                <a:spcPts val="1489"/>
              </a:lnSpc>
              <a:spcBef>
                <a:spcPts val="649"/>
              </a:spcBef>
              <a:tabLst>
                <a:tab pos="1178719" algn="l"/>
                <a:tab pos="2024539" algn="l"/>
                <a:tab pos="3111818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	</a:t>
            </a:r>
            <a:r>
              <a:rPr sz="1725" spc="98" dirty="0">
                <a:latin typeface="Cambria Math"/>
                <a:cs typeface="Cambria Math"/>
              </a:rPr>
              <a:t>𝑋𝑄</a:t>
            </a:r>
            <a:r>
              <a:rPr sz="1856" spc="146" baseline="-15151" dirty="0">
                <a:latin typeface="Cambria Math"/>
                <a:cs typeface="Cambria Math"/>
              </a:rPr>
              <a:t>𝑃</a:t>
            </a:r>
            <a:r>
              <a:rPr sz="1725" spc="98" dirty="0">
                <a:latin typeface="Cambria Math"/>
                <a:cs typeface="Cambria Math"/>
              </a:rPr>
              <a:t>𝐾</a:t>
            </a:r>
            <a:r>
              <a:rPr sz="1856" spc="146" baseline="31986" dirty="0">
                <a:latin typeface="Cambria Math"/>
                <a:cs typeface="Cambria Math"/>
              </a:rPr>
              <a:t>𝖳</a:t>
            </a:r>
            <a:r>
              <a:rPr sz="1725" spc="98" dirty="0">
                <a:latin typeface="Cambria Math"/>
                <a:cs typeface="Cambria Math"/>
              </a:rPr>
              <a:t>𝑋</a:t>
            </a:r>
            <a:r>
              <a:rPr sz="1856" spc="146" baseline="28619" dirty="0">
                <a:latin typeface="Cambria Math"/>
                <a:cs typeface="Cambria Math"/>
              </a:rPr>
              <a:t>𝖳	</a:t>
            </a: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26" dirty="0">
                <a:latin typeface="Cambria Math"/>
                <a:cs typeface="Cambria Math"/>
              </a:rPr>
              <a:t> </a:t>
            </a:r>
            <a:r>
              <a:rPr sz="1725" spc="-116" dirty="0">
                <a:latin typeface="Cambria Math"/>
                <a:cs typeface="Cambria Math"/>
              </a:rPr>
              <a:t>𝑋𝑉</a:t>
            </a:r>
            <a:r>
              <a:rPr sz="1856" spc="-174" baseline="-15151" dirty="0">
                <a:latin typeface="Cambria Math"/>
                <a:cs typeface="Cambria Math"/>
              </a:rPr>
              <a:t>𝑃</a:t>
            </a:r>
            <a:endParaRPr sz="1856" baseline="-15151" dirty="0">
              <a:latin typeface="Cambria Math"/>
              <a:cs typeface="Cambria Math"/>
            </a:endParaRPr>
          </a:p>
          <a:p>
            <a:pPr marL="1564004" algn="ctr">
              <a:lnSpc>
                <a:spcPts val="904"/>
              </a:lnSpc>
            </a:pPr>
            <a:r>
              <a:rPr sz="1238" spc="-116" dirty="0">
                <a:latin typeface="Cambria Math"/>
                <a:cs typeface="Cambria Math"/>
              </a:rPr>
              <a:t>𝑃</a:t>
            </a:r>
            <a:endParaRPr sz="1238" dirty="0">
              <a:latin typeface="Cambria Math"/>
              <a:cs typeface="Cambria Math"/>
            </a:endParaRPr>
          </a:p>
          <a:p>
            <a:pPr marL="266224" indent="-266224">
              <a:spcBef>
                <a:spcPts val="61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86226" algn="l"/>
                <a:tab pos="3485198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divide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by	</a:t>
            </a:r>
            <a:r>
              <a:rPr sz="1725" spc="15" dirty="0">
                <a:latin typeface="Cambria Math"/>
                <a:cs typeface="Cambria Math"/>
              </a:rPr>
              <a:t>𝑑/ℎ</a:t>
            </a:r>
            <a:r>
              <a:rPr sz="1725" spc="1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</a:t>
            </a:r>
            <a:r>
              <a:rPr sz="1725" spc="-4" dirty="0">
                <a:latin typeface="Calibri"/>
                <a:cs typeface="Calibri"/>
              </a:rPr>
              <a:t>stop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becoming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large</a:t>
            </a:r>
          </a:p>
          <a:p>
            <a:pPr marL="60008" algn="ctr">
              <a:spcBef>
                <a:spcPts val="90"/>
              </a:spcBef>
            </a:pP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dirty="0">
                <a:latin typeface="Calibri"/>
                <a:cs typeface="Calibri"/>
              </a:rPr>
              <a:t> as 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function of </a:t>
            </a:r>
            <a:r>
              <a:rPr sz="1725" spc="19" dirty="0">
                <a:latin typeface="Cambria Math"/>
                <a:cs typeface="Cambria Math"/>
              </a:rPr>
              <a:t>𝑑/ℎ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(The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dimensionality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divided by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number </a:t>
            </a:r>
            <a:r>
              <a:rPr sz="1725" dirty="0">
                <a:latin typeface="Calibri"/>
                <a:cs typeface="Calibri"/>
              </a:rPr>
              <a:t>of </a:t>
            </a:r>
            <a:r>
              <a:rPr sz="1725" spc="-4" dirty="0">
                <a:latin typeface="Calibri"/>
                <a:cs typeface="Calibri"/>
              </a:rPr>
              <a:t>heads.)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9796" y="3243768"/>
            <a:ext cx="1099185" cy="265271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142803" y="3638146"/>
            <a:ext cx="526733" cy="272891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2899315" y="4671060"/>
            <a:ext cx="186832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1091089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91647" y="4619720"/>
            <a:ext cx="932974" cy="433864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5277802" y="4675632"/>
            <a:ext cx="87154" cy="168380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013" spc="-150" dirty="0">
                <a:latin typeface="Cambria Math"/>
                <a:cs typeface="Cambria Math"/>
              </a:rPr>
              <a:t>𝑃</a:t>
            </a:r>
            <a:endParaRPr sz="101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130" y="4601337"/>
            <a:ext cx="802481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238" spc="127" dirty="0">
                <a:latin typeface="Cambria Math"/>
                <a:cs typeface="Cambria Math"/>
              </a:rPr>
              <a:t>𝑋𝑄</a:t>
            </a:r>
            <a:r>
              <a:rPr sz="1519" spc="191" baseline="-14403" dirty="0">
                <a:latin typeface="Cambria Math"/>
                <a:cs typeface="Cambria Math"/>
              </a:rPr>
              <a:t>𝑃</a:t>
            </a:r>
            <a:r>
              <a:rPr sz="1238" spc="127" dirty="0">
                <a:latin typeface="Cambria Math"/>
                <a:cs typeface="Cambria Math"/>
              </a:rPr>
              <a:t>𝐾</a:t>
            </a:r>
            <a:r>
              <a:rPr sz="1519" spc="191" baseline="30864" dirty="0">
                <a:latin typeface="Cambria Math"/>
                <a:cs typeface="Cambria Math"/>
              </a:rPr>
              <a:t>𝖳</a:t>
            </a:r>
            <a:r>
              <a:rPr sz="1238" spc="127" dirty="0">
                <a:latin typeface="Cambria Math"/>
                <a:cs typeface="Cambria Math"/>
              </a:rPr>
              <a:t>𝑋</a:t>
            </a:r>
            <a:r>
              <a:rPr sz="1519" spc="191" baseline="24691" dirty="0">
                <a:latin typeface="Cambria Math"/>
                <a:cs typeface="Cambria Math"/>
              </a:rPr>
              <a:t>𝖳</a:t>
            </a:r>
            <a:endParaRPr sz="1519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6251" y="4867179"/>
            <a:ext cx="405289" cy="199073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5163502" y="4847082"/>
            <a:ext cx="305276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8" dirty="0">
                <a:latin typeface="Cambria Math"/>
                <a:cs typeface="Cambria Math"/>
              </a:rPr>
              <a:t>𝑑</a:t>
            </a:r>
            <a:r>
              <a:rPr sz="1238" spc="8" dirty="0">
                <a:latin typeface="Cambria Math"/>
                <a:cs typeface="Cambria Math"/>
              </a:rPr>
              <a:t>/</a:t>
            </a:r>
            <a:r>
              <a:rPr sz="1238" spc="94" dirty="0">
                <a:latin typeface="Cambria Math"/>
                <a:cs typeface="Cambria Math"/>
              </a:rPr>
              <a:t>ℎ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+mj-lt"/>
                <a:cs typeface="Calibri"/>
              </a:rPr>
              <a:t>The</a:t>
            </a:r>
            <a:r>
              <a:rPr lang="en-US" sz="3200" b="0" spc="-15" dirty="0">
                <a:latin typeface="+mj-lt"/>
                <a:cs typeface="Calibri"/>
              </a:rPr>
              <a:t> </a:t>
            </a:r>
            <a:r>
              <a:rPr lang="en-US" sz="3200" b="0" spc="-4" dirty="0">
                <a:latin typeface="+mj-lt"/>
                <a:cs typeface="Calibri"/>
              </a:rPr>
              <a:t>Transformer</a:t>
            </a:r>
            <a:r>
              <a:rPr lang="en-US" sz="3200" b="0" spc="4" dirty="0">
                <a:latin typeface="+mj-lt"/>
                <a:cs typeface="Calibri"/>
              </a:rPr>
              <a:t> </a:t>
            </a:r>
            <a:r>
              <a:rPr lang="en-US" sz="3200" b="0" spc="-4" dirty="0">
                <a:latin typeface="+mj-lt"/>
                <a:cs typeface="Calibri"/>
              </a:rPr>
              <a:t>Encoder:</a:t>
            </a:r>
            <a:r>
              <a:rPr lang="en-US" sz="3200" b="0" spc="23" dirty="0">
                <a:latin typeface="+mj-lt"/>
                <a:cs typeface="Calibri"/>
              </a:rPr>
              <a:t> </a:t>
            </a:r>
            <a:br>
              <a:rPr lang="en-US" sz="3200" b="0" spc="23" dirty="0">
                <a:latin typeface="+mj-lt"/>
                <a:cs typeface="Calibri"/>
              </a:rPr>
            </a:br>
            <a:r>
              <a:rPr lang="en-US" sz="3200" spc="-4" dirty="0">
                <a:latin typeface="+mj-lt"/>
              </a:rPr>
              <a:t>Scaled</a:t>
            </a:r>
            <a:r>
              <a:rPr lang="en-US" sz="3200" spc="-8" dirty="0">
                <a:latin typeface="+mj-lt"/>
              </a:rPr>
              <a:t> </a:t>
            </a:r>
            <a:r>
              <a:rPr lang="en-US" sz="3200" spc="-4" dirty="0">
                <a:latin typeface="+mj-lt"/>
              </a:rPr>
              <a:t>Dot</a:t>
            </a:r>
            <a:r>
              <a:rPr lang="en-US" sz="3200" spc="-11" dirty="0">
                <a:latin typeface="+mj-lt"/>
              </a:rPr>
              <a:t> </a:t>
            </a:r>
            <a:r>
              <a:rPr lang="en-US" sz="3200" spc="-4" dirty="0">
                <a:latin typeface="+mj-lt"/>
              </a:rPr>
              <a:t>Product</a:t>
            </a:r>
            <a:r>
              <a:rPr lang="en-US" sz="3200" spc="11" dirty="0">
                <a:latin typeface="+mj-lt"/>
              </a:rPr>
              <a:t> </a:t>
            </a: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1673" y="4671060"/>
            <a:ext cx="54625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34" dirty="0">
                <a:latin typeface="Cambria Math"/>
                <a:cs typeface="Cambria Math"/>
              </a:rPr>
              <a:t> </a:t>
            </a:r>
            <a:r>
              <a:rPr sz="1725" spc="-116" dirty="0">
                <a:latin typeface="Cambria Math"/>
                <a:cs typeface="Cambria Math"/>
              </a:rPr>
              <a:t>𝑋𝑉</a:t>
            </a:r>
            <a:r>
              <a:rPr sz="1856" spc="-174" baseline="-15151" dirty="0">
                <a:latin typeface="Cambria Math"/>
                <a:cs typeface="Cambria Math"/>
              </a:rPr>
              <a:t>𝑃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7364" y="3638168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9363" y="2443734"/>
            <a:ext cx="1378267" cy="2191226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949387" y="243697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5259" marR="3810" indent="-165734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367153" y="2854052"/>
            <a:ext cx="4962525" cy="1277779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43599" y="2457451"/>
            <a:ext cx="1378267" cy="2191226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95110" y="3244976"/>
            <a:ext cx="88011" cy="88011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451544" y="2281714"/>
            <a:ext cx="4273868" cy="1639253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541389" y="2273408"/>
            <a:ext cx="176213" cy="229076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10184" y="1685734"/>
            <a:ext cx="6708458" cy="62436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whole model,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 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 an </a:t>
            </a:r>
            <a:r>
              <a:rPr sz="1725" spc="-4" dirty="0">
                <a:latin typeface="Calibri"/>
                <a:cs typeface="Calibri"/>
              </a:rPr>
              <a:t>Encoder block:</a:t>
            </a:r>
            <a:endParaRPr sz="1725">
              <a:latin typeface="Calibri"/>
              <a:cs typeface="Calibri"/>
            </a:endParaRPr>
          </a:p>
          <a:p>
            <a:pPr marR="3810" algn="r">
              <a:spcBef>
                <a:spcPts val="1114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69363" y="2180844"/>
            <a:ext cx="1378267" cy="245411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49386" y="2174043"/>
            <a:ext cx="101441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23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07769" y="2928017"/>
            <a:ext cx="4922044" cy="1203484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43599" y="2457451"/>
            <a:ext cx="1378267" cy="2191226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95110" y="3244976"/>
            <a:ext cx="88011" cy="88011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451544" y="2019015"/>
            <a:ext cx="4273868" cy="1901666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0184" y="1685734"/>
            <a:ext cx="5959793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whole model,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 an </a:t>
            </a:r>
            <a:r>
              <a:rPr sz="1725" spc="-4" dirty="0">
                <a:latin typeface="Calibri"/>
                <a:cs typeface="Calibri"/>
              </a:rPr>
              <a:t>Encoder block: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541389" y="2273408"/>
            <a:ext cx="176213" cy="229076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59913" y="2090604"/>
            <a:ext cx="9586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157858" y="2720340"/>
            <a:ext cx="2625090" cy="1482090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840515" y="3819773"/>
            <a:ext cx="152352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4" dirty="0">
                <a:latin typeface="Calibri"/>
                <a:cs typeface="Calibri"/>
              </a:rPr>
              <a:t>Multi-Head</a:t>
            </a:r>
            <a:r>
              <a:rPr sz="1350" spc="-75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Attention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743076" y="3511296"/>
            <a:ext cx="1728311" cy="200025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 txBox="1"/>
          <p:nvPr/>
        </p:nvSpPr>
        <p:spPr>
          <a:xfrm>
            <a:off x="1813369" y="3489198"/>
            <a:ext cx="158781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383983" y="3179825"/>
            <a:ext cx="2013109" cy="1015365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098166" y="3165729"/>
            <a:ext cx="102298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15" dirty="0">
                <a:latin typeface="Calibri"/>
                <a:cs typeface="Calibri"/>
              </a:rPr>
              <a:t>Feed-Forward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54505" y="2882645"/>
            <a:ext cx="1727359" cy="200025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 txBox="1"/>
          <p:nvPr/>
        </p:nvSpPr>
        <p:spPr>
          <a:xfrm>
            <a:off x="1824037" y="2860548"/>
            <a:ext cx="158781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491241" y="2651759"/>
            <a:ext cx="1145858" cy="862013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7364" y="3638168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9362" y="2443734"/>
            <a:ext cx="6283643" cy="3027521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49025" y="4984471"/>
            <a:ext cx="101774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2862" y="4990338"/>
            <a:ext cx="1377887" cy="48063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936961" y="4984471"/>
            <a:ext cx="132826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73679" y="501418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51640" y="1971675"/>
            <a:ext cx="4870133" cy="1945958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10184" y="1633613"/>
            <a:ext cx="3017520" cy="12879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 the whole model,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Decoder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block:</a:t>
            </a:r>
            <a:endParaRPr sz="1725">
              <a:latin typeface="Calibri"/>
              <a:cs typeface="Calibri"/>
            </a:endParaRPr>
          </a:p>
          <a:p>
            <a:pPr marL="1714024" marR="468630" indent="-165734">
              <a:spcBef>
                <a:spcPts val="1361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44921" y="5540654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51704" y="1787633"/>
            <a:ext cx="3268504" cy="3238024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509545" y="1604639"/>
            <a:ext cx="2462213" cy="31558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197168" algn="ctr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>
              <a:latin typeface="Calibri"/>
              <a:cs typeface="Calibri"/>
            </a:endParaRPr>
          </a:p>
          <a:p>
            <a:pPr marL="623888" marR="837724" algn="ctr">
              <a:spcBef>
                <a:spcPts val="121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  <a:p>
            <a:pPr marL="484823" marR="375285" indent="27146" algn="ctr">
              <a:lnSpc>
                <a:spcPct val="182700"/>
              </a:lnSpc>
              <a:spcBef>
                <a:spcPts val="394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 </a:t>
            </a:r>
            <a:r>
              <a:rPr sz="1350" spc="-296" dirty="0">
                <a:latin typeface="Calibri"/>
                <a:cs typeface="Calibri"/>
              </a:rPr>
              <a:t> </a:t>
            </a:r>
            <a:r>
              <a:rPr sz="1350" spc="15" dirty="0">
                <a:latin typeface="Calibri"/>
                <a:cs typeface="Calibri"/>
              </a:rPr>
              <a:t>Feed-Forward </a:t>
            </a:r>
            <a:r>
              <a:rPr sz="1350" spc="19" dirty="0">
                <a:latin typeface="Calibri"/>
                <a:cs typeface="Calibri"/>
              </a:rPr>
              <a:t> </a:t>
            </a: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marL="280988" marR="199549" algn="ctr">
              <a:lnSpc>
                <a:spcPts val="3008"/>
              </a:lnSpc>
              <a:spcBef>
                <a:spcPts val="270"/>
              </a:spcBef>
            </a:pPr>
            <a:r>
              <a:rPr sz="1350" spc="-23" dirty="0">
                <a:latin typeface="Calibri"/>
                <a:cs typeface="Calibri"/>
              </a:rPr>
              <a:t>Mult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spc="4" dirty="0">
                <a:latin typeface="Calibri"/>
                <a:cs typeface="Calibri"/>
              </a:rPr>
              <a:t>-</a:t>
            </a:r>
            <a:r>
              <a:rPr sz="1350" spc="23" dirty="0">
                <a:latin typeface="Calibri"/>
                <a:cs typeface="Calibri"/>
              </a:rPr>
              <a:t>Hea</a:t>
            </a:r>
            <a:r>
              <a:rPr sz="1350" spc="38" dirty="0">
                <a:latin typeface="Calibri"/>
                <a:cs typeface="Calibri"/>
              </a:rPr>
              <a:t>d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b="1" spc="53" dirty="0">
                <a:latin typeface="Calibri"/>
                <a:cs typeface="Calibri"/>
              </a:rPr>
              <a:t>Cro</a:t>
            </a:r>
            <a:r>
              <a:rPr sz="1350" b="1" spc="38" dirty="0">
                <a:latin typeface="Calibri"/>
                <a:cs typeface="Calibri"/>
              </a:rPr>
              <a:t>s</a:t>
            </a:r>
            <a:r>
              <a:rPr sz="1350" b="1" spc="53" dirty="0">
                <a:latin typeface="Calibri"/>
                <a:cs typeface="Calibri"/>
              </a:rPr>
              <a:t>s</a:t>
            </a:r>
            <a:r>
              <a:rPr sz="1350" b="1" spc="34" dirty="0">
                <a:latin typeface="Calibri"/>
                <a:cs typeface="Calibri"/>
              </a:rPr>
              <a:t>-</a:t>
            </a:r>
            <a:r>
              <a:rPr sz="1350" spc="-3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t</a:t>
            </a:r>
            <a:r>
              <a:rPr sz="1350" spc="11" dirty="0">
                <a:latin typeface="Calibri"/>
                <a:cs typeface="Calibri"/>
              </a:rPr>
              <a:t>tention  </a:t>
            </a: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949"/>
              </a:spcBef>
            </a:pPr>
            <a:r>
              <a:rPr sz="1350" b="1" spc="15" dirty="0">
                <a:latin typeface="Calibri"/>
                <a:cs typeface="Calibri"/>
              </a:rPr>
              <a:t>Masked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Multi-Head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11" dirty="0">
                <a:latin typeface="Calibri"/>
                <a:cs typeface="Calibri"/>
              </a:rPr>
              <a:t>Self-Attention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Decoder: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br>
              <a:rPr lang="en-US" sz="3200" b="0" spc="15" dirty="0">
                <a:latin typeface="Calibri"/>
                <a:cs typeface="Calibri"/>
              </a:rPr>
            </a:br>
            <a:r>
              <a:rPr lang="en-US" sz="3200" spc="4" dirty="0"/>
              <a:t>Cross-attention</a:t>
            </a:r>
            <a:r>
              <a:rPr lang="en-US" sz="3200" spc="38" dirty="0"/>
              <a:t> </a:t>
            </a:r>
            <a:r>
              <a:rPr lang="en-US" sz="3200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779221" y="1727168"/>
            <a:ext cx="8197631" cy="22017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048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self-attention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lang="en-US" sz="1725" spc="-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source.</a:t>
            </a:r>
            <a:endParaRPr sz="1725" dirty="0">
              <a:latin typeface="Calibri"/>
              <a:cs typeface="Calibri"/>
            </a:endParaRPr>
          </a:p>
          <a:p>
            <a:pPr marL="3048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 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looks</a:t>
            </a:r>
            <a:r>
              <a:rPr sz="1725" dirty="0">
                <a:latin typeface="Calibri"/>
                <a:cs typeface="Calibri"/>
              </a:rPr>
              <a:t> more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last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week.</a:t>
            </a:r>
          </a:p>
          <a:p>
            <a:pPr marL="304800" indent="-257651">
              <a:spcBef>
                <a:spcPts val="480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  <a:tab pos="6060281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output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;	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 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79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304800" indent="-257651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𝑧</a:t>
            </a:r>
            <a:r>
              <a:rPr sz="1856" spc="17" baseline="-15151" dirty="0">
                <a:latin typeface="Cambria Math"/>
                <a:cs typeface="Cambria Math"/>
              </a:rPr>
              <a:t>1</a:t>
            </a:r>
            <a:r>
              <a:rPr sz="1725" spc="11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𝑧</a:t>
            </a:r>
            <a:r>
              <a:rPr sz="1856" spc="39" baseline="-15151" dirty="0">
                <a:latin typeface="Cambria Math"/>
                <a:cs typeface="Cambria Math"/>
              </a:rPr>
              <a:t>𝑇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 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𝑧</a:t>
            </a:r>
            <a:r>
              <a:rPr sz="1856" baseline="-15151" dirty="0">
                <a:latin typeface="Cambria Math"/>
                <a:cs typeface="Cambria Math"/>
              </a:rPr>
              <a:t>𝑖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304800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Then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keys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 values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drawn </a:t>
            </a:r>
            <a:r>
              <a:rPr sz="1725" dirty="0">
                <a:latin typeface="Calibri"/>
                <a:cs typeface="Calibri"/>
              </a:rPr>
              <a:t>from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(like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memory):</a:t>
            </a:r>
          </a:p>
          <a:p>
            <a:pPr marL="561975" lvl="1" indent="-171926">
              <a:spcBef>
                <a:spcPts val="424"/>
              </a:spcBef>
              <a:buClr>
                <a:srgbClr val="007B92"/>
              </a:buClr>
              <a:buFont typeface="Times New Roman"/>
              <a:buChar char="•"/>
              <a:tabLst>
                <a:tab pos="562451" algn="l"/>
              </a:tabLst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461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3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𝐾ℎ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r>
              <a:rPr sz="1725" spc="49" dirty="0">
                <a:latin typeface="Calibri"/>
                <a:cs typeface="Calibri"/>
              </a:rPr>
              <a:t>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4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𝑉ℎ</a:t>
            </a:r>
            <a:r>
              <a:rPr sz="1856" spc="78" baseline="-15151" dirty="0">
                <a:latin typeface="Cambria Math"/>
                <a:cs typeface="Cambria Math"/>
              </a:rPr>
              <a:t>𝑖</a:t>
            </a:r>
            <a:r>
              <a:rPr sz="1725" spc="53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3048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And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queries are</a:t>
            </a:r>
            <a:r>
              <a:rPr sz="1725" spc="-4" dirty="0">
                <a:latin typeface="Calibri"/>
                <a:cs typeface="Calibri"/>
              </a:rPr>
              <a:t> drawn </a:t>
            </a:r>
            <a:r>
              <a:rPr sz="1725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6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𝑄𝑧</a:t>
            </a:r>
            <a:r>
              <a:rPr sz="1856" spc="62" baseline="-15151" dirty="0">
                <a:latin typeface="Cambria Math"/>
                <a:cs typeface="Cambria Math"/>
              </a:rPr>
              <a:t>𝑖</a:t>
            </a:r>
            <a:r>
              <a:rPr sz="1725" spc="41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548782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Let’s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4" dirty="0">
                <a:latin typeface="Calibri"/>
                <a:cs typeface="Calibri"/>
              </a:rPr>
              <a:t> how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cross-attention is</a:t>
            </a:r>
            <a:r>
              <a:rPr sz="1725" spc="-4" dirty="0">
                <a:latin typeface="Calibri"/>
                <a:cs typeface="Calibri"/>
              </a:rPr>
              <a:t> computed,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matrices.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0384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125504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996089" y="2436494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093500" y="2436494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1141190" y="1992992"/>
            <a:ext cx="1913096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200025" indent="-171450">
              <a:spcBef>
                <a:spcPts val="533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1036320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H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-34" dirty="0">
                <a:latin typeface="Cambria Math"/>
                <a:cs typeface="Cambria Math"/>
              </a:rPr>
              <a:t>ℎ</a:t>
            </a:r>
            <a:r>
              <a:rPr sz="1856" spc="169" baseline="-15151" dirty="0">
                <a:latin typeface="Cambria Math"/>
                <a:cs typeface="Cambria Math"/>
              </a:rPr>
              <a:t>1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68" dirty="0">
                <a:latin typeface="Cambria Math"/>
                <a:cs typeface="Cambria Math"/>
              </a:rPr>
              <a:t>ℎ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00025" indent="-171450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1004411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Z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-83" dirty="0">
                <a:latin typeface="Cambria Math"/>
                <a:cs typeface="Cambria Math"/>
              </a:rPr>
              <a:t>𝑧</a:t>
            </a:r>
            <a:r>
              <a:rPr sz="1856" spc="169" baseline="-15151" dirty="0">
                <a:latin typeface="Cambria Math"/>
                <a:cs typeface="Cambria Math"/>
              </a:rPr>
              <a:t>1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𝑧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0483" y="1992992"/>
            <a:ext cx="4555331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102870">
              <a:spcBef>
                <a:spcPts val="533"/>
              </a:spcBef>
            </a:pP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𝑇×𝑑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vectors.</a:t>
            </a:r>
            <a:endParaRPr sz="1725">
              <a:latin typeface="Calibri"/>
              <a:cs typeface="Calibri"/>
            </a:endParaRPr>
          </a:p>
          <a:p>
            <a:pPr marL="28575">
              <a:spcBef>
                <a:spcPts val="458"/>
              </a:spcBef>
            </a:pP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𝑇×𝑑</a:t>
            </a:r>
            <a:r>
              <a:rPr sz="1856" spc="326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vectors.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70468" y="2752058"/>
            <a:ext cx="1050608" cy="203359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6117907" y="2666905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0240" y="2687479"/>
            <a:ext cx="580072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  <a:tab pos="3343751" algn="l"/>
                <a:tab pos="4556760" algn="l"/>
                <a:tab pos="5227319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defined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r>
              <a:rPr sz="1725" spc="34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𝑍𝑄	</a:t>
            </a:r>
            <a:r>
              <a:rPr sz="1725" dirty="0">
                <a:latin typeface="Cambria Math"/>
                <a:cs typeface="Cambria Math"/>
              </a:rPr>
              <a:t>𝐻𝐾	×</a:t>
            </a:r>
            <a:r>
              <a:rPr sz="1725" spc="-6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𝐻𝑉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18988" y="3316986"/>
            <a:ext cx="991076" cy="910114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5349716" y="3494436"/>
            <a:ext cx="1203960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4334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6" dirty="0">
                <a:latin typeface="Cambria Math"/>
                <a:cs typeface="Cambria Math"/>
              </a:rPr>
              <a:t>𝑍𝑄𝐾</a:t>
            </a:r>
            <a:r>
              <a:rPr sz="1631" spc="129" baseline="28735" dirty="0">
                <a:latin typeface="Cambria Math"/>
                <a:cs typeface="Cambria Math"/>
              </a:rPr>
              <a:t>𝖳</a:t>
            </a:r>
            <a:r>
              <a:rPr sz="1631" spc="157" baseline="28735" dirty="0">
                <a:latin typeface="Cambria Math"/>
                <a:cs typeface="Cambria Math"/>
              </a:rPr>
              <a:t> </a:t>
            </a:r>
            <a:r>
              <a:rPr sz="1500" spc="124" dirty="0">
                <a:latin typeface="Cambria Math"/>
                <a:cs typeface="Cambria Math"/>
              </a:rPr>
              <a:t>𝐻</a:t>
            </a:r>
            <a:r>
              <a:rPr sz="1631" spc="185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69977" y="3950970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47357" y="3929253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9391" y="3359372"/>
            <a:ext cx="119586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26505" y="4724019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6795325" y="5356402"/>
            <a:ext cx="124729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500" spc="-4" dirty="0">
                <a:latin typeface="Cambria Math"/>
                <a:cs typeface="Cambria Math"/>
              </a:rPr>
              <a:t>output</a:t>
            </a:r>
            <a:r>
              <a:rPr sz="1500" spc="4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∈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spc="34" dirty="0">
                <a:latin typeface="Cambria Math"/>
                <a:cs typeface="Cambria Math"/>
              </a:rPr>
              <a:t>ℝ</a:t>
            </a:r>
            <a:r>
              <a:rPr sz="1631" spc="50" baseline="28735" dirty="0">
                <a:latin typeface="Cambria Math"/>
                <a:cs typeface="Cambria Math"/>
              </a:rPr>
              <a:t>𝑇×𝑑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6838" y="4928007"/>
            <a:ext cx="185738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34113" y="3823192"/>
            <a:ext cx="917258" cy="407194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5989" y="3824097"/>
            <a:ext cx="591026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98" dirty="0">
                <a:latin typeface="Cambria Math"/>
                <a:cs typeface="Cambria Math"/>
              </a:rPr>
              <a:t> </a:t>
            </a:r>
            <a:r>
              <a:rPr sz="2250" spc="191" baseline="-20833" dirty="0">
                <a:latin typeface="Cambria Math"/>
                <a:cs typeface="Cambria Math"/>
              </a:rPr>
              <a:t>𝐻</a:t>
            </a:r>
            <a:r>
              <a:rPr sz="1088" spc="127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26764" y="3316986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98868" y="3636169"/>
            <a:ext cx="26146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𝑍𝑄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3713" y="3268790"/>
            <a:ext cx="2543651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First, take </a:t>
            </a:r>
            <a:r>
              <a:rPr sz="1725" dirty="0">
                <a:latin typeface="Calibri"/>
                <a:cs typeface="Calibri"/>
              </a:rPr>
              <a:t>the query-key </a:t>
            </a:r>
            <a:r>
              <a:rPr sz="1725" spc="-4" dirty="0">
                <a:latin typeface="Calibri"/>
                <a:cs typeface="Calibri"/>
              </a:rPr>
              <a:t>dot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dirty="0">
                <a:latin typeface="Calibri"/>
                <a:cs typeface="Calibri"/>
              </a:rPr>
              <a:t> matrix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96680" y="3861340"/>
            <a:ext cx="464344" cy="203359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743712" y="3796627"/>
            <a:ext cx="204882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1724978" algn="l"/>
              </a:tabLst>
            </a:pPr>
            <a:r>
              <a:rPr sz="1725" dirty="0">
                <a:latin typeface="Calibri"/>
                <a:cs typeface="Calibri"/>
              </a:rPr>
              <a:t>mu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pli</a:t>
            </a:r>
            <a:r>
              <a:rPr sz="1725" spc="-8" dirty="0">
                <a:latin typeface="Calibri"/>
                <a:cs typeface="Calibri"/>
              </a:rPr>
              <a:t>c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: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𝑍𝑄</a:t>
            </a:r>
            <a:r>
              <a:rPr sz="1725" dirty="0">
                <a:latin typeface="Cambria Math"/>
                <a:cs typeface="Cambria Math"/>
              </a:rPr>
              <a:t>	</a:t>
            </a:r>
            <a:r>
              <a:rPr sz="1725" spc="4" dirty="0">
                <a:latin typeface="Cambria Math"/>
                <a:cs typeface="Cambria Math"/>
              </a:rPr>
              <a:t>𝐻𝐾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69882" y="3776281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6061" y="4636579"/>
            <a:ext cx="204787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Next, </a:t>
            </a:r>
            <a:r>
              <a:rPr sz="1725" spc="-4" dirty="0">
                <a:latin typeface="Calibri"/>
                <a:cs typeface="Calibri"/>
              </a:rPr>
              <a:t>softmax,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another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matrix multiplication.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8808" y="4705731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 txBox="1"/>
          <p:nvPr/>
        </p:nvSpPr>
        <p:spPr>
          <a:xfrm>
            <a:off x="4265866" y="5026076"/>
            <a:ext cx="83820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00" spc="86" dirty="0">
                <a:latin typeface="Cambria Math"/>
                <a:cs typeface="Cambria Math"/>
              </a:rPr>
              <a:t>𝑍𝑄𝐾</a:t>
            </a:r>
            <a:r>
              <a:rPr sz="1631" spc="129" baseline="28735" dirty="0">
                <a:latin typeface="Cambria Math"/>
                <a:cs typeface="Cambria Math"/>
              </a:rPr>
              <a:t>𝖳</a:t>
            </a:r>
            <a:r>
              <a:rPr sz="1631" spc="152" baseline="28735" dirty="0">
                <a:latin typeface="Cambria Math"/>
                <a:cs typeface="Cambria Math"/>
              </a:rPr>
              <a:t> </a:t>
            </a:r>
            <a:r>
              <a:rPr sz="1500" spc="124" dirty="0">
                <a:latin typeface="Cambria Math"/>
                <a:cs typeface="Cambria Math"/>
              </a:rPr>
              <a:t>𝐻</a:t>
            </a:r>
            <a:r>
              <a:rPr sz="1631" spc="185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65087" y="4973497"/>
            <a:ext cx="73199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softmax</a:t>
            </a:r>
            <a:endParaRPr sz="1650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85082" y="4681727"/>
            <a:ext cx="1638300" cy="1005840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87722" y="5042763"/>
            <a:ext cx="278606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𝐻𝑉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71060" y="4226529"/>
            <a:ext cx="1448276" cy="478631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Transformer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Encoder: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br>
              <a:rPr lang="en-US" sz="3200" b="0" spc="19" dirty="0">
                <a:latin typeface="Calibri"/>
                <a:cs typeface="Calibri"/>
              </a:rPr>
            </a:br>
            <a:r>
              <a:rPr lang="en-US" sz="3200" spc="4" dirty="0"/>
              <a:t>Cross-attention</a:t>
            </a:r>
            <a:r>
              <a:rPr lang="en-US" sz="3200" spc="38" dirty="0"/>
              <a:t> </a:t>
            </a:r>
            <a:r>
              <a:rPr lang="en-US" sz="3200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32624" y="4460557"/>
            <a:ext cx="279892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725" spc="-3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1587723"/>
            <a:ext cx="255412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72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72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37463" y="2191130"/>
            <a:ext cx="7235190" cy="221646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2679" y="4390835"/>
            <a:ext cx="151637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72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72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879" y="5673299"/>
            <a:ext cx="3057049" cy="22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18"/>
              </a:lnSpc>
            </a:pPr>
            <a:r>
              <a:rPr sz="1725" spc="-4" dirty="0">
                <a:latin typeface="Calibri"/>
                <a:cs typeface="Calibri"/>
              </a:rPr>
              <a:t>[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72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72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725" spc="-4" dirty="0">
                <a:latin typeface="Calibri"/>
                <a:cs typeface="Calibri"/>
              </a:rPr>
              <a:t>];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WikiSum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8" dirty="0">
                <a:latin typeface="Calibri"/>
                <a:cs typeface="Calibri"/>
              </a:rPr>
              <a:t>dataset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200" spc="4" dirty="0"/>
              <a:t>Great</a:t>
            </a:r>
            <a:r>
              <a:rPr lang="en-US" sz="3200" spc="-4" dirty="0"/>
              <a:t> </a:t>
            </a:r>
            <a:r>
              <a:rPr lang="en-US" sz="3200" spc="4" dirty="0"/>
              <a:t>Results </a:t>
            </a:r>
            <a:r>
              <a:rPr lang="en-US" sz="3200" dirty="0"/>
              <a:t>with</a:t>
            </a:r>
            <a:r>
              <a:rPr lang="en-US" sz="3200" spc="4" dirty="0"/>
              <a:t> Transformers</a:t>
            </a:r>
            <a:endParaRPr lang="en-US" sz="3200" kern="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74857"/>
            <a:ext cx="6747034" cy="2493952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Quadratic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compute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in self-attention</a:t>
            </a:r>
            <a:r>
              <a:rPr sz="1725" dirty="0">
                <a:latin typeface="Calibri"/>
                <a:cs typeface="Calibri"/>
              </a:rPr>
              <a:t>: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Computing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pairs 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interactions means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computation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grows</a:t>
            </a:r>
          </a:p>
          <a:p>
            <a:pPr marL="523875"/>
            <a:r>
              <a:rPr sz="1725" b="1" dirty="0">
                <a:latin typeface="Calibri"/>
                <a:cs typeface="Calibri"/>
              </a:rPr>
              <a:t>quadratically</a:t>
            </a:r>
            <a:r>
              <a:rPr sz="1725" b="1" spc="-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with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length!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recurrent </a:t>
            </a:r>
            <a:r>
              <a:rPr sz="1725" spc="-4" dirty="0">
                <a:latin typeface="Calibri"/>
                <a:cs typeface="Calibri"/>
              </a:rPr>
              <a:t>models,</a:t>
            </a:r>
            <a:r>
              <a:rPr sz="1725" dirty="0">
                <a:latin typeface="Calibri"/>
                <a:cs typeface="Calibri"/>
              </a:rPr>
              <a:t> it </a:t>
            </a:r>
            <a:r>
              <a:rPr sz="1725" spc="-4" dirty="0">
                <a:latin typeface="Calibri"/>
                <a:cs typeface="Calibri"/>
              </a:rPr>
              <a:t>only </a:t>
            </a:r>
            <a:r>
              <a:rPr sz="1725" dirty="0">
                <a:latin typeface="Calibri"/>
                <a:cs typeface="Calibri"/>
              </a:rPr>
              <a:t>grew linearly!</a:t>
            </a:r>
          </a:p>
          <a:p>
            <a:pPr marL="2667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Position</a:t>
            </a:r>
            <a:r>
              <a:rPr sz="1725" b="1" spc="-3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</a:t>
            </a:r>
            <a:r>
              <a:rPr sz="1725" dirty="0">
                <a:latin typeface="Calibri"/>
                <a:cs typeface="Calibri"/>
              </a:rPr>
              <a:t>: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simple</a:t>
            </a:r>
            <a:r>
              <a:rPr sz="1725" dirty="0">
                <a:latin typeface="Calibri"/>
                <a:cs typeface="Calibri"/>
              </a:rPr>
              <a:t> absolute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indices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best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 </a:t>
            </a:r>
            <a:r>
              <a:rPr sz="1725" spc="-4" dirty="0">
                <a:latin typeface="Calibri"/>
                <a:cs typeface="Calibri"/>
              </a:rPr>
              <a:t>do</a:t>
            </a:r>
            <a:r>
              <a:rPr sz="1725" dirty="0">
                <a:latin typeface="Calibri"/>
                <a:cs typeface="Calibri"/>
              </a:rPr>
              <a:t> to </a:t>
            </a:r>
            <a:r>
              <a:rPr sz="1725" spc="-4" dirty="0">
                <a:latin typeface="Calibri"/>
                <a:cs typeface="Calibri"/>
              </a:rPr>
              <a:t>represent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position?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Relative</a:t>
            </a:r>
            <a:r>
              <a:rPr sz="1725" spc="-4" dirty="0">
                <a:latin typeface="Calibri"/>
                <a:cs typeface="Calibri"/>
              </a:rPr>
              <a:t> linear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</a:t>
            </a:r>
            <a:r>
              <a:rPr sz="1725" dirty="0">
                <a:latin typeface="Calibri"/>
                <a:cs typeface="Calibri"/>
              </a:rPr>
              <a:t> attention</a:t>
            </a:r>
            <a:r>
              <a:rPr sz="172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Dependency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syntax-based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</a:t>
            </a:r>
            <a:r>
              <a:rPr sz="172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72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What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would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we</a:t>
            </a:r>
            <a:r>
              <a:rPr lang="en-US" sz="3200" b="0" dirty="0">
                <a:latin typeface="Calibri"/>
                <a:cs typeface="Calibri"/>
              </a:rPr>
              <a:t> like </a:t>
            </a:r>
            <a:r>
              <a:rPr lang="en-US" sz="3200" b="0" spc="4" dirty="0">
                <a:latin typeface="Calibri"/>
                <a:cs typeface="Calibri"/>
              </a:rPr>
              <a:t>to</a:t>
            </a:r>
            <a:r>
              <a:rPr lang="en-US" sz="3200" b="0" dirty="0">
                <a:latin typeface="Calibri"/>
                <a:cs typeface="Calibri"/>
              </a:rPr>
              <a:t> fix </a:t>
            </a:r>
            <a:r>
              <a:rPr lang="en-US" sz="3200" b="0" spc="8" dirty="0">
                <a:latin typeface="Calibri"/>
                <a:cs typeface="Calibri"/>
              </a:rPr>
              <a:t>about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780473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Representing words as discrete symbols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40" y="1310416"/>
            <a:ext cx="8001383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traditional NLP, we regard words as discrete symbols: 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conference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– a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localist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1340" y="3125770"/>
            <a:ext cx="8080041" cy="219146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can be represented by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one-hot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vectors:</a:t>
            </a:r>
          </a:p>
          <a:p>
            <a:pPr marL="162494" marR="0" lvl="0" indent="0" algn="ctr" defTabSz="806867" rtl="0" eaLnBrk="1" fontAlgn="auto" latinLnBrk="0" hangingPunct="1">
              <a:lnSpc>
                <a:spcPts val="2744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4690" marR="0" lvl="0" indent="0" algn="ctr" defTabSz="806867" rtl="0" eaLnBrk="1" fontAlgn="auto" latinLnBrk="0" hangingPunct="1">
              <a:lnSpc>
                <a:spcPts val="2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62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48140" y="2445784"/>
            <a:ext cx="2389654" cy="288070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9696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Means </a:t>
            </a:r>
            <a:r>
              <a:rPr kumimoji="0" sz="1677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</a:t>
            </a:r>
            <a:r>
              <a:rPr kumimoji="0" sz="1677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1,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77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rest</a:t>
            </a:r>
            <a:r>
              <a:rPr kumimoji="0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1677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0s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7096" y="2793391"/>
            <a:ext cx="71718" cy="410696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1953" y="2372582"/>
            <a:ext cx="522446" cy="203359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788746" y="1727168"/>
            <a:ext cx="6917055" cy="113309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benefits of</a:t>
            </a:r>
            <a:r>
              <a:rPr sz="1725" dirty="0">
                <a:latin typeface="Calibri"/>
                <a:cs typeface="Calibri"/>
              </a:rPr>
              <a:t> self-attention </a:t>
            </a:r>
            <a:r>
              <a:rPr sz="1725" spc="-4" dirty="0">
                <a:latin typeface="Calibri"/>
                <a:cs typeface="Calibri"/>
              </a:rPr>
              <a:t>over </a:t>
            </a:r>
            <a:r>
              <a:rPr sz="1725" dirty="0">
                <a:latin typeface="Calibri"/>
                <a:cs typeface="Calibri"/>
              </a:rPr>
              <a:t>recurrence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it’s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highly</a:t>
            </a:r>
            <a:endParaRPr sz="1725">
              <a:latin typeface="Calibri"/>
              <a:cs typeface="Calibri"/>
            </a:endParaRPr>
          </a:p>
          <a:p>
            <a:pPr marL="295275"/>
            <a:r>
              <a:rPr sz="1725" spc="-4" dirty="0">
                <a:latin typeface="Calibri"/>
                <a:cs typeface="Calibri"/>
              </a:rPr>
              <a:t>parallelizable.</a:t>
            </a:r>
            <a:endParaRPr sz="1725">
              <a:latin typeface="Calibri"/>
              <a:cs typeface="Calibri"/>
            </a:endParaRPr>
          </a:p>
          <a:p>
            <a:pPr marL="295275" marR="41910" indent="-257651">
              <a:lnSpc>
                <a:spcPts val="2063"/>
              </a:lnSpc>
              <a:spcBef>
                <a:spcPts val="506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  <a:tab pos="5005863" algn="l"/>
                <a:tab pos="5475446" algn="l"/>
              </a:tabLst>
            </a:pPr>
            <a:r>
              <a:rPr sz="1725" spc="-4" dirty="0">
                <a:latin typeface="Calibri"/>
                <a:cs typeface="Calibri"/>
              </a:rPr>
              <a:t>However,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total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number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</a:t>
            </a:r>
            <a:r>
              <a:rPr sz="1725" dirty="0">
                <a:latin typeface="Calibri"/>
                <a:cs typeface="Calibri"/>
              </a:rPr>
              <a:t> grows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8" dirty="0">
                <a:latin typeface="Cambria Math"/>
                <a:cs typeface="Cambria Math"/>
              </a:rPr>
              <a:t>𝑇</a:t>
            </a:r>
            <a:r>
              <a:rPr sz="1856" spc="101" baseline="28619" dirty="0">
                <a:latin typeface="Cambria Math"/>
                <a:cs typeface="Cambria Math"/>
              </a:rPr>
              <a:t>2</a:t>
            </a:r>
            <a:r>
              <a:rPr sz="1725" spc="68" dirty="0">
                <a:latin typeface="Cambria Math"/>
                <a:cs typeface="Cambria Math"/>
              </a:rPr>
              <a:t>𝑑	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 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 length, and </a:t>
            </a:r>
            <a:r>
              <a:rPr sz="1725" dirty="0">
                <a:latin typeface="Cambria Math"/>
                <a:cs typeface="Cambria Math"/>
              </a:rPr>
              <a:t>𝑑</a:t>
            </a:r>
            <a:r>
              <a:rPr sz="1725" spc="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dimensionality.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9941" y="3086100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831336" y="3263360"/>
            <a:ext cx="1202531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5763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63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51786" y="3719893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8976" y="3698177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66738" y="3675125"/>
            <a:ext cx="409099" cy="159068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6426136" y="3208686"/>
            <a:ext cx="1492091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 marR="2286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50" spc="-29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50">
              <a:latin typeface="Calibri"/>
              <a:cs typeface="Calibri"/>
            </a:endParaRPr>
          </a:p>
          <a:p>
            <a:pPr marL="107156">
              <a:spcBef>
                <a:spcPts val="19"/>
              </a:spcBef>
            </a:pPr>
            <a:r>
              <a:rPr sz="135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50" spc="251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50" spc="49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63" spc="73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50" spc="49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5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19781" y="3595877"/>
            <a:ext cx="910114" cy="400050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963322" y="3593021"/>
            <a:ext cx="57864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101" dirty="0">
                <a:latin typeface="Cambria Math"/>
                <a:cs typeface="Cambria Math"/>
              </a:rPr>
              <a:t> </a:t>
            </a:r>
            <a:r>
              <a:rPr sz="2250" spc="208" baseline="-20833" dirty="0">
                <a:latin typeface="Cambria Math"/>
                <a:cs typeface="Cambria Math"/>
              </a:rPr>
              <a:t>𝑋</a:t>
            </a:r>
            <a:r>
              <a:rPr sz="1088" spc="139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8859" y="30861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2375916" y="3405091"/>
            <a:ext cx="271939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Quadratic</a:t>
            </a:r>
            <a:r>
              <a:rPr lang="en-US" sz="3200" b="0" spc="4" dirty="0">
                <a:latin typeface="Calibri"/>
                <a:cs typeface="Calibri"/>
              </a:rPr>
              <a:t> computation as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function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of seq.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761467" y="4150356"/>
            <a:ext cx="7576661" cy="1279677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85274" indent="-257175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5750" algn="l"/>
              </a:tabLst>
            </a:pPr>
            <a:r>
              <a:rPr sz="1725" spc="-4" dirty="0">
                <a:latin typeface="Calibri"/>
                <a:cs typeface="Calibri"/>
              </a:rPr>
              <a:t>Thin</a:t>
            </a:r>
            <a:r>
              <a:rPr sz="1725" dirty="0">
                <a:latin typeface="Calibri"/>
                <a:cs typeface="Calibri"/>
              </a:rPr>
              <a:t>k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𝑑</a:t>
            </a:r>
            <a:r>
              <a:rPr sz="1725" spc="7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around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𝟏,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𝟎𝟎</a:t>
            </a:r>
            <a:r>
              <a:rPr sz="1725" spc="-8" dirty="0">
                <a:latin typeface="Cambria Math"/>
                <a:cs typeface="Cambria Math"/>
              </a:rPr>
              <a:t>𝟎</a:t>
            </a:r>
            <a:r>
              <a:rPr sz="1725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 marL="542449" lvl="1" indent="-171926">
              <a:spcBef>
                <a:spcPts val="424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  <a:tab pos="3760470" algn="l"/>
              </a:tabLst>
            </a:pPr>
            <a:r>
              <a:rPr sz="1725" spc="-4" dirty="0">
                <a:latin typeface="Calibri"/>
                <a:cs typeface="Calibri"/>
              </a:rPr>
              <a:t>So,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for a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single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(shortish)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sentence,	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13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≤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30</a:t>
            </a:r>
            <a:r>
              <a:rPr sz="1725" dirty="0">
                <a:latin typeface="Calibri"/>
                <a:cs typeface="Calibri"/>
              </a:rPr>
              <a:t>;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</a:t>
            </a:r>
            <a:r>
              <a:rPr sz="1856" spc="410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≤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𝟗𝟎𝟎</a:t>
            </a:r>
            <a:r>
              <a:rPr sz="1725" b="1" spc="-4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 marL="542449" lvl="1" indent="-171926">
              <a:spcBef>
                <a:spcPts val="405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practice, 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set</a:t>
            </a:r>
            <a:r>
              <a:rPr sz="1725" dirty="0">
                <a:latin typeface="Calibri"/>
                <a:cs typeface="Calibri"/>
              </a:rPr>
              <a:t> a</a:t>
            </a:r>
            <a:r>
              <a:rPr sz="1725" spc="-4" dirty="0">
                <a:latin typeface="Calibri"/>
                <a:cs typeface="Calibri"/>
              </a:rPr>
              <a:t> bound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512.</a:t>
            </a:r>
            <a:endParaRPr sz="1725">
              <a:latin typeface="Cambria Math"/>
              <a:cs typeface="Cambria Math"/>
            </a:endParaRPr>
          </a:p>
          <a:p>
            <a:pPr marL="542449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</a:tabLst>
            </a:pPr>
            <a:r>
              <a:rPr sz="1725" b="1" dirty="0">
                <a:latin typeface="Calibri"/>
                <a:cs typeface="Calibri"/>
              </a:rPr>
              <a:t>But </a:t>
            </a:r>
            <a:r>
              <a:rPr sz="1725" b="1" spc="-4" dirty="0">
                <a:latin typeface="Calibri"/>
                <a:cs typeface="Calibri"/>
              </a:rPr>
              <a:t>what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if we’d</a:t>
            </a:r>
            <a:r>
              <a:rPr sz="1725" b="1" spc="-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like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𝑻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≥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𝟏𝟎,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𝟎𝟎𝟎</a:t>
            </a:r>
            <a:r>
              <a:rPr sz="1725" b="1" spc="-4" dirty="0">
                <a:latin typeface="Calibri"/>
                <a:cs typeface="Calibri"/>
              </a:rPr>
              <a:t>?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</a:t>
            </a:r>
            <a:r>
              <a:rPr sz="1725" dirty="0">
                <a:latin typeface="Calibri"/>
                <a:cs typeface="Calibri"/>
              </a:rPr>
              <a:t> 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long </a:t>
            </a:r>
            <a:r>
              <a:rPr sz="1725" spc="-4" dirty="0">
                <a:latin typeface="Calibri"/>
                <a:cs typeface="Calibri"/>
              </a:rPr>
              <a:t>documents?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052" y="2057115"/>
            <a:ext cx="387668" cy="203359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807796" y="1727168"/>
            <a:ext cx="7311390" cy="8577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7622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spc="-4" dirty="0">
                <a:latin typeface="Calibri"/>
                <a:cs typeface="Calibri"/>
              </a:rPr>
              <a:t>Considerable</a:t>
            </a:r>
            <a:r>
              <a:rPr sz="1725" dirty="0">
                <a:latin typeface="Calibri"/>
                <a:cs typeface="Calibri"/>
              </a:rPr>
              <a:t> recent </a:t>
            </a:r>
            <a:r>
              <a:rPr sz="1725" spc="-4" dirty="0">
                <a:latin typeface="Calibri"/>
                <a:cs typeface="Calibri"/>
              </a:rPr>
              <a:t>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gone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question,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Can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build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models</a:t>
            </a:r>
            <a:r>
              <a:rPr sz="1725" i="1" spc="-4" dirty="0">
                <a:latin typeface="Calibri"/>
                <a:cs typeface="Calibri"/>
              </a:rPr>
              <a:t> like</a:t>
            </a:r>
            <a:endParaRPr sz="1725" dirty="0">
              <a:latin typeface="Calibri"/>
              <a:cs typeface="Calibri"/>
            </a:endParaRPr>
          </a:p>
          <a:p>
            <a:pPr marL="276225">
              <a:spcBef>
                <a:spcPts val="15"/>
              </a:spcBef>
              <a:tabLst>
                <a:tab pos="3492341" algn="l"/>
                <a:tab pos="3878104" algn="l"/>
              </a:tabLst>
            </a:pPr>
            <a:r>
              <a:rPr sz="1725" i="1" dirty="0">
                <a:latin typeface="Calibri"/>
                <a:cs typeface="Calibri"/>
              </a:rPr>
              <a:t>Transformers</a:t>
            </a:r>
            <a:r>
              <a:rPr sz="1725" i="1" spc="-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without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paying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the</a:t>
            </a:r>
            <a:r>
              <a:rPr sz="1725" i="1" spc="30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	</a:t>
            </a:r>
            <a:r>
              <a:rPr sz="1725" i="1" spc="-4" dirty="0">
                <a:latin typeface="Calibri"/>
                <a:cs typeface="Calibri"/>
              </a:rPr>
              <a:t>all-pairs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self-attention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cost?</a:t>
            </a:r>
            <a:endParaRPr sz="1725" dirty="0">
              <a:latin typeface="Calibri"/>
              <a:cs typeface="Calibri"/>
            </a:endParaRPr>
          </a:p>
          <a:p>
            <a:pPr marL="276225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Linformer</a:t>
            </a:r>
            <a:r>
              <a:rPr sz="172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2378" y="3100336"/>
            <a:ext cx="1656290" cy="21619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5112" y="3447097"/>
            <a:ext cx="1975009" cy="133738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725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725" spc="-3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725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72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72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1236" y="3053811"/>
            <a:ext cx="3547659" cy="20628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60727" y="3448364"/>
            <a:ext cx="180370" cy="1245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8" dirty="0">
                <a:latin typeface="Calibri"/>
                <a:cs typeface="Calibri"/>
              </a:rPr>
              <a:t>Inference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time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(s)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Recent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work</a:t>
            </a:r>
            <a:r>
              <a:rPr lang="en-US" sz="3200" b="0" spc="4" dirty="0">
                <a:latin typeface="Calibri"/>
                <a:cs typeface="Calibri"/>
              </a:rPr>
              <a:t> 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improving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on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quadratic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116479" y="5155235"/>
            <a:ext cx="20073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Sequence length</a:t>
            </a:r>
            <a:r>
              <a:rPr sz="1350" dirty="0">
                <a:latin typeface="Calibri"/>
                <a:cs typeface="Calibri"/>
              </a:rPr>
              <a:t> / </a:t>
            </a:r>
            <a:r>
              <a:rPr sz="1350" spc="-11" dirty="0">
                <a:latin typeface="Calibri"/>
                <a:cs typeface="Calibri"/>
              </a:rPr>
              <a:t>batch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052" y="2057115"/>
            <a:ext cx="387668" cy="203359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558851" y="1727168"/>
            <a:ext cx="7560469" cy="168305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24828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524828" algn="l"/>
                <a:tab pos="525304" algn="l"/>
              </a:tabLst>
            </a:pPr>
            <a:r>
              <a:rPr sz="1725" spc="-4" dirty="0">
                <a:latin typeface="Calibri"/>
                <a:cs typeface="Calibri"/>
              </a:rPr>
              <a:t>Considerable</a:t>
            </a:r>
            <a:r>
              <a:rPr sz="1725" dirty="0">
                <a:latin typeface="Calibri"/>
                <a:cs typeface="Calibri"/>
              </a:rPr>
              <a:t> recent </a:t>
            </a:r>
            <a:r>
              <a:rPr sz="1725" spc="-4" dirty="0">
                <a:latin typeface="Calibri"/>
                <a:cs typeface="Calibri"/>
              </a:rPr>
              <a:t>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gone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question,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Can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build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models</a:t>
            </a:r>
            <a:r>
              <a:rPr sz="1725" i="1" spc="-4" dirty="0">
                <a:latin typeface="Calibri"/>
                <a:cs typeface="Calibri"/>
              </a:rPr>
              <a:t> like</a:t>
            </a:r>
            <a:endParaRPr sz="1725" dirty="0">
              <a:latin typeface="Calibri"/>
              <a:cs typeface="Calibri"/>
            </a:endParaRPr>
          </a:p>
          <a:p>
            <a:pPr marL="524828">
              <a:spcBef>
                <a:spcPts val="15"/>
              </a:spcBef>
              <a:tabLst>
                <a:tab pos="3741420" algn="l"/>
                <a:tab pos="4127183" algn="l"/>
              </a:tabLst>
            </a:pPr>
            <a:r>
              <a:rPr sz="1725" i="1" dirty="0">
                <a:latin typeface="Calibri"/>
                <a:cs typeface="Calibri"/>
              </a:rPr>
              <a:t>Transformers</a:t>
            </a:r>
            <a:r>
              <a:rPr sz="1725" i="1" spc="-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without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paying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the</a:t>
            </a:r>
            <a:r>
              <a:rPr sz="1725" i="1" spc="30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	</a:t>
            </a:r>
            <a:r>
              <a:rPr sz="1725" i="1" spc="-4" dirty="0">
                <a:latin typeface="Calibri"/>
                <a:cs typeface="Calibri"/>
              </a:rPr>
              <a:t>all-pairs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self-attention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cost?</a:t>
            </a:r>
            <a:endParaRPr sz="1725" dirty="0">
              <a:latin typeface="Calibri"/>
              <a:cs typeface="Calibri"/>
            </a:endParaRPr>
          </a:p>
          <a:p>
            <a:pPr marL="524828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524828" algn="l"/>
                <a:tab pos="525304" algn="l"/>
              </a:tabLst>
            </a:pP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BigBird</a:t>
            </a:r>
            <a:r>
              <a:rPr sz="172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72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1913" dirty="0">
              <a:latin typeface="Calibri"/>
              <a:cs typeface="Calibri"/>
            </a:endParaRPr>
          </a:p>
          <a:p>
            <a:pPr marL="19050" marR="162878"/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72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72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72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72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725" b="1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72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333" y="3742192"/>
            <a:ext cx="7259123" cy="187714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Recent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work</a:t>
            </a:r>
            <a:r>
              <a:rPr lang="en-US" sz="3200" b="0" spc="4" dirty="0">
                <a:latin typeface="Calibri"/>
                <a:cs typeface="Calibri"/>
              </a:rPr>
              <a:t> 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improving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on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quadratic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140350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In modern</a:t>
            </a:r>
            <a:r>
              <a:rPr sz="1725" spc="-4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NLP: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2040065"/>
            <a:ext cx="4153376" cy="311293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All (or almost </a:t>
            </a:r>
            <a:r>
              <a:rPr sz="1725" dirty="0">
                <a:latin typeface="Calibri"/>
                <a:cs typeface="Calibri"/>
              </a:rPr>
              <a:t>all) parameters in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NLP</a:t>
            </a:r>
          </a:p>
          <a:p>
            <a:pPr marL="266224"/>
            <a:r>
              <a:rPr sz="1725" spc="-4" dirty="0">
                <a:latin typeface="Calibri"/>
                <a:cs typeface="Calibri"/>
              </a:rPr>
              <a:t>networks </a:t>
            </a:r>
            <a:r>
              <a:rPr sz="1725" dirty="0">
                <a:latin typeface="Calibri"/>
                <a:cs typeface="Calibri"/>
              </a:rPr>
              <a:t>are initialized via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pretraining</a:t>
            </a:r>
            <a:r>
              <a:rPr sz="1725" dirty="0">
                <a:latin typeface="Calibri"/>
                <a:cs typeface="Calibri"/>
              </a:rPr>
              <a:t>.</a:t>
            </a:r>
          </a:p>
          <a:p>
            <a:pPr marL="266224" marR="3810" indent="-257175">
              <a:spcBef>
                <a:spcPts val="413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Pretraining methods </a:t>
            </a:r>
            <a:r>
              <a:rPr sz="1725" spc="-4" dirty="0">
                <a:latin typeface="Calibri"/>
                <a:cs typeface="Calibri"/>
              </a:rPr>
              <a:t>hide parts of </a:t>
            </a:r>
            <a:r>
              <a:rPr sz="1725" dirty="0">
                <a:latin typeface="Calibri"/>
                <a:cs typeface="Calibri"/>
              </a:rPr>
              <a:t>the input  </a:t>
            </a:r>
            <a:r>
              <a:rPr sz="1725" spc="-4" dirty="0">
                <a:latin typeface="Calibri"/>
                <a:cs typeface="Calibri"/>
              </a:rPr>
              <a:t>from the model, </a:t>
            </a:r>
            <a:r>
              <a:rPr sz="1725" dirty="0">
                <a:latin typeface="Calibri"/>
                <a:cs typeface="Calibri"/>
              </a:rPr>
              <a:t>and train the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spc="-8" dirty="0">
                <a:latin typeface="Calibri"/>
                <a:cs typeface="Calibri"/>
              </a:rPr>
              <a:t>to  </a:t>
            </a:r>
            <a:r>
              <a:rPr sz="1725" dirty="0">
                <a:latin typeface="Calibri"/>
                <a:cs typeface="Calibri"/>
              </a:rPr>
              <a:t>reconstruct those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parts.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224" marR="378619" indent="-25717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This </a:t>
            </a:r>
            <a:r>
              <a:rPr sz="1725" spc="-4" dirty="0">
                <a:latin typeface="Calibri"/>
                <a:cs typeface="Calibri"/>
              </a:rPr>
              <a:t>has </a:t>
            </a:r>
            <a:r>
              <a:rPr sz="1725" dirty="0">
                <a:latin typeface="Calibri"/>
                <a:cs typeface="Calibri"/>
              </a:rPr>
              <a:t>been exceptionally effective at  </a:t>
            </a:r>
            <a:r>
              <a:rPr sz="1725" spc="-4" dirty="0">
                <a:latin typeface="Calibri"/>
                <a:cs typeface="Calibri"/>
              </a:rPr>
              <a:t>building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strong: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390"/>
              </a:spcBef>
              <a:buClr>
                <a:srgbClr val="007B92"/>
              </a:buClr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75" b="1" spc="-4" dirty="0">
                <a:latin typeface="Calibri"/>
                <a:cs typeface="Calibri"/>
              </a:rPr>
              <a:t>representations </a:t>
            </a:r>
            <a:r>
              <a:rPr sz="1575" b="1" dirty="0">
                <a:latin typeface="Calibri"/>
                <a:cs typeface="Calibri"/>
              </a:rPr>
              <a:t>of</a:t>
            </a:r>
            <a:r>
              <a:rPr sz="1575" b="1" spc="4" dirty="0">
                <a:latin typeface="Calibri"/>
                <a:cs typeface="Calibri"/>
              </a:rPr>
              <a:t> </a:t>
            </a:r>
            <a:r>
              <a:rPr sz="1575" b="1" dirty="0">
                <a:latin typeface="Calibri"/>
                <a:cs typeface="Calibri"/>
              </a:rPr>
              <a:t>language</a:t>
            </a:r>
            <a:endParaRPr sz="1575" dirty="0">
              <a:latin typeface="Calibri"/>
              <a:cs typeface="Calibri"/>
            </a:endParaRP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75" b="1" spc="-4" dirty="0">
                <a:latin typeface="Calibri"/>
                <a:cs typeface="Calibri"/>
              </a:rPr>
              <a:t>parameter </a:t>
            </a:r>
            <a:r>
              <a:rPr sz="1575" b="1" dirty="0">
                <a:latin typeface="Calibri"/>
                <a:cs typeface="Calibri"/>
              </a:rPr>
              <a:t>initializations </a:t>
            </a:r>
            <a:r>
              <a:rPr sz="1575" spc="-4" dirty="0">
                <a:latin typeface="Calibri"/>
                <a:cs typeface="Calibri"/>
              </a:rPr>
              <a:t>for strong</a:t>
            </a:r>
            <a:r>
              <a:rPr sz="1575" spc="-23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NLP</a:t>
            </a:r>
          </a:p>
          <a:p>
            <a:pPr marL="523399">
              <a:spcBef>
                <a:spcPts val="4"/>
              </a:spcBef>
            </a:pPr>
            <a:r>
              <a:rPr sz="1575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28107" y="2571750"/>
            <a:ext cx="1541145" cy="1386840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729954" y="4036028"/>
            <a:ext cx="13373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dirty="0">
                <a:latin typeface="Calibri"/>
                <a:cs typeface="Calibri"/>
              </a:rPr>
              <a:t>… the </a:t>
            </a:r>
            <a:r>
              <a:rPr sz="1350" i="1" spc="-4" dirty="0">
                <a:latin typeface="Calibri"/>
                <a:cs typeface="Calibri"/>
              </a:rPr>
              <a:t>movie </a:t>
            </a:r>
            <a:r>
              <a:rPr sz="1350" i="1" dirty="0">
                <a:latin typeface="Calibri"/>
                <a:cs typeface="Calibri"/>
              </a:rPr>
              <a:t>was</a:t>
            </a:r>
            <a:r>
              <a:rPr sz="1350" i="1" spc="-56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…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415533" y="2328292"/>
            <a:ext cx="1547813" cy="196691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 txBox="1"/>
          <p:nvPr/>
        </p:nvSpPr>
        <p:spPr>
          <a:xfrm>
            <a:off x="6153340" y="1964436"/>
            <a:ext cx="140018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971" dirty="0">
                <a:latin typeface="Cambria Math"/>
                <a:cs typeface="Cambria Math"/>
              </a:rPr>
              <a:t>𝒚</a:t>
            </a:r>
            <a:endParaRPr sz="2475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141465" y="2323719"/>
            <a:ext cx="242411" cy="1633538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 txBox="1"/>
          <p:nvPr/>
        </p:nvSpPr>
        <p:spPr>
          <a:xfrm>
            <a:off x="7516463" y="2999041"/>
            <a:ext cx="122205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Pretrained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jointly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16217" y="3978783"/>
            <a:ext cx="5715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 txBox="1"/>
          <p:nvPr/>
        </p:nvSpPr>
        <p:spPr>
          <a:xfrm>
            <a:off x="5641944" y="4737353"/>
            <a:ext cx="292750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0020" marR="3810" indent="-150971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5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Adapted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21423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neural </a:t>
            </a:r>
            <a:r>
              <a:rPr sz="1725" dirty="0">
                <a:latin typeface="Calibri"/>
                <a:cs typeface="Calibri"/>
              </a:rPr>
              <a:t>architecture influences the type </a:t>
            </a:r>
            <a:r>
              <a:rPr sz="1725" spc="-4" dirty="0">
                <a:latin typeface="Calibri"/>
                <a:cs typeface="Calibri"/>
              </a:rPr>
              <a:t>of pretraining,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-4" dirty="0">
                <a:latin typeface="Calibri"/>
                <a:cs typeface="Calibri"/>
              </a:rPr>
              <a:t>natural use</a:t>
            </a:r>
            <a:r>
              <a:rPr sz="1725" spc="3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cases.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1951" y="3448857"/>
            <a:ext cx="1163860" cy="778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object 5"/>
          <p:cNvGrpSpPr/>
          <p:nvPr/>
        </p:nvGrpSpPr>
        <p:grpSpPr>
          <a:xfrm>
            <a:off x="755523" y="2309972"/>
            <a:ext cx="1156811" cy="771525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27993" y="3696898"/>
            <a:ext cx="87249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latin typeface="Calibri"/>
                <a:cs typeface="Calibri"/>
              </a:rPr>
              <a:t>Decoders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6522" y="3481557"/>
            <a:ext cx="5177790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Language models! </a:t>
            </a:r>
            <a:r>
              <a:rPr sz="1725" dirty="0">
                <a:latin typeface="Calibri"/>
                <a:cs typeface="Calibri"/>
              </a:rPr>
              <a:t>What we’ve seen </a:t>
            </a:r>
            <a:r>
              <a:rPr sz="1725" spc="-4" dirty="0">
                <a:latin typeface="Calibri"/>
                <a:cs typeface="Calibri"/>
              </a:rPr>
              <a:t>so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far.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Nice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generate </a:t>
            </a:r>
            <a:r>
              <a:rPr sz="1725" spc="-4" dirty="0">
                <a:latin typeface="Calibri"/>
                <a:cs typeface="Calibri"/>
              </a:rPr>
              <a:t>from; can’t </a:t>
            </a:r>
            <a:r>
              <a:rPr sz="1725" dirty="0">
                <a:latin typeface="Calibri"/>
                <a:cs typeface="Calibri"/>
              </a:rPr>
              <a:t>condition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future</a:t>
            </a:r>
            <a:r>
              <a:rPr sz="1725" spc="30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46567" y="2560861"/>
            <a:ext cx="84820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b="1" dirty="0">
                <a:latin typeface="Calibri"/>
                <a:cs typeface="Calibri"/>
              </a:rPr>
              <a:t>Encoders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5001" y="2345292"/>
            <a:ext cx="4955857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Gets bidirectional </a:t>
            </a:r>
            <a:r>
              <a:rPr sz="1725" spc="-4" dirty="0">
                <a:latin typeface="Calibri"/>
                <a:cs typeface="Calibri"/>
              </a:rPr>
              <a:t>context </a:t>
            </a:r>
            <a:r>
              <a:rPr sz="1725" dirty="0">
                <a:latin typeface="Calibri"/>
                <a:cs typeface="Calibri"/>
              </a:rPr>
              <a:t>– can condition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future!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Wait,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do </a:t>
            </a:r>
            <a:r>
              <a:rPr sz="1725" spc="-4" dirty="0">
                <a:latin typeface="Calibri"/>
                <a:cs typeface="Calibri"/>
              </a:rPr>
              <a:t>we </a:t>
            </a:r>
            <a:r>
              <a:rPr sz="1725" dirty="0">
                <a:latin typeface="Calibri"/>
                <a:cs typeface="Calibri"/>
              </a:rPr>
              <a:t>pretrain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them?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8368" y="4514707"/>
            <a:ext cx="1417463" cy="1200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2227993" y="4783074"/>
            <a:ext cx="872490" cy="6254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1725" b="1" spc="-4" dirty="0">
                <a:latin typeface="Calibri"/>
                <a:cs typeface="Calibri"/>
              </a:rPr>
              <a:t>Encoder-  D</a:t>
            </a:r>
            <a:r>
              <a:rPr sz="1725" b="1" spc="4" dirty="0">
                <a:latin typeface="Calibri"/>
                <a:cs typeface="Calibri"/>
              </a:rPr>
              <a:t>e</a:t>
            </a:r>
            <a:r>
              <a:rPr sz="1725" b="1" spc="-4" dirty="0">
                <a:latin typeface="Calibri"/>
                <a:cs typeface="Calibri"/>
              </a:rPr>
              <a:t>code</a:t>
            </a:r>
            <a:r>
              <a:rPr sz="1725" b="1" dirty="0">
                <a:latin typeface="Calibri"/>
                <a:cs typeface="Calibri"/>
              </a:rPr>
              <a:t>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for three </a:t>
            </a:r>
            <a:r>
              <a:rPr lang="en-US" sz="3200" b="0" dirty="0">
                <a:latin typeface="Calibri"/>
                <a:cs typeface="Calibri"/>
              </a:rPr>
              <a:t>types of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16522" y="4762462"/>
            <a:ext cx="3735705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Good </a:t>
            </a:r>
            <a:r>
              <a:rPr sz="1725" spc="-4" dirty="0">
                <a:latin typeface="Calibri"/>
                <a:cs typeface="Calibri"/>
              </a:rPr>
              <a:t>parts of </a:t>
            </a:r>
            <a:r>
              <a:rPr sz="1725" dirty="0">
                <a:latin typeface="Calibri"/>
                <a:cs typeface="Calibri"/>
              </a:rPr>
              <a:t>decoders and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encoders?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What’s the </a:t>
            </a:r>
            <a:r>
              <a:rPr sz="1725" spc="-4" dirty="0">
                <a:latin typeface="Calibri"/>
                <a:cs typeface="Calibri"/>
              </a:rPr>
              <a:t>best </a:t>
            </a:r>
            <a:r>
              <a:rPr sz="1725" dirty="0">
                <a:latin typeface="Calibri"/>
                <a:cs typeface="Calibri"/>
              </a:rPr>
              <a:t>way to pretrain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them?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314515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Recall the </a:t>
            </a:r>
            <a:r>
              <a:rPr sz="1725" b="1" dirty="0">
                <a:latin typeface="Calibri"/>
                <a:cs typeface="Calibri"/>
              </a:rPr>
              <a:t>language </a:t>
            </a:r>
            <a:r>
              <a:rPr sz="1725" b="1" spc="-4" dirty="0">
                <a:latin typeface="Calibri"/>
                <a:cs typeface="Calibri"/>
              </a:rPr>
              <a:t>modeling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task: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8188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35204" y="2041207"/>
            <a:ext cx="3896201" cy="112370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94799" marR="76676" indent="-257175">
              <a:lnSpc>
                <a:spcPct val="99800"/>
              </a:lnSpc>
              <a:spcBef>
                <a:spcPts val="83"/>
              </a:spcBef>
              <a:buClr>
                <a:srgbClr val="8B1515"/>
              </a:buClr>
              <a:buFont typeface="Arial"/>
              <a:buChar char="•"/>
              <a:tabLst>
                <a:tab pos="294799" algn="l"/>
                <a:tab pos="295275" algn="l"/>
                <a:tab pos="1244917" algn="l"/>
              </a:tabLst>
            </a:pPr>
            <a:r>
              <a:rPr sz="1725" dirty="0">
                <a:latin typeface="Calibri"/>
                <a:cs typeface="Calibri"/>
              </a:rPr>
              <a:t>Model </a:t>
            </a:r>
            <a:r>
              <a:rPr sz="1725" spc="23" dirty="0">
                <a:latin typeface="Cambria Math"/>
                <a:cs typeface="Cambria Math"/>
              </a:rPr>
              <a:t>𝑝</a:t>
            </a:r>
            <a:r>
              <a:rPr sz="1856" spc="33" baseline="-15151" dirty="0">
                <a:latin typeface="Cambria Math"/>
                <a:cs typeface="Cambria Math"/>
              </a:rPr>
              <a:t>𝜃	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 </a:t>
            </a:r>
            <a:r>
              <a:rPr lang="en-US" sz="1856" spc="5" baseline="-15151" dirty="0">
                <a:latin typeface="Cambria Math"/>
                <a:cs typeface="Cambria Math"/>
              </a:rPr>
              <a:t>  </a:t>
            </a:r>
            <a:r>
              <a:rPr sz="1725" spc="15" dirty="0">
                <a:latin typeface="Cambria Math"/>
                <a:cs typeface="Cambria Math"/>
              </a:rPr>
              <a:t>𝑤</a:t>
            </a:r>
            <a:r>
              <a:rPr sz="1856" spc="23" baseline="-15151" dirty="0">
                <a:latin typeface="Cambria Math"/>
                <a:cs typeface="Cambria Math"/>
              </a:rPr>
              <a:t>1:𝑡−1</a:t>
            </a:r>
            <a:r>
              <a:rPr sz="1725" spc="15" dirty="0">
                <a:latin typeface="Cambria Math"/>
                <a:cs typeface="Cambria Math"/>
              </a:rPr>
              <a:t>)</a:t>
            </a:r>
            <a:r>
              <a:rPr sz="1725" spc="15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probability  distribution over </a:t>
            </a:r>
            <a:r>
              <a:rPr sz="1725" dirty="0">
                <a:latin typeface="Calibri"/>
                <a:cs typeface="Calibri"/>
              </a:rPr>
              <a:t>words given </a:t>
            </a:r>
            <a:r>
              <a:rPr sz="1725" spc="-4" dirty="0">
                <a:latin typeface="Calibri"/>
                <a:cs typeface="Calibri"/>
              </a:rPr>
              <a:t>their past  contexts.</a:t>
            </a:r>
            <a:endParaRPr sz="1725" dirty="0">
              <a:latin typeface="Calibri"/>
              <a:cs typeface="Calibri"/>
            </a:endParaRPr>
          </a:p>
          <a:p>
            <a:pPr marL="295275" indent="-257175">
              <a:spcBef>
                <a:spcPts val="413"/>
              </a:spcBef>
              <a:buClr>
                <a:srgbClr val="8B1515"/>
              </a:buClr>
              <a:buFont typeface="Arial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There’s </a:t>
            </a:r>
            <a:r>
              <a:rPr sz="1725" spc="-4" dirty="0">
                <a:latin typeface="Calibri"/>
                <a:cs typeface="Calibri"/>
              </a:rPr>
              <a:t>lots of data </a:t>
            </a:r>
            <a:r>
              <a:rPr sz="1725" dirty="0">
                <a:latin typeface="Calibri"/>
                <a:cs typeface="Calibri"/>
              </a:rPr>
              <a:t>for this! </a:t>
            </a:r>
            <a:r>
              <a:rPr sz="1725" spc="-8" dirty="0">
                <a:latin typeface="Calibri"/>
                <a:cs typeface="Calibri"/>
              </a:rPr>
              <a:t>(In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English.)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3512725"/>
            <a:ext cx="364950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latin typeface="Calibri"/>
                <a:cs typeface="Calibri"/>
              </a:rPr>
              <a:t>Pretraining </a:t>
            </a:r>
            <a:r>
              <a:rPr sz="1725" b="1" dirty="0">
                <a:latin typeface="Calibri"/>
                <a:cs typeface="Calibri"/>
              </a:rPr>
              <a:t>through language</a:t>
            </a:r>
            <a:r>
              <a:rPr sz="1725" b="1" spc="-45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modeling: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778" y="3828193"/>
            <a:ext cx="4184333" cy="8572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224" marR="3810" indent="-257175">
              <a:spcBef>
                <a:spcPts val="75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Train </a:t>
            </a:r>
            <a:r>
              <a:rPr sz="1725" dirty="0">
                <a:latin typeface="Calibri"/>
                <a:cs typeface="Calibri"/>
              </a:rPr>
              <a:t>a neural </a:t>
            </a:r>
            <a:r>
              <a:rPr sz="1725" spc="-4" dirty="0">
                <a:latin typeface="Calibri"/>
                <a:cs typeface="Calibri"/>
              </a:rPr>
              <a:t>network </a:t>
            </a:r>
            <a:r>
              <a:rPr sz="1725" dirty="0">
                <a:latin typeface="Calibri"/>
                <a:cs typeface="Calibri"/>
              </a:rPr>
              <a:t>to perform language  modeling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large </a:t>
            </a:r>
            <a:r>
              <a:rPr sz="1725" dirty="0">
                <a:latin typeface="Calibri"/>
                <a:cs typeface="Calibri"/>
              </a:rPr>
              <a:t>amount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text.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Save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network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parameters.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10235" y="2739628"/>
            <a:ext cx="2975609" cy="1403985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88989" y="2928652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Dec</a:t>
            </a:r>
            <a:r>
              <a:rPr spc="11" dirty="0">
                <a:latin typeface="Calibri"/>
                <a:cs typeface="Calibri"/>
              </a:rPr>
              <a:t>o</a:t>
            </a:r>
            <a:r>
              <a:rPr spc="15" dirty="0">
                <a:latin typeface="Calibri"/>
                <a:cs typeface="Calibri"/>
              </a:rPr>
              <a:t>der</a:t>
            </a:r>
            <a:endParaRPr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25275" y="3202972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34476" y="4209097"/>
            <a:ext cx="13182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60070" algn="l"/>
                <a:tab pos="1163003" algn="l"/>
              </a:tabLst>
            </a:pPr>
            <a:r>
              <a:rPr sz="2025" baseline="1543" dirty="0">
                <a:latin typeface="Calibri"/>
                <a:cs typeface="Calibri"/>
              </a:rPr>
              <a:t>I</a:t>
            </a:r>
            <a:r>
              <a:rPr sz="2025" spc="-33" baseline="1543" dirty="0">
                <a:latin typeface="Calibri"/>
                <a:cs typeface="Calibri"/>
              </a:rPr>
              <a:t>r</a:t>
            </a:r>
            <a:r>
              <a:rPr sz="2025" spc="-5" baseline="1543" dirty="0">
                <a:latin typeface="Calibri"/>
                <a:cs typeface="Calibri"/>
              </a:rPr>
              <a:t>o</a:t>
            </a:r>
            <a:r>
              <a:rPr sz="2025" baseline="1543" dirty="0">
                <a:latin typeface="Calibri"/>
                <a:cs typeface="Calibri"/>
              </a:rPr>
              <a:t>h	</a:t>
            </a:r>
            <a:r>
              <a:rPr sz="2025" spc="-11" baseline="1543" dirty="0">
                <a:latin typeface="Calibri"/>
                <a:cs typeface="Calibri"/>
              </a:rPr>
              <a:t>g</a:t>
            </a:r>
            <a:r>
              <a:rPr sz="2025" spc="-5" baseline="1543" dirty="0">
                <a:latin typeface="Calibri"/>
                <a:cs typeface="Calibri"/>
              </a:rPr>
              <a:t>oe</a:t>
            </a:r>
            <a:r>
              <a:rPr sz="2025" baseline="1543" dirty="0">
                <a:latin typeface="Calibri"/>
                <a:cs typeface="Calibri"/>
              </a:rPr>
              <a:t>s	</a:t>
            </a: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89147" y="4222337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23595" y="4227766"/>
            <a:ext cx="8153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82454" algn="l"/>
              </a:tabLst>
            </a:pP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a</a:t>
            </a:r>
            <a:r>
              <a:rPr sz="2025" spc="-23" baseline="1543" dirty="0">
                <a:latin typeface="Calibri"/>
                <a:cs typeface="Calibri"/>
              </a:rPr>
              <a:t>s</a:t>
            </a:r>
            <a:r>
              <a:rPr sz="2025" baseline="1543" dirty="0">
                <a:latin typeface="Calibri"/>
                <a:cs typeface="Calibri"/>
              </a:rPr>
              <a:t>ty	</a:t>
            </a: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ea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55539" y="2647187"/>
            <a:ext cx="2693194" cy="1135380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53430" y="2381154"/>
            <a:ext cx="34194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through </a:t>
            </a:r>
            <a:r>
              <a:rPr lang="en-US" sz="3200" b="0" dirty="0">
                <a:latin typeface="Calibri"/>
                <a:cs typeface="Calibri"/>
              </a:rPr>
              <a:t>language modeling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200" b="0" u="heavy" spc="7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56459" y="2385251"/>
            <a:ext cx="1643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57175" y="2398776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91433" y="2398776"/>
            <a:ext cx="356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s</a:t>
            </a:r>
            <a:r>
              <a:rPr sz="1350" dirty="0">
                <a:latin typeface="Calibri"/>
                <a:cs typeface="Calibri"/>
              </a:rPr>
              <a:t>ty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465027" y="2406968"/>
            <a:ext cx="7953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85299" algn="l"/>
              </a:tabLst>
            </a:pP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ea	</a:t>
            </a:r>
            <a:r>
              <a:rPr sz="1350" spc="-4" dirty="0">
                <a:latin typeface="Calibri"/>
                <a:cs typeface="Calibri"/>
              </a:rPr>
              <a:t>END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07136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Pretraining can improve NLP applications </a:t>
            </a:r>
            <a:r>
              <a:rPr sz="1725" spc="-4" dirty="0">
                <a:latin typeface="Calibri"/>
                <a:cs typeface="Calibri"/>
              </a:rPr>
              <a:t>by serving </a:t>
            </a:r>
            <a:r>
              <a:rPr sz="1725" dirty="0">
                <a:latin typeface="Calibri"/>
                <a:cs typeface="Calibri"/>
              </a:rPr>
              <a:t>as parameter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initialization.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8517" y="3504295"/>
            <a:ext cx="2975609" cy="1403985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786604" y="3693091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</a:t>
            </a:r>
            <a:r>
              <a:rPr spc="8" dirty="0">
                <a:latin typeface="Calibri"/>
                <a:cs typeface="Calibri"/>
              </a:rPr>
              <a:t>c</a:t>
            </a:r>
            <a:r>
              <a:rPr spc="38" dirty="0">
                <a:latin typeface="Calibri"/>
                <a:cs typeface="Calibri"/>
              </a:rPr>
              <a:t>o</a:t>
            </a:r>
            <a:r>
              <a:rPr spc="30" dirty="0">
                <a:latin typeface="Calibri"/>
                <a:cs typeface="Calibri"/>
              </a:rPr>
              <a:t>d</a:t>
            </a:r>
            <a:r>
              <a:rPr spc="-4" dirty="0">
                <a:latin typeface="Calibri"/>
                <a:cs typeface="Calibri"/>
              </a:rPr>
              <a:t>er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3081" y="3967925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2054" y="4969383"/>
            <a:ext cx="3005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-23" dirty="0">
                <a:latin typeface="Calibri"/>
                <a:cs typeface="Calibri"/>
              </a:rPr>
              <a:t>r</a:t>
            </a:r>
            <a:r>
              <a:rPr sz="1350" spc="-4" dirty="0">
                <a:latin typeface="Calibri"/>
                <a:cs typeface="Calibri"/>
              </a:rPr>
              <a:t>o</a:t>
            </a:r>
            <a:r>
              <a:rPr sz="1350" dirty="0">
                <a:latin typeface="Calibri"/>
                <a:cs typeface="Calibri"/>
              </a:rPr>
              <a:t>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83208" y="4969383"/>
            <a:ext cx="3424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86236" y="4973955"/>
            <a:ext cx="1643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86953" y="4987214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21210" y="4987214"/>
            <a:ext cx="356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s</a:t>
            </a:r>
            <a:r>
              <a:rPr sz="1350" dirty="0">
                <a:latin typeface="Calibri"/>
                <a:cs typeface="Calibri"/>
              </a:rPr>
              <a:t>ty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94805" y="4992471"/>
            <a:ext cx="2419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ea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53821" y="3411855"/>
            <a:ext cx="2693194" cy="1135380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751027" y="3150204"/>
            <a:ext cx="76723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612458" algn="l"/>
              </a:tabLst>
            </a:pPr>
            <a:r>
              <a:rPr sz="2025" spc="-11" baseline="1543" dirty="0">
                <a:latin typeface="Calibri"/>
                <a:cs typeface="Calibri"/>
              </a:rPr>
              <a:t>g</a:t>
            </a:r>
            <a:r>
              <a:rPr sz="2025" spc="-5" baseline="1543" dirty="0">
                <a:latin typeface="Calibri"/>
                <a:cs typeface="Calibri"/>
              </a:rPr>
              <a:t>oe</a:t>
            </a:r>
            <a:r>
              <a:rPr sz="2025" baseline="1543" dirty="0">
                <a:latin typeface="Calibri"/>
                <a:cs typeface="Calibri"/>
              </a:rPr>
              <a:t>s	</a:t>
            </a: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54790" y="3171406"/>
            <a:ext cx="190309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43878" algn="l"/>
                <a:tab pos="1117283" algn="l"/>
                <a:tab pos="1593056" algn="l"/>
              </a:tabLst>
            </a:pPr>
            <a:r>
              <a:rPr sz="2025" baseline="3086" dirty="0">
                <a:latin typeface="Calibri"/>
                <a:cs typeface="Calibri"/>
              </a:rPr>
              <a:t>ma</a:t>
            </a:r>
            <a:r>
              <a:rPr sz="2025" spc="-67" baseline="3086" dirty="0">
                <a:latin typeface="Calibri"/>
                <a:cs typeface="Calibri"/>
              </a:rPr>
              <a:t>k</a:t>
            </a:r>
            <a:r>
              <a:rPr sz="2025" baseline="3086" dirty="0">
                <a:latin typeface="Calibri"/>
                <a:cs typeface="Calibri"/>
              </a:rPr>
              <a:t>e	</a:t>
            </a:r>
            <a:r>
              <a:rPr sz="2025" spc="-33" baseline="3086" dirty="0">
                <a:latin typeface="Calibri"/>
                <a:cs typeface="Calibri"/>
              </a:rPr>
              <a:t>t</a:t>
            </a:r>
            <a:r>
              <a:rPr sz="2025" baseline="3086" dirty="0">
                <a:latin typeface="Calibri"/>
                <a:cs typeface="Calibri"/>
              </a:rPr>
              <a:t>a</a:t>
            </a:r>
            <a:r>
              <a:rPr sz="2025" spc="-23" baseline="3086" dirty="0">
                <a:latin typeface="Calibri"/>
                <a:cs typeface="Calibri"/>
              </a:rPr>
              <a:t>s</a:t>
            </a:r>
            <a:r>
              <a:rPr sz="2025" baseline="3086" dirty="0">
                <a:latin typeface="Calibri"/>
                <a:cs typeface="Calibri"/>
              </a:rPr>
              <a:t>ty	</a:t>
            </a: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ea	</a:t>
            </a:r>
            <a:r>
              <a:rPr sz="1350" spc="-4" dirty="0">
                <a:latin typeface="Calibri"/>
                <a:cs typeface="Calibri"/>
              </a:rPr>
              <a:t>END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56260" y="2339072"/>
            <a:ext cx="3471863" cy="619240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algn="ctr">
              <a:spcBef>
                <a:spcPts val="469"/>
              </a:spcBef>
            </a:pPr>
            <a:r>
              <a:rPr sz="1650" b="1" spc="-4" dirty="0">
                <a:latin typeface="Calibri"/>
                <a:cs typeface="Calibri"/>
              </a:rPr>
              <a:t>Step 1: </a:t>
            </a:r>
            <a:r>
              <a:rPr sz="1650" b="1" spc="-8" dirty="0">
                <a:latin typeface="Calibri"/>
                <a:cs typeface="Calibri"/>
              </a:rPr>
              <a:t>Pretrain (on language</a:t>
            </a:r>
            <a:r>
              <a:rPr sz="1650" b="1" spc="79" dirty="0">
                <a:latin typeface="Calibri"/>
                <a:cs typeface="Calibri"/>
              </a:rPr>
              <a:t> </a:t>
            </a:r>
            <a:r>
              <a:rPr sz="1650" b="1" spc="-8" dirty="0">
                <a:latin typeface="Calibri"/>
                <a:cs typeface="Calibri"/>
              </a:rPr>
              <a:t>modeling)</a:t>
            </a:r>
            <a:endParaRPr sz="1650">
              <a:latin typeface="Calibri"/>
              <a:cs typeface="Calibri"/>
            </a:endParaRPr>
          </a:p>
          <a:p>
            <a:pPr marL="2858" algn="ctr">
              <a:spcBef>
                <a:spcPts val="398"/>
              </a:spcBef>
            </a:pPr>
            <a:r>
              <a:rPr sz="1650" spc="-4" dirty="0">
                <a:latin typeface="Calibri"/>
                <a:cs typeface="Calibri"/>
              </a:rPr>
              <a:t>Lots </a:t>
            </a:r>
            <a:r>
              <a:rPr sz="1650" dirty="0">
                <a:latin typeface="Calibri"/>
                <a:cs typeface="Calibri"/>
              </a:rPr>
              <a:t>of </a:t>
            </a:r>
            <a:r>
              <a:rPr sz="1650" spc="-4" dirty="0">
                <a:latin typeface="Calibri"/>
                <a:cs typeface="Calibri"/>
              </a:rPr>
              <a:t>text; learn general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things!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88685" y="3507866"/>
            <a:ext cx="2968466" cy="1400175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63392" y="3693091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</a:t>
            </a:r>
            <a:r>
              <a:rPr spc="8" dirty="0">
                <a:latin typeface="Calibri"/>
                <a:cs typeface="Calibri"/>
              </a:rPr>
              <a:t>c</a:t>
            </a:r>
            <a:r>
              <a:rPr spc="38" dirty="0">
                <a:latin typeface="Calibri"/>
                <a:cs typeface="Calibri"/>
              </a:rPr>
              <a:t>o</a:t>
            </a:r>
            <a:r>
              <a:rPr spc="30" dirty="0">
                <a:latin typeface="Calibri"/>
                <a:cs typeface="Calibri"/>
              </a:rPr>
              <a:t>d</a:t>
            </a:r>
            <a:r>
              <a:rPr spc="-4" dirty="0">
                <a:latin typeface="Calibri"/>
                <a:cs typeface="Calibri"/>
              </a:rPr>
              <a:t>er</a:t>
            </a:r>
            <a:endParaRPr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99678" y="3967925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630418" y="3411855"/>
            <a:ext cx="2693194" cy="1135380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8037671" y="3170263"/>
            <a:ext cx="4743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Wingdings"/>
                <a:cs typeface="Wingdings"/>
              </a:rPr>
              <a:t></a:t>
            </a:r>
            <a:r>
              <a:rPr sz="1725" spc="-4" dirty="0">
                <a:latin typeface="Calibri"/>
                <a:cs typeface="Calibri"/>
              </a:rPr>
              <a:t>/</a:t>
            </a:r>
            <a:r>
              <a:rPr sz="1725" spc="4" dirty="0">
                <a:latin typeface="Wingdings"/>
                <a:cs typeface="Wingdings"/>
              </a:rPr>
              <a:t></a:t>
            </a:r>
            <a:endParaRPr sz="172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The </a:t>
            </a:r>
            <a:r>
              <a:rPr lang="en-US" sz="3200" b="0" dirty="0">
                <a:latin typeface="Calibri"/>
                <a:cs typeface="Calibri"/>
              </a:rPr>
              <a:t>Pretraining / Finetuning</a:t>
            </a:r>
            <a:r>
              <a:rPr lang="en-US" sz="3200" b="0" spc="-3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63934" y="2339072"/>
            <a:ext cx="3011805" cy="619240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marL="476" algn="ctr">
              <a:spcBef>
                <a:spcPts val="469"/>
              </a:spcBef>
            </a:pPr>
            <a:r>
              <a:rPr sz="1650" b="1" spc="-4" dirty="0">
                <a:latin typeface="Calibri"/>
                <a:cs typeface="Calibri"/>
              </a:rPr>
              <a:t>Step 2: Finetune </a:t>
            </a:r>
            <a:r>
              <a:rPr sz="1650" b="1" spc="-8" dirty="0">
                <a:latin typeface="Calibri"/>
                <a:cs typeface="Calibri"/>
              </a:rPr>
              <a:t>(on </a:t>
            </a:r>
            <a:r>
              <a:rPr sz="1650" b="1" spc="-4" dirty="0">
                <a:latin typeface="Calibri"/>
                <a:cs typeface="Calibri"/>
              </a:rPr>
              <a:t>your</a:t>
            </a:r>
            <a:r>
              <a:rPr sz="1650" b="1" spc="34" dirty="0">
                <a:latin typeface="Calibri"/>
                <a:cs typeface="Calibri"/>
              </a:rPr>
              <a:t> </a:t>
            </a:r>
            <a:r>
              <a:rPr sz="1650" b="1" spc="-4" dirty="0">
                <a:latin typeface="Calibri"/>
                <a:cs typeface="Calibri"/>
              </a:rPr>
              <a:t>task)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398"/>
              </a:spcBef>
            </a:pPr>
            <a:r>
              <a:rPr sz="1650" spc="-4" dirty="0">
                <a:latin typeface="Calibri"/>
                <a:cs typeface="Calibri"/>
              </a:rPr>
              <a:t>Not many labels; adapt </a:t>
            </a:r>
            <a:r>
              <a:rPr sz="1650" spc="-8" dirty="0">
                <a:latin typeface="Calibri"/>
                <a:cs typeface="Calibri"/>
              </a:rPr>
              <a:t>to </a:t>
            </a:r>
            <a:r>
              <a:rPr sz="1650" spc="-4" dirty="0">
                <a:latin typeface="Calibri"/>
                <a:cs typeface="Calibri"/>
              </a:rPr>
              <a:t>the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task!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105716" y="4959096"/>
            <a:ext cx="1706404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i="1" dirty="0">
                <a:latin typeface="Calibri"/>
                <a:cs typeface="Calibri"/>
              </a:rPr>
              <a:t>… the </a:t>
            </a:r>
            <a:r>
              <a:rPr sz="1725" i="1" spc="-4" dirty="0">
                <a:latin typeface="Calibri"/>
                <a:cs typeface="Calibri"/>
              </a:rPr>
              <a:t>movie </a:t>
            </a:r>
            <a:r>
              <a:rPr sz="1725" i="1" dirty="0">
                <a:latin typeface="Calibri"/>
                <a:cs typeface="Calibri"/>
              </a:rPr>
              <a:t>was</a:t>
            </a:r>
            <a:r>
              <a:rPr sz="1725" i="1" spc="-4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…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495996"/>
            <a:ext cx="8254841" cy="3894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There’s increasing </a:t>
            </a:r>
            <a:r>
              <a:rPr dirty="0">
                <a:latin typeface="Calibri"/>
                <a:cs typeface="Calibri"/>
              </a:rPr>
              <a:t>evidence that </a:t>
            </a:r>
            <a:r>
              <a:rPr spc="-4" dirty="0">
                <a:latin typeface="Calibri"/>
                <a:cs typeface="Calibri"/>
              </a:rPr>
              <a:t>pretrained </a:t>
            </a:r>
            <a:r>
              <a:rPr dirty="0">
                <a:latin typeface="Calibri"/>
                <a:cs typeface="Calibri"/>
              </a:rPr>
              <a:t>models learn a wide variety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things</a:t>
            </a:r>
            <a:r>
              <a:rPr spc="-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about</a:t>
            </a:r>
          </a:p>
          <a:p>
            <a:pPr marL="9525"/>
            <a:r>
              <a:rPr dirty="0">
                <a:latin typeface="Calibri"/>
                <a:cs typeface="Calibri"/>
              </a:rPr>
              <a:t>the </a:t>
            </a:r>
            <a:r>
              <a:rPr spc="-4" dirty="0">
                <a:latin typeface="Calibri"/>
                <a:cs typeface="Calibri"/>
              </a:rPr>
              <a:t>statistical properties </a:t>
            </a:r>
            <a:r>
              <a:rPr spc="-8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language:</a:t>
            </a: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4224814" algn="l"/>
              </a:tabLst>
            </a:pPr>
            <a:r>
              <a:rPr sz="1725" i="1" spc="-4" dirty="0">
                <a:latin typeface="Calibri"/>
                <a:cs typeface="Calibri"/>
              </a:rPr>
              <a:t>Stanford </a:t>
            </a:r>
            <a:r>
              <a:rPr sz="1725" i="1" dirty="0">
                <a:latin typeface="Calibri"/>
                <a:cs typeface="Calibri"/>
              </a:rPr>
              <a:t>University is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located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in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, California.</a:t>
            </a:r>
            <a:r>
              <a:rPr sz="1725" i="1" spc="-45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1096328" algn="l"/>
              </a:tabLst>
            </a:pPr>
            <a:r>
              <a:rPr sz="1725" i="1" dirty="0">
                <a:latin typeface="Calibri"/>
                <a:cs typeface="Calibri"/>
              </a:rPr>
              <a:t>I put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fork down </a:t>
            </a:r>
            <a:r>
              <a:rPr sz="1725" i="1" spc="-4" dirty="0">
                <a:latin typeface="Calibri"/>
                <a:cs typeface="Calibri"/>
              </a:rPr>
              <a:t>on </a:t>
            </a:r>
            <a:r>
              <a:rPr sz="1725" i="1" dirty="0">
                <a:latin typeface="Calibri"/>
                <a:cs typeface="Calibri"/>
              </a:rPr>
              <a:t>the table.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6156960" algn="l"/>
              </a:tabLst>
            </a:pPr>
            <a:r>
              <a:rPr sz="1725" i="1" dirty="0">
                <a:latin typeface="Calibri"/>
                <a:cs typeface="Calibri"/>
              </a:rPr>
              <a:t>The woman </a:t>
            </a:r>
            <a:r>
              <a:rPr sz="1725" i="1" spc="-4" dirty="0">
                <a:latin typeface="Calibri"/>
                <a:cs typeface="Calibri"/>
              </a:rPr>
              <a:t>walked </a:t>
            </a:r>
            <a:r>
              <a:rPr sz="1725" i="1" dirty="0">
                <a:latin typeface="Calibri"/>
                <a:cs typeface="Calibri"/>
              </a:rPr>
              <a:t>across the </a:t>
            </a:r>
            <a:r>
              <a:rPr sz="1725" i="1" spc="-4" dirty="0">
                <a:latin typeface="Calibri"/>
                <a:cs typeface="Calibri"/>
              </a:rPr>
              <a:t>street, </a:t>
            </a:r>
            <a:r>
              <a:rPr sz="1725" i="1" dirty="0">
                <a:latin typeface="Calibri"/>
                <a:cs typeface="Calibri"/>
              </a:rPr>
              <a:t>checking for</a:t>
            </a:r>
            <a:r>
              <a:rPr sz="1725" i="1" spc="49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traffic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over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shoulder.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5534978" algn="l"/>
                <a:tab pos="5693093" algn="l"/>
              </a:tabLst>
            </a:pPr>
            <a:r>
              <a:rPr sz="1725" i="1" dirty="0">
                <a:latin typeface="Calibri"/>
                <a:cs typeface="Calibri"/>
              </a:rPr>
              <a:t>I went to the ocean </a:t>
            </a:r>
            <a:r>
              <a:rPr sz="1725" i="1" spc="-4" dirty="0">
                <a:latin typeface="Calibri"/>
                <a:cs typeface="Calibri"/>
              </a:rPr>
              <a:t>to </a:t>
            </a:r>
            <a:r>
              <a:rPr sz="1725" i="1" dirty="0">
                <a:latin typeface="Calibri"/>
                <a:cs typeface="Calibri"/>
              </a:rPr>
              <a:t>see the </a:t>
            </a:r>
            <a:r>
              <a:rPr sz="1725" i="1" spc="-4" dirty="0">
                <a:latin typeface="Calibri"/>
                <a:cs typeface="Calibri"/>
              </a:rPr>
              <a:t>fish, </a:t>
            </a:r>
            <a:r>
              <a:rPr sz="1725" i="1" dirty="0">
                <a:latin typeface="Calibri"/>
                <a:cs typeface="Calibri"/>
              </a:rPr>
              <a:t>turtles,</a:t>
            </a:r>
            <a:r>
              <a:rPr sz="1725" i="1" spc="60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seals,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and</a:t>
            </a:r>
            <a:r>
              <a:rPr sz="172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.	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i="1" dirty="0">
                <a:latin typeface="Calibri"/>
                <a:cs typeface="Calibri"/>
              </a:rPr>
              <a:t>Overall, the value I got from the two </a:t>
            </a:r>
            <a:r>
              <a:rPr sz="1725" i="1" spc="-4" dirty="0">
                <a:latin typeface="Calibri"/>
                <a:cs typeface="Calibri"/>
              </a:rPr>
              <a:t>hours watching </a:t>
            </a:r>
            <a:r>
              <a:rPr sz="1725" i="1" dirty="0">
                <a:latin typeface="Calibri"/>
                <a:cs typeface="Calibri"/>
              </a:rPr>
              <a:t>it was the sum total of the</a:t>
            </a:r>
            <a:r>
              <a:rPr sz="1725" i="1" spc="3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popcorn</a:t>
            </a:r>
            <a:endParaRPr sz="1725" dirty="0">
              <a:latin typeface="Calibri"/>
              <a:cs typeface="Calibri"/>
            </a:endParaRPr>
          </a:p>
          <a:p>
            <a:pPr marL="266224">
              <a:spcBef>
                <a:spcPts val="4"/>
              </a:spcBef>
              <a:tabLst>
                <a:tab pos="3249454" algn="l"/>
              </a:tabLst>
            </a:pPr>
            <a:r>
              <a:rPr sz="1725" i="1" dirty="0">
                <a:latin typeface="Calibri"/>
                <a:cs typeface="Calibri"/>
              </a:rPr>
              <a:t>and the </a:t>
            </a:r>
            <a:r>
              <a:rPr sz="1725" i="1" spc="-4" dirty="0">
                <a:latin typeface="Calibri"/>
                <a:cs typeface="Calibri"/>
              </a:rPr>
              <a:t>drink. The</a:t>
            </a:r>
            <a:r>
              <a:rPr sz="1725" i="1" spc="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movie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was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.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725" dirty="0">
              <a:latin typeface="Calibri"/>
              <a:cs typeface="Calibri"/>
            </a:endParaRPr>
          </a:p>
          <a:p>
            <a:pPr marL="266224" marR="258604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2858928" algn="l"/>
              </a:tabLst>
            </a:pPr>
            <a:r>
              <a:rPr sz="1725" spc="-4" dirty="0">
                <a:latin typeface="Calibri"/>
                <a:cs typeface="Calibri"/>
              </a:rPr>
              <a:t>Iroh </a:t>
            </a:r>
            <a:r>
              <a:rPr sz="1725" dirty="0">
                <a:latin typeface="Calibri"/>
                <a:cs typeface="Calibri"/>
              </a:rPr>
              <a:t>went into the kitchen to </a:t>
            </a:r>
            <a:r>
              <a:rPr sz="1725" spc="-4" dirty="0">
                <a:latin typeface="Calibri"/>
                <a:cs typeface="Calibri"/>
              </a:rPr>
              <a:t>make some </a:t>
            </a:r>
            <a:r>
              <a:rPr sz="1725" dirty="0">
                <a:latin typeface="Calibri"/>
                <a:cs typeface="Calibri"/>
              </a:rPr>
              <a:t>tea. </a:t>
            </a:r>
            <a:r>
              <a:rPr sz="1725" spc="-4" dirty="0">
                <a:latin typeface="Calibri"/>
                <a:cs typeface="Calibri"/>
              </a:rPr>
              <a:t>Standing next </a:t>
            </a:r>
            <a:r>
              <a:rPr sz="1725" dirty="0">
                <a:latin typeface="Calibri"/>
                <a:cs typeface="Calibri"/>
              </a:rPr>
              <a:t>to </a:t>
            </a:r>
            <a:r>
              <a:rPr sz="1725" spc="-4" dirty="0">
                <a:latin typeface="Calibri"/>
                <a:cs typeface="Calibri"/>
              </a:rPr>
              <a:t>Iroh, Zuko </a:t>
            </a:r>
            <a:r>
              <a:rPr sz="1725" dirty="0">
                <a:latin typeface="Calibri"/>
                <a:cs typeface="Calibri"/>
              </a:rPr>
              <a:t>pondered </a:t>
            </a:r>
            <a:r>
              <a:rPr sz="1725" spc="-4" dirty="0">
                <a:latin typeface="Calibri"/>
                <a:cs typeface="Calibri"/>
              </a:rPr>
              <a:t>his  destiny. Zuko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left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dirty="0">
                <a:latin typeface="Calibri"/>
                <a:cs typeface="Calibri"/>
              </a:rPr>
              <a:t>.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72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6683693" algn="l"/>
              </a:tabLst>
            </a:pPr>
            <a:r>
              <a:rPr sz="1725" dirty="0">
                <a:latin typeface="Calibri"/>
                <a:cs typeface="Calibri"/>
              </a:rPr>
              <a:t>I was thinking about the sequence that goes 1, 1, 2, 3, 5, 8,</a:t>
            </a:r>
            <a:r>
              <a:rPr sz="1725" spc="6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13,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21,</a:t>
            </a:r>
            <a:r>
              <a:rPr sz="172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725" dirty="0">
              <a:latin typeface="Calibri"/>
              <a:cs typeface="Calibri"/>
            </a:endParaRPr>
          </a:p>
          <a:p>
            <a:pPr marL="266224">
              <a:spcBef>
                <a:spcPts val="4"/>
              </a:spcBef>
            </a:pP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72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Models </a:t>
            </a:r>
            <a:r>
              <a:rPr sz="1725" spc="-4" dirty="0">
                <a:latin typeface="Calibri"/>
                <a:cs typeface="Calibri"/>
              </a:rPr>
              <a:t>also </a:t>
            </a:r>
            <a:r>
              <a:rPr sz="1725" dirty="0">
                <a:latin typeface="Calibri"/>
                <a:cs typeface="Calibri"/>
              </a:rPr>
              <a:t>learn – and can exacerbate </a:t>
            </a:r>
            <a:r>
              <a:rPr sz="1725" spc="-4" dirty="0">
                <a:latin typeface="Calibri"/>
                <a:cs typeface="Calibri"/>
              </a:rPr>
              <a:t>racism, sexism, </a:t>
            </a:r>
            <a:r>
              <a:rPr sz="1725" dirty="0">
                <a:latin typeface="Calibri"/>
                <a:cs typeface="Calibri"/>
              </a:rPr>
              <a:t>all manner </a:t>
            </a:r>
            <a:r>
              <a:rPr sz="1725" spc="-4" dirty="0">
                <a:latin typeface="Calibri"/>
                <a:cs typeface="Calibri"/>
              </a:rPr>
              <a:t>of bad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biases.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/>
              <a:t>Capturing meaning via context: </a:t>
            </a:r>
            <a:br>
              <a:rPr lang="en-US" sz="3200" b="0" spc="-4" dirty="0"/>
            </a:br>
            <a:r>
              <a:rPr lang="en-US" sz="3200" b="0" spc="-4" dirty="0"/>
              <a:t>What kinds </a:t>
            </a:r>
            <a:r>
              <a:rPr lang="en-US" sz="3200" b="0" dirty="0"/>
              <a:t>of </a:t>
            </a:r>
            <a:r>
              <a:rPr lang="en-US" sz="3200" b="0" spc="-4" dirty="0"/>
              <a:t>things </a:t>
            </a:r>
            <a:r>
              <a:rPr lang="en-US" sz="3200" b="0" dirty="0"/>
              <a:t>does pretraining</a:t>
            </a:r>
            <a:r>
              <a:rPr lang="en-US" sz="3200" b="0" spc="-41" dirty="0"/>
              <a:t> </a:t>
            </a:r>
            <a:r>
              <a:rPr lang="en-US" sz="3200" b="0" dirty="0"/>
              <a:t>learn?</a:t>
            </a:r>
            <a:endParaRPr lang="en-US" b="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8" y="1724597"/>
            <a:ext cx="7401878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So far, </a:t>
            </a:r>
            <a:r>
              <a:rPr sz="1725" dirty="0">
                <a:latin typeface="Calibri"/>
                <a:cs typeface="Calibri"/>
              </a:rPr>
              <a:t>we’ve </a:t>
            </a:r>
            <a:r>
              <a:rPr sz="1725" spc="-4" dirty="0">
                <a:latin typeface="Calibri"/>
                <a:cs typeface="Calibri"/>
              </a:rPr>
              <a:t>looked </a:t>
            </a:r>
            <a:r>
              <a:rPr sz="1725" dirty="0">
                <a:latin typeface="Calibri"/>
                <a:cs typeface="Calibri"/>
              </a:rPr>
              <a:t>at language </a:t>
            </a:r>
            <a:r>
              <a:rPr sz="1725" spc="-4" dirty="0">
                <a:latin typeface="Calibri"/>
                <a:cs typeface="Calibri"/>
              </a:rPr>
              <a:t>model pretraining. </a:t>
            </a:r>
            <a:r>
              <a:rPr sz="1725" dirty="0">
                <a:latin typeface="Calibri"/>
                <a:cs typeface="Calibri"/>
              </a:rPr>
              <a:t>But </a:t>
            </a:r>
            <a:r>
              <a:rPr sz="1725" b="1" spc="-4" dirty="0">
                <a:latin typeface="Calibri"/>
                <a:cs typeface="Calibri"/>
              </a:rPr>
              <a:t>encoders get bidirectional  context, </a:t>
            </a:r>
            <a:r>
              <a:rPr sz="1725" spc="-4" dirty="0">
                <a:latin typeface="Calibri"/>
                <a:cs typeface="Calibri"/>
              </a:rPr>
              <a:t>so </a:t>
            </a:r>
            <a:r>
              <a:rPr sz="1725" dirty="0">
                <a:latin typeface="Calibri"/>
                <a:cs typeface="Calibri"/>
              </a:rPr>
              <a:t>we can’t </a:t>
            </a:r>
            <a:r>
              <a:rPr sz="1725" spc="-4" dirty="0">
                <a:latin typeface="Calibri"/>
                <a:cs typeface="Calibri"/>
              </a:rPr>
              <a:t>do </a:t>
            </a:r>
            <a:r>
              <a:rPr sz="1725" dirty="0">
                <a:latin typeface="Calibri"/>
                <a:cs typeface="Calibri"/>
              </a:rPr>
              <a:t>language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78815" y="3136249"/>
            <a:ext cx="1896904" cy="1513998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63779" y="2478786"/>
            <a:ext cx="3848576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just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Idea: replace </a:t>
            </a:r>
            <a:r>
              <a:rPr sz="1725" spc="-4" dirty="0">
                <a:latin typeface="Calibri"/>
                <a:cs typeface="Calibri"/>
              </a:rPr>
              <a:t>some fraction of </a:t>
            </a:r>
            <a:r>
              <a:rPr sz="1725" dirty="0">
                <a:latin typeface="Calibri"/>
                <a:cs typeface="Calibri"/>
              </a:rPr>
              <a:t>words in the  input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special </a:t>
            </a:r>
            <a:r>
              <a:rPr sz="1725" dirty="0">
                <a:latin typeface="Calibri"/>
                <a:cs typeface="Calibri"/>
              </a:rPr>
              <a:t>[MASK] token; </a:t>
            </a:r>
            <a:r>
              <a:rPr sz="1725" spc="-4" dirty="0">
                <a:latin typeface="Calibri"/>
                <a:cs typeface="Calibri"/>
              </a:rPr>
              <a:t>predict  </a:t>
            </a:r>
            <a:r>
              <a:rPr sz="1725" dirty="0">
                <a:latin typeface="Calibri"/>
                <a:cs typeface="Calibri"/>
              </a:rPr>
              <a:t>these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94647" y="3648742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955357" y="3584257"/>
            <a:ext cx="2917508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 </a:t>
            </a:r>
            <a:r>
              <a:rPr sz="1725" dirty="0">
                <a:latin typeface="Cambria Math"/>
                <a:cs typeface="Cambria Math"/>
              </a:rPr>
              <a:t>= </a:t>
            </a:r>
            <a:r>
              <a:rPr sz="1725" spc="-4" dirty="0">
                <a:latin typeface="Cambria Math"/>
                <a:cs typeface="Cambria Math"/>
              </a:rPr>
              <a:t>Encoder </a:t>
            </a:r>
            <a:r>
              <a:rPr lang="en-US" sz="1725" spc="-4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49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 dirty="0">
              <a:latin typeface="Cambria Math"/>
              <a:cs typeface="Cambria Math"/>
            </a:endParaRPr>
          </a:p>
          <a:p>
            <a:pPr marL="903923">
              <a:spcBef>
                <a:spcPts val="4"/>
              </a:spcBef>
            </a:pPr>
            <a:r>
              <a:rPr sz="1725" spc="-8" dirty="0">
                <a:latin typeface="Cambria Math"/>
                <a:cs typeface="Cambria Math"/>
              </a:rPr>
              <a:t>𝑦</a:t>
            </a:r>
            <a:r>
              <a:rPr sz="1856" spc="-11" baseline="-15151" dirty="0">
                <a:latin typeface="Cambria Math"/>
                <a:cs typeface="Cambria Math"/>
              </a:rPr>
              <a:t>𝑖 </a:t>
            </a:r>
            <a:r>
              <a:rPr sz="1725" dirty="0">
                <a:latin typeface="Cambria Math"/>
                <a:cs typeface="Cambria Math"/>
              </a:rPr>
              <a:t>∼ </a:t>
            </a:r>
            <a:r>
              <a:rPr sz="1725" spc="4" dirty="0">
                <a:latin typeface="Cambria Math"/>
                <a:cs typeface="Cambria Math"/>
              </a:rPr>
              <a:t>𝐴𝑤</a:t>
            </a:r>
            <a:r>
              <a:rPr sz="1856" spc="5" baseline="-15151" dirty="0">
                <a:latin typeface="Cambria Math"/>
                <a:cs typeface="Cambria Math"/>
              </a:rPr>
              <a:t>𝑖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44728" y="4477226"/>
            <a:ext cx="4471112" cy="80550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 marR="22860">
              <a:lnSpc>
                <a:spcPct val="100200"/>
              </a:lnSpc>
              <a:spcBef>
                <a:spcPts val="71"/>
              </a:spcBef>
            </a:pPr>
            <a:r>
              <a:rPr sz="1725" spc="-4" dirty="0">
                <a:latin typeface="Calibri"/>
                <a:cs typeface="Calibri"/>
              </a:rPr>
              <a:t>Only </a:t>
            </a:r>
            <a:r>
              <a:rPr sz="1725" dirty="0">
                <a:latin typeface="Calibri"/>
                <a:cs typeface="Calibri"/>
              </a:rPr>
              <a:t>add loss terms from </a:t>
            </a:r>
            <a:r>
              <a:rPr sz="1725" spc="-4" dirty="0">
                <a:latin typeface="Calibri"/>
                <a:cs typeface="Calibri"/>
              </a:rPr>
              <a:t>words </a:t>
            </a:r>
            <a:r>
              <a:rPr sz="1725" dirty="0">
                <a:latin typeface="Calibri"/>
                <a:cs typeface="Calibri"/>
              </a:rPr>
              <a:t>that are  </a:t>
            </a:r>
            <a:r>
              <a:rPr sz="1725" spc="-4" dirty="0">
                <a:latin typeface="Calibri"/>
                <a:cs typeface="Calibri"/>
              </a:rPr>
              <a:t>“masked out.” </a:t>
            </a:r>
            <a:r>
              <a:rPr sz="1725" dirty="0">
                <a:latin typeface="Calibri"/>
                <a:cs typeface="Calibri"/>
              </a:rPr>
              <a:t>If </a:t>
            </a:r>
            <a:r>
              <a:rPr lang="en-US" sz="1725" spc="-90" dirty="0">
                <a:latin typeface="Cambria Math"/>
                <a:cs typeface="Cambria Math"/>
              </a:rPr>
              <a:t>𝑥 </a:t>
            </a:r>
            <a:r>
              <a:rPr lang="en-US" sz="1725" dirty="0">
                <a:latin typeface="Calibri"/>
                <a:cs typeface="Calibri"/>
              </a:rPr>
              <a:t>’ i</a:t>
            </a:r>
            <a:r>
              <a:rPr sz="1725" dirty="0">
                <a:latin typeface="Calibri"/>
                <a:cs typeface="Calibri"/>
              </a:rPr>
              <a:t>s the masked version </a:t>
            </a:r>
            <a:r>
              <a:rPr sz="1725" spc="-4" dirty="0">
                <a:latin typeface="Calibri"/>
                <a:cs typeface="Calibri"/>
              </a:rPr>
              <a:t>of  </a:t>
            </a:r>
            <a:r>
              <a:rPr sz="1725" spc="-90" dirty="0">
                <a:latin typeface="Cambria Math"/>
                <a:cs typeface="Cambria Math"/>
              </a:rPr>
              <a:t>𝑥</a:t>
            </a:r>
            <a:r>
              <a:rPr sz="1725" spc="-90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we’re learning </a:t>
            </a:r>
            <a:r>
              <a:rPr sz="1725" spc="-127" dirty="0">
                <a:latin typeface="Cambria Math"/>
                <a:cs typeface="Cambria Math"/>
              </a:rPr>
              <a:t>𝑝</a:t>
            </a:r>
            <a:r>
              <a:rPr sz="1856" spc="-191" baseline="-15151" dirty="0">
                <a:latin typeface="Cambria Math"/>
                <a:cs typeface="Cambria Math"/>
              </a:rPr>
              <a:t>𝜃</a:t>
            </a:r>
            <a:r>
              <a:rPr sz="1725" spc="-127" dirty="0">
                <a:latin typeface="Cambria Math"/>
                <a:cs typeface="Cambria Math"/>
              </a:rPr>
              <a:t>(𝑥|𝑥</a:t>
            </a:r>
            <a:r>
              <a:rPr lang="en-US" sz="1725" i="1" spc="-127" dirty="0">
                <a:latin typeface="Cambria Math"/>
                <a:cs typeface="Cambria Math"/>
              </a:rPr>
              <a:t>’  </a:t>
            </a:r>
            <a:r>
              <a:rPr sz="1725" spc="-127" dirty="0">
                <a:latin typeface="Cambria Math"/>
                <a:cs typeface="Cambria Math"/>
              </a:rPr>
              <a:t>)</a:t>
            </a:r>
            <a:r>
              <a:rPr sz="1725" spc="-127" dirty="0">
                <a:latin typeface="Calibri"/>
                <a:cs typeface="Calibri"/>
              </a:rPr>
              <a:t>. </a:t>
            </a:r>
            <a:r>
              <a:rPr lang="en-US" sz="1725" spc="-127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Called </a:t>
            </a:r>
            <a:r>
              <a:rPr sz="1725" b="1" dirty="0">
                <a:latin typeface="Calibri"/>
                <a:cs typeface="Calibri"/>
              </a:rPr>
              <a:t>Masked LM</a:t>
            </a:r>
            <a:r>
              <a:rPr sz="172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64194" y="4657344"/>
            <a:ext cx="2038350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385763" algn="l"/>
                <a:tab pos="882015" algn="l"/>
                <a:tab pos="1261110" algn="l"/>
                <a:tab pos="1678305" algn="l"/>
              </a:tabLst>
            </a:pPr>
            <a:r>
              <a:rPr sz="1875" i="1" spc="-4" dirty="0">
                <a:latin typeface="Calibri"/>
                <a:cs typeface="Calibri"/>
              </a:rPr>
              <a:t>I	[M]	</a:t>
            </a:r>
            <a:r>
              <a:rPr sz="1875" i="1" spc="-30" dirty="0">
                <a:latin typeface="Calibri"/>
                <a:cs typeface="Calibri"/>
              </a:rPr>
              <a:t>t</a:t>
            </a:r>
            <a:r>
              <a:rPr sz="1875" i="1" spc="-4" dirty="0">
                <a:latin typeface="Calibri"/>
                <a:cs typeface="Calibri"/>
              </a:rPr>
              <a:t>o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the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[M]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59005" y="2647246"/>
            <a:ext cx="46529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-19" dirty="0">
                <a:latin typeface="Calibri"/>
                <a:cs typeface="Calibri"/>
              </a:rPr>
              <a:t>n</a:t>
            </a:r>
            <a:r>
              <a:rPr sz="1725" i="1" dirty="0">
                <a:latin typeface="Calibri"/>
                <a:cs typeface="Calibri"/>
              </a:rPr>
              <a:t>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15817" y="2465383"/>
            <a:ext cx="1352550" cy="1246014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28575">
              <a:spcBef>
                <a:spcPts val="1226"/>
              </a:spcBef>
            </a:pPr>
            <a:r>
              <a:rPr sz="1725" i="1" spc="-11" dirty="0">
                <a:latin typeface="Calibri"/>
                <a:cs typeface="Calibri"/>
              </a:rPr>
              <a:t>store</a:t>
            </a:r>
            <a:endParaRPr sz="1725">
              <a:latin typeface="Calibri"/>
              <a:cs typeface="Calibri"/>
            </a:endParaRPr>
          </a:p>
          <a:p>
            <a:pPr marL="444341">
              <a:spcBef>
                <a:spcPts val="1151"/>
              </a:spcBef>
            </a:pPr>
            <a:r>
              <a:rPr sz="1725" spc="8" dirty="0">
                <a:latin typeface="Cambria Math"/>
                <a:cs typeface="Cambria Math"/>
              </a:rPr>
              <a:t>𝐴,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445294">
              <a:spcBef>
                <a:spcPts val="866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99439" y="2895219"/>
            <a:ext cx="1470184" cy="416719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78726" y="5304510"/>
            <a:ext cx="137588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encoders: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b="0" dirty="0">
                <a:latin typeface="Calibri"/>
                <a:cs typeface="Calibri"/>
              </a:rPr>
              <a:t>What </a:t>
            </a:r>
            <a:r>
              <a:rPr lang="en-US" sz="3200" b="0" spc="-4" dirty="0">
                <a:latin typeface="Calibri"/>
                <a:cs typeface="Calibri"/>
              </a:rPr>
              <a:t>pretraining objective </a:t>
            </a:r>
            <a:r>
              <a:rPr lang="en-US" sz="3200" b="0" dirty="0">
                <a:latin typeface="Calibri"/>
                <a:cs typeface="Calibri"/>
              </a:rPr>
              <a:t>to</a:t>
            </a:r>
            <a:r>
              <a:rPr lang="en-US" sz="3200" b="0" spc="3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54012" y="394335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8371332" y="394335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7450073" y="3942207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856982" y="3945636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517385" y="3942207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954012" y="308610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8371332" y="308610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9" name="object 9"/>
          <p:cNvGrpSpPr/>
          <p:nvPr/>
        </p:nvGrpSpPr>
        <p:grpSpPr>
          <a:xfrm>
            <a:off x="6224635" y="3084957"/>
            <a:ext cx="2615565" cy="1072515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3779" y="1724597"/>
            <a:ext cx="7722870" cy="103159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Devlin </a:t>
            </a:r>
            <a:r>
              <a:rPr sz="1725" dirty="0">
                <a:latin typeface="Calibri"/>
                <a:cs typeface="Calibri"/>
              </a:rPr>
              <a:t>et al., </a:t>
            </a:r>
            <a:r>
              <a:rPr sz="1725" spc="-4" dirty="0">
                <a:latin typeface="Calibri"/>
                <a:cs typeface="Calibri"/>
              </a:rPr>
              <a:t>2018 proposed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“Masked LM” objective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b="1" spc="-4" dirty="0">
                <a:latin typeface="Calibri"/>
                <a:cs typeface="Calibri"/>
              </a:rPr>
              <a:t>released </a:t>
            </a:r>
            <a:r>
              <a:rPr sz="1725" b="1" dirty="0">
                <a:latin typeface="Calibri"/>
                <a:cs typeface="Calibri"/>
              </a:rPr>
              <a:t>the </a:t>
            </a:r>
            <a:r>
              <a:rPr sz="1725" b="1" spc="-4" dirty="0">
                <a:latin typeface="Calibri"/>
                <a:cs typeface="Calibri"/>
              </a:rPr>
              <a:t>weights </a:t>
            </a:r>
            <a:r>
              <a:rPr sz="1725" b="1" dirty="0">
                <a:latin typeface="Calibri"/>
                <a:cs typeface="Calibri"/>
              </a:rPr>
              <a:t>of a  pretrained </a:t>
            </a:r>
            <a:r>
              <a:rPr sz="1725" b="1" spc="-4" dirty="0">
                <a:latin typeface="Calibri"/>
                <a:cs typeface="Calibri"/>
              </a:rPr>
              <a:t>Transformer</a:t>
            </a:r>
            <a:r>
              <a:rPr sz="1725" spc="-4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dirty="0">
                <a:latin typeface="Calibri"/>
                <a:cs typeface="Calibri"/>
              </a:rPr>
              <a:t>they labeled</a:t>
            </a:r>
            <a:r>
              <a:rPr sz="1725" spc="-4" dirty="0">
                <a:latin typeface="Calibri"/>
                <a:cs typeface="Calibri"/>
              </a:rPr>
              <a:t> BERT.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63">
              <a:latin typeface="Calibri"/>
              <a:cs typeface="Calibri"/>
            </a:endParaRPr>
          </a:p>
          <a:p>
            <a:pPr marL="9525"/>
            <a:r>
              <a:rPr sz="1725" spc="-4" dirty="0">
                <a:latin typeface="Calibri"/>
                <a:cs typeface="Calibri"/>
              </a:rPr>
              <a:t>Some more details </a:t>
            </a:r>
            <a:r>
              <a:rPr sz="1725" dirty="0">
                <a:latin typeface="Calibri"/>
                <a:cs typeface="Calibri"/>
              </a:rPr>
              <a:t>about Masked LM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BERT: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3778" y="2739133"/>
            <a:ext cx="4609148" cy="2475037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266700" indent="-257175">
              <a:spcBef>
                <a:spcPts val="51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Predict a random 15% of </a:t>
            </a:r>
            <a:r>
              <a:rPr sz="1725" spc="-4" dirty="0">
                <a:latin typeface="Calibri"/>
                <a:cs typeface="Calibri"/>
              </a:rPr>
              <a:t>(sub)word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tokens.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Replace input word with [MASK] 80%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</a:t>
            </a:r>
            <a:r>
              <a:rPr sz="1575" spc="-7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</a:t>
            </a:r>
            <a:endParaRPr sz="1575">
              <a:latin typeface="Calibri"/>
              <a:cs typeface="Calibri"/>
            </a:endParaRPr>
          </a:p>
          <a:p>
            <a:pPr marL="523399" marR="148590" lvl="1" indent="-171450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Replace input word with a random token 10%</a:t>
            </a:r>
            <a:r>
              <a:rPr sz="1575" spc="-98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of  the</a:t>
            </a:r>
            <a:r>
              <a:rPr sz="1575" spc="-8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</a:t>
            </a:r>
            <a:endParaRPr sz="1575">
              <a:latin typeface="Calibri"/>
              <a:cs typeface="Calibri"/>
            </a:endParaRPr>
          </a:p>
          <a:p>
            <a:pPr marL="523399" marR="3810" lvl="1" indent="-171450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Leave input word </a:t>
            </a:r>
            <a:r>
              <a:rPr sz="1575" spc="-4" dirty="0">
                <a:latin typeface="Calibri"/>
                <a:cs typeface="Calibri"/>
              </a:rPr>
              <a:t>unchanged </a:t>
            </a:r>
            <a:r>
              <a:rPr sz="1575" dirty="0">
                <a:latin typeface="Calibri"/>
                <a:cs typeface="Calibri"/>
              </a:rPr>
              <a:t>10%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 time</a:t>
            </a:r>
            <a:r>
              <a:rPr sz="1575" spc="-79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(but  still predict</a:t>
            </a:r>
            <a:r>
              <a:rPr sz="1575" spc="1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it!)</a:t>
            </a:r>
            <a:endParaRPr sz="1575">
              <a:latin typeface="Calibri"/>
              <a:cs typeface="Calibri"/>
            </a:endParaRPr>
          </a:p>
          <a:p>
            <a:pPr marL="266224" marR="82867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dirty="0">
                <a:latin typeface="Calibri"/>
                <a:cs typeface="Calibri"/>
              </a:rPr>
              <a:t>Why? </a:t>
            </a:r>
            <a:r>
              <a:rPr sz="1575" spc="-4" dirty="0">
                <a:latin typeface="Calibri"/>
                <a:cs typeface="Calibri"/>
              </a:rPr>
              <a:t>Doesn’t </a:t>
            </a:r>
            <a:r>
              <a:rPr sz="1575" dirty="0">
                <a:latin typeface="Calibri"/>
                <a:cs typeface="Calibri"/>
              </a:rPr>
              <a:t>let the model </a:t>
            </a:r>
            <a:r>
              <a:rPr sz="1575" spc="-4" dirty="0">
                <a:latin typeface="Calibri"/>
                <a:cs typeface="Calibri"/>
              </a:rPr>
              <a:t>get </a:t>
            </a:r>
            <a:r>
              <a:rPr sz="1575" dirty="0">
                <a:latin typeface="Calibri"/>
                <a:cs typeface="Calibri"/>
              </a:rPr>
              <a:t>complacent and</a:t>
            </a:r>
            <a:r>
              <a:rPr sz="1575" spc="-71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not  build strong representations of </a:t>
            </a:r>
            <a:r>
              <a:rPr sz="1575" dirty="0">
                <a:latin typeface="Calibri"/>
                <a:cs typeface="Calibri"/>
              </a:rPr>
              <a:t>non-masked </a:t>
            </a:r>
            <a:r>
              <a:rPr sz="1575" spc="-4" dirty="0">
                <a:latin typeface="Calibri"/>
                <a:cs typeface="Calibri"/>
              </a:rPr>
              <a:t>words.  (No </a:t>
            </a:r>
            <a:r>
              <a:rPr sz="1575" dirty="0">
                <a:latin typeface="Calibri"/>
                <a:cs typeface="Calibri"/>
              </a:rPr>
              <a:t>masks are </a:t>
            </a:r>
            <a:r>
              <a:rPr sz="1575" spc="-4" dirty="0">
                <a:latin typeface="Calibri"/>
                <a:cs typeface="Calibri"/>
              </a:rPr>
              <a:t>seen </a:t>
            </a:r>
            <a:r>
              <a:rPr sz="1575" dirty="0">
                <a:latin typeface="Calibri"/>
                <a:cs typeface="Calibri"/>
              </a:rPr>
              <a:t>at fine-tuning</a:t>
            </a:r>
            <a:r>
              <a:rPr sz="1575" spc="-30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time!)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12175" y="2869216"/>
            <a:ext cx="10953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50" spc="-3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0526" y="4311968"/>
            <a:ext cx="2038350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264319" algn="l"/>
                <a:tab pos="882015" algn="l"/>
                <a:tab pos="1261110" algn="l"/>
                <a:tab pos="1678305" algn="l"/>
              </a:tabLst>
            </a:pPr>
            <a:r>
              <a:rPr sz="1875" i="1" spc="-4" dirty="0">
                <a:latin typeface="Calibri"/>
                <a:cs typeface="Calibri"/>
              </a:rPr>
              <a:t>I	</a:t>
            </a:r>
            <a:r>
              <a:rPr sz="1875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75" i="1" spc="-45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75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75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75" i="1" spc="-30" dirty="0">
                <a:latin typeface="Calibri"/>
                <a:cs typeface="Calibri"/>
              </a:rPr>
              <a:t>t</a:t>
            </a:r>
            <a:r>
              <a:rPr sz="1875" i="1" spc="-4" dirty="0">
                <a:latin typeface="Calibri"/>
                <a:cs typeface="Calibri"/>
              </a:rPr>
              <a:t>o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the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[M]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39588" y="2807971"/>
            <a:ext cx="46672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i="1" spc="-11" dirty="0">
                <a:latin typeface="Calibri"/>
                <a:cs typeface="Calibri"/>
              </a:rPr>
              <a:t>store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35127" y="2807970"/>
            <a:ext cx="1402556" cy="1135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40556" algn="l"/>
              </a:tabLst>
            </a:pPr>
            <a:r>
              <a:rPr sz="1725" i="1" spc="-4" dirty="0">
                <a:latin typeface="Calibri"/>
                <a:cs typeface="Calibri"/>
              </a:rPr>
              <a:t>went	</a:t>
            </a:r>
            <a:r>
              <a:rPr sz="1725" i="1" spc="-23" dirty="0">
                <a:latin typeface="Calibri"/>
                <a:cs typeface="Calibri"/>
              </a:rPr>
              <a:t>to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88">
              <a:latin typeface="Calibri"/>
              <a:cs typeface="Calibri"/>
            </a:endParaRPr>
          </a:p>
          <a:p>
            <a:pPr marL="401479" marR="3810" indent="-198120"/>
            <a:r>
              <a:rPr spc="49" dirty="0">
                <a:latin typeface="Calibri"/>
                <a:cs typeface="Calibri"/>
              </a:rPr>
              <a:t>T</a:t>
            </a:r>
            <a:r>
              <a:rPr spc="26" dirty="0">
                <a:latin typeface="Calibri"/>
                <a:cs typeface="Calibri"/>
              </a:rPr>
              <a:t>r</a:t>
            </a:r>
            <a:r>
              <a:rPr spc="23" dirty="0">
                <a:latin typeface="Calibri"/>
                <a:cs typeface="Calibri"/>
              </a:rPr>
              <a:t>ansfo</a:t>
            </a:r>
            <a:r>
              <a:rPr spc="8" dirty="0">
                <a:latin typeface="Calibri"/>
                <a:cs typeface="Calibri"/>
              </a:rPr>
              <a:t>rmer  </a:t>
            </a:r>
            <a:r>
              <a:rPr spc="30" dirty="0">
                <a:latin typeface="Calibri"/>
                <a:cs typeface="Calibri"/>
              </a:rPr>
              <a:t>Encoder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52404" y="5725821"/>
            <a:ext cx="13763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17610" y="4658867"/>
            <a:ext cx="57150" cy="40005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8036051" y="5163921"/>
            <a:ext cx="66865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50" spc="-49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3983" y="5163921"/>
            <a:ext cx="75866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spc="-34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69202" y="4658867"/>
            <a:ext cx="288131" cy="543878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6903529" y="5163921"/>
            <a:ext cx="10239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50" spc="-5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09879" y="4658868"/>
            <a:ext cx="93345" cy="542449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827668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Problem with words as discrete symbols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8414337" cy="4810818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382141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Example: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web search, if user searches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motel”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we  would like to match documents containing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hotel”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But:</a:t>
            </a:r>
          </a:p>
          <a:p>
            <a:pPr marL="1837302" marR="0" lvl="0" indent="0" algn="l" defTabSz="806867" rtl="0" eaLnBrk="1" fontAlgn="auto" latinLnBrk="0" hangingPunct="1">
              <a:lnSpc>
                <a:spcPts val="27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08464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two vectors are 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orthogonal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There is no natural notion of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one-hot vectors!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Solution: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Could try to rely on WordNet’s list of synonyms to get similarity?</a:t>
            </a:r>
          </a:p>
          <a:p>
            <a:pPr marL="656700" marR="0" lvl="1" indent="-215725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56139" algn="l"/>
                <a:tab pos="6567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 it is well-known to fail badly: incompleteness, etc.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Instead: learn to encode similarity in the vectors themselves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6233" y="201033"/>
            <a:ext cx="937932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13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Sec.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00" b="0" i="0" u="none" strike="noStrike" kern="1200" cap="none" spc="6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9.2.2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371600"/>
            <a:ext cx="8191500" cy="7051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 out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of the input words, and then predict the  masked words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always use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94962" y="2709163"/>
            <a:ext cx="896702" cy="78547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store</a:t>
            </a:r>
          </a:p>
          <a:p>
            <a:pPr marL="46355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36396" y="2709163"/>
            <a:ext cx="1487192" cy="78547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gallon</a:t>
            </a: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3540" y="3666235"/>
            <a:ext cx="8288512" cy="150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631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man went to the [MASK] to buy a [MASK] of milk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little masking: Too expensive to train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371600"/>
            <a:ext cx="7895590" cy="12465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task: Next sentence prediction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learn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477770" y="3115032"/>
            <a:ext cx="4572000" cy="1115568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251527" y="4565309"/>
            <a:ext cx="4396125" cy="1115568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3779" y="1371600"/>
            <a:ext cx="6932771" cy="6256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3779" y="4621206"/>
            <a:ext cx="8375091" cy="9462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000" spc="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20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2000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3761" y="6133861"/>
            <a:ext cx="24760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5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56719" y="2382761"/>
            <a:ext cx="6301160" cy="1828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223569" y="5781027"/>
            <a:ext cx="1376363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779" y="1672475"/>
            <a:ext cx="8665921" cy="4104650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2000" spc="-4" dirty="0">
                <a:latin typeface="Calibri"/>
                <a:cs typeface="Calibri"/>
              </a:rPr>
              <a:t>Details </a:t>
            </a:r>
            <a:r>
              <a:rPr sz="2000" dirty="0">
                <a:latin typeface="Calibri"/>
                <a:cs typeface="Calibri"/>
              </a:rPr>
              <a:t>about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BERT</a:t>
            </a: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Two models </a:t>
            </a:r>
            <a:r>
              <a:rPr sz="2000" dirty="0">
                <a:latin typeface="Calibri"/>
                <a:cs typeface="Calibri"/>
              </a:rPr>
              <a:t>were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released:</a:t>
            </a: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BERT-base: </a:t>
            </a:r>
            <a:r>
              <a:rPr dirty="0">
                <a:latin typeface="Calibri"/>
                <a:cs typeface="Calibri"/>
              </a:rPr>
              <a:t>12 </a:t>
            </a:r>
            <a:r>
              <a:rPr spc="-4" dirty="0">
                <a:latin typeface="Calibri"/>
                <a:cs typeface="Calibri"/>
              </a:rPr>
              <a:t>layers, </a:t>
            </a:r>
            <a:r>
              <a:rPr dirty="0">
                <a:latin typeface="Calibri"/>
                <a:cs typeface="Calibri"/>
              </a:rPr>
              <a:t>768-dim </a:t>
            </a:r>
            <a:r>
              <a:rPr spc="-4" dirty="0">
                <a:latin typeface="Calibri"/>
                <a:cs typeface="Calibri"/>
              </a:rPr>
              <a:t>hidden states, </a:t>
            </a:r>
            <a:r>
              <a:rPr dirty="0">
                <a:latin typeface="Calibri"/>
                <a:cs typeface="Calibri"/>
              </a:rPr>
              <a:t>12 attention </a:t>
            </a:r>
            <a:r>
              <a:rPr spc="-4" dirty="0">
                <a:latin typeface="Calibri"/>
                <a:cs typeface="Calibri"/>
              </a:rPr>
              <a:t>heads, </a:t>
            </a:r>
            <a:r>
              <a:rPr dirty="0">
                <a:latin typeface="Calibri"/>
                <a:cs typeface="Calibri"/>
              </a:rPr>
              <a:t>110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params.</a:t>
            </a:r>
            <a:endParaRPr dirty="0">
              <a:latin typeface="Calibri"/>
              <a:cs typeface="Calibri"/>
            </a:endParaRPr>
          </a:p>
          <a:p>
            <a:pPr marL="523875" lvl="1" indent="-171926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BERT-large: </a:t>
            </a:r>
            <a:r>
              <a:rPr dirty="0">
                <a:latin typeface="Calibri"/>
                <a:cs typeface="Calibri"/>
              </a:rPr>
              <a:t>24 </a:t>
            </a:r>
            <a:r>
              <a:rPr spc="-4" dirty="0">
                <a:latin typeface="Calibri"/>
                <a:cs typeface="Calibri"/>
              </a:rPr>
              <a:t>layers, </a:t>
            </a:r>
            <a:r>
              <a:rPr dirty="0">
                <a:latin typeface="Calibri"/>
                <a:cs typeface="Calibri"/>
              </a:rPr>
              <a:t>1024-dim </a:t>
            </a:r>
            <a:r>
              <a:rPr spc="-4" dirty="0">
                <a:latin typeface="Calibri"/>
                <a:cs typeface="Calibri"/>
              </a:rPr>
              <a:t>hidden states, </a:t>
            </a:r>
            <a:r>
              <a:rPr dirty="0">
                <a:latin typeface="Calibri"/>
                <a:cs typeface="Calibri"/>
              </a:rPr>
              <a:t>16 attention </a:t>
            </a:r>
            <a:r>
              <a:rPr spc="-4" dirty="0">
                <a:latin typeface="Calibri"/>
                <a:cs typeface="Calibri"/>
              </a:rPr>
              <a:t>heads, </a:t>
            </a:r>
            <a:r>
              <a:rPr dirty="0">
                <a:latin typeface="Calibri"/>
                <a:cs typeface="Calibri"/>
              </a:rPr>
              <a:t>340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params.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Trained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on:</a:t>
            </a:r>
            <a:endParaRPr sz="2000" dirty="0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dirty="0">
                <a:latin typeface="Calibri"/>
                <a:cs typeface="Calibri"/>
              </a:rPr>
              <a:t>BooksCorpus </a:t>
            </a:r>
            <a:r>
              <a:rPr spc="-4" dirty="0">
                <a:latin typeface="Calibri"/>
                <a:cs typeface="Calibri"/>
              </a:rPr>
              <a:t>(800 million</a:t>
            </a:r>
            <a:r>
              <a:rPr spc="2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words)</a:t>
            </a:r>
            <a:endParaRPr dirty="0">
              <a:latin typeface="Calibri"/>
              <a:cs typeface="Calibri"/>
            </a:endParaRP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English </a:t>
            </a:r>
            <a:r>
              <a:rPr dirty="0">
                <a:latin typeface="Calibri"/>
                <a:cs typeface="Calibri"/>
              </a:rPr>
              <a:t>Wikipedia (2,500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words)</a:t>
            </a:r>
          </a:p>
          <a:p>
            <a:pPr marL="266700" indent="-257175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Calibri"/>
                <a:cs typeface="Calibri"/>
              </a:rPr>
              <a:t>Pretraining </a:t>
            </a:r>
            <a:r>
              <a:rPr sz="2000" spc="-4" dirty="0">
                <a:latin typeface="Calibri"/>
                <a:cs typeface="Calibri"/>
              </a:rPr>
              <a:t>is </a:t>
            </a:r>
            <a:r>
              <a:rPr sz="2000" dirty="0">
                <a:latin typeface="Calibri"/>
                <a:cs typeface="Calibri"/>
              </a:rPr>
              <a:t>expensive and impractical </a:t>
            </a:r>
            <a:r>
              <a:rPr sz="2000" spc="-4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single GPU.</a:t>
            </a:r>
            <a:endParaRPr sz="2000" dirty="0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dirty="0">
                <a:latin typeface="Calibri"/>
                <a:cs typeface="Calibri"/>
              </a:rPr>
              <a:t>BERT was pretrained with 64 </a:t>
            </a:r>
            <a:r>
              <a:rPr spc="-4" dirty="0">
                <a:latin typeface="Calibri"/>
                <a:cs typeface="Calibri"/>
              </a:rPr>
              <a:t>TPU </a:t>
            </a:r>
            <a:r>
              <a:rPr dirty="0">
                <a:latin typeface="Calibri"/>
                <a:cs typeface="Calibri"/>
              </a:rPr>
              <a:t>chips </a:t>
            </a:r>
            <a:r>
              <a:rPr spc="-4" dirty="0">
                <a:latin typeface="Calibri"/>
                <a:cs typeface="Calibri"/>
              </a:rPr>
              <a:t>for </a:t>
            </a:r>
            <a:r>
              <a:rPr dirty="0">
                <a:latin typeface="Calibri"/>
                <a:cs typeface="Calibri"/>
              </a:rPr>
              <a:t>a total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4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days.</a:t>
            </a: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(TPUs </a:t>
            </a:r>
            <a:r>
              <a:rPr dirty="0">
                <a:latin typeface="Calibri"/>
                <a:cs typeface="Calibri"/>
              </a:rPr>
              <a:t>are </a:t>
            </a:r>
            <a:r>
              <a:rPr spc="-4" dirty="0">
                <a:latin typeface="Calibri"/>
                <a:cs typeface="Calibri"/>
              </a:rPr>
              <a:t>special </a:t>
            </a:r>
            <a:r>
              <a:rPr dirty="0">
                <a:latin typeface="Calibri"/>
                <a:cs typeface="Calibri"/>
              </a:rPr>
              <a:t>tensor </a:t>
            </a:r>
            <a:r>
              <a:rPr spc="-4" dirty="0">
                <a:latin typeface="Calibri"/>
                <a:cs typeface="Calibri"/>
              </a:rPr>
              <a:t>operation </a:t>
            </a:r>
            <a:r>
              <a:rPr dirty="0">
                <a:latin typeface="Calibri"/>
                <a:cs typeface="Calibri"/>
              </a:rPr>
              <a:t>acceleration</a:t>
            </a:r>
            <a:r>
              <a:rPr spc="5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hardware)</a:t>
            </a:r>
          </a:p>
          <a:p>
            <a:pPr marL="266700" indent="-25717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Finetuning </a:t>
            </a:r>
            <a:r>
              <a:rPr sz="2000" dirty="0">
                <a:latin typeface="Calibri"/>
                <a:cs typeface="Calibri"/>
              </a:rPr>
              <a:t>is practical and </a:t>
            </a:r>
            <a:r>
              <a:rPr sz="2000" spc="-4" dirty="0">
                <a:latin typeface="Calibri"/>
                <a:cs typeface="Calibri"/>
              </a:rPr>
              <a:t>common 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single</a:t>
            </a:r>
            <a:r>
              <a:rPr sz="2000" spc="3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GPU</a:t>
            </a: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“Pretrain once, finetune </a:t>
            </a:r>
            <a:r>
              <a:rPr dirty="0">
                <a:latin typeface="Calibri"/>
                <a:cs typeface="Calibri"/>
              </a:rPr>
              <a:t>many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696200" cy="6256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2000" dirty="0">
                <a:latin typeface="Calibri"/>
                <a:cs typeface="Calibri"/>
              </a:rPr>
              <a:t>BERT was massively </a:t>
            </a:r>
            <a:r>
              <a:rPr sz="2000" spc="-4" dirty="0">
                <a:latin typeface="Calibri"/>
                <a:cs typeface="Calibri"/>
              </a:rPr>
              <a:t>popular </a:t>
            </a:r>
            <a:r>
              <a:rPr sz="2000" dirty="0">
                <a:latin typeface="Calibri"/>
                <a:cs typeface="Calibri"/>
              </a:rPr>
              <a:t>and hugely versatile; finetuning </a:t>
            </a:r>
            <a:r>
              <a:rPr sz="2000" spc="-4" dirty="0">
                <a:latin typeface="Calibri"/>
                <a:cs typeface="Calibri"/>
              </a:rPr>
              <a:t>BERT </a:t>
            </a:r>
            <a:r>
              <a:rPr sz="2000" dirty="0">
                <a:latin typeface="Calibri"/>
                <a:cs typeface="Calibri"/>
              </a:rPr>
              <a:t>led to new </a:t>
            </a:r>
            <a:r>
              <a:rPr sz="2000" spc="-8" dirty="0">
                <a:latin typeface="Calibri"/>
                <a:cs typeface="Calibri"/>
              </a:rPr>
              <a:t>state-of-  </a:t>
            </a:r>
            <a:r>
              <a:rPr sz="2000" dirty="0">
                <a:latin typeface="Calibri"/>
                <a:cs typeface="Calibri"/>
              </a:rPr>
              <a:t>the-art results </a:t>
            </a:r>
            <a:r>
              <a:rPr sz="2000" spc="-4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broad </a:t>
            </a:r>
            <a:r>
              <a:rPr sz="2000" dirty="0">
                <a:latin typeface="Calibri"/>
                <a:cs typeface="Calibri"/>
              </a:rPr>
              <a:t>range </a:t>
            </a:r>
            <a:r>
              <a:rPr sz="2000" spc="-4" dirty="0">
                <a:latin typeface="Calibri"/>
                <a:cs typeface="Calibri"/>
              </a:rPr>
              <a:t>of tasks.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4443" y="2482215"/>
            <a:ext cx="4629532" cy="139509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50959" indent="457200">
              <a:buFont typeface="Arial" panose="020B0604020202020204" pitchFamily="34" charset="0"/>
              <a:buChar char="•"/>
            </a:pPr>
            <a:r>
              <a:rPr b="1" spc="-4" dirty="0">
                <a:latin typeface="Calibri"/>
                <a:cs typeface="Calibri"/>
              </a:rPr>
              <a:t>CoLA</a:t>
            </a:r>
            <a:r>
              <a:rPr spc="-4" dirty="0">
                <a:latin typeface="Calibri"/>
                <a:cs typeface="Calibri"/>
              </a:rPr>
              <a:t>: </a:t>
            </a:r>
            <a:r>
              <a:rPr dirty="0">
                <a:latin typeface="Calibri"/>
                <a:cs typeface="Calibri"/>
              </a:rPr>
              <a:t>corpus </a:t>
            </a:r>
            <a:r>
              <a:rPr spc="-4" dirty="0">
                <a:latin typeface="Calibri"/>
                <a:cs typeface="Calibri"/>
              </a:rPr>
              <a:t>of linguistic </a:t>
            </a:r>
            <a:r>
              <a:rPr dirty="0">
                <a:latin typeface="Calibri"/>
                <a:cs typeface="Calibri"/>
              </a:rPr>
              <a:t>acceptability (detect  whether </a:t>
            </a:r>
            <a:r>
              <a:rPr spc="-4" dirty="0">
                <a:latin typeface="Calibri"/>
                <a:cs typeface="Calibri"/>
              </a:rPr>
              <a:t>sentences </a:t>
            </a:r>
            <a:r>
              <a:rPr dirty="0">
                <a:latin typeface="Calibri"/>
                <a:cs typeface="Calibri"/>
              </a:rPr>
              <a:t>are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grammatical.)</a:t>
            </a:r>
          </a:p>
          <a:p>
            <a:pPr indent="457200">
              <a:buFont typeface="Arial" panose="020B0604020202020204" pitchFamily="34" charset="0"/>
              <a:buChar char="•"/>
            </a:pPr>
            <a:r>
              <a:rPr b="1" dirty="0">
                <a:latin typeface="Calibri"/>
                <a:cs typeface="Calibri"/>
              </a:rPr>
              <a:t>STS-B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semantic </a:t>
            </a:r>
            <a:r>
              <a:rPr dirty="0">
                <a:latin typeface="Calibri"/>
                <a:cs typeface="Calibri"/>
              </a:rPr>
              <a:t>textual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similarity</a:t>
            </a:r>
            <a:endParaRPr dirty="0">
              <a:latin typeface="Calibri"/>
              <a:cs typeface="Calibri"/>
            </a:endParaRPr>
          </a:p>
          <a:p>
            <a:pPr indent="457200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MRPC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microsoft paraphrase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corpus</a:t>
            </a:r>
          </a:p>
          <a:p>
            <a:pPr indent="457200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RTE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small </a:t>
            </a:r>
            <a:r>
              <a:rPr dirty="0">
                <a:latin typeface="Calibri"/>
                <a:cs typeface="Calibri"/>
              </a:rPr>
              <a:t>natural language inference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515502" y="4502506"/>
            <a:ext cx="8112996" cy="1636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223569" y="6457302"/>
            <a:ext cx="1376363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363779" y="2482216"/>
            <a:ext cx="4036695" cy="18259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QQP: </a:t>
            </a:r>
            <a:r>
              <a:rPr dirty="0">
                <a:latin typeface="Calibri"/>
                <a:cs typeface="Calibri"/>
              </a:rPr>
              <a:t>Quora Question </a:t>
            </a:r>
            <a:r>
              <a:rPr spc="-4" dirty="0">
                <a:latin typeface="Calibri"/>
                <a:cs typeface="Calibri"/>
              </a:rPr>
              <a:t>Pairs </a:t>
            </a:r>
            <a:r>
              <a:rPr dirty="0">
                <a:latin typeface="Calibri"/>
                <a:cs typeface="Calibri"/>
              </a:rPr>
              <a:t>(detect paraphrase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questions)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QNLI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natural </a:t>
            </a:r>
            <a:r>
              <a:rPr dirty="0">
                <a:latin typeface="Calibri"/>
                <a:cs typeface="Calibri"/>
              </a:rPr>
              <a:t>language inference </a:t>
            </a:r>
            <a:r>
              <a:rPr spc="-4" dirty="0">
                <a:latin typeface="Calibri"/>
                <a:cs typeface="Calibri"/>
              </a:rPr>
              <a:t>over </a:t>
            </a:r>
            <a:r>
              <a:rPr dirty="0">
                <a:latin typeface="Calibri"/>
                <a:cs typeface="Calibri"/>
              </a:rPr>
              <a:t>question</a:t>
            </a:r>
            <a:r>
              <a:rPr lang="en-US" dirty="0">
                <a:latin typeface="Calibri"/>
                <a:cs typeface="Calibri"/>
              </a:rPr>
              <a:t> answering data</a:t>
            </a:r>
            <a:r>
              <a:rPr spc="-255" dirty="0">
                <a:latin typeface="Calibri"/>
                <a:cs typeface="Calibri"/>
              </a:rPr>
              <a:t> </a:t>
            </a:r>
            <a:endParaRPr lang="en-US" spc="-255" dirty="0">
              <a:latin typeface="Calibri"/>
              <a:cs typeface="Calibri"/>
            </a:endParaRP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b="1" dirty="0">
                <a:latin typeface="Calibri"/>
                <a:cs typeface="Calibri"/>
              </a:rPr>
              <a:t>SST-2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spc="-4" dirty="0">
                <a:latin typeface="Calibri"/>
                <a:cs typeface="Calibri"/>
              </a:rPr>
              <a:t>sentiment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analysis</a:t>
            </a: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endParaRPr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755731" cy="127198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5146357" algn="l"/>
              </a:tabLst>
            </a:pPr>
            <a:r>
              <a:rPr sz="1725" spc="-4" dirty="0">
                <a:latin typeface="Calibri"/>
                <a:cs typeface="Calibri"/>
              </a:rPr>
              <a:t>You’ll see </a:t>
            </a:r>
            <a:r>
              <a:rPr sz="1725" dirty="0">
                <a:latin typeface="Calibri"/>
                <a:cs typeface="Calibri"/>
              </a:rPr>
              <a:t>a lot </a:t>
            </a:r>
            <a:r>
              <a:rPr sz="1725" spc="-4" dirty="0">
                <a:latin typeface="Calibri"/>
                <a:cs typeface="Calibri"/>
              </a:rPr>
              <a:t>of BERT </a:t>
            </a:r>
            <a:r>
              <a:rPr sz="1725" dirty="0">
                <a:latin typeface="Calibri"/>
                <a:cs typeface="Calibri"/>
              </a:rPr>
              <a:t>variants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9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RoBERTa,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SpanBERT,	</a:t>
            </a:r>
            <a:r>
              <a:rPr sz="1725" dirty="0">
                <a:latin typeface="Calibri"/>
                <a:cs typeface="Calibri"/>
              </a:rPr>
              <a:t>+++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1328"/>
              </a:spcBef>
            </a:pPr>
            <a:r>
              <a:rPr sz="1575" spc="-4" dirty="0">
                <a:latin typeface="Calibri"/>
                <a:cs typeface="Calibri"/>
              </a:rPr>
              <a:t>Some generally </a:t>
            </a:r>
            <a:r>
              <a:rPr sz="1575" dirty="0">
                <a:latin typeface="Calibri"/>
                <a:cs typeface="Calibri"/>
              </a:rPr>
              <a:t>accepted </a:t>
            </a:r>
            <a:r>
              <a:rPr sz="1575" spc="-4" dirty="0">
                <a:latin typeface="Calibri"/>
                <a:cs typeface="Calibri"/>
              </a:rPr>
              <a:t>improvements </a:t>
            </a:r>
            <a:r>
              <a:rPr sz="1575" dirty="0">
                <a:latin typeface="Calibri"/>
                <a:cs typeface="Calibri"/>
              </a:rPr>
              <a:t>to the </a:t>
            </a:r>
            <a:r>
              <a:rPr sz="1575" spc="-4" dirty="0">
                <a:latin typeface="Calibri"/>
                <a:cs typeface="Calibri"/>
              </a:rPr>
              <a:t>BERT pretraining</a:t>
            </a:r>
            <a:r>
              <a:rPr sz="1575" spc="2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formula: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RoBERTa: </a:t>
            </a:r>
            <a:r>
              <a:rPr sz="1575" dirty="0">
                <a:latin typeface="Calibri"/>
                <a:cs typeface="Calibri"/>
              </a:rPr>
              <a:t>mainly </a:t>
            </a:r>
            <a:r>
              <a:rPr sz="1575" spc="-4" dirty="0">
                <a:latin typeface="Calibri"/>
                <a:cs typeface="Calibri"/>
              </a:rPr>
              <a:t>just </a:t>
            </a:r>
            <a:r>
              <a:rPr sz="1575" dirty="0">
                <a:latin typeface="Calibri"/>
                <a:cs typeface="Calibri"/>
              </a:rPr>
              <a:t>train </a:t>
            </a:r>
            <a:r>
              <a:rPr sz="1575" spc="-4" dirty="0">
                <a:latin typeface="Calibri"/>
                <a:cs typeface="Calibri"/>
              </a:rPr>
              <a:t>BERT for longer </a:t>
            </a:r>
            <a:r>
              <a:rPr sz="1575" dirty="0">
                <a:latin typeface="Calibri"/>
                <a:cs typeface="Calibri"/>
              </a:rPr>
              <a:t>and remove </a:t>
            </a:r>
            <a:r>
              <a:rPr sz="1575" spc="-4" dirty="0">
                <a:latin typeface="Calibri"/>
                <a:cs typeface="Calibri"/>
              </a:rPr>
              <a:t>next sentence</a:t>
            </a:r>
            <a:r>
              <a:rPr sz="1575" spc="23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prediction!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SpanBERT: </a:t>
            </a:r>
            <a:r>
              <a:rPr sz="1575" dirty="0">
                <a:latin typeface="Calibri"/>
                <a:cs typeface="Calibri"/>
              </a:rPr>
              <a:t>masking contiguous </a:t>
            </a:r>
            <a:r>
              <a:rPr sz="1575" spc="-4" dirty="0">
                <a:latin typeface="Calibri"/>
                <a:cs typeface="Calibri"/>
              </a:rPr>
              <a:t>spans of </a:t>
            </a:r>
            <a:r>
              <a:rPr sz="1575" dirty="0">
                <a:latin typeface="Calibri"/>
                <a:cs typeface="Calibri"/>
              </a:rPr>
              <a:t>words makes a </a:t>
            </a:r>
            <a:r>
              <a:rPr sz="1575" spc="-4" dirty="0">
                <a:latin typeface="Calibri"/>
                <a:cs typeface="Calibri"/>
              </a:rPr>
              <a:t>harder, </a:t>
            </a:r>
            <a:r>
              <a:rPr sz="1575" dirty="0">
                <a:latin typeface="Calibri"/>
                <a:cs typeface="Calibri"/>
              </a:rPr>
              <a:t>more </a:t>
            </a:r>
            <a:r>
              <a:rPr sz="1575" spc="-8" dirty="0">
                <a:latin typeface="Calibri"/>
                <a:cs typeface="Calibri"/>
              </a:rPr>
              <a:t>useful </a:t>
            </a:r>
            <a:r>
              <a:rPr sz="1575" spc="-4" dirty="0">
                <a:latin typeface="Calibri"/>
                <a:cs typeface="Calibri"/>
              </a:rPr>
              <a:t>pretraining</a:t>
            </a:r>
            <a:r>
              <a:rPr sz="1575" spc="-38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task</a:t>
            </a:r>
            <a:endParaRPr sz="15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8517" y="3772900"/>
            <a:ext cx="2975609" cy="1403985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932907" y="4099370"/>
            <a:ext cx="52673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8" dirty="0">
                <a:latin typeface="Calibri"/>
                <a:cs typeface="Calibri"/>
              </a:rPr>
              <a:t>BERT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8605" y="5238445"/>
            <a:ext cx="53863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[MASK]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79779" y="5238445"/>
            <a:ext cx="34861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r</a:t>
            </a:r>
            <a:r>
              <a:rPr sz="1350" spc="-8" dirty="0">
                <a:latin typeface="Calibri"/>
                <a:cs typeface="Calibri"/>
              </a:rPr>
              <a:t>r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77460" y="5242560"/>
            <a:ext cx="38290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4" dirty="0">
                <a:latin typeface="Calibri"/>
                <a:cs typeface="Calibri"/>
              </a:rPr>
              <a:t>es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09813" y="5261305"/>
            <a:ext cx="13906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25" spc="-11" baseline="1543" dirty="0">
                <a:latin typeface="Calibri"/>
                <a:cs typeface="Calibri"/>
              </a:rPr>
              <a:t>sti## </a:t>
            </a:r>
            <a:r>
              <a:rPr sz="2025" baseline="1543" dirty="0">
                <a:latin typeface="Calibri"/>
                <a:cs typeface="Calibri"/>
              </a:rPr>
              <a:t>[MASK]</a:t>
            </a:r>
            <a:r>
              <a:rPr sz="2025" spc="113" baseline="154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good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53821" y="3685032"/>
            <a:ext cx="2688431" cy="1130618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27151" y="3412140"/>
            <a:ext cx="2243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41" dirty="0">
                <a:latin typeface="Calibri"/>
                <a:cs typeface="Calibri"/>
              </a:rPr>
              <a:t>t</a:t>
            </a:r>
            <a:r>
              <a:rPr sz="1350" spc="-86" dirty="0">
                <a:latin typeface="Calibri"/>
                <a:cs typeface="Calibri"/>
              </a:rPr>
              <a:t>’</a:t>
            </a:r>
            <a:r>
              <a:rPr sz="1350" dirty="0">
                <a:latin typeface="Calibri"/>
                <a:cs typeface="Calibri"/>
              </a:rPr>
              <a:t>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83312" y="3747754"/>
            <a:ext cx="2975609" cy="1403985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63101" y="4073938"/>
            <a:ext cx="101584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8" dirty="0">
                <a:latin typeface="Calibri"/>
                <a:cs typeface="Calibri"/>
              </a:rPr>
              <a:t>SpanBERT</a:t>
            </a:r>
            <a:endParaRPr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28617" y="4641724"/>
            <a:ext cx="2688431" cy="149066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886171" y="3439572"/>
            <a:ext cx="2262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bly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Extensions </a:t>
            </a:r>
            <a:r>
              <a:rPr lang="en-US" sz="3200" b="0" dirty="0">
                <a:latin typeface="Calibri"/>
                <a:cs typeface="Calibri"/>
              </a:rPr>
              <a:t>of</a:t>
            </a:r>
            <a:r>
              <a:rPr lang="en-US" sz="3200" b="0" spc="-53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64059" y="5781027"/>
            <a:ext cx="238315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5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24996" y="5142891"/>
            <a:ext cx="16811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41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’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73897" y="5161407"/>
            <a:ext cx="2151698" cy="2063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13" spc="-5" baseline="-3267" dirty="0">
                <a:latin typeface="Calibri"/>
                <a:cs typeface="Calibri"/>
              </a:rPr>
              <a:t>[MASK] </a:t>
            </a:r>
            <a:r>
              <a:rPr sz="1913" baseline="-3267" dirty="0">
                <a:latin typeface="Calibri"/>
                <a:cs typeface="Calibri"/>
              </a:rPr>
              <a:t>[MASK] </a:t>
            </a:r>
            <a:r>
              <a:rPr sz="1275" dirty="0">
                <a:latin typeface="Calibri"/>
                <a:cs typeface="Calibri"/>
              </a:rPr>
              <a:t>[MASK]</a:t>
            </a:r>
            <a:r>
              <a:rPr sz="1275" spc="135" dirty="0">
                <a:latin typeface="Calibri"/>
                <a:cs typeface="Calibri"/>
              </a:rPr>
              <a:t> </a:t>
            </a:r>
            <a:r>
              <a:rPr sz="1275" dirty="0">
                <a:latin typeface="Calibri"/>
                <a:cs typeface="Calibri"/>
              </a:rPr>
              <a:t>[MASK]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01795" y="5165751"/>
            <a:ext cx="3700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ood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526214" y="3428809"/>
            <a:ext cx="34861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r</a:t>
            </a:r>
            <a:r>
              <a:rPr sz="1350" spc="-8" dirty="0">
                <a:latin typeface="Calibri"/>
                <a:cs typeface="Calibri"/>
              </a:rPr>
              <a:t>r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024182" y="3433000"/>
            <a:ext cx="11563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939641" algn="l"/>
              </a:tabLst>
            </a:pPr>
            <a:r>
              <a:rPr sz="1350" dirty="0">
                <a:latin typeface="Calibri"/>
                <a:cs typeface="Calibri"/>
              </a:rPr>
              <a:t>es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## </a:t>
            </a:r>
            <a:r>
              <a:rPr sz="1350" spc="79" dirty="0">
                <a:latin typeface="Calibri"/>
                <a:cs typeface="Calibri"/>
              </a:rPr>
              <a:t> </a:t>
            </a:r>
            <a:r>
              <a:rPr sz="2025" spc="-23" baseline="3086" dirty="0">
                <a:latin typeface="Calibri"/>
                <a:cs typeface="Calibri"/>
              </a:rPr>
              <a:t>s</a:t>
            </a:r>
            <a:r>
              <a:rPr sz="2025" spc="-5" baseline="3086" dirty="0">
                <a:latin typeface="Calibri"/>
                <a:cs typeface="Calibri"/>
              </a:rPr>
              <a:t>t</a:t>
            </a:r>
            <a:r>
              <a:rPr sz="2025" spc="-11" baseline="3086" dirty="0">
                <a:latin typeface="Calibri"/>
                <a:cs typeface="Calibri"/>
              </a:rPr>
              <a:t>i</a:t>
            </a:r>
            <a:r>
              <a:rPr sz="2025" baseline="3086" dirty="0">
                <a:latin typeface="Calibri"/>
                <a:cs typeface="Calibri"/>
              </a:rPr>
              <a:t>##	</a:t>
            </a:r>
            <a:r>
              <a:rPr sz="2025" spc="-5" baseline="1543" dirty="0">
                <a:latin typeface="Calibri"/>
                <a:cs typeface="Calibri"/>
              </a:rPr>
              <a:t>bly</a:t>
            </a:r>
            <a:endParaRPr sz="2025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952899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A takeaway from </a:t>
            </a:r>
            <a:r>
              <a:rPr sz="1725" spc="-4" dirty="0">
                <a:latin typeface="Calibri"/>
                <a:cs typeface="Calibri"/>
              </a:rPr>
              <a:t>the RoBERTa </a:t>
            </a:r>
            <a:r>
              <a:rPr sz="1725" dirty="0">
                <a:latin typeface="Calibri"/>
                <a:cs typeface="Calibri"/>
              </a:rPr>
              <a:t>paper: </a:t>
            </a:r>
            <a:r>
              <a:rPr sz="1725" spc="-4" dirty="0">
                <a:latin typeface="Calibri"/>
                <a:cs typeface="Calibri"/>
              </a:rPr>
              <a:t>more compute, more data </a:t>
            </a:r>
            <a:r>
              <a:rPr sz="1725" dirty="0">
                <a:latin typeface="Calibri"/>
                <a:cs typeface="Calibri"/>
              </a:rPr>
              <a:t>can improve pretraining  even when </a:t>
            </a:r>
            <a:r>
              <a:rPr sz="1725" spc="-4" dirty="0">
                <a:latin typeface="Calibri"/>
                <a:cs typeface="Calibri"/>
              </a:rPr>
              <a:t>not changing </a:t>
            </a:r>
            <a:r>
              <a:rPr sz="1725" dirty="0">
                <a:latin typeface="Calibri"/>
                <a:cs typeface="Calibri"/>
              </a:rPr>
              <a:t>the underlying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3765" y="2709988"/>
            <a:ext cx="6415735" cy="2236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Extensions </a:t>
            </a:r>
            <a:r>
              <a:rPr lang="en-US" sz="3200" b="0" dirty="0">
                <a:latin typeface="Calibri"/>
                <a:cs typeface="Calibri"/>
              </a:rPr>
              <a:t>of</a:t>
            </a:r>
            <a:r>
              <a:rPr lang="en-US" sz="3200" b="0" spc="-53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BERT</a:t>
            </a:r>
            <a:endParaRPr lang="en-US" sz="3200" dirty="0"/>
          </a:p>
        </p:txBody>
      </p:sp>
      <p:sp>
        <p:nvSpPr>
          <p:cNvPr id="6" name="object 6"/>
          <p:cNvSpPr txBox="1"/>
          <p:nvPr/>
        </p:nvSpPr>
        <p:spPr>
          <a:xfrm>
            <a:off x="6564059" y="5781027"/>
            <a:ext cx="238315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5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387" y="2209419"/>
            <a:ext cx="1892141" cy="207264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332536" y="3026092"/>
            <a:ext cx="935831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36429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344728" y="1671332"/>
            <a:ext cx="5805488" cy="13571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 marR="22860">
              <a:lnSpc>
                <a:spcPct val="120400"/>
              </a:lnSpc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4" dirty="0">
                <a:latin typeface="Calibri"/>
                <a:cs typeface="Calibri"/>
              </a:rPr>
              <a:t>using </a:t>
            </a:r>
            <a:r>
              <a:rPr sz="1725" dirty="0">
                <a:latin typeface="Calibri"/>
                <a:cs typeface="Calibri"/>
              </a:rPr>
              <a:t>language model </a:t>
            </a:r>
            <a:r>
              <a:rPr sz="1725" spc="-4" dirty="0">
                <a:latin typeface="Calibri"/>
                <a:cs typeface="Calibri"/>
              </a:rPr>
              <a:t>pretrained decoders, </a:t>
            </a:r>
            <a:r>
              <a:rPr sz="1725" dirty="0">
                <a:latin typeface="Calibri"/>
                <a:cs typeface="Calibri"/>
              </a:rPr>
              <a:t>we can </a:t>
            </a:r>
            <a:r>
              <a:rPr sz="1725" spc="-4" dirty="0">
                <a:latin typeface="Calibri"/>
                <a:cs typeface="Calibri"/>
              </a:rPr>
              <a:t>ignore  </a:t>
            </a:r>
            <a:r>
              <a:rPr sz="1725" dirty="0">
                <a:latin typeface="Calibri"/>
                <a:cs typeface="Calibri"/>
              </a:rPr>
              <a:t>that they were trained to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dirty="0">
                <a:latin typeface="Cambria Math"/>
                <a:cs typeface="Cambria Math"/>
              </a:rPr>
              <a:t>𝑝 </a:t>
            </a:r>
            <a:r>
              <a:rPr lang="en-US" sz="1725" dirty="0">
                <a:latin typeface="Cambria Math"/>
                <a:cs typeface="Cambria Math"/>
              </a:rPr>
              <a:t> 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</a:t>
            </a:r>
            <a:r>
              <a:rPr sz="1856" spc="157" baseline="-15151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𝑤</a:t>
            </a:r>
            <a:r>
              <a:rPr sz="1856" spc="23" baseline="-15151" dirty="0">
                <a:latin typeface="Cambria Math"/>
                <a:cs typeface="Cambria Math"/>
              </a:rPr>
              <a:t>1:𝑡−1</a:t>
            </a:r>
            <a:r>
              <a:rPr sz="1725" spc="15" dirty="0">
                <a:latin typeface="Cambria Math"/>
                <a:cs typeface="Cambria Math"/>
              </a:rPr>
              <a:t>)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28575">
              <a:spcBef>
                <a:spcPts val="1376"/>
              </a:spcBef>
            </a:pPr>
            <a:r>
              <a:rPr sz="1725" dirty="0">
                <a:latin typeface="Calibri"/>
                <a:cs typeface="Calibri"/>
              </a:rPr>
              <a:t>We can finetune them </a:t>
            </a:r>
            <a:r>
              <a:rPr sz="1725" spc="-4" dirty="0">
                <a:latin typeface="Calibri"/>
                <a:cs typeface="Calibri"/>
              </a:rPr>
              <a:t>by training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classifier</a:t>
            </a:r>
            <a:endParaRPr sz="1725" dirty="0">
              <a:latin typeface="Calibri"/>
              <a:cs typeface="Calibri"/>
            </a:endParaRPr>
          </a:p>
          <a:p>
            <a:pPr marL="28575"/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the last word’s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20937" y="3385852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344729" y="3321367"/>
            <a:ext cx="3949065" cy="11232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9071" algn="ctr">
              <a:spcBef>
                <a:spcPts val="79"/>
              </a:spcBef>
              <a:tabLst>
                <a:tab pos="1348264" algn="l"/>
              </a:tabLst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28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Decoder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26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9084" algn="ctr"/>
            <a:r>
              <a:rPr sz="1725" dirty="0">
                <a:latin typeface="Cambria Math"/>
                <a:cs typeface="Cambria Math"/>
              </a:rPr>
              <a:t>𝑦 ∼ </a:t>
            </a:r>
            <a:r>
              <a:rPr sz="1725" spc="19" dirty="0">
                <a:latin typeface="Cambria Math"/>
                <a:cs typeface="Cambria Math"/>
              </a:rPr>
              <a:t>𝐴𝑤</a:t>
            </a:r>
            <a:r>
              <a:rPr sz="1856" spc="28" baseline="-15151" dirty="0">
                <a:latin typeface="Cambria Math"/>
                <a:cs typeface="Cambria Math"/>
              </a:rPr>
              <a:t>𝑇 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11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28575" marR="22860">
              <a:spcBef>
                <a:spcPts val="413"/>
              </a:spcBef>
            </a:pPr>
            <a:r>
              <a:rPr sz="1725" dirty="0">
                <a:latin typeface="Calibri"/>
                <a:cs typeface="Calibri"/>
              </a:rPr>
              <a:t>Where </a:t>
            </a:r>
            <a:r>
              <a:rPr sz="1725" dirty="0">
                <a:latin typeface="Cambria Math"/>
                <a:cs typeface="Cambria Math"/>
              </a:rPr>
              <a:t>𝐴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dirty="0">
                <a:latin typeface="Cambria Math"/>
                <a:cs typeface="Cambria Math"/>
              </a:rPr>
              <a:t>𝑏 </a:t>
            </a:r>
            <a:r>
              <a:rPr sz="1725" dirty="0">
                <a:latin typeface="Calibri"/>
                <a:cs typeface="Calibri"/>
              </a:rPr>
              <a:t>are randomly initialized and  </a:t>
            </a:r>
            <a:r>
              <a:rPr sz="1725" spc="-4" dirty="0">
                <a:latin typeface="Calibri"/>
                <a:cs typeface="Calibri"/>
              </a:rPr>
              <a:t>specified by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downstream</a:t>
            </a:r>
            <a:r>
              <a:rPr sz="1725" dirty="0">
                <a:latin typeface="Calibri"/>
                <a:cs typeface="Calibri"/>
              </a:rPr>
              <a:t> task.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3779" y="4792695"/>
            <a:ext cx="3981926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Gradients </a:t>
            </a:r>
            <a:r>
              <a:rPr sz="1725" spc="-4" dirty="0">
                <a:latin typeface="Calibri"/>
                <a:cs typeface="Calibri"/>
              </a:rPr>
              <a:t>backpropagate </a:t>
            </a:r>
            <a:r>
              <a:rPr sz="1725" dirty="0">
                <a:latin typeface="Calibri"/>
                <a:cs typeface="Calibri"/>
              </a:rPr>
              <a:t>through the whole  </a:t>
            </a:r>
            <a:r>
              <a:rPr sz="1725" spc="-4" dirty="0">
                <a:latin typeface="Calibri"/>
                <a:cs typeface="Calibri"/>
              </a:rPr>
              <a:t>network.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07773" y="4234396"/>
            <a:ext cx="1008221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875" spc="4" dirty="0">
                <a:latin typeface="Cambria Math"/>
                <a:cs typeface="Cambria Math"/>
              </a:rPr>
              <a:t>𝑤</a:t>
            </a:r>
            <a:r>
              <a:rPr sz="2025" spc="5" baseline="-15432" dirty="0">
                <a:latin typeface="Cambria Math"/>
                <a:cs typeface="Cambria Math"/>
              </a:rPr>
              <a:t>1</a:t>
            </a:r>
            <a:r>
              <a:rPr sz="1875" spc="4" dirty="0">
                <a:latin typeface="Cambria Math"/>
                <a:cs typeface="Cambria Math"/>
              </a:rPr>
              <a:t>,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19" dirty="0">
                <a:latin typeface="Cambria Math"/>
                <a:cs typeface="Cambria Math"/>
              </a:rPr>
              <a:t>𝑤</a:t>
            </a:r>
            <a:r>
              <a:rPr sz="2025" spc="28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79108" y="2401442"/>
            <a:ext cx="1071086" cy="266700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6582597" y="1940014"/>
            <a:ext cx="1064419" cy="7192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3356">
              <a:spcBef>
                <a:spcPts val="79"/>
              </a:spcBef>
            </a:pPr>
            <a:r>
              <a:rPr sz="1725" dirty="0">
                <a:latin typeface="Wingdings"/>
                <a:cs typeface="Wingdings"/>
              </a:rPr>
              <a:t></a:t>
            </a:r>
            <a:r>
              <a:rPr sz="1725" dirty="0">
                <a:latin typeface="Calibri"/>
                <a:cs typeface="Calibri"/>
              </a:rPr>
              <a:t>/</a:t>
            </a:r>
            <a:r>
              <a:rPr sz="1725" dirty="0">
                <a:latin typeface="Wingdings"/>
                <a:cs typeface="Wingdings"/>
              </a:rPr>
              <a:t></a:t>
            </a:r>
            <a:endParaRPr sz="1725">
              <a:latin typeface="Wingdings"/>
              <a:cs typeface="Wingdings"/>
            </a:endParaRPr>
          </a:p>
          <a:p>
            <a:pPr marL="9525">
              <a:spcBef>
                <a:spcPts val="1346"/>
              </a:spcBef>
              <a:tabLst>
                <a:tab pos="232410" algn="l"/>
                <a:tab pos="1054418" algn="l"/>
              </a:tabLst>
            </a:pPr>
            <a:r>
              <a:rPr u="sng" spc="-49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u="sng" spc="34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805166" y="2331339"/>
            <a:ext cx="389573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875" spc="11" dirty="0">
                <a:latin typeface="Cambria Math"/>
                <a:cs typeface="Cambria Math"/>
              </a:rPr>
              <a:t>𝐴,</a:t>
            </a:r>
            <a:r>
              <a:rPr sz="1875" spc="-165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𝑏</a:t>
            </a:r>
            <a:endParaRPr sz="1875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48643" y="4844986"/>
            <a:ext cx="323516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50" spc="4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55097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It’s </a:t>
            </a:r>
            <a:r>
              <a:rPr sz="1725" dirty="0">
                <a:latin typeface="Calibri"/>
                <a:cs typeface="Calibri"/>
              </a:rPr>
              <a:t>natural to pretrain decoders as language </a:t>
            </a:r>
            <a:r>
              <a:rPr sz="1725" spc="-4" dirty="0">
                <a:latin typeface="Calibri"/>
                <a:cs typeface="Calibri"/>
              </a:rPr>
              <a:t>models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then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729" y="2041207"/>
            <a:ext cx="391525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use </a:t>
            </a:r>
            <a:r>
              <a:rPr sz="1725" dirty="0">
                <a:latin typeface="Calibri"/>
                <a:cs typeface="Calibri"/>
              </a:rPr>
              <a:t>them as generators, finetuning their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𝑝</a:t>
            </a:r>
            <a:r>
              <a:rPr sz="1856" spc="33" baseline="-15151" dirty="0">
                <a:latin typeface="Cambria Math"/>
                <a:cs typeface="Cambria Math"/>
              </a:rPr>
              <a:t>𝜃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63962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4307966" y="2085784"/>
            <a:ext cx="1103948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2588" spc="5" baseline="10869" dirty="0">
                <a:latin typeface="Cambria Math"/>
                <a:cs typeface="Cambria Math"/>
              </a:rPr>
              <a:t>𝑤</a:t>
            </a:r>
            <a:r>
              <a:rPr sz="1238" spc="4" dirty="0">
                <a:latin typeface="Cambria Math"/>
                <a:cs typeface="Cambria Math"/>
              </a:rPr>
              <a:t>𝑡</a:t>
            </a:r>
            <a:r>
              <a:rPr sz="1238" spc="60" dirty="0">
                <a:latin typeface="Cambria Math"/>
                <a:cs typeface="Cambria Math"/>
              </a:rPr>
              <a:t> </a:t>
            </a:r>
            <a:r>
              <a:rPr lang="en-US" sz="1238" spc="60" dirty="0">
                <a:latin typeface="Cambria Math"/>
                <a:cs typeface="Cambria Math"/>
              </a:rPr>
              <a:t> </a:t>
            </a:r>
            <a:r>
              <a:rPr sz="2588" spc="23" baseline="10869" dirty="0">
                <a:latin typeface="Cambria Math"/>
                <a:cs typeface="Cambria Math"/>
              </a:rPr>
              <a:t>𝑤</a:t>
            </a:r>
            <a:r>
              <a:rPr sz="1238" spc="15" dirty="0">
                <a:latin typeface="Cambria Math"/>
                <a:cs typeface="Cambria Math"/>
              </a:rPr>
              <a:t>1:𝑡−1</a:t>
            </a:r>
            <a:r>
              <a:rPr sz="2588" spc="23" baseline="10869" dirty="0">
                <a:latin typeface="Cambria Math"/>
                <a:cs typeface="Cambria Math"/>
              </a:rPr>
              <a:t>)</a:t>
            </a:r>
            <a:r>
              <a:rPr sz="2588" spc="23" baseline="10869" dirty="0">
                <a:latin typeface="Calibri"/>
                <a:cs typeface="Calibri"/>
              </a:rPr>
              <a:t>!</a:t>
            </a:r>
            <a:endParaRPr sz="2588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779" y="2549176"/>
            <a:ext cx="3960019" cy="143997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This is helpful in </a:t>
            </a:r>
            <a:r>
              <a:rPr sz="1725" spc="-4" dirty="0">
                <a:latin typeface="Calibri"/>
                <a:cs typeface="Calibri"/>
              </a:rPr>
              <a:t>tasks </a:t>
            </a:r>
            <a:r>
              <a:rPr sz="1725" b="1" spc="-4" dirty="0">
                <a:latin typeface="Calibri"/>
                <a:cs typeface="Calibri"/>
              </a:rPr>
              <a:t>where </a:t>
            </a:r>
            <a:r>
              <a:rPr sz="1725" b="1" dirty="0">
                <a:latin typeface="Calibri"/>
                <a:cs typeface="Calibri"/>
              </a:rPr>
              <a:t>the output is a  sequence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 vocabulary </a:t>
            </a:r>
            <a:r>
              <a:rPr sz="1725" spc="-4" dirty="0">
                <a:latin typeface="Calibri"/>
                <a:cs typeface="Calibri"/>
              </a:rPr>
              <a:t>like </a:t>
            </a:r>
            <a:r>
              <a:rPr sz="1725" dirty="0">
                <a:latin typeface="Calibri"/>
                <a:cs typeface="Calibri"/>
              </a:rPr>
              <a:t>that at  pretraining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time!</a:t>
            </a:r>
            <a:endParaRPr sz="1725">
              <a:latin typeface="Calibri"/>
              <a:cs typeface="Calibri"/>
            </a:endParaRPr>
          </a:p>
          <a:p>
            <a:pPr marL="523875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Dialogue (context=dialogue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history)</a:t>
            </a:r>
            <a:endParaRPr sz="1725">
              <a:latin typeface="Calibri"/>
              <a:cs typeface="Calibri"/>
            </a:endParaRPr>
          </a:p>
          <a:p>
            <a:pPr marL="523875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Summarization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(context=document)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0937" y="4349973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928783" y="4285679"/>
            <a:ext cx="315811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1187768" algn="l"/>
              </a:tabLst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28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Decoder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-4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 dirty="0">
              <a:latin typeface="Cambria Math"/>
              <a:cs typeface="Cambria Math"/>
            </a:endParaRPr>
          </a:p>
          <a:p>
            <a:pPr marL="793433">
              <a:spcBef>
                <a:spcPts val="4"/>
              </a:spcBef>
            </a:pP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 </a:t>
            </a:r>
            <a:r>
              <a:rPr sz="1725" dirty="0">
                <a:latin typeface="Cambria Math"/>
                <a:cs typeface="Cambria Math"/>
              </a:rPr>
              <a:t>∼ </a:t>
            </a:r>
            <a:r>
              <a:rPr sz="1725" spc="15" dirty="0">
                <a:latin typeface="Cambria Math"/>
                <a:cs typeface="Cambria Math"/>
              </a:rPr>
              <a:t>𝐴𝑤</a:t>
            </a:r>
            <a:r>
              <a:rPr sz="1856" spc="23" baseline="-15151" dirty="0">
                <a:latin typeface="Cambria Math"/>
                <a:cs typeface="Cambria Math"/>
              </a:rPr>
              <a:t>𝑡−1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2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3779" y="5179695"/>
            <a:ext cx="3943350" cy="5489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>
              <a:lnSpc>
                <a:spcPts val="2063"/>
              </a:lnSpc>
              <a:spcBef>
                <a:spcPts val="150"/>
              </a:spcBef>
            </a:pPr>
            <a:r>
              <a:rPr sz="1725" dirty="0">
                <a:latin typeface="Calibri"/>
                <a:cs typeface="Calibri"/>
              </a:rPr>
              <a:t>Where </a:t>
            </a:r>
            <a:r>
              <a:rPr sz="1725" spc="8" dirty="0">
                <a:latin typeface="Cambria Math"/>
                <a:cs typeface="Cambria Math"/>
              </a:rPr>
              <a:t>𝐴, </a:t>
            </a:r>
            <a:r>
              <a:rPr sz="1725" dirty="0">
                <a:latin typeface="Cambria Math"/>
                <a:cs typeface="Cambria Math"/>
              </a:rPr>
              <a:t>𝑏 </a:t>
            </a:r>
            <a:r>
              <a:rPr sz="1725" dirty="0">
                <a:latin typeface="Calibri"/>
                <a:cs typeface="Calibri"/>
              </a:rPr>
              <a:t>were pretrained in the</a:t>
            </a:r>
            <a:r>
              <a:rPr sz="1725" spc="-6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language  </a:t>
            </a:r>
            <a:r>
              <a:rPr sz="1725" spc="-4" dirty="0">
                <a:latin typeface="Calibri"/>
                <a:cs typeface="Calibri"/>
              </a:rPr>
              <a:t>model!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607415" y="2896362"/>
            <a:ext cx="1783556" cy="627221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05081" y="2616861"/>
            <a:ext cx="1963103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8100">
              <a:spcBef>
                <a:spcPts val="79"/>
              </a:spcBef>
              <a:tabLst>
                <a:tab pos="461486" algn="l"/>
                <a:tab pos="859631" algn="l"/>
                <a:tab pos="1289685" algn="l"/>
                <a:tab pos="1647825" algn="l"/>
              </a:tabLst>
            </a:pP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2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	</a:t>
            </a:r>
            <a:r>
              <a:rPr sz="1725" spc="-34" dirty="0">
                <a:latin typeface="Cambria Math"/>
                <a:cs typeface="Cambria Math"/>
              </a:rPr>
              <a:t>𝑤</a:t>
            </a:r>
            <a:r>
              <a:rPr sz="1856" spc="-50" baseline="-15151" dirty="0">
                <a:latin typeface="Cambria Math"/>
                <a:cs typeface="Cambria Math"/>
              </a:rPr>
              <a:t>4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5	</a:t>
            </a: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6</a:t>
            </a:r>
            <a:endParaRPr sz="1856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60469" y="2764327"/>
            <a:ext cx="943451" cy="813524"/>
          </a:xfrm>
          <a:prstGeom prst="rect">
            <a:avLst/>
          </a:prstGeom>
        </p:spPr>
        <p:txBody>
          <a:bodyPr vert="horz" wrap="square" lIns="0" tIns="130016" rIns="0" bIns="0" rtlCol="0">
            <a:spAutoFit/>
          </a:bodyPr>
          <a:lstStyle/>
          <a:p>
            <a:pPr marL="28575">
              <a:spcBef>
                <a:spcPts val="1024"/>
              </a:spcBef>
            </a:pPr>
            <a:r>
              <a:rPr sz="1725" spc="8" dirty="0">
                <a:latin typeface="Cambria Math"/>
                <a:cs typeface="Cambria Math"/>
              </a:rPr>
              <a:t>𝐴,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36195">
              <a:spcBef>
                <a:spcPts val="1020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618845" y="2999089"/>
            <a:ext cx="1892141" cy="153542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57108" y="4485856"/>
            <a:ext cx="3417094" cy="79499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629602">
              <a:spcBef>
                <a:spcPts val="79"/>
              </a:spcBef>
              <a:tabLst>
                <a:tab pos="1051084" algn="l"/>
                <a:tab pos="1445895" algn="l"/>
                <a:tab pos="1883093" algn="l"/>
                <a:tab pos="2237899" algn="l"/>
              </a:tabLst>
            </a:pPr>
            <a:r>
              <a:rPr sz="2588" spc="-33" baseline="1207" dirty="0">
                <a:latin typeface="Cambria Math"/>
                <a:cs typeface="Cambria Math"/>
              </a:rPr>
              <a:t>𝑤</a:t>
            </a:r>
            <a:r>
              <a:rPr sz="1856" spc="-33" baseline="-13468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	</a:t>
            </a:r>
            <a:r>
              <a:rPr sz="1725" spc="-34" dirty="0">
                <a:latin typeface="Cambria Math"/>
                <a:cs typeface="Cambria Math"/>
              </a:rPr>
              <a:t>𝑤</a:t>
            </a:r>
            <a:r>
              <a:rPr sz="1856" spc="-50" baseline="-15151" dirty="0">
                <a:latin typeface="Cambria Math"/>
                <a:cs typeface="Cambria Math"/>
              </a:rPr>
              <a:t>4	</a:t>
            </a: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5</a:t>
            </a:r>
            <a:endParaRPr sz="1856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2025">
              <a:latin typeface="Cambria Math"/>
              <a:cs typeface="Cambria Math"/>
            </a:endParaRPr>
          </a:p>
          <a:p>
            <a:pPr marL="28575"/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50" spc="7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672476"/>
            <a:ext cx="7707154" cy="2493952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spc="-4" dirty="0">
                <a:latin typeface="Calibri"/>
                <a:cs typeface="Calibri"/>
              </a:rPr>
              <a:t>2018’s GPT </a:t>
            </a:r>
            <a:r>
              <a:rPr sz="1725" dirty="0">
                <a:latin typeface="Calibri"/>
                <a:cs typeface="Calibri"/>
              </a:rPr>
              <a:t>was a </a:t>
            </a:r>
            <a:r>
              <a:rPr sz="1725" spc="-4" dirty="0">
                <a:latin typeface="Calibri"/>
                <a:cs typeface="Calibri"/>
              </a:rPr>
              <a:t>big success in </a:t>
            </a:r>
            <a:r>
              <a:rPr sz="1725" dirty="0">
                <a:latin typeface="Calibri"/>
                <a:cs typeface="Calibri"/>
              </a:rPr>
              <a:t>pretraining a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decoder!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Transformer </a:t>
            </a:r>
            <a:r>
              <a:rPr sz="1725" dirty="0">
                <a:latin typeface="Calibri"/>
                <a:cs typeface="Calibri"/>
              </a:rPr>
              <a:t>decoder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12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768-dimensional hidden states, 3072-dimensional </a:t>
            </a:r>
            <a:r>
              <a:rPr sz="1725" dirty="0">
                <a:latin typeface="Calibri"/>
                <a:cs typeface="Calibri"/>
              </a:rPr>
              <a:t>feed-forward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Byte-pair </a:t>
            </a:r>
            <a:r>
              <a:rPr sz="1725" dirty="0">
                <a:latin typeface="Calibri"/>
                <a:cs typeface="Calibri"/>
              </a:rPr>
              <a:t>encoding </a:t>
            </a:r>
            <a:r>
              <a:rPr sz="1725" spc="-4" dirty="0">
                <a:latin typeface="Calibri"/>
                <a:cs typeface="Calibri"/>
              </a:rPr>
              <a:t>with 40,000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merges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Trained on BooksCorpus: </a:t>
            </a:r>
            <a:r>
              <a:rPr sz="1725" dirty="0">
                <a:latin typeface="Calibri"/>
                <a:cs typeface="Calibri"/>
              </a:rPr>
              <a:t>over </a:t>
            </a:r>
            <a:r>
              <a:rPr sz="1725" spc="-4" dirty="0">
                <a:latin typeface="Calibri"/>
                <a:cs typeface="Calibri"/>
              </a:rPr>
              <a:t>7000 unique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books.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Contains </a:t>
            </a:r>
            <a:r>
              <a:rPr sz="1725" dirty="0">
                <a:latin typeface="Calibri"/>
                <a:cs typeface="Calibri"/>
              </a:rPr>
              <a:t>long spans of contiguous text, for learning </a:t>
            </a:r>
            <a:r>
              <a:rPr sz="1725" spc="-8" dirty="0">
                <a:latin typeface="Calibri"/>
                <a:cs typeface="Calibri"/>
              </a:rPr>
              <a:t>long-distance</a:t>
            </a:r>
            <a:r>
              <a:rPr sz="1725" spc="9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The acronym </a:t>
            </a:r>
            <a:r>
              <a:rPr sz="1725" spc="-4" dirty="0">
                <a:latin typeface="Calibri"/>
                <a:cs typeface="Calibri"/>
              </a:rPr>
              <a:t>“GPT” </a:t>
            </a:r>
            <a:r>
              <a:rPr sz="1725" dirty="0">
                <a:latin typeface="Calibri"/>
                <a:cs typeface="Calibri"/>
              </a:rPr>
              <a:t>never </a:t>
            </a:r>
            <a:r>
              <a:rPr sz="1725" spc="-4" dirty="0">
                <a:latin typeface="Calibri"/>
                <a:cs typeface="Calibri"/>
              </a:rPr>
              <a:t>showed </a:t>
            </a:r>
            <a:r>
              <a:rPr sz="1725" dirty="0">
                <a:latin typeface="Calibri"/>
                <a:cs typeface="Calibri"/>
              </a:rPr>
              <a:t>up </a:t>
            </a:r>
            <a:r>
              <a:rPr sz="1725" spc="-4" dirty="0">
                <a:latin typeface="Calibri"/>
                <a:cs typeface="Calibri"/>
              </a:rPr>
              <a:t>in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original </a:t>
            </a:r>
            <a:r>
              <a:rPr sz="1725" dirty="0">
                <a:latin typeface="Calibri"/>
                <a:cs typeface="Calibri"/>
              </a:rPr>
              <a:t>paper; it could </a:t>
            </a:r>
            <a:r>
              <a:rPr sz="1725" spc="-4" dirty="0">
                <a:latin typeface="Calibri"/>
                <a:cs typeface="Calibri"/>
              </a:rPr>
              <a:t>stand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endParaRPr sz="1725">
              <a:latin typeface="Calibri"/>
              <a:cs typeface="Calibri"/>
            </a:endParaRPr>
          </a:p>
          <a:p>
            <a:pPr marL="266224"/>
            <a:r>
              <a:rPr sz="1725" spc="-4" dirty="0">
                <a:latin typeface="Calibri"/>
                <a:cs typeface="Calibri"/>
              </a:rPr>
              <a:t>“Generative </a:t>
            </a:r>
            <a:r>
              <a:rPr sz="1725" dirty="0">
                <a:latin typeface="Calibri"/>
                <a:cs typeface="Calibri"/>
              </a:rPr>
              <a:t>PreTraining” </a:t>
            </a:r>
            <a:r>
              <a:rPr sz="1725" spc="-4" dirty="0">
                <a:latin typeface="Calibri"/>
                <a:cs typeface="Calibri"/>
              </a:rPr>
              <a:t>or </a:t>
            </a:r>
            <a:r>
              <a:rPr sz="1725" dirty="0">
                <a:latin typeface="Calibri"/>
                <a:cs typeface="Calibri"/>
              </a:rPr>
              <a:t>“Generative Pretrained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Transformer”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3569" y="5738165"/>
            <a:ext cx="13763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580856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3" dirty="0">
                <a:solidFill>
                  <a:srgbClr val="3A87FF"/>
                </a:solidFill>
              </a:rPr>
              <a:t>Representing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59" dirty="0">
                <a:solidFill>
                  <a:srgbClr val="3A87FF"/>
                </a:solidFill>
              </a:rPr>
              <a:t>by </a:t>
            </a:r>
            <a:r>
              <a:rPr sz="3000" spc="-180" dirty="0">
                <a:solidFill>
                  <a:srgbClr val="3A87FF"/>
                </a:solidFill>
              </a:rPr>
              <a:t>their</a:t>
            </a:r>
            <a:r>
              <a:rPr sz="3000" spc="-449" dirty="0">
                <a:solidFill>
                  <a:srgbClr val="3A87FF"/>
                </a:solidFill>
              </a:rPr>
              <a:t> </a:t>
            </a:r>
            <a:r>
              <a:rPr sz="3000" spc="-185" dirty="0">
                <a:solidFill>
                  <a:srgbClr val="3A87FF"/>
                </a:solidFill>
              </a:rPr>
              <a:t>context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399167"/>
            <a:ext cx="7766797" cy="3066751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333393" marR="1364389" lvl="0" indent="-322747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Distributional semantics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word’s meaning is given  by the words that frequently appear close-by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85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“You shall know a word by the company it keeps”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(J. R. Firth 1957)</a:t>
            </a: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of the most successful ideas of modern statistical NLP!</a:t>
            </a:r>
          </a:p>
          <a:p>
            <a:pPr marL="333393" marR="4483" lvl="0" indent="-322747" algn="l" defTabSz="806867" rtl="0" eaLnBrk="1" fontAlgn="auto" latinLnBrk="0" hangingPunct="1">
              <a:lnSpc>
                <a:spcPts val="2735"/>
              </a:lnSpc>
              <a:spcBef>
                <a:spcPts val="176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a word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appears in a text, its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set of words  that appear nearby (within a fixed-size window).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157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 the many contexts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build up a representation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587" y="4851206"/>
            <a:ext cx="3320863" cy="81086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0" marR="36421" lvl="0" indent="0" algn="r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…government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debt problems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turning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6981" lvl="0" indent="0" algn="r" defTabSz="806867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…saying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unified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7542" lvl="0" indent="0" algn="r" defTabSz="806867" rtl="0" eaLnBrk="1" fontAlgn="auto" latinLnBrk="0" hangingPunct="1">
              <a:lnSpc>
                <a:spcPct val="100000"/>
              </a:lnSpc>
              <a:spcBef>
                <a:spcPts val="6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…India has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</a:t>
            </a:r>
            <a:r>
              <a:rPr kumimoji="0" sz="1368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its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4956" y="4851206"/>
            <a:ext cx="682999" cy="78155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2412" rIns="0" bIns="0" rtlCol="0">
            <a:spAutoFit/>
          </a:bodyPr>
          <a:lstStyle/>
          <a:p>
            <a:pPr marL="49869" marR="0" lvl="0" indent="0" algn="l" defTabSz="806867" rtl="0" eaLnBrk="1" fontAlgn="auto" latinLnBrk="0" hangingPunct="1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banking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9869" marR="41464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 </a:t>
            </a:r>
            <a:r>
              <a:rPr kumimoji="0" sz="1368" b="1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68" b="1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7652" y="4851206"/>
            <a:ext cx="3553385" cy="784385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42585" marR="0" lvl="0" indent="0" algn="l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crises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happened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2009…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585" marR="573772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regulation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replace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hodgepodge… 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shot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368" b="0" i="1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arm…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9866" y="6141048"/>
            <a:ext cx="3844738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</a:t>
            </a:r>
            <a:r>
              <a:rPr kumimoji="0" sz="1677" b="0" i="0" u="none" strike="noStrike" kern="1200" cap="none" spc="-2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1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1026" y="5795010"/>
            <a:ext cx="272303" cy="338418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7636" y="5795010"/>
            <a:ext cx="263899" cy="338418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5682" y="499558"/>
            <a:ext cx="1468418" cy="152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855744" cy="90463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do we </a:t>
            </a:r>
            <a:r>
              <a:rPr sz="1725" spc="-4" dirty="0">
                <a:latin typeface="Calibri"/>
                <a:cs typeface="Calibri"/>
              </a:rPr>
              <a:t>format </a:t>
            </a:r>
            <a:r>
              <a:rPr sz="1725" dirty="0">
                <a:latin typeface="Calibri"/>
                <a:cs typeface="Calibri"/>
              </a:rPr>
              <a:t>inputs to </a:t>
            </a:r>
            <a:r>
              <a:rPr sz="1725" spc="-4" dirty="0">
                <a:latin typeface="Calibri"/>
                <a:cs typeface="Calibri"/>
              </a:rPr>
              <a:t>our decoder for </a:t>
            </a:r>
            <a:r>
              <a:rPr sz="1725" b="1" dirty="0">
                <a:latin typeface="Calibri"/>
                <a:cs typeface="Calibri"/>
              </a:rPr>
              <a:t>finetuning</a:t>
            </a:r>
            <a:r>
              <a:rPr sz="1725" b="1" spc="30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tasks?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b="1" dirty="0">
                <a:latin typeface="Calibri"/>
                <a:cs typeface="Calibri"/>
              </a:rPr>
              <a:t>Natural Language Inference: </a:t>
            </a:r>
            <a:r>
              <a:rPr sz="1725" spc="-4" dirty="0">
                <a:latin typeface="Calibri"/>
                <a:cs typeface="Calibri"/>
              </a:rPr>
              <a:t>Label pairs of sentences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116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entailing/contradictory/neutral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2619166"/>
            <a:ext cx="3539966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72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779" y="3565760"/>
            <a:ext cx="7716679" cy="1902893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Radford et al., </a:t>
            </a:r>
            <a:r>
              <a:rPr sz="1725" spc="-4" dirty="0">
                <a:latin typeface="Calibri"/>
                <a:cs typeface="Calibri"/>
              </a:rPr>
              <a:t>2018 </a:t>
            </a:r>
            <a:r>
              <a:rPr sz="1725" dirty="0">
                <a:latin typeface="Calibri"/>
                <a:cs typeface="Calibri"/>
              </a:rPr>
              <a:t>evaluate </a:t>
            </a:r>
            <a:r>
              <a:rPr sz="1725" spc="-4" dirty="0">
                <a:latin typeface="Calibri"/>
                <a:cs typeface="Calibri"/>
              </a:rPr>
              <a:t>on natural </a:t>
            </a:r>
            <a:r>
              <a:rPr sz="1725" dirty="0">
                <a:latin typeface="Calibri"/>
                <a:cs typeface="Calibri"/>
              </a:rPr>
              <a:t>language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inference.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dirty="0">
                <a:latin typeface="Calibri"/>
                <a:cs typeface="Calibri"/>
              </a:rPr>
              <a:t>Here’s roughly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the input was </a:t>
            </a:r>
            <a:r>
              <a:rPr sz="1725" spc="-4" dirty="0">
                <a:latin typeface="Calibri"/>
                <a:cs typeface="Calibri"/>
              </a:rPr>
              <a:t>formatted, </a:t>
            </a:r>
            <a:r>
              <a:rPr sz="1725" dirty="0">
                <a:latin typeface="Calibri"/>
                <a:cs typeface="Calibri"/>
              </a:rPr>
              <a:t>as a </a:t>
            </a:r>
            <a:r>
              <a:rPr sz="1725" spc="-4" dirty="0">
                <a:latin typeface="Calibri"/>
                <a:cs typeface="Calibri"/>
              </a:rPr>
              <a:t>sequence of </a:t>
            </a:r>
            <a:r>
              <a:rPr sz="1725" dirty="0">
                <a:latin typeface="Calibri"/>
                <a:cs typeface="Calibri"/>
              </a:rPr>
              <a:t>tokens </a:t>
            </a: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0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[START]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725" dirty="0">
                <a:latin typeface="Calibri"/>
                <a:cs typeface="Calibri"/>
              </a:rPr>
              <a:t>[DELIM]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725" i="1" spc="-3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[EXTRACT]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The linear classifier is applied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representation of the [EXTRACT]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token.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9357" y="2777490"/>
            <a:ext cx="228600" cy="400050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4344639" y="2810733"/>
            <a:ext cx="101679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532018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GPT results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various </a:t>
            </a:r>
            <a:r>
              <a:rPr sz="1725" i="1" dirty="0">
                <a:latin typeface="Calibri"/>
                <a:cs typeface="Calibri"/>
              </a:rPr>
              <a:t>natural language inference</a:t>
            </a:r>
            <a:r>
              <a:rPr sz="1725" i="1" spc="-30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datasets.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68" y="2508223"/>
            <a:ext cx="7834274" cy="2200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779" y="1615326"/>
            <a:ext cx="8325326" cy="897522"/>
          </a:xfrm>
          <a:prstGeom prst="rect">
            <a:avLst/>
          </a:prstGeom>
        </p:spPr>
        <p:txBody>
          <a:bodyPr vert="horz" wrap="square" lIns="0" tIns="35719" rIns="0" bIns="0" rtlCol="0">
            <a:spAutoFit/>
          </a:bodyPr>
          <a:lstStyle/>
          <a:p>
            <a:pPr marL="9525" marR="3810">
              <a:lnSpc>
                <a:spcPct val="110000"/>
              </a:lnSpc>
              <a:spcBef>
                <a:spcPts val="281"/>
              </a:spcBef>
            </a:pPr>
            <a:r>
              <a:rPr sz="1725" dirty="0">
                <a:latin typeface="Calibri"/>
                <a:cs typeface="Calibri"/>
              </a:rPr>
              <a:t>We mentioned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pretrained </a:t>
            </a:r>
            <a:r>
              <a:rPr sz="1725" spc="-4" dirty="0">
                <a:latin typeface="Calibri"/>
                <a:cs typeface="Calibri"/>
              </a:rPr>
              <a:t>decoders can be used </a:t>
            </a:r>
            <a:r>
              <a:rPr sz="1725" b="1" dirty="0">
                <a:latin typeface="Calibri"/>
                <a:cs typeface="Calibri"/>
              </a:rPr>
              <a:t>in their capacities as language </a:t>
            </a:r>
            <a:r>
              <a:rPr sz="1725" b="1" spc="-4" dirty="0">
                <a:latin typeface="Calibri"/>
                <a:cs typeface="Calibri"/>
              </a:rPr>
              <a:t>models.  GPT-2,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larger </a:t>
            </a:r>
            <a:r>
              <a:rPr sz="1725" dirty="0">
                <a:latin typeface="Calibri"/>
                <a:cs typeface="Calibri"/>
              </a:rPr>
              <a:t>version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GPT trained </a:t>
            </a:r>
            <a:r>
              <a:rPr sz="1725" spc="-4" dirty="0">
                <a:latin typeface="Calibri"/>
                <a:cs typeface="Calibri"/>
              </a:rPr>
              <a:t>on more data, was </a:t>
            </a:r>
            <a:r>
              <a:rPr sz="1725" dirty="0">
                <a:latin typeface="Calibri"/>
                <a:cs typeface="Calibri"/>
              </a:rPr>
              <a:t>shown to </a:t>
            </a:r>
            <a:r>
              <a:rPr sz="1725" spc="-4" dirty="0">
                <a:latin typeface="Calibri"/>
                <a:cs typeface="Calibri"/>
              </a:rPr>
              <a:t>produce </a:t>
            </a:r>
            <a:r>
              <a:rPr sz="1725" dirty="0">
                <a:latin typeface="Calibri"/>
                <a:cs typeface="Calibri"/>
              </a:rPr>
              <a:t>relatively  </a:t>
            </a:r>
            <a:r>
              <a:rPr sz="1725" spc="-4" dirty="0">
                <a:latin typeface="Calibri"/>
                <a:cs typeface="Calibri"/>
              </a:rPr>
              <a:t>convincing samples </a:t>
            </a:r>
            <a:r>
              <a:rPr sz="1725" dirty="0">
                <a:latin typeface="Calibri"/>
                <a:cs typeface="Calibri"/>
              </a:rPr>
              <a:t>of </a:t>
            </a:r>
            <a:r>
              <a:rPr sz="1725" spc="-4" dirty="0">
                <a:latin typeface="Calibri"/>
                <a:cs typeface="Calibri"/>
              </a:rPr>
              <a:t>natural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5881" y="2674136"/>
            <a:ext cx="6416131" cy="2869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Increasingly convincing generations </a:t>
            </a:r>
            <a:r>
              <a:rPr lang="en-US" sz="3200" b="0" spc="-4" dirty="0">
                <a:latin typeface="Calibri"/>
                <a:cs typeface="Calibri"/>
              </a:rPr>
              <a:t>(GPT2) 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431881" cy="12101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vocabulary.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9525" marR="3810">
              <a:lnSpc>
                <a:spcPct val="124300"/>
              </a:lnSpc>
            </a:pPr>
            <a:r>
              <a:rPr sz="1725" dirty="0">
                <a:latin typeface="Calibri"/>
                <a:cs typeface="Calibri"/>
              </a:rPr>
              <a:t>We assume a </a:t>
            </a:r>
            <a:r>
              <a:rPr sz="1725" spc="-4" dirty="0">
                <a:latin typeface="Calibri"/>
                <a:cs typeface="Calibri"/>
              </a:rPr>
              <a:t>fixed </a:t>
            </a:r>
            <a:r>
              <a:rPr sz="1725" dirty="0">
                <a:latin typeface="Calibri"/>
                <a:cs typeface="Calibri"/>
              </a:rPr>
              <a:t>vocab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tens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thousands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words, </a:t>
            </a:r>
            <a:r>
              <a:rPr sz="1725" spc="-4" dirty="0">
                <a:latin typeface="Calibri"/>
                <a:cs typeface="Calibri"/>
              </a:rPr>
              <a:t>built </a:t>
            </a:r>
            <a:r>
              <a:rPr sz="1725" dirty="0">
                <a:latin typeface="Calibri"/>
                <a:cs typeface="Calibri"/>
              </a:rPr>
              <a:t>from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training </a:t>
            </a:r>
            <a:r>
              <a:rPr sz="1725" spc="-4" dirty="0">
                <a:latin typeface="Calibri"/>
                <a:cs typeface="Calibri"/>
              </a:rPr>
              <a:t>set.  All </a:t>
            </a:r>
            <a:r>
              <a:rPr sz="1725" i="1" dirty="0">
                <a:latin typeface="Calibri"/>
                <a:cs typeface="Calibri"/>
              </a:rPr>
              <a:t>novel </a:t>
            </a:r>
            <a:r>
              <a:rPr sz="1725" dirty="0">
                <a:latin typeface="Calibri"/>
                <a:cs typeface="Calibri"/>
              </a:rPr>
              <a:t>words seen at test </a:t>
            </a:r>
            <a:r>
              <a:rPr sz="1725" spc="-4" dirty="0">
                <a:latin typeface="Calibri"/>
                <a:cs typeface="Calibri"/>
              </a:rPr>
              <a:t>time </a:t>
            </a:r>
            <a:r>
              <a:rPr sz="1725" dirty="0">
                <a:latin typeface="Calibri"/>
                <a:cs typeface="Calibri"/>
              </a:rPr>
              <a:t>are mapped to a </a:t>
            </a:r>
            <a:r>
              <a:rPr sz="1725" spc="-4" dirty="0">
                <a:latin typeface="Calibri"/>
                <a:cs typeface="Calibri"/>
              </a:rPr>
              <a:t>single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5645" y="3274359"/>
            <a:ext cx="913448" cy="1659141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9525" marR="413861">
              <a:lnSpc>
                <a:spcPct val="120500"/>
              </a:lnSpc>
              <a:spcBef>
                <a:spcPts val="86"/>
              </a:spcBef>
            </a:pPr>
            <a:r>
              <a:rPr dirty="0">
                <a:latin typeface="Calibri"/>
                <a:cs typeface="Calibri"/>
              </a:rPr>
              <a:t>w</a:t>
            </a:r>
            <a:r>
              <a:rPr spc="-8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rd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3235" y="3274359"/>
            <a:ext cx="1434465" cy="19837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 marR="3810">
              <a:lnSpc>
                <a:spcPct val="120200"/>
              </a:lnSpc>
              <a:spcBef>
                <a:spcPts val="90"/>
              </a:spcBef>
            </a:pPr>
            <a:r>
              <a:rPr spc="-4" dirty="0">
                <a:latin typeface="Calibri"/>
                <a:cs typeface="Calibri"/>
              </a:rPr>
              <a:t>vocab</a:t>
            </a:r>
            <a:r>
              <a:rPr spc="-5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mapping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827" y="3331712"/>
            <a:ext cx="107203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embedding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5646" y="4980585"/>
            <a:ext cx="167782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28157" y="3829050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5828157" y="4139946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1" name="object 11"/>
          <p:cNvGrpSpPr/>
          <p:nvPr/>
        </p:nvGrpSpPr>
        <p:grpSpPr>
          <a:xfrm>
            <a:off x="5829157" y="4460986"/>
            <a:ext cx="1207294" cy="121444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/>
          <p:nvPr/>
        </p:nvSpPr>
        <p:spPr>
          <a:xfrm>
            <a:off x="1339595" y="3747897"/>
            <a:ext cx="171450" cy="45720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572262" y="3714616"/>
            <a:ext cx="65579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11020" y="4303395"/>
            <a:ext cx="180975" cy="990124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541629" y="4333208"/>
            <a:ext cx="7119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75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525" y="4676299"/>
            <a:ext cx="8610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9157" y="4791313"/>
            <a:ext cx="1207294" cy="121444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4124" y="5001159"/>
            <a:ext cx="8234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50" spc="-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829157" y="5096494"/>
            <a:ext cx="1207294" cy="121444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696401" y="2868691"/>
            <a:ext cx="5244144" cy="2560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63779" y="1672476"/>
            <a:ext cx="6427946" cy="3714223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spc="-4" dirty="0">
                <a:latin typeface="Calibri"/>
                <a:cs typeface="Calibri"/>
              </a:rPr>
              <a:t>Finite vocabulary </a:t>
            </a:r>
            <a:r>
              <a:rPr sz="1725" dirty="0">
                <a:latin typeface="Calibri"/>
                <a:cs typeface="Calibri"/>
              </a:rPr>
              <a:t>assumptions make even </a:t>
            </a:r>
            <a:r>
              <a:rPr sz="1725" i="1" dirty="0">
                <a:latin typeface="Calibri"/>
                <a:cs typeface="Calibri"/>
              </a:rPr>
              <a:t>less </a:t>
            </a:r>
            <a:r>
              <a:rPr sz="1725" spc="-4" dirty="0">
                <a:latin typeface="Calibri"/>
                <a:cs typeface="Calibri"/>
              </a:rPr>
              <a:t>sense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many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languages.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Many languages </a:t>
            </a:r>
            <a:r>
              <a:rPr sz="1725" spc="-4" dirty="0">
                <a:latin typeface="Calibri"/>
                <a:cs typeface="Calibri"/>
              </a:rPr>
              <a:t>exhibit complex </a:t>
            </a:r>
            <a:r>
              <a:rPr sz="1725" b="1" spc="-4" dirty="0">
                <a:latin typeface="Calibri"/>
                <a:cs typeface="Calibri"/>
              </a:rPr>
              <a:t>morphology</a:t>
            </a:r>
            <a:r>
              <a:rPr sz="1725" spc="-4" dirty="0">
                <a:latin typeface="Calibri"/>
                <a:cs typeface="Calibri"/>
              </a:rPr>
              <a:t>, 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30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structure.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The effect </a:t>
            </a:r>
            <a:r>
              <a:rPr sz="1725" spc="-4" dirty="0">
                <a:latin typeface="Calibri"/>
                <a:cs typeface="Calibri"/>
              </a:rPr>
              <a:t>is </a:t>
            </a:r>
            <a:r>
              <a:rPr sz="1725" dirty="0">
                <a:latin typeface="Calibri"/>
                <a:cs typeface="Calibri"/>
              </a:rPr>
              <a:t>more word types, each </a:t>
            </a:r>
            <a:r>
              <a:rPr sz="1725" spc="-4" dirty="0">
                <a:latin typeface="Calibri"/>
                <a:cs typeface="Calibri"/>
              </a:rPr>
              <a:t>occurring </a:t>
            </a:r>
            <a:r>
              <a:rPr sz="1725" dirty="0">
                <a:latin typeface="Calibri"/>
                <a:cs typeface="Calibri"/>
              </a:rPr>
              <a:t>fewer</a:t>
            </a:r>
            <a:r>
              <a:rPr sz="1725" spc="3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times.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2400">
              <a:latin typeface="Calibri"/>
              <a:cs typeface="Calibri"/>
            </a:endParaRPr>
          </a:p>
          <a:p>
            <a:pPr marL="9525" marR="3288506"/>
            <a:r>
              <a:rPr sz="1725" spc="-4" dirty="0">
                <a:latin typeface="Calibri"/>
                <a:cs typeface="Calibri"/>
              </a:rPr>
              <a:t>Example: </a:t>
            </a:r>
            <a:r>
              <a:rPr sz="1725" spc="-8" dirty="0">
                <a:latin typeface="Calibri"/>
                <a:cs typeface="Calibri"/>
              </a:rPr>
              <a:t>Swahili </a:t>
            </a:r>
            <a:r>
              <a:rPr sz="1725" spc="-4" dirty="0">
                <a:latin typeface="Calibri"/>
                <a:cs typeface="Calibri"/>
              </a:rPr>
              <a:t>verbs </a:t>
            </a:r>
            <a:r>
              <a:rPr sz="1725" spc="-8" dirty="0">
                <a:latin typeface="Calibri"/>
                <a:cs typeface="Calibri"/>
              </a:rPr>
              <a:t>can </a:t>
            </a:r>
            <a:r>
              <a:rPr sz="1725" spc="-11" dirty="0">
                <a:latin typeface="Calibri"/>
                <a:cs typeface="Calibri"/>
              </a:rPr>
              <a:t>have  </a:t>
            </a:r>
            <a:r>
              <a:rPr sz="1725" spc="-4" dirty="0">
                <a:latin typeface="Calibri"/>
                <a:cs typeface="Calibri"/>
              </a:rPr>
              <a:t>hundreds of </a:t>
            </a:r>
            <a:r>
              <a:rPr sz="1725" spc="-8" dirty="0">
                <a:latin typeface="Calibri"/>
                <a:cs typeface="Calibri"/>
              </a:rPr>
              <a:t>conjugations, </a:t>
            </a:r>
            <a:r>
              <a:rPr sz="1725" dirty="0">
                <a:latin typeface="Calibri"/>
                <a:cs typeface="Calibri"/>
              </a:rPr>
              <a:t>each  </a:t>
            </a:r>
            <a:r>
              <a:rPr sz="1725" spc="-4" dirty="0">
                <a:latin typeface="Calibri"/>
                <a:cs typeface="Calibri"/>
              </a:rPr>
              <a:t>encoding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wide variety of  </a:t>
            </a:r>
            <a:r>
              <a:rPr sz="1725" spc="-8" dirty="0">
                <a:latin typeface="Calibri"/>
                <a:cs typeface="Calibri"/>
              </a:rPr>
              <a:t>information. </a:t>
            </a:r>
            <a:r>
              <a:rPr sz="1725" spc="-23" dirty="0">
                <a:latin typeface="Calibri"/>
                <a:cs typeface="Calibri"/>
              </a:rPr>
              <a:t>(Tense, </a:t>
            </a:r>
            <a:r>
              <a:rPr sz="1725" spc="-4" dirty="0">
                <a:latin typeface="Calibri"/>
                <a:cs typeface="Calibri"/>
              </a:rPr>
              <a:t>mood,  definiteness, </a:t>
            </a:r>
            <a:r>
              <a:rPr sz="1725" spc="-11" dirty="0">
                <a:latin typeface="Calibri"/>
                <a:cs typeface="Calibri"/>
              </a:rPr>
              <a:t>negation, </a:t>
            </a:r>
            <a:r>
              <a:rPr sz="1725" spc="-8" dirty="0">
                <a:latin typeface="Calibri"/>
                <a:cs typeface="Calibri"/>
              </a:rPr>
              <a:t>information  </a:t>
            </a:r>
            <a:r>
              <a:rPr sz="1725" dirty="0">
                <a:latin typeface="Calibri"/>
                <a:cs typeface="Calibri"/>
              </a:rPr>
              <a:t>about the </a:t>
            </a:r>
            <a:r>
              <a:rPr sz="1725" spc="-4" dirty="0">
                <a:latin typeface="Calibri"/>
                <a:cs typeface="Calibri"/>
              </a:rPr>
              <a:t>object,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++)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88">
              <a:latin typeface="Calibri"/>
              <a:cs typeface="Calibri"/>
            </a:endParaRPr>
          </a:p>
          <a:p>
            <a:pPr marL="9525"/>
            <a:r>
              <a:rPr sz="1725" spc="-23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72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  <a:p>
            <a:pPr marL="9525"/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725" spc="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38379" y="5738165"/>
            <a:ext cx="88915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8368189" cy="339448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732473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Subword </a:t>
            </a:r>
            <a:r>
              <a:rPr sz="1725" dirty="0">
                <a:latin typeface="Calibri"/>
                <a:cs typeface="Calibri"/>
              </a:rPr>
              <a:t>modeling in NLP </a:t>
            </a:r>
            <a:r>
              <a:rPr sz="1725" spc="-4" dirty="0">
                <a:latin typeface="Calibri"/>
                <a:cs typeface="Calibri"/>
              </a:rPr>
              <a:t>encompasses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wide </a:t>
            </a:r>
            <a:r>
              <a:rPr sz="1725" dirty="0">
                <a:latin typeface="Calibri"/>
                <a:cs typeface="Calibri"/>
              </a:rPr>
              <a:t>range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methods for reasoning about  </a:t>
            </a:r>
            <a:r>
              <a:rPr sz="1725" spc="-4" dirty="0">
                <a:latin typeface="Calibri"/>
                <a:cs typeface="Calibri"/>
              </a:rPr>
              <a:t>structure </a:t>
            </a:r>
            <a:r>
              <a:rPr sz="1725" dirty="0">
                <a:latin typeface="Calibri"/>
                <a:cs typeface="Calibri"/>
              </a:rPr>
              <a:t>below the word level. </a:t>
            </a:r>
            <a:r>
              <a:rPr sz="1725" spc="-4" dirty="0">
                <a:latin typeface="Calibri"/>
                <a:cs typeface="Calibri"/>
              </a:rPr>
              <a:t>(Parts of words, </a:t>
            </a:r>
            <a:r>
              <a:rPr sz="1725" dirty="0">
                <a:latin typeface="Calibri"/>
                <a:cs typeface="Calibri"/>
              </a:rPr>
              <a:t>characters,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bytes.)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39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The dominant modern paradigm is </a:t>
            </a:r>
            <a:r>
              <a:rPr sz="1575" dirty="0">
                <a:latin typeface="Calibri"/>
                <a:cs typeface="Calibri"/>
              </a:rPr>
              <a:t>to </a:t>
            </a:r>
            <a:r>
              <a:rPr sz="1575" spc="-4" dirty="0">
                <a:latin typeface="Calibri"/>
                <a:cs typeface="Calibri"/>
              </a:rPr>
              <a:t>learn </a:t>
            </a:r>
            <a:r>
              <a:rPr sz="1575" dirty="0">
                <a:latin typeface="Calibri"/>
                <a:cs typeface="Calibri"/>
              </a:rPr>
              <a:t>a vocabulary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b="1" spc="-4" dirty="0">
                <a:latin typeface="Calibri"/>
                <a:cs typeface="Calibri"/>
              </a:rPr>
              <a:t>parts of words </a:t>
            </a:r>
            <a:r>
              <a:rPr sz="1575" b="1" dirty="0">
                <a:latin typeface="Calibri"/>
                <a:cs typeface="Calibri"/>
              </a:rPr>
              <a:t>(subword</a:t>
            </a:r>
            <a:r>
              <a:rPr sz="1575" b="1" spc="8" dirty="0">
                <a:latin typeface="Calibri"/>
                <a:cs typeface="Calibri"/>
              </a:rPr>
              <a:t> </a:t>
            </a:r>
            <a:r>
              <a:rPr sz="1575" b="1" dirty="0">
                <a:latin typeface="Calibri"/>
                <a:cs typeface="Calibri"/>
              </a:rPr>
              <a:t>tokens).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82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At </a:t>
            </a:r>
            <a:r>
              <a:rPr sz="1575" dirty="0">
                <a:latin typeface="Calibri"/>
                <a:cs typeface="Calibri"/>
              </a:rPr>
              <a:t>training and testing time, each </a:t>
            </a:r>
            <a:r>
              <a:rPr sz="1575" spc="-4" dirty="0">
                <a:latin typeface="Calibri"/>
                <a:cs typeface="Calibri"/>
              </a:rPr>
              <a:t>word </a:t>
            </a:r>
            <a:r>
              <a:rPr sz="1575" dirty="0">
                <a:latin typeface="Calibri"/>
                <a:cs typeface="Calibri"/>
              </a:rPr>
              <a:t>is </a:t>
            </a:r>
            <a:r>
              <a:rPr sz="1575" spc="-4" dirty="0">
                <a:latin typeface="Calibri"/>
                <a:cs typeface="Calibri"/>
              </a:rPr>
              <a:t>split </a:t>
            </a:r>
            <a:r>
              <a:rPr sz="1575" dirty="0">
                <a:latin typeface="Calibri"/>
                <a:cs typeface="Calibri"/>
              </a:rPr>
              <a:t>into a </a:t>
            </a:r>
            <a:r>
              <a:rPr sz="1575" spc="-4" dirty="0">
                <a:latin typeface="Calibri"/>
                <a:cs typeface="Calibri"/>
              </a:rPr>
              <a:t>sequence of known subwords.</a:t>
            </a:r>
            <a:endParaRPr sz="1575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2138">
              <a:latin typeface="Calibri"/>
              <a:cs typeface="Calibri"/>
            </a:endParaRPr>
          </a:p>
          <a:p>
            <a:pPr marL="9525"/>
            <a:r>
              <a:rPr sz="1575" b="1" dirty="0">
                <a:latin typeface="Calibri"/>
                <a:cs typeface="Calibri"/>
              </a:rPr>
              <a:t>Byte-pair </a:t>
            </a:r>
            <a:r>
              <a:rPr sz="1575" b="1" spc="-4" dirty="0">
                <a:latin typeface="Calibri"/>
                <a:cs typeface="Calibri"/>
              </a:rPr>
              <a:t>encoding </a:t>
            </a:r>
            <a:r>
              <a:rPr sz="1575" dirty="0">
                <a:latin typeface="Calibri"/>
                <a:cs typeface="Calibri"/>
              </a:rPr>
              <a:t>is a </a:t>
            </a:r>
            <a:r>
              <a:rPr sz="1575" spc="-4" dirty="0">
                <a:latin typeface="Calibri"/>
                <a:cs typeface="Calibri"/>
              </a:rPr>
              <a:t>simple, effective strategy for defining </a:t>
            </a:r>
            <a:r>
              <a:rPr sz="1575" dirty="0">
                <a:latin typeface="Calibri"/>
                <a:cs typeface="Calibri"/>
              </a:rPr>
              <a:t>a </a:t>
            </a:r>
            <a:r>
              <a:rPr sz="1575" spc="-4" dirty="0">
                <a:latin typeface="Calibri"/>
                <a:cs typeface="Calibri"/>
              </a:rPr>
              <a:t>subword</a:t>
            </a:r>
            <a:r>
              <a:rPr sz="1575" spc="4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vocabulary.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spc="-4" dirty="0">
                <a:latin typeface="Calibri"/>
                <a:cs typeface="Calibri"/>
              </a:rPr>
              <a:t>Start with </a:t>
            </a:r>
            <a:r>
              <a:rPr sz="1575" dirty="0">
                <a:latin typeface="Calibri"/>
                <a:cs typeface="Calibri"/>
              </a:rPr>
              <a:t>a vocabulary containing </a:t>
            </a:r>
            <a:r>
              <a:rPr sz="1575" spc="-4" dirty="0">
                <a:latin typeface="Calibri"/>
                <a:cs typeface="Calibri"/>
              </a:rPr>
              <a:t>only </a:t>
            </a:r>
            <a:r>
              <a:rPr sz="1575" dirty="0">
                <a:latin typeface="Calibri"/>
                <a:cs typeface="Calibri"/>
              </a:rPr>
              <a:t>characters and an </a:t>
            </a:r>
            <a:r>
              <a:rPr sz="1575" spc="-4" dirty="0">
                <a:latin typeface="Calibri"/>
                <a:cs typeface="Calibri"/>
              </a:rPr>
              <a:t>“end-of-word”</a:t>
            </a:r>
            <a:r>
              <a:rPr sz="1575" spc="-68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symbol.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spc="-4" dirty="0">
                <a:latin typeface="Calibri"/>
                <a:cs typeface="Calibri"/>
              </a:rPr>
              <a:t>Using </a:t>
            </a:r>
            <a:r>
              <a:rPr sz="1575" dirty="0">
                <a:latin typeface="Calibri"/>
                <a:cs typeface="Calibri"/>
              </a:rPr>
              <a:t>a corpus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text, </a:t>
            </a:r>
            <a:r>
              <a:rPr sz="1575" spc="-4" dirty="0">
                <a:latin typeface="Calibri"/>
                <a:cs typeface="Calibri"/>
              </a:rPr>
              <a:t>find the </a:t>
            </a:r>
            <a:r>
              <a:rPr sz="1575" dirty="0">
                <a:latin typeface="Calibri"/>
                <a:cs typeface="Calibri"/>
              </a:rPr>
              <a:t>most common </a:t>
            </a:r>
            <a:r>
              <a:rPr sz="1575" spc="-4" dirty="0">
                <a:latin typeface="Calibri"/>
                <a:cs typeface="Calibri"/>
              </a:rPr>
              <a:t>adjacent </a:t>
            </a:r>
            <a:r>
              <a:rPr sz="1575" dirty="0">
                <a:latin typeface="Calibri"/>
                <a:cs typeface="Calibri"/>
              </a:rPr>
              <a:t>characters </a:t>
            </a:r>
            <a:r>
              <a:rPr sz="1575" spc="-4" dirty="0">
                <a:latin typeface="Calibri"/>
                <a:cs typeface="Calibri"/>
              </a:rPr>
              <a:t>“a,b”; </a:t>
            </a:r>
            <a:r>
              <a:rPr sz="1575" dirty="0">
                <a:latin typeface="Calibri"/>
                <a:cs typeface="Calibri"/>
              </a:rPr>
              <a:t>add </a:t>
            </a:r>
            <a:r>
              <a:rPr sz="1575" spc="-4" dirty="0">
                <a:latin typeface="Calibri"/>
                <a:cs typeface="Calibri"/>
              </a:rPr>
              <a:t>“ab” </a:t>
            </a:r>
            <a:r>
              <a:rPr sz="1575" dirty="0">
                <a:latin typeface="Calibri"/>
                <a:cs typeface="Calibri"/>
              </a:rPr>
              <a:t>as a</a:t>
            </a:r>
            <a:r>
              <a:rPr sz="1575" spc="-5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subword.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dirty="0">
                <a:latin typeface="Calibri"/>
                <a:cs typeface="Calibri"/>
              </a:rPr>
              <a:t>Replace instances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 character </a:t>
            </a:r>
            <a:r>
              <a:rPr sz="1575" spc="-4" dirty="0">
                <a:latin typeface="Calibri"/>
                <a:cs typeface="Calibri"/>
              </a:rPr>
              <a:t>pair </a:t>
            </a:r>
            <a:r>
              <a:rPr sz="1575" dirty="0">
                <a:latin typeface="Calibri"/>
                <a:cs typeface="Calibri"/>
              </a:rPr>
              <a:t>with the </a:t>
            </a:r>
            <a:r>
              <a:rPr sz="1575" spc="-4" dirty="0">
                <a:latin typeface="Calibri"/>
                <a:cs typeface="Calibri"/>
              </a:rPr>
              <a:t>new subword; </a:t>
            </a:r>
            <a:r>
              <a:rPr sz="1575" dirty="0">
                <a:latin typeface="Calibri"/>
                <a:cs typeface="Calibri"/>
              </a:rPr>
              <a:t>repeat </a:t>
            </a:r>
            <a:r>
              <a:rPr sz="1575" spc="-4" dirty="0">
                <a:latin typeface="Calibri"/>
                <a:cs typeface="Calibri"/>
              </a:rPr>
              <a:t>until desired </a:t>
            </a:r>
            <a:r>
              <a:rPr sz="1575" dirty="0">
                <a:latin typeface="Calibri"/>
                <a:cs typeface="Calibri"/>
              </a:rPr>
              <a:t>vocab</a:t>
            </a:r>
            <a:r>
              <a:rPr sz="1575" spc="-11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size.</a:t>
            </a:r>
            <a:endParaRPr sz="1575">
              <a:latin typeface="Calibri"/>
              <a:cs typeface="Calibri"/>
            </a:endParaRPr>
          </a:p>
          <a:p>
            <a:pPr>
              <a:spcBef>
                <a:spcPts val="38"/>
              </a:spcBef>
            </a:pPr>
            <a:endParaRPr sz="2138">
              <a:latin typeface="Calibri"/>
              <a:cs typeface="Calibri"/>
            </a:endParaRPr>
          </a:p>
          <a:p>
            <a:pPr marL="9525"/>
            <a:r>
              <a:rPr sz="1575" spc="-4" dirty="0">
                <a:latin typeface="Calibri"/>
                <a:cs typeface="Calibri"/>
              </a:rPr>
              <a:t>Originally used </a:t>
            </a:r>
            <a:r>
              <a:rPr sz="1575" dirty="0">
                <a:latin typeface="Calibri"/>
                <a:cs typeface="Calibri"/>
              </a:rPr>
              <a:t>in NLP </a:t>
            </a:r>
            <a:r>
              <a:rPr sz="1575" spc="-4" dirty="0">
                <a:latin typeface="Calibri"/>
                <a:cs typeface="Calibri"/>
              </a:rPr>
              <a:t>for </a:t>
            </a:r>
            <a:r>
              <a:rPr sz="1575" dirty="0">
                <a:latin typeface="Calibri"/>
                <a:cs typeface="Calibri"/>
              </a:rPr>
              <a:t>machine </a:t>
            </a:r>
            <a:r>
              <a:rPr sz="1575" spc="-4" dirty="0">
                <a:latin typeface="Calibri"/>
                <a:cs typeface="Calibri"/>
              </a:rPr>
              <a:t>translation; now </a:t>
            </a:r>
            <a:r>
              <a:rPr sz="1575" dirty="0">
                <a:latin typeface="Calibri"/>
                <a:cs typeface="Calibri"/>
              </a:rPr>
              <a:t>a </a:t>
            </a:r>
            <a:r>
              <a:rPr sz="1575" spc="-4" dirty="0">
                <a:latin typeface="Calibri"/>
                <a:cs typeface="Calibri"/>
              </a:rPr>
              <a:t>similar </a:t>
            </a:r>
            <a:r>
              <a:rPr sz="1575" dirty="0">
                <a:latin typeface="Calibri"/>
                <a:cs typeface="Calibri"/>
              </a:rPr>
              <a:t>method </a:t>
            </a:r>
            <a:r>
              <a:rPr sz="1575" spc="-4" dirty="0">
                <a:latin typeface="Calibri"/>
                <a:cs typeface="Calibri"/>
              </a:rPr>
              <a:t>(WordPiece) </a:t>
            </a:r>
            <a:r>
              <a:rPr sz="1575" dirty="0">
                <a:latin typeface="Calibri"/>
                <a:cs typeface="Calibri"/>
              </a:rPr>
              <a:t>is </a:t>
            </a:r>
            <a:r>
              <a:rPr sz="1575" spc="-4" dirty="0">
                <a:latin typeface="Calibri"/>
                <a:cs typeface="Calibri"/>
              </a:rPr>
              <a:t>used </a:t>
            </a:r>
            <a:r>
              <a:rPr sz="1575" dirty="0">
                <a:latin typeface="Calibri"/>
                <a:cs typeface="Calibri"/>
              </a:rPr>
              <a:t>in</a:t>
            </a:r>
            <a:r>
              <a:rPr sz="1575" spc="11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pretrained</a:t>
            </a:r>
            <a:endParaRPr sz="1575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575" spc="-4" dirty="0">
                <a:latin typeface="Calibri"/>
                <a:cs typeface="Calibri"/>
              </a:rPr>
              <a:t>models.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2077" y="5738165"/>
            <a:ext cx="26808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50" u="sng" spc="-2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50" u="sng" spc="-2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</a:t>
            </a:r>
            <a:r>
              <a:rPr lang="en-US" sz="3200" b="0" spc="-4" dirty="0">
                <a:latin typeface="Calibri"/>
                <a:cs typeface="Calibri"/>
              </a:rPr>
              <a:t>The byte-pair </a:t>
            </a:r>
            <a:r>
              <a:rPr lang="en-US" sz="3200" b="0" dirty="0">
                <a:latin typeface="Calibri"/>
                <a:cs typeface="Calibri"/>
              </a:rPr>
              <a:t>encoding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8106251" cy="11700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Common </a:t>
            </a:r>
            <a:r>
              <a:rPr sz="1725" dirty="0">
                <a:latin typeface="Calibri"/>
                <a:cs typeface="Calibri"/>
              </a:rPr>
              <a:t>words end </a:t>
            </a:r>
            <a:r>
              <a:rPr sz="1725" spc="-4" dirty="0">
                <a:latin typeface="Calibri"/>
                <a:cs typeface="Calibri"/>
              </a:rPr>
              <a:t>up </a:t>
            </a:r>
            <a:r>
              <a:rPr sz="1725" dirty="0">
                <a:latin typeface="Calibri"/>
                <a:cs typeface="Calibri"/>
              </a:rPr>
              <a:t>being a </a:t>
            </a:r>
            <a:r>
              <a:rPr sz="1725" spc="-4" dirty="0">
                <a:latin typeface="Calibri"/>
                <a:cs typeface="Calibri"/>
              </a:rPr>
              <a:t>part of the subword </a:t>
            </a:r>
            <a:r>
              <a:rPr sz="1725" dirty="0">
                <a:latin typeface="Calibri"/>
                <a:cs typeface="Calibri"/>
              </a:rPr>
              <a:t>vocabulary, while rarer words are </a:t>
            </a:r>
            <a:r>
              <a:rPr sz="1725" spc="-4" dirty="0">
                <a:latin typeface="Calibri"/>
                <a:cs typeface="Calibri"/>
              </a:rPr>
              <a:t>split  </a:t>
            </a:r>
            <a:r>
              <a:rPr sz="1725" dirty="0">
                <a:latin typeface="Calibri"/>
                <a:cs typeface="Calibri"/>
              </a:rPr>
              <a:t>into </a:t>
            </a:r>
            <a:r>
              <a:rPr sz="1725" spc="-4" dirty="0">
                <a:latin typeface="Calibri"/>
                <a:cs typeface="Calibri"/>
              </a:rPr>
              <a:t>(sometimes </a:t>
            </a:r>
            <a:r>
              <a:rPr sz="1725" dirty="0">
                <a:latin typeface="Calibri"/>
                <a:cs typeface="Calibri"/>
              </a:rPr>
              <a:t>intuitive, </a:t>
            </a:r>
            <a:r>
              <a:rPr sz="1725" spc="-4" dirty="0">
                <a:latin typeface="Calibri"/>
                <a:cs typeface="Calibri"/>
              </a:rPr>
              <a:t>sometimes not)</a:t>
            </a:r>
            <a:r>
              <a:rPr sz="1725" spc="3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components.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In the worst case, words are </a:t>
            </a:r>
            <a:r>
              <a:rPr sz="1725" spc="-4" dirty="0">
                <a:latin typeface="Calibri"/>
                <a:cs typeface="Calibri"/>
              </a:rPr>
              <a:t>split </a:t>
            </a:r>
            <a:r>
              <a:rPr sz="1725" dirty="0">
                <a:latin typeface="Calibri"/>
                <a:cs typeface="Calibri"/>
              </a:rPr>
              <a:t>into as many </a:t>
            </a:r>
            <a:r>
              <a:rPr sz="1725" spc="-4" dirty="0">
                <a:latin typeface="Calibri"/>
                <a:cs typeface="Calibri"/>
              </a:rPr>
              <a:t>subwords </a:t>
            </a:r>
            <a:r>
              <a:rPr sz="1725" dirty="0">
                <a:latin typeface="Calibri"/>
                <a:cs typeface="Calibri"/>
              </a:rPr>
              <a:t>as they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characters.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5646" y="3265647"/>
            <a:ext cx="5033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word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3235" y="3208306"/>
            <a:ext cx="1682115" cy="19832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52413">
              <a:lnSpc>
                <a:spcPct val="120900"/>
              </a:lnSpc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vocab</a:t>
            </a:r>
            <a:r>
              <a:rPr spc="-4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mapping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431"/>
              </a:spcBef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827" y="3265647"/>
            <a:ext cx="107061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embedding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5645" y="3542443"/>
            <a:ext cx="913448" cy="13170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21005">
              <a:lnSpc>
                <a:spcPct val="120000"/>
              </a:lnSpc>
              <a:spcBef>
                <a:spcPts val="75"/>
              </a:spcBef>
            </a:pP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5646" y="4914291"/>
            <a:ext cx="167782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28157" y="3829050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828157" y="4139946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2" name="object 12"/>
          <p:cNvGrpSpPr/>
          <p:nvPr/>
        </p:nvGrpSpPr>
        <p:grpSpPr>
          <a:xfrm>
            <a:off x="5829157" y="4460986"/>
            <a:ext cx="1207294" cy="121444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" name="object 15"/>
          <p:cNvSpPr/>
          <p:nvPr/>
        </p:nvSpPr>
        <p:spPr>
          <a:xfrm>
            <a:off x="1339595" y="3747897"/>
            <a:ext cx="171450" cy="45720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572262" y="3714616"/>
            <a:ext cx="65579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11020" y="4303395"/>
            <a:ext cx="180975" cy="990124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541629" y="4333208"/>
            <a:ext cx="7119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75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525" y="4676299"/>
            <a:ext cx="8610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829157" y="4791313"/>
            <a:ext cx="1207294" cy="121444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84124" y="5001159"/>
            <a:ext cx="8234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50" spc="-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829157" y="5096494"/>
            <a:ext cx="1207294" cy="121444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328059" cy="155667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What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72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725" spc="-4" dirty="0">
                <a:latin typeface="Calibri"/>
                <a:cs typeface="Calibri"/>
              </a:rPr>
              <a:t>found </a:t>
            </a:r>
            <a:r>
              <a:rPr sz="1725" dirty="0">
                <a:latin typeface="Calibri"/>
                <a:cs typeface="Calibri"/>
              </a:rPr>
              <a:t>to work </a:t>
            </a:r>
            <a:r>
              <a:rPr sz="1725" spc="-4" dirty="0">
                <a:latin typeface="Calibri"/>
                <a:cs typeface="Calibri"/>
              </a:rPr>
              <a:t>best </a:t>
            </a:r>
            <a:r>
              <a:rPr sz="1725" dirty="0">
                <a:latin typeface="Calibri"/>
                <a:cs typeface="Calibri"/>
              </a:rPr>
              <a:t>was </a:t>
            </a:r>
            <a:r>
              <a:rPr sz="1725" b="1" dirty="0">
                <a:latin typeface="Calibri"/>
                <a:cs typeface="Calibri"/>
              </a:rPr>
              <a:t>span </a:t>
            </a:r>
            <a:r>
              <a:rPr sz="1725" b="1" spc="-4" dirty="0">
                <a:latin typeface="Calibri"/>
                <a:cs typeface="Calibri"/>
              </a:rPr>
              <a:t>corruption. </a:t>
            </a:r>
            <a:r>
              <a:rPr sz="1725" dirty="0">
                <a:latin typeface="Calibri"/>
                <a:cs typeface="Calibri"/>
              </a:rPr>
              <a:t>Their </a:t>
            </a:r>
            <a:r>
              <a:rPr sz="1725" spc="-4" dirty="0">
                <a:latin typeface="Calibri"/>
                <a:cs typeface="Calibri"/>
              </a:rPr>
              <a:t>model: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T5</a:t>
            </a:r>
            <a:r>
              <a:rPr sz="1725" spc="-4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25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1425">
              <a:latin typeface="Calibri"/>
              <a:cs typeface="Calibri"/>
            </a:endParaRPr>
          </a:p>
          <a:p>
            <a:pPr marL="9525" marR="3232309"/>
            <a:r>
              <a:rPr sz="1725" dirty="0">
                <a:latin typeface="Calibri"/>
                <a:cs typeface="Calibri"/>
              </a:rPr>
              <a:t>Replace different-length </a:t>
            </a:r>
            <a:r>
              <a:rPr sz="1725" spc="-4" dirty="0">
                <a:latin typeface="Calibri"/>
                <a:cs typeface="Calibri"/>
              </a:rPr>
              <a:t>spans from </a:t>
            </a:r>
            <a:r>
              <a:rPr sz="1725" dirty="0">
                <a:latin typeface="Calibri"/>
                <a:cs typeface="Calibri"/>
              </a:rPr>
              <a:t>the input  </a:t>
            </a:r>
            <a:r>
              <a:rPr sz="1725" spc="-4" dirty="0">
                <a:latin typeface="Calibri"/>
                <a:cs typeface="Calibri"/>
              </a:rPr>
              <a:t>with unique placeholders; </a:t>
            </a:r>
            <a:r>
              <a:rPr sz="1725" dirty="0">
                <a:latin typeface="Calibri"/>
                <a:cs typeface="Calibri"/>
              </a:rPr>
              <a:t>decode </a:t>
            </a:r>
            <a:r>
              <a:rPr sz="1725" spc="-4" dirty="0">
                <a:latin typeface="Calibri"/>
                <a:cs typeface="Calibri"/>
              </a:rPr>
              <a:t>out </a:t>
            </a:r>
            <a:r>
              <a:rPr sz="1725" dirty="0">
                <a:latin typeface="Calibri"/>
                <a:cs typeface="Calibri"/>
              </a:rPr>
              <a:t>the  </a:t>
            </a:r>
            <a:r>
              <a:rPr sz="1725" spc="-4" dirty="0">
                <a:latin typeface="Calibri"/>
                <a:cs typeface="Calibri"/>
              </a:rPr>
              <a:t>spans </a:t>
            </a:r>
            <a:r>
              <a:rPr sz="1725" dirty="0">
                <a:latin typeface="Calibri"/>
                <a:cs typeface="Calibri"/>
              </a:rPr>
              <a:t>that were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removed!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7159" y="2719054"/>
            <a:ext cx="8294846" cy="2643188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66521" y="2163595"/>
            <a:ext cx="2525741" cy="479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285826" y="4313491"/>
            <a:ext cx="327088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This is implemented in </a:t>
            </a:r>
            <a:r>
              <a:rPr sz="1725" spc="-4" dirty="0">
                <a:latin typeface="Calibri"/>
                <a:cs typeface="Calibri"/>
              </a:rPr>
              <a:t>text  preprocessing: </a:t>
            </a:r>
            <a:r>
              <a:rPr sz="1725" dirty="0">
                <a:latin typeface="Calibri"/>
                <a:cs typeface="Calibri"/>
              </a:rPr>
              <a:t>it’s </a:t>
            </a:r>
            <a:r>
              <a:rPr sz="1725" spc="-4" dirty="0">
                <a:latin typeface="Calibri"/>
                <a:cs typeface="Calibri"/>
              </a:rPr>
              <a:t>still </a:t>
            </a:r>
            <a:r>
              <a:rPr sz="1725" dirty="0">
                <a:latin typeface="Calibri"/>
                <a:cs typeface="Calibri"/>
              </a:rPr>
              <a:t>an </a:t>
            </a:r>
            <a:r>
              <a:rPr sz="1725" spc="-4" dirty="0">
                <a:latin typeface="Calibri"/>
                <a:cs typeface="Calibri"/>
              </a:rPr>
              <a:t>objective  </a:t>
            </a:r>
            <a:r>
              <a:rPr sz="1725" dirty="0">
                <a:latin typeface="Calibri"/>
                <a:cs typeface="Calibri"/>
              </a:rPr>
              <a:t>that looks like </a:t>
            </a:r>
            <a:r>
              <a:rPr sz="1725" b="1" dirty="0">
                <a:latin typeface="Calibri"/>
                <a:cs typeface="Calibri"/>
              </a:rPr>
              <a:t>language </a:t>
            </a:r>
            <a:r>
              <a:rPr sz="1725" b="1" spc="-4" dirty="0">
                <a:latin typeface="Calibri"/>
                <a:cs typeface="Calibri"/>
              </a:rPr>
              <a:t>modeling </a:t>
            </a:r>
            <a:r>
              <a:rPr sz="1725" dirty="0">
                <a:latin typeface="Calibri"/>
                <a:cs typeface="Calibri"/>
              </a:rPr>
              <a:t>at  the decoder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side.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encoder-decoders: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W</a:t>
            </a:r>
            <a:r>
              <a:rPr lang="en-US" sz="3200" b="0" dirty="0">
                <a:latin typeface="Calibri"/>
                <a:cs typeface="Calibri"/>
              </a:rPr>
              <a:t>hat </a:t>
            </a:r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objective to</a:t>
            </a:r>
            <a:r>
              <a:rPr lang="en-US" sz="3200" b="0" spc="75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838897"/>
            <a:ext cx="1991201" cy="186830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fascinating property  of T5: it </a:t>
            </a:r>
            <a:r>
              <a:rPr sz="1725" dirty="0">
                <a:latin typeface="Calibri"/>
                <a:cs typeface="Calibri"/>
              </a:rPr>
              <a:t>can </a:t>
            </a:r>
            <a:r>
              <a:rPr sz="1725" spc="-4" dirty="0">
                <a:latin typeface="Calibri"/>
                <a:cs typeface="Calibri"/>
              </a:rPr>
              <a:t>be  </a:t>
            </a:r>
            <a:r>
              <a:rPr sz="1725" dirty="0">
                <a:latin typeface="Calibri"/>
                <a:cs typeface="Calibri"/>
              </a:rPr>
              <a:t>finetuned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answer a  wide range </a:t>
            </a:r>
            <a:r>
              <a:rPr sz="1725" spc="-4" dirty="0">
                <a:latin typeface="Calibri"/>
                <a:cs typeface="Calibri"/>
              </a:rPr>
              <a:t>of  questions, </a:t>
            </a:r>
            <a:r>
              <a:rPr sz="1725" dirty="0">
                <a:latin typeface="Calibri"/>
                <a:cs typeface="Calibri"/>
              </a:rPr>
              <a:t>retrieving  knowledge </a:t>
            </a:r>
            <a:r>
              <a:rPr sz="1725" spc="-4" dirty="0">
                <a:latin typeface="Calibri"/>
                <a:cs typeface="Calibri"/>
              </a:rPr>
              <a:t>from its  parameters.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3995528"/>
            <a:ext cx="2034064" cy="94356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20100"/>
              </a:lnSpc>
              <a:spcBef>
                <a:spcPts val="71"/>
              </a:spcBef>
            </a:pPr>
            <a:r>
              <a:rPr sz="1725" dirty="0">
                <a:latin typeface="Calibri"/>
                <a:cs typeface="Calibri"/>
              </a:rPr>
              <a:t>NQ: Natural</a:t>
            </a:r>
            <a:r>
              <a:rPr sz="1725" spc="-56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Questions  WQ: </a:t>
            </a:r>
            <a:r>
              <a:rPr sz="1725" spc="-4" dirty="0">
                <a:latin typeface="Calibri"/>
                <a:cs typeface="Calibri"/>
              </a:rPr>
              <a:t>WebQuestions  TQA: Trivia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QA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779" y="5309769"/>
            <a:ext cx="167878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All</a:t>
            </a:r>
            <a:r>
              <a:rPr sz="1725" spc="-4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“open-domain”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5572659"/>
            <a:ext cx="75818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v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rsions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2011" y="1552051"/>
            <a:ext cx="5908357" cy="1754505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374064" y="5738165"/>
            <a:ext cx="133588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50" u="sng" spc="-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95753" y="3600450"/>
            <a:ext cx="4555331" cy="2052638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30879" y="4316044"/>
            <a:ext cx="1305401" cy="948817"/>
          </a:xfrm>
          <a:prstGeom prst="rect">
            <a:avLst/>
          </a:prstGeom>
        </p:spPr>
        <p:txBody>
          <a:bodyPr vert="horz" wrap="square" lIns="0" tIns="48101" rIns="0" bIns="0" rtlCol="0">
            <a:spAutoFit/>
          </a:bodyPr>
          <a:lstStyle/>
          <a:p>
            <a:pPr marL="9525">
              <a:spcBef>
                <a:spcPts val="379"/>
              </a:spcBef>
            </a:pPr>
            <a:r>
              <a:rPr sz="1275" b="1" dirty="0">
                <a:latin typeface="Calibri"/>
                <a:cs typeface="Calibri"/>
              </a:rPr>
              <a:t>220 million</a:t>
            </a:r>
            <a:r>
              <a:rPr sz="1275" b="1" spc="-94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7"/>
              </a:spcBef>
            </a:pPr>
            <a:r>
              <a:rPr sz="1275" b="1" dirty="0">
                <a:latin typeface="Calibri"/>
                <a:cs typeface="Calibri"/>
              </a:rPr>
              <a:t>770 million</a:t>
            </a:r>
            <a:r>
              <a:rPr sz="1275" b="1" spc="-83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4"/>
              </a:spcBef>
            </a:pPr>
            <a:r>
              <a:rPr sz="1275" b="1" dirty="0">
                <a:latin typeface="Calibri"/>
                <a:cs typeface="Calibri"/>
              </a:rPr>
              <a:t>3 billion</a:t>
            </a:r>
            <a:r>
              <a:rPr sz="1275" b="1" spc="-41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7"/>
              </a:spcBef>
            </a:pPr>
            <a:r>
              <a:rPr sz="1275" b="1" dirty="0">
                <a:latin typeface="Calibri"/>
                <a:cs typeface="Calibri"/>
              </a:rPr>
              <a:t>11 billion</a:t>
            </a:r>
            <a:r>
              <a:rPr sz="1275" b="1" spc="-45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encoder-decoders: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W</a:t>
            </a:r>
            <a:r>
              <a:rPr lang="en-US" sz="3200" b="0" dirty="0">
                <a:latin typeface="Calibri"/>
                <a:cs typeface="Calibri"/>
              </a:rPr>
              <a:t>hat </a:t>
            </a:r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objective to</a:t>
            </a:r>
            <a:r>
              <a:rPr lang="en-US" sz="3200" b="0" spc="75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sz="32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669732"/>
            <a:ext cx="8075771" cy="2919549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>
              <a:spcBef>
                <a:spcPts val="506"/>
              </a:spcBef>
            </a:pPr>
            <a:r>
              <a:rPr spc="-4" dirty="0">
                <a:latin typeface="Calibri"/>
                <a:cs typeface="Calibri"/>
              </a:rPr>
              <a:t>So far, </a:t>
            </a:r>
            <a:r>
              <a:rPr dirty="0">
                <a:latin typeface="Calibri"/>
                <a:cs typeface="Calibri"/>
              </a:rPr>
              <a:t>we’ve interacted with </a:t>
            </a:r>
            <a:r>
              <a:rPr spc="-4" dirty="0">
                <a:latin typeface="Calibri"/>
                <a:cs typeface="Calibri"/>
              </a:rPr>
              <a:t>pretrained </a:t>
            </a:r>
            <a:r>
              <a:rPr dirty="0">
                <a:latin typeface="Calibri"/>
                <a:cs typeface="Calibri"/>
              </a:rPr>
              <a:t>models in two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ways:</a:t>
            </a:r>
          </a:p>
          <a:p>
            <a:pPr marL="266700" indent="-257175">
              <a:spcBef>
                <a:spcPts val="431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Calibri"/>
                <a:cs typeface="Calibri"/>
              </a:rPr>
              <a:t>Sample from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4" dirty="0">
                <a:latin typeface="Calibri"/>
                <a:cs typeface="Calibri"/>
              </a:rPr>
              <a:t>distributions </a:t>
            </a:r>
            <a:r>
              <a:rPr dirty="0">
                <a:latin typeface="Calibri"/>
                <a:cs typeface="Calibri"/>
              </a:rPr>
              <a:t>they </a:t>
            </a:r>
            <a:r>
              <a:rPr spc="-4" dirty="0">
                <a:latin typeface="Calibri"/>
                <a:cs typeface="Calibri"/>
              </a:rPr>
              <a:t>define (maybe providing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4" dirty="0">
                <a:latin typeface="Calibri"/>
                <a:cs typeface="Calibri"/>
              </a:rPr>
              <a:t>prompt)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435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Calibri"/>
                <a:cs typeface="Calibri"/>
              </a:rPr>
              <a:t>Fine-tune </a:t>
            </a:r>
            <a:r>
              <a:rPr dirty="0">
                <a:latin typeface="Calibri"/>
                <a:cs typeface="Calibri"/>
              </a:rPr>
              <a:t>them </a:t>
            </a:r>
            <a:r>
              <a:rPr spc="-4" dirty="0">
                <a:latin typeface="Calibri"/>
                <a:cs typeface="Calibri"/>
              </a:rPr>
              <a:t>on </a:t>
            </a:r>
            <a:r>
              <a:rPr dirty="0">
                <a:latin typeface="Calibri"/>
                <a:cs typeface="Calibri"/>
              </a:rPr>
              <a:t>a task we care about, and take their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75" dirty="0">
              <a:latin typeface="Calibri"/>
              <a:cs typeface="Calibri"/>
            </a:endParaRPr>
          </a:p>
          <a:p>
            <a:pPr marL="9525" marR="171926">
              <a:spcBef>
                <a:spcPts val="4"/>
              </a:spcBef>
            </a:pPr>
            <a:r>
              <a:rPr spc="-4" dirty="0">
                <a:latin typeface="Calibri"/>
                <a:cs typeface="Calibri"/>
              </a:rPr>
              <a:t>Very </a:t>
            </a:r>
            <a:r>
              <a:rPr dirty="0">
                <a:latin typeface="Calibri"/>
                <a:cs typeface="Calibri"/>
              </a:rPr>
              <a:t>large language models </a:t>
            </a:r>
            <a:r>
              <a:rPr spc="-4" dirty="0">
                <a:latin typeface="Calibri"/>
                <a:cs typeface="Calibri"/>
              </a:rPr>
              <a:t>seem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perform some </a:t>
            </a:r>
            <a:r>
              <a:rPr dirty="0">
                <a:latin typeface="Calibri"/>
                <a:cs typeface="Calibri"/>
              </a:rPr>
              <a:t>kind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learning </a:t>
            </a:r>
            <a:r>
              <a:rPr b="1" spc="-4" dirty="0">
                <a:latin typeface="Calibri"/>
                <a:cs typeface="Calibri"/>
              </a:rPr>
              <a:t>without gradient  </a:t>
            </a:r>
            <a:r>
              <a:rPr b="1" dirty="0">
                <a:latin typeface="Calibri"/>
                <a:cs typeface="Calibri"/>
              </a:rPr>
              <a:t>steps </a:t>
            </a:r>
            <a:r>
              <a:rPr spc="-4" dirty="0">
                <a:latin typeface="Calibri"/>
                <a:cs typeface="Calibri"/>
              </a:rPr>
              <a:t>simply from </a:t>
            </a:r>
            <a:r>
              <a:rPr dirty="0">
                <a:latin typeface="Calibri"/>
                <a:cs typeface="Calibri"/>
              </a:rPr>
              <a:t>examples you </a:t>
            </a:r>
            <a:r>
              <a:rPr spc="-4" dirty="0">
                <a:latin typeface="Calibri"/>
                <a:cs typeface="Calibri"/>
              </a:rPr>
              <a:t>provide </a:t>
            </a:r>
            <a:r>
              <a:rPr dirty="0">
                <a:latin typeface="Calibri"/>
                <a:cs typeface="Calibri"/>
              </a:rPr>
              <a:t>within their</a:t>
            </a:r>
            <a:r>
              <a:rPr spc="-3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75" dirty="0">
              <a:latin typeface="Calibri"/>
              <a:cs typeface="Calibri"/>
            </a:endParaRPr>
          </a:p>
          <a:p>
            <a:pPr marL="9525"/>
            <a:r>
              <a:rPr spc="-4" dirty="0">
                <a:latin typeface="Calibri"/>
                <a:cs typeface="Calibri"/>
              </a:rPr>
              <a:t>GPT-3 </a:t>
            </a:r>
            <a:r>
              <a:rPr dirty="0">
                <a:latin typeface="Calibri"/>
                <a:cs typeface="Calibri"/>
              </a:rPr>
              <a:t>is the </a:t>
            </a:r>
            <a:r>
              <a:rPr spc="-4" dirty="0">
                <a:latin typeface="Calibri"/>
                <a:cs typeface="Calibri"/>
              </a:rPr>
              <a:t>canonical </a:t>
            </a:r>
            <a:r>
              <a:rPr dirty="0">
                <a:latin typeface="Calibri"/>
                <a:cs typeface="Calibri"/>
              </a:rPr>
              <a:t>example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this. </a:t>
            </a:r>
            <a:r>
              <a:rPr spc="-4" dirty="0">
                <a:latin typeface="Calibri"/>
                <a:cs typeface="Calibri"/>
              </a:rPr>
              <a:t>The </a:t>
            </a:r>
            <a:r>
              <a:rPr dirty="0">
                <a:latin typeface="Calibri"/>
                <a:cs typeface="Calibri"/>
              </a:rPr>
              <a:t>largest </a:t>
            </a:r>
            <a:r>
              <a:rPr spc="-4" dirty="0">
                <a:latin typeface="Calibri"/>
                <a:cs typeface="Calibri"/>
              </a:rPr>
              <a:t>T5 </a:t>
            </a:r>
            <a:r>
              <a:rPr dirty="0">
                <a:latin typeface="Calibri"/>
                <a:cs typeface="Calibri"/>
              </a:rPr>
              <a:t>model </a:t>
            </a:r>
            <a:r>
              <a:rPr spc="-4" dirty="0">
                <a:latin typeface="Calibri"/>
                <a:cs typeface="Calibri"/>
              </a:rPr>
              <a:t>had 11 billion</a:t>
            </a:r>
            <a:r>
              <a:rPr spc="-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parameters.</a:t>
            </a:r>
            <a:endParaRPr dirty="0">
              <a:latin typeface="Calibri"/>
              <a:cs typeface="Calibri"/>
            </a:endParaRPr>
          </a:p>
          <a:p>
            <a:pPr marL="9525">
              <a:spcBef>
                <a:spcPts val="431"/>
              </a:spcBef>
            </a:pPr>
            <a:r>
              <a:rPr b="1" spc="-8" dirty="0">
                <a:latin typeface="Calibri"/>
                <a:cs typeface="Calibri"/>
              </a:rPr>
              <a:t>GPT-3 </a:t>
            </a:r>
            <a:r>
              <a:rPr b="1" dirty="0">
                <a:latin typeface="Calibri"/>
                <a:cs typeface="Calibri"/>
              </a:rPr>
              <a:t>has </a:t>
            </a:r>
            <a:r>
              <a:rPr b="1" spc="-4" dirty="0">
                <a:latin typeface="Calibri"/>
                <a:cs typeface="Calibri"/>
              </a:rPr>
              <a:t>175 billion</a:t>
            </a:r>
            <a:r>
              <a:rPr b="1" spc="-11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parameters.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4379</TotalTime>
  <Words>8943</Words>
  <Application>Microsoft Office PowerPoint</Application>
  <PresentationFormat>On-screen Show (4:3)</PresentationFormat>
  <Paragraphs>1318</Paragraphs>
  <Slides>107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Arial</vt:lpstr>
      <vt:lpstr>Calibri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1_Office Theme</vt:lpstr>
      <vt:lpstr>8_Office Theme</vt:lpstr>
      <vt:lpstr>9_Office Theme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for three types of architectures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1678: Intro to Deep Learning</dc:title>
  <dc:creator>Adriana I. Kovashka</dc:creator>
  <cp:lastModifiedBy>Kovashka, Adriana Ivanona</cp:lastModifiedBy>
  <cp:revision>440</cp:revision>
  <dcterms:created xsi:type="dcterms:W3CDTF">2015-04-17T19:15:42Z</dcterms:created>
  <dcterms:modified xsi:type="dcterms:W3CDTF">2021-10-22T23:29:05Z</dcterms:modified>
</cp:coreProperties>
</file>