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5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821" r:id="rId2"/>
    <p:sldMasterId id="2147483833" r:id="rId3"/>
    <p:sldMasterId id="2147483899" r:id="rId4"/>
    <p:sldMasterId id="2147483919" r:id="rId5"/>
    <p:sldMasterId id="2147483925" r:id="rId6"/>
  </p:sldMasterIdLst>
  <p:notesMasterIdLst>
    <p:notesMasterId r:id="rId102"/>
  </p:notesMasterIdLst>
  <p:sldIdLst>
    <p:sldId id="256" r:id="rId7"/>
    <p:sldId id="434" r:id="rId8"/>
    <p:sldId id="1088" r:id="rId9"/>
    <p:sldId id="446" r:id="rId10"/>
    <p:sldId id="447" r:id="rId11"/>
    <p:sldId id="270" r:id="rId12"/>
    <p:sldId id="449" r:id="rId13"/>
    <p:sldId id="450" r:id="rId14"/>
    <p:sldId id="838" r:id="rId15"/>
    <p:sldId id="839" r:id="rId16"/>
    <p:sldId id="452" r:id="rId17"/>
    <p:sldId id="453" r:id="rId18"/>
    <p:sldId id="454" r:id="rId19"/>
    <p:sldId id="455" r:id="rId20"/>
    <p:sldId id="456" r:id="rId21"/>
    <p:sldId id="457" r:id="rId22"/>
    <p:sldId id="458" r:id="rId23"/>
    <p:sldId id="459" r:id="rId24"/>
    <p:sldId id="1089" r:id="rId25"/>
    <p:sldId id="479" r:id="rId26"/>
    <p:sldId id="1091" r:id="rId27"/>
    <p:sldId id="641" r:id="rId28"/>
    <p:sldId id="643" r:id="rId29"/>
    <p:sldId id="645" r:id="rId30"/>
    <p:sldId id="646" r:id="rId31"/>
    <p:sldId id="647" r:id="rId32"/>
    <p:sldId id="648" r:id="rId33"/>
    <p:sldId id="649" r:id="rId34"/>
    <p:sldId id="650" r:id="rId35"/>
    <p:sldId id="651" r:id="rId36"/>
    <p:sldId id="652" r:id="rId37"/>
    <p:sldId id="653" r:id="rId38"/>
    <p:sldId id="654" r:id="rId39"/>
    <p:sldId id="1077" r:id="rId40"/>
    <p:sldId id="1078" r:id="rId41"/>
    <p:sldId id="1079" r:id="rId42"/>
    <p:sldId id="840" r:id="rId43"/>
    <p:sldId id="841" r:id="rId44"/>
    <p:sldId id="1081" r:id="rId45"/>
    <p:sldId id="815" r:id="rId46"/>
    <p:sldId id="1090" r:id="rId47"/>
    <p:sldId id="657" r:id="rId48"/>
    <p:sldId id="658" r:id="rId49"/>
    <p:sldId id="709" r:id="rId50"/>
    <p:sldId id="506" r:id="rId51"/>
    <p:sldId id="507" r:id="rId52"/>
    <p:sldId id="508" r:id="rId53"/>
    <p:sldId id="509" r:id="rId54"/>
    <p:sldId id="510" r:id="rId55"/>
    <p:sldId id="511" r:id="rId56"/>
    <p:sldId id="517" r:id="rId57"/>
    <p:sldId id="519" r:id="rId58"/>
    <p:sldId id="710" r:id="rId59"/>
    <p:sldId id="659" r:id="rId60"/>
    <p:sldId id="525" r:id="rId61"/>
    <p:sldId id="475" r:id="rId62"/>
    <p:sldId id="1083" r:id="rId63"/>
    <p:sldId id="705" r:id="rId64"/>
    <p:sldId id="1084" r:id="rId65"/>
    <p:sldId id="1085" r:id="rId66"/>
    <p:sldId id="1086" r:id="rId67"/>
    <p:sldId id="845" r:id="rId68"/>
    <p:sldId id="863" r:id="rId69"/>
    <p:sldId id="864" r:id="rId70"/>
    <p:sldId id="867" r:id="rId71"/>
    <p:sldId id="865" r:id="rId72"/>
    <p:sldId id="730" r:id="rId73"/>
    <p:sldId id="731" r:id="rId74"/>
    <p:sldId id="868" r:id="rId75"/>
    <p:sldId id="492" r:id="rId76"/>
    <p:sldId id="732" r:id="rId77"/>
    <p:sldId id="733" r:id="rId78"/>
    <p:sldId id="711" r:id="rId79"/>
    <p:sldId id="712" r:id="rId80"/>
    <p:sldId id="713" r:id="rId81"/>
    <p:sldId id="1087" r:id="rId82"/>
    <p:sldId id="828" r:id="rId83"/>
    <p:sldId id="829" r:id="rId84"/>
    <p:sldId id="830" r:id="rId85"/>
    <p:sldId id="831" r:id="rId86"/>
    <p:sldId id="832" r:id="rId87"/>
    <p:sldId id="833" r:id="rId88"/>
    <p:sldId id="816" r:id="rId89"/>
    <p:sldId id="817" r:id="rId90"/>
    <p:sldId id="818" r:id="rId91"/>
    <p:sldId id="819" r:id="rId92"/>
    <p:sldId id="820" r:id="rId93"/>
    <p:sldId id="821" r:id="rId94"/>
    <p:sldId id="822" r:id="rId95"/>
    <p:sldId id="823" r:id="rId96"/>
    <p:sldId id="824" r:id="rId97"/>
    <p:sldId id="825" r:id="rId98"/>
    <p:sldId id="826" r:id="rId99"/>
    <p:sldId id="827" r:id="rId100"/>
    <p:sldId id="715" r:id="rId10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82" autoAdjust="0"/>
    <p:restoredTop sz="95226" autoAdjust="0"/>
  </p:normalViewPr>
  <p:slideViewPr>
    <p:cSldViewPr snapToGrid="0">
      <p:cViewPr varScale="1">
        <p:scale>
          <a:sx n="82" d="100"/>
          <a:sy n="82" d="100"/>
        </p:scale>
        <p:origin x="1368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76956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63" Type="http://schemas.openxmlformats.org/officeDocument/2006/relationships/slide" Target="slides/slide57.xml"/><Relationship Id="rId68" Type="http://schemas.openxmlformats.org/officeDocument/2006/relationships/slide" Target="slides/slide62.xml"/><Relationship Id="rId84" Type="http://schemas.openxmlformats.org/officeDocument/2006/relationships/slide" Target="slides/slide78.xml"/><Relationship Id="rId89" Type="http://schemas.openxmlformats.org/officeDocument/2006/relationships/slide" Target="slides/slide83.xml"/><Relationship Id="rId7" Type="http://schemas.openxmlformats.org/officeDocument/2006/relationships/slide" Target="slides/slide1.xml"/><Relationship Id="rId71" Type="http://schemas.openxmlformats.org/officeDocument/2006/relationships/slide" Target="slides/slide65.xml"/><Relationship Id="rId92" Type="http://schemas.openxmlformats.org/officeDocument/2006/relationships/slide" Target="slides/slide8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66" Type="http://schemas.openxmlformats.org/officeDocument/2006/relationships/slide" Target="slides/slide60.xml"/><Relationship Id="rId74" Type="http://schemas.openxmlformats.org/officeDocument/2006/relationships/slide" Target="slides/slide68.xml"/><Relationship Id="rId79" Type="http://schemas.openxmlformats.org/officeDocument/2006/relationships/slide" Target="slides/slide73.xml"/><Relationship Id="rId87" Type="http://schemas.openxmlformats.org/officeDocument/2006/relationships/slide" Target="slides/slide81.xml"/><Relationship Id="rId102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5.xml"/><Relationship Id="rId82" Type="http://schemas.openxmlformats.org/officeDocument/2006/relationships/slide" Target="slides/slide76.xml"/><Relationship Id="rId90" Type="http://schemas.openxmlformats.org/officeDocument/2006/relationships/slide" Target="slides/slide84.xml"/><Relationship Id="rId95" Type="http://schemas.openxmlformats.org/officeDocument/2006/relationships/slide" Target="slides/slide89.xml"/><Relationship Id="rId19" Type="http://schemas.openxmlformats.org/officeDocument/2006/relationships/slide" Target="slides/slide1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64" Type="http://schemas.openxmlformats.org/officeDocument/2006/relationships/slide" Target="slides/slide58.xml"/><Relationship Id="rId69" Type="http://schemas.openxmlformats.org/officeDocument/2006/relationships/slide" Target="slides/slide63.xml"/><Relationship Id="rId77" Type="http://schemas.openxmlformats.org/officeDocument/2006/relationships/slide" Target="slides/slide71.xml"/><Relationship Id="rId100" Type="http://schemas.openxmlformats.org/officeDocument/2006/relationships/slide" Target="slides/slide94.xml"/><Relationship Id="rId105" Type="http://schemas.openxmlformats.org/officeDocument/2006/relationships/theme" Target="theme/theme1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72" Type="http://schemas.openxmlformats.org/officeDocument/2006/relationships/slide" Target="slides/slide66.xml"/><Relationship Id="rId80" Type="http://schemas.openxmlformats.org/officeDocument/2006/relationships/slide" Target="slides/slide74.xml"/><Relationship Id="rId85" Type="http://schemas.openxmlformats.org/officeDocument/2006/relationships/slide" Target="slides/slide79.xml"/><Relationship Id="rId93" Type="http://schemas.openxmlformats.org/officeDocument/2006/relationships/slide" Target="slides/slide87.xml"/><Relationship Id="rId98" Type="http://schemas.openxmlformats.org/officeDocument/2006/relationships/slide" Target="slides/slide9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slide" Target="slides/slide53.xml"/><Relationship Id="rId67" Type="http://schemas.openxmlformats.org/officeDocument/2006/relationships/slide" Target="slides/slide61.xml"/><Relationship Id="rId103" Type="http://schemas.openxmlformats.org/officeDocument/2006/relationships/presProps" Target="presProps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slide" Target="slides/slide56.xml"/><Relationship Id="rId70" Type="http://schemas.openxmlformats.org/officeDocument/2006/relationships/slide" Target="slides/slide64.xml"/><Relationship Id="rId75" Type="http://schemas.openxmlformats.org/officeDocument/2006/relationships/slide" Target="slides/slide69.xml"/><Relationship Id="rId83" Type="http://schemas.openxmlformats.org/officeDocument/2006/relationships/slide" Target="slides/slide77.xml"/><Relationship Id="rId88" Type="http://schemas.openxmlformats.org/officeDocument/2006/relationships/slide" Target="slides/slide82.xml"/><Relationship Id="rId91" Type="http://schemas.openxmlformats.org/officeDocument/2006/relationships/slide" Target="slides/slide85.xml"/><Relationship Id="rId96" Type="http://schemas.openxmlformats.org/officeDocument/2006/relationships/slide" Target="slides/slide9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Relationship Id="rId106" Type="http://schemas.openxmlformats.org/officeDocument/2006/relationships/tableStyles" Target="tableStyles.xml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slide" Target="slides/slide54.xml"/><Relationship Id="rId65" Type="http://schemas.openxmlformats.org/officeDocument/2006/relationships/slide" Target="slides/slide59.xml"/><Relationship Id="rId73" Type="http://schemas.openxmlformats.org/officeDocument/2006/relationships/slide" Target="slides/slide67.xml"/><Relationship Id="rId78" Type="http://schemas.openxmlformats.org/officeDocument/2006/relationships/slide" Target="slides/slide72.xml"/><Relationship Id="rId81" Type="http://schemas.openxmlformats.org/officeDocument/2006/relationships/slide" Target="slides/slide75.xml"/><Relationship Id="rId86" Type="http://schemas.openxmlformats.org/officeDocument/2006/relationships/slide" Target="slides/slide80.xml"/><Relationship Id="rId94" Type="http://schemas.openxmlformats.org/officeDocument/2006/relationships/slide" Target="slides/slide88.xml"/><Relationship Id="rId99" Type="http://schemas.openxmlformats.org/officeDocument/2006/relationships/slide" Target="slides/slide93.xml"/><Relationship Id="rId101" Type="http://schemas.openxmlformats.org/officeDocument/2006/relationships/slide" Target="slides/slide9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9" Type="http://schemas.openxmlformats.org/officeDocument/2006/relationships/slide" Target="slides/slide33.xml"/><Relationship Id="rId34" Type="http://schemas.openxmlformats.org/officeDocument/2006/relationships/slide" Target="slides/slide28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76" Type="http://schemas.openxmlformats.org/officeDocument/2006/relationships/slide" Target="slides/slide70.xml"/><Relationship Id="rId97" Type="http://schemas.openxmlformats.org/officeDocument/2006/relationships/slide" Target="slides/slide91.xml"/><Relationship Id="rId10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D37736-4DC9-4C05-99A7-856CCC231FA5}" type="datetimeFigureOut">
              <a:rPr lang="en-US" smtClean="0"/>
              <a:pPr/>
              <a:t>9/15/2021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BAD559-58E6-437A-A7FE-2E6C4DB0F6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695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WfmCyLEQ8U&amp;list=PL16j5WbGpaM0_Tj8CRmurZ8Kk1gEBc7fg&amp;index=4" TargetMode="External"/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w^T x + b = [sum_{i=1, ..., d} w_i * x_i ] + b</a:t>
            </a:r>
          </a:p>
          <a:p>
            <a:endParaRPr lang="pl-PL" dirty="0"/>
          </a:p>
          <a:p>
            <a:r>
              <a:rPr lang="pl-PL" dirty="0"/>
              <a:t>w: dx1 vector</a:t>
            </a:r>
          </a:p>
          <a:p>
            <a:r>
              <a:rPr lang="pl-PL" dirty="0"/>
              <a:t>x: dx1 vector</a:t>
            </a:r>
          </a:p>
          <a:p>
            <a:endParaRPr lang="pl-PL" dirty="0"/>
          </a:p>
          <a:p>
            <a:r>
              <a:rPr lang="pl-PL" dirty="0"/>
              <a:t>w' = [w; b]  : (d+1)x1 vector </a:t>
            </a:r>
          </a:p>
          <a:p>
            <a:r>
              <a:rPr lang="pl-PL" dirty="0"/>
              <a:t>x' = [x; 1] : (d+1)x1 </a:t>
            </a:r>
          </a:p>
          <a:p>
            <a:endParaRPr lang="pl-PL" dirty="0"/>
          </a:p>
          <a:p>
            <a:r>
              <a:rPr lang="pl-PL" dirty="0"/>
              <a:t>w'^T x' = w^T x + 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BAD559-58E6-437A-A7FE-2E6C4DB0F6C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538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EC01E2-A5DA-4CED-AB94-E8AA331F7020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6187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From Wikipedia: </a:t>
            </a:r>
            <a:r>
              <a:rPr lang="en-US" sz="1100" dirty="0"/>
              <a:t>At the majority of synapses, signals are sent from the axon of one neuron to a dendrite of another... All neurons are electrically excitable, maintaining voltage gradients across their membranes… If the voltage changes by a large enough amount, an all-or-none electrochemical pulse called an action potential is generated, which travels rapidly along the cell's axon, and activates synaptic connections with other cells when it arrives.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3B36A2-D391-4BB6-B1CB-0A6BDE1DFADD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2891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BAD559-58E6-437A-A7FE-2E6C4DB0F6C1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8777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BAD559-58E6-437A-A7FE-2E6C4DB0F6C1}" type="slidenum">
              <a:rPr lang="en-US" smtClean="0"/>
              <a:pPr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45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BAD559-58E6-437A-A7FE-2E6C4DB0F6C1}" type="slidenum">
              <a:rPr lang="en-US" smtClean="0"/>
              <a:pPr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4702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hlinkClick r:id="rId3"/>
              </a:rPr>
              <a:t>https://www.youtube.com/watch?v=QWfmCyLEQ8U&amp;list=PL16j5WbGpaM0_Tj8CRmurZ8Kk1gEBc7fg&amp;index=4</a:t>
            </a:r>
            <a:r>
              <a:rPr lang="en-US" sz="1200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BAD559-58E6-437A-A7FE-2E6C4DB0F6C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6516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548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913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4459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9435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6518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4998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4755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3510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8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4216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627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4082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9348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6831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6007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5656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1626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9752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4750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2771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8195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065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3362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9589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9204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35250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4197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1"/>
            <a:ext cx="777240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1"/>
            <a:ext cx="64008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2120"/>
              </a:lnSpc>
            </a:pPr>
            <a:r>
              <a:rPr lang="en-US" spc="-5"/>
              <a:t>13 Jan</a:t>
            </a:r>
            <a:r>
              <a:rPr lang="en-US" spc="-65"/>
              <a:t> </a:t>
            </a:r>
            <a:r>
              <a:rPr lang="en-US" spc="-5"/>
              <a:t>2016</a:t>
            </a:r>
            <a:endParaRPr lang="en-US" spc="-5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920"/>
              </a:lnSpc>
            </a:pPr>
            <a:r>
              <a:rPr lang="nn-NO" spc="-5"/>
              <a:t>Fei-Fei Li &amp; Andrej Karpathy &amp; Justin</a:t>
            </a:r>
            <a:r>
              <a:rPr lang="nn-NO" spc="65"/>
              <a:t> </a:t>
            </a:r>
            <a:r>
              <a:rPr lang="nn-NO" spc="-5"/>
              <a:t>Johnson</a:t>
            </a:r>
            <a:endParaRPr lang="nn-NO" spc="-5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902526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2120"/>
              </a:lnSpc>
            </a:pPr>
            <a:r>
              <a:rPr lang="en-US" spc="-5"/>
              <a:t>13 Jan</a:t>
            </a:r>
            <a:r>
              <a:rPr lang="en-US" spc="-65"/>
              <a:t> </a:t>
            </a:r>
            <a:r>
              <a:rPr lang="en-US" spc="-5"/>
              <a:t>2016</a:t>
            </a:r>
            <a:endParaRPr lang="en-US" spc="-5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920"/>
              </a:lnSpc>
            </a:pPr>
            <a:r>
              <a:rPr lang="nn-NO" spc="-5"/>
              <a:t>Fei-Fei Li &amp; Andrej Karpathy &amp; Justin</a:t>
            </a:r>
            <a:r>
              <a:rPr lang="nn-NO" spc="65"/>
              <a:t> </a:t>
            </a:r>
            <a:r>
              <a:rPr lang="nn-NO" spc="-5"/>
              <a:t>Johnson</a:t>
            </a:r>
            <a:endParaRPr lang="nn-NO" spc="-5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4250223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2120"/>
              </a:lnSpc>
            </a:pPr>
            <a:r>
              <a:rPr lang="en-US" spc="-5"/>
              <a:t>13 Jan</a:t>
            </a:r>
            <a:r>
              <a:rPr lang="en-US" spc="-65"/>
              <a:t> </a:t>
            </a:r>
            <a:r>
              <a:rPr lang="en-US" spc="-5"/>
              <a:t>2016</a:t>
            </a:r>
            <a:endParaRPr lang="en-US" spc="-5"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920"/>
              </a:lnSpc>
            </a:pPr>
            <a:r>
              <a:rPr lang="nn-NO" spc="-5"/>
              <a:t>Fei-Fei Li &amp; Andrej Karpathy &amp; Justin</a:t>
            </a:r>
            <a:r>
              <a:rPr lang="nn-NO" spc="65"/>
              <a:t> </a:t>
            </a:r>
            <a:r>
              <a:rPr lang="nn-NO" spc="-5"/>
              <a:t>Johnson</a:t>
            </a:r>
            <a:endParaRPr lang="nn-NO" spc="-5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1165007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2120"/>
              </a:lnSpc>
            </a:pPr>
            <a:r>
              <a:rPr lang="en-US" spc="-5"/>
              <a:t>13 Jan</a:t>
            </a:r>
            <a:r>
              <a:rPr lang="en-US" spc="-65"/>
              <a:t> </a:t>
            </a:r>
            <a:r>
              <a:rPr lang="en-US" spc="-5"/>
              <a:t>2016</a:t>
            </a:r>
            <a:endParaRPr lang="en-US" spc="-5"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920"/>
              </a:lnSpc>
            </a:pPr>
            <a:r>
              <a:rPr lang="nn-NO" spc="-5"/>
              <a:t>Fei-Fei Li &amp; Andrej Karpathy &amp; Justin</a:t>
            </a:r>
            <a:r>
              <a:rPr lang="nn-NO" spc="65"/>
              <a:t> </a:t>
            </a:r>
            <a:r>
              <a:rPr lang="nn-NO" spc="-5"/>
              <a:t>Johnson</a:t>
            </a:r>
            <a:endParaRPr lang="nn-NO" spc="-5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0309407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2120"/>
              </a:lnSpc>
            </a:pPr>
            <a:r>
              <a:rPr lang="en-US" spc="-5"/>
              <a:t>13 Jan</a:t>
            </a:r>
            <a:r>
              <a:rPr lang="en-US" spc="-65"/>
              <a:t> </a:t>
            </a:r>
            <a:r>
              <a:rPr lang="en-US" spc="-5"/>
              <a:t>2016</a:t>
            </a:r>
            <a:endParaRPr lang="en-US" spc="-5"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920"/>
              </a:lnSpc>
            </a:pPr>
            <a:r>
              <a:rPr lang="nn-NO" spc="-5"/>
              <a:t>Fei-Fei Li &amp; Andrej Karpathy &amp; Justin</a:t>
            </a:r>
            <a:r>
              <a:rPr lang="nn-NO" spc="65"/>
              <a:t> </a:t>
            </a:r>
            <a:r>
              <a:rPr lang="nn-NO" spc="-5"/>
              <a:t>Johnson</a:t>
            </a:r>
            <a:endParaRPr lang="nn-NO" spc="-5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5751177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1"/>
            <a:ext cx="7772400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1"/>
            <a:ext cx="64008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2120"/>
              </a:lnSpc>
            </a:pPr>
            <a:r>
              <a:rPr lang="en-US" spc="-5">
                <a:solidFill>
                  <a:prstClr val="white"/>
                </a:solidFill>
              </a:rPr>
              <a:t>11 Jan</a:t>
            </a:r>
            <a:r>
              <a:rPr lang="en-US" spc="-65">
                <a:solidFill>
                  <a:prstClr val="white"/>
                </a:solidFill>
              </a:rPr>
              <a:t> </a:t>
            </a:r>
            <a:r>
              <a:rPr lang="en-US" spc="-5">
                <a:solidFill>
                  <a:prstClr val="white"/>
                </a:solidFill>
              </a:rPr>
              <a:t>2016</a:t>
            </a:r>
            <a:endParaRPr lang="en-US" spc="-5" dirty="0">
              <a:solidFill>
                <a:prstClr val="white"/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920"/>
              </a:lnSpc>
            </a:pPr>
            <a:r>
              <a:rPr lang="nn-NO" spc="-5">
                <a:solidFill>
                  <a:prstClr val="white"/>
                </a:solidFill>
              </a:rPr>
              <a:t>Fei-Fei Li &amp; Andrej Karpathy &amp; Justin</a:t>
            </a:r>
            <a:r>
              <a:rPr lang="nn-NO" spc="65">
                <a:solidFill>
                  <a:prstClr val="white"/>
                </a:solidFill>
              </a:rPr>
              <a:t> </a:t>
            </a:r>
            <a:r>
              <a:rPr lang="nn-NO" spc="-5">
                <a:solidFill>
                  <a:prstClr val="white"/>
                </a:solidFill>
              </a:rPr>
              <a:t>Johnson</a:t>
            </a:r>
            <a:endParaRPr lang="nn-NO" spc="-5" dirty="0">
              <a:solidFill>
                <a:prstClr val="white"/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468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15582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2120"/>
              </a:lnSpc>
            </a:pPr>
            <a:r>
              <a:rPr lang="en-US" spc="-5">
                <a:solidFill>
                  <a:prstClr val="white"/>
                </a:solidFill>
              </a:rPr>
              <a:t>11 Jan</a:t>
            </a:r>
            <a:r>
              <a:rPr lang="en-US" spc="-65">
                <a:solidFill>
                  <a:prstClr val="white"/>
                </a:solidFill>
              </a:rPr>
              <a:t> </a:t>
            </a:r>
            <a:r>
              <a:rPr lang="en-US" spc="-5">
                <a:solidFill>
                  <a:prstClr val="white"/>
                </a:solidFill>
              </a:rPr>
              <a:t>2016</a:t>
            </a:r>
            <a:endParaRPr lang="en-US" spc="-5" dirty="0">
              <a:solidFill>
                <a:prstClr val="white"/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920"/>
              </a:lnSpc>
            </a:pPr>
            <a:r>
              <a:rPr lang="nn-NO" spc="-5">
                <a:solidFill>
                  <a:prstClr val="white"/>
                </a:solidFill>
              </a:rPr>
              <a:t>Fei-Fei Li &amp; Andrej Karpathy &amp; Justin</a:t>
            </a:r>
            <a:r>
              <a:rPr lang="nn-NO" spc="65">
                <a:solidFill>
                  <a:prstClr val="white"/>
                </a:solidFill>
              </a:rPr>
              <a:t> </a:t>
            </a:r>
            <a:r>
              <a:rPr lang="nn-NO" spc="-5">
                <a:solidFill>
                  <a:prstClr val="white"/>
                </a:solidFill>
              </a:rPr>
              <a:t>Johnson</a:t>
            </a:r>
            <a:endParaRPr lang="nn-NO" spc="-5" dirty="0">
              <a:solidFill>
                <a:prstClr val="white"/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0732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751666" y="1176740"/>
            <a:ext cx="3102609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hlink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2120"/>
              </a:lnSpc>
            </a:pPr>
            <a:r>
              <a:rPr lang="en-US" spc="-5">
                <a:solidFill>
                  <a:prstClr val="white"/>
                </a:solidFill>
              </a:rPr>
              <a:t>11 Jan</a:t>
            </a:r>
            <a:r>
              <a:rPr lang="en-US" spc="-65">
                <a:solidFill>
                  <a:prstClr val="white"/>
                </a:solidFill>
              </a:rPr>
              <a:t> </a:t>
            </a:r>
            <a:r>
              <a:rPr lang="en-US" spc="-5">
                <a:solidFill>
                  <a:prstClr val="white"/>
                </a:solidFill>
              </a:rPr>
              <a:t>2016</a:t>
            </a:r>
            <a:endParaRPr lang="en-US" spc="-5" dirty="0">
              <a:solidFill>
                <a:prstClr val="white"/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920"/>
              </a:lnSpc>
            </a:pPr>
            <a:r>
              <a:rPr lang="nn-NO" spc="-5">
                <a:solidFill>
                  <a:prstClr val="white"/>
                </a:solidFill>
              </a:rPr>
              <a:t>Fei-Fei Li &amp; Andrej Karpathy &amp; Justin</a:t>
            </a:r>
            <a:r>
              <a:rPr lang="nn-NO" spc="65">
                <a:solidFill>
                  <a:prstClr val="white"/>
                </a:solidFill>
              </a:rPr>
              <a:t> </a:t>
            </a:r>
            <a:r>
              <a:rPr lang="nn-NO" spc="-5">
                <a:solidFill>
                  <a:prstClr val="white"/>
                </a:solidFill>
              </a:rPr>
              <a:t>Johnson</a:t>
            </a:r>
            <a:endParaRPr lang="nn-NO" spc="-5" dirty="0">
              <a:solidFill>
                <a:prstClr val="white"/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34195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2120"/>
              </a:lnSpc>
            </a:pPr>
            <a:r>
              <a:rPr lang="en-US" spc="-5">
                <a:solidFill>
                  <a:prstClr val="white"/>
                </a:solidFill>
              </a:rPr>
              <a:t>11 Jan</a:t>
            </a:r>
            <a:r>
              <a:rPr lang="en-US" spc="-65">
                <a:solidFill>
                  <a:prstClr val="white"/>
                </a:solidFill>
              </a:rPr>
              <a:t> </a:t>
            </a:r>
            <a:r>
              <a:rPr lang="en-US" spc="-5">
                <a:solidFill>
                  <a:prstClr val="white"/>
                </a:solidFill>
              </a:rPr>
              <a:t>2016</a:t>
            </a:r>
            <a:endParaRPr lang="en-US" spc="-5" dirty="0">
              <a:solidFill>
                <a:prstClr val="white"/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920"/>
              </a:lnSpc>
            </a:pPr>
            <a:r>
              <a:rPr lang="nn-NO" spc="-5">
                <a:solidFill>
                  <a:prstClr val="white"/>
                </a:solidFill>
              </a:rPr>
              <a:t>Fei-Fei Li &amp; Andrej Karpathy &amp; Justin</a:t>
            </a:r>
            <a:r>
              <a:rPr lang="nn-NO" spc="65">
                <a:solidFill>
                  <a:prstClr val="white"/>
                </a:solidFill>
              </a:rPr>
              <a:t> </a:t>
            </a:r>
            <a:r>
              <a:rPr lang="nn-NO" spc="-5">
                <a:solidFill>
                  <a:prstClr val="white"/>
                </a:solidFill>
              </a:rPr>
              <a:t>Johnson</a:t>
            </a:r>
            <a:endParaRPr lang="nn-NO" spc="-5" dirty="0">
              <a:solidFill>
                <a:prstClr val="white"/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06833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2120"/>
              </a:lnSpc>
            </a:pPr>
            <a:r>
              <a:rPr lang="en-US" spc="-5">
                <a:solidFill>
                  <a:prstClr val="white"/>
                </a:solidFill>
              </a:rPr>
              <a:t>11 Jan</a:t>
            </a:r>
            <a:r>
              <a:rPr lang="en-US" spc="-65">
                <a:solidFill>
                  <a:prstClr val="white"/>
                </a:solidFill>
              </a:rPr>
              <a:t> </a:t>
            </a:r>
            <a:r>
              <a:rPr lang="en-US" spc="-5">
                <a:solidFill>
                  <a:prstClr val="white"/>
                </a:solidFill>
              </a:rPr>
              <a:t>2016</a:t>
            </a:r>
            <a:endParaRPr lang="en-US" spc="-5" dirty="0">
              <a:solidFill>
                <a:prstClr val="white"/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920"/>
              </a:lnSpc>
            </a:pPr>
            <a:r>
              <a:rPr lang="nn-NO" spc="-5">
                <a:solidFill>
                  <a:prstClr val="white"/>
                </a:solidFill>
              </a:rPr>
              <a:t>Fei-Fei Li &amp; Andrej Karpathy &amp; Justin</a:t>
            </a:r>
            <a:r>
              <a:rPr lang="nn-NO" spc="65">
                <a:solidFill>
                  <a:prstClr val="white"/>
                </a:solidFill>
              </a:rPr>
              <a:t> </a:t>
            </a:r>
            <a:r>
              <a:rPr lang="nn-NO" spc="-5">
                <a:solidFill>
                  <a:prstClr val="white"/>
                </a:solidFill>
              </a:rPr>
              <a:t>Johnson</a:t>
            </a:r>
            <a:endParaRPr lang="nn-NO" spc="-5" dirty="0">
              <a:solidFill>
                <a:prstClr val="white"/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80461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91347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08116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51486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48791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45599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218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8868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03896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75456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07192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95431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37211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73025" y="1136441"/>
            <a:ext cx="3081655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2310"/>
              </a:lnSpc>
            </a:pPr>
            <a:r>
              <a:rPr lang="en-US" spc="-5"/>
              <a:t>April 19,</a:t>
            </a:r>
            <a:r>
              <a:rPr lang="en-US" spc="-90"/>
              <a:t> </a:t>
            </a:r>
            <a:r>
              <a:rPr lang="en-US" spc="-5"/>
              <a:t>2018</a:t>
            </a:r>
            <a:endParaRPr lang="en-US" spc="-5"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2090"/>
              </a:lnSpc>
            </a:pPr>
            <a:r>
              <a:rPr lang="en-US" spc="-5"/>
              <a:t>Fei-Fei Li </a:t>
            </a:r>
            <a:r>
              <a:rPr lang="en-US"/>
              <a:t>&amp; Justin Johnson &amp; </a:t>
            </a:r>
            <a:r>
              <a:rPr lang="en-US" spc="-5"/>
              <a:t>Serena</a:t>
            </a:r>
            <a:r>
              <a:rPr lang="en-US" spc="-125"/>
              <a:t> </a:t>
            </a:r>
            <a:r>
              <a:rPr lang="en-US" spc="-5"/>
              <a:t>Yeung</a:t>
            </a:r>
            <a:endParaRPr lang="en-US" spc="-5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2380"/>
              </a:lnSpc>
            </a:pPr>
            <a:r>
              <a:rPr lang="en-US" sz="3000" spc="-7" baseline="1388"/>
              <a:t>Lecture </a:t>
            </a:r>
            <a:r>
              <a:rPr lang="en-US" sz="3000" baseline="1388"/>
              <a:t>6 -</a:t>
            </a:r>
            <a:r>
              <a:rPr lang="en-US" sz="3000" spc="-277" baseline="1388"/>
              <a:t> </a:t>
            </a:r>
            <a:fld id="{81D60167-4931-47E6-BA6A-407CBD079E47}" type="slidenum">
              <a:rPr smtClean="0"/>
              <a:pPr marL="12700">
                <a:lnSpc>
                  <a:spcPts val="2380"/>
                </a:lnSpc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11796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379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631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710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016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1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43.xml"/><Relationship Id="rId4" Type="http://schemas.openxmlformats.org/officeDocument/2006/relationships/slideLayout" Target="../slideLayouts/slideLayout4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495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2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Times New Roman" pitchFamily="18" charset="0"/>
              </a:defRPr>
            </a:lvl1pPr>
          </a:lstStyle>
          <a:p>
            <a:fld id="{7C7B0B04-5B08-449E-9A80-4C83B77B7073}" type="datetimeFigureOut">
              <a:rPr lang="en-US" smtClean="0">
                <a:solidFill>
                  <a:srgbClr val="000000"/>
                </a:solidFill>
              </a:rPr>
              <a:pPr/>
              <a:t>9/15/2021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Times New Roman" pitchFamily="18" charset="0"/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Times New Roman" pitchFamily="18" charset="0"/>
              </a:defRPr>
            </a:lvl1pPr>
          </a:lstStyle>
          <a:p>
            <a:fld id="{C4388728-ECF9-405A-8F50-53431964C9F8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223" name="Line 7"/>
          <p:cNvSpPr>
            <a:spLocks noChangeShapeType="1"/>
          </p:cNvSpPr>
          <p:nvPr/>
        </p:nvSpPr>
        <p:spPr bwMode="auto">
          <a:xfrm>
            <a:off x="685800" y="838200"/>
            <a:ext cx="777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444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2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Times New Roman" pitchFamily="18" charset="0"/>
              </a:defRPr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Times New Roman" pitchFamily="18" charset="0"/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Times New Roman" pitchFamily="18" charset="0"/>
              </a:defRPr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223" name="Line 7"/>
          <p:cNvSpPr>
            <a:spLocks noChangeShapeType="1"/>
          </p:cNvSpPr>
          <p:nvPr/>
        </p:nvSpPr>
        <p:spPr bwMode="auto">
          <a:xfrm>
            <a:off x="685800" y="838200"/>
            <a:ext cx="777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329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93925" y="230776"/>
            <a:ext cx="8756151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65798" y="1293671"/>
            <a:ext cx="761240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7608913" y="6305350"/>
            <a:ext cx="1423034" cy="2693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2120"/>
              </a:lnSpc>
            </a:pPr>
            <a:r>
              <a:rPr lang="en-US" spc="-5"/>
              <a:t>13 Jan</a:t>
            </a:r>
            <a:r>
              <a:rPr lang="en-US" spc="-65"/>
              <a:t> </a:t>
            </a:r>
            <a:r>
              <a:rPr lang="en-US" spc="-5"/>
              <a:t>2016</a:t>
            </a:r>
            <a:endParaRPr lang="en-US" spc="-5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45224" y="6308472"/>
            <a:ext cx="4697730" cy="24365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920"/>
              </a:lnSpc>
            </a:pPr>
            <a:r>
              <a:rPr lang="nn-NO" spc="-5"/>
              <a:t>Fei-Fei Li &amp; Andrej Karpathy &amp; Justin</a:t>
            </a:r>
            <a:r>
              <a:rPr lang="nn-NO" spc="65"/>
              <a:t> </a:t>
            </a:r>
            <a:r>
              <a:rPr lang="nn-NO" spc="-5"/>
              <a:t>Johnson</a:t>
            </a:r>
            <a:endParaRPr lang="nn-NO" spc="-5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1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666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901" r:id="rId2"/>
    <p:sldLayoutId id="2147483902" r:id="rId3"/>
    <p:sldLayoutId id="2147483903" r:id="rId4"/>
    <p:sldLayoutId id="2147483904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4649" y="113444"/>
            <a:ext cx="8934700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796780" y="2262723"/>
            <a:ext cx="5550441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7608913" y="6305350"/>
            <a:ext cx="1423034" cy="2693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2120"/>
              </a:lnSpc>
            </a:pPr>
            <a:r>
              <a:rPr lang="en-US" spc="-5">
                <a:solidFill>
                  <a:prstClr val="white"/>
                </a:solidFill>
              </a:rPr>
              <a:t>11 Jan</a:t>
            </a:r>
            <a:r>
              <a:rPr lang="en-US" spc="-65">
                <a:solidFill>
                  <a:prstClr val="white"/>
                </a:solidFill>
              </a:rPr>
              <a:t> </a:t>
            </a:r>
            <a:r>
              <a:rPr lang="en-US" spc="-5">
                <a:solidFill>
                  <a:prstClr val="white"/>
                </a:solidFill>
              </a:rPr>
              <a:t>2016</a:t>
            </a:r>
            <a:endParaRPr lang="en-US" spc="-5" dirty="0">
              <a:solidFill>
                <a:prstClr val="white"/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45224" y="6308472"/>
            <a:ext cx="4697730" cy="24365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920"/>
              </a:lnSpc>
            </a:pPr>
            <a:r>
              <a:rPr lang="nn-NO" spc="-5">
                <a:solidFill>
                  <a:prstClr val="white"/>
                </a:solidFill>
              </a:rPr>
              <a:t>Fei-Fei Li &amp; Andrej Karpathy &amp; Justin</a:t>
            </a:r>
            <a:r>
              <a:rPr lang="nn-NO" spc="65">
                <a:solidFill>
                  <a:prstClr val="white"/>
                </a:solidFill>
              </a:rPr>
              <a:t> </a:t>
            </a:r>
            <a:r>
              <a:rPr lang="nn-NO" spc="-5">
                <a:solidFill>
                  <a:prstClr val="white"/>
                </a:solidFill>
              </a:rPr>
              <a:t>Johnson</a:t>
            </a:r>
            <a:endParaRPr lang="nn-NO" spc="-5" dirty="0">
              <a:solidFill>
                <a:prstClr val="white"/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1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92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0" r:id="rId1"/>
    <p:sldLayoutId id="2147483921" r:id="rId2"/>
    <p:sldLayoutId id="2147483922" r:id="rId3"/>
    <p:sldLayoutId id="2147483923" r:id="rId4"/>
    <p:sldLayoutId id="2147483924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2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Times New Roman" pitchFamily="18" charset="0"/>
              </a:defRPr>
            </a:lvl1pPr>
          </a:lstStyle>
          <a:p>
            <a:fld id="{7C7B0B04-5B08-449E-9A80-4C83B77B7073}" type="datetimeFigureOut">
              <a:rPr lang="en-US" smtClean="0">
                <a:solidFill>
                  <a:srgbClr val="000000"/>
                </a:solidFill>
              </a:rPr>
              <a:pPr/>
              <a:t>9/15/2021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Times New Roman" pitchFamily="18" charset="0"/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Times New Roman" pitchFamily="18" charset="0"/>
              </a:defRPr>
            </a:lvl1pPr>
          </a:lstStyle>
          <a:p>
            <a:fld id="{C4388728-ECF9-405A-8F50-53431964C9F8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223" name="Line 7"/>
          <p:cNvSpPr>
            <a:spLocks noChangeShapeType="1"/>
          </p:cNvSpPr>
          <p:nvPr/>
        </p:nvSpPr>
        <p:spPr bwMode="auto">
          <a:xfrm>
            <a:off x="685800" y="838200"/>
            <a:ext cx="777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250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6" r:id="rId1"/>
    <p:sldLayoutId id="2147483927" r:id="rId2"/>
    <p:sldLayoutId id="2147483928" r:id="rId3"/>
    <p:sldLayoutId id="2147483929" r:id="rId4"/>
    <p:sldLayoutId id="2147483930" r:id="rId5"/>
    <p:sldLayoutId id="2147483931" r:id="rId6"/>
    <p:sldLayoutId id="2147483932" r:id="rId7"/>
    <p:sldLayoutId id="2147483933" r:id="rId8"/>
    <p:sldLayoutId id="2147483934" r:id="rId9"/>
    <p:sldLayoutId id="2147483935" r:id="rId10"/>
    <p:sldLayoutId id="2147483936" r:id="rId11"/>
    <p:sldLayoutId id="2147483937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32.emf"/><Relationship Id="rId5" Type="http://schemas.openxmlformats.org/officeDocument/2006/relationships/image" Target="../media/image31.emf"/><Relationship Id="rId4" Type="http://schemas.openxmlformats.org/officeDocument/2006/relationships/image" Target="../media/image3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32.emf"/><Relationship Id="rId5" Type="http://schemas.openxmlformats.org/officeDocument/2006/relationships/image" Target="../media/image31.emf"/><Relationship Id="rId4" Type="http://schemas.openxmlformats.org/officeDocument/2006/relationships/image" Target="../media/image30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32.emf"/><Relationship Id="rId5" Type="http://schemas.openxmlformats.org/officeDocument/2006/relationships/image" Target="../media/image31.emf"/><Relationship Id="rId4" Type="http://schemas.openxmlformats.org/officeDocument/2006/relationships/image" Target="../media/image30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7.xml"/><Relationship Id="rId6" Type="http://schemas.openxmlformats.org/officeDocument/2006/relationships/image" Target="../media/image32.emf"/><Relationship Id="rId5" Type="http://schemas.openxmlformats.org/officeDocument/2006/relationships/image" Target="../media/image31.emf"/><Relationship Id="rId4" Type="http://schemas.openxmlformats.org/officeDocument/2006/relationships/image" Target="../media/image30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8.xml"/><Relationship Id="rId6" Type="http://schemas.openxmlformats.org/officeDocument/2006/relationships/image" Target="../media/image32.emf"/><Relationship Id="rId5" Type="http://schemas.openxmlformats.org/officeDocument/2006/relationships/image" Target="../media/image31.emf"/><Relationship Id="rId4" Type="http://schemas.openxmlformats.org/officeDocument/2006/relationships/image" Target="../media/image30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9.xml"/><Relationship Id="rId6" Type="http://schemas.openxmlformats.org/officeDocument/2006/relationships/image" Target="../media/image32.emf"/><Relationship Id="rId5" Type="http://schemas.openxmlformats.org/officeDocument/2006/relationships/image" Target="../media/image31.emf"/><Relationship Id="rId4" Type="http://schemas.openxmlformats.org/officeDocument/2006/relationships/image" Target="../media/image30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10.xml"/><Relationship Id="rId6" Type="http://schemas.openxmlformats.org/officeDocument/2006/relationships/image" Target="../media/image32.emf"/><Relationship Id="rId5" Type="http://schemas.openxmlformats.org/officeDocument/2006/relationships/image" Target="../media/image31.emf"/><Relationship Id="rId4" Type="http://schemas.openxmlformats.org/officeDocument/2006/relationships/image" Target="../media/image30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8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5.jpg"/><Relationship Id="rId4" Type="http://schemas.openxmlformats.org/officeDocument/2006/relationships/image" Target="../media/image38.jp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g"/><Relationship Id="rId13" Type="http://schemas.openxmlformats.org/officeDocument/2006/relationships/image" Target="../media/image46.jpg"/><Relationship Id="rId3" Type="http://schemas.openxmlformats.org/officeDocument/2006/relationships/image" Target="../media/image37.jpg"/><Relationship Id="rId7" Type="http://schemas.openxmlformats.org/officeDocument/2006/relationships/image" Target="../media/image40.jpg"/><Relationship Id="rId12" Type="http://schemas.openxmlformats.org/officeDocument/2006/relationships/image" Target="../media/image4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9.jpg"/><Relationship Id="rId11" Type="http://schemas.openxmlformats.org/officeDocument/2006/relationships/image" Target="../media/image44.jpg"/><Relationship Id="rId5" Type="http://schemas.openxmlformats.org/officeDocument/2006/relationships/image" Target="../media/image35.jpg"/><Relationship Id="rId10" Type="http://schemas.openxmlformats.org/officeDocument/2006/relationships/image" Target="../media/image43.jpg"/><Relationship Id="rId4" Type="http://schemas.openxmlformats.org/officeDocument/2006/relationships/image" Target="../media/image38.jpg"/><Relationship Id="rId9" Type="http://schemas.openxmlformats.org/officeDocument/2006/relationships/image" Target="../media/image42.jpg"/><Relationship Id="rId14" Type="http://schemas.openxmlformats.org/officeDocument/2006/relationships/image" Target="../media/image47.jp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g"/><Relationship Id="rId3" Type="http://schemas.openxmlformats.org/officeDocument/2006/relationships/image" Target="../media/image37.jpg"/><Relationship Id="rId7" Type="http://schemas.openxmlformats.org/officeDocument/2006/relationships/image" Target="../media/image40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9.jpg"/><Relationship Id="rId5" Type="http://schemas.openxmlformats.org/officeDocument/2006/relationships/image" Target="../media/image35.jpg"/><Relationship Id="rId10" Type="http://schemas.openxmlformats.org/officeDocument/2006/relationships/image" Target="../media/image43.jpg"/><Relationship Id="rId4" Type="http://schemas.openxmlformats.org/officeDocument/2006/relationships/image" Target="../media/image38.jpg"/><Relationship Id="rId9" Type="http://schemas.openxmlformats.org/officeDocument/2006/relationships/image" Target="../media/image4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g"/><Relationship Id="rId3" Type="http://schemas.openxmlformats.org/officeDocument/2006/relationships/image" Target="../media/image37.jpg"/><Relationship Id="rId7" Type="http://schemas.openxmlformats.org/officeDocument/2006/relationships/image" Target="../media/image40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9.jpg"/><Relationship Id="rId5" Type="http://schemas.openxmlformats.org/officeDocument/2006/relationships/image" Target="../media/image35.jpg"/><Relationship Id="rId10" Type="http://schemas.openxmlformats.org/officeDocument/2006/relationships/image" Target="../media/image43.jpg"/><Relationship Id="rId4" Type="http://schemas.openxmlformats.org/officeDocument/2006/relationships/image" Target="../media/image38.jpg"/><Relationship Id="rId9" Type="http://schemas.openxmlformats.org/officeDocument/2006/relationships/image" Target="../media/image42.jp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g"/><Relationship Id="rId3" Type="http://schemas.openxmlformats.org/officeDocument/2006/relationships/image" Target="../media/image37.jpg"/><Relationship Id="rId7" Type="http://schemas.openxmlformats.org/officeDocument/2006/relationships/image" Target="../media/image40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9.jpg"/><Relationship Id="rId5" Type="http://schemas.openxmlformats.org/officeDocument/2006/relationships/image" Target="../media/image35.jpg"/><Relationship Id="rId10" Type="http://schemas.openxmlformats.org/officeDocument/2006/relationships/image" Target="../media/image43.jpg"/><Relationship Id="rId4" Type="http://schemas.openxmlformats.org/officeDocument/2006/relationships/image" Target="../media/image38.jpg"/><Relationship Id="rId9" Type="http://schemas.openxmlformats.org/officeDocument/2006/relationships/image" Target="../media/image42.jp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g"/><Relationship Id="rId3" Type="http://schemas.openxmlformats.org/officeDocument/2006/relationships/image" Target="../media/image37.jpg"/><Relationship Id="rId7" Type="http://schemas.openxmlformats.org/officeDocument/2006/relationships/image" Target="../media/image40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9.jpg"/><Relationship Id="rId11" Type="http://schemas.openxmlformats.org/officeDocument/2006/relationships/image" Target="../media/image48.jpg"/><Relationship Id="rId5" Type="http://schemas.openxmlformats.org/officeDocument/2006/relationships/image" Target="../media/image35.jpg"/><Relationship Id="rId10" Type="http://schemas.openxmlformats.org/officeDocument/2006/relationships/image" Target="../media/image43.jpg"/><Relationship Id="rId4" Type="http://schemas.openxmlformats.org/officeDocument/2006/relationships/image" Target="../media/image38.jpg"/><Relationship Id="rId9" Type="http://schemas.openxmlformats.org/officeDocument/2006/relationships/image" Target="../media/image42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3.jpg"/><Relationship Id="rId4" Type="http://schemas.openxmlformats.org/officeDocument/2006/relationships/image" Target="../media/image5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8.jpg"/><Relationship Id="rId5" Type="http://schemas.openxmlformats.org/officeDocument/2006/relationships/image" Target="../media/image57.jpg"/><Relationship Id="rId4" Type="http://schemas.openxmlformats.org/officeDocument/2006/relationships/image" Target="../media/image56.jp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1.jpg"/><Relationship Id="rId4" Type="http://schemas.openxmlformats.org/officeDocument/2006/relationships/image" Target="../media/image60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3.jpg"/><Relationship Id="rId7" Type="http://schemas.openxmlformats.org/officeDocument/2006/relationships/image" Target="../media/image67.jpg"/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6.jpg"/><Relationship Id="rId5" Type="http://schemas.openxmlformats.org/officeDocument/2006/relationships/image" Target="../media/image65.jpg"/><Relationship Id="rId4" Type="http://schemas.openxmlformats.org/officeDocument/2006/relationships/image" Target="../media/image64.png"/><Relationship Id="rId9" Type="http://schemas.openxmlformats.org/officeDocument/2006/relationships/image" Target="../media/image3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g"/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g"/><Relationship Id="rId2" Type="http://schemas.openxmlformats.org/officeDocument/2006/relationships/image" Target="../media/image74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6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4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4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emf"/><Relationship Id="rId7" Type="http://schemas.openxmlformats.org/officeDocument/2006/relationships/image" Target="../media/image1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75.jpg"/><Relationship Id="rId5" Type="http://schemas.openxmlformats.org/officeDocument/2006/relationships/image" Target="../media/image79.jpg"/><Relationship Id="rId4" Type="http://schemas.openxmlformats.org/officeDocument/2006/relationships/image" Target="../media/image78.jp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g"/><Relationship Id="rId2" Type="http://schemas.openxmlformats.org/officeDocument/2006/relationships/image" Target="../media/image80.emf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1.xml"/><Relationship Id="rId4" Type="http://schemas.openxmlformats.org/officeDocument/2006/relationships/image" Target="../media/image83.jp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emf"/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5.xml"/><Relationship Id="rId6" Type="http://schemas.openxmlformats.org/officeDocument/2006/relationships/image" Target="../media/image14.png"/><Relationship Id="rId11" Type="http://schemas.openxmlformats.org/officeDocument/2006/relationships/image" Target="../media/image19.jpg"/><Relationship Id="rId5" Type="http://schemas.openxmlformats.org/officeDocument/2006/relationships/image" Target="../media/image13.png"/><Relationship Id="rId10" Type="http://schemas.openxmlformats.org/officeDocument/2006/relationships/image" Target="../media/image18.jpg"/><Relationship Id="rId4" Type="http://schemas.openxmlformats.org/officeDocument/2006/relationships/image" Target="../media/image12.png"/><Relationship Id="rId9" Type="http://schemas.openxmlformats.org/officeDocument/2006/relationships/image" Target="../media/image17.jp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2.jpg"/><Relationship Id="rId5" Type="http://schemas.openxmlformats.org/officeDocument/2006/relationships/image" Target="../media/image7.emf"/><Relationship Id="rId4" Type="http://schemas.openxmlformats.org/officeDocument/2006/relationships/image" Target="../media/image5.emf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emf"/><Relationship Id="rId1" Type="http://schemas.openxmlformats.org/officeDocument/2006/relationships/slideLayout" Target="../slideLayouts/slideLayout13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emf"/><Relationship Id="rId7" Type="http://schemas.openxmlformats.org/officeDocument/2006/relationships/image" Target="../media/image91.emf"/><Relationship Id="rId2" Type="http://schemas.openxmlformats.org/officeDocument/2006/relationships/image" Target="../media/image86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0.emf"/><Relationship Id="rId5" Type="http://schemas.openxmlformats.org/officeDocument/2006/relationships/image" Target="../media/image89.emf"/><Relationship Id="rId4" Type="http://schemas.openxmlformats.org/officeDocument/2006/relationships/image" Target="../media/image88.emf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emf"/><Relationship Id="rId2" Type="http://schemas.openxmlformats.org/officeDocument/2006/relationships/image" Target="../media/image92.emf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en.wikipedia.org/wiki/Chain_rule#Example" TargetMode="External"/><Relationship Id="rId5" Type="http://schemas.openxmlformats.org/officeDocument/2006/relationships/image" Target="../media/image85.emf"/><Relationship Id="rId4" Type="http://schemas.openxmlformats.org/officeDocument/2006/relationships/image" Target="../media/image94.emf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21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emf"/><Relationship Id="rId2" Type="http://schemas.openxmlformats.org/officeDocument/2006/relationships/image" Target="../media/image95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9.emf"/><Relationship Id="rId5" Type="http://schemas.openxmlformats.org/officeDocument/2006/relationships/image" Target="../media/image98.emf"/><Relationship Id="rId4" Type="http://schemas.openxmlformats.org/officeDocument/2006/relationships/image" Target="../media/image97.emf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emf"/><Relationship Id="rId2" Type="http://schemas.openxmlformats.org/officeDocument/2006/relationships/image" Target="../media/image100.em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4.emf"/><Relationship Id="rId4" Type="http://schemas.openxmlformats.org/officeDocument/2006/relationships/image" Target="../media/image74.emf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emf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3.xml"/><Relationship Id="rId5" Type="http://schemas.openxmlformats.org/officeDocument/2006/relationships/image" Target="../media/image80.emf"/><Relationship Id="rId4" Type="http://schemas.openxmlformats.org/officeDocument/2006/relationships/image" Target="../media/image74.emf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emf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4.xml"/><Relationship Id="rId4" Type="http://schemas.openxmlformats.org/officeDocument/2006/relationships/image" Target="../media/image100.emf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emf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5.xml"/><Relationship Id="rId5" Type="http://schemas.openxmlformats.org/officeDocument/2006/relationships/image" Target="../media/image101.emf"/><Relationship Id="rId4" Type="http://schemas.openxmlformats.org/officeDocument/2006/relationships/image" Target="../media/image80.emf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6.xml"/><Relationship Id="rId5" Type="http://schemas.openxmlformats.org/officeDocument/2006/relationships/image" Target="../media/image104.jpg"/><Relationship Id="rId4" Type="http://schemas.openxmlformats.org/officeDocument/2006/relationships/image" Target="../media/image103.jp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g"/><Relationship Id="rId2" Type="http://schemas.openxmlformats.org/officeDocument/2006/relationships/image" Target="../media/image102.jp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06.jpg"/><Relationship Id="rId5" Type="http://schemas.openxmlformats.org/officeDocument/2006/relationships/image" Target="../media/image105.jpg"/><Relationship Id="rId4" Type="http://schemas.openxmlformats.org/officeDocument/2006/relationships/image" Target="../media/image104.jp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g"/><Relationship Id="rId7" Type="http://schemas.openxmlformats.org/officeDocument/2006/relationships/image" Target="../media/image107.jpg"/><Relationship Id="rId2" Type="http://schemas.openxmlformats.org/officeDocument/2006/relationships/image" Target="../media/image102.jp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06.jpg"/><Relationship Id="rId5" Type="http://schemas.openxmlformats.org/officeDocument/2006/relationships/image" Target="../media/image105.jpg"/><Relationship Id="rId4" Type="http://schemas.openxmlformats.org/officeDocument/2006/relationships/image" Target="../media/image10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3" Type="http://schemas.openxmlformats.org/officeDocument/2006/relationships/image" Target="../media/image103.jpg"/><Relationship Id="rId7" Type="http://schemas.openxmlformats.org/officeDocument/2006/relationships/image" Target="../media/image106.jpg"/><Relationship Id="rId2" Type="http://schemas.openxmlformats.org/officeDocument/2006/relationships/image" Target="../media/image102.jp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05.jpg"/><Relationship Id="rId5" Type="http://schemas.openxmlformats.org/officeDocument/2006/relationships/image" Target="../media/image107.jpg"/><Relationship Id="rId4" Type="http://schemas.openxmlformats.org/officeDocument/2006/relationships/image" Target="../media/image104.jpg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3" Type="http://schemas.openxmlformats.org/officeDocument/2006/relationships/image" Target="../media/image103.jpg"/><Relationship Id="rId7" Type="http://schemas.openxmlformats.org/officeDocument/2006/relationships/image" Target="../media/image106.jpg"/><Relationship Id="rId2" Type="http://schemas.openxmlformats.org/officeDocument/2006/relationships/image" Target="../media/image102.jp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05.jpg"/><Relationship Id="rId5" Type="http://schemas.openxmlformats.org/officeDocument/2006/relationships/image" Target="../media/image107.jpg"/><Relationship Id="rId4" Type="http://schemas.openxmlformats.org/officeDocument/2006/relationships/image" Target="../media/image104.jpg"/><Relationship Id="rId9" Type="http://schemas.openxmlformats.org/officeDocument/2006/relationships/image" Target="../media/image109.png"/></Relationships>
</file>

<file path=ppt/slides/_rels/slide8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3" Type="http://schemas.openxmlformats.org/officeDocument/2006/relationships/image" Target="../media/image103.jpg"/><Relationship Id="rId7" Type="http://schemas.openxmlformats.org/officeDocument/2006/relationships/image" Target="../media/image106.jpg"/><Relationship Id="rId2" Type="http://schemas.openxmlformats.org/officeDocument/2006/relationships/image" Target="../media/image102.jp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05.jpg"/><Relationship Id="rId5" Type="http://schemas.openxmlformats.org/officeDocument/2006/relationships/image" Target="../media/image107.jpg"/><Relationship Id="rId4" Type="http://schemas.openxmlformats.org/officeDocument/2006/relationships/image" Target="../media/image104.jpg"/><Relationship Id="rId9" Type="http://schemas.openxmlformats.org/officeDocument/2006/relationships/image" Target="../media/image109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11.jpg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jpg"/><Relationship Id="rId3" Type="http://schemas.openxmlformats.org/officeDocument/2006/relationships/image" Target="../media/image111.jpg"/><Relationship Id="rId7" Type="http://schemas.openxmlformats.org/officeDocument/2006/relationships/image" Target="../media/image115.jpg"/><Relationship Id="rId2" Type="http://schemas.openxmlformats.org/officeDocument/2006/relationships/image" Target="../media/image110.jp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14.jpg"/><Relationship Id="rId5" Type="http://schemas.openxmlformats.org/officeDocument/2006/relationships/image" Target="../media/image113.jpg"/><Relationship Id="rId4" Type="http://schemas.openxmlformats.org/officeDocument/2006/relationships/image" Target="../media/image112.jpg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jpg"/><Relationship Id="rId3" Type="http://schemas.openxmlformats.org/officeDocument/2006/relationships/image" Target="../media/image111.jpg"/><Relationship Id="rId7" Type="http://schemas.openxmlformats.org/officeDocument/2006/relationships/image" Target="../media/image115.jpg"/><Relationship Id="rId2" Type="http://schemas.openxmlformats.org/officeDocument/2006/relationships/image" Target="../media/image110.jp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14.jpg"/><Relationship Id="rId5" Type="http://schemas.openxmlformats.org/officeDocument/2006/relationships/image" Target="../media/image113.jpg"/><Relationship Id="rId4" Type="http://schemas.openxmlformats.org/officeDocument/2006/relationships/image" Target="../media/image112.jpg"/><Relationship Id="rId9" Type="http://schemas.openxmlformats.org/officeDocument/2006/relationships/image" Target="../media/image117.jpg"/></Relationships>
</file>

<file path=ppt/slides/_rels/slide8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jpg"/><Relationship Id="rId3" Type="http://schemas.openxmlformats.org/officeDocument/2006/relationships/image" Target="../media/image111.jpg"/><Relationship Id="rId7" Type="http://schemas.openxmlformats.org/officeDocument/2006/relationships/image" Target="../media/image115.jpg"/><Relationship Id="rId2" Type="http://schemas.openxmlformats.org/officeDocument/2006/relationships/image" Target="../media/image110.jp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14.jpg"/><Relationship Id="rId5" Type="http://schemas.openxmlformats.org/officeDocument/2006/relationships/image" Target="../media/image113.jpg"/><Relationship Id="rId4" Type="http://schemas.openxmlformats.org/officeDocument/2006/relationships/image" Target="../media/image112.jpg"/><Relationship Id="rId9" Type="http://schemas.openxmlformats.org/officeDocument/2006/relationships/image" Target="../media/image117.jpg"/></Relationships>
</file>

<file path=ppt/slides/_rels/slide8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jpg"/><Relationship Id="rId3" Type="http://schemas.openxmlformats.org/officeDocument/2006/relationships/image" Target="../media/image111.jpg"/><Relationship Id="rId7" Type="http://schemas.openxmlformats.org/officeDocument/2006/relationships/image" Target="../media/image115.jpg"/><Relationship Id="rId2" Type="http://schemas.openxmlformats.org/officeDocument/2006/relationships/image" Target="../media/image110.jp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14.jpg"/><Relationship Id="rId5" Type="http://schemas.openxmlformats.org/officeDocument/2006/relationships/image" Target="../media/image113.jpg"/><Relationship Id="rId4" Type="http://schemas.openxmlformats.org/officeDocument/2006/relationships/image" Target="../media/image112.jpg"/><Relationship Id="rId9" Type="http://schemas.openxmlformats.org/officeDocument/2006/relationships/image" Target="../media/image118.jpg"/></Relationships>
</file>

<file path=ppt/slides/_rels/slide8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jpg"/><Relationship Id="rId3" Type="http://schemas.openxmlformats.org/officeDocument/2006/relationships/image" Target="../media/image111.jpg"/><Relationship Id="rId7" Type="http://schemas.openxmlformats.org/officeDocument/2006/relationships/image" Target="../media/image115.jpg"/><Relationship Id="rId2" Type="http://schemas.openxmlformats.org/officeDocument/2006/relationships/image" Target="../media/image110.jp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14.jpg"/><Relationship Id="rId5" Type="http://schemas.openxmlformats.org/officeDocument/2006/relationships/image" Target="../media/image113.jpg"/><Relationship Id="rId4" Type="http://schemas.openxmlformats.org/officeDocument/2006/relationships/image" Target="../media/image112.jpg"/><Relationship Id="rId9" Type="http://schemas.openxmlformats.org/officeDocument/2006/relationships/image" Target="../media/image118.jpg"/></Relationships>
</file>

<file path=ppt/slides/_rels/slide8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jpg"/><Relationship Id="rId3" Type="http://schemas.openxmlformats.org/officeDocument/2006/relationships/image" Target="../media/image111.jpg"/><Relationship Id="rId7" Type="http://schemas.openxmlformats.org/officeDocument/2006/relationships/image" Target="../media/image115.jpg"/><Relationship Id="rId2" Type="http://schemas.openxmlformats.org/officeDocument/2006/relationships/image" Target="../media/image110.jp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14.jpg"/><Relationship Id="rId5" Type="http://schemas.openxmlformats.org/officeDocument/2006/relationships/image" Target="../media/image113.jpg"/><Relationship Id="rId4" Type="http://schemas.openxmlformats.org/officeDocument/2006/relationships/image" Target="../media/image112.jpg"/><Relationship Id="rId9" Type="http://schemas.openxmlformats.org/officeDocument/2006/relationships/image" Target="../media/image11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jpeg"/></Relationships>
</file>

<file path=ppt/slides/_rels/slide9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jpg"/><Relationship Id="rId3" Type="http://schemas.openxmlformats.org/officeDocument/2006/relationships/image" Target="../media/image111.jpg"/><Relationship Id="rId7" Type="http://schemas.openxmlformats.org/officeDocument/2006/relationships/image" Target="../media/image115.jpg"/><Relationship Id="rId2" Type="http://schemas.openxmlformats.org/officeDocument/2006/relationships/image" Target="../media/image110.jp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14.jpg"/><Relationship Id="rId5" Type="http://schemas.openxmlformats.org/officeDocument/2006/relationships/image" Target="../media/image113.jpg"/><Relationship Id="rId4" Type="http://schemas.openxmlformats.org/officeDocument/2006/relationships/image" Target="../media/image112.jpg"/><Relationship Id="rId9" Type="http://schemas.openxmlformats.org/officeDocument/2006/relationships/image" Target="../media/image119.jpg"/></Relationships>
</file>

<file path=ppt/slides/_rels/slide9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jpg"/><Relationship Id="rId3" Type="http://schemas.openxmlformats.org/officeDocument/2006/relationships/image" Target="../media/image111.jpg"/><Relationship Id="rId7" Type="http://schemas.openxmlformats.org/officeDocument/2006/relationships/image" Target="../media/image115.jpg"/><Relationship Id="rId2" Type="http://schemas.openxmlformats.org/officeDocument/2006/relationships/image" Target="../media/image110.jp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14.jpg"/><Relationship Id="rId5" Type="http://schemas.openxmlformats.org/officeDocument/2006/relationships/image" Target="../media/image113.jpg"/><Relationship Id="rId4" Type="http://schemas.openxmlformats.org/officeDocument/2006/relationships/image" Target="../media/image112.jpg"/><Relationship Id="rId9" Type="http://schemas.openxmlformats.org/officeDocument/2006/relationships/image" Target="../media/image120.jpg"/></Relationships>
</file>

<file path=ppt/slides/_rels/slide9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jpg"/><Relationship Id="rId3" Type="http://schemas.openxmlformats.org/officeDocument/2006/relationships/image" Target="../media/image111.jpg"/><Relationship Id="rId7" Type="http://schemas.openxmlformats.org/officeDocument/2006/relationships/image" Target="../media/image115.jpg"/><Relationship Id="rId2" Type="http://schemas.openxmlformats.org/officeDocument/2006/relationships/image" Target="../media/image110.jp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14.jpg"/><Relationship Id="rId11" Type="http://schemas.openxmlformats.org/officeDocument/2006/relationships/image" Target="../media/image122.jpg"/><Relationship Id="rId5" Type="http://schemas.openxmlformats.org/officeDocument/2006/relationships/image" Target="../media/image113.jpg"/><Relationship Id="rId10" Type="http://schemas.openxmlformats.org/officeDocument/2006/relationships/image" Target="../media/image120.jpg"/><Relationship Id="rId4" Type="http://schemas.openxmlformats.org/officeDocument/2006/relationships/image" Target="../media/image112.jpg"/><Relationship Id="rId9" Type="http://schemas.openxmlformats.org/officeDocument/2006/relationships/image" Target="../media/image121.jpg"/></Relationships>
</file>

<file path=ppt/slides/_rels/slide9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jpg"/><Relationship Id="rId3" Type="http://schemas.openxmlformats.org/officeDocument/2006/relationships/image" Target="../media/image111.jpg"/><Relationship Id="rId7" Type="http://schemas.openxmlformats.org/officeDocument/2006/relationships/image" Target="../media/image115.jpg"/><Relationship Id="rId2" Type="http://schemas.openxmlformats.org/officeDocument/2006/relationships/image" Target="../media/image110.jp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14.jpg"/><Relationship Id="rId5" Type="http://schemas.openxmlformats.org/officeDocument/2006/relationships/image" Target="../media/image113.jpg"/><Relationship Id="rId4" Type="http://schemas.openxmlformats.org/officeDocument/2006/relationships/image" Target="../media/image112.jpg"/><Relationship Id="rId9" Type="http://schemas.openxmlformats.org/officeDocument/2006/relationships/image" Target="../media/image123.jpg"/></Relationships>
</file>

<file path=ppt/slides/_rels/slide9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jpg"/><Relationship Id="rId3" Type="http://schemas.openxmlformats.org/officeDocument/2006/relationships/image" Target="../media/image111.jpg"/><Relationship Id="rId7" Type="http://schemas.openxmlformats.org/officeDocument/2006/relationships/image" Target="../media/image115.jpg"/><Relationship Id="rId2" Type="http://schemas.openxmlformats.org/officeDocument/2006/relationships/image" Target="../media/image110.jp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14.jpg"/><Relationship Id="rId5" Type="http://schemas.openxmlformats.org/officeDocument/2006/relationships/image" Target="../media/image113.jpg"/><Relationship Id="rId10" Type="http://schemas.openxmlformats.org/officeDocument/2006/relationships/image" Target="../media/image121.jpg"/><Relationship Id="rId4" Type="http://schemas.openxmlformats.org/officeDocument/2006/relationships/image" Target="../media/image112.jpg"/><Relationship Id="rId9" Type="http://schemas.openxmlformats.org/officeDocument/2006/relationships/image" Target="../media/image123.jpg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76135"/>
            <a:ext cx="9144000" cy="2590800"/>
          </a:xfrm>
        </p:spPr>
        <p:txBody>
          <a:bodyPr>
            <a:normAutofit/>
          </a:bodyPr>
          <a:lstStyle/>
          <a:p>
            <a:r>
              <a:rPr lang="en-US" sz="3800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CS 1678: Intro to Deep Learning</a:t>
            </a:r>
            <a:br>
              <a:rPr lang="en-US" sz="5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5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Neural Network Basics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919335"/>
            <a:ext cx="6400800" cy="21336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3600" dirty="0">
                <a:solidFill>
                  <a:schemeClr val="tx1"/>
                </a:solidFill>
              </a:rPr>
              <a:t>Prof. Adriana </a:t>
            </a:r>
            <a:r>
              <a:rPr lang="en-US" sz="3600" dirty="0" err="1">
                <a:solidFill>
                  <a:schemeClr val="tx1"/>
                </a:solidFill>
              </a:rPr>
              <a:t>Kovashka</a:t>
            </a:r>
            <a:br>
              <a:rPr lang="en-US" sz="3600" dirty="0">
                <a:solidFill>
                  <a:schemeClr val="tx1"/>
                </a:solidFill>
              </a:rPr>
            </a:br>
            <a:r>
              <a:rPr lang="en-US" sz="3600" dirty="0">
                <a:solidFill>
                  <a:schemeClr val="tx1"/>
                </a:solidFill>
              </a:rPr>
              <a:t>University of Pittsburgh</a:t>
            </a:r>
          </a:p>
          <a:p>
            <a:pPr>
              <a:spcBef>
                <a:spcPts val="0"/>
              </a:spcBef>
            </a:pPr>
            <a:r>
              <a:rPr lang="en-US" sz="3600" dirty="0">
                <a:solidFill>
                  <a:schemeClr val="tx1"/>
                </a:solidFill>
              </a:rPr>
              <a:t>September 13, 2021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1623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110273"/>
            <a:ext cx="4257300" cy="1745764"/>
          </a:xfrm>
        </p:spPr>
      </p:pic>
      <p:sp>
        <p:nvSpPr>
          <p:cNvPr id="2" name="Rounded Rectangle 1"/>
          <p:cNvSpPr/>
          <p:nvPr/>
        </p:nvSpPr>
        <p:spPr>
          <a:xfrm>
            <a:off x="76200" y="990600"/>
            <a:ext cx="4402138" cy="5135563"/>
          </a:xfrm>
          <a:prstGeom prst="roundRect">
            <a:avLst/>
          </a:prstGeom>
          <a:noFill/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648200" y="969963"/>
            <a:ext cx="4419600" cy="5126037"/>
          </a:xfrm>
          <a:prstGeom prst="roundRect">
            <a:avLst/>
          </a:prstGeom>
          <a:noFill/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369" name="Rectangle 2"/>
          <p:cNvSpPr>
            <a:spLocks noChangeArrowheads="1"/>
          </p:cNvSpPr>
          <p:nvPr/>
        </p:nvSpPr>
        <p:spPr bwMode="auto">
          <a:xfrm>
            <a:off x="386174" y="4791045"/>
            <a:ext cx="378218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Hubel and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Weisel’s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 architecture</a:t>
            </a:r>
          </a:p>
        </p:txBody>
      </p:sp>
      <p:sp>
        <p:nvSpPr>
          <p:cNvPr id="15370" name="Rectangle 9"/>
          <p:cNvSpPr>
            <a:spLocks noChangeArrowheads="1"/>
          </p:cNvSpPr>
          <p:nvPr/>
        </p:nvSpPr>
        <p:spPr bwMode="auto">
          <a:xfrm>
            <a:off x="5405632" y="4791045"/>
            <a:ext cx="282641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Multi-layer neural network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29050" y="5301343"/>
            <a:ext cx="1485900" cy="155665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6604084"/>
            <a:ext cx="186621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Adapted from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Jia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-bin Huang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Biological analog</a:t>
            </a:r>
          </a:p>
        </p:txBody>
      </p:sp>
      <p:pic>
        <p:nvPicPr>
          <p:cNvPr id="11" name="Picture 2" descr="http://neuralnetworksanddeeplearning.com/images/tikz3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4956318" y="2040086"/>
            <a:ext cx="3746573" cy="1866595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1810905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Feed-forward networks</a:t>
            </a:r>
          </a:p>
        </p:txBody>
      </p:sp>
      <p:sp>
        <p:nvSpPr>
          <p:cNvPr id="25" name="Content Placeholder 24"/>
          <p:cNvSpPr>
            <a:spLocks noGrp="1"/>
          </p:cNvSpPr>
          <p:nvPr>
            <p:ph idx="1"/>
          </p:nvPr>
        </p:nvSpPr>
        <p:spPr>
          <a:xfrm>
            <a:off x="685800" y="914400"/>
            <a:ext cx="7772400" cy="52578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Cascade neurons together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Output from one layer is the input to the next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Each layer has its own sets of weights</a:t>
            </a:r>
          </a:p>
          <a:p>
            <a:pPr>
              <a:buNone/>
            </a:pPr>
            <a:endParaRPr lang="en-US" dirty="0"/>
          </a:p>
          <a:p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2502558" y="3041601"/>
            <a:ext cx="587424" cy="587424"/>
            <a:chOff x="5401994" y="3071949"/>
            <a:chExt cx="587424" cy="587424"/>
          </a:xfrm>
        </p:grpSpPr>
        <p:sp>
          <p:nvSpPr>
            <p:cNvPr id="4" name="Oval 3"/>
            <p:cNvSpPr/>
            <p:nvPr/>
          </p:nvSpPr>
          <p:spPr>
            <a:xfrm>
              <a:off x="5401994" y="3071949"/>
              <a:ext cx="587424" cy="58742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cxnSp>
          <p:nvCxnSpPr>
            <p:cNvPr id="5" name="Curved Connector 4"/>
            <p:cNvCxnSpPr/>
            <p:nvPr/>
          </p:nvCxnSpPr>
          <p:spPr>
            <a:xfrm flipV="1">
              <a:off x="5490894" y="3224349"/>
              <a:ext cx="411480" cy="301752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/>
          <p:cNvGrpSpPr/>
          <p:nvPr/>
        </p:nvGrpSpPr>
        <p:grpSpPr>
          <a:xfrm>
            <a:off x="2502558" y="4067097"/>
            <a:ext cx="587424" cy="587424"/>
            <a:chOff x="5401994" y="3071949"/>
            <a:chExt cx="587424" cy="587424"/>
          </a:xfrm>
        </p:grpSpPr>
        <p:sp>
          <p:nvSpPr>
            <p:cNvPr id="8" name="Oval 7"/>
            <p:cNvSpPr/>
            <p:nvPr/>
          </p:nvSpPr>
          <p:spPr>
            <a:xfrm>
              <a:off x="5401994" y="3071949"/>
              <a:ext cx="587424" cy="58742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cxnSp>
          <p:nvCxnSpPr>
            <p:cNvPr id="9" name="Curved Connector 8"/>
            <p:cNvCxnSpPr/>
            <p:nvPr/>
          </p:nvCxnSpPr>
          <p:spPr>
            <a:xfrm flipV="1">
              <a:off x="5490894" y="3224349"/>
              <a:ext cx="411480" cy="301752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2502558" y="5100453"/>
            <a:ext cx="587424" cy="587424"/>
            <a:chOff x="5401994" y="3071949"/>
            <a:chExt cx="587424" cy="587424"/>
          </a:xfrm>
        </p:grpSpPr>
        <p:sp>
          <p:nvSpPr>
            <p:cNvPr id="11" name="Oval 10"/>
            <p:cNvSpPr/>
            <p:nvPr/>
          </p:nvSpPr>
          <p:spPr>
            <a:xfrm>
              <a:off x="5401994" y="3071949"/>
              <a:ext cx="587424" cy="58742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cxnSp>
          <p:nvCxnSpPr>
            <p:cNvPr id="12" name="Curved Connector 11"/>
            <p:cNvCxnSpPr/>
            <p:nvPr/>
          </p:nvCxnSpPr>
          <p:spPr>
            <a:xfrm flipV="1">
              <a:off x="5490894" y="3224349"/>
              <a:ext cx="411480" cy="301752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5003197" y="3041601"/>
            <a:ext cx="587424" cy="587424"/>
            <a:chOff x="5401994" y="3071949"/>
            <a:chExt cx="587424" cy="587424"/>
          </a:xfrm>
        </p:grpSpPr>
        <p:sp>
          <p:nvSpPr>
            <p:cNvPr id="14" name="Oval 13"/>
            <p:cNvSpPr/>
            <p:nvPr/>
          </p:nvSpPr>
          <p:spPr>
            <a:xfrm>
              <a:off x="5401994" y="3071949"/>
              <a:ext cx="587424" cy="58742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cxnSp>
          <p:nvCxnSpPr>
            <p:cNvPr id="15" name="Curved Connector 14"/>
            <p:cNvCxnSpPr/>
            <p:nvPr/>
          </p:nvCxnSpPr>
          <p:spPr>
            <a:xfrm flipV="1">
              <a:off x="5490894" y="3224349"/>
              <a:ext cx="411480" cy="301752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5003197" y="4067097"/>
            <a:ext cx="587424" cy="587424"/>
            <a:chOff x="5401994" y="3071949"/>
            <a:chExt cx="587424" cy="587424"/>
          </a:xfrm>
        </p:grpSpPr>
        <p:sp>
          <p:nvSpPr>
            <p:cNvPr id="17" name="Oval 16"/>
            <p:cNvSpPr/>
            <p:nvPr/>
          </p:nvSpPr>
          <p:spPr>
            <a:xfrm>
              <a:off x="5401994" y="3071949"/>
              <a:ext cx="587424" cy="58742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cxnSp>
          <p:nvCxnSpPr>
            <p:cNvPr id="18" name="Curved Connector 17"/>
            <p:cNvCxnSpPr/>
            <p:nvPr/>
          </p:nvCxnSpPr>
          <p:spPr>
            <a:xfrm flipV="1">
              <a:off x="5490894" y="3224349"/>
              <a:ext cx="411480" cy="301752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5003197" y="5100453"/>
            <a:ext cx="587424" cy="587424"/>
            <a:chOff x="5401994" y="3071949"/>
            <a:chExt cx="587424" cy="587424"/>
          </a:xfrm>
        </p:grpSpPr>
        <p:sp>
          <p:nvSpPr>
            <p:cNvPr id="20" name="Oval 19"/>
            <p:cNvSpPr/>
            <p:nvPr/>
          </p:nvSpPr>
          <p:spPr>
            <a:xfrm>
              <a:off x="5401994" y="3071949"/>
              <a:ext cx="587424" cy="58742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cxnSp>
          <p:nvCxnSpPr>
            <p:cNvPr id="21" name="Curved Connector 20"/>
            <p:cNvCxnSpPr/>
            <p:nvPr/>
          </p:nvCxnSpPr>
          <p:spPr>
            <a:xfrm flipV="1">
              <a:off x="5490894" y="3224349"/>
              <a:ext cx="411480" cy="301752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7279051" y="4067097"/>
            <a:ext cx="587424" cy="587424"/>
            <a:chOff x="5401994" y="3071949"/>
            <a:chExt cx="587424" cy="587424"/>
          </a:xfrm>
        </p:grpSpPr>
        <p:sp>
          <p:nvSpPr>
            <p:cNvPr id="23" name="Oval 22"/>
            <p:cNvSpPr/>
            <p:nvPr/>
          </p:nvSpPr>
          <p:spPr>
            <a:xfrm>
              <a:off x="5401994" y="3071949"/>
              <a:ext cx="587424" cy="58742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cxnSp>
          <p:nvCxnSpPr>
            <p:cNvPr id="24" name="Curved Connector 23"/>
            <p:cNvCxnSpPr/>
            <p:nvPr/>
          </p:nvCxnSpPr>
          <p:spPr>
            <a:xfrm flipV="1">
              <a:off x="5490894" y="3224349"/>
              <a:ext cx="411480" cy="301752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6" name="Picture 25" descr="latex-image-1.pd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68375" y="3161959"/>
            <a:ext cx="279400" cy="190500"/>
          </a:xfrm>
          <a:prstGeom prst="rect">
            <a:avLst/>
          </a:prstGeom>
        </p:spPr>
      </p:pic>
      <p:pic>
        <p:nvPicPr>
          <p:cNvPr id="27" name="Picture 26" descr="latex-image-1.pd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4725" y="3865221"/>
            <a:ext cx="266700" cy="190500"/>
          </a:xfrm>
          <a:prstGeom prst="rect">
            <a:avLst/>
          </a:prstGeom>
        </p:spPr>
      </p:pic>
      <p:pic>
        <p:nvPicPr>
          <p:cNvPr id="28" name="Picture 27" descr="latex-image-1.pd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43345" y="4596258"/>
            <a:ext cx="279400" cy="190500"/>
          </a:xfrm>
          <a:prstGeom prst="rect">
            <a:avLst/>
          </a:prstGeom>
        </p:spPr>
      </p:pic>
      <p:pic>
        <p:nvPicPr>
          <p:cNvPr id="29" name="Picture 28" descr="latex-image-1.pd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64555" y="5395753"/>
            <a:ext cx="355600" cy="190500"/>
          </a:xfrm>
          <a:prstGeom prst="rect">
            <a:avLst/>
          </a:prstGeom>
        </p:spPr>
      </p:pic>
      <p:cxnSp>
        <p:nvCxnSpPr>
          <p:cNvPr id="32" name="Straight Arrow Connector 31"/>
          <p:cNvCxnSpPr>
            <a:stCxn id="4" idx="6"/>
            <a:endCxn id="14" idx="2"/>
          </p:cNvCxnSpPr>
          <p:nvPr/>
        </p:nvCxnSpPr>
        <p:spPr>
          <a:xfrm>
            <a:off x="3089982" y="3335313"/>
            <a:ext cx="191321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4" idx="6"/>
            <a:endCxn id="17" idx="1"/>
          </p:cNvCxnSpPr>
          <p:nvPr/>
        </p:nvCxnSpPr>
        <p:spPr>
          <a:xfrm>
            <a:off x="3089982" y="3335313"/>
            <a:ext cx="1999241" cy="8178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4" idx="6"/>
            <a:endCxn id="20" idx="1"/>
          </p:cNvCxnSpPr>
          <p:nvPr/>
        </p:nvCxnSpPr>
        <p:spPr>
          <a:xfrm>
            <a:off x="3089982" y="3335313"/>
            <a:ext cx="1999241" cy="18511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8" idx="6"/>
            <a:endCxn id="14" idx="2"/>
          </p:cNvCxnSpPr>
          <p:nvPr/>
        </p:nvCxnSpPr>
        <p:spPr>
          <a:xfrm flipV="1">
            <a:off x="3089982" y="3335313"/>
            <a:ext cx="1913215" cy="10254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8" idx="6"/>
            <a:endCxn id="17" idx="2"/>
          </p:cNvCxnSpPr>
          <p:nvPr/>
        </p:nvCxnSpPr>
        <p:spPr>
          <a:xfrm>
            <a:off x="3089982" y="4360809"/>
            <a:ext cx="191321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8" idx="6"/>
            <a:endCxn id="20" idx="2"/>
          </p:cNvCxnSpPr>
          <p:nvPr/>
        </p:nvCxnSpPr>
        <p:spPr>
          <a:xfrm>
            <a:off x="3089982" y="4360809"/>
            <a:ext cx="1913215" cy="10333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11" idx="6"/>
          </p:cNvCxnSpPr>
          <p:nvPr/>
        </p:nvCxnSpPr>
        <p:spPr>
          <a:xfrm>
            <a:off x="3089982" y="5394165"/>
            <a:ext cx="191321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11" idx="6"/>
            <a:endCxn id="17" idx="3"/>
          </p:cNvCxnSpPr>
          <p:nvPr/>
        </p:nvCxnSpPr>
        <p:spPr>
          <a:xfrm flipV="1">
            <a:off x="3089982" y="4568495"/>
            <a:ext cx="1999241" cy="8256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11" idx="6"/>
            <a:endCxn id="14" idx="3"/>
          </p:cNvCxnSpPr>
          <p:nvPr/>
        </p:nvCxnSpPr>
        <p:spPr>
          <a:xfrm flipV="1">
            <a:off x="3089982" y="3542999"/>
            <a:ext cx="1999241" cy="18511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26" idx="3"/>
            <a:endCxn id="4" idx="2"/>
          </p:cNvCxnSpPr>
          <p:nvPr/>
        </p:nvCxnSpPr>
        <p:spPr>
          <a:xfrm>
            <a:off x="1247775" y="3257209"/>
            <a:ext cx="1254783" cy="781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26" idx="3"/>
            <a:endCxn id="8" idx="1"/>
          </p:cNvCxnSpPr>
          <p:nvPr/>
        </p:nvCxnSpPr>
        <p:spPr>
          <a:xfrm>
            <a:off x="1247775" y="3257209"/>
            <a:ext cx="1340809" cy="8959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26" idx="3"/>
            <a:endCxn id="11" idx="1"/>
          </p:cNvCxnSpPr>
          <p:nvPr/>
        </p:nvCxnSpPr>
        <p:spPr>
          <a:xfrm>
            <a:off x="1247775" y="3257209"/>
            <a:ext cx="1340809" cy="19292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27" idx="3"/>
            <a:endCxn id="4" idx="2"/>
          </p:cNvCxnSpPr>
          <p:nvPr/>
        </p:nvCxnSpPr>
        <p:spPr>
          <a:xfrm flipV="1">
            <a:off x="1241425" y="3335313"/>
            <a:ext cx="1261133" cy="62515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27" idx="3"/>
            <a:endCxn id="8" idx="2"/>
          </p:cNvCxnSpPr>
          <p:nvPr/>
        </p:nvCxnSpPr>
        <p:spPr>
          <a:xfrm>
            <a:off x="1241425" y="3960471"/>
            <a:ext cx="1261133" cy="4003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27" idx="3"/>
            <a:endCxn id="11" idx="2"/>
          </p:cNvCxnSpPr>
          <p:nvPr/>
        </p:nvCxnSpPr>
        <p:spPr>
          <a:xfrm>
            <a:off x="1241425" y="3960471"/>
            <a:ext cx="1261133" cy="14336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28" idx="3"/>
            <a:endCxn id="4" idx="3"/>
          </p:cNvCxnSpPr>
          <p:nvPr/>
        </p:nvCxnSpPr>
        <p:spPr>
          <a:xfrm flipV="1">
            <a:off x="1222745" y="3542999"/>
            <a:ext cx="1365839" cy="114850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28" idx="3"/>
            <a:endCxn id="8" idx="2"/>
          </p:cNvCxnSpPr>
          <p:nvPr/>
        </p:nvCxnSpPr>
        <p:spPr>
          <a:xfrm flipV="1">
            <a:off x="1222745" y="4360809"/>
            <a:ext cx="1279813" cy="3306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29" idx="3"/>
            <a:endCxn id="11" idx="2"/>
          </p:cNvCxnSpPr>
          <p:nvPr/>
        </p:nvCxnSpPr>
        <p:spPr>
          <a:xfrm flipV="1">
            <a:off x="1220155" y="5394165"/>
            <a:ext cx="1282403" cy="968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stCxn id="29" idx="3"/>
            <a:endCxn id="8" idx="3"/>
          </p:cNvCxnSpPr>
          <p:nvPr/>
        </p:nvCxnSpPr>
        <p:spPr>
          <a:xfrm flipV="1">
            <a:off x="1220155" y="4568495"/>
            <a:ext cx="1368429" cy="9225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>
            <a:stCxn id="28" idx="3"/>
            <a:endCxn id="11" idx="2"/>
          </p:cNvCxnSpPr>
          <p:nvPr/>
        </p:nvCxnSpPr>
        <p:spPr>
          <a:xfrm>
            <a:off x="1222745" y="4691508"/>
            <a:ext cx="1279813" cy="70265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>
            <a:stCxn id="29" idx="3"/>
            <a:endCxn id="4" idx="3"/>
          </p:cNvCxnSpPr>
          <p:nvPr/>
        </p:nvCxnSpPr>
        <p:spPr>
          <a:xfrm flipV="1">
            <a:off x="1220155" y="3542999"/>
            <a:ext cx="1368429" cy="19480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>
            <a:endCxn id="23" idx="3"/>
          </p:cNvCxnSpPr>
          <p:nvPr/>
        </p:nvCxnSpPr>
        <p:spPr>
          <a:xfrm flipV="1">
            <a:off x="5590621" y="4568495"/>
            <a:ext cx="1774456" cy="8256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>
            <a:stCxn id="17" idx="6"/>
            <a:endCxn id="23" idx="2"/>
          </p:cNvCxnSpPr>
          <p:nvPr/>
        </p:nvCxnSpPr>
        <p:spPr>
          <a:xfrm>
            <a:off x="5590621" y="4360809"/>
            <a:ext cx="168843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>
            <a:stCxn id="14" idx="6"/>
            <a:endCxn id="23" idx="1"/>
          </p:cNvCxnSpPr>
          <p:nvPr/>
        </p:nvCxnSpPr>
        <p:spPr>
          <a:xfrm>
            <a:off x="5590621" y="3335313"/>
            <a:ext cx="1774456" cy="8178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>
            <a:stCxn id="23" idx="6"/>
          </p:cNvCxnSpPr>
          <p:nvPr/>
        </p:nvCxnSpPr>
        <p:spPr>
          <a:xfrm>
            <a:off x="7866475" y="4360809"/>
            <a:ext cx="302800" cy="397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0" y="6604084"/>
            <a:ext cx="6190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000000"/>
                </a:solidFill>
              </a:rPr>
              <a:t>HKUST</a:t>
            </a:r>
          </a:p>
        </p:txBody>
      </p:sp>
    </p:spTree>
    <p:extLst>
      <p:ext uri="{BB962C8B-B14F-4D97-AF65-F5344CB8AC3E}">
        <p14:creationId xmlns:p14="http://schemas.microsoft.com/office/powerpoint/2010/main" val="19561044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Feed-forward networks</a:t>
            </a:r>
          </a:p>
        </p:txBody>
      </p:sp>
      <p:sp>
        <p:nvSpPr>
          <p:cNvPr id="55" name="Content Placeholder 5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Inputs multiplied by initial set of weights</a:t>
            </a:r>
          </a:p>
          <a:p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2502558" y="3041601"/>
            <a:ext cx="587424" cy="587424"/>
            <a:chOff x="5401994" y="3071949"/>
            <a:chExt cx="587424" cy="587424"/>
          </a:xfrm>
        </p:grpSpPr>
        <p:sp>
          <p:nvSpPr>
            <p:cNvPr id="6" name="Oval 5"/>
            <p:cNvSpPr/>
            <p:nvPr/>
          </p:nvSpPr>
          <p:spPr>
            <a:xfrm>
              <a:off x="5401994" y="3071949"/>
              <a:ext cx="587424" cy="58742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cxnSp>
          <p:nvCxnSpPr>
            <p:cNvPr id="7" name="Curved Connector 6"/>
            <p:cNvCxnSpPr/>
            <p:nvPr/>
          </p:nvCxnSpPr>
          <p:spPr>
            <a:xfrm flipV="1">
              <a:off x="5490894" y="3224349"/>
              <a:ext cx="411480" cy="301752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>
            <a:off x="2502558" y="4067097"/>
            <a:ext cx="587424" cy="587424"/>
            <a:chOff x="5401994" y="3071949"/>
            <a:chExt cx="587424" cy="587424"/>
          </a:xfrm>
        </p:grpSpPr>
        <p:sp>
          <p:nvSpPr>
            <p:cNvPr id="9" name="Oval 8"/>
            <p:cNvSpPr/>
            <p:nvPr/>
          </p:nvSpPr>
          <p:spPr>
            <a:xfrm>
              <a:off x="5401994" y="3071949"/>
              <a:ext cx="587424" cy="58742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cxnSp>
          <p:nvCxnSpPr>
            <p:cNvPr id="10" name="Curved Connector 9"/>
            <p:cNvCxnSpPr/>
            <p:nvPr/>
          </p:nvCxnSpPr>
          <p:spPr>
            <a:xfrm flipV="1">
              <a:off x="5490894" y="3224349"/>
              <a:ext cx="411480" cy="301752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2502558" y="5100453"/>
            <a:ext cx="587424" cy="587424"/>
            <a:chOff x="5401994" y="3071949"/>
            <a:chExt cx="587424" cy="587424"/>
          </a:xfrm>
        </p:grpSpPr>
        <p:sp>
          <p:nvSpPr>
            <p:cNvPr id="12" name="Oval 11"/>
            <p:cNvSpPr/>
            <p:nvPr/>
          </p:nvSpPr>
          <p:spPr>
            <a:xfrm>
              <a:off x="5401994" y="3071949"/>
              <a:ext cx="587424" cy="58742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cxnSp>
          <p:nvCxnSpPr>
            <p:cNvPr id="13" name="Curved Connector 12"/>
            <p:cNvCxnSpPr/>
            <p:nvPr/>
          </p:nvCxnSpPr>
          <p:spPr>
            <a:xfrm flipV="1">
              <a:off x="5490894" y="3224349"/>
              <a:ext cx="411480" cy="301752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5003197" y="3041601"/>
            <a:ext cx="587424" cy="587424"/>
            <a:chOff x="5401994" y="3071949"/>
            <a:chExt cx="587424" cy="587424"/>
          </a:xfrm>
        </p:grpSpPr>
        <p:sp>
          <p:nvSpPr>
            <p:cNvPr id="15" name="Oval 14"/>
            <p:cNvSpPr/>
            <p:nvPr/>
          </p:nvSpPr>
          <p:spPr>
            <a:xfrm>
              <a:off x="5401994" y="3071949"/>
              <a:ext cx="587424" cy="58742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cxnSp>
          <p:nvCxnSpPr>
            <p:cNvPr id="16" name="Curved Connector 15"/>
            <p:cNvCxnSpPr/>
            <p:nvPr/>
          </p:nvCxnSpPr>
          <p:spPr>
            <a:xfrm flipV="1">
              <a:off x="5490894" y="3224349"/>
              <a:ext cx="411480" cy="301752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/>
          <p:cNvGrpSpPr/>
          <p:nvPr/>
        </p:nvGrpSpPr>
        <p:grpSpPr>
          <a:xfrm>
            <a:off x="5003197" y="4067097"/>
            <a:ext cx="587424" cy="587424"/>
            <a:chOff x="5401994" y="3071949"/>
            <a:chExt cx="587424" cy="587424"/>
          </a:xfrm>
        </p:grpSpPr>
        <p:sp>
          <p:nvSpPr>
            <p:cNvPr id="18" name="Oval 17"/>
            <p:cNvSpPr/>
            <p:nvPr/>
          </p:nvSpPr>
          <p:spPr>
            <a:xfrm>
              <a:off x="5401994" y="3071949"/>
              <a:ext cx="587424" cy="58742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cxnSp>
          <p:nvCxnSpPr>
            <p:cNvPr id="19" name="Curved Connector 18"/>
            <p:cNvCxnSpPr/>
            <p:nvPr/>
          </p:nvCxnSpPr>
          <p:spPr>
            <a:xfrm flipV="1">
              <a:off x="5490894" y="3224349"/>
              <a:ext cx="411480" cy="301752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5003197" y="5100453"/>
            <a:ext cx="587424" cy="587424"/>
            <a:chOff x="5401994" y="3071949"/>
            <a:chExt cx="587424" cy="587424"/>
          </a:xfrm>
        </p:grpSpPr>
        <p:sp>
          <p:nvSpPr>
            <p:cNvPr id="21" name="Oval 20"/>
            <p:cNvSpPr/>
            <p:nvPr/>
          </p:nvSpPr>
          <p:spPr>
            <a:xfrm>
              <a:off x="5401994" y="3071949"/>
              <a:ext cx="587424" cy="58742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cxnSp>
          <p:nvCxnSpPr>
            <p:cNvPr id="22" name="Curved Connector 21"/>
            <p:cNvCxnSpPr/>
            <p:nvPr/>
          </p:nvCxnSpPr>
          <p:spPr>
            <a:xfrm flipV="1">
              <a:off x="5490894" y="3224349"/>
              <a:ext cx="411480" cy="301752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7279051" y="4067097"/>
            <a:ext cx="587424" cy="587424"/>
            <a:chOff x="5401994" y="3071949"/>
            <a:chExt cx="587424" cy="587424"/>
          </a:xfrm>
        </p:grpSpPr>
        <p:sp>
          <p:nvSpPr>
            <p:cNvPr id="24" name="Oval 23"/>
            <p:cNvSpPr/>
            <p:nvPr/>
          </p:nvSpPr>
          <p:spPr>
            <a:xfrm>
              <a:off x="5401994" y="3071949"/>
              <a:ext cx="587424" cy="58742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cxnSp>
          <p:nvCxnSpPr>
            <p:cNvPr id="25" name="Curved Connector 24"/>
            <p:cNvCxnSpPr/>
            <p:nvPr/>
          </p:nvCxnSpPr>
          <p:spPr>
            <a:xfrm flipV="1">
              <a:off x="5490894" y="3224349"/>
              <a:ext cx="411480" cy="301752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6" name="Picture 25" descr="latex-image-1.pd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68375" y="3161959"/>
            <a:ext cx="279400" cy="190500"/>
          </a:xfrm>
          <a:prstGeom prst="rect">
            <a:avLst/>
          </a:prstGeom>
        </p:spPr>
      </p:pic>
      <p:pic>
        <p:nvPicPr>
          <p:cNvPr id="27" name="Picture 26" descr="latex-image-1.pd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4725" y="3865221"/>
            <a:ext cx="266700" cy="190500"/>
          </a:xfrm>
          <a:prstGeom prst="rect">
            <a:avLst/>
          </a:prstGeom>
        </p:spPr>
      </p:pic>
      <p:pic>
        <p:nvPicPr>
          <p:cNvPr id="28" name="Picture 27" descr="latex-image-1.pd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43345" y="4596258"/>
            <a:ext cx="279400" cy="190500"/>
          </a:xfrm>
          <a:prstGeom prst="rect">
            <a:avLst/>
          </a:prstGeom>
        </p:spPr>
      </p:pic>
      <p:pic>
        <p:nvPicPr>
          <p:cNvPr id="29" name="Picture 28" descr="latex-image-1.pd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64555" y="5395753"/>
            <a:ext cx="355600" cy="190500"/>
          </a:xfrm>
          <a:prstGeom prst="rect">
            <a:avLst/>
          </a:prstGeom>
        </p:spPr>
      </p:pic>
      <p:cxnSp>
        <p:nvCxnSpPr>
          <p:cNvPr id="30" name="Straight Arrow Connector 29"/>
          <p:cNvCxnSpPr>
            <a:stCxn id="6" idx="6"/>
            <a:endCxn id="15" idx="2"/>
          </p:cNvCxnSpPr>
          <p:nvPr/>
        </p:nvCxnSpPr>
        <p:spPr>
          <a:xfrm>
            <a:off x="3089982" y="3335313"/>
            <a:ext cx="191321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6" idx="6"/>
            <a:endCxn id="18" idx="1"/>
          </p:cNvCxnSpPr>
          <p:nvPr/>
        </p:nvCxnSpPr>
        <p:spPr>
          <a:xfrm>
            <a:off x="3089982" y="3335313"/>
            <a:ext cx="1999241" cy="8178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6" idx="6"/>
            <a:endCxn id="21" idx="1"/>
          </p:cNvCxnSpPr>
          <p:nvPr/>
        </p:nvCxnSpPr>
        <p:spPr>
          <a:xfrm>
            <a:off x="3089982" y="3335313"/>
            <a:ext cx="1999241" cy="18511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9" idx="6"/>
            <a:endCxn id="15" idx="2"/>
          </p:cNvCxnSpPr>
          <p:nvPr/>
        </p:nvCxnSpPr>
        <p:spPr>
          <a:xfrm flipV="1">
            <a:off x="3089982" y="3335313"/>
            <a:ext cx="1913215" cy="10254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9" idx="6"/>
            <a:endCxn id="18" idx="2"/>
          </p:cNvCxnSpPr>
          <p:nvPr/>
        </p:nvCxnSpPr>
        <p:spPr>
          <a:xfrm>
            <a:off x="3089982" y="4360809"/>
            <a:ext cx="191321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9" idx="6"/>
            <a:endCxn id="21" idx="2"/>
          </p:cNvCxnSpPr>
          <p:nvPr/>
        </p:nvCxnSpPr>
        <p:spPr>
          <a:xfrm>
            <a:off x="3089982" y="4360809"/>
            <a:ext cx="1913215" cy="10333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12" idx="6"/>
          </p:cNvCxnSpPr>
          <p:nvPr/>
        </p:nvCxnSpPr>
        <p:spPr>
          <a:xfrm>
            <a:off x="3089982" y="5394165"/>
            <a:ext cx="191321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12" idx="6"/>
            <a:endCxn id="18" idx="3"/>
          </p:cNvCxnSpPr>
          <p:nvPr/>
        </p:nvCxnSpPr>
        <p:spPr>
          <a:xfrm flipV="1">
            <a:off x="3089982" y="4568495"/>
            <a:ext cx="1999241" cy="8256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2" idx="6"/>
            <a:endCxn id="15" idx="3"/>
          </p:cNvCxnSpPr>
          <p:nvPr/>
        </p:nvCxnSpPr>
        <p:spPr>
          <a:xfrm flipV="1">
            <a:off x="3089982" y="3542999"/>
            <a:ext cx="1999241" cy="18511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26" idx="3"/>
            <a:endCxn id="6" idx="2"/>
          </p:cNvCxnSpPr>
          <p:nvPr/>
        </p:nvCxnSpPr>
        <p:spPr>
          <a:xfrm>
            <a:off x="1247775" y="3257209"/>
            <a:ext cx="1254783" cy="78104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26" idx="3"/>
            <a:endCxn id="9" idx="1"/>
          </p:cNvCxnSpPr>
          <p:nvPr/>
        </p:nvCxnSpPr>
        <p:spPr>
          <a:xfrm>
            <a:off x="1247775" y="3257209"/>
            <a:ext cx="1340809" cy="895914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26" idx="3"/>
            <a:endCxn id="12" idx="1"/>
          </p:cNvCxnSpPr>
          <p:nvPr/>
        </p:nvCxnSpPr>
        <p:spPr>
          <a:xfrm>
            <a:off x="1247775" y="3257209"/>
            <a:ext cx="1340809" cy="1929270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27" idx="3"/>
            <a:endCxn id="6" idx="2"/>
          </p:cNvCxnSpPr>
          <p:nvPr/>
        </p:nvCxnSpPr>
        <p:spPr>
          <a:xfrm flipV="1">
            <a:off x="1241425" y="3335313"/>
            <a:ext cx="1261133" cy="625158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27" idx="3"/>
            <a:endCxn id="9" idx="2"/>
          </p:cNvCxnSpPr>
          <p:nvPr/>
        </p:nvCxnSpPr>
        <p:spPr>
          <a:xfrm>
            <a:off x="1241425" y="3960471"/>
            <a:ext cx="1261133" cy="400338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27" idx="3"/>
            <a:endCxn id="12" idx="2"/>
          </p:cNvCxnSpPr>
          <p:nvPr/>
        </p:nvCxnSpPr>
        <p:spPr>
          <a:xfrm>
            <a:off x="1241425" y="3960471"/>
            <a:ext cx="1261133" cy="1433694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28" idx="3"/>
            <a:endCxn id="6" idx="3"/>
          </p:cNvCxnSpPr>
          <p:nvPr/>
        </p:nvCxnSpPr>
        <p:spPr>
          <a:xfrm flipV="1">
            <a:off x="1222745" y="3542999"/>
            <a:ext cx="1365839" cy="1148509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28" idx="3"/>
            <a:endCxn id="9" idx="2"/>
          </p:cNvCxnSpPr>
          <p:nvPr/>
        </p:nvCxnSpPr>
        <p:spPr>
          <a:xfrm flipV="1">
            <a:off x="1222745" y="4360809"/>
            <a:ext cx="1279813" cy="330699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29" idx="3"/>
            <a:endCxn id="12" idx="2"/>
          </p:cNvCxnSpPr>
          <p:nvPr/>
        </p:nvCxnSpPr>
        <p:spPr>
          <a:xfrm flipV="1">
            <a:off x="1220155" y="5394165"/>
            <a:ext cx="1282403" cy="96838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29" idx="3"/>
            <a:endCxn id="9" idx="3"/>
          </p:cNvCxnSpPr>
          <p:nvPr/>
        </p:nvCxnSpPr>
        <p:spPr>
          <a:xfrm flipV="1">
            <a:off x="1220155" y="4568495"/>
            <a:ext cx="1368429" cy="922508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28" idx="3"/>
            <a:endCxn id="12" idx="2"/>
          </p:cNvCxnSpPr>
          <p:nvPr/>
        </p:nvCxnSpPr>
        <p:spPr>
          <a:xfrm>
            <a:off x="1222745" y="4691508"/>
            <a:ext cx="1279813" cy="702657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29" idx="3"/>
            <a:endCxn id="6" idx="3"/>
          </p:cNvCxnSpPr>
          <p:nvPr/>
        </p:nvCxnSpPr>
        <p:spPr>
          <a:xfrm flipV="1">
            <a:off x="1220155" y="3542999"/>
            <a:ext cx="1368429" cy="1948004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endCxn id="24" idx="3"/>
          </p:cNvCxnSpPr>
          <p:nvPr/>
        </p:nvCxnSpPr>
        <p:spPr>
          <a:xfrm flipV="1">
            <a:off x="5590621" y="4568495"/>
            <a:ext cx="1774456" cy="8256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18" idx="6"/>
            <a:endCxn id="24" idx="2"/>
          </p:cNvCxnSpPr>
          <p:nvPr/>
        </p:nvCxnSpPr>
        <p:spPr>
          <a:xfrm>
            <a:off x="5590621" y="4360809"/>
            <a:ext cx="168843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15" idx="6"/>
            <a:endCxn id="24" idx="1"/>
          </p:cNvCxnSpPr>
          <p:nvPr/>
        </p:nvCxnSpPr>
        <p:spPr>
          <a:xfrm>
            <a:off x="5590621" y="3335313"/>
            <a:ext cx="1774456" cy="8178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24" idx="6"/>
          </p:cNvCxnSpPr>
          <p:nvPr/>
        </p:nvCxnSpPr>
        <p:spPr>
          <a:xfrm>
            <a:off x="7866475" y="4360809"/>
            <a:ext cx="302800" cy="397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0" y="6604084"/>
            <a:ext cx="6190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000000"/>
                </a:solidFill>
              </a:rPr>
              <a:t>HKUST</a:t>
            </a:r>
          </a:p>
        </p:txBody>
      </p:sp>
    </p:spTree>
    <p:extLst>
      <p:ext uri="{BB962C8B-B14F-4D97-AF65-F5344CB8AC3E}">
        <p14:creationId xmlns:p14="http://schemas.microsoft.com/office/powerpoint/2010/main" val="4875756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Feed-forward networks</a:t>
            </a:r>
          </a:p>
        </p:txBody>
      </p:sp>
      <p:sp>
        <p:nvSpPr>
          <p:cNvPr id="6" name="Oval 5"/>
          <p:cNvSpPr/>
          <p:nvPr/>
        </p:nvSpPr>
        <p:spPr>
          <a:xfrm>
            <a:off x="2502558" y="3041601"/>
            <a:ext cx="587424" cy="587424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7" name="Curved Connector 6"/>
          <p:cNvCxnSpPr/>
          <p:nvPr/>
        </p:nvCxnSpPr>
        <p:spPr>
          <a:xfrm flipV="1">
            <a:off x="2591458" y="3194001"/>
            <a:ext cx="411480" cy="301752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2502558" y="4067097"/>
            <a:ext cx="587424" cy="587424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0" name="Curved Connector 9"/>
          <p:cNvCxnSpPr/>
          <p:nvPr/>
        </p:nvCxnSpPr>
        <p:spPr>
          <a:xfrm flipV="1">
            <a:off x="2591458" y="4219497"/>
            <a:ext cx="411480" cy="301752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2502558" y="5100453"/>
            <a:ext cx="587424" cy="587424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3" name="Curved Connector 12"/>
          <p:cNvCxnSpPr/>
          <p:nvPr/>
        </p:nvCxnSpPr>
        <p:spPr>
          <a:xfrm flipV="1">
            <a:off x="2591458" y="5252853"/>
            <a:ext cx="411480" cy="301752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5003197" y="3041601"/>
            <a:ext cx="587424" cy="587424"/>
            <a:chOff x="5401994" y="3071949"/>
            <a:chExt cx="587424" cy="587424"/>
          </a:xfrm>
        </p:grpSpPr>
        <p:sp>
          <p:nvSpPr>
            <p:cNvPr id="15" name="Oval 14"/>
            <p:cNvSpPr/>
            <p:nvPr/>
          </p:nvSpPr>
          <p:spPr>
            <a:xfrm>
              <a:off x="5401994" y="3071949"/>
              <a:ext cx="587424" cy="58742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cxnSp>
          <p:nvCxnSpPr>
            <p:cNvPr id="16" name="Curved Connector 15"/>
            <p:cNvCxnSpPr/>
            <p:nvPr/>
          </p:nvCxnSpPr>
          <p:spPr>
            <a:xfrm flipV="1">
              <a:off x="5490894" y="3224349"/>
              <a:ext cx="411480" cy="301752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/>
          <p:cNvGrpSpPr/>
          <p:nvPr/>
        </p:nvGrpSpPr>
        <p:grpSpPr>
          <a:xfrm>
            <a:off x="5003197" y="4067097"/>
            <a:ext cx="587424" cy="587424"/>
            <a:chOff x="5401994" y="3071949"/>
            <a:chExt cx="587424" cy="587424"/>
          </a:xfrm>
        </p:grpSpPr>
        <p:sp>
          <p:nvSpPr>
            <p:cNvPr id="18" name="Oval 17"/>
            <p:cNvSpPr/>
            <p:nvPr/>
          </p:nvSpPr>
          <p:spPr>
            <a:xfrm>
              <a:off x="5401994" y="3071949"/>
              <a:ext cx="587424" cy="58742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cxnSp>
          <p:nvCxnSpPr>
            <p:cNvPr id="19" name="Curved Connector 18"/>
            <p:cNvCxnSpPr/>
            <p:nvPr/>
          </p:nvCxnSpPr>
          <p:spPr>
            <a:xfrm flipV="1">
              <a:off x="5490894" y="3224349"/>
              <a:ext cx="411480" cy="301752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5003197" y="5100453"/>
            <a:ext cx="587424" cy="587424"/>
            <a:chOff x="5401994" y="3071949"/>
            <a:chExt cx="587424" cy="587424"/>
          </a:xfrm>
        </p:grpSpPr>
        <p:sp>
          <p:nvSpPr>
            <p:cNvPr id="21" name="Oval 20"/>
            <p:cNvSpPr/>
            <p:nvPr/>
          </p:nvSpPr>
          <p:spPr>
            <a:xfrm>
              <a:off x="5401994" y="3071949"/>
              <a:ext cx="587424" cy="58742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cxnSp>
          <p:nvCxnSpPr>
            <p:cNvPr id="22" name="Curved Connector 21"/>
            <p:cNvCxnSpPr/>
            <p:nvPr/>
          </p:nvCxnSpPr>
          <p:spPr>
            <a:xfrm flipV="1">
              <a:off x="5490894" y="3224349"/>
              <a:ext cx="411480" cy="301752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7279051" y="4067097"/>
            <a:ext cx="587424" cy="587424"/>
            <a:chOff x="5401994" y="3071949"/>
            <a:chExt cx="587424" cy="587424"/>
          </a:xfrm>
        </p:grpSpPr>
        <p:sp>
          <p:nvSpPr>
            <p:cNvPr id="24" name="Oval 23"/>
            <p:cNvSpPr/>
            <p:nvPr/>
          </p:nvSpPr>
          <p:spPr>
            <a:xfrm>
              <a:off x="5401994" y="3071949"/>
              <a:ext cx="587424" cy="58742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cxnSp>
          <p:nvCxnSpPr>
            <p:cNvPr id="25" name="Curved Connector 24"/>
            <p:cNvCxnSpPr/>
            <p:nvPr/>
          </p:nvCxnSpPr>
          <p:spPr>
            <a:xfrm flipV="1">
              <a:off x="5490894" y="3224349"/>
              <a:ext cx="411480" cy="301752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6" name="Picture 25" descr="latex-image-1.pd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68375" y="3161959"/>
            <a:ext cx="279400" cy="19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Picture 26" descr="latex-image-1.pd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4725" y="3865221"/>
            <a:ext cx="266700" cy="19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27" descr="latex-image-1.pd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43345" y="4596258"/>
            <a:ext cx="279400" cy="19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Picture 28" descr="latex-image-1.pd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64555" y="5395753"/>
            <a:ext cx="355600" cy="190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" name="Straight Arrow Connector 29"/>
          <p:cNvCxnSpPr>
            <a:stCxn id="6" idx="6"/>
            <a:endCxn id="15" idx="2"/>
          </p:cNvCxnSpPr>
          <p:nvPr/>
        </p:nvCxnSpPr>
        <p:spPr>
          <a:xfrm>
            <a:off x="3089982" y="3335313"/>
            <a:ext cx="191321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6" idx="6"/>
            <a:endCxn id="18" idx="1"/>
          </p:cNvCxnSpPr>
          <p:nvPr/>
        </p:nvCxnSpPr>
        <p:spPr>
          <a:xfrm>
            <a:off x="3089982" y="3335313"/>
            <a:ext cx="1999241" cy="8178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6" idx="6"/>
            <a:endCxn id="21" idx="1"/>
          </p:cNvCxnSpPr>
          <p:nvPr/>
        </p:nvCxnSpPr>
        <p:spPr>
          <a:xfrm>
            <a:off x="3089982" y="3335313"/>
            <a:ext cx="1999241" cy="18511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9" idx="6"/>
            <a:endCxn id="15" idx="2"/>
          </p:cNvCxnSpPr>
          <p:nvPr/>
        </p:nvCxnSpPr>
        <p:spPr>
          <a:xfrm flipV="1">
            <a:off x="3089982" y="3335313"/>
            <a:ext cx="1913215" cy="10254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9" idx="6"/>
            <a:endCxn id="18" idx="2"/>
          </p:cNvCxnSpPr>
          <p:nvPr/>
        </p:nvCxnSpPr>
        <p:spPr>
          <a:xfrm>
            <a:off x="3089982" y="4360809"/>
            <a:ext cx="191321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9" idx="6"/>
            <a:endCxn id="21" idx="2"/>
          </p:cNvCxnSpPr>
          <p:nvPr/>
        </p:nvCxnSpPr>
        <p:spPr>
          <a:xfrm>
            <a:off x="3089982" y="4360809"/>
            <a:ext cx="1913215" cy="10333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12" idx="6"/>
          </p:cNvCxnSpPr>
          <p:nvPr/>
        </p:nvCxnSpPr>
        <p:spPr>
          <a:xfrm>
            <a:off x="3089982" y="5394165"/>
            <a:ext cx="191321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12" idx="6"/>
            <a:endCxn id="18" idx="3"/>
          </p:cNvCxnSpPr>
          <p:nvPr/>
        </p:nvCxnSpPr>
        <p:spPr>
          <a:xfrm flipV="1">
            <a:off x="3089982" y="4568495"/>
            <a:ext cx="1999241" cy="8256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2" idx="6"/>
            <a:endCxn id="15" idx="3"/>
          </p:cNvCxnSpPr>
          <p:nvPr/>
        </p:nvCxnSpPr>
        <p:spPr>
          <a:xfrm flipV="1">
            <a:off x="3089982" y="3542999"/>
            <a:ext cx="1999241" cy="18511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26" idx="3"/>
            <a:endCxn id="6" idx="2"/>
          </p:cNvCxnSpPr>
          <p:nvPr/>
        </p:nvCxnSpPr>
        <p:spPr>
          <a:xfrm>
            <a:off x="1247775" y="3257209"/>
            <a:ext cx="1254783" cy="78104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26" idx="3"/>
            <a:endCxn id="9" idx="1"/>
          </p:cNvCxnSpPr>
          <p:nvPr/>
        </p:nvCxnSpPr>
        <p:spPr>
          <a:xfrm>
            <a:off x="1247775" y="3257209"/>
            <a:ext cx="1340809" cy="895914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26" idx="3"/>
            <a:endCxn id="12" idx="1"/>
          </p:cNvCxnSpPr>
          <p:nvPr/>
        </p:nvCxnSpPr>
        <p:spPr>
          <a:xfrm>
            <a:off x="1247775" y="3257209"/>
            <a:ext cx="1340809" cy="1929270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27" idx="3"/>
            <a:endCxn id="6" idx="2"/>
          </p:cNvCxnSpPr>
          <p:nvPr/>
        </p:nvCxnSpPr>
        <p:spPr>
          <a:xfrm flipV="1">
            <a:off x="1241425" y="3335313"/>
            <a:ext cx="1261133" cy="625158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27" idx="3"/>
            <a:endCxn id="9" idx="2"/>
          </p:cNvCxnSpPr>
          <p:nvPr/>
        </p:nvCxnSpPr>
        <p:spPr>
          <a:xfrm>
            <a:off x="1241425" y="3960471"/>
            <a:ext cx="1261133" cy="400338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27" idx="3"/>
            <a:endCxn id="12" idx="2"/>
          </p:cNvCxnSpPr>
          <p:nvPr/>
        </p:nvCxnSpPr>
        <p:spPr>
          <a:xfrm>
            <a:off x="1241425" y="3960471"/>
            <a:ext cx="1261133" cy="1433694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28" idx="3"/>
            <a:endCxn id="6" idx="3"/>
          </p:cNvCxnSpPr>
          <p:nvPr/>
        </p:nvCxnSpPr>
        <p:spPr>
          <a:xfrm flipV="1">
            <a:off x="1222745" y="3542999"/>
            <a:ext cx="1365839" cy="1148509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28" idx="3"/>
            <a:endCxn id="9" idx="2"/>
          </p:cNvCxnSpPr>
          <p:nvPr/>
        </p:nvCxnSpPr>
        <p:spPr>
          <a:xfrm flipV="1">
            <a:off x="1222745" y="4360809"/>
            <a:ext cx="1279813" cy="330699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29" idx="3"/>
            <a:endCxn id="12" idx="2"/>
          </p:cNvCxnSpPr>
          <p:nvPr/>
        </p:nvCxnSpPr>
        <p:spPr>
          <a:xfrm flipV="1">
            <a:off x="1220155" y="5394165"/>
            <a:ext cx="1282403" cy="96838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29" idx="3"/>
            <a:endCxn id="9" idx="3"/>
          </p:cNvCxnSpPr>
          <p:nvPr/>
        </p:nvCxnSpPr>
        <p:spPr>
          <a:xfrm flipV="1">
            <a:off x="1220155" y="4568495"/>
            <a:ext cx="1368429" cy="922508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28" idx="3"/>
            <a:endCxn id="12" idx="2"/>
          </p:cNvCxnSpPr>
          <p:nvPr/>
        </p:nvCxnSpPr>
        <p:spPr>
          <a:xfrm>
            <a:off x="1222745" y="4691508"/>
            <a:ext cx="1279813" cy="702657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29" idx="3"/>
            <a:endCxn id="6" idx="3"/>
          </p:cNvCxnSpPr>
          <p:nvPr/>
        </p:nvCxnSpPr>
        <p:spPr>
          <a:xfrm flipV="1">
            <a:off x="1220155" y="3542999"/>
            <a:ext cx="1368429" cy="1948004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endCxn id="24" idx="3"/>
          </p:cNvCxnSpPr>
          <p:nvPr/>
        </p:nvCxnSpPr>
        <p:spPr>
          <a:xfrm flipV="1">
            <a:off x="5590621" y="4568495"/>
            <a:ext cx="1774456" cy="8256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18" idx="6"/>
            <a:endCxn id="24" idx="2"/>
          </p:cNvCxnSpPr>
          <p:nvPr/>
        </p:nvCxnSpPr>
        <p:spPr>
          <a:xfrm>
            <a:off x="5590621" y="4360809"/>
            <a:ext cx="168843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15" idx="6"/>
            <a:endCxn id="24" idx="1"/>
          </p:cNvCxnSpPr>
          <p:nvPr/>
        </p:nvCxnSpPr>
        <p:spPr>
          <a:xfrm>
            <a:off x="5590621" y="3335313"/>
            <a:ext cx="1774456" cy="8178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24" idx="6"/>
          </p:cNvCxnSpPr>
          <p:nvPr/>
        </p:nvCxnSpPr>
        <p:spPr>
          <a:xfrm>
            <a:off x="7866475" y="4360809"/>
            <a:ext cx="302800" cy="397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Content Placeholder 5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Intermediate “predictions” computed at first hidden layer</a:t>
            </a:r>
          </a:p>
          <a:p>
            <a:endParaRPr lang="en-US" dirty="0"/>
          </a:p>
        </p:txBody>
      </p:sp>
      <p:sp>
        <p:nvSpPr>
          <p:cNvPr id="71" name="TextBox 70"/>
          <p:cNvSpPr txBox="1"/>
          <p:nvPr/>
        </p:nvSpPr>
        <p:spPr>
          <a:xfrm>
            <a:off x="0" y="6604084"/>
            <a:ext cx="6190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000000"/>
                </a:solidFill>
              </a:rPr>
              <a:t>HKUST</a:t>
            </a:r>
          </a:p>
        </p:txBody>
      </p:sp>
    </p:spTree>
    <p:extLst>
      <p:ext uri="{BB962C8B-B14F-4D97-AF65-F5344CB8AC3E}">
        <p14:creationId xmlns:p14="http://schemas.microsoft.com/office/powerpoint/2010/main" val="24862440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Feed-forward networks</a:t>
            </a:r>
          </a:p>
        </p:txBody>
      </p:sp>
      <p:sp>
        <p:nvSpPr>
          <p:cNvPr id="6" name="Oval 5"/>
          <p:cNvSpPr/>
          <p:nvPr/>
        </p:nvSpPr>
        <p:spPr>
          <a:xfrm>
            <a:off x="2502558" y="3041601"/>
            <a:ext cx="587424" cy="587424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7" name="Curved Connector 6"/>
          <p:cNvCxnSpPr/>
          <p:nvPr/>
        </p:nvCxnSpPr>
        <p:spPr>
          <a:xfrm flipV="1">
            <a:off x="2591458" y="3194001"/>
            <a:ext cx="411480" cy="301752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2502558" y="4067097"/>
            <a:ext cx="587424" cy="587424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0" name="Curved Connector 9"/>
          <p:cNvCxnSpPr/>
          <p:nvPr/>
        </p:nvCxnSpPr>
        <p:spPr>
          <a:xfrm flipV="1">
            <a:off x="2591458" y="4219497"/>
            <a:ext cx="411480" cy="301752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2502558" y="5100453"/>
            <a:ext cx="587424" cy="587424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3" name="Curved Connector 12"/>
          <p:cNvCxnSpPr/>
          <p:nvPr/>
        </p:nvCxnSpPr>
        <p:spPr>
          <a:xfrm flipV="1">
            <a:off x="2591458" y="5252853"/>
            <a:ext cx="411480" cy="301752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" name="Group 13"/>
          <p:cNvGrpSpPr/>
          <p:nvPr/>
        </p:nvGrpSpPr>
        <p:grpSpPr>
          <a:xfrm>
            <a:off x="5003197" y="3041601"/>
            <a:ext cx="587424" cy="587424"/>
            <a:chOff x="5401994" y="3071949"/>
            <a:chExt cx="587424" cy="587424"/>
          </a:xfrm>
        </p:grpSpPr>
        <p:sp>
          <p:nvSpPr>
            <p:cNvPr id="15" name="Oval 14"/>
            <p:cNvSpPr/>
            <p:nvPr/>
          </p:nvSpPr>
          <p:spPr>
            <a:xfrm>
              <a:off x="5401994" y="3071949"/>
              <a:ext cx="587424" cy="58742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cxnSp>
          <p:nvCxnSpPr>
            <p:cNvPr id="16" name="Curved Connector 15"/>
            <p:cNvCxnSpPr/>
            <p:nvPr/>
          </p:nvCxnSpPr>
          <p:spPr>
            <a:xfrm flipV="1">
              <a:off x="5490894" y="3224349"/>
              <a:ext cx="411480" cy="301752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16"/>
          <p:cNvGrpSpPr/>
          <p:nvPr/>
        </p:nvGrpSpPr>
        <p:grpSpPr>
          <a:xfrm>
            <a:off x="5003197" y="4067097"/>
            <a:ext cx="587424" cy="587424"/>
            <a:chOff x="5401994" y="3071949"/>
            <a:chExt cx="587424" cy="587424"/>
          </a:xfrm>
        </p:grpSpPr>
        <p:sp>
          <p:nvSpPr>
            <p:cNvPr id="18" name="Oval 17"/>
            <p:cNvSpPr/>
            <p:nvPr/>
          </p:nvSpPr>
          <p:spPr>
            <a:xfrm>
              <a:off x="5401994" y="3071949"/>
              <a:ext cx="587424" cy="58742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cxnSp>
          <p:nvCxnSpPr>
            <p:cNvPr id="19" name="Curved Connector 18"/>
            <p:cNvCxnSpPr/>
            <p:nvPr/>
          </p:nvCxnSpPr>
          <p:spPr>
            <a:xfrm flipV="1">
              <a:off x="5490894" y="3224349"/>
              <a:ext cx="411480" cy="301752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9"/>
          <p:cNvGrpSpPr/>
          <p:nvPr/>
        </p:nvGrpSpPr>
        <p:grpSpPr>
          <a:xfrm>
            <a:off x="5003197" y="5100453"/>
            <a:ext cx="587424" cy="587424"/>
            <a:chOff x="5401994" y="3071949"/>
            <a:chExt cx="587424" cy="587424"/>
          </a:xfrm>
        </p:grpSpPr>
        <p:sp>
          <p:nvSpPr>
            <p:cNvPr id="21" name="Oval 20"/>
            <p:cNvSpPr/>
            <p:nvPr/>
          </p:nvSpPr>
          <p:spPr>
            <a:xfrm>
              <a:off x="5401994" y="3071949"/>
              <a:ext cx="587424" cy="58742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cxnSp>
          <p:nvCxnSpPr>
            <p:cNvPr id="22" name="Curved Connector 21"/>
            <p:cNvCxnSpPr/>
            <p:nvPr/>
          </p:nvCxnSpPr>
          <p:spPr>
            <a:xfrm flipV="1">
              <a:off x="5490894" y="3224349"/>
              <a:ext cx="411480" cy="301752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22"/>
          <p:cNvGrpSpPr/>
          <p:nvPr/>
        </p:nvGrpSpPr>
        <p:grpSpPr>
          <a:xfrm>
            <a:off x="7279051" y="4067097"/>
            <a:ext cx="587424" cy="587424"/>
            <a:chOff x="5401994" y="3071949"/>
            <a:chExt cx="587424" cy="587424"/>
          </a:xfrm>
        </p:grpSpPr>
        <p:sp>
          <p:nvSpPr>
            <p:cNvPr id="24" name="Oval 23"/>
            <p:cNvSpPr/>
            <p:nvPr/>
          </p:nvSpPr>
          <p:spPr>
            <a:xfrm>
              <a:off x="5401994" y="3071949"/>
              <a:ext cx="587424" cy="58742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cxnSp>
          <p:nvCxnSpPr>
            <p:cNvPr id="25" name="Curved Connector 24"/>
            <p:cNvCxnSpPr/>
            <p:nvPr/>
          </p:nvCxnSpPr>
          <p:spPr>
            <a:xfrm flipV="1">
              <a:off x="5490894" y="3224349"/>
              <a:ext cx="411480" cy="301752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6" name="Picture 25" descr="latex-image-1.pd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68375" y="3161959"/>
            <a:ext cx="279400" cy="190500"/>
          </a:xfrm>
          <a:prstGeom prst="rect">
            <a:avLst/>
          </a:prstGeom>
        </p:spPr>
      </p:pic>
      <p:pic>
        <p:nvPicPr>
          <p:cNvPr id="27" name="Picture 26" descr="latex-image-1.pd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4725" y="3865221"/>
            <a:ext cx="266700" cy="190500"/>
          </a:xfrm>
          <a:prstGeom prst="rect">
            <a:avLst/>
          </a:prstGeom>
        </p:spPr>
      </p:pic>
      <p:pic>
        <p:nvPicPr>
          <p:cNvPr id="28" name="Picture 27" descr="latex-image-1.pd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43345" y="4596258"/>
            <a:ext cx="279400" cy="190500"/>
          </a:xfrm>
          <a:prstGeom prst="rect">
            <a:avLst/>
          </a:prstGeom>
        </p:spPr>
      </p:pic>
      <p:pic>
        <p:nvPicPr>
          <p:cNvPr id="29" name="Picture 28" descr="latex-image-1.pd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64555" y="5395753"/>
            <a:ext cx="355600" cy="190500"/>
          </a:xfrm>
          <a:prstGeom prst="rect">
            <a:avLst/>
          </a:prstGeom>
        </p:spPr>
      </p:pic>
      <p:cxnSp>
        <p:nvCxnSpPr>
          <p:cNvPr id="30" name="Straight Arrow Connector 29"/>
          <p:cNvCxnSpPr>
            <a:stCxn id="6" idx="6"/>
            <a:endCxn id="15" idx="2"/>
          </p:cNvCxnSpPr>
          <p:nvPr/>
        </p:nvCxnSpPr>
        <p:spPr>
          <a:xfrm>
            <a:off x="3089982" y="3335313"/>
            <a:ext cx="1913215" cy="1588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6" idx="6"/>
            <a:endCxn id="18" idx="1"/>
          </p:cNvCxnSpPr>
          <p:nvPr/>
        </p:nvCxnSpPr>
        <p:spPr>
          <a:xfrm>
            <a:off x="3089982" y="3335313"/>
            <a:ext cx="1999241" cy="817810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6" idx="6"/>
            <a:endCxn id="21" idx="1"/>
          </p:cNvCxnSpPr>
          <p:nvPr/>
        </p:nvCxnSpPr>
        <p:spPr>
          <a:xfrm>
            <a:off x="3089982" y="3335313"/>
            <a:ext cx="1999241" cy="1851166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9" idx="6"/>
            <a:endCxn id="15" idx="2"/>
          </p:cNvCxnSpPr>
          <p:nvPr/>
        </p:nvCxnSpPr>
        <p:spPr>
          <a:xfrm flipV="1">
            <a:off x="3089982" y="3335313"/>
            <a:ext cx="1913215" cy="1025496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9" idx="6"/>
            <a:endCxn id="18" idx="2"/>
          </p:cNvCxnSpPr>
          <p:nvPr/>
        </p:nvCxnSpPr>
        <p:spPr>
          <a:xfrm>
            <a:off x="3089982" y="4360809"/>
            <a:ext cx="1913215" cy="1588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9" idx="6"/>
            <a:endCxn id="21" idx="2"/>
          </p:cNvCxnSpPr>
          <p:nvPr/>
        </p:nvCxnSpPr>
        <p:spPr>
          <a:xfrm>
            <a:off x="3089982" y="4360809"/>
            <a:ext cx="1913215" cy="1033356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12" idx="6"/>
          </p:cNvCxnSpPr>
          <p:nvPr/>
        </p:nvCxnSpPr>
        <p:spPr>
          <a:xfrm>
            <a:off x="3089982" y="5394165"/>
            <a:ext cx="1913215" cy="1588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12" idx="6"/>
            <a:endCxn id="18" idx="3"/>
          </p:cNvCxnSpPr>
          <p:nvPr/>
        </p:nvCxnSpPr>
        <p:spPr>
          <a:xfrm flipV="1">
            <a:off x="3089982" y="4568495"/>
            <a:ext cx="1999241" cy="825670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2" idx="6"/>
            <a:endCxn id="15" idx="3"/>
          </p:cNvCxnSpPr>
          <p:nvPr/>
        </p:nvCxnSpPr>
        <p:spPr>
          <a:xfrm flipV="1">
            <a:off x="3089982" y="3542999"/>
            <a:ext cx="1999241" cy="1851166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26" idx="3"/>
            <a:endCxn id="6" idx="2"/>
          </p:cNvCxnSpPr>
          <p:nvPr/>
        </p:nvCxnSpPr>
        <p:spPr>
          <a:xfrm>
            <a:off x="1247775" y="3257209"/>
            <a:ext cx="1254783" cy="78104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26" idx="3"/>
            <a:endCxn id="9" idx="1"/>
          </p:cNvCxnSpPr>
          <p:nvPr/>
        </p:nvCxnSpPr>
        <p:spPr>
          <a:xfrm>
            <a:off x="1247775" y="3257209"/>
            <a:ext cx="1340809" cy="895914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26" idx="3"/>
            <a:endCxn id="12" idx="1"/>
          </p:cNvCxnSpPr>
          <p:nvPr/>
        </p:nvCxnSpPr>
        <p:spPr>
          <a:xfrm>
            <a:off x="1247775" y="3257209"/>
            <a:ext cx="1340809" cy="1929270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27" idx="3"/>
            <a:endCxn id="6" idx="2"/>
          </p:cNvCxnSpPr>
          <p:nvPr/>
        </p:nvCxnSpPr>
        <p:spPr>
          <a:xfrm flipV="1">
            <a:off x="1241425" y="3335313"/>
            <a:ext cx="1261133" cy="625158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27" idx="3"/>
            <a:endCxn id="9" idx="2"/>
          </p:cNvCxnSpPr>
          <p:nvPr/>
        </p:nvCxnSpPr>
        <p:spPr>
          <a:xfrm>
            <a:off x="1241425" y="3960471"/>
            <a:ext cx="1261133" cy="400338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27" idx="3"/>
            <a:endCxn id="12" idx="2"/>
          </p:cNvCxnSpPr>
          <p:nvPr/>
        </p:nvCxnSpPr>
        <p:spPr>
          <a:xfrm>
            <a:off x="1241425" y="3960471"/>
            <a:ext cx="1261133" cy="1433694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28" idx="3"/>
            <a:endCxn id="6" idx="3"/>
          </p:cNvCxnSpPr>
          <p:nvPr/>
        </p:nvCxnSpPr>
        <p:spPr>
          <a:xfrm flipV="1">
            <a:off x="1222745" y="3542999"/>
            <a:ext cx="1365839" cy="1148509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28" idx="3"/>
            <a:endCxn id="9" idx="2"/>
          </p:cNvCxnSpPr>
          <p:nvPr/>
        </p:nvCxnSpPr>
        <p:spPr>
          <a:xfrm flipV="1">
            <a:off x="1222745" y="4360809"/>
            <a:ext cx="1279813" cy="330699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29" idx="3"/>
            <a:endCxn id="12" idx="2"/>
          </p:cNvCxnSpPr>
          <p:nvPr/>
        </p:nvCxnSpPr>
        <p:spPr>
          <a:xfrm flipV="1">
            <a:off x="1220155" y="5394165"/>
            <a:ext cx="1282403" cy="96838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29" idx="3"/>
            <a:endCxn id="9" idx="3"/>
          </p:cNvCxnSpPr>
          <p:nvPr/>
        </p:nvCxnSpPr>
        <p:spPr>
          <a:xfrm flipV="1">
            <a:off x="1220155" y="4568495"/>
            <a:ext cx="1368429" cy="922508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28" idx="3"/>
            <a:endCxn id="12" idx="2"/>
          </p:cNvCxnSpPr>
          <p:nvPr/>
        </p:nvCxnSpPr>
        <p:spPr>
          <a:xfrm>
            <a:off x="1222745" y="4691508"/>
            <a:ext cx="1279813" cy="702657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29" idx="3"/>
            <a:endCxn id="6" idx="3"/>
          </p:cNvCxnSpPr>
          <p:nvPr/>
        </p:nvCxnSpPr>
        <p:spPr>
          <a:xfrm flipV="1">
            <a:off x="1220155" y="3542999"/>
            <a:ext cx="1368429" cy="1948004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endCxn id="24" idx="3"/>
          </p:cNvCxnSpPr>
          <p:nvPr/>
        </p:nvCxnSpPr>
        <p:spPr>
          <a:xfrm flipV="1">
            <a:off x="5590621" y="4568495"/>
            <a:ext cx="1774456" cy="8256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18" idx="6"/>
            <a:endCxn id="24" idx="2"/>
          </p:cNvCxnSpPr>
          <p:nvPr/>
        </p:nvCxnSpPr>
        <p:spPr>
          <a:xfrm>
            <a:off x="5590621" y="4360809"/>
            <a:ext cx="168843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15" idx="6"/>
            <a:endCxn id="24" idx="1"/>
          </p:cNvCxnSpPr>
          <p:nvPr/>
        </p:nvCxnSpPr>
        <p:spPr>
          <a:xfrm>
            <a:off x="5590621" y="3335313"/>
            <a:ext cx="1774456" cy="8178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24" idx="6"/>
          </p:cNvCxnSpPr>
          <p:nvPr/>
        </p:nvCxnSpPr>
        <p:spPr>
          <a:xfrm>
            <a:off x="7866475" y="4360809"/>
            <a:ext cx="302800" cy="397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Content Placeholder 5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Intermediate predictions multiplied by second layer of weights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Predictions are fed forward through the network to classify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71" name="TextBox 70"/>
          <p:cNvSpPr txBox="1"/>
          <p:nvPr/>
        </p:nvSpPr>
        <p:spPr>
          <a:xfrm>
            <a:off x="0" y="6604084"/>
            <a:ext cx="6190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000000"/>
                </a:solidFill>
              </a:rPr>
              <a:t>HKUST</a:t>
            </a:r>
          </a:p>
        </p:txBody>
      </p:sp>
    </p:spTree>
    <p:extLst>
      <p:ext uri="{BB962C8B-B14F-4D97-AF65-F5344CB8AC3E}">
        <p14:creationId xmlns:p14="http://schemas.microsoft.com/office/powerpoint/2010/main" val="28974107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Feed-forward networks</a:t>
            </a:r>
          </a:p>
        </p:txBody>
      </p:sp>
      <p:sp>
        <p:nvSpPr>
          <p:cNvPr id="6" name="Oval 5"/>
          <p:cNvSpPr/>
          <p:nvPr/>
        </p:nvSpPr>
        <p:spPr>
          <a:xfrm>
            <a:off x="2502558" y="3041601"/>
            <a:ext cx="587424" cy="587424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7" name="Curved Connector 6"/>
          <p:cNvCxnSpPr/>
          <p:nvPr/>
        </p:nvCxnSpPr>
        <p:spPr>
          <a:xfrm flipV="1">
            <a:off x="2591458" y="3194001"/>
            <a:ext cx="411480" cy="301752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2502558" y="4067097"/>
            <a:ext cx="587424" cy="587424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0" name="Curved Connector 9"/>
          <p:cNvCxnSpPr/>
          <p:nvPr/>
        </p:nvCxnSpPr>
        <p:spPr>
          <a:xfrm flipV="1">
            <a:off x="2591458" y="4219497"/>
            <a:ext cx="411480" cy="301752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2502558" y="5100453"/>
            <a:ext cx="587424" cy="587424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3" name="Curved Connector 12"/>
          <p:cNvCxnSpPr/>
          <p:nvPr/>
        </p:nvCxnSpPr>
        <p:spPr>
          <a:xfrm flipV="1">
            <a:off x="2591458" y="5252853"/>
            <a:ext cx="411480" cy="301752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5003197" y="3041601"/>
            <a:ext cx="587424" cy="587424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6" name="Curved Connector 15"/>
          <p:cNvCxnSpPr/>
          <p:nvPr/>
        </p:nvCxnSpPr>
        <p:spPr>
          <a:xfrm flipV="1">
            <a:off x="5092097" y="3194001"/>
            <a:ext cx="411480" cy="301752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5003197" y="4067097"/>
            <a:ext cx="587424" cy="587424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9" name="Curved Connector 18"/>
          <p:cNvCxnSpPr/>
          <p:nvPr/>
        </p:nvCxnSpPr>
        <p:spPr>
          <a:xfrm flipV="1">
            <a:off x="5092097" y="4219497"/>
            <a:ext cx="411480" cy="301752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5003197" y="5100453"/>
            <a:ext cx="587424" cy="587424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22" name="Curved Connector 21"/>
          <p:cNvCxnSpPr/>
          <p:nvPr/>
        </p:nvCxnSpPr>
        <p:spPr>
          <a:xfrm flipV="1">
            <a:off x="5092097" y="5252853"/>
            <a:ext cx="411480" cy="301752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4" name="Group 22"/>
          <p:cNvGrpSpPr/>
          <p:nvPr/>
        </p:nvGrpSpPr>
        <p:grpSpPr>
          <a:xfrm>
            <a:off x="7279051" y="4067097"/>
            <a:ext cx="587424" cy="587424"/>
            <a:chOff x="5401994" y="3071949"/>
            <a:chExt cx="587424" cy="587424"/>
          </a:xfrm>
        </p:grpSpPr>
        <p:sp>
          <p:nvSpPr>
            <p:cNvPr id="24" name="Oval 23"/>
            <p:cNvSpPr/>
            <p:nvPr/>
          </p:nvSpPr>
          <p:spPr>
            <a:xfrm>
              <a:off x="5401994" y="3071949"/>
              <a:ext cx="587424" cy="58742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cxnSp>
          <p:nvCxnSpPr>
            <p:cNvPr id="25" name="Curved Connector 24"/>
            <p:cNvCxnSpPr/>
            <p:nvPr/>
          </p:nvCxnSpPr>
          <p:spPr>
            <a:xfrm flipV="1">
              <a:off x="5490894" y="3224349"/>
              <a:ext cx="411480" cy="301752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6" name="Picture 25" descr="latex-image-1.pd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68375" y="3161959"/>
            <a:ext cx="279400" cy="190500"/>
          </a:xfrm>
          <a:prstGeom prst="rect">
            <a:avLst/>
          </a:prstGeom>
        </p:spPr>
      </p:pic>
      <p:pic>
        <p:nvPicPr>
          <p:cNvPr id="27" name="Picture 26" descr="latex-image-1.pd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4725" y="3865221"/>
            <a:ext cx="266700" cy="190500"/>
          </a:xfrm>
          <a:prstGeom prst="rect">
            <a:avLst/>
          </a:prstGeom>
        </p:spPr>
      </p:pic>
      <p:pic>
        <p:nvPicPr>
          <p:cNvPr id="28" name="Picture 27" descr="latex-image-1.pd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43345" y="4596258"/>
            <a:ext cx="279400" cy="190500"/>
          </a:xfrm>
          <a:prstGeom prst="rect">
            <a:avLst/>
          </a:prstGeom>
        </p:spPr>
      </p:pic>
      <p:pic>
        <p:nvPicPr>
          <p:cNvPr id="29" name="Picture 28" descr="latex-image-1.pd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64555" y="5395753"/>
            <a:ext cx="355600" cy="190500"/>
          </a:xfrm>
          <a:prstGeom prst="rect">
            <a:avLst/>
          </a:prstGeom>
        </p:spPr>
      </p:pic>
      <p:cxnSp>
        <p:nvCxnSpPr>
          <p:cNvPr id="30" name="Straight Arrow Connector 29"/>
          <p:cNvCxnSpPr>
            <a:stCxn id="6" idx="6"/>
            <a:endCxn id="15" idx="2"/>
          </p:cNvCxnSpPr>
          <p:nvPr/>
        </p:nvCxnSpPr>
        <p:spPr>
          <a:xfrm>
            <a:off x="3089982" y="3335313"/>
            <a:ext cx="1913215" cy="1588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6" idx="6"/>
            <a:endCxn id="18" idx="1"/>
          </p:cNvCxnSpPr>
          <p:nvPr/>
        </p:nvCxnSpPr>
        <p:spPr>
          <a:xfrm>
            <a:off x="3089982" y="3335313"/>
            <a:ext cx="1999241" cy="817810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6" idx="6"/>
            <a:endCxn id="21" idx="1"/>
          </p:cNvCxnSpPr>
          <p:nvPr/>
        </p:nvCxnSpPr>
        <p:spPr>
          <a:xfrm>
            <a:off x="3089982" y="3335313"/>
            <a:ext cx="1999241" cy="1851166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9" idx="6"/>
            <a:endCxn id="15" idx="2"/>
          </p:cNvCxnSpPr>
          <p:nvPr/>
        </p:nvCxnSpPr>
        <p:spPr>
          <a:xfrm flipV="1">
            <a:off x="3089982" y="3335313"/>
            <a:ext cx="1913215" cy="1025496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9" idx="6"/>
            <a:endCxn id="18" idx="2"/>
          </p:cNvCxnSpPr>
          <p:nvPr/>
        </p:nvCxnSpPr>
        <p:spPr>
          <a:xfrm>
            <a:off x="3089982" y="4360809"/>
            <a:ext cx="1913215" cy="1588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9" idx="6"/>
            <a:endCxn id="21" idx="2"/>
          </p:cNvCxnSpPr>
          <p:nvPr/>
        </p:nvCxnSpPr>
        <p:spPr>
          <a:xfrm>
            <a:off x="3089982" y="4360809"/>
            <a:ext cx="1913215" cy="1033356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12" idx="6"/>
          </p:cNvCxnSpPr>
          <p:nvPr/>
        </p:nvCxnSpPr>
        <p:spPr>
          <a:xfrm>
            <a:off x="3089982" y="5394165"/>
            <a:ext cx="1913215" cy="1588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12" idx="6"/>
            <a:endCxn id="18" idx="3"/>
          </p:cNvCxnSpPr>
          <p:nvPr/>
        </p:nvCxnSpPr>
        <p:spPr>
          <a:xfrm flipV="1">
            <a:off x="3089982" y="4568495"/>
            <a:ext cx="1999241" cy="825670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2" idx="6"/>
            <a:endCxn id="15" idx="3"/>
          </p:cNvCxnSpPr>
          <p:nvPr/>
        </p:nvCxnSpPr>
        <p:spPr>
          <a:xfrm flipV="1">
            <a:off x="3089982" y="3542999"/>
            <a:ext cx="1999241" cy="1851166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26" idx="3"/>
            <a:endCxn id="6" idx="2"/>
          </p:cNvCxnSpPr>
          <p:nvPr/>
        </p:nvCxnSpPr>
        <p:spPr>
          <a:xfrm>
            <a:off x="1247775" y="3257209"/>
            <a:ext cx="1254783" cy="78104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26" idx="3"/>
            <a:endCxn id="9" idx="1"/>
          </p:cNvCxnSpPr>
          <p:nvPr/>
        </p:nvCxnSpPr>
        <p:spPr>
          <a:xfrm>
            <a:off x="1247775" y="3257209"/>
            <a:ext cx="1340809" cy="895914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26" idx="3"/>
            <a:endCxn id="12" idx="1"/>
          </p:cNvCxnSpPr>
          <p:nvPr/>
        </p:nvCxnSpPr>
        <p:spPr>
          <a:xfrm>
            <a:off x="1247775" y="3257209"/>
            <a:ext cx="1340809" cy="1929270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27" idx="3"/>
            <a:endCxn id="6" idx="2"/>
          </p:cNvCxnSpPr>
          <p:nvPr/>
        </p:nvCxnSpPr>
        <p:spPr>
          <a:xfrm flipV="1">
            <a:off x="1241425" y="3335313"/>
            <a:ext cx="1261133" cy="625158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27" idx="3"/>
            <a:endCxn id="9" idx="2"/>
          </p:cNvCxnSpPr>
          <p:nvPr/>
        </p:nvCxnSpPr>
        <p:spPr>
          <a:xfrm>
            <a:off x="1241425" y="3960471"/>
            <a:ext cx="1261133" cy="400338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27" idx="3"/>
            <a:endCxn id="12" idx="2"/>
          </p:cNvCxnSpPr>
          <p:nvPr/>
        </p:nvCxnSpPr>
        <p:spPr>
          <a:xfrm>
            <a:off x="1241425" y="3960471"/>
            <a:ext cx="1261133" cy="1433694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28" idx="3"/>
            <a:endCxn id="6" idx="3"/>
          </p:cNvCxnSpPr>
          <p:nvPr/>
        </p:nvCxnSpPr>
        <p:spPr>
          <a:xfrm flipV="1">
            <a:off x="1222745" y="3542999"/>
            <a:ext cx="1365839" cy="1148509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28" idx="3"/>
            <a:endCxn id="9" idx="2"/>
          </p:cNvCxnSpPr>
          <p:nvPr/>
        </p:nvCxnSpPr>
        <p:spPr>
          <a:xfrm flipV="1">
            <a:off x="1222745" y="4360809"/>
            <a:ext cx="1279813" cy="330699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29" idx="3"/>
            <a:endCxn id="12" idx="2"/>
          </p:cNvCxnSpPr>
          <p:nvPr/>
        </p:nvCxnSpPr>
        <p:spPr>
          <a:xfrm flipV="1">
            <a:off x="1220155" y="5394165"/>
            <a:ext cx="1282403" cy="96838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29" idx="3"/>
            <a:endCxn id="9" idx="3"/>
          </p:cNvCxnSpPr>
          <p:nvPr/>
        </p:nvCxnSpPr>
        <p:spPr>
          <a:xfrm flipV="1">
            <a:off x="1220155" y="4568495"/>
            <a:ext cx="1368429" cy="922508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28" idx="3"/>
            <a:endCxn id="12" idx="2"/>
          </p:cNvCxnSpPr>
          <p:nvPr/>
        </p:nvCxnSpPr>
        <p:spPr>
          <a:xfrm>
            <a:off x="1222745" y="4691508"/>
            <a:ext cx="1279813" cy="702657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29" idx="3"/>
            <a:endCxn id="6" idx="3"/>
          </p:cNvCxnSpPr>
          <p:nvPr/>
        </p:nvCxnSpPr>
        <p:spPr>
          <a:xfrm flipV="1">
            <a:off x="1220155" y="3542999"/>
            <a:ext cx="1368429" cy="1948004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endCxn id="24" idx="3"/>
          </p:cNvCxnSpPr>
          <p:nvPr/>
        </p:nvCxnSpPr>
        <p:spPr>
          <a:xfrm flipV="1">
            <a:off x="5590621" y="4568495"/>
            <a:ext cx="1774456" cy="8256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18" idx="6"/>
            <a:endCxn id="24" idx="2"/>
          </p:cNvCxnSpPr>
          <p:nvPr/>
        </p:nvCxnSpPr>
        <p:spPr>
          <a:xfrm>
            <a:off x="5590621" y="4360809"/>
            <a:ext cx="168843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15" idx="6"/>
            <a:endCxn id="24" idx="1"/>
          </p:cNvCxnSpPr>
          <p:nvPr/>
        </p:nvCxnSpPr>
        <p:spPr>
          <a:xfrm>
            <a:off x="5590621" y="3335313"/>
            <a:ext cx="1774456" cy="8178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24" idx="6"/>
          </p:cNvCxnSpPr>
          <p:nvPr/>
        </p:nvCxnSpPr>
        <p:spPr>
          <a:xfrm>
            <a:off x="7866475" y="4360809"/>
            <a:ext cx="302800" cy="397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Content Placeholder 5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Compute second set of intermediate predictions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0" y="6604084"/>
            <a:ext cx="6190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000000"/>
                </a:solidFill>
              </a:rPr>
              <a:t>HKUST</a:t>
            </a:r>
          </a:p>
        </p:txBody>
      </p:sp>
    </p:spTree>
    <p:extLst>
      <p:ext uri="{BB962C8B-B14F-4D97-AF65-F5344CB8AC3E}">
        <p14:creationId xmlns:p14="http://schemas.microsoft.com/office/powerpoint/2010/main" val="14745819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Feed-forward networks</a:t>
            </a:r>
          </a:p>
        </p:txBody>
      </p:sp>
      <p:sp>
        <p:nvSpPr>
          <p:cNvPr id="6" name="Oval 5"/>
          <p:cNvSpPr/>
          <p:nvPr/>
        </p:nvSpPr>
        <p:spPr>
          <a:xfrm>
            <a:off x="2502558" y="3041601"/>
            <a:ext cx="587424" cy="587424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7" name="Curved Connector 6"/>
          <p:cNvCxnSpPr/>
          <p:nvPr/>
        </p:nvCxnSpPr>
        <p:spPr>
          <a:xfrm flipV="1">
            <a:off x="2591458" y="3194001"/>
            <a:ext cx="411480" cy="301752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2502558" y="4067097"/>
            <a:ext cx="587424" cy="587424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0" name="Curved Connector 9"/>
          <p:cNvCxnSpPr/>
          <p:nvPr/>
        </p:nvCxnSpPr>
        <p:spPr>
          <a:xfrm flipV="1">
            <a:off x="2591458" y="4219497"/>
            <a:ext cx="411480" cy="301752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2502558" y="5100453"/>
            <a:ext cx="587424" cy="587424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3" name="Curved Connector 12"/>
          <p:cNvCxnSpPr/>
          <p:nvPr/>
        </p:nvCxnSpPr>
        <p:spPr>
          <a:xfrm flipV="1">
            <a:off x="2591458" y="5252853"/>
            <a:ext cx="411480" cy="301752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5003197" y="3041601"/>
            <a:ext cx="587424" cy="587424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6" name="Curved Connector 15"/>
          <p:cNvCxnSpPr/>
          <p:nvPr/>
        </p:nvCxnSpPr>
        <p:spPr>
          <a:xfrm flipV="1">
            <a:off x="5092097" y="3194001"/>
            <a:ext cx="411480" cy="301752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5003197" y="4067097"/>
            <a:ext cx="587424" cy="587424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9" name="Curved Connector 18"/>
          <p:cNvCxnSpPr/>
          <p:nvPr/>
        </p:nvCxnSpPr>
        <p:spPr>
          <a:xfrm flipV="1">
            <a:off x="5092097" y="4219497"/>
            <a:ext cx="411480" cy="301752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5003197" y="5100453"/>
            <a:ext cx="587424" cy="587424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22" name="Curved Connector 21"/>
          <p:cNvCxnSpPr/>
          <p:nvPr/>
        </p:nvCxnSpPr>
        <p:spPr>
          <a:xfrm flipV="1">
            <a:off x="5092097" y="5252853"/>
            <a:ext cx="411480" cy="301752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" name="Group 22"/>
          <p:cNvGrpSpPr/>
          <p:nvPr/>
        </p:nvGrpSpPr>
        <p:grpSpPr>
          <a:xfrm>
            <a:off x="7279051" y="4067097"/>
            <a:ext cx="587424" cy="587424"/>
            <a:chOff x="5401994" y="3071949"/>
            <a:chExt cx="587424" cy="587424"/>
          </a:xfrm>
        </p:grpSpPr>
        <p:sp>
          <p:nvSpPr>
            <p:cNvPr id="24" name="Oval 23"/>
            <p:cNvSpPr/>
            <p:nvPr/>
          </p:nvSpPr>
          <p:spPr>
            <a:xfrm>
              <a:off x="5401994" y="3071949"/>
              <a:ext cx="587424" cy="58742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cxnSp>
          <p:nvCxnSpPr>
            <p:cNvPr id="25" name="Curved Connector 24"/>
            <p:cNvCxnSpPr/>
            <p:nvPr/>
          </p:nvCxnSpPr>
          <p:spPr>
            <a:xfrm flipV="1">
              <a:off x="5490894" y="3224349"/>
              <a:ext cx="411480" cy="301752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6" name="Picture 25" descr="latex-image-1.pd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68375" y="3161959"/>
            <a:ext cx="279400" cy="190500"/>
          </a:xfrm>
          <a:prstGeom prst="rect">
            <a:avLst/>
          </a:prstGeom>
        </p:spPr>
      </p:pic>
      <p:pic>
        <p:nvPicPr>
          <p:cNvPr id="27" name="Picture 26" descr="latex-image-1.pd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4725" y="3865221"/>
            <a:ext cx="266700" cy="190500"/>
          </a:xfrm>
          <a:prstGeom prst="rect">
            <a:avLst/>
          </a:prstGeom>
        </p:spPr>
      </p:pic>
      <p:pic>
        <p:nvPicPr>
          <p:cNvPr id="28" name="Picture 27" descr="latex-image-1.pd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43345" y="4596258"/>
            <a:ext cx="279400" cy="190500"/>
          </a:xfrm>
          <a:prstGeom prst="rect">
            <a:avLst/>
          </a:prstGeom>
        </p:spPr>
      </p:pic>
      <p:pic>
        <p:nvPicPr>
          <p:cNvPr id="29" name="Picture 28" descr="latex-image-1.pd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64555" y="5395753"/>
            <a:ext cx="355600" cy="190500"/>
          </a:xfrm>
          <a:prstGeom prst="rect">
            <a:avLst/>
          </a:prstGeom>
        </p:spPr>
      </p:pic>
      <p:cxnSp>
        <p:nvCxnSpPr>
          <p:cNvPr id="30" name="Straight Arrow Connector 29"/>
          <p:cNvCxnSpPr>
            <a:stCxn id="6" idx="6"/>
            <a:endCxn id="15" idx="2"/>
          </p:cNvCxnSpPr>
          <p:nvPr/>
        </p:nvCxnSpPr>
        <p:spPr>
          <a:xfrm>
            <a:off x="3089982" y="3335313"/>
            <a:ext cx="1913215" cy="1588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6" idx="6"/>
            <a:endCxn id="18" idx="1"/>
          </p:cNvCxnSpPr>
          <p:nvPr/>
        </p:nvCxnSpPr>
        <p:spPr>
          <a:xfrm>
            <a:off x="3089982" y="3335313"/>
            <a:ext cx="1999241" cy="817810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6" idx="6"/>
            <a:endCxn id="21" idx="1"/>
          </p:cNvCxnSpPr>
          <p:nvPr/>
        </p:nvCxnSpPr>
        <p:spPr>
          <a:xfrm>
            <a:off x="3089982" y="3335313"/>
            <a:ext cx="1999241" cy="1851166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9" idx="6"/>
            <a:endCxn id="15" idx="2"/>
          </p:cNvCxnSpPr>
          <p:nvPr/>
        </p:nvCxnSpPr>
        <p:spPr>
          <a:xfrm flipV="1">
            <a:off x="3089982" y="3335313"/>
            <a:ext cx="1913215" cy="1025496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9" idx="6"/>
            <a:endCxn id="18" idx="2"/>
          </p:cNvCxnSpPr>
          <p:nvPr/>
        </p:nvCxnSpPr>
        <p:spPr>
          <a:xfrm>
            <a:off x="3089982" y="4360809"/>
            <a:ext cx="1913215" cy="1588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12" idx="6"/>
          </p:cNvCxnSpPr>
          <p:nvPr/>
        </p:nvCxnSpPr>
        <p:spPr>
          <a:xfrm>
            <a:off x="3089982" y="5394165"/>
            <a:ext cx="1913215" cy="1588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2" idx="6"/>
            <a:endCxn id="15" idx="3"/>
          </p:cNvCxnSpPr>
          <p:nvPr/>
        </p:nvCxnSpPr>
        <p:spPr>
          <a:xfrm flipV="1">
            <a:off x="3089982" y="3542999"/>
            <a:ext cx="1999241" cy="1851166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26" idx="3"/>
            <a:endCxn id="6" idx="2"/>
          </p:cNvCxnSpPr>
          <p:nvPr/>
        </p:nvCxnSpPr>
        <p:spPr>
          <a:xfrm>
            <a:off x="1247775" y="3257209"/>
            <a:ext cx="1254783" cy="78104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26" idx="3"/>
            <a:endCxn id="9" idx="1"/>
          </p:cNvCxnSpPr>
          <p:nvPr/>
        </p:nvCxnSpPr>
        <p:spPr>
          <a:xfrm>
            <a:off x="1247775" y="3257209"/>
            <a:ext cx="1340809" cy="895914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26" idx="3"/>
            <a:endCxn id="12" idx="1"/>
          </p:cNvCxnSpPr>
          <p:nvPr/>
        </p:nvCxnSpPr>
        <p:spPr>
          <a:xfrm>
            <a:off x="1247775" y="3257209"/>
            <a:ext cx="1340809" cy="1929270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27" idx="3"/>
            <a:endCxn id="6" idx="2"/>
          </p:cNvCxnSpPr>
          <p:nvPr/>
        </p:nvCxnSpPr>
        <p:spPr>
          <a:xfrm flipV="1">
            <a:off x="1241425" y="3335313"/>
            <a:ext cx="1261133" cy="625158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27" idx="3"/>
            <a:endCxn id="9" idx="2"/>
          </p:cNvCxnSpPr>
          <p:nvPr/>
        </p:nvCxnSpPr>
        <p:spPr>
          <a:xfrm>
            <a:off x="1241425" y="3960471"/>
            <a:ext cx="1261133" cy="400338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27" idx="3"/>
            <a:endCxn id="12" idx="2"/>
          </p:cNvCxnSpPr>
          <p:nvPr/>
        </p:nvCxnSpPr>
        <p:spPr>
          <a:xfrm>
            <a:off x="1241425" y="3960471"/>
            <a:ext cx="1261133" cy="1433694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28" idx="3"/>
            <a:endCxn id="6" idx="3"/>
          </p:cNvCxnSpPr>
          <p:nvPr/>
        </p:nvCxnSpPr>
        <p:spPr>
          <a:xfrm flipV="1">
            <a:off x="1222745" y="3542999"/>
            <a:ext cx="1365839" cy="1148509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28" idx="3"/>
            <a:endCxn id="9" idx="2"/>
          </p:cNvCxnSpPr>
          <p:nvPr/>
        </p:nvCxnSpPr>
        <p:spPr>
          <a:xfrm flipV="1">
            <a:off x="1222745" y="4360809"/>
            <a:ext cx="1279813" cy="330699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29" idx="3"/>
            <a:endCxn id="12" idx="2"/>
          </p:cNvCxnSpPr>
          <p:nvPr/>
        </p:nvCxnSpPr>
        <p:spPr>
          <a:xfrm flipV="1">
            <a:off x="1220155" y="5394165"/>
            <a:ext cx="1282403" cy="96838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29" idx="3"/>
            <a:endCxn id="9" idx="3"/>
          </p:cNvCxnSpPr>
          <p:nvPr/>
        </p:nvCxnSpPr>
        <p:spPr>
          <a:xfrm flipV="1">
            <a:off x="1220155" y="4568495"/>
            <a:ext cx="1368429" cy="922508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28" idx="3"/>
            <a:endCxn id="12" idx="2"/>
          </p:cNvCxnSpPr>
          <p:nvPr/>
        </p:nvCxnSpPr>
        <p:spPr>
          <a:xfrm>
            <a:off x="1222745" y="4691508"/>
            <a:ext cx="1279813" cy="702657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29" idx="3"/>
            <a:endCxn id="6" idx="3"/>
          </p:cNvCxnSpPr>
          <p:nvPr/>
        </p:nvCxnSpPr>
        <p:spPr>
          <a:xfrm flipV="1">
            <a:off x="1220155" y="3542999"/>
            <a:ext cx="1368429" cy="1948004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endCxn id="24" idx="3"/>
          </p:cNvCxnSpPr>
          <p:nvPr/>
        </p:nvCxnSpPr>
        <p:spPr>
          <a:xfrm flipV="1">
            <a:off x="5590621" y="4568495"/>
            <a:ext cx="1774456" cy="825670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18" idx="6"/>
            <a:endCxn id="24" idx="2"/>
          </p:cNvCxnSpPr>
          <p:nvPr/>
        </p:nvCxnSpPr>
        <p:spPr>
          <a:xfrm>
            <a:off x="5590621" y="4360809"/>
            <a:ext cx="1688430" cy="1588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15" idx="6"/>
            <a:endCxn id="24" idx="1"/>
          </p:cNvCxnSpPr>
          <p:nvPr/>
        </p:nvCxnSpPr>
        <p:spPr>
          <a:xfrm>
            <a:off x="5590621" y="3335313"/>
            <a:ext cx="1774456" cy="817810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24" idx="6"/>
          </p:cNvCxnSpPr>
          <p:nvPr/>
        </p:nvCxnSpPr>
        <p:spPr>
          <a:xfrm>
            <a:off x="7866475" y="4360809"/>
            <a:ext cx="302800" cy="397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3089982" y="4360809"/>
            <a:ext cx="1913215" cy="1033356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V="1">
            <a:off x="3089982" y="4568495"/>
            <a:ext cx="1999241" cy="825670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70" name="Content Placeholder 5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Multiply by final set of weights</a:t>
            </a:r>
          </a:p>
          <a:p>
            <a:endParaRPr lang="en-US" dirty="0"/>
          </a:p>
        </p:txBody>
      </p:sp>
      <p:sp>
        <p:nvSpPr>
          <p:cNvPr id="71" name="TextBox 70"/>
          <p:cNvSpPr txBox="1"/>
          <p:nvPr/>
        </p:nvSpPr>
        <p:spPr>
          <a:xfrm>
            <a:off x="0" y="6604084"/>
            <a:ext cx="6190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000000"/>
                </a:solidFill>
              </a:rPr>
              <a:t>HKUST</a:t>
            </a:r>
          </a:p>
        </p:txBody>
      </p:sp>
    </p:spTree>
    <p:extLst>
      <p:ext uri="{BB962C8B-B14F-4D97-AF65-F5344CB8AC3E}">
        <p14:creationId xmlns:p14="http://schemas.microsoft.com/office/powerpoint/2010/main" val="3717781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Feed-forward networks</a:t>
            </a:r>
          </a:p>
        </p:txBody>
      </p:sp>
      <p:sp>
        <p:nvSpPr>
          <p:cNvPr id="6" name="Oval 5"/>
          <p:cNvSpPr/>
          <p:nvPr/>
        </p:nvSpPr>
        <p:spPr>
          <a:xfrm>
            <a:off x="2502558" y="3041601"/>
            <a:ext cx="587424" cy="587424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7" name="Curved Connector 6"/>
          <p:cNvCxnSpPr/>
          <p:nvPr/>
        </p:nvCxnSpPr>
        <p:spPr>
          <a:xfrm flipV="1">
            <a:off x="2591458" y="3194001"/>
            <a:ext cx="411480" cy="301752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2502558" y="4067097"/>
            <a:ext cx="587424" cy="587424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0" name="Curved Connector 9"/>
          <p:cNvCxnSpPr/>
          <p:nvPr/>
        </p:nvCxnSpPr>
        <p:spPr>
          <a:xfrm flipV="1">
            <a:off x="2591458" y="4219497"/>
            <a:ext cx="411480" cy="301752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2502558" y="5100453"/>
            <a:ext cx="587424" cy="587424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3" name="Curved Connector 12"/>
          <p:cNvCxnSpPr/>
          <p:nvPr/>
        </p:nvCxnSpPr>
        <p:spPr>
          <a:xfrm flipV="1">
            <a:off x="2591458" y="5252853"/>
            <a:ext cx="411480" cy="301752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5003197" y="3041601"/>
            <a:ext cx="587424" cy="587424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6" name="Curved Connector 15"/>
          <p:cNvCxnSpPr/>
          <p:nvPr/>
        </p:nvCxnSpPr>
        <p:spPr>
          <a:xfrm flipV="1">
            <a:off x="5092097" y="3194001"/>
            <a:ext cx="411480" cy="301752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5003197" y="4067097"/>
            <a:ext cx="587424" cy="587424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9" name="Curved Connector 18"/>
          <p:cNvCxnSpPr/>
          <p:nvPr/>
        </p:nvCxnSpPr>
        <p:spPr>
          <a:xfrm flipV="1">
            <a:off x="5092097" y="4219497"/>
            <a:ext cx="411480" cy="301752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5003197" y="5100453"/>
            <a:ext cx="587424" cy="587424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22" name="Curved Connector 21"/>
          <p:cNvCxnSpPr/>
          <p:nvPr/>
        </p:nvCxnSpPr>
        <p:spPr>
          <a:xfrm flipV="1">
            <a:off x="5092097" y="5252853"/>
            <a:ext cx="411480" cy="301752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7279051" y="4067097"/>
            <a:ext cx="587424" cy="587424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25" name="Curved Connector 24"/>
          <p:cNvCxnSpPr/>
          <p:nvPr/>
        </p:nvCxnSpPr>
        <p:spPr>
          <a:xfrm flipV="1">
            <a:off x="7367951" y="4219497"/>
            <a:ext cx="411480" cy="301752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latex-image-1.pd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68375" y="3161959"/>
            <a:ext cx="279400" cy="190500"/>
          </a:xfrm>
          <a:prstGeom prst="rect">
            <a:avLst/>
          </a:prstGeom>
        </p:spPr>
      </p:pic>
      <p:pic>
        <p:nvPicPr>
          <p:cNvPr id="27" name="Picture 26" descr="latex-image-1.pd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4725" y="3865221"/>
            <a:ext cx="266700" cy="190500"/>
          </a:xfrm>
          <a:prstGeom prst="rect">
            <a:avLst/>
          </a:prstGeom>
        </p:spPr>
      </p:pic>
      <p:pic>
        <p:nvPicPr>
          <p:cNvPr id="28" name="Picture 27" descr="latex-image-1.pd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43345" y="4596258"/>
            <a:ext cx="279400" cy="190500"/>
          </a:xfrm>
          <a:prstGeom prst="rect">
            <a:avLst/>
          </a:prstGeom>
        </p:spPr>
      </p:pic>
      <p:pic>
        <p:nvPicPr>
          <p:cNvPr id="29" name="Picture 28" descr="latex-image-1.pd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64555" y="5395753"/>
            <a:ext cx="355600" cy="190500"/>
          </a:xfrm>
          <a:prstGeom prst="rect">
            <a:avLst/>
          </a:prstGeom>
        </p:spPr>
      </p:pic>
      <p:cxnSp>
        <p:nvCxnSpPr>
          <p:cNvPr id="30" name="Straight Arrow Connector 29"/>
          <p:cNvCxnSpPr>
            <a:stCxn id="6" idx="6"/>
            <a:endCxn id="15" idx="2"/>
          </p:cNvCxnSpPr>
          <p:nvPr/>
        </p:nvCxnSpPr>
        <p:spPr>
          <a:xfrm>
            <a:off x="3089982" y="3335313"/>
            <a:ext cx="1913215" cy="1588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6" idx="6"/>
            <a:endCxn id="18" idx="1"/>
          </p:cNvCxnSpPr>
          <p:nvPr/>
        </p:nvCxnSpPr>
        <p:spPr>
          <a:xfrm>
            <a:off x="3089982" y="3335313"/>
            <a:ext cx="1999241" cy="817810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6" idx="6"/>
            <a:endCxn id="21" idx="1"/>
          </p:cNvCxnSpPr>
          <p:nvPr/>
        </p:nvCxnSpPr>
        <p:spPr>
          <a:xfrm>
            <a:off x="3089982" y="3335313"/>
            <a:ext cx="1999241" cy="1851166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9" idx="6"/>
            <a:endCxn id="15" idx="2"/>
          </p:cNvCxnSpPr>
          <p:nvPr/>
        </p:nvCxnSpPr>
        <p:spPr>
          <a:xfrm flipV="1">
            <a:off x="3089982" y="3335313"/>
            <a:ext cx="1913215" cy="1025496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9" idx="6"/>
            <a:endCxn id="18" idx="2"/>
          </p:cNvCxnSpPr>
          <p:nvPr/>
        </p:nvCxnSpPr>
        <p:spPr>
          <a:xfrm>
            <a:off x="3089982" y="4360809"/>
            <a:ext cx="1913215" cy="1588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12" idx="6"/>
          </p:cNvCxnSpPr>
          <p:nvPr/>
        </p:nvCxnSpPr>
        <p:spPr>
          <a:xfrm>
            <a:off x="3089982" y="5394165"/>
            <a:ext cx="1913215" cy="1588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2" idx="6"/>
            <a:endCxn id="15" idx="3"/>
          </p:cNvCxnSpPr>
          <p:nvPr/>
        </p:nvCxnSpPr>
        <p:spPr>
          <a:xfrm flipV="1">
            <a:off x="3089982" y="3542999"/>
            <a:ext cx="1999241" cy="1851166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26" idx="3"/>
            <a:endCxn id="6" idx="2"/>
          </p:cNvCxnSpPr>
          <p:nvPr/>
        </p:nvCxnSpPr>
        <p:spPr>
          <a:xfrm>
            <a:off x="1247775" y="3257209"/>
            <a:ext cx="1254783" cy="78104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26" idx="3"/>
            <a:endCxn id="9" idx="1"/>
          </p:cNvCxnSpPr>
          <p:nvPr/>
        </p:nvCxnSpPr>
        <p:spPr>
          <a:xfrm>
            <a:off x="1247775" y="3257209"/>
            <a:ext cx="1340809" cy="895914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26" idx="3"/>
            <a:endCxn id="12" idx="1"/>
          </p:cNvCxnSpPr>
          <p:nvPr/>
        </p:nvCxnSpPr>
        <p:spPr>
          <a:xfrm>
            <a:off x="1247775" y="3257209"/>
            <a:ext cx="1340809" cy="1929270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27" idx="3"/>
            <a:endCxn id="6" idx="2"/>
          </p:cNvCxnSpPr>
          <p:nvPr/>
        </p:nvCxnSpPr>
        <p:spPr>
          <a:xfrm flipV="1">
            <a:off x="1241425" y="3335313"/>
            <a:ext cx="1261133" cy="625158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27" idx="3"/>
            <a:endCxn id="9" idx="2"/>
          </p:cNvCxnSpPr>
          <p:nvPr/>
        </p:nvCxnSpPr>
        <p:spPr>
          <a:xfrm>
            <a:off x="1241425" y="3960471"/>
            <a:ext cx="1261133" cy="400338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27" idx="3"/>
            <a:endCxn id="12" idx="2"/>
          </p:cNvCxnSpPr>
          <p:nvPr/>
        </p:nvCxnSpPr>
        <p:spPr>
          <a:xfrm>
            <a:off x="1241425" y="3960471"/>
            <a:ext cx="1261133" cy="1433694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28" idx="3"/>
            <a:endCxn id="6" idx="3"/>
          </p:cNvCxnSpPr>
          <p:nvPr/>
        </p:nvCxnSpPr>
        <p:spPr>
          <a:xfrm flipV="1">
            <a:off x="1222745" y="3542999"/>
            <a:ext cx="1365839" cy="1148509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28" idx="3"/>
            <a:endCxn id="9" idx="2"/>
          </p:cNvCxnSpPr>
          <p:nvPr/>
        </p:nvCxnSpPr>
        <p:spPr>
          <a:xfrm flipV="1">
            <a:off x="1222745" y="4360809"/>
            <a:ext cx="1279813" cy="330699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29" idx="3"/>
            <a:endCxn id="12" idx="2"/>
          </p:cNvCxnSpPr>
          <p:nvPr/>
        </p:nvCxnSpPr>
        <p:spPr>
          <a:xfrm flipV="1">
            <a:off x="1220155" y="5394165"/>
            <a:ext cx="1282403" cy="96838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29" idx="3"/>
            <a:endCxn id="9" idx="3"/>
          </p:cNvCxnSpPr>
          <p:nvPr/>
        </p:nvCxnSpPr>
        <p:spPr>
          <a:xfrm flipV="1">
            <a:off x="1220155" y="4568495"/>
            <a:ext cx="1368429" cy="922508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28" idx="3"/>
            <a:endCxn id="12" idx="2"/>
          </p:cNvCxnSpPr>
          <p:nvPr/>
        </p:nvCxnSpPr>
        <p:spPr>
          <a:xfrm>
            <a:off x="1222745" y="4691508"/>
            <a:ext cx="1279813" cy="702657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29" idx="3"/>
            <a:endCxn id="6" idx="3"/>
          </p:cNvCxnSpPr>
          <p:nvPr/>
        </p:nvCxnSpPr>
        <p:spPr>
          <a:xfrm flipV="1">
            <a:off x="1220155" y="3542999"/>
            <a:ext cx="1368429" cy="1948004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endCxn id="24" idx="3"/>
          </p:cNvCxnSpPr>
          <p:nvPr/>
        </p:nvCxnSpPr>
        <p:spPr>
          <a:xfrm flipV="1">
            <a:off x="5590621" y="4568495"/>
            <a:ext cx="1774456" cy="825670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18" idx="6"/>
            <a:endCxn id="24" idx="2"/>
          </p:cNvCxnSpPr>
          <p:nvPr/>
        </p:nvCxnSpPr>
        <p:spPr>
          <a:xfrm>
            <a:off x="5590621" y="4360809"/>
            <a:ext cx="1688430" cy="1588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15" idx="6"/>
            <a:endCxn id="24" idx="1"/>
          </p:cNvCxnSpPr>
          <p:nvPr/>
        </p:nvCxnSpPr>
        <p:spPr>
          <a:xfrm>
            <a:off x="5590621" y="3335313"/>
            <a:ext cx="1774456" cy="817810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24" idx="6"/>
          </p:cNvCxnSpPr>
          <p:nvPr/>
        </p:nvCxnSpPr>
        <p:spPr>
          <a:xfrm>
            <a:off x="7866475" y="4360809"/>
            <a:ext cx="302800" cy="3971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3089982" y="4360809"/>
            <a:ext cx="1913215" cy="1033356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V="1">
            <a:off x="3089982" y="4568495"/>
            <a:ext cx="1999241" cy="825670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69" name="Content Placeholder 5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Compute output (e.g. probability of a particular class being present in the sample)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0" y="6604084"/>
            <a:ext cx="6190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000000"/>
                </a:solidFill>
              </a:rPr>
              <a:t>HKUST</a:t>
            </a:r>
          </a:p>
        </p:txBody>
      </p:sp>
    </p:spTree>
    <p:extLst>
      <p:ext uri="{BB962C8B-B14F-4D97-AF65-F5344CB8AC3E}">
        <p14:creationId xmlns:p14="http://schemas.microsoft.com/office/powerpoint/2010/main" val="39307661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Deep neural networks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Lots of hidden layers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Depth = power (usually)</a:t>
            </a:r>
          </a:p>
        </p:txBody>
      </p:sp>
      <p:pic>
        <p:nvPicPr>
          <p:cNvPr id="368642" name="Picture 2" descr="http://neuralnetworksanddeeplearning.com/images/tikz3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0211" y="2225467"/>
            <a:ext cx="7907914" cy="393983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6604084"/>
            <a:ext cx="397576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000000"/>
                </a:solidFill>
              </a:rPr>
              <a:t>Figure from http://neuralnetworksanddeeplearning.com/chap5.html 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941718" y="3050414"/>
            <a:ext cx="5139280" cy="2673362"/>
            <a:chOff x="1941718" y="3050414"/>
            <a:chExt cx="5139280" cy="2673362"/>
          </a:xfrm>
        </p:grpSpPr>
        <p:sp>
          <p:nvSpPr>
            <p:cNvPr id="4" name="TextBox 3"/>
            <p:cNvSpPr txBox="1"/>
            <p:nvPr/>
          </p:nvSpPr>
          <p:spPr>
            <a:xfrm rot="16200000">
              <a:off x="835870" y="4156262"/>
              <a:ext cx="2673361" cy="461665"/>
            </a:xfrm>
            <a:prstGeom prst="rect">
              <a:avLst/>
            </a:prstGeom>
            <a:solidFill>
              <a:srgbClr val="FF0000"/>
            </a:solidFill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</a:rPr>
                <a:t>Weights to learn!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 rot="16200000">
              <a:off x="2408255" y="4156262"/>
              <a:ext cx="2673361" cy="461665"/>
            </a:xfrm>
            <a:prstGeom prst="rect">
              <a:avLst/>
            </a:prstGeom>
            <a:solidFill>
              <a:srgbClr val="FF0000"/>
            </a:solidFill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</a:rPr>
                <a:t>Weights to learn!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 rot="16200000">
              <a:off x="3891900" y="4156263"/>
              <a:ext cx="2673361" cy="461665"/>
            </a:xfrm>
            <a:prstGeom prst="rect">
              <a:avLst/>
            </a:prstGeom>
            <a:solidFill>
              <a:srgbClr val="FF0000"/>
            </a:solidFill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</a:rPr>
                <a:t>Weights to learn!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 rot="16200000">
              <a:off x="5513485" y="4156263"/>
              <a:ext cx="2673361" cy="461665"/>
            </a:xfrm>
            <a:prstGeom prst="rect">
              <a:avLst/>
            </a:prstGeom>
            <a:solidFill>
              <a:srgbClr val="FF0000"/>
            </a:solidFill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</a:rPr>
                <a:t>Weights to learn!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54000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733A38-ECC2-486F-9EE0-CCAEBDAFE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0"/>
          </a:xfrm>
        </p:spPr>
        <p:txBody>
          <a:bodyPr/>
          <a:lstStyle/>
          <a:p>
            <a:r>
              <a:rPr lang="en-US" dirty="0"/>
              <a:t>Goals</a:t>
            </a:r>
          </a:p>
        </p:txBody>
      </p:sp>
    </p:spTree>
    <p:extLst>
      <p:ext uri="{BB962C8B-B14F-4D97-AF65-F5344CB8AC3E}">
        <p14:creationId xmlns:p14="http://schemas.microsoft.com/office/powerpoint/2010/main" val="38183627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Plan for this lecture (next few classes)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Definition </a:t>
            </a:r>
          </a:p>
          <a:p>
            <a:pPr lvl="1"/>
            <a:r>
              <a:rPr lang="en-US" dirty="0"/>
              <a:t>Architecture</a:t>
            </a:r>
          </a:p>
          <a:p>
            <a:pPr lvl="1"/>
            <a:r>
              <a:rPr lang="en-US" dirty="0"/>
              <a:t>Basic operations</a:t>
            </a:r>
          </a:p>
          <a:p>
            <a:pPr lvl="1"/>
            <a:r>
              <a:rPr lang="en-US" dirty="0"/>
              <a:t>Biological inspiration</a:t>
            </a:r>
          </a:p>
          <a:p>
            <a:r>
              <a:rPr lang="en-US" dirty="0"/>
              <a:t>Goals</a:t>
            </a:r>
          </a:p>
          <a:p>
            <a:pPr lvl="1"/>
            <a:r>
              <a:rPr lang="en-US" dirty="0"/>
              <a:t>Loss functions  </a:t>
            </a:r>
          </a:p>
          <a:p>
            <a:r>
              <a:rPr lang="en-US" dirty="0"/>
              <a:t>Training</a:t>
            </a:r>
          </a:p>
          <a:p>
            <a:pPr lvl="1"/>
            <a:r>
              <a:rPr lang="en-US" dirty="0"/>
              <a:t>Gradient descent</a:t>
            </a:r>
          </a:p>
          <a:p>
            <a:pPr lvl="1"/>
            <a:r>
              <a:rPr lang="en-US" dirty="0"/>
              <a:t>Backpropagation </a:t>
            </a:r>
          </a:p>
          <a:p>
            <a:r>
              <a:rPr lang="en-US" dirty="0"/>
              <a:t>Hands-on exercise</a:t>
            </a:r>
          </a:p>
        </p:txBody>
      </p:sp>
    </p:spTree>
    <p:extLst>
      <p:ext uri="{BB962C8B-B14F-4D97-AF65-F5344CB8AC3E}">
        <p14:creationId xmlns:p14="http://schemas.microsoft.com/office/powerpoint/2010/main" val="15235393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train deep networks?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No closed-form solution for the weights</a:t>
            </a:r>
            <a:r>
              <a:rPr lang="bg-BG" dirty="0"/>
              <a:t> (</a:t>
            </a:r>
            <a:r>
              <a:rPr lang="en-US" dirty="0"/>
              <a:t>can’t set up a system </a:t>
            </a:r>
            <a:r>
              <a:rPr lang="en-US" b="1" dirty="0"/>
              <a:t>A*w = b</a:t>
            </a:r>
            <a:r>
              <a:rPr lang="en-US" dirty="0"/>
              <a:t>, solve for </a:t>
            </a:r>
            <a:r>
              <a:rPr lang="en-US" b="1" dirty="0"/>
              <a:t>w</a:t>
            </a:r>
            <a:r>
              <a:rPr lang="en-US" dirty="0"/>
              <a:t>)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We will iteratively find such a set of weights that allow the outputs to match the desired outputs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We want to minimize a loss function (a function of the weights in the network)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For now, let’s simplify and assume there’s a single layer of weights in the network, and no activation function (i.e., output is a linear combination of the inputs) </a:t>
            </a:r>
          </a:p>
          <a:p>
            <a:pPr marL="0" indent="0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25938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AB226-48A9-4501-829B-DBDCD0163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the optimal </a:t>
            </a:r>
            <a:r>
              <a:rPr lang="en-US" b="1" dirty="0"/>
              <a:t>w</a:t>
            </a:r>
            <a:r>
              <a:rPr lang="en-US" dirty="0"/>
              <a:t>: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986EFC-AFE5-43B6-BC78-6C6562CB3B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914400"/>
            <a:ext cx="7968006" cy="52578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Suppose </a:t>
            </a:r>
            <a:r>
              <a:rPr lang="en-US" b="1" dirty="0"/>
              <a:t>w </a:t>
            </a:r>
            <a:r>
              <a:rPr lang="en-US" dirty="0"/>
              <a:t>is just a scalar, w, that can only take values 1, 2, 3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Suppose L(w=1) = 2, L(w=2) = 5, L(w=3) = 0.5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Find the optimal w as </a:t>
            </a:r>
            <a:r>
              <a:rPr lang="en-US" dirty="0" err="1"/>
              <a:t>argmin_w</a:t>
            </a:r>
            <a:r>
              <a:rPr lang="en-US" dirty="0"/>
              <a:t> L(w)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What is the optimal w?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Now suppose L^(w) = L(w) + ||w||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L^(1) = 2+1 = 3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L^(2) = ? L^(3) = 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Now what is the optimal w?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53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Classification goal</a:t>
            </a:r>
          </a:p>
        </p:txBody>
      </p:sp>
      <p:sp>
        <p:nvSpPr>
          <p:cNvPr id="5" name="object 4"/>
          <p:cNvSpPr/>
          <p:nvPr/>
        </p:nvSpPr>
        <p:spPr>
          <a:xfrm>
            <a:off x="102075" y="1503004"/>
            <a:ext cx="5909913" cy="44952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object 5"/>
          <p:cNvSpPr txBox="1"/>
          <p:nvPr/>
        </p:nvSpPr>
        <p:spPr>
          <a:xfrm>
            <a:off x="6085012" y="1492824"/>
            <a:ext cx="2883535" cy="1391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6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Example dataset: </a:t>
            </a: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CIFAR-10  10</a:t>
            </a:r>
            <a:r>
              <a:rPr kumimoji="0" sz="1800" b="1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labels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02565" marR="308610" lvl="0" indent="-190500" algn="l" defTabSz="914400" rtl="0" eaLnBrk="1" fontAlgn="auto" latinLnBrk="0" hangingPunct="1">
              <a:lnSpc>
                <a:spcPct val="1006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50,000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training images  each image is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32x32x3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10,000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test</a:t>
            </a:r>
            <a:r>
              <a:rPr kumimoji="0" sz="18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images.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604084"/>
            <a:ext cx="10727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Andrej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Karpathy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76350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Classification scores</a:t>
            </a:r>
          </a:p>
        </p:txBody>
      </p:sp>
      <p:sp>
        <p:nvSpPr>
          <p:cNvPr id="3" name="object 5"/>
          <p:cNvSpPr/>
          <p:nvPr/>
        </p:nvSpPr>
        <p:spPr>
          <a:xfrm>
            <a:off x="820349" y="2580771"/>
            <a:ext cx="1009647" cy="11144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object 6"/>
          <p:cNvSpPr txBox="1"/>
          <p:nvPr/>
        </p:nvSpPr>
        <p:spPr>
          <a:xfrm>
            <a:off x="641498" y="3839254"/>
            <a:ext cx="3004820" cy="11285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8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[32x32x3]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5080" lvl="0" indent="0" algn="l" defTabSz="914400" rtl="0" eaLnBrk="1" fontAlgn="auto" latinLnBrk="0" hangingPunct="1">
              <a:lnSpc>
                <a:spcPts val="285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array of numbers</a:t>
            </a:r>
            <a:r>
              <a:rPr kumimoji="0" sz="24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0...1  (3072 numbers</a:t>
            </a:r>
            <a:r>
              <a:rPr kumimoji="0" sz="24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total)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object 7"/>
          <p:cNvSpPr/>
          <p:nvPr/>
        </p:nvSpPr>
        <p:spPr>
          <a:xfrm>
            <a:off x="2424071" y="3127420"/>
            <a:ext cx="3371215" cy="0"/>
          </a:xfrm>
          <a:custGeom>
            <a:avLst/>
            <a:gdLst/>
            <a:ahLst/>
            <a:cxnLst/>
            <a:rect l="l" t="t" r="r" b="b"/>
            <a:pathLst>
              <a:path w="3371215">
                <a:moveTo>
                  <a:pt x="0" y="0"/>
                </a:moveTo>
                <a:lnTo>
                  <a:pt x="3370943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object 8"/>
          <p:cNvSpPr/>
          <p:nvPr/>
        </p:nvSpPr>
        <p:spPr>
          <a:xfrm>
            <a:off x="5795014" y="3111687"/>
            <a:ext cx="43815" cy="31750"/>
          </a:xfrm>
          <a:custGeom>
            <a:avLst/>
            <a:gdLst/>
            <a:ahLst/>
            <a:cxnLst/>
            <a:rect l="l" t="t" r="r" b="b"/>
            <a:pathLst>
              <a:path w="43814" h="31750">
                <a:moveTo>
                  <a:pt x="0" y="31464"/>
                </a:moveTo>
                <a:lnTo>
                  <a:pt x="43224" y="15732"/>
                </a:lnTo>
                <a:lnTo>
                  <a:pt x="0" y="0"/>
                </a:lnTo>
                <a:lnTo>
                  <a:pt x="0" y="31464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object 9"/>
          <p:cNvSpPr txBox="1"/>
          <p:nvPr/>
        </p:nvSpPr>
        <p:spPr>
          <a:xfrm>
            <a:off x="3589296" y="2575060"/>
            <a:ext cx="1062355" cy="466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f(</a:t>
            </a:r>
            <a:r>
              <a:rPr kumimoji="0" sz="3000" b="1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x</a:t>
            </a:r>
            <a:r>
              <a:rPr kumimoji="0" sz="3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</a:t>
            </a:r>
            <a:r>
              <a:rPr kumimoji="0" sz="3000" b="1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</a:t>
            </a:r>
            <a:r>
              <a:rPr kumimoji="0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)</a:t>
            </a:r>
          </a:p>
        </p:txBody>
      </p:sp>
      <p:sp>
        <p:nvSpPr>
          <p:cNvPr id="8" name="object 10"/>
          <p:cNvSpPr txBox="1"/>
          <p:nvPr/>
        </p:nvSpPr>
        <p:spPr>
          <a:xfrm>
            <a:off x="3006995" y="2142407"/>
            <a:ext cx="855980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image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" name="object 11"/>
          <p:cNvSpPr txBox="1"/>
          <p:nvPr/>
        </p:nvSpPr>
        <p:spPr>
          <a:xfrm>
            <a:off x="4162595" y="2142407"/>
            <a:ext cx="1566545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parameters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0" name="object 12"/>
          <p:cNvSpPr txBox="1"/>
          <p:nvPr/>
        </p:nvSpPr>
        <p:spPr>
          <a:xfrm>
            <a:off x="6402366" y="2768741"/>
            <a:ext cx="2091689" cy="1115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10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numbers,  indicating</a:t>
            </a:r>
            <a:r>
              <a:rPr kumimoji="0" sz="24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class  scores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6604084"/>
            <a:ext cx="10727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Andrej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Karpathy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object 9"/>
          <p:cNvSpPr/>
          <p:nvPr/>
        </p:nvSpPr>
        <p:spPr>
          <a:xfrm>
            <a:off x="3006995" y="1918222"/>
            <a:ext cx="2868095" cy="6071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4005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classifier </a:t>
            </a:r>
          </a:p>
        </p:txBody>
      </p:sp>
      <p:sp>
        <p:nvSpPr>
          <p:cNvPr id="3" name="object 5"/>
          <p:cNvSpPr/>
          <p:nvPr/>
        </p:nvSpPr>
        <p:spPr>
          <a:xfrm>
            <a:off x="820349" y="2580771"/>
            <a:ext cx="1009647" cy="11144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object 6"/>
          <p:cNvSpPr txBox="1"/>
          <p:nvPr/>
        </p:nvSpPr>
        <p:spPr>
          <a:xfrm>
            <a:off x="641498" y="3839254"/>
            <a:ext cx="3004820" cy="7378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8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[32x32x3]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array of numbers</a:t>
            </a:r>
            <a:r>
              <a:rPr kumimoji="0" sz="24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0...1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object 7"/>
          <p:cNvSpPr/>
          <p:nvPr/>
        </p:nvSpPr>
        <p:spPr>
          <a:xfrm>
            <a:off x="2424071" y="3127420"/>
            <a:ext cx="3371215" cy="0"/>
          </a:xfrm>
          <a:custGeom>
            <a:avLst/>
            <a:gdLst/>
            <a:ahLst/>
            <a:cxnLst/>
            <a:rect l="l" t="t" r="r" b="b"/>
            <a:pathLst>
              <a:path w="3371215">
                <a:moveTo>
                  <a:pt x="0" y="0"/>
                </a:moveTo>
                <a:lnTo>
                  <a:pt x="3370943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object 8"/>
          <p:cNvSpPr/>
          <p:nvPr/>
        </p:nvSpPr>
        <p:spPr>
          <a:xfrm>
            <a:off x="5795014" y="3111687"/>
            <a:ext cx="43815" cy="31750"/>
          </a:xfrm>
          <a:custGeom>
            <a:avLst/>
            <a:gdLst/>
            <a:ahLst/>
            <a:cxnLst/>
            <a:rect l="l" t="t" r="r" b="b"/>
            <a:pathLst>
              <a:path w="43814" h="31750">
                <a:moveTo>
                  <a:pt x="0" y="31464"/>
                </a:moveTo>
                <a:lnTo>
                  <a:pt x="43224" y="15732"/>
                </a:lnTo>
                <a:lnTo>
                  <a:pt x="0" y="0"/>
                </a:lnTo>
                <a:lnTo>
                  <a:pt x="0" y="31464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object 9"/>
          <p:cNvSpPr txBox="1"/>
          <p:nvPr/>
        </p:nvSpPr>
        <p:spPr>
          <a:xfrm>
            <a:off x="6402366" y="2768741"/>
            <a:ext cx="2091689" cy="1115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10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numbers,  indicating</a:t>
            </a:r>
            <a:r>
              <a:rPr kumimoji="0" sz="24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class  scores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object 10"/>
          <p:cNvSpPr/>
          <p:nvPr/>
        </p:nvSpPr>
        <p:spPr>
          <a:xfrm>
            <a:off x="3040469" y="1918223"/>
            <a:ext cx="2393295" cy="50667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object 11"/>
          <p:cNvSpPr/>
          <p:nvPr/>
        </p:nvSpPr>
        <p:spPr>
          <a:xfrm>
            <a:off x="5210714" y="2048198"/>
            <a:ext cx="223520" cy="310515"/>
          </a:xfrm>
          <a:custGeom>
            <a:avLst/>
            <a:gdLst/>
            <a:ahLst/>
            <a:cxnLst/>
            <a:rect l="l" t="t" r="r" b="b"/>
            <a:pathLst>
              <a:path w="223520" h="310515">
                <a:moveTo>
                  <a:pt x="0" y="0"/>
                </a:moveTo>
                <a:lnTo>
                  <a:pt x="223199" y="0"/>
                </a:lnTo>
                <a:lnTo>
                  <a:pt x="223199" y="310199"/>
                </a:lnTo>
                <a:lnTo>
                  <a:pt x="0" y="310199"/>
                </a:lnTo>
                <a:lnTo>
                  <a:pt x="0" y="0"/>
                </a:lnTo>
                <a:close/>
              </a:path>
            </a:pathLst>
          </a:custGeom>
          <a:ln w="2857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object 12"/>
          <p:cNvSpPr txBox="1"/>
          <p:nvPr/>
        </p:nvSpPr>
        <p:spPr>
          <a:xfrm>
            <a:off x="5688916" y="1818480"/>
            <a:ext cx="1042669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3072x1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1" name="object 13"/>
          <p:cNvSpPr/>
          <p:nvPr/>
        </p:nvSpPr>
        <p:spPr>
          <a:xfrm>
            <a:off x="4777690" y="1964780"/>
            <a:ext cx="411480" cy="393700"/>
          </a:xfrm>
          <a:custGeom>
            <a:avLst/>
            <a:gdLst/>
            <a:ahLst/>
            <a:cxnLst/>
            <a:rect l="l" t="t" r="r" b="b"/>
            <a:pathLst>
              <a:path w="411479" h="393700">
                <a:moveTo>
                  <a:pt x="0" y="0"/>
                </a:moveTo>
                <a:lnTo>
                  <a:pt x="411299" y="0"/>
                </a:lnTo>
                <a:lnTo>
                  <a:pt x="411299" y="393599"/>
                </a:lnTo>
                <a:lnTo>
                  <a:pt x="0" y="393599"/>
                </a:lnTo>
                <a:lnTo>
                  <a:pt x="0" y="0"/>
                </a:lnTo>
                <a:close/>
              </a:path>
            </a:pathLst>
          </a:custGeom>
          <a:ln w="2857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object 14"/>
          <p:cNvSpPr txBox="1"/>
          <p:nvPr/>
        </p:nvSpPr>
        <p:spPr>
          <a:xfrm>
            <a:off x="3113494" y="2439120"/>
            <a:ext cx="703580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38751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10x1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3" name="object 15"/>
          <p:cNvSpPr/>
          <p:nvPr/>
        </p:nvSpPr>
        <p:spPr>
          <a:xfrm>
            <a:off x="2988744" y="1918222"/>
            <a:ext cx="1362075" cy="506730"/>
          </a:xfrm>
          <a:custGeom>
            <a:avLst/>
            <a:gdLst/>
            <a:ahLst/>
            <a:cxnLst/>
            <a:rect l="l" t="t" r="r" b="b"/>
            <a:pathLst>
              <a:path w="1362075" h="506730">
                <a:moveTo>
                  <a:pt x="0" y="0"/>
                </a:moveTo>
                <a:lnTo>
                  <a:pt x="1361997" y="0"/>
                </a:lnTo>
                <a:lnTo>
                  <a:pt x="1361997" y="506698"/>
                </a:lnTo>
                <a:lnTo>
                  <a:pt x="0" y="506698"/>
                </a:lnTo>
                <a:lnTo>
                  <a:pt x="0" y="0"/>
                </a:lnTo>
                <a:close/>
              </a:path>
            </a:pathLst>
          </a:custGeom>
          <a:ln w="28574">
            <a:solidFill>
              <a:srgbClr val="38751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object 16"/>
          <p:cNvSpPr txBox="1"/>
          <p:nvPr/>
        </p:nvSpPr>
        <p:spPr>
          <a:xfrm>
            <a:off x="4545918" y="2428080"/>
            <a:ext cx="1212215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10x3072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5" name="object 17"/>
          <p:cNvSpPr/>
          <p:nvPr/>
        </p:nvSpPr>
        <p:spPr>
          <a:xfrm>
            <a:off x="5124089" y="2914095"/>
            <a:ext cx="370840" cy="1727200"/>
          </a:xfrm>
          <a:custGeom>
            <a:avLst/>
            <a:gdLst/>
            <a:ahLst/>
            <a:cxnLst/>
            <a:rect l="l" t="t" r="r" b="b"/>
            <a:pathLst>
              <a:path w="370839" h="1727200">
                <a:moveTo>
                  <a:pt x="0" y="0"/>
                </a:moveTo>
                <a:lnTo>
                  <a:pt x="370499" y="1726721"/>
                </a:lnTo>
              </a:path>
            </a:pathLst>
          </a:custGeom>
          <a:ln w="952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object 18"/>
          <p:cNvSpPr/>
          <p:nvPr/>
        </p:nvSpPr>
        <p:spPr>
          <a:xfrm>
            <a:off x="5479215" y="4637517"/>
            <a:ext cx="31115" cy="45720"/>
          </a:xfrm>
          <a:custGeom>
            <a:avLst/>
            <a:gdLst/>
            <a:ahLst/>
            <a:cxnLst/>
            <a:rect l="l" t="t" r="r" b="b"/>
            <a:pathLst>
              <a:path w="31114" h="45720">
                <a:moveTo>
                  <a:pt x="0" y="6599"/>
                </a:moveTo>
                <a:lnTo>
                  <a:pt x="24449" y="45549"/>
                </a:lnTo>
                <a:lnTo>
                  <a:pt x="30774" y="0"/>
                </a:lnTo>
                <a:lnTo>
                  <a:pt x="0" y="6599"/>
                </a:lnTo>
                <a:close/>
              </a:path>
            </a:pathLst>
          </a:custGeom>
          <a:ln w="952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object 19"/>
          <p:cNvSpPr txBox="1"/>
          <p:nvPr/>
        </p:nvSpPr>
        <p:spPr>
          <a:xfrm>
            <a:off x="4374364" y="4686825"/>
            <a:ext cx="3326765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parameters, or</a:t>
            </a: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“weights”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8" name="object 20"/>
          <p:cNvSpPr txBox="1"/>
          <p:nvPr/>
        </p:nvSpPr>
        <p:spPr>
          <a:xfrm>
            <a:off x="7127035" y="1889173"/>
            <a:ext cx="751840" cy="400751"/>
          </a:xfrm>
          <a:prstGeom prst="rect">
            <a:avLst/>
          </a:prstGeom>
          <a:ln w="28574">
            <a:solidFill>
              <a:srgbClr val="9900FF"/>
            </a:solidFill>
          </a:ln>
        </p:spPr>
        <p:txBody>
          <a:bodyPr vert="horz" wrap="square" lIns="0" tIns="635" rIns="0" bIns="0" rtlCol="0">
            <a:spAutoFit/>
          </a:bodyPr>
          <a:lstStyle/>
          <a:p>
            <a:pPr marL="71120" marR="0" lvl="0" indent="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(+b)</a:t>
            </a:r>
            <a:endParaRPr kumimoji="0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9" name="object 21"/>
          <p:cNvSpPr txBox="1"/>
          <p:nvPr/>
        </p:nvSpPr>
        <p:spPr>
          <a:xfrm>
            <a:off x="7951660" y="1991741"/>
            <a:ext cx="703580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99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10x1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6604084"/>
            <a:ext cx="10727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Andrej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Karpathy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71595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classifier </a:t>
            </a:r>
          </a:p>
        </p:txBody>
      </p:sp>
      <p:sp>
        <p:nvSpPr>
          <p:cNvPr id="3" name="object 4"/>
          <p:cNvSpPr/>
          <p:nvPr/>
        </p:nvSpPr>
        <p:spPr>
          <a:xfrm>
            <a:off x="163799" y="2418103"/>
            <a:ext cx="8816382" cy="326559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object 5"/>
          <p:cNvSpPr txBox="1">
            <a:spLocks/>
          </p:cNvSpPr>
          <p:nvPr/>
        </p:nvSpPr>
        <p:spPr bwMode="auto">
          <a:xfrm>
            <a:off x="101899" y="1524037"/>
            <a:ext cx="8886190" cy="375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1270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-5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Example with an image with 4 pixels, and 3 classes</a:t>
            </a:r>
            <a:r>
              <a:rPr kumimoji="0" lang="en-US" sz="2400" b="0" i="0" u="none" strike="noStrike" kern="0" cap="none" spc="105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(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cat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/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38751C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dog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/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ship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6604084"/>
            <a:ext cx="10727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Andrej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Karpathy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03806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classifier </a:t>
            </a:r>
          </a:p>
        </p:txBody>
      </p:sp>
      <p:sp>
        <p:nvSpPr>
          <p:cNvPr id="3" name="object 5"/>
          <p:cNvSpPr txBox="1"/>
          <p:nvPr/>
        </p:nvSpPr>
        <p:spPr>
          <a:xfrm>
            <a:off x="3809607" y="1079607"/>
            <a:ext cx="4266565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Going forward: Loss</a:t>
            </a:r>
            <a:r>
              <a:rPr kumimoji="0" sz="1800" b="0" i="0" u="none" strike="noStrike" kern="1200" cap="none" spc="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function/Optimization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2" name="object 14"/>
          <p:cNvSpPr txBox="1"/>
          <p:nvPr/>
        </p:nvSpPr>
        <p:spPr>
          <a:xfrm>
            <a:off x="5749488" y="2191055"/>
            <a:ext cx="3048000" cy="1391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31800" marR="5080" lvl="0" indent="-419734" algn="l" defTabSz="914400" rtl="0" eaLnBrk="1" fontAlgn="auto" latinLnBrk="0" hangingPunct="1">
              <a:lnSpc>
                <a:spcPct val="1006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31800" algn="l"/>
              </a:tabLst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1.	Define a</a:t>
            </a:r>
            <a:r>
              <a:rPr kumimoji="0" sz="1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loss</a:t>
            </a:r>
            <a:r>
              <a:rPr kumimoji="0" sz="1800" b="1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function 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that quantifies our  unhappiness with the 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scores across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</a:t>
            </a:r>
            <a:r>
              <a:rPr kumimoji="0" sz="1800" b="0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training  data.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3" name="object 15"/>
          <p:cNvSpPr txBox="1"/>
          <p:nvPr/>
        </p:nvSpPr>
        <p:spPr>
          <a:xfrm>
            <a:off x="5749488" y="3848402"/>
            <a:ext cx="3009900" cy="1391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31800" marR="5080" lvl="0" indent="-419734" algn="l" defTabSz="914400" rtl="0" eaLnBrk="1" fontAlgn="auto" latinLnBrk="0" hangingPunct="1">
              <a:lnSpc>
                <a:spcPct val="1006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31800" algn="l"/>
              </a:tabLst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2.	Come up with a</a:t>
            </a:r>
            <a:r>
              <a:rPr kumimoji="0" sz="18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way</a:t>
            </a:r>
            <a:r>
              <a:rPr kumimoji="0" sz="1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  efficiently finding the  parameters that minimize  the loss function.  </a:t>
            </a: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(optimization)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4" name="object 16"/>
          <p:cNvSpPr/>
          <p:nvPr/>
        </p:nvSpPr>
        <p:spPr>
          <a:xfrm>
            <a:off x="5316064" y="1576524"/>
            <a:ext cx="0" cy="3662679"/>
          </a:xfrm>
          <a:custGeom>
            <a:avLst/>
            <a:gdLst/>
            <a:ahLst/>
            <a:cxnLst/>
            <a:rect l="l" t="t" r="r" b="b"/>
            <a:pathLst>
              <a:path h="3662679">
                <a:moveTo>
                  <a:pt x="0" y="0"/>
                </a:moveTo>
                <a:lnTo>
                  <a:pt x="0" y="3662692"/>
                </a:lnTo>
              </a:path>
            </a:pathLst>
          </a:custGeom>
          <a:ln w="952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object 17"/>
          <p:cNvSpPr txBox="1"/>
          <p:nvPr/>
        </p:nvSpPr>
        <p:spPr>
          <a:xfrm>
            <a:off x="5732759" y="1623480"/>
            <a:ext cx="989965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TODO: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6604084"/>
            <a:ext cx="199926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Adapted from Andrej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Karpathy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object 4">
            <a:extLst>
              <a:ext uri="{FF2B5EF4-FFF2-40B4-BE49-F238E27FC236}">
                <a16:creationId xmlns:a16="http://schemas.microsoft.com/office/drawing/2014/main" id="{7991EFCA-8B05-4391-9E53-3E7C87E30175}"/>
              </a:ext>
            </a:extLst>
          </p:cNvPr>
          <p:cNvSpPr/>
          <p:nvPr/>
        </p:nvSpPr>
        <p:spPr>
          <a:xfrm>
            <a:off x="1404999" y="1863785"/>
            <a:ext cx="1140220" cy="12585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object 5">
            <a:extLst>
              <a:ext uri="{FF2B5EF4-FFF2-40B4-BE49-F238E27FC236}">
                <a16:creationId xmlns:a16="http://schemas.microsoft.com/office/drawing/2014/main" id="{B7F14832-4962-4084-9E68-659C7A78FADD}"/>
              </a:ext>
            </a:extLst>
          </p:cNvPr>
          <p:cNvSpPr/>
          <p:nvPr/>
        </p:nvSpPr>
        <p:spPr>
          <a:xfrm>
            <a:off x="2670995" y="1863788"/>
            <a:ext cx="1258539" cy="12585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object 6">
            <a:extLst>
              <a:ext uri="{FF2B5EF4-FFF2-40B4-BE49-F238E27FC236}">
                <a16:creationId xmlns:a16="http://schemas.microsoft.com/office/drawing/2014/main" id="{A9A407AA-5025-4F68-8E18-7AEEEEE157A6}"/>
              </a:ext>
            </a:extLst>
          </p:cNvPr>
          <p:cNvSpPr/>
          <p:nvPr/>
        </p:nvSpPr>
        <p:spPr>
          <a:xfrm>
            <a:off x="4049442" y="1863808"/>
            <a:ext cx="1211047" cy="121104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74C69FF3-E6CD-4188-AC26-590BD41E0B73}"/>
              </a:ext>
            </a:extLst>
          </p:cNvPr>
          <p:cNvSpPr txBox="1"/>
          <p:nvPr/>
        </p:nvSpPr>
        <p:spPr>
          <a:xfrm>
            <a:off x="198150" y="3137426"/>
            <a:ext cx="550545" cy="17456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0" algn="just" defTabSz="914400" rtl="0" eaLnBrk="1" fontAlgn="auto" latinLnBrk="0" hangingPunct="1">
              <a:lnSpc>
                <a:spcPct val="158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cat  car  frog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3075BCAC-F141-4CA5-BAD7-FAF294385429}"/>
              </a:ext>
            </a:extLst>
          </p:cNvPr>
          <p:cNvSpPr txBox="1"/>
          <p:nvPr/>
        </p:nvSpPr>
        <p:spPr>
          <a:xfrm>
            <a:off x="1648542" y="3318856"/>
            <a:ext cx="681990" cy="1532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3.2</a:t>
            </a: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540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5.1</a:t>
            </a: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-1.7</a:t>
            </a: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2" name="object 11">
            <a:extLst>
              <a:ext uri="{FF2B5EF4-FFF2-40B4-BE49-F238E27FC236}">
                <a16:creationId xmlns:a16="http://schemas.microsoft.com/office/drawing/2014/main" id="{1234E9E3-F08F-4CA8-82CA-0809D72622B7}"/>
              </a:ext>
            </a:extLst>
          </p:cNvPr>
          <p:cNvSpPr txBox="1"/>
          <p:nvPr/>
        </p:nvSpPr>
        <p:spPr>
          <a:xfrm>
            <a:off x="3172539" y="3318856"/>
            <a:ext cx="554990" cy="1532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1.3</a:t>
            </a: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4.9</a:t>
            </a: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2.0</a:t>
            </a: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3" name="object 12">
            <a:extLst>
              <a:ext uri="{FF2B5EF4-FFF2-40B4-BE49-F238E27FC236}">
                <a16:creationId xmlns:a16="http://schemas.microsoft.com/office/drawing/2014/main" id="{8223A60D-CEE5-4DE5-A690-4A8DA20878C3}"/>
              </a:ext>
            </a:extLst>
          </p:cNvPr>
          <p:cNvSpPr txBox="1"/>
          <p:nvPr/>
        </p:nvSpPr>
        <p:spPr>
          <a:xfrm>
            <a:off x="4391736" y="3318856"/>
            <a:ext cx="707390" cy="1532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446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2.2</a:t>
            </a: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64465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2.5</a:t>
            </a: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-3.1</a:t>
            </a: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335341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classifier </a:t>
            </a:r>
          </a:p>
        </p:txBody>
      </p:sp>
      <p:sp>
        <p:nvSpPr>
          <p:cNvPr id="3" name="object 4"/>
          <p:cNvSpPr/>
          <p:nvPr/>
        </p:nvSpPr>
        <p:spPr>
          <a:xfrm>
            <a:off x="1404999" y="1863785"/>
            <a:ext cx="1140220" cy="12585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object 5"/>
          <p:cNvSpPr/>
          <p:nvPr/>
        </p:nvSpPr>
        <p:spPr>
          <a:xfrm>
            <a:off x="2670995" y="1863788"/>
            <a:ext cx="1258539" cy="12585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object 6"/>
          <p:cNvSpPr/>
          <p:nvPr/>
        </p:nvSpPr>
        <p:spPr>
          <a:xfrm>
            <a:off x="4049442" y="1863808"/>
            <a:ext cx="1211047" cy="121104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object 7"/>
          <p:cNvSpPr txBox="1"/>
          <p:nvPr/>
        </p:nvSpPr>
        <p:spPr>
          <a:xfrm>
            <a:off x="345848" y="1055935"/>
            <a:ext cx="4178300" cy="563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6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Suppose: 3 training examples, 3 classes.  With some W the</a:t>
            </a:r>
            <a:r>
              <a:rPr kumimoji="0" sz="1800" b="0" i="0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scores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object 8"/>
          <p:cNvSpPr txBox="1"/>
          <p:nvPr/>
        </p:nvSpPr>
        <p:spPr>
          <a:xfrm>
            <a:off x="4530820" y="1334080"/>
            <a:ext cx="419100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are: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object 9"/>
          <p:cNvSpPr txBox="1"/>
          <p:nvPr/>
        </p:nvSpPr>
        <p:spPr>
          <a:xfrm>
            <a:off x="198150" y="3137426"/>
            <a:ext cx="550545" cy="17456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0" algn="just" defTabSz="914400" rtl="0" eaLnBrk="1" fontAlgn="auto" latinLnBrk="0" hangingPunct="1">
              <a:lnSpc>
                <a:spcPct val="158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cat  car  frog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" name="object 10"/>
          <p:cNvSpPr txBox="1"/>
          <p:nvPr/>
        </p:nvSpPr>
        <p:spPr>
          <a:xfrm>
            <a:off x="1648542" y="3318856"/>
            <a:ext cx="681990" cy="1532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3.2</a:t>
            </a: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540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5.1</a:t>
            </a: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-1.7</a:t>
            </a: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0" name="object 11"/>
          <p:cNvSpPr txBox="1"/>
          <p:nvPr/>
        </p:nvSpPr>
        <p:spPr>
          <a:xfrm>
            <a:off x="3172539" y="3318856"/>
            <a:ext cx="554990" cy="1532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1.3</a:t>
            </a: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4.9</a:t>
            </a: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2.0</a:t>
            </a: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1" name="object 12"/>
          <p:cNvSpPr txBox="1"/>
          <p:nvPr/>
        </p:nvSpPr>
        <p:spPr>
          <a:xfrm>
            <a:off x="4391736" y="3318856"/>
            <a:ext cx="707390" cy="1532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446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2.2</a:t>
            </a: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64465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2.5</a:t>
            </a: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-3.1</a:t>
            </a: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2" name="object 13"/>
          <p:cNvSpPr/>
          <p:nvPr/>
        </p:nvSpPr>
        <p:spPr>
          <a:xfrm>
            <a:off x="2975794" y="1336775"/>
            <a:ext cx="1449172" cy="3067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6604084"/>
            <a:ext cx="199926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Adapted from Andrej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Karpathy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63871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classifier: Hinge loss </a:t>
            </a:r>
          </a:p>
        </p:txBody>
      </p:sp>
      <p:sp>
        <p:nvSpPr>
          <p:cNvPr id="3" name="object 4"/>
          <p:cNvSpPr/>
          <p:nvPr/>
        </p:nvSpPr>
        <p:spPr>
          <a:xfrm>
            <a:off x="1404999" y="1863785"/>
            <a:ext cx="1140220" cy="12585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object 5"/>
          <p:cNvSpPr/>
          <p:nvPr/>
        </p:nvSpPr>
        <p:spPr>
          <a:xfrm>
            <a:off x="2670995" y="1863788"/>
            <a:ext cx="1258539" cy="12585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object 6"/>
          <p:cNvSpPr/>
          <p:nvPr/>
        </p:nvSpPr>
        <p:spPr>
          <a:xfrm>
            <a:off x="4049442" y="1863808"/>
            <a:ext cx="1211047" cy="121104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object 7"/>
          <p:cNvSpPr txBox="1"/>
          <p:nvPr/>
        </p:nvSpPr>
        <p:spPr>
          <a:xfrm>
            <a:off x="345848" y="1055935"/>
            <a:ext cx="4178300" cy="563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6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Suppose: 3 training examples, 3 classes.  With some W the</a:t>
            </a:r>
            <a:r>
              <a:rPr kumimoji="0" sz="1800" b="0" i="0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scores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object 8"/>
          <p:cNvSpPr txBox="1"/>
          <p:nvPr/>
        </p:nvSpPr>
        <p:spPr>
          <a:xfrm>
            <a:off x="4530820" y="1334080"/>
            <a:ext cx="419100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are: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object 9"/>
          <p:cNvSpPr txBox="1"/>
          <p:nvPr/>
        </p:nvSpPr>
        <p:spPr>
          <a:xfrm>
            <a:off x="198150" y="3137426"/>
            <a:ext cx="550545" cy="17456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0" algn="just" defTabSz="914400" rtl="0" eaLnBrk="1" fontAlgn="auto" latinLnBrk="0" hangingPunct="1">
              <a:lnSpc>
                <a:spcPct val="158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cat  car  frog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" name="object 10"/>
          <p:cNvSpPr txBox="1"/>
          <p:nvPr/>
        </p:nvSpPr>
        <p:spPr>
          <a:xfrm>
            <a:off x="1648542" y="3318856"/>
            <a:ext cx="681990" cy="1532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3.2</a:t>
            </a: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540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5.1</a:t>
            </a: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-1.7</a:t>
            </a: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0" name="object 11"/>
          <p:cNvSpPr txBox="1"/>
          <p:nvPr/>
        </p:nvSpPr>
        <p:spPr>
          <a:xfrm>
            <a:off x="3172539" y="3318856"/>
            <a:ext cx="554990" cy="1532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1.3</a:t>
            </a: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4.9</a:t>
            </a: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2.0</a:t>
            </a: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1" name="object 12"/>
          <p:cNvSpPr txBox="1"/>
          <p:nvPr/>
        </p:nvSpPr>
        <p:spPr>
          <a:xfrm>
            <a:off x="4391736" y="3318856"/>
            <a:ext cx="707390" cy="1532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446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2.2</a:t>
            </a: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64465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2.5</a:t>
            </a: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-3.1</a:t>
            </a: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2" name="object 13"/>
          <p:cNvSpPr/>
          <p:nvPr/>
        </p:nvSpPr>
        <p:spPr>
          <a:xfrm>
            <a:off x="2975794" y="1336775"/>
            <a:ext cx="1449172" cy="3067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object 14"/>
          <p:cNvSpPr/>
          <p:nvPr/>
        </p:nvSpPr>
        <p:spPr>
          <a:xfrm>
            <a:off x="5679888" y="981274"/>
            <a:ext cx="0" cy="4439920"/>
          </a:xfrm>
          <a:custGeom>
            <a:avLst/>
            <a:gdLst/>
            <a:ahLst/>
            <a:cxnLst/>
            <a:rect l="l" t="t" r="r" b="b"/>
            <a:pathLst>
              <a:path h="4439920">
                <a:moveTo>
                  <a:pt x="0" y="0"/>
                </a:moveTo>
                <a:lnTo>
                  <a:pt x="0" y="4439691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object 15"/>
          <p:cNvSpPr txBox="1"/>
          <p:nvPr/>
        </p:nvSpPr>
        <p:spPr>
          <a:xfrm>
            <a:off x="5976065" y="1108405"/>
            <a:ext cx="2284730" cy="692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Hinge </a:t>
            </a: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loss: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0480" marR="0" lvl="0" indent="0" algn="l" defTabSz="914400" rtl="0" eaLnBrk="1" fontAlgn="auto" latinLnBrk="0" hangingPunct="1">
              <a:lnSpc>
                <a:spcPct val="100000"/>
              </a:lnSpc>
              <a:spcBef>
                <a:spcPts val="15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Given an</a:t>
            </a:r>
            <a:r>
              <a:rPr kumimoji="0" sz="14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example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5" name="object 16"/>
          <p:cNvSpPr txBox="1"/>
          <p:nvPr/>
        </p:nvSpPr>
        <p:spPr>
          <a:xfrm>
            <a:off x="5994439" y="1795722"/>
            <a:ext cx="509905" cy="4360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where  where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6" name="object 17"/>
          <p:cNvSpPr txBox="1"/>
          <p:nvPr/>
        </p:nvSpPr>
        <p:spPr>
          <a:xfrm>
            <a:off x="6823343" y="1785561"/>
            <a:ext cx="1635125" cy="434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1594" marR="0" lvl="0" indent="0" algn="l" defTabSz="914400" rtl="0" eaLnBrk="1" fontAlgn="auto" latinLnBrk="0" hangingPunct="1">
              <a:lnSpc>
                <a:spcPts val="166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is the image</a:t>
            </a:r>
            <a:r>
              <a:rPr kumimoji="0" sz="14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and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166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is the (integer)</a:t>
            </a:r>
            <a:r>
              <a:rPr kumimoji="0" sz="1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label,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7" name="object 18"/>
          <p:cNvSpPr txBox="1"/>
          <p:nvPr/>
        </p:nvSpPr>
        <p:spPr>
          <a:xfrm>
            <a:off x="5994438" y="2424371"/>
            <a:ext cx="2485390" cy="4360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and using the shorthand for the 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scores</a:t>
            </a:r>
            <a:r>
              <a:rPr kumimoji="0" sz="1400" b="0" i="0" u="none" strike="noStrike" kern="1200" cap="none" spc="-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vector: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8" name="object 19"/>
          <p:cNvSpPr txBox="1"/>
          <p:nvPr/>
        </p:nvSpPr>
        <p:spPr>
          <a:xfrm>
            <a:off x="5994439" y="3252408"/>
            <a:ext cx="215836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</a:t>
            </a:r>
            <a:r>
              <a:rPr kumimoji="0" lang="en-US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loss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has the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form: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9" name="object 20"/>
          <p:cNvSpPr/>
          <p:nvPr/>
        </p:nvSpPr>
        <p:spPr>
          <a:xfrm>
            <a:off x="7555385" y="1513452"/>
            <a:ext cx="723573" cy="3067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object 21"/>
          <p:cNvSpPr/>
          <p:nvPr/>
        </p:nvSpPr>
        <p:spPr>
          <a:xfrm>
            <a:off x="6547013" y="2000373"/>
            <a:ext cx="240049" cy="3067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object 22"/>
          <p:cNvSpPr/>
          <p:nvPr/>
        </p:nvSpPr>
        <p:spPr>
          <a:xfrm>
            <a:off x="6583387" y="1789424"/>
            <a:ext cx="240049" cy="30679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object 23"/>
          <p:cNvSpPr/>
          <p:nvPr/>
        </p:nvSpPr>
        <p:spPr>
          <a:xfrm>
            <a:off x="7179785" y="2639546"/>
            <a:ext cx="1099172" cy="2293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" name="object 24"/>
          <p:cNvSpPr/>
          <p:nvPr/>
        </p:nvSpPr>
        <p:spPr>
          <a:xfrm>
            <a:off x="5748014" y="3603820"/>
            <a:ext cx="3316043" cy="35549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" name="object 25"/>
          <p:cNvSpPr/>
          <p:nvPr/>
        </p:nvSpPr>
        <p:spPr>
          <a:xfrm>
            <a:off x="5738488" y="3594294"/>
            <a:ext cx="3335654" cy="374650"/>
          </a:xfrm>
          <a:custGeom>
            <a:avLst/>
            <a:gdLst/>
            <a:ahLst/>
            <a:cxnLst/>
            <a:rect l="l" t="t" r="r" b="b"/>
            <a:pathLst>
              <a:path w="3335654" h="374650">
                <a:moveTo>
                  <a:pt x="0" y="0"/>
                </a:moveTo>
                <a:lnTo>
                  <a:pt x="3335093" y="0"/>
                </a:lnTo>
                <a:lnTo>
                  <a:pt x="3335093" y="374549"/>
                </a:lnTo>
                <a:lnTo>
                  <a:pt x="0" y="374549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0" y="6604084"/>
            <a:ext cx="199926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Adapted from Andrej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Karpathy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829094" y="4185623"/>
            <a:ext cx="3271345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Want: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</a:t>
            </a:r>
            <a:r>
              <a:rPr kumimoji="0" lang="en-US" sz="2000" b="0" i="0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y</a:t>
            </a:r>
            <a:r>
              <a:rPr kumimoji="0" lang="en-US" sz="2000" b="0" i="0" u="none" strike="noStrike" kern="1200" cap="none" spc="0" normalizeH="0" baseline="-40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&gt;=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</a:t>
            </a:r>
            <a:r>
              <a:rPr kumimoji="0" lang="en-US" sz="2000" b="0" i="0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+ 1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i.e.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</a:t>
            </a:r>
            <a:r>
              <a:rPr kumimoji="0" lang="en-US" sz="2000" b="0" i="0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–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</a:t>
            </a:r>
            <a:r>
              <a:rPr kumimoji="0" lang="en-US" sz="2000" b="0" i="0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y</a:t>
            </a:r>
            <a:r>
              <a:rPr kumimoji="0" lang="en-US" sz="2000" b="0" i="0" u="none" strike="noStrike" kern="1200" cap="none" spc="0" normalizeH="0" baseline="-40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+ 1 &lt;= 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If true, loss is 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If false, loss is magnitude of violation</a:t>
            </a:r>
          </a:p>
        </p:txBody>
      </p:sp>
      <p:grpSp>
        <p:nvGrpSpPr>
          <p:cNvPr id="27" name="object 12">
            <a:extLst>
              <a:ext uri="{FF2B5EF4-FFF2-40B4-BE49-F238E27FC236}">
                <a16:creationId xmlns:a16="http://schemas.microsoft.com/office/drawing/2014/main" id="{104CCF66-709A-447D-8E3D-C424A283A3E5}"/>
              </a:ext>
            </a:extLst>
          </p:cNvPr>
          <p:cNvGrpSpPr/>
          <p:nvPr/>
        </p:nvGrpSpPr>
        <p:grpSpPr>
          <a:xfrm>
            <a:off x="2330532" y="5048263"/>
            <a:ext cx="1999264" cy="1582292"/>
            <a:chOff x="5752015" y="932173"/>
            <a:chExt cx="1999264" cy="1582292"/>
          </a:xfrm>
        </p:grpSpPr>
        <p:sp>
          <p:nvSpPr>
            <p:cNvPr id="29" name="object 14">
              <a:extLst>
                <a:ext uri="{FF2B5EF4-FFF2-40B4-BE49-F238E27FC236}">
                  <a16:creationId xmlns:a16="http://schemas.microsoft.com/office/drawing/2014/main" id="{E88D1B14-2F3C-4C37-B8F6-5990497F1F5B}"/>
                </a:ext>
              </a:extLst>
            </p:cNvPr>
            <p:cNvSpPr/>
            <p:nvPr/>
          </p:nvSpPr>
          <p:spPr>
            <a:xfrm>
              <a:off x="6547011" y="1143122"/>
              <a:ext cx="240049" cy="283644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15">
              <a:extLst>
                <a:ext uri="{FF2B5EF4-FFF2-40B4-BE49-F238E27FC236}">
                  <a16:creationId xmlns:a16="http://schemas.microsoft.com/office/drawing/2014/main" id="{A4AAEA19-E3BD-4A84-ABBC-D73F21181583}"/>
                </a:ext>
              </a:extLst>
            </p:cNvPr>
            <p:cNvSpPr/>
            <p:nvPr/>
          </p:nvSpPr>
          <p:spPr>
            <a:xfrm>
              <a:off x="6583386" y="932173"/>
              <a:ext cx="240049" cy="306799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17">
              <a:extLst>
                <a:ext uri="{FF2B5EF4-FFF2-40B4-BE49-F238E27FC236}">
                  <a16:creationId xmlns:a16="http://schemas.microsoft.com/office/drawing/2014/main" id="{82CB1D64-8C42-4B30-9CFC-3AFDCA75794F}"/>
                </a:ext>
              </a:extLst>
            </p:cNvPr>
            <p:cNvSpPr/>
            <p:nvPr/>
          </p:nvSpPr>
          <p:spPr>
            <a:xfrm>
              <a:off x="5752015" y="981575"/>
              <a:ext cx="1999264" cy="1532890"/>
            </a:xfrm>
            <a:custGeom>
              <a:avLst/>
              <a:gdLst/>
              <a:ahLst/>
              <a:cxnLst/>
              <a:rect l="l" t="t" r="r" b="b"/>
              <a:pathLst>
                <a:path w="3441065" h="2128520">
                  <a:moveTo>
                    <a:pt x="3440993" y="2128488"/>
                  </a:moveTo>
                  <a:lnTo>
                    <a:pt x="0" y="2128488"/>
                  </a:lnTo>
                  <a:lnTo>
                    <a:pt x="0" y="0"/>
                  </a:lnTo>
                  <a:lnTo>
                    <a:pt x="3440993" y="0"/>
                  </a:lnTo>
                  <a:lnTo>
                    <a:pt x="3440993" y="212848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18">
              <a:extLst>
                <a:ext uri="{FF2B5EF4-FFF2-40B4-BE49-F238E27FC236}">
                  <a16:creationId xmlns:a16="http://schemas.microsoft.com/office/drawing/2014/main" id="{0BCB2BC1-48F5-41F7-BAE6-6CA7A1C88EAA}"/>
                </a:ext>
              </a:extLst>
            </p:cNvPr>
            <p:cNvSpPr/>
            <p:nvPr/>
          </p:nvSpPr>
          <p:spPr>
            <a:xfrm>
              <a:off x="5941138" y="1995840"/>
              <a:ext cx="1175385" cy="0"/>
            </a:xfrm>
            <a:custGeom>
              <a:avLst/>
              <a:gdLst/>
              <a:ahLst/>
              <a:cxnLst/>
              <a:rect l="l" t="t" r="r" b="b"/>
              <a:pathLst>
                <a:path w="1175384">
                  <a:moveTo>
                    <a:pt x="0" y="0"/>
                  </a:moveTo>
                  <a:lnTo>
                    <a:pt x="1174897" y="0"/>
                  </a:lnTo>
                </a:path>
              </a:pathLst>
            </a:custGeom>
            <a:ln w="19049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19">
              <a:extLst>
                <a:ext uri="{FF2B5EF4-FFF2-40B4-BE49-F238E27FC236}">
                  <a16:creationId xmlns:a16="http://schemas.microsoft.com/office/drawing/2014/main" id="{778B0170-C257-44C8-BA16-E39988D4D036}"/>
                </a:ext>
              </a:extLst>
            </p:cNvPr>
            <p:cNvSpPr/>
            <p:nvPr/>
          </p:nvSpPr>
          <p:spPr>
            <a:xfrm>
              <a:off x="6550411" y="1173700"/>
              <a:ext cx="227965" cy="894080"/>
            </a:xfrm>
            <a:custGeom>
              <a:avLst/>
              <a:gdLst/>
              <a:ahLst/>
              <a:cxnLst/>
              <a:rect l="l" t="t" r="r" b="b"/>
              <a:pathLst>
                <a:path w="227965" h="894080">
                  <a:moveTo>
                    <a:pt x="227724" y="893150"/>
                  </a:moveTo>
                  <a:lnTo>
                    <a:pt x="227724" y="0"/>
                  </a:lnTo>
                </a:path>
                <a:path w="227965" h="894080">
                  <a:moveTo>
                    <a:pt x="0" y="893513"/>
                  </a:moveTo>
                  <a:lnTo>
                    <a:pt x="0" y="750768"/>
                  </a:lnTo>
                </a:path>
              </a:pathLst>
            </a:custGeom>
            <a:ln w="19049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20">
              <a:extLst>
                <a:ext uri="{FF2B5EF4-FFF2-40B4-BE49-F238E27FC236}">
                  <a16:creationId xmlns:a16="http://schemas.microsoft.com/office/drawing/2014/main" id="{0B35F2E3-9614-43A2-8443-B65AC85420A5}"/>
                </a:ext>
              </a:extLst>
            </p:cNvPr>
            <p:cNvSpPr/>
            <p:nvPr/>
          </p:nvSpPr>
          <p:spPr>
            <a:xfrm>
              <a:off x="6451337" y="2103780"/>
              <a:ext cx="249149" cy="27181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21">
              <a:extLst>
                <a:ext uri="{FF2B5EF4-FFF2-40B4-BE49-F238E27FC236}">
                  <a16:creationId xmlns:a16="http://schemas.microsoft.com/office/drawing/2014/main" id="{BF8B55AF-2DFC-420E-B2BC-CDA54FE4376F}"/>
                </a:ext>
              </a:extLst>
            </p:cNvPr>
            <p:cNvSpPr/>
            <p:nvPr/>
          </p:nvSpPr>
          <p:spPr>
            <a:xfrm>
              <a:off x="5791413" y="1724021"/>
              <a:ext cx="330049" cy="271819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22">
              <a:extLst>
                <a:ext uri="{FF2B5EF4-FFF2-40B4-BE49-F238E27FC236}">
                  <a16:creationId xmlns:a16="http://schemas.microsoft.com/office/drawing/2014/main" id="{07725B8A-BF3F-4912-B4CA-B4D7BBDA37D1}"/>
                </a:ext>
              </a:extLst>
            </p:cNvPr>
            <p:cNvSpPr/>
            <p:nvPr/>
          </p:nvSpPr>
          <p:spPr>
            <a:xfrm>
              <a:off x="6351112" y="1230917"/>
              <a:ext cx="1301115" cy="767715"/>
            </a:xfrm>
            <a:custGeom>
              <a:avLst/>
              <a:gdLst/>
              <a:ahLst/>
              <a:cxnLst/>
              <a:rect l="l" t="t" r="r" b="b"/>
              <a:pathLst>
                <a:path w="1301115" h="767714">
                  <a:moveTo>
                    <a:pt x="764923" y="767615"/>
                  </a:moveTo>
                  <a:lnTo>
                    <a:pt x="1300497" y="767615"/>
                  </a:lnTo>
                </a:path>
                <a:path w="1301115" h="767714">
                  <a:moveTo>
                    <a:pt x="0" y="0"/>
                  </a:moveTo>
                  <a:lnTo>
                    <a:pt x="764898" y="764905"/>
                  </a:lnTo>
                </a:path>
              </a:pathLst>
            </a:custGeom>
            <a:ln w="7619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23">
              <a:extLst>
                <a:ext uri="{FF2B5EF4-FFF2-40B4-BE49-F238E27FC236}">
                  <a16:creationId xmlns:a16="http://schemas.microsoft.com/office/drawing/2014/main" id="{3ECAF2DA-6F80-4450-BD69-CCC6E02C33C5}"/>
                </a:ext>
              </a:extLst>
            </p:cNvPr>
            <p:cNvSpPr/>
            <p:nvPr/>
          </p:nvSpPr>
          <p:spPr>
            <a:xfrm>
              <a:off x="6575036" y="2032770"/>
              <a:ext cx="504190" cy="160020"/>
            </a:xfrm>
            <a:custGeom>
              <a:avLst/>
              <a:gdLst/>
              <a:ahLst/>
              <a:cxnLst/>
              <a:rect l="l" t="t" r="r" b="b"/>
              <a:pathLst>
                <a:path w="504190" h="160019">
                  <a:moveTo>
                    <a:pt x="504073" y="0"/>
                  </a:moveTo>
                  <a:lnTo>
                    <a:pt x="502284" y="15674"/>
                  </a:lnTo>
                  <a:lnTo>
                    <a:pt x="497048" y="30603"/>
                  </a:lnTo>
                  <a:lnTo>
                    <a:pt x="462982" y="66534"/>
                  </a:lnTo>
                  <a:lnTo>
                    <a:pt x="411774" y="79972"/>
                  </a:lnTo>
                  <a:lnTo>
                    <a:pt x="344324" y="79972"/>
                  </a:lnTo>
                  <a:lnTo>
                    <a:pt x="308401" y="86256"/>
                  </a:lnTo>
                  <a:lnTo>
                    <a:pt x="279071" y="103394"/>
                  </a:lnTo>
                  <a:lnTo>
                    <a:pt x="259299" y="128813"/>
                  </a:lnTo>
                  <a:lnTo>
                    <a:pt x="252049" y="159942"/>
                  </a:lnTo>
                  <a:lnTo>
                    <a:pt x="244795" y="128813"/>
                  </a:lnTo>
                  <a:lnTo>
                    <a:pt x="225015" y="103394"/>
                  </a:lnTo>
                  <a:lnTo>
                    <a:pt x="195676" y="86256"/>
                  </a:lnTo>
                  <a:lnTo>
                    <a:pt x="159749" y="79972"/>
                  </a:lnTo>
                  <a:lnTo>
                    <a:pt x="92299" y="79972"/>
                  </a:lnTo>
                  <a:lnTo>
                    <a:pt x="56372" y="73687"/>
                  </a:lnTo>
                  <a:lnTo>
                    <a:pt x="27034" y="56548"/>
                  </a:lnTo>
                  <a:lnTo>
                    <a:pt x="7253" y="31128"/>
                  </a:lnTo>
                  <a:lnTo>
                    <a:pt x="0" y="0"/>
                  </a:lnTo>
                </a:path>
              </a:pathLst>
            </a:custGeom>
            <a:ln w="28574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24">
              <a:extLst>
                <a:ext uri="{FF2B5EF4-FFF2-40B4-BE49-F238E27FC236}">
                  <a16:creationId xmlns:a16="http://schemas.microsoft.com/office/drawing/2014/main" id="{FB1C5098-47D9-40DA-815B-CD2D12AE01B3}"/>
                </a:ext>
              </a:extLst>
            </p:cNvPr>
            <p:cNvSpPr/>
            <p:nvPr/>
          </p:nvSpPr>
          <p:spPr>
            <a:xfrm>
              <a:off x="6727636" y="2229650"/>
              <a:ext cx="198874" cy="271819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id="{7AE61AB2-60DC-4831-B4F9-B21293E90E62}"/>
              </a:ext>
            </a:extLst>
          </p:cNvPr>
          <p:cNvSpPr/>
          <p:nvPr/>
        </p:nvSpPr>
        <p:spPr bwMode="auto">
          <a:xfrm>
            <a:off x="1459590" y="3233393"/>
            <a:ext cx="1140220" cy="2150093"/>
          </a:xfrm>
          <a:prstGeom prst="rect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2863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11"/>
          <p:cNvGraphicFramePr>
            <a:graphicFrameLocks noGrp="1"/>
          </p:cNvGraphicFramePr>
          <p:nvPr/>
        </p:nvGraphicFramePr>
        <p:xfrm>
          <a:off x="98375" y="3248295"/>
          <a:ext cx="5393988" cy="21303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672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58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708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73196">
                <a:tc>
                  <a:txBody>
                    <a:bodyPr/>
                    <a:lstStyle/>
                    <a:p>
                      <a:pPr marL="112395">
                        <a:lnSpc>
                          <a:spcPct val="100000"/>
                        </a:lnSpc>
                        <a:spcBef>
                          <a:spcPts val="725"/>
                        </a:spcBef>
                      </a:pPr>
                      <a:r>
                        <a:rPr sz="2400" spc="-5" dirty="0">
                          <a:latin typeface="Arial"/>
                          <a:cs typeface="Arial"/>
                        </a:rPr>
                        <a:t>cat</a:t>
                      </a:r>
                      <a:endParaRPr sz="2400">
                        <a:latin typeface="Arial"/>
                        <a:cs typeface="Arial"/>
                      </a:endParaRPr>
                    </a:p>
                    <a:p>
                      <a:pPr marL="112395" marR="712470">
                        <a:lnSpc>
                          <a:spcPct val="157900"/>
                        </a:lnSpc>
                        <a:spcBef>
                          <a:spcPts val="15"/>
                        </a:spcBef>
                      </a:pPr>
                      <a:r>
                        <a:rPr sz="2400" spc="-5" dirty="0">
                          <a:latin typeface="Arial"/>
                          <a:cs typeface="Arial"/>
                        </a:rPr>
                        <a:t>car  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frog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9049">
                      <a:solidFill>
                        <a:srgbClr val="0000FF"/>
                      </a:solidFill>
                      <a:prstDash val="solid"/>
                    </a:lnR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4930"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3000" b="1" spc="-5" dirty="0">
                          <a:latin typeface="Arial"/>
                          <a:cs typeface="Arial"/>
                        </a:rPr>
                        <a:t>3.2</a:t>
                      </a:r>
                      <a:endParaRPr sz="3000" dirty="0">
                        <a:latin typeface="Arial"/>
                        <a:cs typeface="Arial"/>
                      </a:endParaRPr>
                    </a:p>
                    <a:p>
                      <a:pPr marR="74930"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3000" spc="-5" dirty="0">
                          <a:latin typeface="Arial"/>
                          <a:cs typeface="Arial"/>
                        </a:rPr>
                        <a:t>5.1</a:t>
                      </a:r>
                      <a:endParaRPr sz="3000" dirty="0">
                        <a:latin typeface="Arial"/>
                        <a:cs typeface="Arial"/>
                      </a:endParaRPr>
                    </a:p>
                    <a:p>
                      <a:pPr marR="101600"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3000" spc="-5" dirty="0">
                          <a:latin typeface="Arial"/>
                          <a:cs typeface="Arial"/>
                        </a:rPr>
                        <a:t>-1.7</a:t>
                      </a:r>
                      <a:endParaRPr sz="30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49">
                      <a:solidFill>
                        <a:srgbClr val="0000FF"/>
                      </a:solidFill>
                      <a:prstDash val="solid"/>
                    </a:lnL>
                    <a:lnR w="19049">
                      <a:solidFill>
                        <a:srgbClr val="0000FF"/>
                      </a:solidFill>
                      <a:prstDash val="solid"/>
                    </a:lnR>
                    <a:lnT w="19049">
                      <a:solidFill>
                        <a:srgbClr val="0000FF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53720">
                        <a:lnSpc>
                          <a:spcPct val="100000"/>
                        </a:lnSpc>
                        <a:spcBef>
                          <a:spcPts val="480"/>
                        </a:spcBef>
                        <a:tabLst>
                          <a:tab pos="1925320" algn="l"/>
                        </a:tabLst>
                      </a:pPr>
                      <a:r>
                        <a:rPr sz="3000" spc="-5" dirty="0">
                          <a:latin typeface="Arial"/>
                          <a:cs typeface="Arial"/>
                        </a:rPr>
                        <a:t>1.3	2.2</a:t>
                      </a:r>
                      <a:endParaRPr sz="3000" dirty="0">
                        <a:latin typeface="Arial"/>
                        <a:cs typeface="Arial"/>
                      </a:endParaRPr>
                    </a:p>
                    <a:p>
                      <a:pPr marL="553720">
                        <a:lnSpc>
                          <a:spcPct val="100000"/>
                        </a:lnSpc>
                        <a:spcBef>
                          <a:spcPts val="600"/>
                        </a:spcBef>
                        <a:tabLst>
                          <a:tab pos="1925320" algn="l"/>
                        </a:tabLst>
                      </a:pPr>
                      <a:r>
                        <a:rPr sz="3000" b="1" spc="-5" dirty="0">
                          <a:latin typeface="Arial"/>
                          <a:cs typeface="Arial"/>
                        </a:rPr>
                        <a:t>4.9	</a:t>
                      </a:r>
                      <a:r>
                        <a:rPr sz="3000" spc="-5" dirty="0">
                          <a:latin typeface="Arial"/>
                          <a:cs typeface="Arial"/>
                        </a:rPr>
                        <a:t>2.5</a:t>
                      </a:r>
                      <a:endParaRPr sz="3000" dirty="0">
                        <a:latin typeface="Arial"/>
                        <a:cs typeface="Arial"/>
                      </a:endParaRPr>
                    </a:p>
                    <a:p>
                      <a:pPr marL="553720">
                        <a:lnSpc>
                          <a:spcPct val="100000"/>
                        </a:lnSpc>
                        <a:spcBef>
                          <a:spcPts val="600"/>
                        </a:spcBef>
                        <a:tabLst>
                          <a:tab pos="1772920" algn="l"/>
                        </a:tabLst>
                      </a:pPr>
                      <a:r>
                        <a:rPr sz="3000" spc="-5" dirty="0">
                          <a:latin typeface="Arial"/>
                          <a:cs typeface="Arial"/>
                        </a:rPr>
                        <a:t>2.0	</a:t>
                      </a:r>
                      <a:r>
                        <a:rPr sz="3000" b="1" spc="-5" dirty="0">
                          <a:latin typeface="Arial"/>
                          <a:cs typeface="Arial"/>
                        </a:rPr>
                        <a:t>-3.1</a:t>
                      </a:r>
                      <a:endParaRPr sz="30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49">
                      <a:solidFill>
                        <a:srgbClr val="0000FF"/>
                      </a:solidFill>
                      <a:prstDash val="solid"/>
                    </a:lnL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3599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2400" spc="-5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Losses: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9049">
                      <a:solidFill>
                        <a:srgbClr val="0000FF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316230">
                        <a:lnSpc>
                          <a:spcPts val="3260"/>
                        </a:lnSpc>
                      </a:pPr>
                      <a:r>
                        <a:rPr sz="3000" spc="-5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2.9</a:t>
                      </a:r>
                      <a:endParaRPr sz="30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49">
                      <a:solidFill>
                        <a:srgbClr val="0000FF"/>
                      </a:solidFill>
                      <a:prstDash val="solid"/>
                    </a:lnL>
                    <a:lnR w="19049">
                      <a:solidFill>
                        <a:srgbClr val="0000FF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19049">
                      <a:solidFill>
                        <a:srgbClr val="0000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30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49">
                      <a:solidFill>
                        <a:srgbClr val="0000FF"/>
                      </a:solidFill>
                      <a:prstDash val="solid"/>
                    </a:lnL>
                    <a:lnT w="9524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classifier: Hinge loss </a:t>
            </a:r>
          </a:p>
        </p:txBody>
      </p:sp>
      <p:sp>
        <p:nvSpPr>
          <p:cNvPr id="3" name="object 4"/>
          <p:cNvSpPr txBox="1">
            <a:spLocks/>
          </p:cNvSpPr>
          <p:nvPr/>
        </p:nvSpPr>
        <p:spPr bwMode="auto">
          <a:xfrm>
            <a:off x="345848" y="1055935"/>
            <a:ext cx="4178300" cy="563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12700" marR="5080" lvl="0" indent="0" algn="l" defTabSz="914400" rtl="0" eaLnBrk="0" fontAlgn="base" latinLnBrk="0" hangingPunct="0">
              <a:lnSpc>
                <a:spcPct val="100699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-5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Suppose: 3 training examples, 3 classes.  With some W the</a:t>
            </a:r>
            <a:r>
              <a:rPr kumimoji="0" lang="en-US" sz="1800" b="0" i="0" u="none" strike="noStrike" kern="0" cap="none" spc="-55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</a:t>
            </a: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scores</a:t>
            </a:r>
          </a:p>
        </p:txBody>
      </p:sp>
      <p:sp>
        <p:nvSpPr>
          <p:cNvPr id="4" name="object 5"/>
          <p:cNvSpPr txBox="1"/>
          <p:nvPr/>
        </p:nvSpPr>
        <p:spPr>
          <a:xfrm>
            <a:off x="4530820" y="1334080"/>
            <a:ext cx="419100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are: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object 6"/>
          <p:cNvSpPr txBox="1"/>
          <p:nvPr/>
        </p:nvSpPr>
        <p:spPr>
          <a:xfrm>
            <a:off x="5976065" y="1108405"/>
            <a:ext cx="2284730" cy="692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Hinge </a:t>
            </a: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loss: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0480" marR="0" lvl="0" indent="0" algn="l" defTabSz="914400" rtl="0" eaLnBrk="1" fontAlgn="auto" latinLnBrk="0" hangingPunct="1">
              <a:lnSpc>
                <a:spcPct val="100000"/>
              </a:lnSpc>
              <a:spcBef>
                <a:spcPts val="15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Given an</a:t>
            </a:r>
            <a:r>
              <a:rPr kumimoji="0" sz="14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example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object 7"/>
          <p:cNvSpPr txBox="1"/>
          <p:nvPr/>
        </p:nvSpPr>
        <p:spPr>
          <a:xfrm>
            <a:off x="5994439" y="1795722"/>
            <a:ext cx="509905" cy="4360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where  where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object 8"/>
          <p:cNvSpPr txBox="1"/>
          <p:nvPr/>
        </p:nvSpPr>
        <p:spPr>
          <a:xfrm>
            <a:off x="6823343" y="1785561"/>
            <a:ext cx="1635125" cy="434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1594" marR="0" lvl="0" indent="0" algn="l" defTabSz="914400" rtl="0" eaLnBrk="1" fontAlgn="auto" latinLnBrk="0" hangingPunct="1">
              <a:lnSpc>
                <a:spcPts val="166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is the image</a:t>
            </a:r>
            <a:r>
              <a:rPr kumimoji="0" sz="14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and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166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is the (integer)</a:t>
            </a:r>
            <a:r>
              <a:rPr kumimoji="0" sz="1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label,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object 9"/>
          <p:cNvSpPr txBox="1"/>
          <p:nvPr/>
        </p:nvSpPr>
        <p:spPr>
          <a:xfrm>
            <a:off x="5994438" y="2424370"/>
            <a:ext cx="2485390" cy="10823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and using the shorthand for the 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scores</a:t>
            </a:r>
            <a:r>
              <a:rPr kumimoji="0" sz="1400" b="0" i="0" u="none" strike="noStrike" kern="1200" cap="none" spc="-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vector: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loss has the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form: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" name="object 10"/>
          <p:cNvSpPr txBox="1"/>
          <p:nvPr/>
        </p:nvSpPr>
        <p:spPr>
          <a:xfrm>
            <a:off x="5885310" y="4033098"/>
            <a:ext cx="2868930" cy="13900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= max(0, 5.1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3.2 +</a:t>
            </a:r>
            <a:r>
              <a:rPr kumimoji="0" sz="1800" b="0" i="0" u="none" strike="noStrike" kern="1200" cap="none" spc="-4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1)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02565" marR="0" lvl="0" indent="0" algn="l" defTabSz="914400" rtl="0" eaLnBrk="1" fontAlgn="auto" latinLnBrk="0" hangingPunct="1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+max(0, -1.7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3.2 +</a:t>
            </a:r>
            <a:r>
              <a:rPr kumimoji="0" sz="1800" b="0" i="0" u="none" strike="noStrike" kern="1200" cap="none" spc="-3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1)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= max(0, 2.9) + max(0, -3.9)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= 2.9 +</a:t>
            </a:r>
            <a:r>
              <a:rPr kumimoji="0" sz="1800" b="0" i="0" u="none" strike="noStrike" kern="1200" cap="none" spc="-8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=</a:t>
            </a:r>
            <a:r>
              <a:rPr kumimoji="0" sz="1800" b="0" i="0" u="none" strike="noStrike" kern="1200" cap="none" spc="-9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2.9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1" name="object 12"/>
          <p:cNvSpPr/>
          <p:nvPr/>
        </p:nvSpPr>
        <p:spPr>
          <a:xfrm>
            <a:off x="1404999" y="1863785"/>
            <a:ext cx="1140220" cy="12585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object 13"/>
          <p:cNvSpPr/>
          <p:nvPr/>
        </p:nvSpPr>
        <p:spPr>
          <a:xfrm>
            <a:off x="2670995" y="1863788"/>
            <a:ext cx="1258539" cy="12585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object 14"/>
          <p:cNvSpPr/>
          <p:nvPr/>
        </p:nvSpPr>
        <p:spPr>
          <a:xfrm>
            <a:off x="4049442" y="1863808"/>
            <a:ext cx="1211047" cy="121104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object 15"/>
          <p:cNvSpPr/>
          <p:nvPr/>
        </p:nvSpPr>
        <p:spPr>
          <a:xfrm>
            <a:off x="2975794" y="1336775"/>
            <a:ext cx="1449172" cy="3067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object 16"/>
          <p:cNvSpPr/>
          <p:nvPr/>
        </p:nvSpPr>
        <p:spPr>
          <a:xfrm>
            <a:off x="5679888" y="981274"/>
            <a:ext cx="0" cy="4439920"/>
          </a:xfrm>
          <a:custGeom>
            <a:avLst/>
            <a:gdLst/>
            <a:ahLst/>
            <a:cxnLst/>
            <a:rect l="l" t="t" r="r" b="b"/>
            <a:pathLst>
              <a:path h="4439920">
                <a:moveTo>
                  <a:pt x="0" y="0"/>
                </a:moveTo>
                <a:lnTo>
                  <a:pt x="0" y="4439691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object 17"/>
          <p:cNvSpPr/>
          <p:nvPr/>
        </p:nvSpPr>
        <p:spPr>
          <a:xfrm>
            <a:off x="7555385" y="1513452"/>
            <a:ext cx="723573" cy="3067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object 18"/>
          <p:cNvSpPr/>
          <p:nvPr/>
        </p:nvSpPr>
        <p:spPr>
          <a:xfrm>
            <a:off x="6547013" y="2000373"/>
            <a:ext cx="240049" cy="3067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object 19"/>
          <p:cNvSpPr/>
          <p:nvPr/>
        </p:nvSpPr>
        <p:spPr>
          <a:xfrm>
            <a:off x="6583387" y="1789424"/>
            <a:ext cx="240049" cy="30679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object 20"/>
          <p:cNvSpPr/>
          <p:nvPr/>
        </p:nvSpPr>
        <p:spPr>
          <a:xfrm>
            <a:off x="7179785" y="2639546"/>
            <a:ext cx="1099172" cy="2293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object 21"/>
          <p:cNvSpPr/>
          <p:nvPr/>
        </p:nvSpPr>
        <p:spPr>
          <a:xfrm>
            <a:off x="5748014" y="3603820"/>
            <a:ext cx="3316043" cy="35549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object 22"/>
          <p:cNvSpPr/>
          <p:nvPr/>
        </p:nvSpPr>
        <p:spPr>
          <a:xfrm>
            <a:off x="5738488" y="3594294"/>
            <a:ext cx="3335654" cy="374650"/>
          </a:xfrm>
          <a:custGeom>
            <a:avLst/>
            <a:gdLst/>
            <a:ahLst/>
            <a:cxnLst/>
            <a:rect l="l" t="t" r="r" b="b"/>
            <a:pathLst>
              <a:path w="3335654" h="374650">
                <a:moveTo>
                  <a:pt x="0" y="0"/>
                </a:moveTo>
                <a:lnTo>
                  <a:pt x="3335093" y="0"/>
                </a:lnTo>
                <a:lnTo>
                  <a:pt x="3335093" y="374549"/>
                </a:lnTo>
                <a:lnTo>
                  <a:pt x="0" y="374549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6604084"/>
            <a:ext cx="199926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Adapted from Andrej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Karpathy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73F2124-E39F-4C3D-84E4-D717C214089D}"/>
              </a:ext>
            </a:extLst>
          </p:cNvPr>
          <p:cNvSpPr/>
          <p:nvPr/>
        </p:nvSpPr>
        <p:spPr bwMode="auto">
          <a:xfrm>
            <a:off x="2835905" y="3233393"/>
            <a:ext cx="1140220" cy="2150093"/>
          </a:xfrm>
          <a:prstGeom prst="rect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4166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733A38-ECC2-486F-9EE0-CCAEBDAFE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0"/>
          </a:xfrm>
        </p:spPr>
        <p:txBody>
          <a:bodyPr/>
          <a:lstStyle/>
          <a:p>
            <a:r>
              <a:rPr lang="en-US" dirty="0"/>
              <a:t>Definition</a:t>
            </a:r>
          </a:p>
        </p:txBody>
      </p:sp>
    </p:spTree>
    <p:extLst>
      <p:ext uri="{BB962C8B-B14F-4D97-AF65-F5344CB8AC3E}">
        <p14:creationId xmlns:p14="http://schemas.microsoft.com/office/powerpoint/2010/main" val="42697968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classifier: Hinge loss </a:t>
            </a:r>
          </a:p>
        </p:txBody>
      </p:sp>
      <p:sp>
        <p:nvSpPr>
          <p:cNvPr id="3" name="object 4"/>
          <p:cNvSpPr txBox="1">
            <a:spLocks/>
          </p:cNvSpPr>
          <p:nvPr/>
        </p:nvSpPr>
        <p:spPr bwMode="auto">
          <a:xfrm>
            <a:off x="345848" y="1055935"/>
            <a:ext cx="4178300" cy="563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12700" marR="5080" lvl="0" indent="0" algn="l" defTabSz="914400" rtl="0" eaLnBrk="0" fontAlgn="base" latinLnBrk="0" hangingPunct="0">
              <a:lnSpc>
                <a:spcPct val="100699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-5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Suppose: 3 training examples, 3 classes.  With some W the</a:t>
            </a:r>
            <a:r>
              <a:rPr kumimoji="0" lang="en-US" sz="1800" b="0" i="0" u="none" strike="noStrike" kern="0" cap="none" spc="-55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</a:t>
            </a: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scores</a:t>
            </a:r>
          </a:p>
        </p:txBody>
      </p:sp>
      <p:sp>
        <p:nvSpPr>
          <p:cNvPr id="4" name="object 5"/>
          <p:cNvSpPr txBox="1"/>
          <p:nvPr/>
        </p:nvSpPr>
        <p:spPr>
          <a:xfrm>
            <a:off x="4530820" y="1334080"/>
            <a:ext cx="419100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are: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object 6"/>
          <p:cNvSpPr txBox="1"/>
          <p:nvPr/>
        </p:nvSpPr>
        <p:spPr>
          <a:xfrm>
            <a:off x="5976065" y="1108405"/>
            <a:ext cx="2284730" cy="692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Hinge </a:t>
            </a: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loss: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0480" marR="0" lvl="0" indent="0" algn="l" defTabSz="914400" rtl="0" eaLnBrk="1" fontAlgn="auto" latinLnBrk="0" hangingPunct="1">
              <a:lnSpc>
                <a:spcPct val="100000"/>
              </a:lnSpc>
              <a:spcBef>
                <a:spcPts val="15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Given an</a:t>
            </a:r>
            <a:r>
              <a:rPr kumimoji="0" sz="14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example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object 7"/>
          <p:cNvSpPr txBox="1"/>
          <p:nvPr/>
        </p:nvSpPr>
        <p:spPr>
          <a:xfrm>
            <a:off x="5994439" y="1795722"/>
            <a:ext cx="509905" cy="4360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where  where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object 8"/>
          <p:cNvSpPr txBox="1"/>
          <p:nvPr/>
        </p:nvSpPr>
        <p:spPr>
          <a:xfrm>
            <a:off x="6823343" y="1785561"/>
            <a:ext cx="1635125" cy="434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1594" marR="0" lvl="0" indent="0" algn="l" defTabSz="914400" rtl="0" eaLnBrk="1" fontAlgn="auto" latinLnBrk="0" hangingPunct="1">
              <a:lnSpc>
                <a:spcPts val="166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is the image</a:t>
            </a:r>
            <a:r>
              <a:rPr kumimoji="0" sz="14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and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166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is the (integer)</a:t>
            </a:r>
            <a:r>
              <a:rPr kumimoji="0" sz="1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label,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object 9"/>
          <p:cNvSpPr txBox="1"/>
          <p:nvPr/>
        </p:nvSpPr>
        <p:spPr>
          <a:xfrm>
            <a:off x="5994438" y="2424370"/>
            <a:ext cx="2485390" cy="10823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and using the shorthand for the 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scores</a:t>
            </a:r>
            <a:r>
              <a:rPr kumimoji="0" sz="1400" b="0" i="0" u="none" strike="noStrike" kern="1200" cap="none" spc="-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vector: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loss has the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form: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" name="object 10"/>
          <p:cNvSpPr txBox="1"/>
          <p:nvPr/>
        </p:nvSpPr>
        <p:spPr>
          <a:xfrm>
            <a:off x="5885310" y="4033098"/>
            <a:ext cx="2945130" cy="13900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= max(0, 1.3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4.9 +</a:t>
            </a:r>
            <a:r>
              <a:rPr kumimoji="0" sz="1800" b="0" i="0" u="none" strike="noStrike" kern="1200" cap="none" spc="-4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1)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02565" marR="0" lvl="0" indent="0" algn="l" defTabSz="914400" rtl="0" eaLnBrk="1" fontAlgn="auto" latinLnBrk="0" hangingPunct="1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+max(0, 2.0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4.9 +</a:t>
            </a:r>
            <a:r>
              <a:rPr kumimoji="0" sz="1800" b="0" i="0" u="none" strike="noStrike" kern="1200" cap="none" spc="-4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1)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= max(0, -2.6) + max(0,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-1.9)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= 0 +</a:t>
            </a:r>
            <a:r>
              <a:rPr kumimoji="0" sz="1800" b="0" i="0" u="none" strike="noStrike" kern="1200" cap="none" spc="-9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=</a:t>
            </a:r>
            <a:r>
              <a:rPr kumimoji="0" sz="1800" b="0" i="0" u="none" strike="noStrike" kern="1200" cap="none" spc="-10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graphicFrame>
        <p:nvGraphicFramePr>
          <p:cNvPr id="10" name="object 11"/>
          <p:cNvGraphicFramePr>
            <a:graphicFrameLocks noGrp="1"/>
          </p:cNvGraphicFramePr>
          <p:nvPr/>
        </p:nvGraphicFramePr>
        <p:xfrm>
          <a:off x="98375" y="3248295"/>
          <a:ext cx="5393987" cy="21303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388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58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92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73196">
                <a:tc>
                  <a:txBody>
                    <a:bodyPr/>
                    <a:lstStyle/>
                    <a:p>
                      <a:pPr marL="112395">
                        <a:lnSpc>
                          <a:spcPct val="100000"/>
                        </a:lnSpc>
                        <a:spcBef>
                          <a:spcPts val="125"/>
                        </a:spcBef>
                        <a:tabLst>
                          <a:tab pos="2167890" algn="r"/>
                        </a:tabLst>
                      </a:pPr>
                      <a:r>
                        <a:rPr sz="3600" spc="-7" baseline="8101" dirty="0">
                          <a:latin typeface="Arial"/>
                          <a:cs typeface="Arial"/>
                        </a:rPr>
                        <a:t>cat</a:t>
                      </a:r>
                      <a:r>
                        <a:rPr sz="3000" spc="-5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3000" b="1" spc="-5" dirty="0">
                          <a:latin typeface="Arial"/>
                          <a:cs typeface="Arial"/>
                        </a:rPr>
                        <a:t>3.2</a:t>
                      </a:r>
                      <a:endParaRPr sz="3000">
                        <a:latin typeface="Arial"/>
                        <a:cs typeface="Arial"/>
                      </a:endParaRPr>
                    </a:p>
                    <a:p>
                      <a:pPr marL="112395">
                        <a:lnSpc>
                          <a:spcPct val="100000"/>
                        </a:lnSpc>
                        <a:spcBef>
                          <a:spcPts val="960"/>
                        </a:spcBef>
                        <a:tabLst>
                          <a:tab pos="2167890" algn="r"/>
                        </a:tabLst>
                      </a:pPr>
                      <a:r>
                        <a:rPr sz="2400" spc="-5" dirty="0">
                          <a:latin typeface="Arial"/>
                          <a:cs typeface="Arial"/>
                        </a:rPr>
                        <a:t>car</a:t>
                      </a:r>
                      <a:r>
                        <a:rPr sz="3000" spc="-5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3000" spc="-5" dirty="0">
                          <a:latin typeface="Arial"/>
                          <a:cs typeface="Arial"/>
                        </a:rPr>
                        <a:t>5.1</a:t>
                      </a:r>
                      <a:endParaRPr sz="3000">
                        <a:latin typeface="Arial"/>
                        <a:cs typeface="Arial"/>
                      </a:endParaRPr>
                    </a:p>
                    <a:p>
                      <a:pPr marL="112395">
                        <a:lnSpc>
                          <a:spcPct val="100000"/>
                        </a:lnSpc>
                        <a:spcBef>
                          <a:spcPts val="590"/>
                        </a:spcBef>
                        <a:tabLst>
                          <a:tab pos="1562735" algn="l"/>
                        </a:tabLst>
                      </a:pPr>
                      <a:r>
                        <a:rPr sz="3600" spc="-7" baseline="-8101" dirty="0">
                          <a:latin typeface="Arial"/>
                          <a:cs typeface="Arial"/>
                        </a:rPr>
                        <a:t>frog	</a:t>
                      </a:r>
                      <a:r>
                        <a:rPr sz="3000" spc="-5" dirty="0">
                          <a:latin typeface="Arial"/>
                          <a:cs typeface="Arial"/>
                        </a:rPr>
                        <a:t>-1.7</a:t>
                      </a:r>
                      <a:endParaRPr sz="3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9049">
                      <a:solidFill>
                        <a:srgbClr val="0000FF"/>
                      </a:solidFill>
                      <a:prstDash val="solid"/>
                    </a:lnR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8455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3000" spc="-5" dirty="0">
                          <a:latin typeface="Arial"/>
                          <a:cs typeface="Arial"/>
                        </a:rPr>
                        <a:t>1.3</a:t>
                      </a:r>
                      <a:endParaRPr sz="3000">
                        <a:latin typeface="Arial"/>
                        <a:cs typeface="Arial"/>
                      </a:endParaRPr>
                    </a:p>
                    <a:p>
                      <a:pPr marL="338455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3000" b="1" spc="-5" dirty="0">
                          <a:latin typeface="Arial"/>
                          <a:cs typeface="Arial"/>
                        </a:rPr>
                        <a:t>4.9</a:t>
                      </a:r>
                      <a:endParaRPr sz="3000">
                        <a:latin typeface="Arial"/>
                        <a:cs typeface="Arial"/>
                      </a:endParaRPr>
                    </a:p>
                    <a:p>
                      <a:pPr marL="338455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3000" spc="-5" dirty="0">
                          <a:latin typeface="Arial"/>
                          <a:cs typeface="Arial"/>
                        </a:rPr>
                        <a:t>2.0</a:t>
                      </a:r>
                      <a:endParaRPr sz="3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49">
                      <a:solidFill>
                        <a:srgbClr val="0000FF"/>
                      </a:solidFill>
                      <a:prstDash val="solid"/>
                    </a:lnL>
                    <a:lnR w="19049">
                      <a:solidFill>
                        <a:srgbClr val="0000FF"/>
                      </a:solidFill>
                      <a:prstDash val="solid"/>
                    </a:lnR>
                    <a:lnT w="19049">
                      <a:solidFill>
                        <a:srgbClr val="0000FF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53720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3000" spc="-5" dirty="0">
                          <a:latin typeface="Arial"/>
                          <a:cs typeface="Arial"/>
                        </a:rPr>
                        <a:t>2.2</a:t>
                      </a:r>
                      <a:endParaRPr sz="3000">
                        <a:latin typeface="Arial"/>
                        <a:cs typeface="Arial"/>
                      </a:endParaRPr>
                    </a:p>
                    <a:p>
                      <a:pPr marL="55372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3000" spc="-5" dirty="0">
                          <a:latin typeface="Arial"/>
                          <a:cs typeface="Arial"/>
                        </a:rPr>
                        <a:t>2.5</a:t>
                      </a:r>
                      <a:endParaRPr sz="3000">
                        <a:latin typeface="Arial"/>
                        <a:cs typeface="Arial"/>
                      </a:endParaRPr>
                    </a:p>
                    <a:p>
                      <a:pPr marL="40132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3000" b="1" spc="-5" dirty="0">
                          <a:latin typeface="Arial"/>
                          <a:cs typeface="Arial"/>
                        </a:rPr>
                        <a:t>-3.1</a:t>
                      </a:r>
                      <a:endParaRPr sz="3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49">
                      <a:solidFill>
                        <a:srgbClr val="0000FF"/>
                      </a:solidFill>
                      <a:prstDash val="solid"/>
                    </a:lnL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3599">
                <a:tc>
                  <a:txBody>
                    <a:bodyPr/>
                    <a:lstStyle/>
                    <a:p>
                      <a:pPr marL="85090">
                        <a:lnSpc>
                          <a:spcPts val="3340"/>
                        </a:lnSpc>
                        <a:tabLst>
                          <a:tab pos="1692910" algn="l"/>
                        </a:tabLst>
                      </a:pPr>
                      <a:r>
                        <a:rPr sz="2400" spc="-5" dirty="0">
                          <a:latin typeface="Arial"/>
                          <a:cs typeface="Arial"/>
                        </a:rPr>
                        <a:t>Losses:	</a:t>
                      </a:r>
                      <a:r>
                        <a:rPr sz="4500" spc="-7" baseline="1851" dirty="0">
                          <a:latin typeface="Arial"/>
                          <a:cs typeface="Arial"/>
                        </a:rPr>
                        <a:t>2.9</a:t>
                      </a:r>
                      <a:endParaRPr sz="4500" baseline="1851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9049">
                      <a:solidFill>
                        <a:srgbClr val="0000FF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ts val="3260"/>
                        </a:lnSpc>
                      </a:pPr>
                      <a:r>
                        <a:rPr sz="3000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3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49">
                      <a:solidFill>
                        <a:srgbClr val="0000FF"/>
                      </a:solidFill>
                      <a:prstDash val="solid"/>
                    </a:lnL>
                    <a:lnR w="19049">
                      <a:solidFill>
                        <a:srgbClr val="0000FF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19049">
                      <a:solidFill>
                        <a:srgbClr val="0000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3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49">
                      <a:solidFill>
                        <a:srgbClr val="0000FF"/>
                      </a:solidFill>
                      <a:prstDash val="solid"/>
                    </a:lnL>
                    <a:lnT w="9524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object 12"/>
          <p:cNvSpPr/>
          <p:nvPr/>
        </p:nvSpPr>
        <p:spPr>
          <a:xfrm>
            <a:off x="1404999" y="1863785"/>
            <a:ext cx="1140220" cy="12585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object 13"/>
          <p:cNvSpPr/>
          <p:nvPr/>
        </p:nvSpPr>
        <p:spPr>
          <a:xfrm>
            <a:off x="2670995" y="1863788"/>
            <a:ext cx="1258539" cy="12585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object 14"/>
          <p:cNvSpPr/>
          <p:nvPr/>
        </p:nvSpPr>
        <p:spPr>
          <a:xfrm>
            <a:off x="4049442" y="1863808"/>
            <a:ext cx="1211047" cy="121104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object 15"/>
          <p:cNvSpPr/>
          <p:nvPr/>
        </p:nvSpPr>
        <p:spPr>
          <a:xfrm>
            <a:off x="2975794" y="1336775"/>
            <a:ext cx="1449172" cy="3067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object 16"/>
          <p:cNvSpPr/>
          <p:nvPr/>
        </p:nvSpPr>
        <p:spPr>
          <a:xfrm>
            <a:off x="5679888" y="981274"/>
            <a:ext cx="0" cy="4439920"/>
          </a:xfrm>
          <a:custGeom>
            <a:avLst/>
            <a:gdLst/>
            <a:ahLst/>
            <a:cxnLst/>
            <a:rect l="l" t="t" r="r" b="b"/>
            <a:pathLst>
              <a:path h="4439920">
                <a:moveTo>
                  <a:pt x="0" y="0"/>
                </a:moveTo>
                <a:lnTo>
                  <a:pt x="0" y="4439691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object 17"/>
          <p:cNvSpPr/>
          <p:nvPr/>
        </p:nvSpPr>
        <p:spPr>
          <a:xfrm>
            <a:off x="7555385" y="1513452"/>
            <a:ext cx="723573" cy="3067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object 18"/>
          <p:cNvSpPr/>
          <p:nvPr/>
        </p:nvSpPr>
        <p:spPr>
          <a:xfrm>
            <a:off x="6547013" y="2000373"/>
            <a:ext cx="240049" cy="3067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object 19"/>
          <p:cNvSpPr/>
          <p:nvPr/>
        </p:nvSpPr>
        <p:spPr>
          <a:xfrm>
            <a:off x="6583387" y="1789424"/>
            <a:ext cx="240049" cy="30679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object 20"/>
          <p:cNvSpPr/>
          <p:nvPr/>
        </p:nvSpPr>
        <p:spPr>
          <a:xfrm>
            <a:off x="7179785" y="2639546"/>
            <a:ext cx="1099172" cy="2293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object 21"/>
          <p:cNvSpPr/>
          <p:nvPr/>
        </p:nvSpPr>
        <p:spPr>
          <a:xfrm>
            <a:off x="5748014" y="3603820"/>
            <a:ext cx="3316043" cy="35549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object 22"/>
          <p:cNvSpPr/>
          <p:nvPr/>
        </p:nvSpPr>
        <p:spPr>
          <a:xfrm>
            <a:off x="5738488" y="3594294"/>
            <a:ext cx="3335654" cy="374650"/>
          </a:xfrm>
          <a:custGeom>
            <a:avLst/>
            <a:gdLst/>
            <a:ahLst/>
            <a:cxnLst/>
            <a:rect l="l" t="t" r="r" b="b"/>
            <a:pathLst>
              <a:path w="3335654" h="374650">
                <a:moveTo>
                  <a:pt x="0" y="0"/>
                </a:moveTo>
                <a:lnTo>
                  <a:pt x="3335093" y="0"/>
                </a:lnTo>
                <a:lnTo>
                  <a:pt x="3335093" y="374549"/>
                </a:lnTo>
                <a:lnTo>
                  <a:pt x="0" y="374549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6604084"/>
            <a:ext cx="199926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Adapted from Andrej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Karpathy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26268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classifier: Hinge loss </a:t>
            </a:r>
          </a:p>
        </p:txBody>
      </p:sp>
      <p:sp>
        <p:nvSpPr>
          <p:cNvPr id="3" name="object 4"/>
          <p:cNvSpPr txBox="1">
            <a:spLocks/>
          </p:cNvSpPr>
          <p:nvPr/>
        </p:nvSpPr>
        <p:spPr bwMode="auto">
          <a:xfrm>
            <a:off x="345848" y="1055935"/>
            <a:ext cx="4178300" cy="563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12700" marR="5080" lvl="0" indent="0" algn="l" defTabSz="914400" rtl="0" eaLnBrk="0" fontAlgn="base" latinLnBrk="0" hangingPunct="0">
              <a:lnSpc>
                <a:spcPct val="100699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-5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Suppose: 3 training examples, 3 classes.  With some W the</a:t>
            </a:r>
            <a:r>
              <a:rPr kumimoji="0" lang="en-US" sz="1800" b="0" i="0" u="none" strike="noStrike" kern="0" cap="none" spc="-55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</a:t>
            </a: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scores</a:t>
            </a:r>
          </a:p>
        </p:txBody>
      </p:sp>
      <p:sp>
        <p:nvSpPr>
          <p:cNvPr id="4" name="object 5"/>
          <p:cNvSpPr txBox="1"/>
          <p:nvPr/>
        </p:nvSpPr>
        <p:spPr>
          <a:xfrm>
            <a:off x="4530820" y="1334080"/>
            <a:ext cx="419100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are: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object 6"/>
          <p:cNvSpPr txBox="1"/>
          <p:nvPr/>
        </p:nvSpPr>
        <p:spPr>
          <a:xfrm>
            <a:off x="5976065" y="1108405"/>
            <a:ext cx="2284730" cy="692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Hinge</a:t>
            </a:r>
            <a:r>
              <a:rPr kumimoji="0" sz="1800" b="1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loss: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0480" marR="0" lvl="0" indent="0" algn="l" defTabSz="914400" rtl="0" eaLnBrk="1" fontAlgn="auto" latinLnBrk="0" hangingPunct="1">
              <a:lnSpc>
                <a:spcPct val="100000"/>
              </a:lnSpc>
              <a:spcBef>
                <a:spcPts val="15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Given an</a:t>
            </a:r>
            <a:r>
              <a:rPr kumimoji="0" sz="14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example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object 7"/>
          <p:cNvSpPr txBox="1"/>
          <p:nvPr/>
        </p:nvSpPr>
        <p:spPr>
          <a:xfrm>
            <a:off x="5994439" y="1795722"/>
            <a:ext cx="509905" cy="4360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where  where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object 8"/>
          <p:cNvSpPr txBox="1"/>
          <p:nvPr/>
        </p:nvSpPr>
        <p:spPr>
          <a:xfrm>
            <a:off x="6823343" y="1785561"/>
            <a:ext cx="1635125" cy="434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1594" marR="0" lvl="0" indent="0" algn="l" defTabSz="914400" rtl="0" eaLnBrk="1" fontAlgn="auto" latinLnBrk="0" hangingPunct="1">
              <a:lnSpc>
                <a:spcPts val="166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is the image</a:t>
            </a:r>
            <a:r>
              <a:rPr kumimoji="0" sz="14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and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166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is the (integer)</a:t>
            </a:r>
            <a:r>
              <a:rPr kumimoji="0" sz="1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label,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object 9"/>
          <p:cNvSpPr txBox="1"/>
          <p:nvPr/>
        </p:nvSpPr>
        <p:spPr>
          <a:xfrm>
            <a:off x="5994438" y="2424370"/>
            <a:ext cx="2485390" cy="10823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and using the shorthand for the 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scores</a:t>
            </a:r>
            <a:r>
              <a:rPr kumimoji="0" sz="1400" b="0" i="0" u="none" strike="noStrike" kern="1200" cap="none" spc="-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vector: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loss has the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form: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" name="object 10"/>
          <p:cNvSpPr txBox="1"/>
          <p:nvPr/>
        </p:nvSpPr>
        <p:spPr>
          <a:xfrm>
            <a:off x="5885310" y="4033098"/>
            <a:ext cx="2792730" cy="16619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= max(0, 2.2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(-3.1) +</a:t>
            </a:r>
            <a:r>
              <a:rPr kumimoji="0" sz="1800" b="0" i="0" u="none" strike="noStrike" kern="1200" cap="none" spc="-2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1)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6830" marR="0" lvl="0" indent="0" algn="ctr" defTabSz="914400" rtl="0" eaLnBrk="1" fontAlgn="auto" latinLnBrk="0" hangingPunct="1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+max(0, 2.5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(-3.1) +</a:t>
            </a:r>
            <a:r>
              <a:rPr kumimoji="0" sz="1800" b="0" i="0" u="none" strike="noStrike" kern="1200" cap="none" spc="-2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1)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= max(0, 5.3</a:t>
            </a:r>
            <a:r>
              <a:rPr kumimoji="0" lang="en-US" sz="18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+ 1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) </a:t>
            </a:r>
            <a:endParaRPr kumimoji="0" lang="en-US" sz="1800" b="0" i="0" u="none" strike="noStrike" kern="1200" cap="none" spc="-5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 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+ max(0,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5.6</a:t>
            </a:r>
            <a:r>
              <a:rPr kumimoji="0" lang="en-US" sz="18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+ 1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)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= </a:t>
            </a:r>
            <a:r>
              <a:rPr kumimoji="0" lang="en-US" sz="18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6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.3 +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8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6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.6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=</a:t>
            </a:r>
            <a:r>
              <a:rPr kumimoji="0" sz="1800" b="0" i="0" u="none" strike="noStrike" kern="1200" cap="none" spc="-8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</a:t>
            </a:r>
            <a:r>
              <a:rPr kumimoji="0" lang="en-US" sz="18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.9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graphicFrame>
        <p:nvGraphicFramePr>
          <p:cNvPr id="10" name="object 11"/>
          <p:cNvGraphicFramePr>
            <a:graphicFrameLocks noGrp="1"/>
          </p:cNvGraphicFramePr>
          <p:nvPr/>
        </p:nvGraphicFramePr>
        <p:xfrm>
          <a:off x="98375" y="3248295"/>
          <a:ext cx="5393987" cy="21303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493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52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96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58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384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673196">
                <a:tc>
                  <a:txBody>
                    <a:bodyPr/>
                    <a:lstStyle/>
                    <a:p>
                      <a:pPr marL="112395">
                        <a:lnSpc>
                          <a:spcPct val="100000"/>
                        </a:lnSpc>
                        <a:spcBef>
                          <a:spcPts val="725"/>
                        </a:spcBef>
                      </a:pPr>
                      <a:r>
                        <a:rPr sz="2400" spc="-5" dirty="0">
                          <a:latin typeface="Arial"/>
                          <a:cs typeface="Arial"/>
                        </a:rPr>
                        <a:t>cat</a:t>
                      </a:r>
                      <a:endParaRPr sz="2400" dirty="0">
                        <a:latin typeface="Arial"/>
                        <a:cs typeface="Arial"/>
                      </a:endParaRPr>
                    </a:p>
                    <a:p>
                      <a:pPr marL="112395" marR="704215">
                        <a:lnSpc>
                          <a:spcPct val="157900"/>
                        </a:lnSpc>
                        <a:spcBef>
                          <a:spcPts val="15"/>
                        </a:spcBef>
                      </a:pPr>
                      <a:r>
                        <a:rPr sz="2400" spc="-5" dirty="0">
                          <a:latin typeface="Arial"/>
                          <a:cs typeface="Arial"/>
                        </a:rPr>
                        <a:t>car  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frog</a:t>
                      </a:r>
                    </a:p>
                  </a:txBody>
                  <a:tcPr marL="0" marR="0" marT="0" marB="0"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88595" algn="ct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3000" b="1" spc="-5" dirty="0">
                          <a:latin typeface="Arial"/>
                          <a:cs typeface="Arial"/>
                        </a:rPr>
                        <a:t>3.2</a:t>
                      </a:r>
                      <a:endParaRPr sz="3000">
                        <a:latin typeface="Arial"/>
                        <a:cs typeface="Arial"/>
                      </a:endParaRPr>
                    </a:p>
                    <a:p>
                      <a:pPr marR="188595"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3000" spc="-5" dirty="0">
                          <a:latin typeface="Arial"/>
                          <a:cs typeface="Arial"/>
                        </a:rPr>
                        <a:t>5.1</a:t>
                      </a:r>
                      <a:endParaRPr sz="3000">
                        <a:latin typeface="Arial"/>
                        <a:cs typeface="Arial"/>
                      </a:endParaRPr>
                    </a:p>
                    <a:p>
                      <a:pPr marR="213995"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3000" spc="-5" dirty="0">
                          <a:latin typeface="Arial"/>
                          <a:cs typeface="Arial"/>
                        </a:rPr>
                        <a:t>-1.7</a:t>
                      </a:r>
                      <a:endParaRPr sz="3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1800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3000" spc="-5" dirty="0">
                          <a:latin typeface="Arial"/>
                          <a:cs typeface="Arial"/>
                        </a:rPr>
                        <a:t>1.3</a:t>
                      </a:r>
                      <a:endParaRPr sz="3000">
                        <a:latin typeface="Arial"/>
                        <a:cs typeface="Arial"/>
                      </a:endParaRPr>
                    </a:p>
                    <a:p>
                      <a:pPr marL="43180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3000" b="1" spc="-5" dirty="0">
                          <a:latin typeface="Arial"/>
                          <a:cs typeface="Arial"/>
                        </a:rPr>
                        <a:t>4.9</a:t>
                      </a:r>
                      <a:endParaRPr sz="3000">
                        <a:latin typeface="Arial"/>
                        <a:cs typeface="Arial"/>
                      </a:endParaRPr>
                    </a:p>
                    <a:p>
                      <a:pPr marL="43180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3000" spc="-5" dirty="0">
                          <a:latin typeface="Arial"/>
                          <a:cs typeface="Arial"/>
                        </a:rPr>
                        <a:t>2.0</a:t>
                      </a:r>
                      <a:endParaRPr sz="3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9049">
                      <a:solidFill>
                        <a:srgbClr val="0000FF"/>
                      </a:solidFill>
                      <a:prstDash val="solid"/>
                    </a:lnR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14655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3000" spc="-5" dirty="0">
                          <a:latin typeface="Arial"/>
                          <a:cs typeface="Arial"/>
                        </a:rPr>
                        <a:t>2.2</a:t>
                      </a:r>
                      <a:endParaRPr sz="3000">
                        <a:latin typeface="Arial"/>
                        <a:cs typeface="Arial"/>
                      </a:endParaRPr>
                    </a:p>
                    <a:p>
                      <a:pPr marL="414655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3000" spc="-5" dirty="0">
                          <a:latin typeface="Arial"/>
                          <a:cs typeface="Arial"/>
                        </a:rPr>
                        <a:t>2.5</a:t>
                      </a:r>
                      <a:endParaRPr sz="3000">
                        <a:latin typeface="Arial"/>
                        <a:cs typeface="Arial"/>
                      </a:endParaRPr>
                    </a:p>
                    <a:p>
                      <a:pPr marL="262255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3000" b="1" spc="-5" dirty="0">
                          <a:latin typeface="Arial"/>
                          <a:cs typeface="Arial"/>
                        </a:rPr>
                        <a:t>-3.1</a:t>
                      </a:r>
                      <a:endParaRPr sz="3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49">
                      <a:solidFill>
                        <a:srgbClr val="0000FF"/>
                      </a:solidFill>
                      <a:prstDash val="solid"/>
                    </a:lnL>
                    <a:lnR w="19049">
                      <a:solidFill>
                        <a:srgbClr val="0000FF"/>
                      </a:solidFill>
                      <a:prstDash val="solid"/>
                    </a:lnR>
                    <a:lnT w="19049">
                      <a:solidFill>
                        <a:srgbClr val="0000FF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3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49">
                      <a:solidFill>
                        <a:srgbClr val="0000FF"/>
                      </a:solidFill>
                      <a:prstDash val="solid"/>
                    </a:lnL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3599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2400" spc="-5" dirty="0">
                          <a:latin typeface="Arial"/>
                          <a:cs typeface="Arial"/>
                        </a:rPr>
                        <a:t>Losses: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9524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343535">
                        <a:lnSpc>
                          <a:spcPts val="3260"/>
                        </a:lnSpc>
                      </a:pPr>
                      <a:r>
                        <a:rPr sz="3000" spc="-5" dirty="0">
                          <a:latin typeface="Arial"/>
                          <a:cs typeface="Arial"/>
                        </a:rPr>
                        <a:t>2.9</a:t>
                      </a:r>
                      <a:endParaRPr sz="3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9524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25400" algn="ctr">
                        <a:lnSpc>
                          <a:spcPts val="3260"/>
                        </a:lnSpc>
                      </a:pPr>
                      <a:r>
                        <a:rPr sz="3000" dirty="0">
                          <a:latin typeface="Arial"/>
                          <a:cs typeface="Arial"/>
                        </a:rPr>
                        <a:t>0</a:t>
                      </a:r>
                      <a:endParaRPr sz="3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9049">
                      <a:solidFill>
                        <a:srgbClr val="0000FF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52729">
                        <a:lnSpc>
                          <a:spcPts val="3260"/>
                        </a:lnSpc>
                      </a:pPr>
                      <a:r>
                        <a:rPr sz="3000" spc="-5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lang="en-US" sz="3000" spc="-5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sz="3000" spc="-5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.9</a:t>
                      </a:r>
                      <a:endParaRPr sz="30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49">
                      <a:solidFill>
                        <a:srgbClr val="0000FF"/>
                      </a:solidFill>
                      <a:prstDash val="solid"/>
                    </a:lnL>
                    <a:lnR w="19049">
                      <a:solidFill>
                        <a:srgbClr val="0000FF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19049">
                      <a:solidFill>
                        <a:srgbClr val="0000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3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49">
                      <a:solidFill>
                        <a:srgbClr val="0000FF"/>
                      </a:solidFill>
                      <a:prstDash val="solid"/>
                    </a:lnL>
                    <a:lnT w="9524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object 12"/>
          <p:cNvSpPr/>
          <p:nvPr/>
        </p:nvSpPr>
        <p:spPr>
          <a:xfrm>
            <a:off x="1404999" y="1863785"/>
            <a:ext cx="1140220" cy="12585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object 13"/>
          <p:cNvSpPr/>
          <p:nvPr/>
        </p:nvSpPr>
        <p:spPr>
          <a:xfrm>
            <a:off x="2670995" y="1863788"/>
            <a:ext cx="1258539" cy="12585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object 14"/>
          <p:cNvSpPr/>
          <p:nvPr/>
        </p:nvSpPr>
        <p:spPr>
          <a:xfrm>
            <a:off x="4049442" y="1863808"/>
            <a:ext cx="1211047" cy="121104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object 15"/>
          <p:cNvSpPr/>
          <p:nvPr/>
        </p:nvSpPr>
        <p:spPr>
          <a:xfrm>
            <a:off x="2975794" y="1336775"/>
            <a:ext cx="1449172" cy="3067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object 16"/>
          <p:cNvSpPr/>
          <p:nvPr/>
        </p:nvSpPr>
        <p:spPr>
          <a:xfrm>
            <a:off x="5679888" y="981274"/>
            <a:ext cx="0" cy="4439920"/>
          </a:xfrm>
          <a:custGeom>
            <a:avLst/>
            <a:gdLst/>
            <a:ahLst/>
            <a:cxnLst/>
            <a:rect l="l" t="t" r="r" b="b"/>
            <a:pathLst>
              <a:path h="4439920">
                <a:moveTo>
                  <a:pt x="0" y="0"/>
                </a:moveTo>
                <a:lnTo>
                  <a:pt x="0" y="4439691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object 17"/>
          <p:cNvSpPr/>
          <p:nvPr/>
        </p:nvSpPr>
        <p:spPr>
          <a:xfrm>
            <a:off x="7555385" y="1513452"/>
            <a:ext cx="723573" cy="3067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object 18"/>
          <p:cNvSpPr/>
          <p:nvPr/>
        </p:nvSpPr>
        <p:spPr>
          <a:xfrm>
            <a:off x="6547013" y="2000373"/>
            <a:ext cx="240049" cy="3067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object 19"/>
          <p:cNvSpPr/>
          <p:nvPr/>
        </p:nvSpPr>
        <p:spPr>
          <a:xfrm>
            <a:off x="6583387" y="1789424"/>
            <a:ext cx="240049" cy="30679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object 20"/>
          <p:cNvSpPr/>
          <p:nvPr/>
        </p:nvSpPr>
        <p:spPr>
          <a:xfrm>
            <a:off x="7179785" y="2639546"/>
            <a:ext cx="1099172" cy="2293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object 21"/>
          <p:cNvSpPr/>
          <p:nvPr/>
        </p:nvSpPr>
        <p:spPr>
          <a:xfrm>
            <a:off x="5748014" y="3603820"/>
            <a:ext cx="3316043" cy="35549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object 22"/>
          <p:cNvSpPr/>
          <p:nvPr/>
        </p:nvSpPr>
        <p:spPr>
          <a:xfrm>
            <a:off x="5738488" y="3594294"/>
            <a:ext cx="3335654" cy="374650"/>
          </a:xfrm>
          <a:custGeom>
            <a:avLst/>
            <a:gdLst/>
            <a:ahLst/>
            <a:cxnLst/>
            <a:rect l="l" t="t" r="r" b="b"/>
            <a:pathLst>
              <a:path w="3335654" h="374650">
                <a:moveTo>
                  <a:pt x="0" y="0"/>
                </a:moveTo>
                <a:lnTo>
                  <a:pt x="3335093" y="0"/>
                </a:lnTo>
                <a:lnTo>
                  <a:pt x="3335093" y="374549"/>
                </a:lnTo>
                <a:lnTo>
                  <a:pt x="0" y="374549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-1" y="6604084"/>
            <a:ext cx="200297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Adapted from Andrej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Karpathy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83017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classifier: Hinge loss </a:t>
            </a:r>
          </a:p>
        </p:txBody>
      </p:sp>
      <p:sp>
        <p:nvSpPr>
          <p:cNvPr id="3" name="object 4"/>
          <p:cNvSpPr/>
          <p:nvPr/>
        </p:nvSpPr>
        <p:spPr>
          <a:xfrm>
            <a:off x="98375" y="4931016"/>
            <a:ext cx="5394325" cy="0"/>
          </a:xfrm>
          <a:custGeom>
            <a:avLst/>
            <a:gdLst/>
            <a:ahLst/>
            <a:cxnLst/>
            <a:rect l="l" t="t" r="r" b="b"/>
            <a:pathLst>
              <a:path w="5394325">
                <a:moveTo>
                  <a:pt x="0" y="0"/>
                </a:moveTo>
                <a:lnTo>
                  <a:pt x="5393989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object 5"/>
          <p:cNvSpPr/>
          <p:nvPr/>
        </p:nvSpPr>
        <p:spPr>
          <a:xfrm>
            <a:off x="1404999" y="1863785"/>
            <a:ext cx="1140220" cy="12585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object 6"/>
          <p:cNvSpPr/>
          <p:nvPr/>
        </p:nvSpPr>
        <p:spPr>
          <a:xfrm>
            <a:off x="2670995" y="1863788"/>
            <a:ext cx="1258539" cy="12585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object 7"/>
          <p:cNvSpPr/>
          <p:nvPr/>
        </p:nvSpPr>
        <p:spPr>
          <a:xfrm>
            <a:off x="4049442" y="1863808"/>
            <a:ext cx="1211047" cy="121104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object 8"/>
          <p:cNvSpPr txBox="1"/>
          <p:nvPr/>
        </p:nvSpPr>
        <p:spPr>
          <a:xfrm>
            <a:off x="198150" y="3137426"/>
            <a:ext cx="550545" cy="17456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0" algn="just" defTabSz="914400" rtl="0" eaLnBrk="1" fontAlgn="auto" latinLnBrk="0" hangingPunct="1">
              <a:lnSpc>
                <a:spcPct val="158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cat  car  frog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object 9"/>
          <p:cNvSpPr txBox="1"/>
          <p:nvPr/>
        </p:nvSpPr>
        <p:spPr>
          <a:xfrm>
            <a:off x="1648542" y="3318856"/>
            <a:ext cx="681990" cy="1532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3.2</a:t>
            </a: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540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5.1</a:t>
            </a: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-1.7</a:t>
            </a: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" name="object 10"/>
          <p:cNvSpPr txBox="1"/>
          <p:nvPr/>
        </p:nvSpPr>
        <p:spPr>
          <a:xfrm>
            <a:off x="3172539" y="3318856"/>
            <a:ext cx="554990" cy="1532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1.3</a:t>
            </a: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4.9</a:t>
            </a: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2.0</a:t>
            </a: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0" name="object 11"/>
          <p:cNvSpPr txBox="1"/>
          <p:nvPr/>
        </p:nvSpPr>
        <p:spPr>
          <a:xfrm>
            <a:off x="4391736" y="3318856"/>
            <a:ext cx="707390" cy="1532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446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2.2</a:t>
            </a: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64465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2.5</a:t>
            </a: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-3.1</a:t>
            </a: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1" name="object 12"/>
          <p:cNvSpPr/>
          <p:nvPr/>
        </p:nvSpPr>
        <p:spPr>
          <a:xfrm>
            <a:off x="2975794" y="1336775"/>
            <a:ext cx="1449172" cy="3067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object 13"/>
          <p:cNvSpPr/>
          <p:nvPr/>
        </p:nvSpPr>
        <p:spPr>
          <a:xfrm>
            <a:off x="5679888" y="981274"/>
            <a:ext cx="0" cy="4439920"/>
          </a:xfrm>
          <a:custGeom>
            <a:avLst/>
            <a:gdLst/>
            <a:ahLst/>
            <a:cxnLst/>
            <a:rect l="l" t="t" r="r" b="b"/>
            <a:pathLst>
              <a:path h="4439920">
                <a:moveTo>
                  <a:pt x="0" y="0"/>
                </a:moveTo>
                <a:lnTo>
                  <a:pt x="0" y="4439691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object 14"/>
          <p:cNvSpPr txBox="1"/>
          <p:nvPr/>
        </p:nvSpPr>
        <p:spPr>
          <a:xfrm>
            <a:off x="345848" y="1055935"/>
            <a:ext cx="4178300" cy="563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6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Suppose: 3 training examples, 3 classes.  With some W the</a:t>
            </a:r>
            <a:r>
              <a:rPr kumimoji="0" sz="1800" b="0" i="0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scores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4" name="object 15"/>
          <p:cNvSpPr txBox="1"/>
          <p:nvPr/>
        </p:nvSpPr>
        <p:spPr>
          <a:xfrm>
            <a:off x="4530820" y="1334080"/>
            <a:ext cx="419100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are: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5" name="object 16"/>
          <p:cNvSpPr txBox="1"/>
          <p:nvPr/>
        </p:nvSpPr>
        <p:spPr>
          <a:xfrm>
            <a:off x="5976065" y="1108405"/>
            <a:ext cx="2284730" cy="692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Hinge</a:t>
            </a:r>
            <a:r>
              <a:rPr kumimoji="0" sz="1800" b="1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loss: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0480" marR="0" lvl="0" indent="0" algn="l" defTabSz="914400" rtl="0" eaLnBrk="1" fontAlgn="auto" latinLnBrk="0" hangingPunct="1">
              <a:lnSpc>
                <a:spcPct val="100000"/>
              </a:lnSpc>
              <a:spcBef>
                <a:spcPts val="15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Given an</a:t>
            </a:r>
            <a:r>
              <a:rPr kumimoji="0" sz="14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example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6" name="object 17"/>
          <p:cNvSpPr txBox="1"/>
          <p:nvPr/>
        </p:nvSpPr>
        <p:spPr>
          <a:xfrm>
            <a:off x="5994439" y="1795722"/>
            <a:ext cx="509905" cy="4360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where  where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7" name="object 18"/>
          <p:cNvSpPr txBox="1"/>
          <p:nvPr/>
        </p:nvSpPr>
        <p:spPr>
          <a:xfrm>
            <a:off x="6823343" y="1785561"/>
            <a:ext cx="1635125" cy="434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1594" marR="0" lvl="0" indent="0" algn="l" defTabSz="914400" rtl="0" eaLnBrk="1" fontAlgn="auto" latinLnBrk="0" hangingPunct="1">
              <a:lnSpc>
                <a:spcPts val="166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is the image</a:t>
            </a:r>
            <a:r>
              <a:rPr kumimoji="0" sz="14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and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166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is the (integer)</a:t>
            </a:r>
            <a:r>
              <a:rPr kumimoji="0" sz="1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label,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8" name="object 19"/>
          <p:cNvSpPr txBox="1"/>
          <p:nvPr/>
        </p:nvSpPr>
        <p:spPr>
          <a:xfrm>
            <a:off x="5994438" y="2424371"/>
            <a:ext cx="2485390" cy="4360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and using the shorthand for the 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scores</a:t>
            </a:r>
            <a:r>
              <a:rPr kumimoji="0" sz="1400" b="0" i="0" u="none" strike="noStrike" kern="1200" cap="none" spc="-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vector: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9" name="object 20"/>
          <p:cNvSpPr txBox="1"/>
          <p:nvPr/>
        </p:nvSpPr>
        <p:spPr>
          <a:xfrm>
            <a:off x="5994439" y="3042858"/>
            <a:ext cx="215836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loss has the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form: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0" name="object 21"/>
          <p:cNvSpPr txBox="1"/>
          <p:nvPr/>
        </p:nvSpPr>
        <p:spPr>
          <a:xfrm>
            <a:off x="5994439" y="3681668"/>
            <a:ext cx="2968625" cy="4360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and the full training loss is the mean  over all examples in the training</a:t>
            </a:r>
            <a:r>
              <a:rPr kumimoji="0" sz="1400" b="0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data: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1" name="object 22"/>
          <p:cNvSpPr/>
          <p:nvPr/>
        </p:nvSpPr>
        <p:spPr>
          <a:xfrm>
            <a:off x="7555385" y="1513452"/>
            <a:ext cx="723573" cy="3067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object 23"/>
          <p:cNvSpPr/>
          <p:nvPr/>
        </p:nvSpPr>
        <p:spPr>
          <a:xfrm>
            <a:off x="6547013" y="2000373"/>
            <a:ext cx="240049" cy="3067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" name="object 24"/>
          <p:cNvSpPr/>
          <p:nvPr/>
        </p:nvSpPr>
        <p:spPr>
          <a:xfrm>
            <a:off x="6583387" y="1789424"/>
            <a:ext cx="240049" cy="30679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" name="object 25"/>
          <p:cNvSpPr/>
          <p:nvPr/>
        </p:nvSpPr>
        <p:spPr>
          <a:xfrm>
            <a:off x="7179785" y="2639546"/>
            <a:ext cx="1099172" cy="2293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" name="object 26"/>
          <p:cNvSpPr/>
          <p:nvPr/>
        </p:nvSpPr>
        <p:spPr>
          <a:xfrm>
            <a:off x="5970413" y="3299072"/>
            <a:ext cx="2861794" cy="30679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" name="object 27"/>
          <p:cNvSpPr txBox="1"/>
          <p:nvPr/>
        </p:nvSpPr>
        <p:spPr>
          <a:xfrm>
            <a:off x="5823666" y="4722512"/>
            <a:ext cx="2639695" cy="345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 = (2.9 + 0 +</a:t>
            </a:r>
            <a:r>
              <a:rPr kumimoji="0" sz="2200" b="0" i="0" u="none" strike="noStrike" kern="1200" cap="none" spc="-4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</a:t>
            </a:r>
            <a:r>
              <a:rPr kumimoji="0" lang="en-US" sz="22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.9)/3</a:t>
            </a:r>
            <a:endParaRPr kumimoji="0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7" name="object 28"/>
          <p:cNvSpPr/>
          <p:nvPr/>
        </p:nvSpPr>
        <p:spPr>
          <a:xfrm>
            <a:off x="6695411" y="4225169"/>
            <a:ext cx="1580096" cy="39359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8" name="object 29"/>
          <p:cNvSpPr txBox="1"/>
          <p:nvPr/>
        </p:nvSpPr>
        <p:spPr>
          <a:xfrm>
            <a:off x="1778691" y="4951877"/>
            <a:ext cx="554990" cy="406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313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2.9</a:t>
            </a: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9" name="object 30"/>
          <p:cNvSpPr txBox="1"/>
          <p:nvPr/>
        </p:nvSpPr>
        <p:spPr>
          <a:xfrm>
            <a:off x="3302688" y="4951877"/>
            <a:ext cx="237490" cy="406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313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</a:t>
            </a: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0" name="object 31"/>
          <p:cNvSpPr txBox="1"/>
          <p:nvPr/>
        </p:nvSpPr>
        <p:spPr>
          <a:xfrm>
            <a:off x="4382317" y="4951868"/>
            <a:ext cx="766445" cy="406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313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</a:t>
            </a:r>
            <a:r>
              <a:rPr kumimoji="0" lang="en-US" sz="30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</a:t>
            </a:r>
            <a:r>
              <a:rPr kumimoji="0" sz="30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.9</a:t>
            </a:r>
            <a:endParaRPr kumimoji="0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1" name="object 32"/>
          <p:cNvSpPr txBox="1"/>
          <p:nvPr/>
        </p:nvSpPr>
        <p:spPr>
          <a:xfrm>
            <a:off x="171399" y="5024311"/>
            <a:ext cx="107569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52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Losses: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2" name="object 33"/>
          <p:cNvSpPr txBox="1"/>
          <p:nvPr/>
        </p:nvSpPr>
        <p:spPr>
          <a:xfrm>
            <a:off x="5399117" y="5096185"/>
            <a:ext cx="2876389" cy="7694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69290" marR="0" lvl="0" indent="0" algn="l" defTabSz="914400" rtl="0" eaLnBrk="1" fontAlgn="auto" latinLnBrk="0" hangingPunct="1">
              <a:lnSpc>
                <a:spcPts val="232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=</a:t>
            </a:r>
            <a:r>
              <a:rPr kumimoji="0" sz="2200" b="0" i="0" u="none" strike="noStrike" kern="1200" cap="none" spc="-8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2200" b="0" i="0" u="none" strike="noStrike" kern="1200" cap="none" spc="-8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15.8 / 3 = </a:t>
            </a:r>
            <a:r>
              <a:rPr kumimoji="0" lang="en-US" sz="2200" b="1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5.3</a:t>
            </a:r>
            <a:endParaRPr kumimoji="0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3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0" i="0" u="none" strike="noStrike" kern="1200" cap="none" spc="-7" normalizeH="0" baseline="1388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Lecture 3 </a:t>
            </a:r>
            <a:r>
              <a:rPr kumimoji="0" sz="3000" b="0" i="0" u="none" strike="noStrike" kern="1200" cap="none" spc="0" normalizeH="0" baseline="1388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3000" b="0" i="0" u="none" strike="noStrike" kern="1200" cap="none" spc="-225" normalizeH="0" baseline="1388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12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-1" y="6604084"/>
            <a:ext cx="254521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Adapted from Andrej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Karpathy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91938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classifier: Hinge loss </a:t>
            </a:r>
          </a:p>
        </p:txBody>
      </p:sp>
      <p:sp>
        <p:nvSpPr>
          <p:cNvPr id="3" name="object 4"/>
          <p:cNvSpPr/>
          <p:nvPr/>
        </p:nvSpPr>
        <p:spPr>
          <a:xfrm>
            <a:off x="425486" y="2217922"/>
            <a:ext cx="7201172" cy="5090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object 5"/>
          <p:cNvSpPr/>
          <p:nvPr/>
        </p:nvSpPr>
        <p:spPr>
          <a:xfrm>
            <a:off x="425475" y="1636336"/>
            <a:ext cx="1952933" cy="4134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604084"/>
            <a:ext cx="229902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Slide from Fei-Fei, Johnson, Yeung</a:t>
            </a:r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6C78E94C-2065-4E8C-9EAB-D2E608983775}"/>
              </a:ext>
            </a:extLst>
          </p:cNvPr>
          <p:cNvSpPr txBox="1"/>
          <p:nvPr/>
        </p:nvSpPr>
        <p:spPr>
          <a:xfrm>
            <a:off x="374974" y="3363146"/>
            <a:ext cx="8189595" cy="2311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000" spc="-10" dirty="0">
                <a:latin typeface="Arial"/>
                <a:cs typeface="Arial"/>
              </a:rPr>
              <a:t>E.g. Suppose </a:t>
            </a:r>
            <a:r>
              <a:rPr sz="3000" spc="-5" dirty="0">
                <a:latin typeface="Arial"/>
                <a:cs typeface="Arial"/>
              </a:rPr>
              <a:t>that we found </a:t>
            </a:r>
            <a:r>
              <a:rPr sz="3000" dirty="0">
                <a:latin typeface="Arial"/>
                <a:cs typeface="Arial"/>
              </a:rPr>
              <a:t>a W such </a:t>
            </a:r>
            <a:r>
              <a:rPr sz="3000" spc="-5" dirty="0">
                <a:latin typeface="Arial"/>
                <a:cs typeface="Arial"/>
              </a:rPr>
              <a:t>that </a:t>
            </a:r>
            <a:r>
              <a:rPr sz="3000" dirty="0">
                <a:latin typeface="Arial"/>
                <a:cs typeface="Arial"/>
              </a:rPr>
              <a:t>L =</a:t>
            </a:r>
            <a:r>
              <a:rPr sz="3000" spc="-110" dirty="0">
                <a:latin typeface="Arial"/>
                <a:cs typeface="Arial"/>
              </a:rPr>
              <a:t> </a:t>
            </a:r>
            <a:r>
              <a:rPr sz="3000" spc="-5" dirty="0">
                <a:latin typeface="Arial"/>
                <a:cs typeface="Arial"/>
              </a:rPr>
              <a:t>0.  Is this </a:t>
            </a:r>
            <a:r>
              <a:rPr sz="3000" dirty="0">
                <a:latin typeface="Arial"/>
                <a:cs typeface="Arial"/>
              </a:rPr>
              <a:t>W</a:t>
            </a:r>
            <a:r>
              <a:rPr sz="3000" spc="-30" dirty="0">
                <a:latin typeface="Arial"/>
                <a:cs typeface="Arial"/>
              </a:rPr>
              <a:t> </a:t>
            </a:r>
            <a:r>
              <a:rPr sz="3000" spc="-5" dirty="0">
                <a:latin typeface="Arial"/>
                <a:cs typeface="Arial"/>
              </a:rPr>
              <a:t>unique?</a:t>
            </a:r>
            <a:endParaRPr sz="3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1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3000" b="1" spc="-5" dirty="0">
                <a:solidFill>
                  <a:srgbClr val="FF0000"/>
                </a:solidFill>
                <a:latin typeface="Arial"/>
                <a:cs typeface="Arial"/>
              </a:rPr>
              <a:t>No! 2W is also has </a:t>
            </a:r>
            <a:r>
              <a:rPr sz="3000" b="1" dirty="0">
                <a:solidFill>
                  <a:srgbClr val="FF0000"/>
                </a:solidFill>
                <a:latin typeface="Arial"/>
                <a:cs typeface="Arial"/>
              </a:rPr>
              <a:t>L =</a:t>
            </a:r>
            <a:r>
              <a:rPr sz="3000" b="1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000" b="1" spc="-5" dirty="0">
                <a:solidFill>
                  <a:srgbClr val="FF0000"/>
                </a:solidFill>
                <a:latin typeface="Arial"/>
                <a:cs typeface="Arial"/>
              </a:rPr>
              <a:t>0!</a:t>
            </a:r>
            <a:endParaRPr sz="30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3000" b="1" spc="-5" dirty="0">
                <a:solidFill>
                  <a:srgbClr val="FF0000"/>
                </a:solidFill>
                <a:latin typeface="Arial"/>
                <a:cs typeface="Arial"/>
              </a:rPr>
              <a:t>How do we choose between </a:t>
            </a:r>
            <a:r>
              <a:rPr sz="3000" b="1" dirty="0">
                <a:solidFill>
                  <a:srgbClr val="FF0000"/>
                </a:solidFill>
                <a:latin typeface="Arial"/>
                <a:cs typeface="Arial"/>
              </a:rPr>
              <a:t>W </a:t>
            </a:r>
            <a:r>
              <a:rPr sz="3000" b="1" spc="-5" dirty="0">
                <a:solidFill>
                  <a:srgbClr val="FF0000"/>
                </a:solidFill>
                <a:latin typeface="Arial"/>
                <a:cs typeface="Arial"/>
              </a:rPr>
              <a:t>and</a:t>
            </a:r>
            <a:r>
              <a:rPr sz="3000" b="1" spc="-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000" b="1" spc="-5" dirty="0">
                <a:solidFill>
                  <a:srgbClr val="FF0000"/>
                </a:solidFill>
                <a:latin typeface="Arial"/>
                <a:cs typeface="Arial"/>
              </a:rPr>
              <a:t>2W?</a:t>
            </a:r>
            <a:endParaRPr sz="3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61509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707B7-14DD-47F0-BCA5-15424E480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Weight Regularization</a:t>
            </a:r>
          </a:p>
        </p:txBody>
      </p:sp>
      <p:grpSp>
        <p:nvGrpSpPr>
          <p:cNvPr id="4" name="object 3">
            <a:extLst>
              <a:ext uri="{FF2B5EF4-FFF2-40B4-BE49-F238E27FC236}">
                <a16:creationId xmlns:a16="http://schemas.microsoft.com/office/drawing/2014/main" id="{4D742545-FA7C-46C2-9F00-1001C0CD6841}"/>
              </a:ext>
            </a:extLst>
          </p:cNvPr>
          <p:cNvGrpSpPr/>
          <p:nvPr/>
        </p:nvGrpSpPr>
        <p:grpSpPr>
          <a:xfrm>
            <a:off x="468463" y="1557109"/>
            <a:ext cx="5270500" cy="1327785"/>
            <a:chOff x="468463" y="829521"/>
            <a:chExt cx="5270500" cy="1327785"/>
          </a:xfrm>
        </p:grpSpPr>
        <p:sp>
          <p:nvSpPr>
            <p:cNvPr id="5" name="object 4">
              <a:extLst>
                <a:ext uri="{FF2B5EF4-FFF2-40B4-BE49-F238E27FC236}">
                  <a16:creationId xmlns:a16="http://schemas.microsoft.com/office/drawing/2014/main" id="{6BB3524E-37FC-4534-9A3D-B6CC6A10E052}"/>
                </a:ext>
              </a:extLst>
            </p:cNvPr>
            <p:cNvSpPr/>
            <p:nvPr/>
          </p:nvSpPr>
          <p:spPr>
            <a:xfrm>
              <a:off x="468463" y="829521"/>
              <a:ext cx="5270260" cy="96499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5">
              <a:extLst>
                <a:ext uri="{FF2B5EF4-FFF2-40B4-BE49-F238E27FC236}">
                  <a16:creationId xmlns:a16="http://schemas.microsoft.com/office/drawing/2014/main" id="{B5A6871B-437F-43D1-BCB8-5F02A1DFA5C4}"/>
                </a:ext>
              </a:extLst>
            </p:cNvPr>
            <p:cNvSpPr/>
            <p:nvPr/>
          </p:nvSpPr>
          <p:spPr>
            <a:xfrm>
              <a:off x="1581696" y="1713821"/>
              <a:ext cx="4147185" cy="434340"/>
            </a:xfrm>
            <a:custGeom>
              <a:avLst/>
              <a:gdLst/>
              <a:ahLst/>
              <a:cxnLst/>
              <a:rect l="l" t="t" r="r" b="b"/>
              <a:pathLst>
                <a:path w="4147185" h="434339">
                  <a:moveTo>
                    <a:pt x="2870094" y="0"/>
                  </a:moveTo>
                  <a:lnTo>
                    <a:pt x="2865569" y="48804"/>
                  </a:lnTo>
                  <a:lnTo>
                    <a:pt x="2852681" y="93606"/>
                  </a:lnTo>
                  <a:lnTo>
                    <a:pt x="2832457" y="133127"/>
                  </a:lnTo>
                  <a:lnTo>
                    <a:pt x="2805926" y="166089"/>
                  </a:lnTo>
                  <a:lnTo>
                    <a:pt x="2774115" y="191215"/>
                  </a:lnTo>
                  <a:lnTo>
                    <a:pt x="2738054" y="207228"/>
                  </a:lnTo>
                  <a:lnTo>
                    <a:pt x="2698769" y="212849"/>
                  </a:lnTo>
                  <a:lnTo>
                    <a:pt x="1205847" y="212849"/>
                  </a:lnTo>
                  <a:lnTo>
                    <a:pt x="1166562" y="218471"/>
                  </a:lnTo>
                  <a:lnTo>
                    <a:pt x="1130501" y="234483"/>
                  </a:lnTo>
                  <a:lnTo>
                    <a:pt x="1098690" y="259609"/>
                  </a:lnTo>
                  <a:lnTo>
                    <a:pt x="1072159" y="292572"/>
                  </a:lnTo>
                  <a:lnTo>
                    <a:pt x="1051935" y="332092"/>
                  </a:lnTo>
                  <a:lnTo>
                    <a:pt x="1039047" y="376894"/>
                  </a:lnTo>
                  <a:lnTo>
                    <a:pt x="1034522" y="425699"/>
                  </a:lnTo>
                  <a:lnTo>
                    <a:pt x="1029998" y="376894"/>
                  </a:lnTo>
                  <a:lnTo>
                    <a:pt x="1017110" y="332092"/>
                  </a:lnTo>
                  <a:lnTo>
                    <a:pt x="996886" y="292572"/>
                  </a:lnTo>
                  <a:lnTo>
                    <a:pt x="970356" y="259609"/>
                  </a:lnTo>
                  <a:lnTo>
                    <a:pt x="938546" y="234483"/>
                  </a:lnTo>
                  <a:lnTo>
                    <a:pt x="902486" y="218471"/>
                  </a:lnTo>
                  <a:lnTo>
                    <a:pt x="863203" y="212849"/>
                  </a:lnTo>
                  <a:lnTo>
                    <a:pt x="171322" y="212849"/>
                  </a:lnTo>
                  <a:lnTo>
                    <a:pt x="132039" y="207228"/>
                  </a:lnTo>
                  <a:lnTo>
                    <a:pt x="95978" y="191215"/>
                  </a:lnTo>
                  <a:lnTo>
                    <a:pt x="64168" y="166089"/>
                  </a:lnTo>
                  <a:lnTo>
                    <a:pt x="37637" y="133127"/>
                  </a:lnTo>
                  <a:lnTo>
                    <a:pt x="17413" y="93606"/>
                  </a:lnTo>
                  <a:lnTo>
                    <a:pt x="4524" y="48804"/>
                  </a:lnTo>
                  <a:lnTo>
                    <a:pt x="0" y="0"/>
                  </a:lnTo>
                </a:path>
                <a:path w="4147185" h="434339">
                  <a:moveTo>
                    <a:pt x="4146766" y="8249"/>
                  </a:moveTo>
                  <a:lnTo>
                    <a:pt x="4142242" y="57054"/>
                  </a:lnTo>
                  <a:lnTo>
                    <a:pt x="4129353" y="101856"/>
                  </a:lnTo>
                  <a:lnTo>
                    <a:pt x="4109130" y="141377"/>
                  </a:lnTo>
                  <a:lnTo>
                    <a:pt x="4082598" y="174339"/>
                  </a:lnTo>
                  <a:lnTo>
                    <a:pt x="4050788" y="199465"/>
                  </a:lnTo>
                  <a:lnTo>
                    <a:pt x="4014726" y="215478"/>
                  </a:lnTo>
                  <a:lnTo>
                    <a:pt x="3975441" y="221099"/>
                  </a:lnTo>
                  <a:lnTo>
                    <a:pt x="3865817" y="221099"/>
                  </a:lnTo>
                  <a:lnTo>
                    <a:pt x="3826532" y="226721"/>
                  </a:lnTo>
                  <a:lnTo>
                    <a:pt x="3790470" y="242733"/>
                  </a:lnTo>
                  <a:lnTo>
                    <a:pt x="3758660" y="267859"/>
                  </a:lnTo>
                  <a:lnTo>
                    <a:pt x="3732129" y="300822"/>
                  </a:lnTo>
                  <a:lnTo>
                    <a:pt x="3711905" y="340342"/>
                  </a:lnTo>
                  <a:lnTo>
                    <a:pt x="3699017" y="385144"/>
                  </a:lnTo>
                  <a:lnTo>
                    <a:pt x="3694492" y="433949"/>
                  </a:lnTo>
                  <a:lnTo>
                    <a:pt x="3689968" y="385144"/>
                  </a:lnTo>
                  <a:lnTo>
                    <a:pt x="3677079" y="340342"/>
                  </a:lnTo>
                  <a:lnTo>
                    <a:pt x="3656855" y="300822"/>
                  </a:lnTo>
                  <a:lnTo>
                    <a:pt x="3630324" y="267859"/>
                  </a:lnTo>
                  <a:lnTo>
                    <a:pt x="3598514" y="242733"/>
                  </a:lnTo>
                  <a:lnTo>
                    <a:pt x="3562452" y="226721"/>
                  </a:lnTo>
                  <a:lnTo>
                    <a:pt x="3523167" y="221099"/>
                  </a:lnTo>
                  <a:lnTo>
                    <a:pt x="3414493" y="221099"/>
                  </a:lnTo>
                  <a:lnTo>
                    <a:pt x="3375208" y="215478"/>
                  </a:lnTo>
                  <a:lnTo>
                    <a:pt x="3339146" y="199465"/>
                  </a:lnTo>
                  <a:lnTo>
                    <a:pt x="3307336" y="174339"/>
                  </a:lnTo>
                  <a:lnTo>
                    <a:pt x="3280805" y="141377"/>
                  </a:lnTo>
                  <a:lnTo>
                    <a:pt x="3260581" y="101856"/>
                  </a:lnTo>
                  <a:lnTo>
                    <a:pt x="3247693" y="57054"/>
                  </a:lnTo>
                  <a:lnTo>
                    <a:pt x="3243168" y="8249"/>
                  </a:lnTo>
                </a:path>
              </a:pathLst>
            </a:custGeom>
            <a:ln w="19049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6">
            <a:extLst>
              <a:ext uri="{FF2B5EF4-FFF2-40B4-BE49-F238E27FC236}">
                <a16:creationId xmlns:a16="http://schemas.microsoft.com/office/drawing/2014/main" id="{9033BA3A-AA14-4C2C-B573-62F9503F4288}"/>
              </a:ext>
            </a:extLst>
          </p:cNvPr>
          <p:cNvSpPr txBox="1"/>
          <p:nvPr/>
        </p:nvSpPr>
        <p:spPr>
          <a:xfrm>
            <a:off x="1055126" y="2930988"/>
            <a:ext cx="2959100" cy="57594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00699"/>
              </a:lnSpc>
              <a:spcBef>
                <a:spcPts val="85"/>
              </a:spcBef>
            </a:pPr>
            <a:r>
              <a:rPr sz="1800" b="1" spc="-5" dirty="0">
                <a:latin typeface="Arial"/>
                <a:cs typeface="Arial"/>
              </a:rPr>
              <a:t>Data loss</a:t>
            </a:r>
            <a:r>
              <a:rPr sz="1800" spc="-5" dirty="0">
                <a:latin typeface="Arial"/>
                <a:cs typeface="Arial"/>
              </a:rPr>
              <a:t>: </a:t>
            </a:r>
            <a:r>
              <a:rPr sz="1800" dirty="0">
                <a:latin typeface="Arial"/>
                <a:cs typeface="Arial"/>
              </a:rPr>
              <a:t>Model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predictions  </a:t>
            </a:r>
            <a:r>
              <a:rPr sz="1800" dirty="0">
                <a:latin typeface="Arial"/>
                <a:cs typeface="Arial"/>
              </a:rPr>
              <a:t>should match </a:t>
            </a:r>
            <a:r>
              <a:rPr sz="1800" spc="-5" dirty="0">
                <a:latin typeface="Arial"/>
                <a:cs typeface="Arial"/>
              </a:rPr>
              <a:t>training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data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8" name="object 7">
            <a:extLst>
              <a:ext uri="{FF2B5EF4-FFF2-40B4-BE49-F238E27FC236}">
                <a16:creationId xmlns:a16="http://schemas.microsoft.com/office/drawing/2014/main" id="{C28C6A08-9223-4892-98BF-886F12096E32}"/>
              </a:ext>
            </a:extLst>
          </p:cNvPr>
          <p:cNvSpPr txBox="1"/>
          <p:nvPr/>
        </p:nvSpPr>
        <p:spPr>
          <a:xfrm>
            <a:off x="4454316" y="2983643"/>
            <a:ext cx="3579495" cy="57594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00699"/>
              </a:lnSpc>
              <a:spcBef>
                <a:spcPts val="85"/>
              </a:spcBef>
            </a:pPr>
            <a:r>
              <a:rPr sz="1800" b="1" spc="-5" dirty="0">
                <a:latin typeface="Arial"/>
                <a:cs typeface="Arial"/>
              </a:rPr>
              <a:t>Regularization</a:t>
            </a:r>
            <a:r>
              <a:rPr sz="1800" spc="-5" dirty="0">
                <a:latin typeface="Arial"/>
                <a:cs typeface="Arial"/>
              </a:rPr>
              <a:t>: Prevent the </a:t>
            </a:r>
            <a:r>
              <a:rPr sz="1800" dirty="0">
                <a:latin typeface="Arial"/>
                <a:cs typeface="Arial"/>
              </a:rPr>
              <a:t>model  </a:t>
            </a:r>
            <a:r>
              <a:rPr sz="1800" spc="-5" dirty="0">
                <a:latin typeface="Arial"/>
                <a:cs typeface="Arial"/>
              </a:rPr>
              <a:t>from doing </a:t>
            </a:r>
            <a:r>
              <a:rPr sz="1800" i="1" spc="-5" dirty="0">
                <a:latin typeface="Arial"/>
                <a:cs typeface="Arial"/>
              </a:rPr>
              <a:t>too </a:t>
            </a:r>
            <a:r>
              <a:rPr sz="1800" spc="-5" dirty="0">
                <a:latin typeface="Arial"/>
                <a:cs typeface="Arial"/>
              </a:rPr>
              <a:t>well on training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data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9" name="object 8">
            <a:extLst>
              <a:ext uri="{FF2B5EF4-FFF2-40B4-BE49-F238E27FC236}">
                <a16:creationId xmlns:a16="http://schemas.microsoft.com/office/drawing/2014/main" id="{B25806C0-C2C3-4B8F-818C-3AAFC32C9099}"/>
              </a:ext>
            </a:extLst>
          </p:cNvPr>
          <p:cNvSpPr txBox="1"/>
          <p:nvPr/>
        </p:nvSpPr>
        <p:spPr>
          <a:xfrm>
            <a:off x="5587217" y="1015793"/>
            <a:ext cx="2483485" cy="57594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00699"/>
              </a:lnSpc>
              <a:spcBef>
                <a:spcPts val="85"/>
              </a:spcBef>
            </a:pPr>
            <a:r>
              <a:rPr sz="1800" dirty="0">
                <a:latin typeface="Arial"/>
                <a:cs typeface="Arial"/>
              </a:rPr>
              <a:t>= regularization</a:t>
            </a:r>
            <a:r>
              <a:rPr sz="1800" spc="-1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strength  (hyperparameter)</a:t>
            </a:r>
          </a:p>
        </p:txBody>
      </p:sp>
      <p:sp>
        <p:nvSpPr>
          <p:cNvPr id="10" name="object 9">
            <a:extLst>
              <a:ext uri="{FF2B5EF4-FFF2-40B4-BE49-F238E27FC236}">
                <a16:creationId xmlns:a16="http://schemas.microsoft.com/office/drawing/2014/main" id="{7897D08B-BD14-4A11-9D76-12909C9EAE5A}"/>
              </a:ext>
            </a:extLst>
          </p:cNvPr>
          <p:cNvSpPr/>
          <p:nvPr/>
        </p:nvSpPr>
        <p:spPr>
          <a:xfrm>
            <a:off x="5326895" y="980637"/>
            <a:ext cx="238230" cy="33663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0">
            <a:extLst>
              <a:ext uri="{FF2B5EF4-FFF2-40B4-BE49-F238E27FC236}">
                <a16:creationId xmlns:a16="http://schemas.microsoft.com/office/drawing/2014/main" id="{C3C014F2-F0AF-4E3A-B146-54CA088FA026}"/>
              </a:ext>
            </a:extLst>
          </p:cNvPr>
          <p:cNvSpPr txBox="1"/>
          <p:nvPr/>
        </p:nvSpPr>
        <p:spPr>
          <a:xfrm>
            <a:off x="122799" y="3885135"/>
            <a:ext cx="2124075" cy="1282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50825">
              <a:lnSpc>
                <a:spcPct val="114599"/>
              </a:lnSpc>
              <a:spcBef>
                <a:spcPts val="100"/>
              </a:spcBef>
            </a:pPr>
            <a:r>
              <a:rPr sz="1800" b="1" spc="-5" dirty="0">
                <a:latin typeface="Arial"/>
                <a:cs typeface="Arial"/>
              </a:rPr>
              <a:t>Simple</a:t>
            </a:r>
            <a:r>
              <a:rPr sz="1800" b="1" spc="-9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examples  </a:t>
            </a:r>
            <a:r>
              <a:rPr sz="1800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L2 </a:t>
            </a:r>
            <a:r>
              <a:rPr sz="18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regularization: 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L1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regularization:</a:t>
            </a:r>
          </a:p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sz="1800" spc="-5" dirty="0">
                <a:latin typeface="Arial"/>
                <a:cs typeface="Arial"/>
              </a:rPr>
              <a:t>Elastic net </a:t>
            </a:r>
            <a:r>
              <a:rPr sz="1800" dirty="0">
                <a:latin typeface="Arial"/>
                <a:cs typeface="Arial"/>
              </a:rPr>
              <a:t>(L1 +</a:t>
            </a:r>
            <a:r>
              <a:rPr sz="1800" spc="-1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L2):</a:t>
            </a:r>
            <a:endParaRPr sz="1800" dirty="0">
              <a:latin typeface="Arial"/>
              <a:cs typeface="Arial"/>
            </a:endParaRPr>
          </a:p>
        </p:txBody>
      </p:sp>
      <p:grpSp>
        <p:nvGrpSpPr>
          <p:cNvPr id="12" name="object 11">
            <a:extLst>
              <a:ext uri="{FF2B5EF4-FFF2-40B4-BE49-F238E27FC236}">
                <a16:creationId xmlns:a16="http://schemas.microsoft.com/office/drawing/2014/main" id="{3965EB80-5090-4886-B4D4-8DD43108F019}"/>
              </a:ext>
            </a:extLst>
          </p:cNvPr>
          <p:cNvGrpSpPr/>
          <p:nvPr/>
        </p:nvGrpSpPr>
        <p:grpSpPr>
          <a:xfrm>
            <a:off x="1981721" y="4230631"/>
            <a:ext cx="2967990" cy="977900"/>
            <a:chOff x="1981721" y="3503043"/>
            <a:chExt cx="2967990" cy="977900"/>
          </a:xfrm>
        </p:grpSpPr>
        <p:sp>
          <p:nvSpPr>
            <p:cNvPr id="13" name="object 12">
              <a:extLst>
                <a:ext uri="{FF2B5EF4-FFF2-40B4-BE49-F238E27FC236}">
                  <a16:creationId xmlns:a16="http://schemas.microsoft.com/office/drawing/2014/main" id="{4990160E-E0E0-44D4-9D23-F668CC181332}"/>
                </a:ext>
              </a:extLst>
            </p:cNvPr>
            <p:cNvSpPr/>
            <p:nvPr/>
          </p:nvSpPr>
          <p:spPr>
            <a:xfrm>
              <a:off x="1981721" y="3503043"/>
              <a:ext cx="2121870" cy="67034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3">
              <a:extLst>
                <a:ext uri="{FF2B5EF4-FFF2-40B4-BE49-F238E27FC236}">
                  <a16:creationId xmlns:a16="http://schemas.microsoft.com/office/drawing/2014/main" id="{067D9DE1-4111-4F57-80FE-5724568C8D53}"/>
                </a:ext>
              </a:extLst>
            </p:cNvPr>
            <p:cNvSpPr/>
            <p:nvPr/>
          </p:nvSpPr>
          <p:spPr>
            <a:xfrm>
              <a:off x="2299095" y="4173391"/>
              <a:ext cx="2650094" cy="30724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4">
            <a:extLst>
              <a:ext uri="{FF2B5EF4-FFF2-40B4-BE49-F238E27FC236}">
                <a16:creationId xmlns:a16="http://schemas.microsoft.com/office/drawing/2014/main" id="{F1D07EA6-1347-4F00-B5FF-B06857D61DFD}"/>
              </a:ext>
            </a:extLst>
          </p:cNvPr>
          <p:cNvSpPr txBox="1"/>
          <p:nvPr/>
        </p:nvSpPr>
        <p:spPr>
          <a:xfrm>
            <a:off x="5080240" y="3885135"/>
            <a:ext cx="3992879" cy="1282700"/>
          </a:xfrm>
          <a:prstGeom prst="rect">
            <a:avLst/>
          </a:prstGeom>
        </p:spPr>
        <p:txBody>
          <a:bodyPr vert="horz" wrap="square" lIns="0" tIns="527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14"/>
              </a:spcBef>
            </a:pPr>
            <a:r>
              <a:rPr sz="1800" b="1" dirty="0">
                <a:latin typeface="Arial"/>
                <a:cs typeface="Arial"/>
              </a:rPr>
              <a:t>More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complex</a:t>
            </a:r>
            <a:r>
              <a:rPr sz="1800" spc="-5" dirty="0">
                <a:latin typeface="Arial"/>
                <a:cs typeface="Arial"/>
              </a:rPr>
              <a:t>:</a:t>
            </a:r>
            <a:endParaRPr sz="1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sz="1800" spc="-5" dirty="0">
                <a:latin typeface="Arial"/>
                <a:cs typeface="Arial"/>
              </a:rPr>
              <a:t>Dropout</a:t>
            </a:r>
            <a:endParaRPr sz="1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sz="1800" spc="-5" dirty="0">
                <a:latin typeface="Arial"/>
                <a:cs typeface="Arial"/>
              </a:rPr>
              <a:t>Batch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normalization</a:t>
            </a:r>
            <a:endParaRPr sz="1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sz="1800" spc="-5" dirty="0">
                <a:latin typeface="Arial"/>
                <a:cs typeface="Arial"/>
              </a:rPr>
              <a:t>Stochastic depth</a:t>
            </a:r>
            <a:r>
              <a:rPr lang="en-US" sz="1800" spc="-5" dirty="0">
                <a:latin typeface="Arial"/>
                <a:cs typeface="Arial"/>
              </a:rPr>
              <a:t> / pooling</a:t>
            </a:r>
            <a:r>
              <a:rPr sz="1800" spc="-5" dirty="0">
                <a:latin typeface="Arial"/>
                <a:cs typeface="Arial"/>
              </a:rPr>
              <a:t>,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etc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6" name="object 10">
            <a:extLst>
              <a:ext uri="{FF2B5EF4-FFF2-40B4-BE49-F238E27FC236}">
                <a16:creationId xmlns:a16="http://schemas.microsoft.com/office/drawing/2014/main" id="{9297DB3D-D408-473E-A12A-9411F375B8BB}"/>
              </a:ext>
            </a:extLst>
          </p:cNvPr>
          <p:cNvSpPr txBox="1"/>
          <p:nvPr/>
        </p:nvSpPr>
        <p:spPr>
          <a:xfrm>
            <a:off x="1568570" y="5454836"/>
            <a:ext cx="5231130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Why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regularize?</a:t>
            </a:r>
          </a:p>
          <a:p>
            <a:pPr marL="469900" indent="-304800">
              <a:lnSpc>
                <a:spcPct val="100000"/>
              </a:lnSpc>
              <a:spcBef>
                <a:spcPts val="15"/>
              </a:spcBef>
              <a:buChar char="-"/>
              <a:tabLst>
                <a:tab pos="469265" algn="l"/>
                <a:tab pos="469900" algn="l"/>
              </a:tabLst>
            </a:pPr>
            <a:r>
              <a:rPr sz="1800" spc="-5" dirty="0">
                <a:latin typeface="Arial"/>
                <a:cs typeface="Arial"/>
              </a:rPr>
              <a:t>Express preferences over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weights</a:t>
            </a:r>
            <a:endParaRPr sz="1800" dirty="0">
              <a:latin typeface="Arial"/>
              <a:cs typeface="Arial"/>
            </a:endParaRPr>
          </a:p>
          <a:p>
            <a:pPr marL="469900" indent="-304800">
              <a:lnSpc>
                <a:spcPct val="100000"/>
              </a:lnSpc>
              <a:spcBef>
                <a:spcPts val="15"/>
              </a:spcBef>
              <a:buChar char="-"/>
              <a:tabLst>
                <a:tab pos="469265" algn="l"/>
                <a:tab pos="469900" algn="l"/>
              </a:tabLst>
            </a:pPr>
            <a:r>
              <a:rPr sz="1800" dirty="0">
                <a:latin typeface="Arial"/>
                <a:cs typeface="Arial"/>
              </a:rPr>
              <a:t>Make </a:t>
            </a:r>
            <a:r>
              <a:rPr sz="1800" spc="-5" dirty="0">
                <a:latin typeface="Arial"/>
                <a:cs typeface="Arial"/>
              </a:rPr>
              <a:t>the </a:t>
            </a:r>
            <a:r>
              <a:rPr sz="1800" dirty="0">
                <a:latin typeface="Arial"/>
                <a:cs typeface="Arial"/>
              </a:rPr>
              <a:t>model </a:t>
            </a:r>
            <a:r>
              <a:rPr sz="1800" i="1" dirty="0">
                <a:latin typeface="Arial"/>
                <a:cs typeface="Arial"/>
              </a:rPr>
              <a:t>simple </a:t>
            </a:r>
            <a:r>
              <a:rPr sz="1800" dirty="0">
                <a:latin typeface="Arial"/>
                <a:cs typeface="Arial"/>
              </a:rPr>
              <a:t>so </a:t>
            </a:r>
            <a:r>
              <a:rPr sz="1800" spc="-5" dirty="0">
                <a:latin typeface="Arial"/>
                <a:cs typeface="Arial"/>
              </a:rPr>
              <a:t>it works on test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data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5F3B23F-A06A-43D2-8CA7-404AA5420A01}"/>
              </a:ext>
            </a:extLst>
          </p:cNvPr>
          <p:cNvSpPr txBox="1"/>
          <p:nvPr/>
        </p:nvSpPr>
        <p:spPr>
          <a:xfrm>
            <a:off x="0" y="6604084"/>
            <a:ext cx="250100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Adapted from Fei-Fei, Johnson, Yeung</a:t>
            </a:r>
          </a:p>
        </p:txBody>
      </p:sp>
    </p:spTree>
    <p:extLst>
      <p:ext uri="{BB962C8B-B14F-4D97-AF65-F5344CB8AC3E}">
        <p14:creationId xmlns:p14="http://schemas.microsoft.com/office/powerpoint/2010/main" val="1751155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 animBg="1"/>
      <p:bldP spid="11" grpId="0"/>
      <p:bldP spid="15" grpId="0"/>
      <p:bldP spid="1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CBF0D-C971-47F7-9822-339AA691B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Weight Regularization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DEA7A-B92B-4551-B2B9-8265858A3E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Expressing preferences</a:t>
            </a:r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A9718EA9-A267-423A-8121-25A6C73D2C13}"/>
              </a:ext>
            </a:extLst>
          </p:cNvPr>
          <p:cNvSpPr/>
          <p:nvPr/>
        </p:nvSpPr>
        <p:spPr>
          <a:xfrm>
            <a:off x="5247564" y="2066949"/>
            <a:ext cx="3301975" cy="5726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4">
            <a:extLst>
              <a:ext uri="{FF2B5EF4-FFF2-40B4-BE49-F238E27FC236}">
                <a16:creationId xmlns:a16="http://schemas.microsoft.com/office/drawing/2014/main" id="{9DF936A6-BE7E-4E38-87D5-EE2268D459BB}"/>
              </a:ext>
            </a:extLst>
          </p:cNvPr>
          <p:cNvSpPr/>
          <p:nvPr/>
        </p:nvSpPr>
        <p:spPr>
          <a:xfrm>
            <a:off x="631373" y="1891587"/>
            <a:ext cx="2430795" cy="4980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5">
            <a:extLst>
              <a:ext uri="{FF2B5EF4-FFF2-40B4-BE49-F238E27FC236}">
                <a16:creationId xmlns:a16="http://schemas.microsoft.com/office/drawing/2014/main" id="{B98D1920-9FD3-4937-904C-90B006EA035C}"/>
              </a:ext>
            </a:extLst>
          </p:cNvPr>
          <p:cNvSpPr/>
          <p:nvPr/>
        </p:nvSpPr>
        <p:spPr>
          <a:xfrm>
            <a:off x="411074" y="2542933"/>
            <a:ext cx="2564069" cy="4254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7">
            <a:extLst>
              <a:ext uri="{FF2B5EF4-FFF2-40B4-BE49-F238E27FC236}">
                <a16:creationId xmlns:a16="http://schemas.microsoft.com/office/drawing/2014/main" id="{7EFE9CCA-32EC-45DF-9E87-2559998AAD6A}"/>
              </a:ext>
            </a:extLst>
          </p:cNvPr>
          <p:cNvSpPr/>
          <p:nvPr/>
        </p:nvSpPr>
        <p:spPr>
          <a:xfrm>
            <a:off x="491848" y="3197960"/>
            <a:ext cx="4518290" cy="56334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8">
            <a:extLst>
              <a:ext uri="{FF2B5EF4-FFF2-40B4-BE49-F238E27FC236}">
                <a16:creationId xmlns:a16="http://schemas.microsoft.com/office/drawing/2014/main" id="{FFC9EFC7-BF14-41C7-B761-44A73B26D772}"/>
              </a:ext>
            </a:extLst>
          </p:cNvPr>
          <p:cNvSpPr/>
          <p:nvPr/>
        </p:nvSpPr>
        <p:spPr>
          <a:xfrm>
            <a:off x="1418022" y="3236685"/>
            <a:ext cx="3630929" cy="572770"/>
          </a:xfrm>
          <a:custGeom>
            <a:avLst/>
            <a:gdLst/>
            <a:ahLst/>
            <a:cxnLst/>
            <a:rect l="l" t="t" r="r" b="b"/>
            <a:pathLst>
              <a:path w="3630929" h="572769">
                <a:moveTo>
                  <a:pt x="0" y="0"/>
                </a:moveTo>
                <a:lnTo>
                  <a:pt x="3630592" y="0"/>
                </a:lnTo>
                <a:lnTo>
                  <a:pt x="3630592" y="572698"/>
                </a:lnTo>
                <a:lnTo>
                  <a:pt x="0" y="572698"/>
                </a:lnTo>
                <a:lnTo>
                  <a:pt x="0" y="0"/>
                </a:lnTo>
                <a:close/>
              </a:path>
            </a:pathLst>
          </a:custGeom>
          <a:ln w="2857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9">
            <a:extLst>
              <a:ext uri="{FF2B5EF4-FFF2-40B4-BE49-F238E27FC236}">
                <a16:creationId xmlns:a16="http://schemas.microsoft.com/office/drawing/2014/main" id="{7A3DCF81-4C23-434D-A016-29330A979806}"/>
              </a:ext>
            </a:extLst>
          </p:cNvPr>
          <p:cNvSpPr/>
          <p:nvPr/>
        </p:nvSpPr>
        <p:spPr>
          <a:xfrm>
            <a:off x="1418022" y="4259708"/>
            <a:ext cx="3174193" cy="64559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0">
            <a:extLst>
              <a:ext uri="{FF2B5EF4-FFF2-40B4-BE49-F238E27FC236}">
                <a16:creationId xmlns:a16="http://schemas.microsoft.com/office/drawing/2014/main" id="{3716A1FB-0E26-440D-AAF0-3318AD244D6A}"/>
              </a:ext>
            </a:extLst>
          </p:cNvPr>
          <p:cNvSpPr txBox="1"/>
          <p:nvPr/>
        </p:nvSpPr>
        <p:spPr>
          <a:xfrm>
            <a:off x="5282113" y="1705431"/>
            <a:ext cx="1804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L2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Regularization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1">
            <a:extLst>
              <a:ext uri="{FF2B5EF4-FFF2-40B4-BE49-F238E27FC236}">
                <a16:creationId xmlns:a16="http://schemas.microsoft.com/office/drawing/2014/main" id="{AFDCE93F-4120-47DD-9061-44F3A12F81BB}"/>
              </a:ext>
            </a:extLst>
          </p:cNvPr>
          <p:cNvSpPr txBox="1"/>
          <p:nvPr/>
        </p:nvSpPr>
        <p:spPr>
          <a:xfrm>
            <a:off x="5601199" y="3253093"/>
            <a:ext cx="2489200" cy="57594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00699"/>
              </a:lnSpc>
              <a:spcBef>
                <a:spcPts val="85"/>
              </a:spcBef>
            </a:pP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L2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regularization 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likes</a:t>
            </a:r>
            <a:r>
              <a:rPr sz="1800" spc="-10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to 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“spread 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out” the</a:t>
            </a:r>
            <a:r>
              <a:rPr sz="1800" spc="-9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weights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470AAF2-C1D1-4156-9E5B-B825F692B857}"/>
              </a:ext>
            </a:extLst>
          </p:cNvPr>
          <p:cNvSpPr txBox="1"/>
          <p:nvPr/>
        </p:nvSpPr>
        <p:spPr>
          <a:xfrm>
            <a:off x="0" y="6604084"/>
            <a:ext cx="229902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Slide from Fei-Fei, Johnson, Yeung</a:t>
            </a:r>
          </a:p>
        </p:txBody>
      </p:sp>
    </p:spTree>
    <p:extLst>
      <p:ext uri="{BB962C8B-B14F-4D97-AF65-F5344CB8AC3E}">
        <p14:creationId xmlns:p14="http://schemas.microsoft.com/office/powerpoint/2010/main" val="556413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36CD9-CBB4-4E3D-BDC2-C296E36DC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Weight Regularization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A52854-4447-4BAB-883E-7BCD1AC5BE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Preferring simple models</a:t>
            </a:r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1F871B9F-AB19-4B83-B29D-BD853466F1DF}"/>
              </a:ext>
            </a:extLst>
          </p:cNvPr>
          <p:cNvSpPr/>
          <p:nvPr/>
        </p:nvSpPr>
        <p:spPr>
          <a:xfrm>
            <a:off x="2246672" y="2403491"/>
            <a:ext cx="4512310" cy="1900555"/>
          </a:xfrm>
          <a:custGeom>
            <a:avLst/>
            <a:gdLst/>
            <a:ahLst/>
            <a:cxnLst/>
            <a:rect l="l" t="t" r="r" b="b"/>
            <a:pathLst>
              <a:path w="4512309" h="1900554">
                <a:moveTo>
                  <a:pt x="0" y="1900493"/>
                </a:moveTo>
                <a:lnTo>
                  <a:pt x="4511688" y="0"/>
                </a:lnTo>
              </a:path>
            </a:pathLst>
          </a:custGeom>
          <a:ln w="76199">
            <a:solidFill>
              <a:srgbClr val="3875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9E2FB3AC-4F0D-4944-AA24-4F62C0577919}"/>
              </a:ext>
            </a:extLst>
          </p:cNvPr>
          <p:cNvSpPr/>
          <p:nvPr/>
        </p:nvSpPr>
        <p:spPr>
          <a:xfrm>
            <a:off x="2606594" y="2179442"/>
            <a:ext cx="4232275" cy="2680970"/>
          </a:xfrm>
          <a:custGeom>
            <a:avLst/>
            <a:gdLst/>
            <a:ahLst/>
            <a:cxnLst/>
            <a:rect l="l" t="t" r="r" b="b"/>
            <a:pathLst>
              <a:path w="4232275" h="2680970">
                <a:moveTo>
                  <a:pt x="0" y="2680816"/>
                </a:moveTo>
                <a:lnTo>
                  <a:pt x="1989" y="2654889"/>
                </a:lnTo>
                <a:lnTo>
                  <a:pt x="3589" y="2626713"/>
                </a:lnTo>
                <a:lnTo>
                  <a:pt x="5101" y="2595421"/>
                </a:lnTo>
                <a:lnTo>
                  <a:pt x="6828" y="2560144"/>
                </a:lnTo>
                <a:lnTo>
                  <a:pt x="9069" y="2520017"/>
                </a:lnTo>
                <a:lnTo>
                  <a:pt x="12128" y="2474171"/>
                </a:lnTo>
                <a:lnTo>
                  <a:pt x="16305" y="2421740"/>
                </a:lnTo>
                <a:lnTo>
                  <a:pt x="21901" y="2361856"/>
                </a:lnTo>
                <a:lnTo>
                  <a:pt x="29219" y="2293652"/>
                </a:lnTo>
                <a:lnTo>
                  <a:pt x="38560" y="2216262"/>
                </a:lnTo>
                <a:lnTo>
                  <a:pt x="50224" y="2128817"/>
                </a:lnTo>
                <a:lnTo>
                  <a:pt x="54739" y="2093949"/>
                </a:lnTo>
                <a:lnTo>
                  <a:pt x="59130" y="2055370"/>
                </a:lnTo>
                <a:lnTo>
                  <a:pt x="63432" y="2013374"/>
                </a:lnTo>
                <a:lnTo>
                  <a:pt x="67678" y="1968254"/>
                </a:lnTo>
                <a:lnTo>
                  <a:pt x="71903" y="1920303"/>
                </a:lnTo>
                <a:lnTo>
                  <a:pt x="76139" y="1869814"/>
                </a:lnTo>
                <a:lnTo>
                  <a:pt x="80421" y="1817080"/>
                </a:lnTo>
                <a:lnTo>
                  <a:pt x="84781" y="1762395"/>
                </a:lnTo>
                <a:lnTo>
                  <a:pt x="89255" y="1706050"/>
                </a:lnTo>
                <a:lnTo>
                  <a:pt x="93875" y="1648341"/>
                </a:lnTo>
                <a:lnTo>
                  <a:pt x="98675" y="1589558"/>
                </a:lnTo>
                <a:lnTo>
                  <a:pt x="103689" y="1529997"/>
                </a:lnTo>
                <a:lnTo>
                  <a:pt x="108950" y="1469949"/>
                </a:lnTo>
                <a:lnTo>
                  <a:pt x="114493" y="1409708"/>
                </a:lnTo>
                <a:lnTo>
                  <a:pt x="120351" y="1349567"/>
                </a:lnTo>
                <a:lnTo>
                  <a:pt x="126558" y="1289819"/>
                </a:lnTo>
                <a:lnTo>
                  <a:pt x="133146" y="1230757"/>
                </a:lnTo>
                <a:lnTo>
                  <a:pt x="140151" y="1172674"/>
                </a:lnTo>
                <a:lnTo>
                  <a:pt x="147606" y="1115864"/>
                </a:lnTo>
                <a:lnTo>
                  <a:pt x="155543" y="1060619"/>
                </a:lnTo>
                <a:lnTo>
                  <a:pt x="163998" y="1007233"/>
                </a:lnTo>
                <a:lnTo>
                  <a:pt x="173004" y="955998"/>
                </a:lnTo>
                <a:lnTo>
                  <a:pt x="182594" y="907209"/>
                </a:lnTo>
                <a:lnTo>
                  <a:pt x="192803" y="861157"/>
                </a:lnTo>
                <a:lnTo>
                  <a:pt x="203663" y="818136"/>
                </a:lnTo>
                <a:lnTo>
                  <a:pt x="215208" y="778439"/>
                </a:lnTo>
                <a:lnTo>
                  <a:pt x="227473" y="742359"/>
                </a:lnTo>
                <a:lnTo>
                  <a:pt x="254296" y="682224"/>
                </a:lnTo>
                <a:lnTo>
                  <a:pt x="284399" y="640075"/>
                </a:lnTo>
                <a:lnTo>
                  <a:pt x="332850" y="610027"/>
                </a:lnTo>
                <a:lnTo>
                  <a:pt x="359604" y="605848"/>
                </a:lnTo>
                <a:lnTo>
                  <a:pt x="387898" y="608156"/>
                </a:lnTo>
                <a:lnTo>
                  <a:pt x="448676" y="630015"/>
                </a:lnTo>
                <a:lnTo>
                  <a:pt x="514318" y="671152"/>
                </a:lnTo>
                <a:lnTo>
                  <a:pt x="548691" y="697560"/>
                </a:lnTo>
                <a:lnTo>
                  <a:pt x="583955" y="727119"/>
                </a:lnTo>
                <a:lnTo>
                  <a:pt x="620001" y="759274"/>
                </a:lnTo>
                <a:lnTo>
                  <a:pt x="656722" y="793468"/>
                </a:lnTo>
                <a:lnTo>
                  <a:pt x="694007" y="829144"/>
                </a:lnTo>
                <a:lnTo>
                  <a:pt x="731750" y="865748"/>
                </a:lnTo>
                <a:lnTo>
                  <a:pt x="769842" y="902722"/>
                </a:lnTo>
                <a:lnTo>
                  <a:pt x="808174" y="939511"/>
                </a:lnTo>
                <a:lnTo>
                  <a:pt x="846639" y="975558"/>
                </a:lnTo>
                <a:lnTo>
                  <a:pt x="885126" y="1010307"/>
                </a:lnTo>
                <a:lnTo>
                  <a:pt x="923530" y="1043202"/>
                </a:lnTo>
                <a:lnTo>
                  <a:pt x="961740" y="1073688"/>
                </a:lnTo>
                <a:lnTo>
                  <a:pt x="999649" y="1101207"/>
                </a:lnTo>
                <a:lnTo>
                  <a:pt x="1037147" y="1125204"/>
                </a:lnTo>
                <a:lnTo>
                  <a:pt x="1079069" y="1150414"/>
                </a:lnTo>
                <a:lnTo>
                  <a:pt x="1122713" y="1177330"/>
                </a:lnTo>
                <a:lnTo>
                  <a:pt x="1167832" y="1205651"/>
                </a:lnTo>
                <a:lnTo>
                  <a:pt x="1214183" y="1235075"/>
                </a:lnTo>
                <a:lnTo>
                  <a:pt x="1261522" y="1265302"/>
                </a:lnTo>
                <a:lnTo>
                  <a:pt x="1309603" y="1296031"/>
                </a:lnTo>
                <a:lnTo>
                  <a:pt x="1358182" y="1326960"/>
                </a:lnTo>
                <a:lnTo>
                  <a:pt x="1407014" y="1357788"/>
                </a:lnTo>
                <a:lnTo>
                  <a:pt x="1455854" y="1388214"/>
                </a:lnTo>
                <a:lnTo>
                  <a:pt x="1504459" y="1417938"/>
                </a:lnTo>
                <a:lnTo>
                  <a:pt x="1552583" y="1446658"/>
                </a:lnTo>
                <a:lnTo>
                  <a:pt x="1599981" y="1474073"/>
                </a:lnTo>
                <a:lnTo>
                  <a:pt x="1646409" y="1499882"/>
                </a:lnTo>
                <a:lnTo>
                  <a:pt x="1691623" y="1523785"/>
                </a:lnTo>
                <a:lnTo>
                  <a:pt x="1735377" y="1545479"/>
                </a:lnTo>
                <a:lnTo>
                  <a:pt x="1777428" y="1564664"/>
                </a:lnTo>
                <a:lnTo>
                  <a:pt x="1817529" y="1581039"/>
                </a:lnTo>
                <a:lnTo>
                  <a:pt x="1855437" y="1594303"/>
                </a:lnTo>
                <a:lnTo>
                  <a:pt x="1923696" y="1610293"/>
                </a:lnTo>
                <a:lnTo>
                  <a:pt x="1972892" y="1613516"/>
                </a:lnTo>
                <a:lnTo>
                  <a:pt x="2016396" y="1609596"/>
                </a:lnTo>
                <a:lnTo>
                  <a:pt x="2054904" y="1599055"/>
                </a:lnTo>
                <a:lnTo>
                  <a:pt x="2119722" y="1560203"/>
                </a:lnTo>
                <a:lnTo>
                  <a:pt x="2147426" y="1532937"/>
                </a:lnTo>
                <a:lnTo>
                  <a:pt x="2172923" y="1501140"/>
                </a:lnTo>
                <a:lnTo>
                  <a:pt x="2196910" y="1465336"/>
                </a:lnTo>
                <a:lnTo>
                  <a:pt x="2220083" y="1426046"/>
                </a:lnTo>
                <a:lnTo>
                  <a:pt x="2243141" y="1383794"/>
                </a:lnTo>
                <a:lnTo>
                  <a:pt x="2266779" y="1339103"/>
                </a:lnTo>
                <a:lnTo>
                  <a:pt x="2291695" y="1292493"/>
                </a:lnTo>
                <a:lnTo>
                  <a:pt x="2309368" y="1256780"/>
                </a:lnTo>
                <a:lnTo>
                  <a:pt x="2326064" y="1216899"/>
                </a:lnTo>
                <a:lnTo>
                  <a:pt x="2341906" y="1173373"/>
                </a:lnTo>
                <a:lnTo>
                  <a:pt x="2357015" y="1126720"/>
                </a:lnTo>
                <a:lnTo>
                  <a:pt x="2371515" y="1077463"/>
                </a:lnTo>
                <a:lnTo>
                  <a:pt x="2385528" y="1026123"/>
                </a:lnTo>
                <a:lnTo>
                  <a:pt x="2399177" y="973220"/>
                </a:lnTo>
                <a:lnTo>
                  <a:pt x="2412584" y="919275"/>
                </a:lnTo>
                <a:lnTo>
                  <a:pt x="2425872" y="864809"/>
                </a:lnTo>
                <a:lnTo>
                  <a:pt x="2439163" y="810344"/>
                </a:lnTo>
                <a:lnTo>
                  <a:pt x="2452580" y="756399"/>
                </a:lnTo>
                <a:lnTo>
                  <a:pt x="2466246" y="703496"/>
                </a:lnTo>
                <a:lnTo>
                  <a:pt x="2480283" y="652156"/>
                </a:lnTo>
                <a:lnTo>
                  <a:pt x="2494814" y="602900"/>
                </a:lnTo>
                <a:lnTo>
                  <a:pt x="2509961" y="556248"/>
                </a:lnTo>
                <a:lnTo>
                  <a:pt x="2525847" y="512722"/>
                </a:lnTo>
                <a:lnTo>
                  <a:pt x="2542594" y="472843"/>
                </a:lnTo>
                <a:lnTo>
                  <a:pt x="2563598" y="425717"/>
                </a:lnTo>
                <a:lnTo>
                  <a:pt x="2584827" y="376964"/>
                </a:lnTo>
                <a:lnTo>
                  <a:pt x="2606336" y="327516"/>
                </a:lnTo>
                <a:lnTo>
                  <a:pt x="2628181" y="278305"/>
                </a:lnTo>
                <a:lnTo>
                  <a:pt x="2650415" y="230265"/>
                </a:lnTo>
                <a:lnTo>
                  <a:pt x="2673095" y="184328"/>
                </a:lnTo>
                <a:lnTo>
                  <a:pt x="2696275" y="141427"/>
                </a:lnTo>
                <a:lnTo>
                  <a:pt x="2720010" y="102494"/>
                </a:lnTo>
                <a:lnTo>
                  <a:pt x="2744355" y="68462"/>
                </a:lnTo>
                <a:lnTo>
                  <a:pt x="2795092" y="18833"/>
                </a:lnTo>
                <a:lnTo>
                  <a:pt x="2848927" y="0"/>
                </a:lnTo>
                <a:lnTo>
                  <a:pt x="2877144" y="4463"/>
                </a:lnTo>
                <a:lnTo>
                  <a:pt x="2921018" y="26856"/>
                </a:lnTo>
                <a:lnTo>
                  <a:pt x="2964205" y="64254"/>
                </a:lnTo>
                <a:lnTo>
                  <a:pt x="3007875" y="116589"/>
                </a:lnTo>
                <a:lnTo>
                  <a:pt x="3030256" y="148337"/>
                </a:lnTo>
                <a:lnTo>
                  <a:pt x="3053197" y="183793"/>
                </a:lnTo>
                <a:lnTo>
                  <a:pt x="3076843" y="222949"/>
                </a:lnTo>
                <a:lnTo>
                  <a:pt x="3101341" y="265797"/>
                </a:lnTo>
                <a:lnTo>
                  <a:pt x="3126838" y="312327"/>
                </a:lnTo>
                <a:lnTo>
                  <a:pt x="3153478" y="362532"/>
                </a:lnTo>
                <a:lnTo>
                  <a:pt x="3181410" y="416403"/>
                </a:lnTo>
                <a:lnTo>
                  <a:pt x="3210778" y="473930"/>
                </a:lnTo>
                <a:lnTo>
                  <a:pt x="3241729" y="535107"/>
                </a:lnTo>
                <a:lnTo>
                  <a:pt x="3274409" y="599923"/>
                </a:lnTo>
                <a:lnTo>
                  <a:pt x="3308965" y="668371"/>
                </a:lnTo>
                <a:lnTo>
                  <a:pt x="3345543" y="740442"/>
                </a:lnTo>
                <a:lnTo>
                  <a:pt x="3379683" y="808473"/>
                </a:lnTo>
                <a:lnTo>
                  <a:pt x="3398086" y="845830"/>
                </a:lnTo>
                <a:lnTo>
                  <a:pt x="3417308" y="885245"/>
                </a:lnTo>
                <a:lnTo>
                  <a:pt x="3437295" y="926594"/>
                </a:lnTo>
                <a:lnTo>
                  <a:pt x="3457994" y="969750"/>
                </a:lnTo>
                <a:lnTo>
                  <a:pt x="3479353" y="1014587"/>
                </a:lnTo>
                <a:lnTo>
                  <a:pt x="3501320" y="1060980"/>
                </a:lnTo>
                <a:lnTo>
                  <a:pt x="3523840" y="1108801"/>
                </a:lnTo>
                <a:lnTo>
                  <a:pt x="3546862" y="1157926"/>
                </a:lnTo>
                <a:lnTo>
                  <a:pt x="3570332" y="1208228"/>
                </a:lnTo>
                <a:lnTo>
                  <a:pt x="3594198" y="1259582"/>
                </a:lnTo>
                <a:lnTo>
                  <a:pt x="3618407" y="1311861"/>
                </a:lnTo>
                <a:lnTo>
                  <a:pt x="3642905" y="1364939"/>
                </a:lnTo>
                <a:lnTo>
                  <a:pt x="3667641" y="1418690"/>
                </a:lnTo>
                <a:lnTo>
                  <a:pt x="3692561" y="1472989"/>
                </a:lnTo>
                <a:lnTo>
                  <a:pt x="3717612" y="1527709"/>
                </a:lnTo>
                <a:lnTo>
                  <a:pt x="3742742" y="1582724"/>
                </a:lnTo>
                <a:lnTo>
                  <a:pt x="3767898" y="1637908"/>
                </a:lnTo>
                <a:lnTo>
                  <a:pt x="3793027" y="1693136"/>
                </a:lnTo>
                <a:lnTo>
                  <a:pt x="3818076" y="1748282"/>
                </a:lnTo>
                <a:lnTo>
                  <a:pt x="3842992" y="1803219"/>
                </a:lnTo>
                <a:lnTo>
                  <a:pt x="3867723" y="1857821"/>
                </a:lnTo>
                <a:lnTo>
                  <a:pt x="3892216" y="1911962"/>
                </a:lnTo>
                <a:lnTo>
                  <a:pt x="3916417" y="1965517"/>
                </a:lnTo>
                <a:lnTo>
                  <a:pt x="3940274" y="2018359"/>
                </a:lnTo>
                <a:lnTo>
                  <a:pt x="3963735" y="2070363"/>
                </a:lnTo>
                <a:lnTo>
                  <a:pt x="3986745" y="2121402"/>
                </a:lnTo>
                <a:lnTo>
                  <a:pt x="4009253" y="2171351"/>
                </a:lnTo>
                <a:lnTo>
                  <a:pt x="4031206" y="2220083"/>
                </a:lnTo>
                <a:lnTo>
                  <a:pt x="4052551" y="2267472"/>
                </a:lnTo>
                <a:lnTo>
                  <a:pt x="4073234" y="2313393"/>
                </a:lnTo>
                <a:lnTo>
                  <a:pt x="4093204" y="2357720"/>
                </a:lnTo>
                <a:lnTo>
                  <a:pt x="4112407" y="2400326"/>
                </a:lnTo>
                <a:lnTo>
                  <a:pt x="4130791" y="2441085"/>
                </a:lnTo>
                <a:lnTo>
                  <a:pt x="4148302" y="2479872"/>
                </a:lnTo>
                <a:lnTo>
                  <a:pt x="4164888" y="2516560"/>
                </a:lnTo>
                <a:lnTo>
                  <a:pt x="4195073" y="2583138"/>
                </a:lnTo>
                <a:lnTo>
                  <a:pt x="4220923" y="2639809"/>
                </a:lnTo>
                <a:lnTo>
                  <a:pt x="4232091" y="2664116"/>
                </a:lnTo>
              </a:path>
            </a:pathLst>
          </a:custGeom>
          <a:ln w="76199">
            <a:solidFill>
              <a:srgbClr val="3B77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5">
            <a:extLst>
              <a:ext uri="{FF2B5EF4-FFF2-40B4-BE49-F238E27FC236}">
                <a16:creationId xmlns:a16="http://schemas.microsoft.com/office/drawing/2014/main" id="{80ACCB63-03BE-4656-8F58-573E53974E5A}"/>
              </a:ext>
            </a:extLst>
          </p:cNvPr>
          <p:cNvSpPr/>
          <p:nvPr/>
        </p:nvSpPr>
        <p:spPr>
          <a:xfrm>
            <a:off x="2037908" y="2033352"/>
            <a:ext cx="5068570" cy="2820035"/>
          </a:xfrm>
          <a:custGeom>
            <a:avLst/>
            <a:gdLst/>
            <a:ahLst/>
            <a:cxnLst/>
            <a:rect l="l" t="t" r="r" b="b"/>
            <a:pathLst>
              <a:path w="5068570" h="2820035">
                <a:moveTo>
                  <a:pt x="0" y="2633757"/>
                </a:moveTo>
                <a:lnTo>
                  <a:pt x="5068177" y="2633757"/>
                </a:lnTo>
              </a:path>
              <a:path w="5068570" h="2820035">
                <a:moveTo>
                  <a:pt x="2534082" y="0"/>
                </a:moveTo>
                <a:lnTo>
                  <a:pt x="2534082" y="2820006"/>
                </a:lnTo>
              </a:path>
            </a:pathLst>
          </a:custGeom>
          <a:ln w="19049">
            <a:solidFill>
              <a:srgbClr val="595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6">
            <a:extLst>
              <a:ext uri="{FF2B5EF4-FFF2-40B4-BE49-F238E27FC236}">
                <a16:creationId xmlns:a16="http://schemas.microsoft.com/office/drawing/2014/main" id="{1EBA656B-FC6C-4764-9D2D-D15EBC622AC3}"/>
              </a:ext>
            </a:extLst>
          </p:cNvPr>
          <p:cNvSpPr/>
          <p:nvPr/>
        </p:nvSpPr>
        <p:spPr>
          <a:xfrm>
            <a:off x="2472737" y="4125435"/>
            <a:ext cx="384810" cy="384810"/>
          </a:xfrm>
          <a:custGeom>
            <a:avLst/>
            <a:gdLst/>
            <a:ahLst/>
            <a:cxnLst/>
            <a:rect l="l" t="t" r="r" b="b"/>
            <a:pathLst>
              <a:path w="384810" h="384810">
                <a:moveTo>
                  <a:pt x="192307" y="384599"/>
                </a:moveTo>
                <a:lnTo>
                  <a:pt x="148215" y="379520"/>
                </a:lnTo>
                <a:lnTo>
                  <a:pt x="107739" y="365052"/>
                </a:lnTo>
                <a:lnTo>
                  <a:pt x="72032" y="342351"/>
                </a:lnTo>
                <a:lnTo>
                  <a:pt x="42250" y="312571"/>
                </a:lnTo>
                <a:lnTo>
                  <a:pt x="19547" y="276866"/>
                </a:lnTo>
                <a:lnTo>
                  <a:pt x="5079" y="236390"/>
                </a:lnTo>
                <a:lnTo>
                  <a:pt x="0" y="192299"/>
                </a:lnTo>
                <a:lnTo>
                  <a:pt x="5079" y="148208"/>
                </a:lnTo>
                <a:lnTo>
                  <a:pt x="19547" y="107733"/>
                </a:lnTo>
                <a:lnTo>
                  <a:pt x="42250" y="72027"/>
                </a:lnTo>
                <a:lnTo>
                  <a:pt x="72032" y="42247"/>
                </a:lnTo>
                <a:lnTo>
                  <a:pt x="107739" y="19546"/>
                </a:lnTo>
                <a:lnTo>
                  <a:pt x="148215" y="5078"/>
                </a:lnTo>
                <a:lnTo>
                  <a:pt x="192307" y="0"/>
                </a:lnTo>
                <a:lnTo>
                  <a:pt x="229995" y="3727"/>
                </a:lnTo>
                <a:lnTo>
                  <a:pt x="298988" y="32305"/>
                </a:lnTo>
                <a:lnTo>
                  <a:pt x="352291" y="85607"/>
                </a:lnTo>
                <a:lnTo>
                  <a:pt x="380875" y="154607"/>
                </a:lnTo>
                <a:lnTo>
                  <a:pt x="384606" y="192299"/>
                </a:lnTo>
                <a:lnTo>
                  <a:pt x="379527" y="236390"/>
                </a:lnTo>
                <a:lnTo>
                  <a:pt x="365060" y="276866"/>
                </a:lnTo>
                <a:lnTo>
                  <a:pt x="342359" y="312571"/>
                </a:lnTo>
                <a:lnTo>
                  <a:pt x="312578" y="342351"/>
                </a:lnTo>
                <a:lnTo>
                  <a:pt x="276873" y="365052"/>
                </a:lnTo>
                <a:lnTo>
                  <a:pt x="236398" y="379520"/>
                </a:lnTo>
                <a:lnTo>
                  <a:pt x="192307" y="384599"/>
                </a:lnTo>
                <a:close/>
              </a:path>
            </a:pathLst>
          </a:custGeom>
          <a:solidFill>
            <a:srgbClr val="9EC4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7">
            <a:extLst>
              <a:ext uri="{FF2B5EF4-FFF2-40B4-BE49-F238E27FC236}">
                <a16:creationId xmlns:a16="http://schemas.microsoft.com/office/drawing/2014/main" id="{62892473-CEF7-473C-A41E-D2982BB15F70}"/>
              </a:ext>
            </a:extLst>
          </p:cNvPr>
          <p:cNvSpPr/>
          <p:nvPr/>
        </p:nvSpPr>
        <p:spPr>
          <a:xfrm>
            <a:off x="2472737" y="4125435"/>
            <a:ext cx="384810" cy="384810"/>
          </a:xfrm>
          <a:custGeom>
            <a:avLst/>
            <a:gdLst/>
            <a:ahLst/>
            <a:cxnLst/>
            <a:rect l="l" t="t" r="r" b="b"/>
            <a:pathLst>
              <a:path w="384810" h="384810">
                <a:moveTo>
                  <a:pt x="0" y="192299"/>
                </a:moveTo>
                <a:lnTo>
                  <a:pt x="5079" y="148208"/>
                </a:lnTo>
                <a:lnTo>
                  <a:pt x="19547" y="107733"/>
                </a:lnTo>
                <a:lnTo>
                  <a:pt x="42250" y="72027"/>
                </a:lnTo>
                <a:lnTo>
                  <a:pt x="72032" y="42247"/>
                </a:lnTo>
                <a:lnTo>
                  <a:pt x="107739" y="19546"/>
                </a:lnTo>
                <a:lnTo>
                  <a:pt x="148215" y="5078"/>
                </a:lnTo>
                <a:lnTo>
                  <a:pt x="192307" y="0"/>
                </a:lnTo>
                <a:lnTo>
                  <a:pt x="265891" y="14634"/>
                </a:lnTo>
                <a:lnTo>
                  <a:pt x="328281" y="56324"/>
                </a:lnTo>
                <a:lnTo>
                  <a:pt x="369963" y="118706"/>
                </a:lnTo>
                <a:lnTo>
                  <a:pt x="384606" y="192299"/>
                </a:lnTo>
                <a:lnTo>
                  <a:pt x="379527" y="236390"/>
                </a:lnTo>
                <a:lnTo>
                  <a:pt x="365060" y="276866"/>
                </a:lnTo>
                <a:lnTo>
                  <a:pt x="342359" y="312571"/>
                </a:lnTo>
                <a:lnTo>
                  <a:pt x="312578" y="342351"/>
                </a:lnTo>
                <a:lnTo>
                  <a:pt x="276873" y="365052"/>
                </a:lnTo>
                <a:lnTo>
                  <a:pt x="236398" y="379520"/>
                </a:lnTo>
                <a:lnTo>
                  <a:pt x="192307" y="384599"/>
                </a:lnTo>
                <a:lnTo>
                  <a:pt x="148215" y="379520"/>
                </a:lnTo>
                <a:lnTo>
                  <a:pt x="107739" y="365052"/>
                </a:lnTo>
                <a:lnTo>
                  <a:pt x="72032" y="342351"/>
                </a:lnTo>
                <a:lnTo>
                  <a:pt x="42250" y="312571"/>
                </a:lnTo>
                <a:lnTo>
                  <a:pt x="19547" y="276866"/>
                </a:lnTo>
                <a:lnTo>
                  <a:pt x="5079" y="236390"/>
                </a:lnTo>
                <a:lnTo>
                  <a:pt x="0" y="192299"/>
                </a:lnTo>
                <a:close/>
              </a:path>
            </a:pathLst>
          </a:custGeom>
          <a:ln w="19049">
            <a:solidFill>
              <a:srgbClr val="595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8">
            <a:extLst>
              <a:ext uri="{FF2B5EF4-FFF2-40B4-BE49-F238E27FC236}">
                <a16:creationId xmlns:a16="http://schemas.microsoft.com/office/drawing/2014/main" id="{04109815-E6CB-4ACF-A7AE-E684F3A46246}"/>
              </a:ext>
            </a:extLst>
          </p:cNvPr>
          <p:cNvSpPr/>
          <p:nvPr/>
        </p:nvSpPr>
        <p:spPr>
          <a:xfrm>
            <a:off x="3444643" y="3103935"/>
            <a:ext cx="384810" cy="384810"/>
          </a:xfrm>
          <a:custGeom>
            <a:avLst/>
            <a:gdLst/>
            <a:ahLst/>
            <a:cxnLst/>
            <a:rect l="l" t="t" r="r" b="b"/>
            <a:pathLst>
              <a:path w="384810" h="384810">
                <a:moveTo>
                  <a:pt x="192299" y="384601"/>
                </a:moveTo>
                <a:lnTo>
                  <a:pt x="148208" y="379522"/>
                </a:lnTo>
                <a:lnTo>
                  <a:pt x="107733" y="365055"/>
                </a:lnTo>
                <a:lnTo>
                  <a:pt x="72027" y="342354"/>
                </a:lnTo>
                <a:lnTo>
                  <a:pt x="42247" y="312573"/>
                </a:lnTo>
                <a:lnTo>
                  <a:pt x="19546" y="276867"/>
                </a:lnTo>
                <a:lnTo>
                  <a:pt x="5078" y="236391"/>
                </a:lnTo>
                <a:lnTo>
                  <a:pt x="0" y="192299"/>
                </a:lnTo>
                <a:lnTo>
                  <a:pt x="5078" y="148206"/>
                </a:lnTo>
                <a:lnTo>
                  <a:pt x="19546" y="107730"/>
                </a:lnTo>
                <a:lnTo>
                  <a:pt x="42247" y="72025"/>
                </a:lnTo>
                <a:lnTo>
                  <a:pt x="72027" y="42245"/>
                </a:lnTo>
                <a:lnTo>
                  <a:pt x="107733" y="19545"/>
                </a:lnTo>
                <a:lnTo>
                  <a:pt x="148208" y="5078"/>
                </a:lnTo>
                <a:lnTo>
                  <a:pt x="192299" y="0"/>
                </a:lnTo>
                <a:lnTo>
                  <a:pt x="229988" y="3729"/>
                </a:lnTo>
                <a:lnTo>
                  <a:pt x="298981" y="32308"/>
                </a:lnTo>
                <a:lnTo>
                  <a:pt x="352294" y="85611"/>
                </a:lnTo>
                <a:lnTo>
                  <a:pt x="380871" y="154608"/>
                </a:lnTo>
                <a:lnTo>
                  <a:pt x="384599" y="192299"/>
                </a:lnTo>
                <a:lnTo>
                  <a:pt x="379520" y="236391"/>
                </a:lnTo>
                <a:lnTo>
                  <a:pt x="365052" y="276867"/>
                </a:lnTo>
                <a:lnTo>
                  <a:pt x="342351" y="312573"/>
                </a:lnTo>
                <a:lnTo>
                  <a:pt x="312571" y="342354"/>
                </a:lnTo>
                <a:lnTo>
                  <a:pt x="276866" y="365055"/>
                </a:lnTo>
                <a:lnTo>
                  <a:pt x="236390" y="379522"/>
                </a:lnTo>
                <a:lnTo>
                  <a:pt x="192299" y="384601"/>
                </a:lnTo>
                <a:close/>
              </a:path>
            </a:pathLst>
          </a:custGeom>
          <a:solidFill>
            <a:srgbClr val="9EC4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9">
            <a:extLst>
              <a:ext uri="{FF2B5EF4-FFF2-40B4-BE49-F238E27FC236}">
                <a16:creationId xmlns:a16="http://schemas.microsoft.com/office/drawing/2014/main" id="{87F9171B-95D5-479A-B170-FE203D17F505}"/>
              </a:ext>
            </a:extLst>
          </p:cNvPr>
          <p:cNvSpPr/>
          <p:nvPr/>
        </p:nvSpPr>
        <p:spPr>
          <a:xfrm>
            <a:off x="3444643" y="3103935"/>
            <a:ext cx="384810" cy="384810"/>
          </a:xfrm>
          <a:custGeom>
            <a:avLst/>
            <a:gdLst/>
            <a:ahLst/>
            <a:cxnLst/>
            <a:rect l="l" t="t" r="r" b="b"/>
            <a:pathLst>
              <a:path w="384810" h="384810">
                <a:moveTo>
                  <a:pt x="0" y="192299"/>
                </a:moveTo>
                <a:lnTo>
                  <a:pt x="5078" y="148206"/>
                </a:lnTo>
                <a:lnTo>
                  <a:pt x="19546" y="107730"/>
                </a:lnTo>
                <a:lnTo>
                  <a:pt x="42247" y="72025"/>
                </a:lnTo>
                <a:lnTo>
                  <a:pt x="72027" y="42245"/>
                </a:lnTo>
                <a:lnTo>
                  <a:pt x="107733" y="19545"/>
                </a:lnTo>
                <a:lnTo>
                  <a:pt x="148208" y="5078"/>
                </a:lnTo>
                <a:lnTo>
                  <a:pt x="192299" y="0"/>
                </a:lnTo>
                <a:lnTo>
                  <a:pt x="265883" y="14637"/>
                </a:lnTo>
                <a:lnTo>
                  <a:pt x="328274" y="56322"/>
                </a:lnTo>
                <a:lnTo>
                  <a:pt x="369964" y="118709"/>
                </a:lnTo>
                <a:lnTo>
                  <a:pt x="384599" y="192299"/>
                </a:lnTo>
                <a:lnTo>
                  <a:pt x="379520" y="236391"/>
                </a:lnTo>
                <a:lnTo>
                  <a:pt x="365052" y="276867"/>
                </a:lnTo>
                <a:lnTo>
                  <a:pt x="342351" y="312573"/>
                </a:lnTo>
                <a:lnTo>
                  <a:pt x="312571" y="342354"/>
                </a:lnTo>
                <a:lnTo>
                  <a:pt x="276866" y="365055"/>
                </a:lnTo>
                <a:lnTo>
                  <a:pt x="236390" y="379522"/>
                </a:lnTo>
                <a:lnTo>
                  <a:pt x="192299" y="384601"/>
                </a:lnTo>
                <a:lnTo>
                  <a:pt x="148208" y="379522"/>
                </a:lnTo>
                <a:lnTo>
                  <a:pt x="107733" y="365055"/>
                </a:lnTo>
                <a:lnTo>
                  <a:pt x="72027" y="342354"/>
                </a:lnTo>
                <a:lnTo>
                  <a:pt x="42247" y="312573"/>
                </a:lnTo>
                <a:lnTo>
                  <a:pt x="19546" y="276867"/>
                </a:lnTo>
                <a:lnTo>
                  <a:pt x="5078" y="236391"/>
                </a:lnTo>
                <a:lnTo>
                  <a:pt x="0" y="192299"/>
                </a:lnTo>
                <a:close/>
              </a:path>
            </a:pathLst>
          </a:custGeom>
          <a:ln w="19049">
            <a:solidFill>
              <a:srgbClr val="595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0">
            <a:extLst>
              <a:ext uri="{FF2B5EF4-FFF2-40B4-BE49-F238E27FC236}">
                <a16:creationId xmlns:a16="http://schemas.microsoft.com/office/drawing/2014/main" id="{CEBD99C1-9FD6-4B9C-87B2-24D23E7C21C4}"/>
              </a:ext>
            </a:extLst>
          </p:cNvPr>
          <p:cNvSpPr/>
          <p:nvPr/>
        </p:nvSpPr>
        <p:spPr>
          <a:xfrm>
            <a:off x="5714188" y="2719358"/>
            <a:ext cx="384810" cy="384810"/>
          </a:xfrm>
          <a:custGeom>
            <a:avLst/>
            <a:gdLst/>
            <a:ahLst/>
            <a:cxnLst/>
            <a:rect l="l" t="t" r="r" b="b"/>
            <a:pathLst>
              <a:path w="384810" h="384810">
                <a:moveTo>
                  <a:pt x="192299" y="384599"/>
                </a:moveTo>
                <a:lnTo>
                  <a:pt x="148208" y="379520"/>
                </a:lnTo>
                <a:lnTo>
                  <a:pt x="107733" y="365053"/>
                </a:lnTo>
                <a:lnTo>
                  <a:pt x="72027" y="342353"/>
                </a:lnTo>
                <a:lnTo>
                  <a:pt x="42247" y="312573"/>
                </a:lnTo>
                <a:lnTo>
                  <a:pt x="19546" y="276868"/>
                </a:lnTo>
                <a:lnTo>
                  <a:pt x="5078" y="236392"/>
                </a:lnTo>
                <a:lnTo>
                  <a:pt x="0" y="192299"/>
                </a:lnTo>
                <a:lnTo>
                  <a:pt x="5078" y="148207"/>
                </a:lnTo>
                <a:lnTo>
                  <a:pt x="19546" y="107731"/>
                </a:lnTo>
                <a:lnTo>
                  <a:pt x="42247" y="72026"/>
                </a:lnTo>
                <a:lnTo>
                  <a:pt x="72027" y="42246"/>
                </a:lnTo>
                <a:lnTo>
                  <a:pt x="107733" y="19545"/>
                </a:lnTo>
                <a:lnTo>
                  <a:pt x="148208" y="5078"/>
                </a:lnTo>
                <a:lnTo>
                  <a:pt x="192299" y="0"/>
                </a:lnTo>
                <a:lnTo>
                  <a:pt x="229988" y="3729"/>
                </a:lnTo>
                <a:lnTo>
                  <a:pt x="298981" y="32309"/>
                </a:lnTo>
                <a:lnTo>
                  <a:pt x="352283" y="85612"/>
                </a:lnTo>
                <a:lnTo>
                  <a:pt x="380867" y="154609"/>
                </a:lnTo>
                <a:lnTo>
                  <a:pt x="384599" y="192299"/>
                </a:lnTo>
                <a:lnTo>
                  <a:pt x="379520" y="236392"/>
                </a:lnTo>
                <a:lnTo>
                  <a:pt x="365052" y="276868"/>
                </a:lnTo>
                <a:lnTo>
                  <a:pt x="342351" y="312573"/>
                </a:lnTo>
                <a:lnTo>
                  <a:pt x="312571" y="342353"/>
                </a:lnTo>
                <a:lnTo>
                  <a:pt x="276866" y="365053"/>
                </a:lnTo>
                <a:lnTo>
                  <a:pt x="236390" y="379520"/>
                </a:lnTo>
                <a:lnTo>
                  <a:pt x="192299" y="384599"/>
                </a:lnTo>
                <a:close/>
              </a:path>
            </a:pathLst>
          </a:custGeom>
          <a:solidFill>
            <a:srgbClr val="9EC4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1">
            <a:extLst>
              <a:ext uri="{FF2B5EF4-FFF2-40B4-BE49-F238E27FC236}">
                <a16:creationId xmlns:a16="http://schemas.microsoft.com/office/drawing/2014/main" id="{2D8AE95A-FC65-4CCC-86E6-9E3422D89551}"/>
              </a:ext>
            </a:extLst>
          </p:cNvPr>
          <p:cNvSpPr/>
          <p:nvPr/>
        </p:nvSpPr>
        <p:spPr>
          <a:xfrm>
            <a:off x="5714188" y="2719358"/>
            <a:ext cx="384810" cy="384810"/>
          </a:xfrm>
          <a:custGeom>
            <a:avLst/>
            <a:gdLst/>
            <a:ahLst/>
            <a:cxnLst/>
            <a:rect l="l" t="t" r="r" b="b"/>
            <a:pathLst>
              <a:path w="384810" h="384810">
                <a:moveTo>
                  <a:pt x="0" y="192299"/>
                </a:moveTo>
                <a:lnTo>
                  <a:pt x="5078" y="148207"/>
                </a:lnTo>
                <a:lnTo>
                  <a:pt x="19546" y="107731"/>
                </a:lnTo>
                <a:lnTo>
                  <a:pt x="42247" y="72026"/>
                </a:lnTo>
                <a:lnTo>
                  <a:pt x="72027" y="42246"/>
                </a:lnTo>
                <a:lnTo>
                  <a:pt x="107733" y="19545"/>
                </a:lnTo>
                <a:lnTo>
                  <a:pt x="148208" y="5078"/>
                </a:lnTo>
                <a:lnTo>
                  <a:pt x="192299" y="0"/>
                </a:lnTo>
                <a:lnTo>
                  <a:pt x="265883" y="14638"/>
                </a:lnTo>
                <a:lnTo>
                  <a:pt x="328274" y="56324"/>
                </a:lnTo>
                <a:lnTo>
                  <a:pt x="369955" y="118710"/>
                </a:lnTo>
                <a:lnTo>
                  <a:pt x="384599" y="192299"/>
                </a:lnTo>
                <a:lnTo>
                  <a:pt x="379520" y="236392"/>
                </a:lnTo>
                <a:lnTo>
                  <a:pt x="365052" y="276868"/>
                </a:lnTo>
                <a:lnTo>
                  <a:pt x="342351" y="312573"/>
                </a:lnTo>
                <a:lnTo>
                  <a:pt x="312571" y="342353"/>
                </a:lnTo>
                <a:lnTo>
                  <a:pt x="276866" y="365053"/>
                </a:lnTo>
                <a:lnTo>
                  <a:pt x="236390" y="379520"/>
                </a:lnTo>
                <a:lnTo>
                  <a:pt x="192299" y="384599"/>
                </a:lnTo>
                <a:lnTo>
                  <a:pt x="148208" y="379520"/>
                </a:lnTo>
                <a:lnTo>
                  <a:pt x="107733" y="365053"/>
                </a:lnTo>
                <a:lnTo>
                  <a:pt x="72027" y="342353"/>
                </a:lnTo>
                <a:lnTo>
                  <a:pt x="42247" y="312573"/>
                </a:lnTo>
                <a:lnTo>
                  <a:pt x="19546" y="276868"/>
                </a:lnTo>
                <a:lnTo>
                  <a:pt x="5078" y="236392"/>
                </a:lnTo>
                <a:lnTo>
                  <a:pt x="0" y="192299"/>
                </a:lnTo>
                <a:close/>
              </a:path>
            </a:pathLst>
          </a:custGeom>
          <a:ln w="19049">
            <a:solidFill>
              <a:srgbClr val="595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2">
            <a:extLst>
              <a:ext uri="{FF2B5EF4-FFF2-40B4-BE49-F238E27FC236}">
                <a16:creationId xmlns:a16="http://schemas.microsoft.com/office/drawing/2014/main" id="{12F09008-F2E3-4F7A-B99A-2BB6E680C578}"/>
              </a:ext>
            </a:extLst>
          </p:cNvPr>
          <p:cNvSpPr/>
          <p:nvPr/>
        </p:nvSpPr>
        <p:spPr>
          <a:xfrm>
            <a:off x="4683165" y="3250989"/>
            <a:ext cx="384810" cy="384810"/>
          </a:xfrm>
          <a:custGeom>
            <a:avLst/>
            <a:gdLst/>
            <a:ahLst/>
            <a:cxnLst/>
            <a:rect l="l" t="t" r="r" b="b"/>
            <a:pathLst>
              <a:path w="384810" h="384810">
                <a:moveTo>
                  <a:pt x="192299" y="384596"/>
                </a:moveTo>
                <a:lnTo>
                  <a:pt x="148208" y="379517"/>
                </a:lnTo>
                <a:lnTo>
                  <a:pt x="107733" y="365050"/>
                </a:lnTo>
                <a:lnTo>
                  <a:pt x="72027" y="342349"/>
                </a:lnTo>
                <a:lnTo>
                  <a:pt x="42247" y="312568"/>
                </a:lnTo>
                <a:lnTo>
                  <a:pt x="19546" y="276863"/>
                </a:lnTo>
                <a:lnTo>
                  <a:pt x="5078" y="236388"/>
                </a:lnTo>
                <a:lnTo>
                  <a:pt x="0" y="192297"/>
                </a:lnTo>
                <a:lnTo>
                  <a:pt x="5078" y="148205"/>
                </a:lnTo>
                <a:lnTo>
                  <a:pt x="19546" y="107729"/>
                </a:lnTo>
                <a:lnTo>
                  <a:pt x="42247" y="72025"/>
                </a:lnTo>
                <a:lnTo>
                  <a:pt x="72027" y="42245"/>
                </a:lnTo>
                <a:lnTo>
                  <a:pt x="107733" y="19545"/>
                </a:lnTo>
                <a:lnTo>
                  <a:pt x="148208" y="5078"/>
                </a:lnTo>
                <a:lnTo>
                  <a:pt x="192299" y="0"/>
                </a:lnTo>
                <a:lnTo>
                  <a:pt x="229988" y="3729"/>
                </a:lnTo>
                <a:lnTo>
                  <a:pt x="298981" y="32308"/>
                </a:lnTo>
                <a:lnTo>
                  <a:pt x="352283" y="85611"/>
                </a:lnTo>
                <a:lnTo>
                  <a:pt x="380867" y="154607"/>
                </a:lnTo>
                <a:lnTo>
                  <a:pt x="384599" y="192297"/>
                </a:lnTo>
                <a:lnTo>
                  <a:pt x="379520" y="236388"/>
                </a:lnTo>
                <a:lnTo>
                  <a:pt x="365052" y="276863"/>
                </a:lnTo>
                <a:lnTo>
                  <a:pt x="342351" y="312568"/>
                </a:lnTo>
                <a:lnTo>
                  <a:pt x="312571" y="342349"/>
                </a:lnTo>
                <a:lnTo>
                  <a:pt x="276866" y="365050"/>
                </a:lnTo>
                <a:lnTo>
                  <a:pt x="236390" y="379517"/>
                </a:lnTo>
                <a:lnTo>
                  <a:pt x="192299" y="384596"/>
                </a:lnTo>
                <a:close/>
              </a:path>
            </a:pathLst>
          </a:custGeom>
          <a:solidFill>
            <a:srgbClr val="9EC4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3">
            <a:extLst>
              <a:ext uri="{FF2B5EF4-FFF2-40B4-BE49-F238E27FC236}">
                <a16:creationId xmlns:a16="http://schemas.microsoft.com/office/drawing/2014/main" id="{834489EE-420F-44CB-A16F-A9EB8EA5A037}"/>
              </a:ext>
            </a:extLst>
          </p:cNvPr>
          <p:cNvSpPr/>
          <p:nvPr/>
        </p:nvSpPr>
        <p:spPr>
          <a:xfrm>
            <a:off x="4683165" y="3250989"/>
            <a:ext cx="384810" cy="384810"/>
          </a:xfrm>
          <a:custGeom>
            <a:avLst/>
            <a:gdLst/>
            <a:ahLst/>
            <a:cxnLst/>
            <a:rect l="l" t="t" r="r" b="b"/>
            <a:pathLst>
              <a:path w="384810" h="384810">
                <a:moveTo>
                  <a:pt x="0" y="192297"/>
                </a:moveTo>
                <a:lnTo>
                  <a:pt x="5078" y="148205"/>
                </a:lnTo>
                <a:lnTo>
                  <a:pt x="19546" y="107729"/>
                </a:lnTo>
                <a:lnTo>
                  <a:pt x="42247" y="72025"/>
                </a:lnTo>
                <a:lnTo>
                  <a:pt x="72027" y="42245"/>
                </a:lnTo>
                <a:lnTo>
                  <a:pt x="107733" y="19545"/>
                </a:lnTo>
                <a:lnTo>
                  <a:pt x="148208" y="5078"/>
                </a:lnTo>
                <a:lnTo>
                  <a:pt x="192299" y="0"/>
                </a:lnTo>
                <a:lnTo>
                  <a:pt x="265883" y="14637"/>
                </a:lnTo>
                <a:lnTo>
                  <a:pt x="328274" y="56322"/>
                </a:lnTo>
                <a:lnTo>
                  <a:pt x="369955" y="118709"/>
                </a:lnTo>
                <a:lnTo>
                  <a:pt x="384599" y="192297"/>
                </a:lnTo>
                <a:lnTo>
                  <a:pt x="379520" y="236388"/>
                </a:lnTo>
                <a:lnTo>
                  <a:pt x="365052" y="276863"/>
                </a:lnTo>
                <a:lnTo>
                  <a:pt x="342351" y="312568"/>
                </a:lnTo>
                <a:lnTo>
                  <a:pt x="312571" y="342349"/>
                </a:lnTo>
                <a:lnTo>
                  <a:pt x="276866" y="365050"/>
                </a:lnTo>
                <a:lnTo>
                  <a:pt x="236390" y="379517"/>
                </a:lnTo>
                <a:lnTo>
                  <a:pt x="192299" y="384596"/>
                </a:lnTo>
                <a:lnTo>
                  <a:pt x="148208" y="379517"/>
                </a:lnTo>
                <a:lnTo>
                  <a:pt x="107733" y="365050"/>
                </a:lnTo>
                <a:lnTo>
                  <a:pt x="72027" y="342349"/>
                </a:lnTo>
                <a:lnTo>
                  <a:pt x="42247" y="312568"/>
                </a:lnTo>
                <a:lnTo>
                  <a:pt x="19546" y="276863"/>
                </a:lnTo>
                <a:lnTo>
                  <a:pt x="5078" y="236388"/>
                </a:lnTo>
                <a:lnTo>
                  <a:pt x="0" y="192297"/>
                </a:lnTo>
                <a:close/>
              </a:path>
            </a:pathLst>
          </a:custGeom>
          <a:ln w="19049">
            <a:solidFill>
              <a:srgbClr val="595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4">
            <a:extLst>
              <a:ext uri="{FF2B5EF4-FFF2-40B4-BE49-F238E27FC236}">
                <a16:creationId xmlns:a16="http://schemas.microsoft.com/office/drawing/2014/main" id="{E4BFC7B1-EB4D-43EA-BE95-7D67D15B012B}"/>
              </a:ext>
            </a:extLst>
          </p:cNvPr>
          <p:cNvSpPr/>
          <p:nvPr/>
        </p:nvSpPr>
        <p:spPr>
          <a:xfrm>
            <a:off x="4950815" y="2486671"/>
            <a:ext cx="384810" cy="384810"/>
          </a:xfrm>
          <a:custGeom>
            <a:avLst/>
            <a:gdLst/>
            <a:ahLst/>
            <a:cxnLst/>
            <a:rect l="l" t="t" r="r" b="b"/>
            <a:pathLst>
              <a:path w="384810" h="384810">
                <a:moveTo>
                  <a:pt x="192299" y="384599"/>
                </a:moveTo>
                <a:lnTo>
                  <a:pt x="148200" y="379520"/>
                </a:lnTo>
                <a:lnTo>
                  <a:pt x="107722" y="365053"/>
                </a:lnTo>
                <a:lnTo>
                  <a:pt x="72017" y="342352"/>
                </a:lnTo>
                <a:lnTo>
                  <a:pt x="42239" y="312572"/>
                </a:lnTo>
                <a:lnTo>
                  <a:pt x="19541" y="276867"/>
                </a:lnTo>
                <a:lnTo>
                  <a:pt x="5077" y="236391"/>
                </a:lnTo>
                <a:lnTo>
                  <a:pt x="0" y="192299"/>
                </a:lnTo>
                <a:lnTo>
                  <a:pt x="5077" y="148206"/>
                </a:lnTo>
                <a:lnTo>
                  <a:pt x="19541" y="107730"/>
                </a:lnTo>
                <a:lnTo>
                  <a:pt x="42239" y="72025"/>
                </a:lnTo>
                <a:lnTo>
                  <a:pt x="72017" y="42245"/>
                </a:lnTo>
                <a:lnTo>
                  <a:pt x="107722" y="19545"/>
                </a:lnTo>
                <a:lnTo>
                  <a:pt x="148200" y="5078"/>
                </a:lnTo>
                <a:lnTo>
                  <a:pt x="192299" y="0"/>
                </a:lnTo>
                <a:lnTo>
                  <a:pt x="229988" y="3729"/>
                </a:lnTo>
                <a:lnTo>
                  <a:pt x="298981" y="32308"/>
                </a:lnTo>
                <a:lnTo>
                  <a:pt x="352283" y="85610"/>
                </a:lnTo>
                <a:lnTo>
                  <a:pt x="380867" y="154607"/>
                </a:lnTo>
                <a:lnTo>
                  <a:pt x="384599" y="192299"/>
                </a:lnTo>
                <a:lnTo>
                  <a:pt x="379520" y="236391"/>
                </a:lnTo>
                <a:lnTo>
                  <a:pt x="365052" y="276867"/>
                </a:lnTo>
                <a:lnTo>
                  <a:pt x="342351" y="312572"/>
                </a:lnTo>
                <a:lnTo>
                  <a:pt x="312571" y="342352"/>
                </a:lnTo>
                <a:lnTo>
                  <a:pt x="276866" y="365053"/>
                </a:lnTo>
                <a:lnTo>
                  <a:pt x="236390" y="379520"/>
                </a:lnTo>
                <a:lnTo>
                  <a:pt x="192299" y="384599"/>
                </a:lnTo>
                <a:close/>
              </a:path>
            </a:pathLst>
          </a:custGeom>
          <a:solidFill>
            <a:srgbClr val="A3C1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5">
            <a:extLst>
              <a:ext uri="{FF2B5EF4-FFF2-40B4-BE49-F238E27FC236}">
                <a16:creationId xmlns:a16="http://schemas.microsoft.com/office/drawing/2014/main" id="{4E099569-2A44-4C6E-ADE3-A8594FF677EA}"/>
              </a:ext>
            </a:extLst>
          </p:cNvPr>
          <p:cNvSpPr/>
          <p:nvPr/>
        </p:nvSpPr>
        <p:spPr>
          <a:xfrm>
            <a:off x="4950815" y="2486671"/>
            <a:ext cx="384810" cy="384810"/>
          </a:xfrm>
          <a:custGeom>
            <a:avLst/>
            <a:gdLst/>
            <a:ahLst/>
            <a:cxnLst/>
            <a:rect l="l" t="t" r="r" b="b"/>
            <a:pathLst>
              <a:path w="384810" h="384810">
                <a:moveTo>
                  <a:pt x="0" y="192299"/>
                </a:moveTo>
                <a:lnTo>
                  <a:pt x="5077" y="148206"/>
                </a:lnTo>
                <a:lnTo>
                  <a:pt x="19541" y="107730"/>
                </a:lnTo>
                <a:lnTo>
                  <a:pt x="42239" y="72025"/>
                </a:lnTo>
                <a:lnTo>
                  <a:pt x="72017" y="42245"/>
                </a:lnTo>
                <a:lnTo>
                  <a:pt x="107722" y="19545"/>
                </a:lnTo>
                <a:lnTo>
                  <a:pt x="148200" y="5078"/>
                </a:lnTo>
                <a:lnTo>
                  <a:pt x="192299" y="0"/>
                </a:lnTo>
                <a:lnTo>
                  <a:pt x="265883" y="14637"/>
                </a:lnTo>
                <a:lnTo>
                  <a:pt x="328274" y="56322"/>
                </a:lnTo>
                <a:lnTo>
                  <a:pt x="369955" y="118708"/>
                </a:lnTo>
                <a:lnTo>
                  <a:pt x="384599" y="192299"/>
                </a:lnTo>
                <a:lnTo>
                  <a:pt x="379520" y="236391"/>
                </a:lnTo>
                <a:lnTo>
                  <a:pt x="365052" y="276867"/>
                </a:lnTo>
                <a:lnTo>
                  <a:pt x="342351" y="312572"/>
                </a:lnTo>
                <a:lnTo>
                  <a:pt x="312571" y="342352"/>
                </a:lnTo>
                <a:lnTo>
                  <a:pt x="276866" y="365053"/>
                </a:lnTo>
                <a:lnTo>
                  <a:pt x="236390" y="379520"/>
                </a:lnTo>
                <a:lnTo>
                  <a:pt x="192299" y="384599"/>
                </a:lnTo>
                <a:lnTo>
                  <a:pt x="148200" y="379520"/>
                </a:lnTo>
                <a:lnTo>
                  <a:pt x="107722" y="365053"/>
                </a:lnTo>
                <a:lnTo>
                  <a:pt x="72017" y="342352"/>
                </a:lnTo>
                <a:lnTo>
                  <a:pt x="42239" y="312572"/>
                </a:lnTo>
                <a:lnTo>
                  <a:pt x="19541" y="276867"/>
                </a:lnTo>
                <a:lnTo>
                  <a:pt x="5077" y="236391"/>
                </a:lnTo>
                <a:lnTo>
                  <a:pt x="0" y="192299"/>
                </a:lnTo>
                <a:close/>
              </a:path>
            </a:pathLst>
          </a:custGeom>
          <a:ln w="19049">
            <a:solidFill>
              <a:srgbClr val="595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7">
            <a:extLst>
              <a:ext uri="{FF2B5EF4-FFF2-40B4-BE49-F238E27FC236}">
                <a16:creationId xmlns:a16="http://schemas.microsoft.com/office/drawing/2014/main" id="{90FCEE8F-8B0E-4C94-91C0-4D0AFB84E430}"/>
              </a:ext>
            </a:extLst>
          </p:cNvPr>
          <p:cNvSpPr txBox="1"/>
          <p:nvPr/>
        </p:nvSpPr>
        <p:spPr>
          <a:xfrm>
            <a:off x="4212962" y="2000468"/>
            <a:ext cx="1778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y</a:t>
            </a:r>
            <a:endParaRPr sz="2400">
              <a:latin typeface="Arial"/>
              <a:cs typeface="Arial"/>
            </a:endParaRPr>
          </a:p>
        </p:txBody>
      </p:sp>
      <p:sp>
        <p:nvSpPr>
          <p:cNvPr id="19" name="object 18">
            <a:extLst>
              <a:ext uri="{FF2B5EF4-FFF2-40B4-BE49-F238E27FC236}">
                <a16:creationId xmlns:a16="http://schemas.microsoft.com/office/drawing/2014/main" id="{80C51E89-B39E-46EE-81DE-1B6B893F883B}"/>
              </a:ext>
            </a:extLst>
          </p:cNvPr>
          <p:cNvSpPr txBox="1"/>
          <p:nvPr/>
        </p:nvSpPr>
        <p:spPr>
          <a:xfrm>
            <a:off x="5339037" y="1666273"/>
            <a:ext cx="2908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0000FF"/>
                </a:solidFill>
                <a:latin typeface="Arial"/>
                <a:cs typeface="Arial"/>
              </a:rPr>
              <a:t>f</a:t>
            </a:r>
            <a:r>
              <a:rPr sz="2400" b="1" baseline="-31250" dirty="0">
                <a:solidFill>
                  <a:srgbClr val="0000FF"/>
                </a:solidFill>
                <a:latin typeface="Arial"/>
                <a:cs typeface="Arial"/>
              </a:rPr>
              <a:t>1</a:t>
            </a:r>
            <a:endParaRPr sz="2400" baseline="-31250">
              <a:latin typeface="Arial"/>
              <a:cs typeface="Arial"/>
            </a:endParaRPr>
          </a:p>
        </p:txBody>
      </p:sp>
      <p:sp>
        <p:nvSpPr>
          <p:cNvPr id="20" name="object 19">
            <a:extLst>
              <a:ext uri="{FF2B5EF4-FFF2-40B4-BE49-F238E27FC236}">
                <a16:creationId xmlns:a16="http://schemas.microsoft.com/office/drawing/2014/main" id="{D3DC7AFF-E644-4D19-9B69-4877E00AF493}"/>
              </a:ext>
            </a:extLst>
          </p:cNvPr>
          <p:cNvSpPr txBox="1"/>
          <p:nvPr/>
        </p:nvSpPr>
        <p:spPr>
          <a:xfrm>
            <a:off x="6585714" y="1810397"/>
            <a:ext cx="2908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38751C"/>
                </a:solidFill>
                <a:latin typeface="Arial"/>
                <a:cs typeface="Arial"/>
              </a:rPr>
              <a:t>f</a:t>
            </a:r>
            <a:r>
              <a:rPr sz="2400" b="1" baseline="-31250" dirty="0">
                <a:solidFill>
                  <a:srgbClr val="38751C"/>
                </a:solidFill>
                <a:latin typeface="Arial"/>
                <a:cs typeface="Arial"/>
              </a:rPr>
              <a:t>2</a:t>
            </a:r>
            <a:endParaRPr sz="2400" baseline="-31250">
              <a:latin typeface="Arial"/>
              <a:cs typeface="Arial"/>
            </a:endParaRPr>
          </a:p>
        </p:txBody>
      </p:sp>
      <p:sp>
        <p:nvSpPr>
          <p:cNvPr id="22" name="object 21">
            <a:extLst>
              <a:ext uri="{FF2B5EF4-FFF2-40B4-BE49-F238E27FC236}">
                <a16:creationId xmlns:a16="http://schemas.microsoft.com/office/drawing/2014/main" id="{F7FD9D78-A8E3-4D80-AB1B-683CA3A58FA7}"/>
              </a:ext>
            </a:extLst>
          </p:cNvPr>
          <p:cNvSpPr/>
          <p:nvPr/>
        </p:nvSpPr>
        <p:spPr>
          <a:xfrm>
            <a:off x="3147418" y="3740836"/>
            <a:ext cx="384810" cy="384810"/>
          </a:xfrm>
          <a:custGeom>
            <a:avLst/>
            <a:gdLst/>
            <a:ahLst/>
            <a:cxnLst/>
            <a:rect l="l" t="t" r="r" b="b"/>
            <a:pathLst>
              <a:path w="384810" h="384810">
                <a:moveTo>
                  <a:pt x="192299" y="384599"/>
                </a:moveTo>
                <a:lnTo>
                  <a:pt x="148208" y="379520"/>
                </a:lnTo>
                <a:lnTo>
                  <a:pt x="107733" y="365052"/>
                </a:lnTo>
                <a:lnTo>
                  <a:pt x="72027" y="342351"/>
                </a:lnTo>
                <a:lnTo>
                  <a:pt x="42247" y="312571"/>
                </a:lnTo>
                <a:lnTo>
                  <a:pt x="19546" y="276866"/>
                </a:lnTo>
                <a:lnTo>
                  <a:pt x="5078" y="236390"/>
                </a:lnTo>
                <a:lnTo>
                  <a:pt x="0" y="192299"/>
                </a:lnTo>
                <a:lnTo>
                  <a:pt x="5078" y="148208"/>
                </a:lnTo>
                <a:lnTo>
                  <a:pt x="19546" y="107733"/>
                </a:lnTo>
                <a:lnTo>
                  <a:pt x="42247" y="72027"/>
                </a:lnTo>
                <a:lnTo>
                  <a:pt x="72027" y="42247"/>
                </a:lnTo>
                <a:lnTo>
                  <a:pt x="107733" y="19546"/>
                </a:lnTo>
                <a:lnTo>
                  <a:pt x="148208" y="5078"/>
                </a:lnTo>
                <a:lnTo>
                  <a:pt x="192299" y="0"/>
                </a:lnTo>
                <a:lnTo>
                  <a:pt x="229988" y="3727"/>
                </a:lnTo>
                <a:lnTo>
                  <a:pt x="298981" y="32305"/>
                </a:lnTo>
                <a:lnTo>
                  <a:pt x="352283" y="85607"/>
                </a:lnTo>
                <a:lnTo>
                  <a:pt x="380867" y="154607"/>
                </a:lnTo>
                <a:lnTo>
                  <a:pt x="384599" y="192299"/>
                </a:lnTo>
                <a:lnTo>
                  <a:pt x="379520" y="236390"/>
                </a:lnTo>
                <a:lnTo>
                  <a:pt x="365052" y="276866"/>
                </a:lnTo>
                <a:lnTo>
                  <a:pt x="342351" y="312571"/>
                </a:lnTo>
                <a:lnTo>
                  <a:pt x="312571" y="342351"/>
                </a:lnTo>
                <a:lnTo>
                  <a:pt x="276866" y="365052"/>
                </a:lnTo>
                <a:lnTo>
                  <a:pt x="236390" y="379520"/>
                </a:lnTo>
                <a:lnTo>
                  <a:pt x="192299" y="384599"/>
                </a:lnTo>
                <a:close/>
              </a:path>
            </a:pathLst>
          </a:custGeom>
          <a:solidFill>
            <a:srgbClr val="EFE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2">
            <a:extLst>
              <a:ext uri="{FF2B5EF4-FFF2-40B4-BE49-F238E27FC236}">
                <a16:creationId xmlns:a16="http://schemas.microsoft.com/office/drawing/2014/main" id="{6025A42C-AE9F-4FC1-A686-EBC6A69A04F3}"/>
              </a:ext>
            </a:extLst>
          </p:cNvPr>
          <p:cNvSpPr/>
          <p:nvPr/>
        </p:nvSpPr>
        <p:spPr>
          <a:xfrm>
            <a:off x="3147418" y="3740836"/>
            <a:ext cx="384810" cy="384810"/>
          </a:xfrm>
          <a:custGeom>
            <a:avLst/>
            <a:gdLst/>
            <a:ahLst/>
            <a:cxnLst/>
            <a:rect l="l" t="t" r="r" b="b"/>
            <a:pathLst>
              <a:path w="384810" h="384810">
                <a:moveTo>
                  <a:pt x="0" y="192299"/>
                </a:moveTo>
                <a:lnTo>
                  <a:pt x="5078" y="148208"/>
                </a:lnTo>
                <a:lnTo>
                  <a:pt x="19546" y="107733"/>
                </a:lnTo>
                <a:lnTo>
                  <a:pt x="42247" y="72027"/>
                </a:lnTo>
                <a:lnTo>
                  <a:pt x="72027" y="42247"/>
                </a:lnTo>
                <a:lnTo>
                  <a:pt x="107733" y="19546"/>
                </a:lnTo>
                <a:lnTo>
                  <a:pt x="148208" y="5078"/>
                </a:lnTo>
                <a:lnTo>
                  <a:pt x="192299" y="0"/>
                </a:lnTo>
                <a:lnTo>
                  <a:pt x="265883" y="14634"/>
                </a:lnTo>
                <a:lnTo>
                  <a:pt x="328274" y="56324"/>
                </a:lnTo>
                <a:lnTo>
                  <a:pt x="369955" y="118706"/>
                </a:lnTo>
                <a:lnTo>
                  <a:pt x="384599" y="192299"/>
                </a:lnTo>
                <a:lnTo>
                  <a:pt x="379520" y="236390"/>
                </a:lnTo>
                <a:lnTo>
                  <a:pt x="365052" y="276866"/>
                </a:lnTo>
                <a:lnTo>
                  <a:pt x="342351" y="312571"/>
                </a:lnTo>
                <a:lnTo>
                  <a:pt x="312571" y="342351"/>
                </a:lnTo>
                <a:lnTo>
                  <a:pt x="276866" y="365052"/>
                </a:lnTo>
                <a:lnTo>
                  <a:pt x="236390" y="379520"/>
                </a:lnTo>
                <a:lnTo>
                  <a:pt x="192299" y="384599"/>
                </a:lnTo>
                <a:lnTo>
                  <a:pt x="148208" y="379520"/>
                </a:lnTo>
                <a:lnTo>
                  <a:pt x="107733" y="365052"/>
                </a:lnTo>
                <a:lnTo>
                  <a:pt x="72027" y="342351"/>
                </a:lnTo>
                <a:lnTo>
                  <a:pt x="42247" y="312571"/>
                </a:lnTo>
                <a:lnTo>
                  <a:pt x="19546" y="276866"/>
                </a:lnTo>
                <a:lnTo>
                  <a:pt x="5078" y="236390"/>
                </a:lnTo>
                <a:lnTo>
                  <a:pt x="0" y="192299"/>
                </a:lnTo>
                <a:close/>
              </a:path>
            </a:pathLst>
          </a:custGeom>
          <a:ln w="19049">
            <a:solidFill>
              <a:srgbClr val="595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3">
            <a:extLst>
              <a:ext uri="{FF2B5EF4-FFF2-40B4-BE49-F238E27FC236}">
                <a16:creationId xmlns:a16="http://schemas.microsoft.com/office/drawing/2014/main" id="{82D7E0B5-84A6-44EB-AD73-40720ED117B0}"/>
              </a:ext>
            </a:extLst>
          </p:cNvPr>
          <p:cNvSpPr/>
          <p:nvPr/>
        </p:nvSpPr>
        <p:spPr>
          <a:xfrm>
            <a:off x="4227841" y="2844313"/>
            <a:ext cx="384810" cy="384810"/>
          </a:xfrm>
          <a:custGeom>
            <a:avLst/>
            <a:gdLst/>
            <a:ahLst/>
            <a:cxnLst/>
            <a:rect l="l" t="t" r="r" b="b"/>
            <a:pathLst>
              <a:path w="384810" h="384810">
                <a:moveTo>
                  <a:pt x="192299" y="384599"/>
                </a:moveTo>
                <a:lnTo>
                  <a:pt x="148208" y="379520"/>
                </a:lnTo>
                <a:lnTo>
                  <a:pt x="107733" y="365053"/>
                </a:lnTo>
                <a:lnTo>
                  <a:pt x="72027" y="342353"/>
                </a:lnTo>
                <a:lnTo>
                  <a:pt x="42247" y="312573"/>
                </a:lnTo>
                <a:lnTo>
                  <a:pt x="19546" y="276868"/>
                </a:lnTo>
                <a:lnTo>
                  <a:pt x="5078" y="236392"/>
                </a:lnTo>
                <a:lnTo>
                  <a:pt x="0" y="192299"/>
                </a:lnTo>
                <a:lnTo>
                  <a:pt x="5078" y="148206"/>
                </a:lnTo>
                <a:lnTo>
                  <a:pt x="19546" y="107730"/>
                </a:lnTo>
                <a:lnTo>
                  <a:pt x="42247" y="72025"/>
                </a:lnTo>
                <a:lnTo>
                  <a:pt x="72027" y="42245"/>
                </a:lnTo>
                <a:lnTo>
                  <a:pt x="107733" y="19545"/>
                </a:lnTo>
                <a:lnTo>
                  <a:pt x="148208" y="5078"/>
                </a:lnTo>
                <a:lnTo>
                  <a:pt x="192299" y="0"/>
                </a:lnTo>
                <a:lnTo>
                  <a:pt x="229988" y="3729"/>
                </a:lnTo>
                <a:lnTo>
                  <a:pt x="298981" y="32308"/>
                </a:lnTo>
                <a:lnTo>
                  <a:pt x="352283" y="85611"/>
                </a:lnTo>
                <a:lnTo>
                  <a:pt x="380867" y="154609"/>
                </a:lnTo>
                <a:lnTo>
                  <a:pt x="384599" y="192299"/>
                </a:lnTo>
                <a:lnTo>
                  <a:pt x="379520" y="236392"/>
                </a:lnTo>
                <a:lnTo>
                  <a:pt x="365052" y="276868"/>
                </a:lnTo>
                <a:lnTo>
                  <a:pt x="342351" y="312573"/>
                </a:lnTo>
                <a:lnTo>
                  <a:pt x="312571" y="342353"/>
                </a:lnTo>
                <a:lnTo>
                  <a:pt x="276866" y="365053"/>
                </a:lnTo>
                <a:lnTo>
                  <a:pt x="236390" y="379520"/>
                </a:lnTo>
                <a:lnTo>
                  <a:pt x="192299" y="384599"/>
                </a:lnTo>
                <a:close/>
              </a:path>
            </a:pathLst>
          </a:custGeom>
          <a:solidFill>
            <a:srgbClr val="EFE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4">
            <a:extLst>
              <a:ext uri="{FF2B5EF4-FFF2-40B4-BE49-F238E27FC236}">
                <a16:creationId xmlns:a16="http://schemas.microsoft.com/office/drawing/2014/main" id="{1B74A665-E817-40EB-AD07-6D5D69859C9F}"/>
              </a:ext>
            </a:extLst>
          </p:cNvPr>
          <p:cNvSpPr/>
          <p:nvPr/>
        </p:nvSpPr>
        <p:spPr>
          <a:xfrm>
            <a:off x="4227841" y="2844313"/>
            <a:ext cx="384810" cy="384810"/>
          </a:xfrm>
          <a:custGeom>
            <a:avLst/>
            <a:gdLst/>
            <a:ahLst/>
            <a:cxnLst/>
            <a:rect l="l" t="t" r="r" b="b"/>
            <a:pathLst>
              <a:path w="384810" h="384810">
                <a:moveTo>
                  <a:pt x="0" y="192299"/>
                </a:moveTo>
                <a:lnTo>
                  <a:pt x="5078" y="148206"/>
                </a:lnTo>
                <a:lnTo>
                  <a:pt x="19546" y="107730"/>
                </a:lnTo>
                <a:lnTo>
                  <a:pt x="42247" y="72025"/>
                </a:lnTo>
                <a:lnTo>
                  <a:pt x="72027" y="42245"/>
                </a:lnTo>
                <a:lnTo>
                  <a:pt x="107733" y="19545"/>
                </a:lnTo>
                <a:lnTo>
                  <a:pt x="148208" y="5078"/>
                </a:lnTo>
                <a:lnTo>
                  <a:pt x="192299" y="0"/>
                </a:lnTo>
                <a:lnTo>
                  <a:pt x="265883" y="14637"/>
                </a:lnTo>
                <a:lnTo>
                  <a:pt x="328274" y="56322"/>
                </a:lnTo>
                <a:lnTo>
                  <a:pt x="369955" y="118710"/>
                </a:lnTo>
                <a:lnTo>
                  <a:pt x="384599" y="192299"/>
                </a:lnTo>
                <a:lnTo>
                  <a:pt x="379520" y="236392"/>
                </a:lnTo>
                <a:lnTo>
                  <a:pt x="365052" y="276868"/>
                </a:lnTo>
                <a:lnTo>
                  <a:pt x="342351" y="312573"/>
                </a:lnTo>
                <a:lnTo>
                  <a:pt x="312571" y="342353"/>
                </a:lnTo>
                <a:lnTo>
                  <a:pt x="276866" y="365053"/>
                </a:lnTo>
                <a:lnTo>
                  <a:pt x="236390" y="379520"/>
                </a:lnTo>
                <a:lnTo>
                  <a:pt x="192299" y="384599"/>
                </a:lnTo>
                <a:lnTo>
                  <a:pt x="148208" y="379520"/>
                </a:lnTo>
                <a:lnTo>
                  <a:pt x="107733" y="365053"/>
                </a:lnTo>
                <a:lnTo>
                  <a:pt x="72027" y="342353"/>
                </a:lnTo>
                <a:lnTo>
                  <a:pt x="42247" y="312573"/>
                </a:lnTo>
                <a:lnTo>
                  <a:pt x="19546" y="276868"/>
                </a:lnTo>
                <a:lnTo>
                  <a:pt x="5078" y="236392"/>
                </a:lnTo>
                <a:lnTo>
                  <a:pt x="0" y="192299"/>
                </a:lnTo>
                <a:close/>
              </a:path>
            </a:pathLst>
          </a:custGeom>
          <a:ln w="19049">
            <a:solidFill>
              <a:srgbClr val="595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5">
            <a:extLst>
              <a:ext uri="{FF2B5EF4-FFF2-40B4-BE49-F238E27FC236}">
                <a16:creationId xmlns:a16="http://schemas.microsoft.com/office/drawing/2014/main" id="{FAC56AE5-2CEF-4149-9BF3-23F4480B51B4}"/>
              </a:ext>
            </a:extLst>
          </p:cNvPr>
          <p:cNvSpPr/>
          <p:nvPr/>
        </p:nvSpPr>
        <p:spPr>
          <a:xfrm>
            <a:off x="6098788" y="2238414"/>
            <a:ext cx="384810" cy="384810"/>
          </a:xfrm>
          <a:custGeom>
            <a:avLst/>
            <a:gdLst/>
            <a:ahLst/>
            <a:cxnLst/>
            <a:rect l="l" t="t" r="r" b="b"/>
            <a:pathLst>
              <a:path w="384810" h="384810">
                <a:moveTo>
                  <a:pt x="192299" y="384599"/>
                </a:moveTo>
                <a:lnTo>
                  <a:pt x="148208" y="379520"/>
                </a:lnTo>
                <a:lnTo>
                  <a:pt x="107733" y="365053"/>
                </a:lnTo>
                <a:lnTo>
                  <a:pt x="72027" y="342353"/>
                </a:lnTo>
                <a:lnTo>
                  <a:pt x="42247" y="312573"/>
                </a:lnTo>
                <a:lnTo>
                  <a:pt x="19546" y="276868"/>
                </a:lnTo>
                <a:lnTo>
                  <a:pt x="5078" y="236392"/>
                </a:lnTo>
                <a:lnTo>
                  <a:pt x="0" y="192299"/>
                </a:lnTo>
                <a:lnTo>
                  <a:pt x="5078" y="148206"/>
                </a:lnTo>
                <a:lnTo>
                  <a:pt x="19546" y="107730"/>
                </a:lnTo>
                <a:lnTo>
                  <a:pt x="42247" y="72025"/>
                </a:lnTo>
                <a:lnTo>
                  <a:pt x="72027" y="42245"/>
                </a:lnTo>
                <a:lnTo>
                  <a:pt x="107733" y="19545"/>
                </a:lnTo>
                <a:lnTo>
                  <a:pt x="148208" y="5078"/>
                </a:lnTo>
                <a:lnTo>
                  <a:pt x="192299" y="0"/>
                </a:lnTo>
                <a:lnTo>
                  <a:pt x="229988" y="3729"/>
                </a:lnTo>
                <a:lnTo>
                  <a:pt x="298981" y="32308"/>
                </a:lnTo>
                <a:lnTo>
                  <a:pt x="352283" y="85611"/>
                </a:lnTo>
                <a:lnTo>
                  <a:pt x="380867" y="154609"/>
                </a:lnTo>
                <a:lnTo>
                  <a:pt x="384599" y="192299"/>
                </a:lnTo>
                <a:lnTo>
                  <a:pt x="379520" y="236392"/>
                </a:lnTo>
                <a:lnTo>
                  <a:pt x="365052" y="276868"/>
                </a:lnTo>
                <a:lnTo>
                  <a:pt x="342351" y="312573"/>
                </a:lnTo>
                <a:lnTo>
                  <a:pt x="312571" y="342353"/>
                </a:lnTo>
                <a:lnTo>
                  <a:pt x="276866" y="365053"/>
                </a:lnTo>
                <a:lnTo>
                  <a:pt x="236390" y="379520"/>
                </a:lnTo>
                <a:lnTo>
                  <a:pt x="192299" y="384599"/>
                </a:lnTo>
                <a:close/>
              </a:path>
            </a:pathLst>
          </a:custGeom>
          <a:solidFill>
            <a:srgbClr val="EFE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6">
            <a:extLst>
              <a:ext uri="{FF2B5EF4-FFF2-40B4-BE49-F238E27FC236}">
                <a16:creationId xmlns:a16="http://schemas.microsoft.com/office/drawing/2014/main" id="{109E978A-F035-4CBF-8C5D-27F4239C1925}"/>
              </a:ext>
            </a:extLst>
          </p:cNvPr>
          <p:cNvSpPr/>
          <p:nvPr/>
        </p:nvSpPr>
        <p:spPr>
          <a:xfrm>
            <a:off x="6098787" y="2238414"/>
            <a:ext cx="384810" cy="384810"/>
          </a:xfrm>
          <a:custGeom>
            <a:avLst/>
            <a:gdLst/>
            <a:ahLst/>
            <a:cxnLst/>
            <a:rect l="l" t="t" r="r" b="b"/>
            <a:pathLst>
              <a:path w="384810" h="384810">
                <a:moveTo>
                  <a:pt x="0" y="192299"/>
                </a:moveTo>
                <a:lnTo>
                  <a:pt x="5078" y="148206"/>
                </a:lnTo>
                <a:lnTo>
                  <a:pt x="19546" y="107730"/>
                </a:lnTo>
                <a:lnTo>
                  <a:pt x="42247" y="72025"/>
                </a:lnTo>
                <a:lnTo>
                  <a:pt x="72027" y="42245"/>
                </a:lnTo>
                <a:lnTo>
                  <a:pt x="107733" y="19545"/>
                </a:lnTo>
                <a:lnTo>
                  <a:pt x="148208" y="5078"/>
                </a:lnTo>
                <a:lnTo>
                  <a:pt x="192299" y="0"/>
                </a:lnTo>
                <a:lnTo>
                  <a:pt x="265883" y="14637"/>
                </a:lnTo>
                <a:lnTo>
                  <a:pt x="328274" y="56322"/>
                </a:lnTo>
                <a:lnTo>
                  <a:pt x="369955" y="118710"/>
                </a:lnTo>
                <a:lnTo>
                  <a:pt x="384599" y="192299"/>
                </a:lnTo>
                <a:lnTo>
                  <a:pt x="379520" y="236392"/>
                </a:lnTo>
                <a:lnTo>
                  <a:pt x="365052" y="276868"/>
                </a:lnTo>
                <a:lnTo>
                  <a:pt x="342351" y="312573"/>
                </a:lnTo>
                <a:lnTo>
                  <a:pt x="312571" y="342353"/>
                </a:lnTo>
                <a:lnTo>
                  <a:pt x="276866" y="365053"/>
                </a:lnTo>
                <a:lnTo>
                  <a:pt x="236390" y="379520"/>
                </a:lnTo>
                <a:lnTo>
                  <a:pt x="192299" y="384599"/>
                </a:lnTo>
                <a:lnTo>
                  <a:pt x="148208" y="379520"/>
                </a:lnTo>
                <a:lnTo>
                  <a:pt x="107733" y="365053"/>
                </a:lnTo>
                <a:lnTo>
                  <a:pt x="72027" y="342353"/>
                </a:lnTo>
                <a:lnTo>
                  <a:pt x="42247" y="312573"/>
                </a:lnTo>
                <a:lnTo>
                  <a:pt x="19546" y="276868"/>
                </a:lnTo>
                <a:lnTo>
                  <a:pt x="5078" y="236392"/>
                </a:lnTo>
                <a:lnTo>
                  <a:pt x="0" y="192299"/>
                </a:lnTo>
                <a:close/>
              </a:path>
            </a:pathLst>
          </a:custGeom>
          <a:ln w="19049">
            <a:solidFill>
              <a:srgbClr val="595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7">
            <a:extLst>
              <a:ext uri="{FF2B5EF4-FFF2-40B4-BE49-F238E27FC236}">
                <a16:creationId xmlns:a16="http://schemas.microsoft.com/office/drawing/2014/main" id="{F17CA0AE-D920-40C5-811C-EA9A628E8D8E}"/>
              </a:ext>
            </a:extLst>
          </p:cNvPr>
          <p:cNvSpPr txBox="1"/>
          <p:nvPr/>
        </p:nvSpPr>
        <p:spPr>
          <a:xfrm>
            <a:off x="1523793" y="4371960"/>
            <a:ext cx="5258435" cy="1504899"/>
          </a:xfrm>
          <a:prstGeom prst="rect">
            <a:avLst/>
          </a:prstGeom>
        </p:spPr>
        <p:txBody>
          <a:bodyPr vert="horz" wrap="square" lIns="0" tIns="1238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75"/>
              </a:spcBef>
            </a:pPr>
            <a:r>
              <a:rPr sz="2400" dirty="0">
                <a:latin typeface="Arial"/>
                <a:cs typeface="Arial"/>
              </a:rPr>
              <a:t>x</a:t>
            </a:r>
          </a:p>
          <a:p>
            <a:pPr marL="690245">
              <a:lnSpc>
                <a:spcPct val="100000"/>
              </a:lnSpc>
              <a:spcBef>
                <a:spcPts val="660"/>
              </a:spcBef>
            </a:pPr>
            <a:endParaRPr lang="en-US" sz="1800" spc="-5" dirty="0">
              <a:latin typeface="Arial"/>
              <a:cs typeface="Arial"/>
            </a:endParaRPr>
          </a:p>
          <a:p>
            <a:pPr marL="690245">
              <a:lnSpc>
                <a:spcPct val="100000"/>
              </a:lnSpc>
              <a:spcBef>
                <a:spcPts val="660"/>
              </a:spcBef>
            </a:pPr>
            <a:r>
              <a:rPr sz="1800" spc="-5" dirty="0">
                <a:latin typeface="Arial"/>
                <a:cs typeface="Arial"/>
              </a:rPr>
              <a:t>Regularization pushes against fitting the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data</a:t>
            </a:r>
            <a:endParaRPr sz="1800" dirty="0">
              <a:latin typeface="Arial"/>
              <a:cs typeface="Arial"/>
            </a:endParaRPr>
          </a:p>
          <a:p>
            <a:pPr marL="690245">
              <a:lnSpc>
                <a:spcPct val="100000"/>
              </a:lnSpc>
              <a:spcBef>
                <a:spcPts val="15"/>
              </a:spcBef>
            </a:pPr>
            <a:r>
              <a:rPr sz="1800" i="1" spc="-5" dirty="0">
                <a:latin typeface="Arial"/>
                <a:cs typeface="Arial"/>
              </a:rPr>
              <a:t>too </a:t>
            </a:r>
            <a:r>
              <a:rPr sz="1800" spc="-5" dirty="0">
                <a:latin typeface="Arial"/>
                <a:cs typeface="Arial"/>
              </a:rPr>
              <a:t>well </a:t>
            </a:r>
            <a:r>
              <a:rPr sz="1800" dirty="0">
                <a:latin typeface="Arial"/>
                <a:cs typeface="Arial"/>
              </a:rPr>
              <a:t>so </a:t>
            </a:r>
            <a:r>
              <a:rPr sz="1800" spc="-5" dirty="0">
                <a:latin typeface="Arial"/>
                <a:cs typeface="Arial"/>
              </a:rPr>
              <a:t>we don’t fit noise in the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data</a:t>
            </a:r>
            <a:endParaRPr sz="1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87713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9" grpId="0"/>
      <p:bldP spid="2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2726123" y="4818962"/>
            <a:ext cx="5941695" cy="563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6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Want to maximize the log likelihood, or (for a loss function)  to minimize the negative log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likelihood of the correct</a:t>
            </a:r>
            <a:r>
              <a:rPr kumimoji="0" sz="1800" b="0" i="0" u="none" strike="noStrike" kern="1200" cap="none" spc="13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class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: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404999" y="1863785"/>
            <a:ext cx="1140220" cy="12585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98150" y="3137426"/>
            <a:ext cx="550545" cy="17456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0" algn="just" defTabSz="914400" rtl="0" eaLnBrk="1" fontAlgn="auto" latinLnBrk="0" hangingPunct="1">
              <a:lnSpc>
                <a:spcPct val="158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cat  car  frog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648542" y="3318856"/>
            <a:ext cx="681990" cy="1532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1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3.2</a:t>
            </a: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540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5.1</a:t>
            </a: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-1.7</a:t>
            </a: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728542" y="5443301"/>
            <a:ext cx="3801042" cy="4421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723768" y="5438525"/>
            <a:ext cx="3810635" cy="452120"/>
          </a:xfrm>
          <a:custGeom>
            <a:avLst/>
            <a:gdLst/>
            <a:ahLst/>
            <a:cxnLst/>
            <a:rect l="l" t="t" r="r" b="b"/>
            <a:pathLst>
              <a:path w="3810634" h="452120">
                <a:moveTo>
                  <a:pt x="0" y="0"/>
                </a:moveTo>
                <a:lnTo>
                  <a:pt x="3810592" y="0"/>
                </a:lnTo>
                <a:lnTo>
                  <a:pt x="3810592" y="451699"/>
                </a:lnTo>
                <a:lnTo>
                  <a:pt x="0" y="4516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440306" y="3491618"/>
            <a:ext cx="1784893" cy="3554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435555" y="3486855"/>
            <a:ext cx="1794510" cy="365125"/>
          </a:xfrm>
          <a:custGeom>
            <a:avLst/>
            <a:gdLst/>
            <a:ahLst/>
            <a:cxnLst/>
            <a:rect l="l" t="t" r="r" b="b"/>
            <a:pathLst>
              <a:path w="1794509" h="365125">
                <a:moveTo>
                  <a:pt x="0" y="0"/>
                </a:moveTo>
                <a:lnTo>
                  <a:pt x="1794396" y="0"/>
                </a:lnTo>
                <a:lnTo>
                  <a:pt x="1794396" y="365024"/>
                </a:lnTo>
                <a:lnTo>
                  <a:pt x="0" y="365024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726123" y="1959528"/>
            <a:ext cx="5970905" cy="18312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scores = unnormalized log probabilities of the</a:t>
            </a:r>
            <a:r>
              <a:rPr kumimoji="0" sz="1800" b="1" i="0" u="none" strike="noStrike" kern="1200" cap="none" spc="9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classes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107061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				</a:t>
            </a:r>
          </a:p>
          <a:p>
            <a:pPr marL="107061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spc="-5" dirty="0">
              <a:solidFill>
                <a:srgbClr val="000000"/>
              </a:solidFill>
              <a:latin typeface="Arial"/>
              <a:cs typeface="Arial"/>
            </a:endParaRPr>
          </a:p>
          <a:p>
            <a:pPr marL="107061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-5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07061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spc="-5" dirty="0">
              <a:solidFill>
                <a:srgbClr val="000000"/>
              </a:solidFill>
              <a:latin typeface="Arial"/>
              <a:cs typeface="Arial"/>
            </a:endParaRPr>
          </a:p>
          <a:p>
            <a:pPr marL="107061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spc="-5" dirty="0">
              <a:solidFill>
                <a:srgbClr val="000000"/>
              </a:solidFill>
              <a:latin typeface="Arial"/>
              <a:cs typeface="Arial"/>
            </a:endParaRPr>
          </a:p>
          <a:p>
            <a:pPr marL="107061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spc="-5" dirty="0" err="1">
                <a:solidFill>
                  <a:srgbClr val="000000"/>
                </a:solidFill>
                <a:latin typeface="Arial"/>
                <a:cs typeface="Arial"/>
              </a:rPr>
              <a:t>wh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ere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749320" y="2361941"/>
            <a:ext cx="5420911" cy="92440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744545" y="2357179"/>
            <a:ext cx="5439064" cy="943278"/>
          </a:xfrm>
          <a:custGeom>
            <a:avLst/>
            <a:gdLst/>
            <a:ahLst/>
            <a:cxnLst/>
            <a:rect l="l" t="t" r="r" b="b"/>
            <a:pathLst>
              <a:path w="2896235" h="502285">
                <a:moveTo>
                  <a:pt x="0" y="0"/>
                </a:moveTo>
                <a:lnTo>
                  <a:pt x="2896094" y="0"/>
                </a:lnTo>
                <a:lnTo>
                  <a:pt x="2896094" y="501761"/>
                </a:lnTo>
                <a:lnTo>
                  <a:pt x="0" y="501761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loss: Cross-entropy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6604084"/>
            <a:ext cx="199926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Adapted from Andrej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Karpathy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2FBEE33-1031-4411-A31F-5CF6B48B740B}"/>
              </a:ext>
            </a:extLst>
          </p:cNvPr>
          <p:cNvSpPr/>
          <p:nvPr/>
        </p:nvSpPr>
        <p:spPr bwMode="auto">
          <a:xfrm>
            <a:off x="5194169" y="5443301"/>
            <a:ext cx="2307134" cy="452120"/>
          </a:xfrm>
          <a:prstGeom prst="rect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noFill/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75630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198150" y="3137426"/>
            <a:ext cx="550545" cy="17456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0" algn="just" defTabSz="914400" rtl="0" eaLnBrk="1" fontAlgn="auto" latinLnBrk="0" hangingPunct="1">
              <a:lnSpc>
                <a:spcPct val="158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cat  car  frog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74799" y="5058824"/>
            <a:ext cx="3048635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unnormalized log</a:t>
            </a:r>
            <a:r>
              <a:rPr kumimoji="0" sz="1800" b="0" i="0" u="none" strike="noStrike" kern="1200" cap="none" spc="2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probabilities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477338" y="3318856"/>
            <a:ext cx="995044" cy="1532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066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1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24.5</a:t>
            </a: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889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164.0</a:t>
            </a: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5565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0.18</a:t>
            </a: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1472648" y="3263120"/>
          <a:ext cx="1689295" cy="16703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628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63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35198">
                <a:tc rowSpan="2">
                  <a:txBody>
                    <a:bodyPr/>
                    <a:lstStyle/>
                    <a:p>
                      <a:pPr marR="15240"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3000" b="1" spc="-5" dirty="0">
                          <a:latin typeface="Arial"/>
                          <a:cs typeface="Arial"/>
                        </a:rPr>
                        <a:t>3.2</a:t>
                      </a:r>
                      <a:endParaRPr sz="3000">
                        <a:latin typeface="Arial"/>
                        <a:cs typeface="Arial"/>
                      </a:endParaRPr>
                    </a:p>
                    <a:p>
                      <a:pPr marR="15240"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3000" spc="-5" dirty="0">
                          <a:latin typeface="Arial"/>
                          <a:cs typeface="Arial"/>
                        </a:rPr>
                        <a:t>5.1</a:t>
                      </a:r>
                      <a:endParaRPr sz="3000">
                        <a:latin typeface="Arial"/>
                        <a:cs typeface="Arial"/>
                      </a:endParaRPr>
                    </a:p>
                    <a:p>
                      <a:pPr marR="40640"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3000" spc="-5" dirty="0">
                          <a:latin typeface="Arial"/>
                          <a:cs typeface="Arial"/>
                        </a:rPr>
                        <a:t>-1.7</a:t>
                      </a:r>
                      <a:endParaRPr sz="3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49">
                      <a:solidFill>
                        <a:srgbClr val="0000FF"/>
                      </a:solidFill>
                      <a:prstDash val="solid"/>
                    </a:lnL>
                    <a:lnR w="19049">
                      <a:solidFill>
                        <a:srgbClr val="0000FF"/>
                      </a:solidFill>
                      <a:prstDash val="solid"/>
                    </a:lnR>
                    <a:lnT w="19049">
                      <a:solidFill>
                        <a:srgbClr val="0000FF"/>
                      </a:solidFill>
                      <a:prstDash val="solid"/>
                    </a:lnT>
                    <a:lnB w="19049">
                      <a:solidFill>
                        <a:srgbClr val="0000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168275">
                        <a:lnSpc>
                          <a:spcPct val="100000"/>
                        </a:lnSpc>
                        <a:spcBef>
                          <a:spcPts val="1450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exp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49">
                      <a:solidFill>
                        <a:srgbClr val="0000FF"/>
                      </a:solidFill>
                      <a:prstDash val="solid"/>
                    </a:lnL>
                    <a:lnB w="19049">
                      <a:solidFill>
                        <a:srgbClr val="66666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5198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49">
                      <a:solidFill>
                        <a:srgbClr val="0000FF"/>
                      </a:solidFill>
                      <a:prstDash val="solid"/>
                    </a:lnL>
                    <a:lnR w="19049">
                      <a:solidFill>
                        <a:srgbClr val="0000FF"/>
                      </a:solidFill>
                      <a:prstDash val="solid"/>
                    </a:lnR>
                    <a:lnT w="19049">
                      <a:solidFill>
                        <a:srgbClr val="0000FF"/>
                      </a:solidFill>
                      <a:prstDash val="solid"/>
                    </a:lnT>
                    <a:lnB w="19049">
                      <a:solidFill>
                        <a:srgbClr val="0000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49">
                      <a:solidFill>
                        <a:srgbClr val="0000FF"/>
                      </a:solidFill>
                      <a:prstDash val="solid"/>
                    </a:lnL>
                    <a:lnT w="19049">
                      <a:solidFill>
                        <a:srgbClr val="666666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object 9"/>
          <p:cNvSpPr/>
          <p:nvPr/>
        </p:nvSpPr>
        <p:spPr>
          <a:xfrm>
            <a:off x="1404999" y="1863785"/>
            <a:ext cx="1140220" cy="12585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437966" y="1824086"/>
            <a:ext cx="2614019" cy="65757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171469" y="4076368"/>
            <a:ext cx="86995" cy="63500"/>
          </a:xfrm>
          <a:custGeom>
            <a:avLst/>
            <a:gdLst/>
            <a:ahLst/>
            <a:cxnLst/>
            <a:rect l="l" t="t" r="r" b="b"/>
            <a:pathLst>
              <a:path w="86995" h="63500">
                <a:moveTo>
                  <a:pt x="0" y="62949"/>
                </a:moveTo>
                <a:lnTo>
                  <a:pt x="86449" y="31474"/>
                </a:lnTo>
                <a:lnTo>
                  <a:pt x="0" y="0"/>
                </a:lnTo>
                <a:lnTo>
                  <a:pt x="0" y="62949"/>
                </a:lnTo>
                <a:close/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463368" y="3272646"/>
            <a:ext cx="1062990" cy="1670685"/>
          </a:xfrm>
          <a:custGeom>
            <a:avLst/>
            <a:gdLst/>
            <a:ahLst/>
            <a:cxnLst/>
            <a:rect l="l" t="t" r="r" b="b"/>
            <a:pathLst>
              <a:path w="1062989" h="1670685">
                <a:moveTo>
                  <a:pt x="0" y="0"/>
                </a:moveTo>
                <a:lnTo>
                  <a:pt x="1062897" y="0"/>
                </a:lnTo>
                <a:lnTo>
                  <a:pt x="1062897" y="1670396"/>
                </a:lnTo>
                <a:lnTo>
                  <a:pt x="0" y="1670396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526266" y="4107843"/>
            <a:ext cx="967105" cy="0"/>
          </a:xfrm>
          <a:custGeom>
            <a:avLst/>
            <a:gdLst/>
            <a:ahLst/>
            <a:cxnLst/>
            <a:rect l="l" t="t" r="r" b="b"/>
            <a:pathLst>
              <a:path w="967104">
                <a:moveTo>
                  <a:pt x="0" y="0"/>
                </a:moveTo>
                <a:lnTo>
                  <a:pt x="966598" y="0"/>
                </a:lnTo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492864" y="4076368"/>
            <a:ext cx="86995" cy="63500"/>
          </a:xfrm>
          <a:custGeom>
            <a:avLst/>
            <a:gdLst/>
            <a:ahLst/>
            <a:cxnLst/>
            <a:rect l="l" t="t" r="r" b="b"/>
            <a:pathLst>
              <a:path w="86995" h="63500">
                <a:moveTo>
                  <a:pt x="0" y="62949"/>
                </a:moveTo>
                <a:lnTo>
                  <a:pt x="86449" y="31474"/>
                </a:lnTo>
                <a:lnTo>
                  <a:pt x="0" y="0"/>
                </a:lnTo>
                <a:lnTo>
                  <a:pt x="0" y="62949"/>
                </a:lnTo>
                <a:close/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674791" y="3704400"/>
            <a:ext cx="1016635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normalize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654695" y="5577172"/>
            <a:ext cx="2680335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unnormalized</a:t>
            </a:r>
            <a:r>
              <a:rPr kumimoji="0" sz="1800" b="0" i="0" u="none" strike="noStrike" kern="1200" cap="none" spc="1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probabilities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825563" y="3272646"/>
            <a:ext cx="1062990" cy="1575431"/>
          </a:xfrm>
          <a:prstGeom prst="rect">
            <a:avLst/>
          </a:prstGeom>
          <a:ln w="19049">
            <a:solidFill>
              <a:srgbClr val="38751C"/>
            </a:solidFill>
          </a:ln>
        </p:spPr>
        <p:txBody>
          <a:bodyPr vert="horz" wrap="square" lIns="0" tIns="36195" rIns="0" bIns="0" rtlCol="0">
            <a:spAutoFit/>
          </a:bodyPr>
          <a:lstStyle/>
          <a:p>
            <a:pPr marL="169545" marR="0" lvl="0" indent="0" algn="l" defTabSz="914400" rtl="0" eaLnBrk="1" fontAlgn="auto" latinLnBrk="0" hangingPunct="1">
              <a:lnSpc>
                <a:spcPct val="100000"/>
              </a:lnSpc>
              <a:spcBef>
                <a:spcPts val="2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1" i="0" u="none" strike="noStrike" kern="1200" cap="none" spc="-5" normalizeH="0" baseline="0" noProof="0" dirty="0">
                <a:ln>
                  <a:noFill/>
                </a:ln>
                <a:solidFill>
                  <a:srgbClr val="99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0.13</a:t>
            </a: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69545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0.87</a:t>
            </a: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69545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0.00</a:t>
            </a: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737436" y="5058824"/>
            <a:ext cx="1245235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38751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probabilities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6942561" y="3578494"/>
            <a:ext cx="170815" cy="0"/>
          </a:xfrm>
          <a:custGeom>
            <a:avLst/>
            <a:gdLst/>
            <a:ahLst/>
            <a:cxnLst/>
            <a:rect l="l" t="t" r="r" b="b"/>
            <a:pathLst>
              <a:path w="170815">
                <a:moveTo>
                  <a:pt x="0" y="0"/>
                </a:moveTo>
                <a:lnTo>
                  <a:pt x="170249" y="0"/>
                </a:lnTo>
              </a:path>
            </a:pathLst>
          </a:custGeom>
          <a:ln w="952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7112811" y="3562769"/>
            <a:ext cx="43815" cy="31750"/>
          </a:xfrm>
          <a:custGeom>
            <a:avLst/>
            <a:gdLst/>
            <a:ahLst/>
            <a:cxnLst/>
            <a:rect l="l" t="t" r="r" b="b"/>
            <a:pathLst>
              <a:path w="43815" h="31750">
                <a:moveTo>
                  <a:pt x="0" y="31449"/>
                </a:moveTo>
                <a:lnTo>
                  <a:pt x="43224" y="15724"/>
                </a:lnTo>
                <a:lnTo>
                  <a:pt x="0" y="0"/>
                </a:lnTo>
                <a:lnTo>
                  <a:pt x="0" y="31449"/>
                </a:lnTo>
                <a:close/>
              </a:path>
            </a:pathLst>
          </a:custGeom>
          <a:ln w="952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320382" y="3356055"/>
            <a:ext cx="1739900" cy="619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99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L_i =</a:t>
            </a:r>
            <a:r>
              <a:rPr kumimoji="0" sz="2000" b="0" i="0" u="none" strike="noStrike" kern="1200" cap="none" spc="-45" normalizeH="0" baseline="0" noProof="0" dirty="0">
                <a:ln>
                  <a:noFill/>
                </a:ln>
                <a:solidFill>
                  <a:srgbClr val="99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99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-log(0.13)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43434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99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=</a:t>
            </a:r>
            <a:r>
              <a:rPr kumimoji="0" sz="2000" b="0" i="0" u="none" strike="noStrike" kern="1200" cap="none" spc="-70" normalizeH="0" baseline="0" noProof="0" dirty="0">
                <a:ln>
                  <a:noFill/>
                </a:ln>
                <a:solidFill>
                  <a:srgbClr val="99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1" i="0" u="none" strike="noStrike" kern="1200" cap="none" spc="-5" normalizeH="0" baseline="0" noProof="0" dirty="0">
                <a:ln>
                  <a:noFill/>
                </a:ln>
                <a:solidFill>
                  <a:srgbClr val="99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0.89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5" name="Title 2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loss: Cross-entropy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-1" y="6604084"/>
            <a:ext cx="254522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Adapted from Fei-Fei, Johnson, Yeung</a:t>
            </a:r>
          </a:p>
        </p:txBody>
      </p:sp>
      <p:sp>
        <p:nvSpPr>
          <p:cNvPr id="22" name="object 24">
            <a:extLst>
              <a:ext uri="{FF2B5EF4-FFF2-40B4-BE49-F238E27FC236}">
                <a16:creationId xmlns:a16="http://schemas.microsoft.com/office/drawing/2014/main" id="{E2622C0E-B770-4D9D-B8E4-B80A74E98A3C}"/>
              </a:ext>
            </a:extLst>
          </p:cNvPr>
          <p:cNvSpPr txBox="1"/>
          <p:nvPr/>
        </p:nvSpPr>
        <p:spPr>
          <a:xfrm>
            <a:off x="3361690" y="2728167"/>
            <a:ext cx="1210310" cy="51689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 indent="39370">
              <a:lnSpc>
                <a:spcPct val="101600"/>
              </a:lnSpc>
              <a:spcBef>
                <a:spcPts val="70"/>
              </a:spcBef>
            </a:pPr>
            <a:r>
              <a:rPr sz="1600" spc="-5" dirty="0">
                <a:solidFill>
                  <a:srgbClr val="FF0000"/>
                </a:solidFill>
                <a:latin typeface="Arial"/>
                <a:cs typeface="Arial"/>
              </a:rPr>
              <a:t>Probabilities  </a:t>
            </a:r>
            <a:r>
              <a:rPr sz="1600" dirty="0">
                <a:solidFill>
                  <a:srgbClr val="FF0000"/>
                </a:solidFill>
                <a:latin typeface="Arial"/>
                <a:cs typeface="Arial"/>
              </a:rPr>
              <a:t>must </a:t>
            </a:r>
            <a:r>
              <a:rPr sz="1600" spc="-5" dirty="0">
                <a:solidFill>
                  <a:srgbClr val="FF0000"/>
                </a:solidFill>
                <a:latin typeface="Arial"/>
                <a:cs typeface="Arial"/>
              </a:rPr>
              <a:t>be &gt;=</a:t>
            </a:r>
            <a:r>
              <a:rPr sz="1600" spc="-1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23" name="object 25">
            <a:extLst>
              <a:ext uri="{FF2B5EF4-FFF2-40B4-BE49-F238E27FC236}">
                <a16:creationId xmlns:a16="http://schemas.microsoft.com/office/drawing/2014/main" id="{4DE860F6-B784-411C-B9A9-AE81861FA901}"/>
              </a:ext>
            </a:extLst>
          </p:cNvPr>
          <p:cNvSpPr txBox="1"/>
          <p:nvPr/>
        </p:nvSpPr>
        <p:spPr>
          <a:xfrm>
            <a:off x="5703937" y="2692406"/>
            <a:ext cx="1300480" cy="51689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 indent="84455">
              <a:lnSpc>
                <a:spcPct val="101600"/>
              </a:lnSpc>
              <a:spcBef>
                <a:spcPts val="70"/>
              </a:spcBef>
            </a:pPr>
            <a:r>
              <a:rPr sz="1600" spc="-5" dirty="0">
                <a:solidFill>
                  <a:srgbClr val="38751C"/>
                </a:solidFill>
                <a:latin typeface="Arial"/>
                <a:cs typeface="Arial"/>
              </a:rPr>
              <a:t>Probabilities  </a:t>
            </a:r>
            <a:r>
              <a:rPr sz="1600" dirty="0">
                <a:solidFill>
                  <a:srgbClr val="38751C"/>
                </a:solidFill>
                <a:latin typeface="Arial"/>
                <a:cs typeface="Arial"/>
              </a:rPr>
              <a:t>must sum </a:t>
            </a:r>
            <a:r>
              <a:rPr sz="1600" spc="-5" dirty="0">
                <a:solidFill>
                  <a:srgbClr val="38751C"/>
                </a:solidFill>
                <a:latin typeface="Arial"/>
                <a:cs typeface="Arial"/>
              </a:rPr>
              <a:t>to</a:t>
            </a:r>
            <a:r>
              <a:rPr sz="1600" spc="-110" dirty="0">
                <a:solidFill>
                  <a:srgbClr val="38751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8751C"/>
                </a:solidFill>
                <a:latin typeface="Arial"/>
                <a:cs typeface="Arial"/>
              </a:rPr>
              <a:t>1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24" name="object 34">
            <a:extLst>
              <a:ext uri="{FF2B5EF4-FFF2-40B4-BE49-F238E27FC236}">
                <a16:creationId xmlns:a16="http://schemas.microsoft.com/office/drawing/2014/main" id="{1B80309F-1CC8-4541-B700-E90EA0601434}"/>
              </a:ext>
            </a:extLst>
          </p:cNvPr>
          <p:cNvSpPr txBox="1"/>
          <p:nvPr/>
        </p:nvSpPr>
        <p:spPr>
          <a:xfrm>
            <a:off x="3355435" y="5981051"/>
            <a:ext cx="5333823" cy="832216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01000"/>
              </a:lnSpc>
              <a:spcBef>
                <a:spcPts val="85"/>
              </a:spcBef>
            </a:pPr>
            <a:r>
              <a:rPr lang="en-US" sz="1300" b="1" dirty="0">
                <a:latin typeface="Arial"/>
                <a:cs typeface="Arial"/>
              </a:rPr>
              <a:t>Aside:</a:t>
            </a:r>
          </a:p>
          <a:p>
            <a:pPr marL="12700" marR="5080">
              <a:lnSpc>
                <a:spcPct val="101000"/>
              </a:lnSpc>
              <a:spcBef>
                <a:spcPts val="85"/>
              </a:spcBef>
            </a:pPr>
            <a:r>
              <a:rPr lang="en-US" sz="1300" b="1" dirty="0">
                <a:latin typeface="Arial"/>
                <a:cs typeface="Arial"/>
              </a:rPr>
              <a:t>- </a:t>
            </a:r>
            <a:r>
              <a:rPr lang="en-US" sz="1300" dirty="0">
                <a:latin typeface="Arial"/>
                <a:cs typeface="Arial"/>
              </a:rPr>
              <a:t>This is multinomial logistic regression</a:t>
            </a:r>
          </a:p>
          <a:p>
            <a:pPr marL="12700" marR="5080">
              <a:lnSpc>
                <a:spcPct val="101000"/>
              </a:lnSpc>
              <a:spcBef>
                <a:spcPts val="85"/>
              </a:spcBef>
            </a:pPr>
            <a:r>
              <a:rPr lang="en-US" sz="1300" b="1" dirty="0">
                <a:latin typeface="Arial"/>
                <a:cs typeface="Arial"/>
              </a:rPr>
              <a:t>- </a:t>
            </a:r>
            <a:r>
              <a:rPr sz="1300" spc="-5" dirty="0">
                <a:latin typeface="Arial"/>
                <a:cs typeface="Arial"/>
              </a:rPr>
              <a:t>Choose weights to </a:t>
            </a:r>
            <a:r>
              <a:rPr sz="1300" dirty="0">
                <a:latin typeface="Arial"/>
                <a:cs typeface="Arial"/>
              </a:rPr>
              <a:t>maximize </a:t>
            </a:r>
            <a:r>
              <a:rPr sz="1300" spc="-5" dirty="0">
                <a:latin typeface="Arial"/>
                <a:cs typeface="Arial"/>
              </a:rPr>
              <a:t>the likelihood of the observed </a:t>
            </a:r>
            <a:r>
              <a:rPr lang="en-US" sz="1300" spc="-5" dirty="0">
                <a:latin typeface="Arial"/>
                <a:cs typeface="Arial"/>
              </a:rPr>
              <a:t>x/y </a:t>
            </a:r>
            <a:r>
              <a:rPr sz="1300" spc="-5" dirty="0">
                <a:latin typeface="Arial"/>
                <a:cs typeface="Arial"/>
              </a:rPr>
              <a:t>data</a:t>
            </a:r>
            <a:r>
              <a:rPr lang="en-US" sz="1300" spc="-5" dirty="0">
                <a:latin typeface="Arial"/>
                <a:cs typeface="Arial"/>
              </a:rPr>
              <a:t> (</a:t>
            </a:r>
            <a:r>
              <a:rPr lang="en-US" sz="1300" dirty="0">
                <a:cs typeface="Arial"/>
              </a:rPr>
              <a:t>Maximum </a:t>
            </a:r>
            <a:r>
              <a:rPr lang="en-US" sz="1300" spc="-5" dirty="0">
                <a:cs typeface="Arial"/>
              </a:rPr>
              <a:t>Likelihood</a:t>
            </a:r>
            <a:r>
              <a:rPr lang="en-US" sz="1300" spc="-100" dirty="0">
                <a:cs typeface="Arial"/>
              </a:rPr>
              <a:t> </a:t>
            </a:r>
            <a:r>
              <a:rPr lang="en-US" sz="1300" spc="-5" dirty="0">
                <a:cs typeface="Arial"/>
              </a:rPr>
              <a:t>Estimation; more discussion in CS 1675)</a:t>
            </a:r>
            <a:endParaRPr sz="13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4463437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2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loss: Cross-entropy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-1" y="6604084"/>
            <a:ext cx="254522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Adapted from Fei-Fei, Johnson, Yeung</a:t>
            </a:r>
          </a:p>
        </p:txBody>
      </p:sp>
      <p:sp>
        <p:nvSpPr>
          <p:cNvPr id="39" name="object 3">
            <a:extLst>
              <a:ext uri="{FF2B5EF4-FFF2-40B4-BE49-F238E27FC236}">
                <a16:creationId xmlns:a16="http://schemas.microsoft.com/office/drawing/2014/main" id="{C070D630-DE0F-46D2-B568-D4C4F652B7FC}"/>
              </a:ext>
            </a:extLst>
          </p:cNvPr>
          <p:cNvSpPr txBox="1"/>
          <p:nvPr/>
        </p:nvSpPr>
        <p:spPr>
          <a:xfrm>
            <a:off x="198149" y="3062994"/>
            <a:ext cx="549910" cy="17621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58200"/>
              </a:lnSpc>
              <a:spcBef>
                <a:spcPts val="105"/>
              </a:spcBef>
            </a:pPr>
            <a:r>
              <a:rPr sz="2400" dirty="0">
                <a:latin typeface="Arial"/>
                <a:cs typeface="Arial"/>
              </a:rPr>
              <a:t>cat  car  </a:t>
            </a:r>
            <a:r>
              <a:rPr sz="2400" spc="-5" dirty="0">
                <a:latin typeface="Arial"/>
                <a:cs typeface="Arial"/>
              </a:rPr>
              <a:t>frog</a:t>
            </a:r>
            <a:endParaRPr sz="2400">
              <a:latin typeface="Arial"/>
              <a:cs typeface="Arial"/>
            </a:endParaRPr>
          </a:p>
        </p:txBody>
      </p:sp>
      <p:sp>
        <p:nvSpPr>
          <p:cNvPr id="40" name="object 4">
            <a:extLst>
              <a:ext uri="{FF2B5EF4-FFF2-40B4-BE49-F238E27FC236}">
                <a16:creationId xmlns:a16="http://schemas.microsoft.com/office/drawing/2014/main" id="{32CFF59C-572F-40EE-A31B-F85404722FDA}"/>
              </a:ext>
            </a:extLst>
          </p:cNvPr>
          <p:cNvSpPr txBox="1"/>
          <p:nvPr/>
        </p:nvSpPr>
        <p:spPr>
          <a:xfrm>
            <a:off x="1482172" y="3211809"/>
            <a:ext cx="1062990" cy="1670685"/>
          </a:xfrm>
          <a:prstGeom prst="rect">
            <a:avLst/>
          </a:prstGeom>
          <a:ln w="19049">
            <a:solidFill>
              <a:srgbClr val="0000FF"/>
            </a:solidFill>
          </a:ln>
        </p:spPr>
        <p:txBody>
          <a:bodyPr vert="horz" wrap="square" lIns="0" tIns="45720" rIns="0" bIns="0" rtlCol="0">
            <a:spAutoFit/>
          </a:bodyPr>
          <a:lstStyle/>
          <a:p>
            <a:pPr marL="255270">
              <a:lnSpc>
                <a:spcPct val="100000"/>
              </a:lnSpc>
              <a:spcBef>
                <a:spcPts val="360"/>
              </a:spcBef>
            </a:pPr>
            <a:r>
              <a:rPr sz="3000" b="1" spc="-5" dirty="0">
                <a:latin typeface="Arial"/>
                <a:cs typeface="Arial"/>
              </a:rPr>
              <a:t>3.2</a:t>
            </a:r>
            <a:endParaRPr sz="3000">
              <a:latin typeface="Arial"/>
              <a:cs typeface="Arial"/>
            </a:endParaRPr>
          </a:p>
          <a:p>
            <a:pPr marL="255270">
              <a:lnSpc>
                <a:spcPct val="100000"/>
              </a:lnSpc>
              <a:spcBef>
                <a:spcPts val="600"/>
              </a:spcBef>
            </a:pPr>
            <a:r>
              <a:rPr sz="3000" spc="-5" dirty="0">
                <a:latin typeface="Arial"/>
                <a:cs typeface="Arial"/>
              </a:rPr>
              <a:t>5.1</a:t>
            </a:r>
            <a:endParaRPr sz="3000">
              <a:latin typeface="Arial"/>
              <a:cs typeface="Arial"/>
            </a:endParaRPr>
          </a:p>
          <a:p>
            <a:pPr marL="179070">
              <a:lnSpc>
                <a:spcPct val="100000"/>
              </a:lnSpc>
              <a:spcBef>
                <a:spcPts val="600"/>
              </a:spcBef>
            </a:pPr>
            <a:r>
              <a:rPr sz="3000" dirty="0">
                <a:latin typeface="Arial"/>
                <a:cs typeface="Arial"/>
              </a:rPr>
              <a:t>-1.7</a:t>
            </a:r>
            <a:endParaRPr sz="3000">
              <a:latin typeface="Arial"/>
              <a:cs typeface="Arial"/>
            </a:endParaRPr>
          </a:p>
        </p:txBody>
      </p:sp>
      <p:grpSp>
        <p:nvGrpSpPr>
          <p:cNvPr id="42" name="object 6">
            <a:extLst>
              <a:ext uri="{FF2B5EF4-FFF2-40B4-BE49-F238E27FC236}">
                <a16:creationId xmlns:a16="http://schemas.microsoft.com/office/drawing/2014/main" id="{B24AE447-F2AB-4D3B-89BD-B0396AECF836}"/>
              </a:ext>
            </a:extLst>
          </p:cNvPr>
          <p:cNvGrpSpPr/>
          <p:nvPr/>
        </p:nvGrpSpPr>
        <p:grpSpPr>
          <a:xfrm>
            <a:off x="2853306" y="2082911"/>
            <a:ext cx="1804035" cy="374650"/>
            <a:chOff x="2853306" y="1286497"/>
            <a:chExt cx="1804035" cy="374650"/>
          </a:xfrm>
        </p:grpSpPr>
        <p:sp>
          <p:nvSpPr>
            <p:cNvPr id="43" name="object 7">
              <a:extLst>
                <a:ext uri="{FF2B5EF4-FFF2-40B4-BE49-F238E27FC236}">
                  <a16:creationId xmlns:a16="http://schemas.microsoft.com/office/drawing/2014/main" id="{C19F64C0-DE59-44D9-949B-0AB95EE0F375}"/>
                </a:ext>
              </a:extLst>
            </p:cNvPr>
            <p:cNvSpPr/>
            <p:nvPr/>
          </p:nvSpPr>
          <p:spPr>
            <a:xfrm>
              <a:off x="2862819" y="1296022"/>
              <a:ext cx="1784893" cy="35549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8">
              <a:extLst>
                <a:ext uri="{FF2B5EF4-FFF2-40B4-BE49-F238E27FC236}">
                  <a16:creationId xmlns:a16="http://schemas.microsoft.com/office/drawing/2014/main" id="{0F4777FA-CFE7-4FEC-BB12-680DB0CC6D3C}"/>
                </a:ext>
              </a:extLst>
            </p:cNvPr>
            <p:cNvSpPr/>
            <p:nvPr/>
          </p:nvSpPr>
          <p:spPr>
            <a:xfrm>
              <a:off x="2858069" y="1291259"/>
              <a:ext cx="1794510" cy="365125"/>
            </a:xfrm>
            <a:custGeom>
              <a:avLst/>
              <a:gdLst/>
              <a:ahLst/>
              <a:cxnLst/>
              <a:rect l="l" t="t" r="r" b="b"/>
              <a:pathLst>
                <a:path w="1794510" h="365125">
                  <a:moveTo>
                    <a:pt x="0" y="0"/>
                  </a:moveTo>
                  <a:lnTo>
                    <a:pt x="1794396" y="0"/>
                  </a:lnTo>
                  <a:lnTo>
                    <a:pt x="1794396" y="365024"/>
                  </a:lnTo>
                  <a:lnTo>
                    <a:pt x="0" y="365024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5" name="object 9">
            <a:extLst>
              <a:ext uri="{FF2B5EF4-FFF2-40B4-BE49-F238E27FC236}">
                <a16:creationId xmlns:a16="http://schemas.microsoft.com/office/drawing/2014/main" id="{C953AAE3-58EF-45A3-B3A3-19F6EEFB1C15}"/>
              </a:ext>
            </a:extLst>
          </p:cNvPr>
          <p:cNvGrpSpPr/>
          <p:nvPr/>
        </p:nvGrpSpPr>
        <p:grpSpPr>
          <a:xfrm>
            <a:off x="5091102" y="2035101"/>
            <a:ext cx="2905760" cy="511809"/>
            <a:chOff x="5091102" y="1238687"/>
            <a:chExt cx="2905760" cy="511809"/>
          </a:xfrm>
        </p:grpSpPr>
        <p:sp>
          <p:nvSpPr>
            <p:cNvPr id="46" name="object 10">
              <a:extLst>
                <a:ext uri="{FF2B5EF4-FFF2-40B4-BE49-F238E27FC236}">
                  <a16:creationId xmlns:a16="http://schemas.microsoft.com/office/drawing/2014/main" id="{B6ECB497-6870-4669-B05B-1D2C05F17B6A}"/>
                </a:ext>
              </a:extLst>
            </p:cNvPr>
            <p:cNvSpPr/>
            <p:nvPr/>
          </p:nvSpPr>
          <p:spPr>
            <a:xfrm>
              <a:off x="5100639" y="1248212"/>
              <a:ext cx="2868338" cy="49223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11">
              <a:extLst>
                <a:ext uri="{FF2B5EF4-FFF2-40B4-BE49-F238E27FC236}">
                  <a16:creationId xmlns:a16="http://schemas.microsoft.com/office/drawing/2014/main" id="{12362BFD-1260-4A05-9F70-98D38CBC9B8C}"/>
                </a:ext>
              </a:extLst>
            </p:cNvPr>
            <p:cNvSpPr/>
            <p:nvPr/>
          </p:nvSpPr>
          <p:spPr>
            <a:xfrm>
              <a:off x="5095864" y="1243449"/>
              <a:ext cx="2896235" cy="502284"/>
            </a:xfrm>
            <a:custGeom>
              <a:avLst/>
              <a:gdLst/>
              <a:ahLst/>
              <a:cxnLst/>
              <a:rect l="l" t="t" r="r" b="b"/>
              <a:pathLst>
                <a:path w="2896234" h="502285">
                  <a:moveTo>
                    <a:pt x="0" y="0"/>
                  </a:moveTo>
                  <a:lnTo>
                    <a:pt x="2896094" y="0"/>
                  </a:lnTo>
                  <a:lnTo>
                    <a:pt x="2896094" y="501761"/>
                  </a:lnTo>
                  <a:lnTo>
                    <a:pt x="0" y="501761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8" name="object 13">
            <a:extLst>
              <a:ext uri="{FF2B5EF4-FFF2-40B4-BE49-F238E27FC236}">
                <a16:creationId xmlns:a16="http://schemas.microsoft.com/office/drawing/2014/main" id="{6727130C-285C-4952-8638-96BDB9D54041}"/>
              </a:ext>
            </a:extLst>
          </p:cNvPr>
          <p:cNvSpPr txBox="1"/>
          <p:nvPr/>
        </p:nvSpPr>
        <p:spPr>
          <a:xfrm>
            <a:off x="3158568" y="3211809"/>
            <a:ext cx="1062990" cy="1670685"/>
          </a:xfrm>
          <a:prstGeom prst="rect">
            <a:avLst/>
          </a:prstGeom>
          <a:ln w="19049">
            <a:solidFill>
              <a:srgbClr val="FF0000"/>
            </a:solidFill>
          </a:ln>
        </p:spPr>
        <p:txBody>
          <a:bodyPr vert="horz" wrap="square" lIns="0" tIns="45720" rIns="0" bIns="0" rtlCol="0">
            <a:spAutoFit/>
          </a:bodyPr>
          <a:lstStyle/>
          <a:p>
            <a:pPr marR="58419" algn="r">
              <a:lnSpc>
                <a:spcPct val="100000"/>
              </a:lnSpc>
              <a:spcBef>
                <a:spcPts val="360"/>
              </a:spcBef>
            </a:pPr>
            <a:r>
              <a:rPr sz="3000" b="1" spc="-5" dirty="0">
                <a:latin typeface="Arial"/>
                <a:cs typeface="Arial"/>
              </a:rPr>
              <a:t>24.5</a:t>
            </a:r>
            <a:endParaRPr sz="3000">
              <a:latin typeface="Arial"/>
              <a:cs typeface="Arial"/>
            </a:endParaRPr>
          </a:p>
          <a:p>
            <a:pPr marR="74930" algn="r">
              <a:lnSpc>
                <a:spcPct val="100000"/>
              </a:lnSpc>
              <a:spcBef>
                <a:spcPts val="600"/>
              </a:spcBef>
            </a:pPr>
            <a:r>
              <a:rPr sz="3000" spc="-5" dirty="0">
                <a:latin typeface="Arial"/>
                <a:cs typeface="Arial"/>
              </a:rPr>
              <a:t>164.0</a:t>
            </a:r>
            <a:endParaRPr sz="3000">
              <a:latin typeface="Arial"/>
              <a:cs typeface="Arial"/>
            </a:endParaRPr>
          </a:p>
          <a:p>
            <a:pPr marR="134620" algn="r">
              <a:lnSpc>
                <a:spcPct val="100000"/>
              </a:lnSpc>
              <a:spcBef>
                <a:spcPts val="600"/>
              </a:spcBef>
            </a:pPr>
            <a:r>
              <a:rPr sz="3000" spc="-5" dirty="0">
                <a:latin typeface="Arial"/>
                <a:cs typeface="Arial"/>
              </a:rPr>
              <a:t>0.18</a:t>
            </a:r>
            <a:endParaRPr sz="3000">
              <a:latin typeface="Arial"/>
              <a:cs typeface="Arial"/>
            </a:endParaRPr>
          </a:p>
        </p:txBody>
      </p:sp>
      <p:sp>
        <p:nvSpPr>
          <p:cNvPr id="49" name="object 14">
            <a:extLst>
              <a:ext uri="{FF2B5EF4-FFF2-40B4-BE49-F238E27FC236}">
                <a16:creationId xmlns:a16="http://schemas.microsoft.com/office/drawing/2014/main" id="{4E6A9866-4AD2-4FE5-B742-59EB8D5BE2F7}"/>
              </a:ext>
            </a:extLst>
          </p:cNvPr>
          <p:cNvSpPr txBox="1"/>
          <p:nvPr/>
        </p:nvSpPr>
        <p:spPr>
          <a:xfrm>
            <a:off x="5215964" y="3211809"/>
            <a:ext cx="1062990" cy="1670685"/>
          </a:xfrm>
          <a:prstGeom prst="rect">
            <a:avLst/>
          </a:prstGeom>
          <a:ln w="19049">
            <a:solidFill>
              <a:srgbClr val="38751C"/>
            </a:solidFill>
          </a:ln>
        </p:spPr>
        <p:txBody>
          <a:bodyPr vert="horz" wrap="square" lIns="0" tIns="45720" rIns="0" bIns="0" rtlCol="0">
            <a:spAutoFit/>
          </a:bodyPr>
          <a:lstStyle/>
          <a:p>
            <a:pPr marL="179070">
              <a:lnSpc>
                <a:spcPct val="100000"/>
              </a:lnSpc>
              <a:spcBef>
                <a:spcPts val="360"/>
              </a:spcBef>
            </a:pPr>
            <a:r>
              <a:rPr sz="3000" b="1" spc="-5" dirty="0">
                <a:latin typeface="Arial"/>
                <a:cs typeface="Arial"/>
              </a:rPr>
              <a:t>0.13</a:t>
            </a:r>
            <a:endParaRPr sz="3000">
              <a:latin typeface="Arial"/>
              <a:cs typeface="Arial"/>
            </a:endParaRPr>
          </a:p>
          <a:p>
            <a:pPr marL="179070">
              <a:lnSpc>
                <a:spcPct val="100000"/>
              </a:lnSpc>
              <a:spcBef>
                <a:spcPts val="600"/>
              </a:spcBef>
            </a:pPr>
            <a:r>
              <a:rPr sz="3000" spc="-5" dirty="0">
                <a:latin typeface="Arial"/>
                <a:cs typeface="Arial"/>
              </a:rPr>
              <a:t>0.87</a:t>
            </a:r>
            <a:endParaRPr sz="3000">
              <a:latin typeface="Arial"/>
              <a:cs typeface="Arial"/>
            </a:endParaRPr>
          </a:p>
          <a:p>
            <a:pPr marL="179070">
              <a:lnSpc>
                <a:spcPct val="100000"/>
              </a:lnSpc>
              <a:spcBef>
                <a:spcPts val="600"/>
              </a:spcBef>
            </a:pPr>
            <a:r>
              <a:rPr sz="3000" spc="-5" dirty="0">
                <a:latin typeface="Arial"/>
                <a:cs typeface="Arial"/>
              </a:rPr>
              <a:t>0.00</a:t>
            </a:r>
            <a:endParaRPr sz="3000">
              <a:latin typeface="Arial"/>
              <a:cs typeface="Arial"/>
            </a:endParaRPr>
          </a:p>
        </p:txBody>
      </p:sp>
      <p:grpSp>
        <p:nvGrpSpPr>
          <p:cNvPr id="50" name="object 15">
            <a:extLst>
              <a:ext uri="{FF2B5EF4-FFF2-40B4-BE49-F238E27FC236}">
                <a16:creationId xmlns:a16="http://schemas.microsoft.com/office/drawing/2014/main" id="{3DDD5AA0-8748-42ED-962F-758ECFF94BB1}"/>
              </a:ext>
            </a:extLst>
          </p:cNvPr>
          <p:cNvGrpSpPr/>
          <p:nvPr/>
        </p:nvGrpSpPr>
        <p:grpSpPr>
          <a:xfrm>
            <a:off x="2545069" y="4006007"/>
            <a:ext cx="570865" cy="82550"/>
            <a:chOff x="2545069" y="3209593"/>
            <a:chExt cx="570865" cy="82550"/>
          </a:xfrm>
        </p:grpSpPr>
        <p:sp>
          <p:nvSpPr>
            <p:cNvPr id="51" name="object 16">
              <a:extLst>
                <a:ext uri="{FF2B5EF4-FFF2-40B4-BE49-F238E27FC236}">
                  <a16:creationId xmlns:a16="http://schemas.microsoft.com/office/drawing/2014/main" id="{ECFF5B6E-BD06-4920-A9CF-C027800FFA89}"/>
                </a:ext>
              </a:extLst>
            </p:cNvPr>
            <p:cNvSpPr/>
            <p:nvPr/>
          </p:nvSpPr>
          <p:spPr>
            <a:xfrm>
              <a:off x="2545069" y="3250593"/>
              <a:ext cx="474980" cy="0"/>
            </a:xfrm>
            <a:custGeom>
              <a:avLst/>
              <a:gdLst/>
              <a:ahLst/>
              <a:cxnLst/>
              <a:rect l="l" t="t" r="r" b="b"/>
              <a:pathLst>
                <a:path w="474980">
                  <a:moveTo>
                    <a:pt x="0" y="0"/>
                  </a:moveTo>
                  <a:lnTo>
                    <a:pt x="474599" y="0"/>
                  </a:lnTo>
                </a:path>
              </a:pathLst>
            </a:custGeom>
            <a:ln w="19049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17">
              <a:extLst>
                <a:ext uri="{FF2B5EF4-FFF2-40B4-BE49-F238E27FC236}">
                  <a16:creationId xmlns:a16="http://schemas.microsoft.com/office/drawing/2014/main" id="{CEF59240-9A12-4A9F-BBCA-50C9B111EEBA}"/>
                </a:ext>
              </a:extLst>
            </p:cNvPr>
            <p:cNvSpPr/>
            <p:nvPr/>
          </p:nvSpPr>
          <p:spPr>
            <a:xfrm>
              <a:off x="3010143" y="3209593"/>
              <a:ext cx="105499" cy="8199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3" name="object 18">
            <a:extLst>
              <a:ext uri="{FF2B5EF4-FFF2-40B4-BE49-F238E27FC236}">
                <a16:creationId xmlns:a16="http://schemas.microsoft.com/office/drawing/2014/main" id="{190443C3-582D-45EB-B32A-D574CAC288A8}"/>
              </a:ext>
            </a:extLst>
          </p:cNvPr>
          <p:cNvSpPr txBox="1"/>
          <p:nvPr/>
        </p:nvSpPr>
        <p:spPr>
          <a:xfrm>
            <a:off x="2660543" y="3683187"/>
            <a:ext cx="31242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Arial"/>
                <a:cs typeface="Arial"/>
              </a:rPr>
              <a:t>exp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54" name="object 19">
            <a:extLst>
              <a:ext uri="{FF2B5EF4-FFF2-40B4-BE49-F238E27FC236}">
                <a16:creationId xmlns:a16="http://schemas.microsoft.com/office/drawing/2014/main" id="{2D0F42A4-8A74-4586-A17D-41D978FC5FE2}"/>
              </a:ext>
            </a:extLst>
          </p:cNvPr>
          <p:cNvGrpSpPr/>
          <p:nvPr/>
        </p:nvGrpSpPr>
        <p:grpSpPr>
          <a:xfrm>
            <a:off x="4297666" y="4006007"/>
            <a:ext cx="879475" cy="82550"/>
            <a:chOff x="4297666" y="3209593"/>
            <a:chExt cx="879475" cy="82550"/>
          </a:xfrm>
        </p:grpSpPr>
        <p:sp>
          <p:nvSpPr>
            <p:cNvPr id="55" name="object 20">
              <a:extLst>
                <a:ext uri="{FF2B5EF4-FFF2-40B4-BE49-F238E27FC236}">
                  <a16:creationId xmlns:a16="http://schemas.microsoft.com/office/drawing/2014/main" id="{1D63F9EB-09E7-4160-8045-54AAB51D838B}"/>
                </a:ext>
              </a:extLst>
            </p:cNvPr>
            <p:cNvSpPr/>
            <p:nvPr/>
          </p:nvSpPr>
          <p:spPr>
            <a:xfrm>
              <a:off x="4297666" y="3250593"/>
              <a:ext cx="783590" cy="0"/>
            </a:xfrm>
            <a:custGeom>
              <a:avLst/>
              <a:gdLst/>
              <a:ahLst/>
              <a:cxnLst/>
              <a:rect l="l" t="t" r="r" b="b"/>
              <a:pathLst>
                <a:path w="783589">
                  <a:moveTo>
                    <a:pt x="0" y="0"/>
                  </a:moveTo>
                  <a:lnTo>
                    <a:pt x="783298" y="0"/>
                  </a:lnTo>
                </a:path>
              </a:pathLst>
            </a:custGeom>
            <a:ln w="19049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21">
              <a:extLst>
                <a:ext uri="{FF2B5EF4-FFF2-40B4-BE49-F238E27FC236}">
                  <a16:creationId xmlns:a16="http://schemas.microsoft.com/office/drawing/2014/main" id="{3CC65433-610A-4F70-9DFB-4A88266E0C7E}"/>
                </a:ext>
              </a:extLst>
            </p:cNvPr>
            <p:cNvSpPr/>
            <p:nvPr/>
          </p:nvSpPr>
          <p:spPr>
            <a:xfrm>
              <a:off x="5071439" y="3209593"/>
              <a:ext cx="105499" cy="8199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7" name="object 22">
            <a:extLst>
              <a:ext uri="{FF2B5EF4-FFF2-40B4-BE49-F238E27FC236}">
                <a16:creationId xmlns:a16="http://schemas.microsoft.com/office/drawing/2014/main" id="{9390DEFB-1B7D-4A32-A270-DCF817FAE57A}"/>
              </a:ext>
            </a:extLst>
          </p:cNvPr>
          <p:cNvSpPr txBox="1"/>
          <p:nvPr/>
        </p:nvSpPr>
        <p:spPr>
          <a:xfrm>
            <a:off x="4332291" y="3757949"/>
            <a:ext cx="79629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Arial"/>
                <a:cs typeface="Arial"/>
              </a:rPr>
              <a:t>normalize</a:t>
            </a:r>
            <a:endParaRPr sz="1400">
              <a:latin typeface="Arial"/>
              <a:cs typeface="Arial"/>
            </a:endParaRPr>
          </a:p>
        </p:txBody>
      </p:sp>
      <p:sp>
        <p:nvSpPr>
          <p:cNvPr id="58" name="object 23">
            <a:extLst>
              <a:ext uri="{FF2B5EF4-FFF2-40B4-BE49-F238E27FC236}">
                <a16:creationId xmlns:a16="http://schemas.microsoft.com/office/drawing/2014/main" id="{48FDFF62-3307-450A-959A-8BC87AB09E45}"/>
              </a:ext>
            </a:extLst>
          </p:cNvPr>
          <p:cNvSpPr txBox="1"/>
          <p:nvPr/>
        </p:nvSpPr>
        <p:spPr>
          <a:xfrm>
            <a:off x="3099484" y="2600896"/>
            <a:ext cx="1210310" cy="51689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 indent="39370">
              <a:lnSpc>
                <a:spcPct val="101600"/>
              </a:lnSpc>
              <a:spcBef>
                <a:spcPts val="70"/>
              </a:spcBef>
            </a:pPr>
            <a:r>
              <a:rPr sz="1600" spc="-5" dirty="0">
                <a:solidFill>
                  <a:srgbClr val="FF0000"/>
                </a:solidFill>
                <a:latin typeface="Arial"/>
                <a:cs typeface="Arial"/>
              </a:rPr>
              <a:t>Probabilities  </a:t>
            </a:r>
            <a:r>
              <a:rPr sz="1600" dirty="0">
                <a:solidFill>
                  <a:srgbClr val="FF0000"/>
                </a:solidFill>
                <a:latin typeface="Arial"/>
                <a:cs typeface="Arial"/>
              </a:rPr>
              <a:t>must </a:t>
            </a:r>
            <a:r>
              <a:rPr sz="1600" spc="-5" dirty="0">
                <a:solidFill>
                  <a:srgbClr val="FF0000"/>
                </a:solidFill>
                <a:latin typeface="Arial"/>
                <a:cs typeface="Arial"/>
              </a:rPr>
              <a:t>be &gt;=</a:t>
            </a:r>
            <a:r>
              <a:rPr sz="1600" spc="-1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endParaRPr sz="1600">
              <a:latin typeface="Arial"/>
              <a:cs typeface="Arial"/>
            </a:endParaRPr>
          </a:p>
        </p:txBody>
      </p:sp>
      <p:sp>
        <p:nvSpPr>
          <p:cNvPr id="59" name="object 24">
            <a:extLst>
              <a:ext uri="{FF2B5EF4-FFF2-40B4-BE49-F238E27FC236}">
                <a16:creationId xmlns:a16="http://schemas.microsoft.com/office/drawing/2014/main" id="{C899E833-3005-43AD-9735-3ED29FDB76C7}"/>
              </a:ext>
            </a:extLst>
          </p:cNvPr>
          <p:cNvSpPr txBox="1"/>
          <p:nvPr/>
        </p:nvSpPr>
        <p:spPr>
          <a:xfrm>
            <a:off x="5034466" y="2612678"/>
            <a:ext cx="1300480" cy="51689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 indent="84455">
              <a:lnSpc>
                <a:spcPct val="101600"/>
              </a:lnSpc>
              <a:spcBef>
                <a:spcPts val="70"/>
              </a:spcBef>
            </a:pPr>
            <a:r>
              <a:rPr sz="1600" spc="-5" dirty="0">
                <a:solidFill>
                  <a:srgbClr val="38751C"/>
                </a:solidFill>
                <a:latin typeface="Arial"/>
                <a:cs typeface="Arial"/>
              </a:rPr>
              <a:t>Probabilities  </a:t>
            </a:r>
            <a:r>
              <a:rPr sz="1600" dirty="0">
                <a:solidFill>
                  <a:srgbClr val="38751C"/>
                </a:solidFill>
                <a:latin typeface="Arial"/>
                <a:cs typeface="Arial"/>
              </a:rPr>
              <a:t>must sum </a:t>
            </a:r>
            <a:r>
              <a:rPr sz="1600" spc="-5" dirty="0">
                <a:solidFill>
                  <a:srgbClr val="38751C"/>
                </a:solidFill>
                <a:latin typeface="Arial"/>
                <a:cs typeface="Arial"/>
              </a:rPr>
              <a:t>to</a:t>
            </a:r>
            <a:r>
              <a:rPr sz="1600" spc="-110" dirty="0">
                <a:solidFill>
                  <a:srgbClr val="38751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8751C"/>
                </a:solidFill>
                <a:latin typeface="Arial"/>
                <a:cs typeface="Arial"/>
              </a:rPr>
              <a:t>1</a:t>
            </a:r>
            <a:endParaRPr sz="1600">
              <a:latin typeface="Arial"/>
              <a:cs typeface="Arial"/>
            </a:endParaRPr>
          </a:p>
        </p:txBody>
      </p:sp>
      <p:sp>
        <p:nvSpPr>
          <p:cNvPr id="60" name="object 25">
            <a:extLst>
              <a:ext uri="{FF2B5EF4-FFF2-40B4-BE49-F238E27FC236}">
                <a16:creationId xmlns:a16="http://schemas.microsoft.com/office/drawing/2014/main" id="{D1694960-1EBF-4C4E-A08F-5AF1CD316DD2}"/>
              </a:ext>
            </a:extLst>
          </p:cNvPr>
          <p:cNvSpPr/>
          <p:nvPr/>
        </p:nvSpPr>
        <p:spPr>
          <a:xfrm>
            <a:off x="6472011" y="2731035"/>
            <a:ext cx="2651917" cy="31079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26">
            <a:extLst>
              <a:ext uri="{FF2B5EF4-FFF2-40B4-BE49-F238E27FC236}">
                <a16:creationId xmlns:a16="http://schemas.microsoft.com/office/drawing/2014/main" id="{63A2AA63-831C-4C4A-8B02-AD1483CB10AE}"/>
              </a:ext>
            </a:extLst>
          </p:cNvPr>
          <p:cNvSpPr/>
          <p:nvPr/>
        </p:nvSpPr>
        <p:spPr>
          <a:xfrm>
            <a:off x="6460518" y="4626081"/>
            <a:ext cx="1495727" cy="57059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27">
            <a:extLst>
              <a:ext uri="{FF2B5EF4-FFF2-40B4-BE49-F238E27FC236}">
                <a16:creationId xmlns:a16="http://schemas.microsoft.com/office/drawing/2014/main" id="{7E48BBA2-6642-4154-94CB-F036A92A9AFB}"/>
              </a:ext>
            </a:extLst>
          </p:cNvPr>
          <p:cNvSpPr/>
          <p:nvPr/>
        </p:nvSpPr>
        <p:spPr>
          <a:xfrm>
            <a:off x="6520806" y="4297539"/>
            <a:ext cx="1339001" cy="22560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28">
            <a:extLst>
              <a:ext uri="{FF2B5EF4-FFF2-40B4-BE49-F238E27FC236}">
                <a16:creationId xmlns:a16="http://schemas.microsoft.com/office/drawing/2014/main" id="{E5B678FD-53F2-47C0-99FC-7F48C1D4BA5A}"/>
              </a:ext>
            </a:extLst>
          </p:cNvPr>
          <p:cNvSpPr txBox="1"/>
          <p:nvPr/>
        </p:nvSpPr>
        <p:spPr>
          <a:xfrm>
            <a:off x="6776563" y="3337945"/>
            <a:ext cx="71755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Arial"/>
                <a:cs typeface="Arial"/>
              </a:rPr>
              <a:t>compare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64" name="object 29">
            <a:extLst>
              <a:ext uri="{FF2B5EF4-FFF2-40B4-BE49-F238E27FC236}">
                <a16:creationId xmlns:a16="http://schemas.microsoft.com/office/drawing/2014/main" id="{EF720A46-BA93-4E0E-AF1D-82F6BB3DB64E}"/>
              </a:ext>
            </a:extLst>
          </p:cNvPr>
          <p:cNvGrpSpPr/>
          <p:nvPr/>
        </p:nvGrpSpPr>
        <p:grpSpPr>
          <a:xfrm>
            <a:off x="6296837" y="3425833"/>
            <a:ext cx="398145" cy="82550"/>
            <a:chOff x="6296837" y="2629419"/>
            <a:chExt cx="398145" cy="82550"/>
          </a:xfrm>
        </p:grpSpPr>
        <p:sp>
          <p:nvSpPr>
            <p:cNvPr id="65" name="object 30">
              <a:extLst>
                <a:ext uri="{FF2B5EF4-FFF2-40B4-BE49-F238E27FC236}">
                  <a16:creationId xmlns:a16="http://schemas.microsoft.com/office/drawing/2014/main" id="{B37795CD-1F42-49BF-9414-9F3363297407}"/>
                </a:ext>
              </a:extLst>
            </p:cNvPr>
            <p:cNvSpPr/>
            <p:nvPr/>
          </p:nvSpPr>
          <p:spPr>
            <a:xfrm>
              <a:off x="6296837" y="2670419"/>
              <a:ext cx="302260" cy="0"/>
            </a:xfrm>
            <a:custGeom>
              <a:avLst/>
              <a:gdLst/>
              <a:ahLst/>
              <a:cxnLst/>
              <a:rect l="l" t="t" r="r" b="b"/>
              <a:pathLst>
                <a:path w="302259">
                  <a:moveTo>
                    <a:pt x="0" y="0"/>
                  </a:moveTo>
                  <a:lnTo>
                    <a:pt x="302099" y="0"/>
                  </a:lnTo>
                </a:path>
              </a:pathLst>
            </a:custGeom>
            <a:ln w="19049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31">
              <a:extLst>
                <a:ext uri="{FF2B5EF4-FFF2-40B4-BE49-F238E27FC236}">
                  <a16:creationId xmlns:a16="http://schemas.microsoft.com/office/drawing/2014/main" id="{D2745755-7F40-4A40-A6D8-8F34B2BE5F1D}"/>
                </a:ext>
              </a:extLst>
            </p:cNvPr>
            <p:cNvSpPr/>
            <p:nvPr/>
          </p:nvSpPr>
          <p:spPr>
            <a:xfrm>
              <a:off x="6589411" y="2629419"/>
              <a:ext cx="105499" cy="8199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7" name="object 32">
            <a:extLst>
              <a:ext uri="{FF2B5EF4-FFF2-40B4-BE49-F238E27FC236}">
                <a16:creationId xmlns:a16="http://schemas.microsoft.com/office/drawing/2014/main" id="{A8CB5DA4-903A-45BB-AB55-0EB20C1B385E}"/>
              </a:ext>
            </a:extLst>
          </p:cNvPr>
          <p:cNvSpPr/>
          <p:nvPr/>
        </p:nvSpPr>
        <p:spPr>
          <a:xfrm>
            <a:off x="7570659" y="3434608"/>
            <a:ext cx="105499" cy="8199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68" name="object 33">
            <a:extLst>
              <a:ext uri="{FF2B5EF4-FFF2-40B4-BE49-F238E27FC236}">
                <a16:creationId xmlns:a16="http://schemas.microsoft.com/office/drawing/2014/main" id="{9560F75E-2445-4FDF-AAEE-B959EB465A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7797369"/>
              </p:ext>
            </p:extLst>
          </p:nvPr>
        </p:nvGraphicFramePr>
        <p:xfrm>
          <a:off x="7657109" y="3211059"/>
          <a:ext cx="1436369" cy="167039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33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29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502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9050">
                      <a:solidFill>
                        <a:srgbClr val="9900FF"/>
                      </a:solidFill>
                      <a:prstDash val="solid"/>
                    </a:lnR>
                    <a:lnB w="19050">
                      <a:solidFill>
                        <a:srgbClr val="666666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17843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3000" b="1" spc="-5" dirty="0">
                          <a:latin typeface="Arial"/>
                          <a:cs typeface="Arial"/>
                        </a:rPr>
                        <a:t>1.00</a:t>
                      </a:r>
                      <a:endParaRPr sz="3000">
                        <a:latin typeface="Arial"/>
                        <a:cs typeface="Arial"/>
                      </a:endParaRPr>
                    </a:p>
                  </a:txBody>
                  <a:tcPr marL="0" marR="0" marB="0">
                    <a:lnL w="19050">
                      <a:solidFill>
                        <a:srgbClr val="9900FF"/>
                      </a:solidFill>
                      <a:prstDash val="solid"/>
                    </a:lnL>
                    <a:lnR w="19050">
                      <a:solidFill>
                        <a:srgbClr val="9900FF"/>
                      </a:solidFill>
                      <a:prstDash val="solid"/>
                    </a:lnR>
                    <a:lnT w="19050">
                      <a:solidFill>
                        <a:srgbClr val="9900FF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1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9050">
                      <a:solidFill>
                        <a:srgbClr val="9900FF"/>
                      </a:solidFill>
                      <a:prstDash val="solid"/>
                    </a:lnR>
                    <a:lnT w="19050">
                      <a:solidFill>
                        <a:srgbClr val="666666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B="0">
                    <a:lnL w="19050">
                      <a:solidFill>
                        <a:srgbClr val="9900FF"/>
                      </a:solidFill>
                      <a:prstDash val="solid"/>
                    </a:lnL>
                    <a:lnR w="19050">
                      <a:solidFill>
                        <a:srgbClr val="9900FF"/>
                      </a:solidFill>
                      <a:prstDash val="solid"/>
                    </a:lnR>
                    <a:lnT w="19050">
                      <a:solidFill>
                        <a:srgbClr val="9900FF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2022"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R w="19050">
                      <a:solidFill>
                        <a:srgbClr val="9900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134620" algn="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3000" spc="-5" dirty="0">
                          <a:latin typeface="Arial"/>
                          <a:cs typeface="Arial"/>
                        </a:rPr>
                        <a:t>0.00</a:t>
                      </a:r>
                      <a:endParaRPr sz="3000">
                        <a:latin typeface="Arial"/>
                        <a:cs typeface="Arial"/>
                      </a:endParaRPr>
                    </a:p>
                  </a:txBody>
                  <a:tcPr marL="0" marR="0" marT="36195" marB="0">
                    <a:lnL w="19050">
                      <a:solidFill>
                        <a:srgbClr val="9900FF"/>
                      </a:solidFill>
                      <a:prstDash val="solid"/>
                    </a:lnL>
                    <a:lnR w="19050">
                      <a:solidFill>
                        <a:srgbClr val="9900FF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517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9050">
                      <a:solidFill>
                        <a:srgbClr val="9900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134620" algn="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3000" spc="-5" dirty="0">
                          <a:latin typeface="Arial"/>
                          <a:cs typeface="Arial"/>
                        </a:rPr>
                        <a:t>0.00</a:t>
                      </a:r>
                      <a:endParaRPr sz="30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19050">
                      <a:solidFill>
                        <a:srgbClr val="9900FF"/>
                      </a:solidFill>
                      <a:prstDash val="solid"/>
                    </a:lnL>
                    <a:lnR w="19050">
                      <a:solidFill>
                        <a:srgbClr val="9900FF"/>
                      </a:solidFill>
                      <a:prstDash val="solid"/>
                    </a:lnR>
                    <a:lnB w="19050">
                      <a:solidFill>
                        <a:srgbClr val="9900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9" name="object 34">
            <a:extLst>
              <a:ext uri="{FF2B5EF4-FFF2-40B4-BE49-F238E27FC236}">
                <a16:creationId xmlns:a16="http://schemas.microsoft.com/office/drawing/2014/main" id="{81E93921-E693-43DB-B24C-8390C0909C27}"/>
              </a:ext>
            </a:extLst>
          </p:cNvPr>
          <p:cNvSpPr txBox="1"/>
          <p:nvPr/>
        </p:nvSpPr>
        <p:spPr>
          <a:xfrm>
            <a:off x="6487189" y="3769493"/>
            <a:ext cx="1339000" cy="445443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229870" marR="5080" indent="-217804">
              <a:lnSpc>
                <a:spcPts val="1650"/>
              </a:lnSpc>
              <a:spcBef>
                <a:spcPts val="180"/>
              </a:spcBef>
            </a:pPr>
            <a:r>
              <a:rPr sz="1400" i="1" spc="-5" dirty="0">
                <a:latin typeface="Arial"/>
                <a:cs typeface="Arial"/>
              </a:rPr>
              <a:t>Kullback–</a:t>
            </a:r>
            <a:r>
              <a:rPr sz="1400" i="1" spc="-5" dirty="0" err="1">
                <a:latin typeface="Arial"/>
                <a:cs typeface="Arial"/>
              </a:rPr>
              <a:t>Leibl</a:t>
            </a:r>
            <a:r>
              <a:rPr lang="en-US" sz="1400" i="1" spc="-5" dirty="0" err="1">
                <a:latin typeface="Arial"/>
                <a:cs typeface="Arial"/>
              </a:rPr>
              <a:t>er</a:t>
            </a:r>
            <a:r>
              <a:rPr sz="1400" i="1" spc="-5" dirty="0">
                <a:latin typeface="Arial"/>
                <a:cs typeface="Arial"/>
              </a:rPr>
              <a:t>  divergence</a:t>
            </a:r>
            <a:endParaRPr sz="1400" dirty="0">
              <a:latin typeface="Arial"/>
              <a:cs typeface="Arial"/>
            </a:endParaRPr>
          </a:p>
        </p:txBody>
      </p:sp>
      <p:grpSp>
        <p:nvGrpSpPr>
          <p:cNvPr id="70" name="object 35">
            <a:extLst>
              <a:ext uri="{FF2B5EF4-FFF2-40B4-BE49-F238E27FC236}">
                <a16:creationId xmlns:a16="http://schemas.microsoft.com/office/drawing/2014/main" id="{B2A84785-E3BC-47B2-BEE5-3C19CA4E6623}"/>
              </a:ext>
            </a:extLst>
          </p:cNvPr>
          <p:cNvGrpSpPr/>
          <p:nvPr/>
        </p:nvGrpSpPr>
        <p:grpSpPr>
          <a:xfrm>
            <a:off x="7071585" y="4531206"/>
            <a:ext cx="487045" cy="38100"/>
            <a:chOff x="7071585" y="3734792"/>
            <a:chExt cx="487045" cy="38100"/>
          </a:xfrm>
        </p:grpSpPr>
        <p:sp>
          <p:nvSpPr>
            <p:cNvPr id="71" name="object 36">
              <a:extLst>
                <a:ext uri="{FF2B5EF4-FFF2-40B4-BE49-F238E27FC236}">
                  <a16:creationId xmlns:a16="http://schemas.microsoft.com/office/drawing/2014/main" id="{57115BD0-2C54-4062-96E0-2C7F765D124F}"/>
                </a:ext>
              </a:extLst>
            </p:cNvPr>
            <p:cNvSpPr/>
            <p:nvPr/>
          </p:nvSpPr>
          <p:spPr>
            <a:xfrm>
              <a:off x="7339909" y="3753842"/>
              <a:ext cx="219075" cy="0"/>
            </a:xfrm>
            <a:custGeom>
              <a:avLst/>
              <a:gdLst/>
              <a:ahLst/>
              <a:cxnLst/>
              <a:rect l="l" t="t" r="r" b="b"/>
              <a:pathLst>
                <a:path w="219075">
                  <a:moveTo>
                    <a:pt x="0" y="0"/>
                  </a:moveTo>
                  <a:lnTo>
                    <a:pt x="218699" y="0"/>
                  </a:lnTo>
                </a:path>
              </a:pathLst>
            </a:custGeom>
            <a:ln w="38099">
              <a:solidFill>
                <a:srgbClr val="38751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37">
              <a:extLst>
                <a:ext uri="{FF2B5EF4-FFF2-40B4-BE49-F238E27FC236}">
                  <a16:creationId xmlns:a16="http://schemas.microsoft.com/office/drawing/2014/main" id="{B125E2AC-C27F-4FFA-802B-63779E5ABAA3}"/>
                </a:ext>
              </a:extLst>
            </p:cNvPr>
            <p:cNvSpPr/>
            <p:nvPr/>
          </p:nvSpPr>
          <p:spPr>
            <a:xfrm>
              <a:off x="7071585" y="3753842"/>
              <a:ext cx="219075" cy="0"/>
            </a:xfrm>
            <a:custGeom>
              <a:avLst/>
              <a:gdLst/>
              <a:ahLst/>
              <a:cxnLst/>
              <a:rect l="l" t="t" r="r" b="b"/>
              <a:pathLst>
                <a:path w="219075">
                  <a:moveTo>
                    <a:pt x="0" y="0"/>
                  </a:moveTo>
                  <a:lnTo>
                    <a:pt x="218699" y="0"/>
                  </a:lnTo>
                </a:path>
              </a:pathLst>
            </a:custGeom>
            <a:ln w="38099">
              <a:solidFill>
                <a:srgbClr val="99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3" name="object 38">
            <a:extLst>
              <a:ext uri="{FF2B5EF4-FFF2-40B4-BE49-F238E27FC236}">
                <a16:creationId xmlns:a16="http://schemas.microsoft.com/office/drawing/2014/main" id="{830A6D48-6010-4850-BA7F-DDA152EFCE84}"/>
              </a:ext>
            </a:extLst>
          </p:cNvPr>
          <p:cNvSpPr txBox="1"/>
          <p:nvPr/>
        </p:nvSpPr>
        <p:spPr>
          <a:xfrm>
            <a:off x="550137" y="4901301"/>
            <a:ext cx="2090420" cy="5003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5" algn="ctr">
              <a:lnSpc>
                <a:spcPts val="1870"/>
              </a:lnSpc>
            </a:pPr>
            <a:r>
              <a:rPr lang="en-US" sz="1600" spc="-5" dirty="0">
                <a:solidFill>
                  <a:srgbClr val="0000FF"/>
                </a:solidFill>
                <a:latin typeface="Arial"/>
                <a:cs typeface="Arial"/>
              </a:rPr>
              <a:t>u</a:t>
            </a:r>
            <a:r>
              <a:rPr sz="1600" spc="-5" dirty="0">
                <a:solidFill>
                  <a:srgbClr val="0000FF"/>
                </a:solidFill>
                <a:latin typeface="Arial"/>
                <a:cs typeface="Arial"/>
              </a:rPr>
              <a:t>nnormalized</a:t>
            </a:r>
            <a:endParaRPr sz="16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30"/>
              </a:spcBef>
            </a:pPr>
            <a:r>
              <a:rPr sz="1600" spc="-5" dirty="0">
                <a:solidFill>
                  <a:srgbClr val="0000FF"/>
                </a:solidFill>
                <a:latin typeface="Arial"/>
                <a:cs typeface="Arial"/>
              </a:rPr>
              <a:t>log-probabilities </a:t>
            </a:r>
            <a:r>
              <a:rPr sz="1600" dirty="0">
                <a:solidFill>
                  <a:srgbClr val="0000FF"/>
                </a:solidFill>
                <a:latin typeface="Arial"/>
                <a:cs typeface="Arial"/>
              </a:rPr>
              <a:t>/</a:t>
            </a:r>
            <a:r>
              <a:rPr sz="1600" spc="-9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00FF"/>
                </a:solidFill>
                <a:latin typeface="Arial"/>
                <a:cs typeface="Arial"/>
              </a:rPr>
              <a:t>logits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74" name="object 39">
            <a:extLst>
              <a:ext uri="{FF2B5EF4-FFF2-40B4-BE49-F238E27FC236}">
                <a16:creationId xmlns:a16="http://schemas.microsoft.com/office/drawing/2014/main" id="{9F8061BD-EAFF-4E44-BEDB-9F1260C0909B}"/>
              </a:ext>
            </a:extLst>
          </p:cNvPr>
          <p:cNvSpPr txBox="1"/>
          <p:nvPr/>
        </p:nvSpPr>
        <p:spPr>
          <a:xfrm>
            <a:off x="2991125" y="4902691"/>
            <a:ext cx="1397000" cy="5575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unnormalized</a:t>
            </a:r>
            <a:endParaRPr sz="1800">
              <a:latin typeface="Arial"/>
              <a:cs typeface="Arial"/>
            </a:endParaRPr>
          </a:p>
          <a:p>
            <a:pPr marL="88900">
              <a:lnSpc>
                <a:spcPct val="100000"/>
              </a:lnSpc>
              <a:spcBef>
                <a:spcPts val="15"/>
              </a:spcBef>
            </a:pP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probabilities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75" name="object 40">
            <a:extLst>
              <a:ext uri="{FF2B5EF4-FFF2-40B4-BE49-F238E27FC236}">
                <a16:creationId xmlns:a16="http://schemas.microsoft.com/office/drawing/2014/main" id="{286C8903-960E-4337-92C8-B021F7DB28E6}"/>
              </a:ext>
            </a:extLst>
          </p:cNvPr>
          <p:cNvSpPr txBox="1"/>
          <p:nvPr/>
        </p:nvSpPr>
        <p:spPr>
          <a:xfrm>
            <a:off x="5124758" y="4932495"/>
            <a:ext cx="1245235" cy="281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sz="1800" spc="-5" dirty="0">
                <a:solidFill>
                  <a:srgbClr val="38751C"/>
                </a:solidFill>
                <a:latin typeface="Arial"/>
                <a:cs typeface="Arial"/>
              </a:rPr>
              <a:t>probabilities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76" name="object 41">
            <a:extLst>
              <a:ext uri="{FF2B5EF4-FFF2-40B4-BE49-F238E27FC236}">
                <a16:creationId xmlns:a16="http://schemas.microsoft.com/office/drawing/2014/main" id="{1FD0BB22-ADFD-4D7F-9DFB-6E45D6628596}"/>
              </a:ext>
            </a:extLst>
          </p:cNvPr>
          <p:cNvSpPr txBox="1"/>
          <p:nvPr/>
        </p:nvSpPr>
        <p:spPr>
          <a:xfrm>
            <a:off x="7761754" y="4941267"/>
            <a:ext cx="1306195" cy="5463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34975">
              <a:lnSpc>
                <a:spcPts val="2090"/>
              </a:lnSpc>
            </a:pPr>
            <a:r>
              <a:rPr lang="en-US" spc="-5" dirty="0">
                <a:solidFill>
                  <a:srgbClr val="9900FF"/>
                </a:solidFill>
                <a:latin typeface="Arial"/>
                <a:cs typeface="Arial"/>
              </a:rPr>
              <a:t>c</a:t>
            </a:r>
            <a:r>
              <a:rPr sz="1800" spc="-5" dirty="0">
                <a:solidFill>
                  <a:srgbClr val="9900FF"/>
                </a:solidFill>
                <a:latin typeface="Arial"/>
                <a:cs typeface="Arial"/>
              </a:rPr>
              <a:t>orrect</a:t>
            </a:r>
            <a:endParaRPr sz="1800" dirty="0">
              <a:latin typeface="Arial"/>
              <a:cs typeface="Arial"/>
            </a:endParaRPr>
          </a:p>
          <a:p>
            <a:pPr marL="523875">
              <a:lnSpc>
                <a:spcPct val="100000"/>
              </a:lnSpc>
              <a:spcBef>
                <a:spcPts val="15"/>
              </a:spcBef>
            </a:pPr>
            <a:r>
              <a:rPr sz="1800" spc="-5" dirty="0">
                <a:solidFill>
                  <a:srgbClr val="9900FF"/>
                </a:solidFill>
                <a:latin typeface="Arial"/>
                <a:cs typeface="Arial"/>
              </a:rPr>
              <a:t>probs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77" name="object 9">
            <a:extLst>
              <a:ext uri="{FF2B5EF4-FFF2-40B4-BE49-F238E27FC236}">
                <a16:creationId xmlns:a16="http://schemas.microsoft.com/office/drawing/2014/main" id="{408C4D60-6886-493E-BB11-85D77BBC8ABF}"/>
              </a:ext>
            </a:extLst>
          </p:cNvPr>
          <p:cNvSpPr/>
          <p:nvPr/>
        </p:nvSpPr>
        <p:spPr>
          <a:xfrm>
            <a:off x="1404999" y="1863785"/>
            <a:ext cx="1140220" cy="125855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0185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2" grpId="0" animBg="1"/>
      <p:bldP spid="63" grpId="0"/>
      <p:bldP spid="67" grpId="0" animBg="1"/>
      <p:bldP spid="69" grpId="0"/>
      <p:bldP spid="7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Neural network definition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14400"/>
            <a:ext cx="8090338" cy="5257800"/>
          </a:xfrm>
        </p:spPr>
        <p:txBody>
          <a:bodyPr/>
          <a:lstStyle/>
          <a:p>
            <a:pPr marL="457200" indent="-457200">
              <a:buFont typeface="Arial" pitchFamily="34" charset="0"/>
              <a:buChar char="•"/>
            </a:pPr>
            <a:endParaRPr lang="en-US" dirty="0"/>
          </a:p>
          <a:p>
            <a:pPr marL="457200" indent="-457200">
              <a:buFont typeface="Arial" pitchFamily="34" charset="0"/>
              <a:buChar char="•"/>
            </a:pPr>
            <a:endParaRPr lang="en-US" dirty="0"/>
          </a:p>
          <a:p>
            <a:pPr marL="457200" indent="-457200">
              <a:buFont typeface="Arial" pitchFamily="34" charset="0"/>
              <a:buChar char="•"/>
            </a:pPr>
            <a:endParaRPr lang="en-US" dirty="0"/>
          </a:p>
          <a:p>
            <a:pPr marL="457200" indent="-457200">
              <a:buFont typeface="Arial" pitchFamily="34" charset="0"/>
              <a:buChar char="•"/>
            </a:pPr>
            <a:endParaRPr lang="en-US" dirty="0"/>
          </a:p>
          <a:p>
            <a:pPr marL="457200" indent="-457200">
              <a:buFont typeface="Arial" pitchFamily="34" charset="0"/>
              <a:buChar char="•"/>
            </a:pPr>
            <a:endParaRPr lang="en-US" dirty="0"/>
          </a:p>
          <a:p>
            <a:pPr marL="457200" indent="-457200">
              <a:buFont typeface="Arial" pitchFamily="34" charset="0"/>
              <a:buChar char="•"/>
            </a:pPr>
            <a:endParaRPr lang="en-US" dirty="0"/>
          </a:p>
          <a:p>
            <a:pPr marL="457200" indent="-457200">
              <a:buFont typeface="Arial" pitchFamily="34" charset="0"/>
              <a:buChar char="•"/>
            </a:pPr>
            <a:endParaRPr lang="en-US" sz="4000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dirty="0"/>
              <a:t>Raw activations: 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000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dirty="0"/>
              <a:t>Nonlinear activation function </a:t>
            </a:r>
            <a:r>
              <a:rPr lang="en-US" i="1" dirty="0"/>
              <a:t>h</a:t>
            </a:r>
            <a:r>
              <a:rPr lang="en-US" dirty="0"/>
              <a:t> (e.g. sigmoid, tanh, RELU):			</a:t>
            </a:r>
            <a:r>
              <a:rPr lang="en-US" sz="2000" dirty="0"/>
              <a:t>e.g. z = RELU(a) = max(0, a)</a:t>
            </a:r>
            <a:endParaRPr lang="en-US" dirty="0"/>
          </a:p>
        </p:txBody>
      </p:sp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018" y="908720"/>
            <a:ext cx="7683964" cy="3615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82988" y="4437097"/>
            <a:ext cx="3147060" cy="1080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57188" y="6011875"/>
            <a:ext cx="1546860" cy="573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0" y="6604084"/>
            <a:ext cx="199445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000000"/>
                </a:solidFill>
              </a:rPr>
              <a:t>Figure from Christopher Bishop </a:t>
            </a:r>
          </a:p>
        </p:txBody>
      </p:sp>
    </p:spTree>
    <p:extLst>
      <p:ext uri="{BB962C8B-B14F-4D97-AF65-F5344CB8AC3E}">
        <p14:creationId xmlns:p14="http://schemas.microsoft.com/office/powerpoint/2010/main" val="2829705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D6A55-2270-4CEE-99B4-D2D6E7217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losses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7894580-A562-4E12-886C-07FA1E1CA6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Triplet loss (</a:t>
            </a:r>
            <a:r>
              <a:rPr lang="en-US" dirty="0" err="1"/>
              <a:t>Schroff</a:t>
            </a:r>
            <a:r>
              <a:rPr lang="en-US" dirty="0"/>
              <a:t>, </a:t>
            </a:r>
            <a:r>
              <a:rPr lang="en-US" dirty="0" err="1"/>
              <a:t>FaceNet</a:t>
            </a:r>
            <a:r>
              <a:rPr lang="en-US" dirty="0"/>
              <a:t>, CVPR 2015)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Anything you want! (almost)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44310" t="38690" r="24655" b="52759"/>
          <a:stretch/>
        </p:blipFill>
        <p:spPr>
          <a:xfrm>
            <a:off x="2378063" y="1505143"/>
            <a:ext cx="4387874" cy="75568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6810" t="47932" r="58104" b="28069"/>
          <a:stretch/>
        </p:blipFill>
        <p:spPr>
          <a:xfrm>
            <a:off x="2091633" y="2556171"/>
            <a:ext cx="4960735" cy="212080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132196" y="1594446"/>
            <a:ext cx="1326004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 denotes anchor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 denotes positive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 denotes negative</a:t>
            </a:r>
          </a:p>
        </p:txBody>
      </p:sp>
    </p:spTree>
    <p:extLst>
      <p:ext uri="{BB962C8B-B14F-4D97-AF65-F5344CB8AC3E}">
        <p14:creationId xmlns:p14="http://schemas.microsoft.com/office/powerpoint/2010/main" val="2686527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733A38-ECC2-486F-9EE0-CCAEBDAFE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0"/>
          </a:xfrm>
        </p:spPr>
        <p:txBody>
          <a:bodyPr/>
          <a:lstStyle/>
          <a:p>
            <a:r>
              <a:rPr lang="en-US" dirty="0"/>
              <a:t>Training</a:t>
            </a:r>
          </a:p>
        </p:txBody>
      </p:sp>
    </p:spTree>
    <p:extLst>
      <p:ext uri="{BB962C8B-B14F-4D97-AF65-F5344CB8AC3E}">
        <p14:creationId xmlns:p14="http://schemas.microsoft.com/office/powerpoint/2010/main" val="233463508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minimize loss, use gradient descent</a:t>
            </a:r>
          </a:p>
        </p:txBody>
      </p:sp>
      <p:sp>
        <p:nvSpPr>
          <p:cNvPr id="3" name="object 4"/>
          <p:cNvSpPr/>
          <p:nvPr/>
        </p:nvSpPr>
        <p:spPr>
          <a:xfrm>
            <a:off x="685800" y="1442755"/>
            <a:ext cx="7209285" cy="45139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object 5"/>
          <p:cNvSpPr/>
          <p:nvPr/>
        </p:nvSpPr>
        <p:spPr>
          <a:xfrm>
            <a:off x="1547922" y="4068475"/>
            <a:ext cx="548698" cy="73447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604084"/>
            <a:ext cx="10727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Andrej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Karpathy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338580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minimize the loss function? </a:t>
            </a:r>
          </a:p>
        </p:txBody>
      </p:sp>
      <p:sp>
        <p:nvSpPr>
          <p:cNvPr id="3" name="object 5"/>
          <p:cNvSpPr txBox="1"/>
          <p:nvPr/>
        </p:nvSpPr>
        <p:spPr>
          <a:xfrm>
            <a:off x="547649" y="1783180"/>
            <a:ext cx="5832475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 1-dimension, the derivative of a</a:t>
            </a:r>
            <a:r>
              <a:rPr kumimoji="0" sz="2400" b="0" i="0" u="none" strike="noStrike" kern="1200" cap="none" spc="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function: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object 6"/>
          <p:cNvSpPr/>
          <p:nvPr/>
        </p:nvSpPr>
        <p:spPr>
          <a:xfrm>
            <a:off x="2053520" y="2850220"/>
            <a:ext cx="3638542" cy="8572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object 7"/>
          <p:cNvSpPr txBox="1"/>
          <p:nvPr/>
        </p:nvSpPr>
        <p:spPr>
          <a:xfrm>
            <a:off x="382999" y="4565203"/>
            <a:ext cx="8109584" cy="314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 multiple dimensions, the </a:t>
            </a:r>
            <a:r>
              <a:rPr kumimoji="0" sz="20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gradient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is the vector of (partial</a:t>
            </a:r>
            <a:r>
              <a:rPr kumimoji="0" sz="2000" b="0" i="0" u="none" strike="noStrike" kern="1200" cap="none" spc="20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derivatives).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604084"/>
            <a:ext cx="10727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Andrej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Karpathy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811690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Loss gradients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Denoted as (diff notations):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i.e. how does the loss change as a function of the weights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We want to change the weights in such a way that makes the loss decrease as fast as possible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r="80363"/>
          <a:stretch/>
        </p:blipFill>
        <p:spPr>
          <a:xfrm>
            <a:off x="5998778" y="914400"/>
            <a:ext cx="961696" cy="1032743"/>
          </a:xfrm>
          <a:prstGeom prst="rect">
            <a:avLst/>
          </a:prstGeom>
        </p:spPr>
      </p:pic>
      <p:sp>
        <p:nvSpPr>
          <p:cNvPr id="5" name="object 8"/>
          <p:cNvSpPr/>
          <p:nvPr/>
        </p:nvSpPr>
        <p:spPr>
          <a:xfrm>
            <a:off x="7391343" y="1233972"/>
            <a:ext cx="867588" cy="3935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26" name="Picture 2" descr="https://upload.wikimedia.org/wikipedia/commons/thumb/d/d2/Tangent-calculus.svg/823px-Tangent-calculus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3767020"/>
            <a:ext cx="3942639" cy="2807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 bwMode="auto">
          <a:xfrm>
            <a:off x="6560175" y="1152412"/>
            <a:ext cx="161509" cy="161509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3546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270050" y="968081"/>
            <a:ext cx="1548765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current</a:t>
            </a:r>
            <a:r>
              <a:rPr kumimoji="0" sz="2400" b="1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W: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70050" y="1691981"/>
            <a:ext cx="1820545" cy="37189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8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[0.34,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-1.11,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0.78,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0.12,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0.55,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2.81,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-3.1,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-1.5,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0.33,…]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loss</a:t>
            </a:r>
            <a:r>
              <a:rPr kumimoji="0" sz="2400" b="1" i="0" u="none" strike="noStrike" kern="1200" cap="none" spc="-6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1.25347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326795" y="921101"/>
            <a:ext cx="0" cy="4398645"/>
          </a:xfrm>
          <a:custGeom>
            <a:avLst/>
            <a:gdLst/>
            <a:ahLst/>
            <a:cxnLst/>
            <a:rect l="l" t="t" r="r" b="b"/>
            <a:pathLst>
              <a:path h="4398645">
                <a:moveTo>
                  <a:pt x="0" y="0"/>
                </a:moveTo>
                <a:lnTo>
                  <a:pt x="0" y="4398290"/>
                </a:lnTo>
              </a:path>
            </a:pathLst>
          </a:custGeom>
          <a:ln w="952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576310" y="1015906"/>
            <a:ext cx="1885950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gradient</a:t>
            </a:r>
            <a:r>
              <a:rPr kumimoji="0" sz="2400" b="1" i="0" u="none" strike="noStrike" kern="1200" cap="none" spc="-6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dW: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576311" y="1739805"/>
            <a:ext cx="668655" cy="3347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8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[?,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?,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?,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?,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?,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?,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?,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?,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?,…]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271689" y="942375"/>
            <a:ext cx="0" cy="4426585"/>
          </a:xfrm>
          <a:custGeom>
            <a:avLst/>
            <a:gdLst/>
            <a:ahLst/>
            <a:cxnLst/>
            <a:rect l="l" t="t" r="r" b="b"/>
            <a:pathLst>
              <a:path h="4426585">
                <a:moveTo>
                  <a:pt x="0" y="0"/>
                </a:moveTo>
                <a:lnTo>
                  <a:pt x="0" y="4426491"/>
                </a:lnTo>
              </a:path>
            </a:pathLst>
          </a:custGeom>
          <a:ln w="952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6604084"/>
            <a:ext cx="10727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Andrej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Karpathy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99124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270050" y="968081"/>
            <a:ext cx="1548765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current</a:t>
            </a:r>
            <a:r>
              <a:rPr kumimoji="0" sz="2400" b="1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W: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70050" y="1691981"/>
            <a:ext cx="1820545" cy="37189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8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[0.34,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-1.11,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0.78,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0.12,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0.55,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2.81,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-3.1,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-1.5,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0.33,…]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loss</a:t>
            </a:r>
            <a:r>
              <a:rPr kumimoji="0" sz="2400" b="1" i="0" u="none" strike="noStrike" kern="1200" cap="none" spc="-6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1.25347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326795" y="921101"/>
            <a:ext cx="0" cy="4398645"/>
          </a:xfrm>
          <a:custGeom>
            <a:avLst/>
            <a:gdLst/>
            <a:ahLst/>
            <a:cxnLst/>
            <a:rect l="l" t="t" r="r" b="b"/>
            <a:pathLst>
              <a:path h="4398645">
                <a:moveTo>
                  <a:pt x="0" y="0"/>
                </a:moveTo>
                <a:lnTo>
                  <a:pt x="0" y="4398290"/>
                </a:lnTo>
              </a:path>
            </a:pathLst>
          </a:custGeom>
          <a:ln w="952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784644" y="968081"/>
            <a:ext cx="2303145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 + h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(first</a:t>
            </a:r>
            <a:r>
              <a:rPr kumimoji="0" sz="2400" b="0" i="0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dim)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: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784643" y="1691981"/>
            <a:ext cx="2067560" cy="37189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8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[0.34 +</a:t>
            </a:r>
            <a:r>
              <a:rPr kumimoji="0" sz="24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0.0001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-1.11,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0.78,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0.12,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0.55,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2.81,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-3.1,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-1.5,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0.33,…]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loss</a:t>
            </a:r>
            <a:r>
              <a:rPr kumimoji="0" sz="2400" b="1" i="0" u="none" strike="noStrike" kern="1200" cap="none" spc="-6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1.25322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271689" y="942375"/>
            <a:ext cx="0" cy="4426585"/>
          </a:xfrm>
          <a:custGeom>
            <a:avLst/>
            <a:gdLst/>
            <a:ahLst/>
            <a:cxnLst/>
            <a:rect l="l" t="t" r="r" b="b"/>
            <a:pathLst>
              <a:path h="4426585">
                <a:moveTo>
                  <a:pt x="0" y="0"/>
                </a:moveTo>
                <a:lnTo>
                  <a:pt x="0" y="4426491"/>
                </a:lnTo>
              </a:path>
            </a:pathLst>
          </a:custGeom>
          <a:ln w="952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576310" y="1015906"/>
            <a:ext cx="1885950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gradient</a:t>
            </a:r>
            <a:r>
              <a:rPr kumimoji="0" sz="2400" b="1" i="0" u="none" strike="noStrike" kern="1200" cap="none" spc="-6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dW: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576311" y="1739805"/>
            <a:ext cx="668655" cy="3347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8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[?,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?,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?,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?,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?,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?,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?,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?,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?,…]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6604084"/>
            <a:ext cx="10727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Andrej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Karpathy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842560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6576310" y="1015906"/>
            <a:ext cx="1885950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gradient</a:t>
            </a:r>
            <a:r>
              <a:rPr kumimoji="0" sz="2400" b="1" i="0" u="none" strike="noStrike" kern="1200" cap="none" spc="-6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dW: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576310" y="1739805"/>
            <a:ext cx="720090" cy="1115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8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[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38751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-2.5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?,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?,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678638" y="2871897"/>
            <a:ext cx="3394710" cy="14903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09955" marR="0" lvl="0" indent="0" algn="l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?,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909955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?,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909955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?,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909955" marR="0" lvl="0" indent="0" algn="l" defTabSz="914400" rtl="0" eaLnBrk="1" fontAlgn="auto" latinLnBrk="0" hangingPunct="1">
              <a:lnSpc>
                <a:spcPts val="28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?,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576311" y="4273450"/>
            <a:ext cx="668655" cy="7378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8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?,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?,…]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678638" y="2871897"/>
            <a:ext cx="3394710" cy="1490345"/>
          </a:xfrm>
          <a:custGeom>
            <a:avLst/>
            <a:gdLst/>
            <a:ahLst/>
            <a:cxnLst/>
            <a:rect l="l" t="t" r="r" b="b"/>
            <a:pathLst>
              <a:path w="3394709" h="1490345">
                <a:moveTo>
                  <a:pt x="0" y="0"/>
                </a:moveTo>
                <a:lnTo>
                  <a:pt x="3394493" y="0"/>
                </a:lnTo>
                <a:lnTo>
                  <a:pt x="3394493" y="1489796"/>
                </a:lnTo>
                <a:lnTo>
                  <a:pt x="0" y="148979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281387" y="3633895"/>
            <a:ext cx="2289970" cy="5395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271863" y="3624369"/>
            <a:ext cx="2309495" cy="558800"/>
          </a:xfrm>
          <a:custGeom>
            <a:avLst/>
            <a:gdLst/>
            <a:ahLst/>
            <a:cxnLst/>
            <a:rect l="l" t="t" r="r" b="b"/>
            <a:pathLst>
              <a:path w="2309495" h="558800">
                <a:moveTo>
                  <a:pt x="0" y="0"/>
                </a:moveTo>
                <a:lnTo>
                  <a:pt x="2309020" y="0"/>
                </a:lnTo>
                <a:lnTo>
                  <a:pt x="2309020" y="558573"/>
                </a:lnTo>
                <a:lnTo>
                  <a:pt x="0" y="558573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38751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678638" y="2871897"/>
            <a:ext cx="3394710" cy="675185"/>
          </a:xfrm>
          <a:prstGeom prst="rect">
            <a:avLst/>
          </a:prstGeom>
          <a:ln w="9524">
            <a:solidFill>
              <a:srgbClr val="000000"/>
            </a:solidFill>
          </a:ln>
        </p:spPr>
        <p:txBody>
          <a:bodyPr vert="horz" wrap="square" lIns="0" tIns="59055" rIns="0" bIns="0" rtlCol="0">
            <a:spAutoFit/>
          </a:bodyPr>
          <a:lstStyle/>
          <a:p>
            <a:pPr marL="80645" marR="0" lvl="0" indent="0" algn="l" defTabSz="914400" rtl="0" eaLnBrk="1" fontAlgn="auto" latinLnBrk="0" hangingPunct="1">
              <a:lnSpc>
                <a:spcPct val="100000"/>
              </a:lnSpc>
              <a:spcBef>
                <a:spcPts val="46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38751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1.25322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38751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38751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1.25347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38751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)/0.0001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8064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38751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=</a:t>
            </a:r>
            <a:r>
              <a:rPr kumimoji="0" sz="2000" b="0" i="0" u="none" strike="noStrike" kern="1200" cap="none" spc="-85" normalizeH="0" baseline="0" noProof="0" dirty="0">
                <a:ln>
                  <a:noFill/>
                </a:ln>
                <a:solidFill>
                  <a:srgbClr val="38751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38751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-2.5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090485" y="2223237"/>
            <a:ext cx="666750" cy="637540"/>
          </a:xfrm>
          <a:custGeom>
            <a:avLst/>
            <a:gdLst/>
            <a:ahLst/>
            <a:cxnLst/>
            <a:rect l="l" t="t" r="r" b="b"/>
            <a:pathLst>
              <a:path w="666750" h="637539">
                <a:moveTo>
                  <a:pt x="666398" y="637008"/>
                </a:moveTo>
                <a:lnTo>
                  <a:pt x="0" y="0"/>
                </a:lnTo>
              </a:path>
            </a:pathLst>
          </a:custGeom>
          <a:ln w="952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7059261" y="2193370"/>
            <a:ext cx="42545" cy="41275"/>
          </a:xfrm>
          <a:custGeom>
            <a:avLst/>
            <a:gdLst/>
            <a:ahLst/>
            <a:cxnLst/>
            <a:rect l="l" t="t" r="r" b="b"/>
            <a:pathLst>
              <a:path w="42545" h="41275">
                <a:moveTo>
                  <a:pt x="42099" y="18494"/>
                </a:moveTo>
                <a:lnTo>
                  <a:pt x="0" y="0"/>
                </a:lnTo>
                <a:lnTo>
                  <a:pt x="20374" y="41239"/>
                </a:lnTo>
                <a:lnTo>
                  <a:pt x="42099" y="18494"/>
                </a:lnTo>
                <a:close/>
              </a:path>
            </a:pathLst>
          </a:custGeom>
          <a:ln w="952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104649" y="970694"/>
            <a:ext cx="893470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7800"/>
            <a:r>
              <a:rPr sz="2400" b="1" spc="-5" dirty="0"/>
              <a:t>current</a:t>
            </a:r>
            <a:r>
              <a:rPr sz="2400" b="1" spc="-70" dirty="0"/>
              <a:t> </a:t>
            </a:r>
            <a:r>
              <a:rPr sz="2400" b="1" spc="-5" dirty="0"/>
              <a:t>W:</a:t>
            </a:r>
            <a:endParaRPr sz="2400"/>
          </a:p>
        </p:txBody>
      </p:sp>
      <p:sp>
        <p:nvSpPr>
          <p:cNvPr id="15" name="object 15"/>
          <p:cNvSpPr txBox="1"/>
          <p:nvPr/>
        </p:nvSpPr>
        <p:spPr>
          <a:xfrm>
            <a:off x="270050" y="1691981"/>
            <a:ext cx="1820545" cy="37189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8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[0.34,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-1.11,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0.78,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0.12,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0.55,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2.81,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-3.1,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-1.5,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0.33,…]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loss</a:t>
            </a:r>
            <a:r>
              <a:rPr kumimoji="0" sz="2400" b="1" i="0" u="none" strike="noStrike" kern="1200" cap="none" spc="-6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1.25347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326795" y="921101"/>
            <a:ext cx="0" cy="4398645"/>
          </a:xfrm>
          <a:custGeom>
            <a:avLst/>
            <a:gdLst/>
            <a:ahLst/>
            <a:cxnLst/>
            <a:rect l="l" t="t" r="r" b="b"/>
            <a:pathLst>
              <a:path h="4398645">
                <a:moveTo>
                  <a:pt x="0" y="0"/>
                </a:moveTo>
                <a:lnTo>
                  <a:pt x="0" y="4398290"/>
                </a:lnTo>
              </a:path>
            </a:pathLst>
          </a:custGeom>
          <a:ln w="952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784644" y="968081"/>
            <a:ext cx="2303145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 + h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(first</a:t>
            </a:r>
            <a:r>
              <a:rPr kumimoji="0" sz="2400" b="0" i="0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dim)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: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784643" y="1691981"/>
            <a:ext cx="2067560" cy="37189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8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[0.34 +</a:t>
            </a:r>
            <a:r>
              <a:rPr kumimoji="0" sz="24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0.0001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-1.11,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0.78,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0.12,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0.55,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2.81,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-3.1,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-1.5,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0.33,…]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loss</a:t>
            </a:r>
            <a:r>
              <a:rPr kumimoji="0" sz="2400" b="1" i="0" u="none" strike="noStrike" kern="1200" cap="none" spc="-6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1.25322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5271689" y="942375"/>
            <a:ext cx="0" cy="4426585"/>
          </a:xfrm>
          <a:custGeom>
            <a:avLst/>
            <a:gdLst/>
            <a:ahLst/>
            <a:cxnLst/>
            <a:rect l="l" t="t" r="r" b="b"/>
            <a:pathLst>
              <a:path h="4426585">
                <a:moveTo>
                  <a:pt x="0" y="0"/>
                </a:moveTo>
                <a:lnTo>
                  <a:pt x="0" y="4426491"/>
                </a:lnTo>
              </a:path>
            </a:pathLst>
          </a:custGeom>
          <a:ln w="952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6604084"/>
            <a:ext cx="10727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Andrej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Karpathy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162998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6576310" y="1015906"/>
            <a:ext cx="1885950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gradient</a:t>
            </a:r>
            <a:r>
              <a:rPr kumimoji="0" sz="2400" b="1" i="0" u="none" strike="noStrike" kern="1200" cap="none" spc="-6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dW: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576311" y="1739805"/>
            <a:ext cx="719455" cy="3347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8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[-2.5,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?,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?,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?,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?,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?,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?,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?,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?,…]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70050" y="968081"/>
            <a:ext cx="1548765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current</a:t>
            </a:r>
            <a:r>
              <a:rPr kumimoji="0" sz="2400" b="1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W: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70050" y="1691981"/>
            <a:ext cx="1820545" cy="37189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8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[0.34,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-1.11,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0.78,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0.12,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0.55,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2.81,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-3.1,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-1.5,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0.33,…]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loss</a:t>
            </a:r>
            <a:r>
              <a:rPr kumimoji="0" sz="2400" b="1" i="0" u="none" strike="noStrike" kern="1200" cap="none" spc="-6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1.25347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326795" y="921101"/>
            <a:ext cx="0" cy="4398645"/>
          </a:xfrm>
          <a:custGeom>
            <a:avLst/>
            <a:gdLst/>
            <a:ahLst/>
            <a:cxnLst/>
            <a:rect l="l" t="t" r="r" b="b"/>
            <a:pathLst>
              <a:path h="4398645">
                <a:moveTo>
                  <a:pt x="0" y="0"/>
                </a:moveTo>
                <a:lnTo>
                  <a:pt x="0" y="4398290"/>
                </a:lnTo>
              </a:path>
            </a:pathLst>
          </a:custGeom>
          <a:ln w="952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479845" y="968081"/>
            <a:ext cx="2794635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 + h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(second</a:t>
            </a:r>
            <a:r>
              <a:rPr kumimoji="0" sz="24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dim)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: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479845" y="1691981"/>
            <a:ext cx="2084705" cy="37189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8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[0.34,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-1.11 +</a:t>
            </a:r>
            <a:r>
              <a:rPr kumimoji="0" sz="24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0.0001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0.78,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0.12,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0.55,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2.81,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-3.1,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-1.5,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0.33,…]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loss</a:t>
            </a:r>
            <a:r>
              <a:rPr kumimoji="0" sz="2400" b="1" i="0" u="none" strike="noStrike" kern="1200" cap="none" spc="-6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1.25353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424089" y="942375"/>
            <a:ext cx="0" cy="4426585"/>
          </a:xfrm>
          <a:custGeom>
            <a:avLst/>
            <a:gdLst/>
            <a:ahLst/>
            <a:cxnLst/>
            <a:rect l="l" t="t" r="r" b="b"/>
            <a:pathLst>
              <a:path h="4426585">
                <a:moveTo>
                  <a:pt x="0" y="0"/>
                </a:moveTo>
                <a:lnTo>
                  <a:pt x="0" y="4426491"/>
                </a:lnTo>
              </a:path>
            </a:pathLst>
          </a:custGeom>
          <a:ln w="952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6604084"/>
            <a:ext cx="10727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Andrej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Karpathy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617098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6576310" y="1015906"/>
            <a:ext cx="1885950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gradient</a:t>
            </a:r>
            <a:r>
              <a:rPr kumimoji="0" sz="2400" b="1" i="0" u="none" strike="noStrike" kern="1200" cap="none" spc="-6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dW: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576311" y="1739806"/>
            <a:ext cx="719455" cy="14875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8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[-2.5,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38751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0.6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?,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?,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678638" y="3176696"/>
            <a:ext cx="3394710" cy="149034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909955" marR="0" lvl="0" indent="0" algn="l" defTabSz="914400" rtl="0" eaLnBrk="1" fontAlgn="auto" latinLnBrk="0" hangingPunct="1">
              <a:lnSpc>
                <a:spcPts val="2865"/>
              </a:lnSpc>
              <a:spcBef>
                <a:spcPts val="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?,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909955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?,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909955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?,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909955" marR="0" lvl="0" indent="0" algn="l" defTabSz="914400" rtl="0" eaLnBrk="1" fontAlgn="auto" latinLnBrk="0" hangingPunct="1">
              <a:lnSpc>
                <a:spcPts val="28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?,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576311" y="4635400"/>
            <a:ext cx="668655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?,…]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678638" y="3176696"/>
            <a:ext cx="3394710" cy="1490345"/>
          </a:xfrm>
          <a:custGeom>
            <a:avLst/>
            <a:gdLst/>
            <a:ahLst/>
            <a:cxnLst/>
            <a:rect l="l" t="t" r="r" b="b"/>
            <a:pathLst>
              <a:path w="3394709" h="1490345">
                <a:moveTo>
                  <a:pt x="0" y="0"/>
                </a:moveTo>
                <a:lnTo>
                  <a:pt x="3394493" y="0"/>
                </a:lnTo>
                <a:lnTo>
                  <a:pt x="3394493" y="1489796"/>
                </a:lnTo>
                <a:lnTo>
                  <a:pt x="0" y="148979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281387" y="3938694"/>
            <a:ext cx="2289970" cy="5395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271863" y="3929168"/>
            <a:ext cx="2309495" cy="558800"/>
          </a:xfrm>
          <a:custGeom>
            <a:avLst/>
            <a:gdLst/>
            <a:ahLst/>
            <a:cxnLst/>
            <a:rect l="l" t="t" r="r" b="b"/>
            <a:pathLst>
              <a:path w="2309495" h="558800">
                <a:moveTo>
                  <a:pt x="0" y="0"/>
                </a:moveTo>
                <a:lnTo>
                  <a:pt x="2309020" y="0"/>
                </a:lnTo>
                <a:lnTo>
                  <a:pt x="2309020" y="558573"/>
                </a:lnTo>
                <a:lnTo>
                  <a:pt x="0" y="558573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38751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204436" y="2369594"/>
            <a:ext cx="329565" cy="665480"/>
          </a:xfrm>
          <a:custGeom>
            <a:avLst/>
            <a:gdLst/>
            <a:ahLst/>
            <a:cxnLst/>
            <a:rect l="l" t="t" r="r" b="b"/>
            <a:pathLst>
              <a:path w="329565" h="665480">
                <a:moveTo>
                  <a:pt x="329249" y="665476"/>
                </a:moveTo>
                <a:lnTo>
                  <a:pt x="0" y="0"/>
                </a:lnTo>
              </a:path>
            </a:pathLst>
          </a:custGeom>
          <a:ln w="952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185261" y="2330852"/>
            <a:ext cx="33655" cy="45720"/>
          </a:xfrm>
          <a:custGeom>
            <a:avLst/>
            <a:gdLst/>
            <a:ahLst/>
            <a:cxnLst/>
            <a:rect l="l" t="t" r="r" b="b"/>
            <a:pathLst>
              <a:path w="33654" h="45719">
                <a:moveTo>
                  <a:pt x="33274" y="31767"/>
                </a:moveTo>
                <a:lnTo>
                  <a:pt x="0" y="0"/>
                </a:lnTo>
                <a:lnTo>
                  <a:pt x="5074" y="45719"/>
                </a:lnTo>
                <a:lnTo>
                  <a:pt x="33274" y="31767"/>
                </a:lnTo>
                <a:close/>
              </a:path>
            </a:pathLst>
          </a:custGeom>
          <a:ln w="952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104649" y="970694"/>
            <a:ext cx="893470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7800"/>
            <a:r>
              <a:rPr sz="2400" b="1" spc="-5" dirty="0"/>
              <a:t>current</a:t>
            </a:r>
            <a:r>
              <a:rPr sz="2400" b="1" spc="-70" dirty="0"/>
              <a:t> </a:t>
            </a:r>
            <a:r>
              <a:rPr sz="2400" b="1" spc="-5" dirty="0"/>
              <a:t>W:</a:t>
            </a:r>
            <a:endParaRPr sz="2400"/>
          </a:p>
        </p:txBody>
      </p:sp>
      <p:sp>
        <p:nvSpPr>
          <p:cNvPr id="14" name="object 14"/>
          <p:cNvSpPr txBox="1"/>
          <p:nvPr/>
        </p:nvSpPr>
        <p:spPr>
          <a:xfrm>
            <a:off x="270050" y="1691981"/>
            <a:ext cx="1820545" cy="37189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8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[0.34,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-1.11,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0.78,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0.12,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0.55,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2.81,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-3.1,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-1.5,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0.33,…]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loss</a:t>
            </a:r>
            <a:r>
              <a:rPr kumimoji="0" sz="2400" b="1" i="0" u="none" strike="noStrike" kern="1200" cap="none" spc="-6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1.25347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326795" y="921101"/>
            <a:ext cx="0" cy="4398645"/>
          </a:xfrm>
          <a:custGeom>
            <a:avLst/>
            <a:gdLst/>
            <a:ahLst/>
            <a:cxnLst/>
            <a:rect l="l" t="t" r="r" b="b"/>
            <a:pathLst>
              <a:path h="4398645">
                <a:moveTo>
                  <a:pt x="0" y="0"/>
                </a:moveTo>
                <a:lnTo>
                  <a:pt x="0" y="4398290"/>
                </a:lnTo>
              </a:path>
            </a:pathLst>
          </a:custGeom>
          <a:ln w="952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479845" y="968081"/>
            <a:ext cx="2794635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 + h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(second</a:t>
            </a:r>
            <a:r>
              <a:rPr kumimoji="0" sz="24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dim)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: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479845" y="1691981"/>
            <a:ext cx="2084705" cy="37189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8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[0.34,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-1.11 +</a:t>
            </a:r>
            <a:r>
              <a:rPr kumimoji="0" sz="24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0.0001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0.78,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0.12,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0.55,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2.81,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-3.1,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-1.5,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0.33,…]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loss</a:t>
            </a:r>
            <a:r>
              <a:rPr kumimoji="0" sz="2400" b="1" i="0" u="none" strike="noStrike" kern="1200" cap="none" spc="-6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1.25353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5424089" y="942375"/>
            <a:ext cx="0" cy="4426585"/>
          </a:xfrm>
          <a:custGeom>
            <a:avLst/>
            <a:gdLst/>
            <a:ahLst/>
            <a:cxnLst/>
            <a:rect l="l" t="t" r="r" b="b"/>
            <a:pathLst>
              <a:path h="4426585">
                <a:moveTo>
                  <a:pt x="0" y="0"/>
                </a:moveTo>
                <a:lnTo>
                  <a:pt x="0" y="4426491"/>
                </a:lnTo>
              </a:path>
            </a:pathLst>
          </a:custGeom>
          <a:ln w="952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678638" y="3176696"/>
            <a:ext cx="3394710" cy="675185"/>
          </a:xfrm>
          <a:prstGeom prst="rect">
            <a:avLst/>
          </a:prstGeom>
          <a:ln w="9524">
            <a:solidFill>
              <a:srgbClr val="000000"/>
            </a:solidFill>
          </a:ln>
        </p:spPr>
        <p:txBody>
          <a:bodyPr vert="horz" wrap="square" lIns="0" tIns="59055" rIns="0" bIns="0" rtlCol="0">
            <a:spAutoFit/>
          </a:bodyPr>
          <a:lstStyle/>
          <a:p>
            <a:pPr marL="80645" marR="0" lvl="0" indent="0" algn="l" defTabSz="914400" rtl="0" eaLnBrk="1" fontAlgn="auto" latinLnBrk="0" hangingPunct="1">
              <a:lnSpc>
                <a:spcPct val="100000"/>
              </a:lnSpc>
              <a:spcBef>
                <a:spcPts val="46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38751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1.25353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38751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38751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1.25347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38751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)/0.0001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8064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38751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=</a:t>
            </a:r>
            <a:r>
              <a:rPr kumimoji="0" sz="2000" b="0" i="0" u="none" strike="noStrike" kern="1200" cap="none" spc="-90" normalizeH="0" baseline="0" noProof="0" dirty="0">
                <a:ln>
                  <a:noFill/>
                </a:ln>
                <a:solidFill>
                  <a:srgbClr val="38751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38751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0.6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6604084"/>
            <a:ext cx="10727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Andrej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Karpathy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66123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Layer 2</a:t>
            </a:r>
          </a:p>
          <a:p>
            <a:pPr marL="0" indent="0"/>
            <a:endParaRPr lang="en-US" sz="4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Layer 3 (final)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4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Outputs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4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Finally: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389933" y="3933056"/>
            <a:ext cx="4830139" cy="936104"/>
            <a:chOff x="389933" y="3933056"/>
            <a:chExt cx="4830139" cy="936104"/>
          </a:xfrm>
        </p:grpSpPr>
        <p:grpSp>
          <p:nvGrpSpPr>
            <p:cNvPr id="9" name="Group 8"/>
            <p:cNvGrpSpPr/>
            <p:nvPr/>
          </p:nvGrpSpPr>
          <p:grpSpPr>
            <a:xfrm>
              <a:off x="389933" y="3933056"/>
              <a:ext cx="4542107" cy="936104"/>
              <a:chOff x="-252536" y="4690890"/>
              <a:chExt cx="4542107" cy="936104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 rotWithShape="1">
              <a:blip r:embed="rId2" cstate="print"/>
              <a:srcRect b="75306"/>
              <a:stretch/>
            </p:blipFill>
            <p:spPr>
              <a:xfrm>
                <a:off x="-252536" y="4878738"/>
                <a:ext cx="2952600" cy="432048"/>
              </a:xfrm>
              <a:prstGeom prst="rect">
                <a:avLst/>
              </a:prstGeom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3" cstate="print"/>
              <a:srcRect l="23829" b="-11985"/>
              <a:stretch>
                <a:fillRect/>
              </a:stretch>
            </p:blipFill>
            <p:spPr>
              <a:xfrm>
                <a:off x="2129331" y="4690890"/>
                <a:ext cx="2160240" cy="936104"/>
              </a:xfrm>
              <a:prstGeom prst="rect">
                <a:avLst/>
              </a:prstGeom>
            </p:spPr>
          </p:pic>
        </p:grpSp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2" cstate="print"/>
            <a:srcRect l="60876" t="1131" r="19614" b="74175"/>
            <a:stretch/>
          </p:blipFill>
          <p:spPr>
            <a:xfrm>
              <a:off x="4644008" y="4365104"/>
              <a:ext cx="576064" cy="432048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 bwMode="auto">
            <a:xfrm>
              <a:off x="4636008" y="4365104"/>
              <a:ext cx="72008" cy="43204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Neural network definition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/>
          <a:srcRect t="6123" b="2040"/>
          <a:stretch/>
        </p:blipFill>
        <p:spPr>
          <a:xfrm>
            <a:off x="2979150" y="1052736"/>
            <a:ext cx="3185700" cy="10801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print"/>
          <a:srcRect r="77384"/>
          <a:stretch/>
        </p:blipFill>
        <p:spPr>
          <a:xfrm>
            <a:off x="2979150" y="2604984"/>
            <a:ext cx="720490" cy="104004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81250" y="5157192"/>
            <a:ext cx="7381501" cy="1321920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7" cstate="print"/>
          <a:srcRect l="44377" t="11947" b="1299"/>
          <a:stretch/>
        </p:blipFill>
        <p:spPr bwMode="auto">
          <a:xfrm>
            <a:off x="6400800" y="44623"/>
            <a:ext cx="2671980" cy="1961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251520" y="4170566"/>
            <a:ext cx="8803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</a:rPr>
              <a:t>(binary)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724128" y="3810526"/>
            <a:ext cx="12218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</a:rPr>
              <a:t>(multiclass)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6156176" y="4005064"/>
            <a:ext cx="2550987" cy="886391"/>
            <a:chOff x="6156176" y="4005064"/>
            <a:chExt cx="2550987" cy="886391"/>
          </a:xfrm>
        </p:grpSpPr>
        <p:pic>
          <p:nvPicPr>
            <p:cNvPr id="172033" name="Picture 1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876256" y="4005064"/>
              <a:ext cx="1830907" cy="8863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2" cstate="print"/>
            <a:srcRect l="21949" r="48785" b="75306"/>
            <a:stretch/>
          </p:blipFill>
          <p:spPr>
            <a:xfrm>
              <a:off x="6156176" y="4149080"/>
              <a:ext cx="864096" cy="432048"/>
            </a:xfrm>
            <a:prstGeom prst="rect">
              <a:avLst/>
            </a:prstGeom>
          </p:spPr>
        </p:pic>
      </p:grpSp>
      <p:sp>
        <p:nvSpPr>
          <p:cNvPr id="21" name="TextBox 20"/>
          <p:cNvSpPr txBox="1"/>
          <p:nvPr/>
        </p:nvSpPr>
        <p:spPr>
          <a:xfrm>
            <a:off x="251520" y="5394702"/>
            <a:ext cx="8803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</a:rPr>
              <a:t>(binary)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CE08EF3E-7AE4-494A-B114-32D6C60330F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 l="22938"/>
          <a:stretch/>
        </p:blipFill>
        <p:spPr>
          <a:xfrm>
            <a:off x="3699640" y="2642498"/>
            <a:ext cx="2454971" cy="104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338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8" grpId="0"/>
      <p:bldP spid="21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6576310" y="1015906"/>
            <a:ext cx="1885950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gradient</a:t>
            </a:r>
            <a:r>
              <a:rPr kumimoji="0" sz="2400" b="1" i="0" u="none" strike="noStrike" kern="1200" cap="none" spc="-6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dW: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576311" y="1739805"/>
            <a:ext cx="719455" cy="3347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8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[-2.5,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0.6,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?,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?,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?,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?,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?,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?,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?,…]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70050" y="968081"/>
            <a:ext cx="1548765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current</a:t>
            </a:r>
            <a:r>
              <a:rPr kumimoji="0" sz="2400" b="1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W: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70050" y="1691981"/>
            <a:ext cx="1820545" cy="37189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8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[0.34,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-1.11,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0.78,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0.12,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0.55,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2.81,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-3.1,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-1.5,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0.33,…]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loss</a:t>
            </a:r>
            <a:r>
              <a:rPr kumimoji="0" sz="2400" b="1" i="0" u="none" strike="noStrike" kern="1200" cap="none" spc="-6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1.25347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326795" y="921101"/>
            <a:ext cx="0" cy="4398645"/>
          </a:xfrm>
          <a:custGeom>
            <a:avLst/>
            <a:gdLst/>
            <a:ahLst/>
            <a:cxnLst/>
            <a:rect l="l" t="t" r="r" b="b"/>
            <a:pathLst>
              <a:path h="4398645">
                <a:moveTo>
                  <a:pt x="0" y="0"/>
                </a:moveTo>
                <a:lnTo>
                  <a:pt x="0" y="4398290"/>
                </a:lnTo>
              </a:path>
            </a:pathLst>
          </a:custGeom>
          <a:ln w="952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479845" y="968081"/>
            <a:ext cx="2404745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 + h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(third</a:t>
            </a:r>
            <a:r>
              <a:rPr kumimoji="0" sz="2400" b="0" i="0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dim)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: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479845" y="1691981"/>
            <a:ext cx="1983105" cy="37189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8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[0.34,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-1.11,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0.78 +</a:t>
            </a:r>
            <a:r>
              <a:rPr kumimoji="0" sz="24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0.0001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0.12,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0.55,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2.81,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-3.1,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-1.5,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0.33,…]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loss</a:t>
            </a:r>
            <a:r>
              <a:rPr kumimoji="0" sz="2400" b="1" i="0" u="none" strike="noStrike" kern="1200" cap="none" spc="-6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1.25347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424089" y="942375"/>
            <a:ext cx="0" cy="4426585"/>
          </a:xfrm>
          <a:custGeom>
            <a:avLst/>
            <a:gdLst/>
            <a:ahLst/>
            <a:cxnLst/>
            <a:rect l="l" t="t" r="r" b="b"/>
            <a:pathLst>
              <a:path h="4426585">
                <a:moveTo>
                  <a:pt x="0" y="0"/>
                </a:moveTo>
                <a:lnTo>
                  <a:pt x="0" y="4426491"/>
                </a:lnTo>
              </a:path>
            </a:pathLst>
          </a:custGeom>
          <a:ln w="952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6604084"/>
            <a:ext cx="10727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Andrej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Karpathy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58868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4649" y="970695"/>
            <a:ext cx="8934700" cy="654655"/>
          </a:xfrm>
          <a:prstGeom prst="rect">
            <a:avLst/>
          </a:prstGeom>
        </p:spPr>
        <p:txBody>
          <a:bodyPr vert="horz" wrap="square" lIns="0" tIns="191124" rIns="0" bIns="0" rtlCol="0">
            <a:spAutoFit/>
          </a:bodyPr>
          <a:lstStyle/>
          <a:p>
            <a:pPr marL="392430"/>
            <a:r>
              <a:rPr spc="-5" dirty="0"/>
              <a:t>This is silly. The loss is just a function of</a:t>
            </a:r>
            <a:r>
              <a:rPr spc="50" dirty="0"/>
              <a:t> </a:t>
            </a:r>
            <a:r>
              <a:rPr spc="-5" dirty="0"/>
              <a:t>W:</a:t>
            </a:r>
          </a:p>
        </p:txBody>
      </p:sp>
      <p:sp>
        <p:nvSpPr>
          <p:cNvPr id="5" name="object 5"/>
          <p:cNvSpPr/>
          <p:nvPr/>
        </p:nvSpPr>
        <p:spPr>
          <a:xfrm>
            <a:off x="475299" y="2417521"/>
            <a:ext cx="4459816" cy="4781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75299" y="2973296"/>
            <a:ext cx="2606244" cy="4306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16598" y="1779449"/>
            <a:ext cx="3443718" cy="5604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453914" y="2334098"/>
            <a:ext cx="3529267" cy="304929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964045" y="2929731"/>
            <a:ext cx="2747645" cy="1279525"/>
          </a:xfrm>
          <a:custGeom>
            <a:avLst/>
            <a:gdLst/>
            <a:ahLst/>
            <a:cxnLst/>
            <a:rect l="l" t="t" r="r" b="b"/>
            <a:pathLst>
              <a:path w="2747645" h="1279525">
                <a:moveTo>
                  <a:pt x="0" y="1279012"/>
                </a:moveTo>
                <a:lnTo>
                  <a:pt x="2747144" y="0"/>
                </a:lnTo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684639" y="2856757"/>
            <a:ext cx="183515" cy="130175"/>
          </a:xfrm>
          <a:custGeom>
            <a:avLst/>
            <a:gdLst/>
            <a:ahLst/>
            <a:cxnLst/>
            <a:rect l="l" t="t" r="r" b="b"/>
            <a:pathLst>
              <a:path w="183514" h="130175">
                <a:moveTo>
                  <a:pt x="53124" y="130027"/>
                </a:moveTo>
                <a:lnTo>
                  <a:pt x="183299" y="0"/>
                </a:lnTo>
                <a:lnTo>
                  <a:pt x="0" y="15924"/>
                </a:lnTo>
                <a:lnTo>
                  <a:pt x="53124" y="130027"/>
                </a:lnTo>
                <a:close/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1847" y="3654870"/>
            <a:ext cx="867588" cy="3935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22448" y="3630105"/>
            <a:ext cx="3342640" cy="11387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want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186880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Calculus</a:t>
            </a: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6" name="object 8"/>
          <p:cNvSpPr/>
          <p:nvPr/>
        </p:nvSpPr>
        <p:spPr>
          <a:xfrm>
            <a:off x="2284021" y="5278439"/>
            <a:ext cx="867588" cy="3935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bject 9"/>
          <p:cNvSpPr txBox="1"/>
          <p:nvPr/>
        </p:nvSpPr>
        <p:spPr>
          <a:xfrm>
            <a:off x="3274467" y="5291567"/>
            <a:ext cx="541020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=</a:t>
            </a:r>
            <a:r>
              <a:rPr kumimoji="0" sz="2400" b="0" i="0" u="none" strike="noStrike" kern="1200" cap="none" spc="-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...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6604084"/>
            <a:ext cx="10727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Andrej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Karpathy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791560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6576310" y="1015906"/>
            <a:ext cx="1885950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gradient</a:t>
            </a:r>
            <a:r>
              <a:rPr kumimoji="0" sz="2400" b="1" i="0" u="none" strike="noStrike" kern="1200" cap="none" spc="-6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dW: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576311" y="1739805"/>
            <a:ext cx="1024255" cy="3347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8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[-2.5,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0.6,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0.2,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0.7,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-0.5,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1.1,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1.3,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-2.1,…]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70050" y="968081"/>
            <a:ext cx="1548765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current</a:t>
            </a:r>
            <a:r>
              <a:rPr kumimoji="0" sz="2400" b="1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W: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70050" y="1691981"/>
            <a:ext cx="1820545" cy="37189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8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[0.34,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-1.11,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0.78,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0.12,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0.55,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2.81,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-3.1,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-1.5,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0.33,…]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loss</a:t>
            </a:r>
            <a:r>
              <a:rPr kumimoji="0" sz="2400" b="1" i="0" u="none" strike="noStrike" kern="1200" cap="none" spc="-6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1.25347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326795" y="921101"/>
            <a:ext cx="0" cy="4398645"/>
          </a:xfrm>
          <a:custGeom>
            <a:avLst/>
            <a:gdLst/>
            <a:ahLst/>
            <a:cxnLst/>
            <a:rect l="l" t="t" r="r" b="b"/>
            <a:pathLst>
              <a:path h="4398645">
                <a:moveTo>
                  <a:pt x="0" y="0"/>
                </a:moveTo>
                <a:lnTo>
                  <a:pt x="0" y="4398290"/>
                </a:lnTo>
              </a:path>
            </a:pathLst>
          </a:custGeom>
          <a:ln w="952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900049" y="1973577"/>
            <a:ext cx="2023745" cy="11285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8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dW =</a:t>
            </a:r>
            <a:r>
              <a:rPr kumimoji="0" sz="2400" b="0" i="0" u="none" strike="noStrike" kern="1200" cap="none" spc="-9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...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5080" lvl="0" indent="0" algn="l" defTabSz="914400" rtl="0" eaLnBrk="1" fontAlgn="auto" latinLnBrk="0" hangingPunct="1">
              <a:lnSpc>
                <a:spcPts val="285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(some</a:t>
            </a:r>
            <a:r>
              <a:rPr kumimoji="0" sz="2400" b="0" i="0" u="none" strike="noStrike" kern="1200" cap="none" spc="-5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function  data and</a:t>
            </a:r>
            <a:r>
              <a:rPr kumimoji="0" sz="2400" b="0" i="0" u="none" strike="noStrike" kern="1200" cap="none" spc="-7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W)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036417" y="3311721"/>
            <a:ext cx="2172335" cy="560705"/>
          </a:xfrm>
          <a:custGeom>
            <a:avLst/>
            <a:gdLst/>
            <a:ahLst/>
            <a:cxnLst/>
            <a:rect l="l" t="t" r="r" b="b"/>
            <a:pathLst>
              <a:path w="2172335" h="560705">
                <a:moveTo>
                  <a:pt x="0" y="0"/>
                </a:moveTo>
                <a:lnTo>
                  <a:pt x="2172145" y="560223"/>
                </a:lnTo>
              </a:path>
            </a:pathLst>
          </a:custGeom>
          <a:ln w="952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204638" y="3856719"/>
            <a:ext cx="46355" cy="30480"/>
          </a:xfrm>
          <a:custGeom>
            <a:avLst/>
            <a:gdLst/>
            <a:ahLst/>
            <a:cxnLst/>
            <a:rect l="l" t="t" r="r" b="b"/>
            <a:pathLst>
              <a:path w="46354" h="30480">
                <a:moveTo>
                  <a:pt x="0" y="30449"/>
                </a:moveTo>
                <a:lnTo>
                  <a:pt x="45799" y="26024"/>
                </a:lnTo>
                <a:lnTo>
                  <a:pt x="7874" y="0"/>
                </a:lnTo>
                <a:lnTo>
                  <a:pt x="0" y="30449"/>
                </a:lnTo>
                <a:close/>
              </a:path>
            </a:pathLst>
          </a:custGeom>
          <a:ln w="952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6604084"/>
            <a:ext cx="10727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Andrej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Karpathy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535354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Gradient descent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We’ll update weights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Move in direction opposite to gradient: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/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558923" y="2329886"/>
            <a:ext cx="29008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2241000" y="2068905"/>
            <a:ext cx="4662001" cy="1188259"/>
            <a:chOff x="2241000" y="2210799"/>
            <a:chExt cx="4662001" cy="118825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41000" y="2210799"/>
              <a:ext cx="4662001" cy="699840"/>
            </a:xfrm>
            <a:prstGeom prst="rect">
              <a:avLst/>
            </a:prstGeom>
          </p:spPr>
        </p:pic>
        <p:grpSp>
          <p:nvGrpSpPr>
            <p:cNvPr id="9" name="Group 8"/>
            <p:cNvGrpSpPr/>
            <p:nvPr/>
          </p:nvGrpSpPr>
          <p:grpSpPr>
            <a:xfrm>
              <a:off x="4374929" y="2825687"/>
              <a:ext cx="1544012" cy="573371"/>
              <a:chOff x="4469525" y="2754740"/>
              <a:chExt cx="1544012" cy="573371"/>
            </a:xfrm>
          </p:grpSpPr>
          <p:sp>
            <p:nvSpPr>
              <p:cNvPr id="4" name="TextBox 3"/>
              <p:cNvSpPr txBox="1"/>
              <p:nvPr/>
            </p:nvSpPr>
            <p:spPr>
              <a:xfrm>
                <a:off x="4469525" y="2958779"/>
                <a:ext cx="154401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Learning rate</a:t>
                </a:r>
              </a:p>
            </p:txBody>
          </p:sp>
          <p:cxnSp>
            <p:nvCxnSpPr>
              <p:cNvPr id="8" name="Straight Arrow Connector 7"/>
              <p:cNvCxnSpPr/>
              <p:nvPr/>
            </p:nvCxnSpPr>
            <p:spPr bwMode="auto">
              <a:xfrm flipV="1">
                <a:off x="5218386" y="2754740"/>
                <a:ext cx="0" cy="274986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</p:grpSp>
        <p:grpSp>
          <p:nvGrpSpPr>
            <p:cNvPr id="13" name="Group 12"/>
            <p:cNvGrpSpPr/>
            <p:nvPr/>
          </p:nvGrpSpPr>
          <p:grpSpPr>
            <a:xfrm>
              <a:off x="2648843" y="2654560"/>
              <a:ext cx="689035" cy="552112"/>
              <a:chOff x="2648843" y="2693975"/>
              <a:chExt cx="689035" cy="552112"/>
            </a:xfrm>
          </p:grpSpPr>
          <p:cxnSp>
            <p:nvCxnSpPr>
              <p:cNvPr id="11" name="Straight Arrow Connector 10"/>
              <p:cNvCxnSpPr/>
              <p:nvPr/>
            </p:nvCxnSpPr>
            <p:spPr bwMode="auto">
              <a:xfrm flipV="1">
                <a:off x="3003332" y="2693975"/>
                <a:ext cx="0" cy="26161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sp>
            <p:nvSpPr>
              <p:cNvPr id="12" name="TextBox 11"/>
              <p:cNvSpPr txBox="1"/>
              <p:nvPr/>
            </p:nvSpPr>
            <p:spPr>
              <a:xfrm>
                <a:off x="2648843" y="2876755"/>
                <a:ext cx="68903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Time</a:t>
                </a:r>
              </a:p>
            </p:txBody>
          </p:sp>
        </p:grpSp>
      </p:grpSp>
      <p:sp>
        <p:nvSpPr>
          <p:cNvPr id="27" name="TextBox 26"/>
          <p:cNvSpPr txBox="1"/>
          <p:nvPr/>
        </p:nvSpPr>
        <p:spPr>
          <a:xfrm>
            <a:off x="0" y="6604084"/>
            <a:ext cx="187904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Figure from Andrej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Karpathy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725215" y="3496663"/>
            <a:ext cx="8048297" cy="2965528"/>
            <a:chOff x="409903" y="3638557"/>
            <a:chExt cx="8048297" cy="2965528"/>
          </a:xfrm>
        </p:grpSpPr>
        <p:grpSp>
          <p:nvGrpSpPr>
            <p:cNvPr id="10" name="Group 9"/>
            <p:cNvGrpSpPr/>
            <p:nvPr/>
          </p:nvGrpSpPr>
          <p:grpSpPr>
            <a:xfrm>
              <a:off x="685800" y="3727214"/>
              <a:ext cx="7772400" cy="2743632"/>
              <a:chOff x="-1461888" y="1274330"/>
              <a:chExt cx="11527324" cy="4069108"/>
            </a:xfrm>
          </p:grpSpPr>
          <p:sp>
            <p:nvSpPr>
              <p:cNvPr id="14" name="object 4"/>
              <p:cNvSpPr/>
              <p:nvPr/>
            </p:nvSpPr>
            <p:spPr>
              <a:xfrm>
                <a:off x="3100369" y="1532698"/>
                <a:ext cx="2943219" cy="2914644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" name="object 5"/>
              <p:cNvSpPr/>
              <p:nvPr/>
            </p:nvSpPr>
            <p:spPr>
              <a:xfrm>
                <a:off x="5218915" y="4111893"/>
                <a:ext cx="1619885" cy="0"/>
              </a:xfrm>
              <a:custGeom>
                <a:avLst/>
                <a:gdLst/>
                <a:ahLst/>
                <a:cxnLst/>
                <a:rect l="l" t="t" r="r" b="b"/>
                <a:pathLst>
                  <a:path w="1619884">
                    <a:moveTo>
                      <a:pt x="1619696" y="0"/>
                    </a:moveTo>
                    <a:lnTo>
                      <a:pt x="0" y="0"/>
                    </a:lnTo>
                  </a:path>
                </a:pathLst>
              </a:custGeom>
              <a:ln w="19049">
                <a:solidFill>
                  <a:srgbClr val="666666"/>
                </a:solidFill>
              </a:ln>
            </p:spPr>
            <p:txBody>
              <a:bodyPr wrap="square" lIns="0" tIns="0" rIns="0" bIns="0" rtlCol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6" name="object 6"/>
              <p:cNvSpPr/>
              <p:nvPr/>
            </p:nvSpPr>
            <p:spPr>
              <a:xfrm>
                <a:off x="5132465" y="4080418"/>
                <a:ext cx="86995" cy="63500"/>
              </a:xfrm>
              <a:custGeom>
                <a:avLst/>
                <a:gdLst/>
                <a:ahLst/>
                <a:cxnLst/>
                <a:rect l="l" t="t" r="r" b="b"/>
                <a:pathLst>
                  <a:path w="86995" h="63500">
                    <a:moveTo>
                      <a:pt x="86449" y="0"/>
                    </a:moveTo>
                    <a:lnTo>
                      <a:pt x="0" y="31474"/>
                    </a:lnTo>
                    <a:lnTo>
                      <a:pt x="86449" y="62949"/>
                    </a:lnTo>
                    <a:lnTo>
                      <a:pt x="86449" y="0"/>
                    </a:lnTo>
                    <a:close/>
                  </a:path>
                </a:pathLst>
              </a:custGeom>
              <a:ln w="19049">
                <a:solidFill>
                  <a:srgbClr val="666666"/>
                </a:solidFill>
              </a:ln>
            </p:spPr>
            <p:txBody>
              <a:bodyPr wrap="square" lIns="0" tIns="0" rIns="0" bIns="0" rtlCol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7" name="object 7"/>
              <p:cNvSpPr txBox="1"/>
              <p:nvPr/>
            </p:nvSpPr>
            <p:spPr>
              <a:xfrm>
                <a:off x="7047236" y="4078876"/>
                <a:ext cx="3018200" cy="547760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270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2400" b="0" i="0" u="none" strike="noStrike" kern="1200" cap="none" spc="-5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original</a:t>
                </a:r>
                <a:r>
                  <a:rPr kumimoji="0" sz="2400" b="0" i="0" u="none" strike="noStrike" kern="1200" cap="none" spc="-65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 </a:t>
                </a:r>
                <a:r>
                  <a:rPr kumimoji="0" sz="2400" b="0" i="0" u="none" strike="noStrike" kern="1200" cap="none" spc="-5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W</a:t>
                </a:r>
                <a:endParaRPr kumimoji="0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18" name="object 8"/>
              <p:cNvSpPr/>
              <p:nvPr/>
            </p:nvSpPr>
            <p:spPr>
              <a:xfrm>
                <a:off x="1491698" y="4058694"/>
                <a:ext cx="2901315" cy="634365"/>
              </a:xfrm>
              <a:custGeom>
                <a:avLst/>
                <a:gdLst/>
                <a:ahLst/>
                <a:cxnLst/>
                <a:rect l="l" t="t" r="r" b="b"/>
                <a:pathLst>
                  <a:path w="2901315" h="634364">
                    <a:moveTo>
                      <a:pt x="0" y="634373"/>
                    </a:moveTo>
                    <a:lnTo>
                      <a:pt x="2900944" y="0"/>
                    </a:lnTo>
                  </a:path>
                </a:pathLst>
              </a:custGeom>
              <a:ln w="19049">
                <a:solidFill>
                  <a:srgbClr val="666666"/>
                </a:solidFill>
              </a:ln>
            </p:spPr>
            <p:txBody>
              <a:bodyPr wrap="square" lIns="0" tIns="0" rIns="0" bIns="0" rtlCol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object 9"/>
              <p:cNvSpPr/>
              <p:nvPr/>
            </p:nvSpPr>
            <p:spPr>
              <a:xfrm>
                <a:off x="4385916" y="4027943"/>
                <a:ext cx="91440" cy="61594"/>
              </a:xfrm>
              <a:custGeom>
                <a:avLst/>
                <a:gdLst/>
                <a:ahLst/>
                <a:cxnLst/>
                <a:rect l="l" t="t" r="r" b="b"/>
                <a:pathLst>
                  <a:path w="91439" h="61594">
                    <a:moveTo>
                      <a:pt x="13424" y="61474"/>
                    </a:moveTo>
                    <a:lnTo>
                      <a:pt x="91174" y="12274"/>
                    </a:lnTo>
                    <a:lnTo>
                      <a:pt x="0" y="0"/>
                    </a:lnTo>
                    <a:lnTo>
                      <a:pt x="13424" y="61474"/>
                    </a:lnTo>
                    <a:close/>
                  </a:path>
                </a:pathLst>
              </a:custGeom>
              <a:ln w="19049">
                <a:solidFill>
                  <a:srgbClr val="666666"/>
                </a:solidFill>
              </a:ln>
            </p:spPr>
            <p:txBody>
              <a:bodyPr wrap="square" lIns="0" tIns="0" rIns="0" bIns="0" rtlCol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" name="object 10"/>
              <p:cNvSpPr txBox="1"/>
              <p:nvPr/>
            </p:nvSpPr>
            <p:spPr>
              <a:xfrm>
                <a:off x="-1461888" y="4795678"/>
                <a:ext cx="5318142" cy="547760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270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2400" b="0" i="0" u="none" strike="noStrike" kern="1200" cap="none" spc="-5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negative gradient</a:t>
                </a:r>
                <a:r>
                  <a:rPr kumimoji="0" sz="2400" b="0" i="0" u="none" strike="noStrike" kern="1200" cap="none" spc="5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 </a:t>
                </a:r>
                <a:r>
                  <a:rPr kumimoji="0" sz="2400" b="0" i="0" u="none" strike="noStrike" kern="1200" cap="none" spc="-5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direction</a:t>
                </a:r>
                <a:endParaRPr kumimoji="0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21" name="object 11"/>
              <p:cNvSpPr/>
              <p:nvPr/>
            </p:nvSpPr>
            <p:spPr>
              <a:xfrm>
                <a:off x="3100018" y="4560242"/>
                <a:ext cx="324866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248660">
                    <a:moveTo>
                      <a:pt x="0" y="0"/>
                    </a:moveTo>
                    <a:lnTo>
                      <a:pt x="3248543" y="0"/>
                    </a:lnTo>
                  </a:path>
                </a:pathLst>
              </a:custGeom>
              <a:ln w="9524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" name="object 12"/>
              <p:cNvSpPr/>
              <p:nvPr/>
            </p:nvSpPr>
            <p:spPr>
              <a:xfrm>
                <a:off x="6348563" y="4544517"/>
                <a:ext cx="43815" cy="31750"/>
              </a:xfrm>
              <a:custGeom>
                <a:avLst/>
                <a:gdLst/>
                <a:ahLst/>
                <a:cxnLst/>
                <a:rect l="l" t="t" r="r" b="b"/>
                <a:pathLst>
                  <a:path w="43814" h="31750">
                    <a:moveTo>
                      <a:pt x="0" y="31449"/>
                    </a:moveTo>
                    <a:lnTo>
                      <a:pt x="43224" y="15724"/>
                    </a:lnTo>
                    <a:lnTo>
                      <a:pt x="0" y="0"/>
                    </a:lnTo>
                    <a:lnTo>
                      <a:pt x="0" y="31449"/>
                    </a:lnTo>
                    <a:close/>
                  </a:path>
                </a:pathLst>
              </a:custGeom>
              <a:ln w="9524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object 13"/>
              <p:cNvSpPr txBox="1"/>
              <p:nvPr/>
            </p:nvSpPr>
            <p:spPr>
              <a:xfrm>
                <a:off x="5396661" y="4576649"/>
                <a:ext cx="1024096" cy="410820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270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1800" b="0" i="0" u="none" strike="noStrike" kern="1200" cap="none" spc="-5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W_1</a:t>
                </a: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24" name="object 14"/>
              <p:cNvSpPr/>
              <p:nvPr/>
            </p:nvSpPr>
            <p:spPr>
              <a:xfrm>
                <a:off x="3032493" y="1403799"/>
                <a:ext cx="0" cy="3156585"/>
              </a:xfrm>
              <a:custGeom>
                <a:avLst/>
                <a:gdLst/>
                <a:ahLst/>
                <a:cxnLst/>
                <a:rect l="l" t="t" r="r" b="b"/>
                <a:pathLst>
                  <a:path h="3156585">
                    <a:moveTo>
                      <a:pt x="0" y="3156443"/>
                    </a:moveTo>
                    <a:lnTo>
                      <a:pt x="0" y="0"/>
                    </a:lnTo>
                  </a:path>
                </a:pathLst>
              </a:custGeom>
              <a:ln w="9524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object 15"/>
              <p:cNvSpPr/>
              <p:nvPr/>
            </p:nvSpPr>
            <p:spPr>
              <a:xfrm>
                <a:off x="3016768" y="1360574"/>
                <a:ext cx="31750" cy="43815"/>
              </a:xfrm>
              <a:custGeom>
                <a:avLst/>
                <a:gdLst/>
                <a:ahLst/>
                <a:cxnLst/>
                <a:rect l="l" t="t" r="r" b="b"/>
                <a:pathLst>
                  <a:path w="31750" h="43815">
                    <a:moveTo>
                      <a:pt x="31449" y="43224"/>
                    </a:moveTo>
                    <a:lnTo>
                      <a:pt x="15724" y="0"/>
                    </a:lnTo>
                    <a:lnTo>
                      <a:pt x="0" y="43224"/>
                    </a:lnTo>
                    <a:lnTo>
                      <a:pt x="31449" y="43224"/>
                    </a:lnTo>
                    <a:close/>
                  </a:path>
                </a:pathLst>
              </a:custGeom>
              <a:ln w="9524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6" name="object 16"/>
              <p:cNvSpPr txBox="1"/>
              <p:nvPr/>
            </p:nvSpPr>
            <p:spPr>
              <a:xfrm>
                <a:off x="1975267" y="1274330"/>
                <a:ext cx="852354" cy="410820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270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1800" b="0" i="0" u="none" strike="noStrike" kern="1200" cap="none" spc="-5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W_2</a:t>
                </a: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</p:grpSp>
        <p:sp>
          <p:nvSpPr>
            <p:cNvPr id="28" name="Rectangle 27"/>
            <p:cNvSpPr/>
            <p:nvPr/>
          </p:nvSpPr>
          <p:spPr bwMode="auto">
            <a:xfrm>
              <a:off x="409903" y="3638557"/>
              <a:ext cx="7709338" cy="2965528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</p:grpSp>
      <p:sp>
        <p:nvSpPr>
          <p:cNvPr id="6" name="Right Brace 5">
            <a:extLst>
              <a:ext uri="{FF2B5EF4-FFF2-40B4-BE49-F238E27FC236}">
                <a16:creationId xmlns:a16="http://schemas.microsoft.com/office/drawing/2014/main" id="{1BB066DB-D39A-40F2-84BE-9FB7AA2BE44F}"/>
              </a:ext>
            </a:extLst>
          </p:cNvPr>
          <p:cNvSpPr/>
          <p:nvPr/>
        </p:nvSpPr>
        <p:spPr bwMode="auto">
          <a:xfrm rot="16200000">
            <a:off x="5815337" y="1296476"/>
            <a:ext cx="413824" cy="1630872"/>
          </a:xfrm>
          <a:prstGeom prst="rightBrace">
            <a:avLst>
              <a:gd name="adj1" fmla="val 8333"/>
              <a:gd name="adj2" fmla="val 64194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338025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Gradient descent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Iteratively </a:t>
            </a:r>
            <a:r>
              <a:rPr lang="en-US" i="1" dirty="0"/>
              <a:t>subtract </a:t>
            </a:r>
            <a:r>
              <a:rPr lang="en-US" dirty="0"/>
              <a:t>the gradient with respect to the model parameters (w)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I.e., we’re moving in a direction opposite to the gradient of  the loss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I.e., we’re moving towards </a:t>
            </a:r>
            <a:r>
              <a:rPr lang="en-US" i="1" dirty="0"/>
              <a:t>smaller </a:t>
            </a:r>
            <a:r>
              <a:rPr lang="en-US" dirty="0"/>
              <a:t>loss</a:t>
            </a:r>
          </a:p>
        </p:txBody>
      </p:sp>
    </p:spTree>
    <p:extLst>
      <p:ext uri="{BB962C8B-B14F-4D97-AF65-F5344CB8AC3E}">
        <p14:creationId xmlns:p14="http://schemas.microsoft.com/office/powerpoint/2010/main" val="138251052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4627640" y="1613960"/>
            <a:ext cx="4371966" cy="394334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84225" y="1877234"/>
            <a:ext cx="4405491" cy="352294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604084"/>
            <a:ext cx="10727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Andrej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Karpathy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Learning rate selection</a:t>
            </a:r>
          </a:p>
        </p:txBody>
      </p:sp>
      <p:sp>
        <p:nvSpPr>
          <p:cNvPr id="10" name="object 6"/>
          <p:cNvSpPr txBox="1">
            <a:spLocks/>
          </p:cNvSpPr>
          <p:nvPr/>
        </p:nvSpPr>
        <p:spPr bwMode="auto">
          <a:xfrm>
            <a:off x="4830686" y="1338742"/>
            <a:ext cx="4278630" cy="285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1270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-5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The effects of step size (or “learning</a:t>
            </a:r>
            <a:r>
              <a:rPr kumimoji="0" lang="en-US" sz="1800" b="0" i="0" u="none" strike="noStrike" kern="0" cap="none" spc="65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</a:t>
            </a:r>
            <a:r>
              <a:rPr kumimoji="0" lang="en-US" sz="1800" b="0" i="0" u="none" strike="noStrike" kern="0" cap="none" spc="-5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rate”)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1403354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Comments on training algorithm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914400"/>
            <a:ext cx="7772400" cy="52578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200" dirty="0"/>
              <a:t>Not guaranteed to converge to zero training error, may converge to local optima or oscillate indefinitely.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200" dirty="0"/>
              <a:t>However, in practice, does converge to low error for many large networks on real data.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200" dirty="0"/>
              <a:t>Local minima – not a huge problem in practice for deep networks.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200" dirty="0"/>
              <a:t>Thousands of epochs (epoch = network sees all training data once) may be required, hours or days to train.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/>
              <a:t>May be hard to set learning rate and to select number of hidden units and layers.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/>
              <a:t>When in doubt, use validation set to decide on design/hyperparameters.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/>
              <a:t>Neural networks had fallen out of fashion in 90s, early 2000s; now significantly improved performance (deep networks trained with dropout and lots of data).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6611779"/>
            <a:ext cx="344677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Adapted from Ray Mooney, Carlos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Guestrin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Dhruv Batra </a:t>
            </a:r>
          </a:p>
        </p:txBody>
      </p:sp>
    </p:spTree>
    <p:extLst>
      <p:ext uri="{BB962C8B-B14F-4D97-AF65-F5344CB8AC3E}">
        <p14:creationId xmlns:p14="http://schemas.microsoft.com/office/powerpoint/2010/main" val="11069380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Gradient descent in multi-layer nets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We’ll update weights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Move in direction opposite to gradient: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How to update the weights at all layers?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Answer: backpropagation of error from higher layers to lower layers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41000" y="2210799"/>
            <a:ext cx="4662001" cy="699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70410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Gradient descent in multi-layer nets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14400"/>
            <a:ext cx="7772400" cy="1716505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/>
              <a:t>How to update the weights at all layers?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Answer: backpropagation of error from higher layers to lower layers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604084"/>
            <a:ext cx="187904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Figure from Andrej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Karpathy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171" y="2364586"/>
            <a:ext cx="7129658" cy="4303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899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51" name="Line 23"/>
          <p:cNvSpPr>
            <a:spLocks noChangeShapeType="1"/>
          </p:cNvSpPr>
          <p:nvPr/>
        </p:nvSpPr>
        <p:spPr bwMode="auto">
          <a:xfrm flipH="1">
            <a:off x="3425825" y="3165475"/>
            <a:ext cx="498475" cy="10398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2971" name="Line 43"/>
          <p:cNvSpPr>
            <a:spLocks noChangeShapeType="1"/>
          </p:cNvSpPr>
          <p:nvPr/>
        </p:nvSpPr>
        <p:spPr bwMode="auto">
          <a:xfrm flipH="1">
            <a:off x="3443288" y="3171825"/>
            <a:ext cx="498475" cy="103981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2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Backpropagation: Graphic example</a:t>
            </a:r>
          </a:p>
        </p:txBody>
      </p:sp>
      <p:sp>
        <p:nvSpPr>
          <p:cNvPr id="25293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371600"/>
            <a:ext cx="7772400" cy="1116013"/>
          </a:xfrm>
        </p:spPr>
        <p:txBody>
          <a:bodyPr/>
          <a:lstStyle/>
          <a:p>
            <a:r>
              <a:rPr lang="en-US" altLang="en-US" sz="2800" dirty="0"/>
              <a:t>First calculate error of output units and use this to change the top layer of weights.</a:t>
            </a:r>
          </a:p>
        </p:txBody>
      </p:sp>
      <p:sp>
        <p:nvSpPr>
          <p:cNvPr id="252933" name="Text Box 5"/>
          <p:cNvSpPr txBox="1">
            <a:spLocks noChangeArrowheads="1"/>
          </p:cNvSpPr>
          <p:nvPr/>
        </p:nvSpPr>
        <p:spPr bwMode="auto">
          <a:xfrm>
            <a:off x="5094288" y="2881313"/>
            <a:ext cx="828675" cy="39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output</a:t>
            </a:r>
          </a:p>
        </p:txBody>
      </p:sp>
      <p:sp>
        <p:nvSpPr>
          <p:cNvPr id="252934" name="Text Box 6"/>
          <p:cNvSpPr txBox="1">
            <a:spLocks noChangeArrowheads="1"/>
          </p:cNvSpPr>
          <p:nvPr/>
        </p:nvSpPr>
        <p:spPr bwMode="auto">
          <a:xfrm>
            <a:off x="5494338" y="3984625"/>
            <a:ext cx="871537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hidden</a:t>
            </a:r>
          </a:p>
        </p:txBody>
      </p:sp>
      <p:sp>
        <p:nvSpPr>
          <p:cNvPr id="252935" name="Text Box 7"/>
          <p:cNvSpPr txBox="1">
            <a:spLocks noChangeArrowheads="1"/>
          </p:cNvSpPr>
          <p:nvPr/>
        </p:nvSpPr>
        <p:spPr bwMode="auto">
          <a:xfrm>
            <a:off x="6057900" y="5064125"/>
            <a:ext cx="7032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input</a:t>
            </a:r>
          </a:p>
        </p:txBody>
      </p:sp>
      <p:sp>
        <p:nvSpPr>
          <p:cNvPr id="252936" name="Line 8"/>
          <p:cNvSpPr>
            <a:spLocks noChangeShapeType="1"/>
          </p:cNvSpPr>
          <p:nvPr/>
        </p:nvSpPr>
        <p:spPr bwMode="auto">
          <a:xfrm flipH="1">
            <a:off x="3117850" y="4205288"/>
            <a:ext cx="284163" cy="10906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2937" name="Line 9"/>
          <p:cNvSpPr>
            <a:spLocks noChangeShapeType="1"/>
          </p:cNvSpPr>
          <p:nvPr/>
        </p:nvSpPr>
        <p:spPr bwMode="auto">
          <a:xfrm>
            <a:off x="3425825" y="4232275"/>
            <a:ext cx="379413" cy="1041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2938" name="Line 10"/>
          <p:cNvSpPr>
            <a:spLocks noChangeShapeType="1"/>
          </p:cNvSpPr>
          <p:nvPr/>
        </p:nvSpPr>
        <p:spPr bwMode="auto">
          <a:xfrm>
            <a:off x="3425825" y="4259263"/>
            <a:ext cx="973138" cy="9604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2939" name="Line 11"/>
          <p:cNvSpPr>
            <a:spLocks noChangeShapeType="1"/>
          </p:cNvSpPr>
          <p:nvPr/>
        </p:nvSpPr>
        <p:spPr bwMode="auto">
          <a:xfrm>
            <a:off x="3425825" y="4281488"/>
            <a:ext cx="1682750" cy="10144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2940" name="Line 12"/>
          <p:cNvSpPr>
            <a:spLocks noChangeShapeType="1"/>
          </p:cNvSpPr>
          <p:nvPr/>
        </p:nvSpPr>
        <p:spPr bwMode="auto">
          <a:xfrm>
            <a:off x="3425825" y="4281488"/>
            <a:ext cx="2373313" cy="9382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2941" name="Line 13"/>
          <p:cNvSpPr>
            <a:spLocks noChangeShapeType="1"/>
          </p:cNvSpPr>
          <p:nvPr/>
        </p:nvSpPr>
        <p:spPr bwMode="auto">
          <a:xfrm flipH="1">
            <a:off x="3117850" y="4232275"/>
            <a:ext cx="1162050" cy="1041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2942" name="Line 14"/>
          <p:cNvSpPr>
            <a:spLocks noChangeShapeType="1"/>
          </p:cNvSpPr>
          <p:nvPr/>
        </p:nvSpPr>
        <p:spPr bwMode="auto">
          <a:xfrm flipH="1">
            <a:off x="3781425" y="4205288"/>
            <a:ext cx="522288" cy="1041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2943" name="Line 15"/>
          <p:cNvSpPr>
            <a:spLocks noChangeShapeType="1"/>
          </p:cNvSpPr>
          <p:nvPr/>
        </p:nvSpPr>
        <p:spPr bwMode="auto">
          <a:xfrm>
            <a:off x="4303713" y="4179888"/>
            <a:ext cx="117475" cy="1066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2944" name="Line 16"/>
          <p:cNvSpPr>
            <a:spLocks noChangeShapeType="1"/>
          </p:cNvSpPr>
          <p:nvPr/>
        </p:nvSpPr>
        <p:spPr bwMode="auto">
          <a:xfrm>
            <a:off x="4327525" y="4205288"/>
            <a:ext cx="808038" cy="10683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2945" name="Line 17"/>
          <p:cNvSpPr>
            <a:spLocks noChangeShapeType="1"/>
          </p:cNvSpPr>
          <p:nvPr/>
        </p:nvSpPr>
        <p:spPr bwMode="auto">
          <a:xfrm>
            <a:off x="4327525" y="4281488"/>
            <a:ext cx="1446213" cy="9382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2946" name="Line 18"/>
          <p:cNvSpPr>
            <a:spLocks noChangeShapeType="1"/>
          </p:cNvSpPr>
          <p:nvPr/>
        </p:nvSpPr>
        <p:spPr bwMode="auto">
          <a:xfrm flipH="1">
            <a:off x="3141663" y="4232275"/>
            <a:ext cx="1993900" cy="1041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2947" name="Line 19"/>
          <p:cNvSpPr>
            <a:spLocks noChangeShapeType="1"/>
          </p:cNvSpPr>
          <p:nvPr/>
        </p:nvSpPr>
        <p:spPr bwMode="auto">
          <a:xfrm flipH="1">
            <a:off x="3781425" y="4232275"/>
            <a:ext cx="1327150" cy="1041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2948" name="Line 20"/>
          <p:cNvSpPr>
            <a:spLocks noChangeShapeType="1"/>
          </p:cNvSpPr>
          <p:nvPr/>
        </p:nvSpPr>
        <p:spPr bwMode="auto">
          <a:xfrm flipH="1">
            <a:off x="4445000" y="4259263"/>
            <a:ext cx="714375" cy="9874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2949" name="Line 21"/>
          <p:cNvSpPr>
            <a:spLocks noChangeShapeType="1"/>
          </p:cNvSpPr>
          <p:nvPr/>
        </p:nvSpPr>
        <p:spPr bwMode="auto">
          <a:xfrm flipH="1">
            <a:off x="5062538" y="4179888"/>
            <a:ext cx="142875" cy="1066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2950" name="Line 22"/>
          <p:cNvSpPr>
            <a:spLocks noChangeShapeType="1"/>
          </p:cNvSpPr>
          <p:nvPr/>
        </p:nvSpPr>
        <p:spPr bwMode="auto">
          <a:xfrm>
            <a:off x="5181600" y="4205288"/>
            <a:ext cx="546100" cy="9921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2952" name="Line 24"/>
          <p:cNvSpPr>
            <a:spLocks noChangeShapeType="1"/>
          </p:cNvSpPr>
          <p:nvPr/>
        </p:nvSpPr>
        <p:spPr bwMode="auto">
          <a:xfrm>
            <a:off x="3948113" y="3165475"/>
            <a:ext cx="355600" cy="10398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2953" name="Line 25"/>
          <p:cNvSpPr>
            <a:spLocks noChangeShapeType="1"/>
          </p:cNvSpPr>
          <p:nvPr/>
        </p:nvSpPr>
        <p:spPr bwMode="auto">
          <a:xfrm>
            <a:off x="3924300" y="3165475"/>
            <a:ext cx="1257300" cy="9921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2954" name="Line 26"/>
          <p:cNvSpPr>
            <a:spLocks noChangeShapeType="1"/>
          </p:cNvSpPr>
          <p:nvPr/>
        </p:nvSpPr>
        <p:spPr bwMode="auto">
          <a:xfrm flipH="1">
            <a:off x="3425825" y="3190875"/>
            <a:ext cx="1303338" cy="10144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2955" name="Line 27"/>
          <p:cNvSpPr>
            <a:spLocks noChangeShapeType="1"/>
          </p:cNvSpPr>
          <p:nvPr/>
        </p:nvSpPr>
        <p:spPr bwMode="auto">
          <a:xfrm flipH="1">
            <a:off x="4279900" y="3190875"/>
            <a:ext cx="449263" cy="9667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2956" name="Line 28"/>
          <p:cNvSpPr>
            <a:spLocks noChangeShapeType="1"/>
          </p:cNvSpPr>
          <p:nvPr/>
        </p:nvSpPr>
        <p:spPr bwMode="auto">
          <a:xfrm>
            <a:off x="4754563" y="3216275"/>
            <a:ext cx="404812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2957" name="Oval 29"/>
          <p:cNvSpPr>
            <a:spLocks noChangeArrowheads="1"/>
          </p:cNvSpPr>
          <p:nvPr/>
        </p:nvSpPr>
        <p:spPr bwMode="auto">
          <a:xfrm>
            <a:off x="3049588" y="5183188"/>
            <a:ext cx="214312" cy="255587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2958" name="Oval 30"/>
          <p:cNvSpPr>
            <a:spLocks noChangeArrowheads="1"/>
          </p:cNvSpPr>
          <p:nvPr/>
        </p:nvSpPr>
        <p:spPr bwMode="auto">
          <a:xfrm>
            <a:off x="3703638" y="5172075"/>
            <a:ext cx="214312" cy="2540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2959" name="Oval 31"/>
          <p:cNvSpPr>
            <a:spLocks noChangeArrowheads="1"/>
          </p:cNvSpPr>
          <p:nvPr/>
        </p:nvSpPr>
        <p:spPr bwMode="auto">
          <a:xfrm>
            <a:off x="4359275" y="5157788"/>
            <a:ext cx="212725" cy="2540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2960" name="Oval 32"/>
          <p:cNvSpPr>
            <a:spLocks noChangeArrowheads="1"/>
          </p:cNvSpPr>
          <p:nvPr/>
        </p:nvSpPr>
        <p:spPr bwMode="auto">
          <a:xfrm>
            <a:off x="5013325" y="5145088"/>
            <a:ext cx="214313" cy="255587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2961" name="Oval 33"/>
          <p:cNvSpPr>
            <a:spLocks noChangeArrowheads="1"/>
          </p:cNvSpPr>
          <p:nvPr/>
        </p:nvSpPr>
        <p:spPr bwMode="auto">
          <a:xfrm>
            <a:off x="5667375" y="5130800"/>
            <a:ext cx="214313" cy="255588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2962" name="Oval 34"/>
          <p:cNvSpPr>
            <a:spLocks noChangeArrowheads="1"/>
          </p:cNvSpPr>
          <p:nvPr/>
        </p:nvSpPr>
        <p:spPr bwMode="auto">
          <a:xfrm>
            <a:off x="3336925" y="4079875"/>
            <a:ext cx="212725" cy="2540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2965" name="Oval 37"/>
          <p:cNvSpPr>
            <a:spLocks noChangeArrowheads="1"/>
          </p:cNvSpPr>
          <p:nvPr/>
        </p:nvSpPr>
        <p:spPr bwMode="auto">
          <a:xfrm>
            <a:off x="3830638" y="3051175"/>
            <a:ext cx="212725" cy="2540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2966" name="Oval 38"/>
          <p:cNvSpPr>
            <a:spLocks noChangeArrowheads="1"/>
          </p:cNvSpPr>
          <p:nvPr/>
        </p:nvSpPr>
        <p:spPr bwMode="auto">
          <a:xfrm>
            <a:off x="4673600" y="3051175"/>
            <a:ext cx="214313" cy="2540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2969" name="Oval 41"/>
          <p:cNvSpPr>
            <a:spLocks noChangeArrowheads="1"/>
          </p:cNvSpPr>
          <p:nvPr/>
        </p:nvSpPr>
        <p:spPr bwMode="auto">
          <a:xfrm>
            <a:off x="3836988" y="3055938"/>
            <a:ext cx="212725" cy="2540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2972" name="Line 44"/>
          <p:cNvSpPr>
            <a:spLocks noChangeShapeType="1"/>
          </p:cNvSpPr>
          <p:nvPr/>
        </p:nvSpPr>
        <p:spPr bwMode="auto">
          <a:xfrm>
            <a:off x="3978275" y="3208338"/>
            <a:ext cx="355600" cy="103981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2963" name="Oval 35"/>
          <p:cNvSpPr>
            <a:spLocks noChangeArrowheads="1"/>
          </p:cNvSpPr>
          <p:nvPr/>
        </p:nvSpPr>
        <p:spPr bwMode="auto">
          <a:xfrm>
            <a:off x="4203700" y="4079875"/>
            <a:ext cx="214313" cy="2540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2973" name="Line 45"/>
          <p:cNvSpPr>
            <a:spLocks noChangeShapeType="1"/>
          </p:cNvSpPr>
          <p:nvPr/>
        </p:nvSpPr>
        <p:spPr bwMode="auto">
          <a:xfrm>
            <a:off x="3967163" y="3184525"/>
            <a:ext cx="1257300" cy="9921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2964" name="Oval 36"/>
          <p:cNvSpPr>
            <a:spLocks noChangeArrowheads="1"/>
          </p:cNvSpPr>
          <p:nvPr/>
        </p:nvSpPr>
        <p:spPr bwMode="auto">
          <a:xfrm>
            <a:off x="5072063" y="4079875"/>
            <a:ext cx="214312" cy="2540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2970" name="Text Box 42"/>
          <p:cNvSpPr txBox="1">
            <a:spLocks noChangeArrowheads="1"/>
          </p:cNvSpPr>
          <p:nvPr/>
        </p:nvSpPr>
        <p:spPr bwMode="auto">
          <a:xfrm>
            <a:off x="711504" y="3356992"/>
            <a:ext cx="2732777" cy="64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Update weights into </a:t>
            </a:r>
            <a:r>
              <a:rPr kumimoji="0" lang="en-US" alt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noProof="0" dirty="0">
                <a:solidFill>
                  <a:srgbClr val="000000"/>
                </a:solidFill>
                <a:latin typeface="Arial"/>
              </a:rPr>
              <a:t>(store diff, update @end)</a:t>
            </a:r>
            <a:endParaRPr kumimoji="0" lang="en-US" altLang="en-US" sz="1800" b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0" y="6604084"/>
            <a:ext cx="33746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Adapted from Ray Mooney, equations from Chris Bishop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884368" y="2887776"/>
            <a:ext cx="300082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1186147" y="4019715"/>
            <a:ext cx="161509" cy="161509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CE1A96-70D5-45AE-A11F-93F1407E376C}"/>
              </a:ext>
            </a:extLst>
          </p:cNvPr>
          <p:cNvSpPr txBox="1"/>
          <p:nvPr/>
        </p:nvSpPr>
        <p:spPr>
          <a:xfrm>
            <a:off x="7108723" y="3274140"/>
            <a:ext cx="538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</a:t>
            </a: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(2)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73E7B75F-7B03-449B-B003-CB6D80BAAD59}"/>
              </a:ext>
            </a:extLst>
          </p:cNvPr>
          <p:cNvSpPr txBox="1"/>
          <p:nvPr/>
        </p:nvSpPr>
        <p:spPr>
          <a:xfrm>
            <a:off x="7108723" y="4604028"/>
            <a:ext cx="538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</a:t>
            </a: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(1)</a:t>
            </a:r>
          </a:p>
        </p:txBody>
      </p:sp>
    </p:spTree>
    <p:extLst>
      <p:ext uri="{BB962C8B-B14F-4D97-AF65-F5344CB8AC3E}">
        <p14:creationId xmlns:p14="http://schemas.microsoft.com/office/powerpoint/2010/main" val="1893472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2971" grpId="0" animBg="1"/>
      <p:bldP spid="252969" grpId="0" animBg="1"/>
      <p:bldP spid="252972" grpId="0" animBg="1"/>
      <p:bldP spid="252973" grpId="0" animBg="1"/>
      <p:bldP spid="25297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411024" y="1680256"/>
            <a:ext cx="1225550" cy="164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Sigmoid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tanh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11024" y="4185799"/>
            <a:ext cx="8216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ReLU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816637" y="1618231"/>
            <a:ext cx="176783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Leaky</a:t>
            </a:r>
            <a:r>
              <a:rPr kumimoji="0" sz="2400" b="1" i="0" u="none" strike="noStrike" kern="1200" cap="none" spc="-9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ReLU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892817" y="3024551"/>
            <a:ext cx="10922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Maxout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937862" y="4109827"/>
            <a:ext cx="6343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ELU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39200" y="2142448"/>
            <a:ext cx="1650071" cy="3826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39199" y="3326280"/>
            <a:ext cx="1077552" cy="3499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39199" y="4616342"/>
            <a:ext cx="1335474" cy="34997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864841" y="2018398"/>
            <a:ext cx="1650071" cy="3248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921941" y="4501702"/>
            <a:ext cx="1897671" cy="71243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921941" y="3390857"/>
            <a:ext cx="2964293" cy="30613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416797" y="1648624"/>
            <a:ext cx="1391516" cy="106297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416807" y="2906134"/>
            <a:ext cx="1391506" cy="106018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465190" y="4092163"/>
            <a:ext cx="1330038" cy="109564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7116673" y="1629295"/>
            <a:ext cx="1391506" cy="108503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7116673" y="4093180"/>
            <a:ext cx="1391506" cy="108228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57925" y="5574843"/>
            <a:ext cx="8875395" cy="269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253355" algn="l"/>
                <a:tab pos="7310755" algn="l"/>
              </a:tabLst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Fei-Fei Li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&amp; Justin Johnson &amp;</a:t>
            </a:r>
            <a:r>
              <a:rPr kumimoji="0" sz="1800" b="0" i="0" u="none" strike="noStrike" kern="120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Serena Yeung	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Lecture </a:t>
            </a:r>
            <a:r>
              <a:rPr kumimoji="0" sz="3000" b="0" i="0" u="none" strike="noStrike" kern="1200" cap="none" spc="0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6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3000" b="0" i="0" u="none" strike="noStrike" kern="1200" cap="none" spc="0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	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April 19,</a:t>
            </a:r>
            <a:r>
              <a:rPr kumimoji="0" sz="3000" b="0" i="0" u="none" strike="noStrike" kern="1200" cap="none" spc="-142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2018</a:t>
            </a:r>
            <a:endParaRPr kumimoji="0" sz="3000" b="0" i="0" u="none" strike="noStrike" kern="1200" cap="none" spc="0" normalizeH="0" baseline="-4166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sldNum" sz="quarter" idx="7"/>
          </p:nvPr>
        </p:nvSpPr>
        <p:spPr>
          <a:xfrm>
            <a:off x="6553200" y="7962900"/>
            <a:ext cx="1905000" cy="307777"/>
          </a:xfrm>
          <a:prstGeom prst="rect">
            <a:avLst/>
          </a:prstGeom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2700" marR="0" lvl="0" indent="0" algn="r" defTabSz="914400" rtl="0" eaLnBrk="1" fontAlgn="auto" latinLnBrk="0" hangingPunct="1">
              <a:lnSpc>
                <a:spcPts val="23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0" i="0" u="none" strike="noStrike" kern="1200" cap="none" spc="-7" normalizeH="0" baseline="1388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Lecture </a:t>
            </a:r>
            <a:r>
              <a:rPr kumimoji="0" sz="3000" b="0" i="0" u="none" strike="noStrike" kern="1200" cap="none" spc="0" normalizeH="0" baseline="1388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6 -</a:t>
            </a:r>
            <a:r>
              <a:rPr kumimoji="0" sz="3000" b="0" i="0" u="none" strike="noStrike" kern="1200" cap="none" spc="-277" normalizeH="0" baseline="1388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fld id="{81D60167-4931-47E6-BA6A-407CBD079E47}" type="slidenum"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12700" marR="0" lvl="0" indent="0" algn="r" defTabSz="914400" rtl="0" eaLnBrk="1" fontAlgn="auto" latinLnBrk="0" hangingPunct="1">
                <a:lnSpc>
                  <a:spcPts val="23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ftr" sz="quarter" idx="5"/>
          </p:nvPr>
        </p:nvSpPr>
        <p:spPr>
          <a:xfrm>
            <a:off x="3124200" y="7962900"/>
            <a:ext cx="2895600" cy="294953"/>
          </a:xfrm>
          <a:prstGeom prst="rect">
            <a:avLst/>
          </a:prstGeom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ts val="23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April 19,</a:t>
            </a:r>
            <a:r>
              <a:rPr kumimoji="0" sz="2000" b="0" i="0" u="none" strike="noStrike" kern="1200" cap="none" spc="-9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2018</a:t>
            </a:r>
          </a:p>
        </p:txBody>
      </p:sp>
      <p:sp>
        <p:nvSpPr>
          <p:cNvPr id="22" name="object 22"/>
          <p:cNvSpPr txBox="1">
            <a:spLocks noGrp="1"/>
          </p:cNvSpPr>
          <p:nvPr>
            <p:ph type="dt" sz="half" idx="6"/>
          </p:nvPr>
        </p:nvSpPr>
        <p:spPr>
          <a:xfrm>
            <a:off x="685800" y="7962900"/>
            <a:ext cx="1905000" cy="807913"/>
          </a:xfrm>
          <a:prstGeom prst="rect">
            <a:avLst/>
          </a:prstGeom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09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Fei-Fei Li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&amp; Justin Johnson &amp;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Serena</a:t>
            </a:r>
            <a:r>
              <a:rPr kumimoji="0" sz="1800" b="0" i="0" u="none" strike="noStrike" kern="1200" cap="none" spc="-1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Yeung</a:t>
            </a:r>
          </a:p>
        </p:txBody>
      </p:sp>
      <p:sp>
        <p:nvSpPr>
          <p:cNvPr id="24" name="Title 23">
            <a:extLst>
              <a:ext uri="{FF2B5EF4-FFF2-40B4-BE49-F238E27FC236}">
                <a16:creationId xmlns:a16="http://schemas.microsoft.com/office/drawing/2014/main" id="{33B0F157-6BD2-4DA8-9474-F6792D9BB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b="0" dirty="0">
                <a:solidFill>
                  <a:srgbClr val="000000"/>
                </a:solidFill>
              </a:rPr>
              <a:t>Activation functions</a:t>
            </a:r>
            <a:endParaRPr lang="en-US" sz="34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A9188B0-16FC-4794-80D1-6E18F4831304}"/>
              </a:ext>
            </a:extLst>
          </p:cNvPr>
          <p:cNvSpPr txBox="1"/>
          <p:nvPr/>
        </p:nvSpPr>
        <p:spPr>
          <a:xfrm>
            <a:off x="0" y="6604084"/>
            <a:ext cx="370165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Fei-Fei Li, Andrej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Karpathy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Justin Johnson, Serena Yeung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Line 2"/>
          <p:cNvSpPr>
            <a:spLocks noChangeShapeType="1"/>
          </p:cNvSpPr>
          <p:nvPr/>
        </p:nvSpPr>
        <p:spPr bwMode="auto">
          <a:xfrm flipH="1">
            <a:off x="3425825" y="3165475"/>
            <a:ext cx="498475" cy="10398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395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Backpropagation: Graphic example</a:t>
            </a:r>
          </a:p>
        </p:txBody>
      </p:sp>
      <p:sp>
        <p:nvSpPr>
          <p:cNvPr id="253957" name="Rectangle 5"/>
          <p:cNvSpPr>
            <a:spLocks noGrp="1" noChangeArrowheads="1"/>
          </p:cNvSpPr>
          <p:nvPr>
            <p:ph idx="1"/>
          </p:nvPr>
        </p:nvSpPr>
        <p:spPr>
          <a:xfrm>
            <a:off x="685800" y="1371600"/>
            <a:ext cx="7772400" cy="1116013"/>
          </a:xfrm>
        </p:spPr>
        <p:txBody>
          <a:bodyPr/>
          <a:lstStyle/>
          <a:p>
            <a:r>
              <a:rPr lang="en-US" altLang="en-US" sz="2800"/>
              <a:t>Next calculate error for hidden units based on errors on the output units it feeds into.</a:t>
            </a:r>
          </a:p>
        </p:txBody>
      </p:sp>
      <p:sp>
        <p:nvSpPr>
          <p:cNvPr id="253958" name="Text Box 6"/>
          <p:cNvSpPr txBox="1">
            <a:spLocks noChangeArrowheads="1"/>
          </p:cNvSpPr>
          <p:nvPr/>
        </p:nvSpPr>
        <p:spPr bwMode="auto">
          <a:xfrm>
            <a:off x="5094288" y="2881313"/>
            <a:ext cx="828675" cy="39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output</a:t>
            </a:r>
          </a:p>
        </p:txBody>
      </p:sp>
      <p:sp>
        <p:nvSpPr>
          <p:cNvPr id="253959" name="Text Box 7"/>
          <p:cNvSpPr txBox="1">
            <a:spLocks noChangeArrowheads="1"/>
          </p:cNvSpPr>
          <p:nvPr/>
        </p:nvSpPr>
        <p:spPr bwMode="auto">
          <a:xfrm>
            <a:off x="5494338" y="3984625"/>
            <a:ext cx="871537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hidden</a:t>
            </a:r>
          </a:p>
        </p:txBody>
      </p:sp>
      <p:sp>
        <p:nvSpPr>
          <p:cNvPr id="253960" name="Text Box 8"/>
          <p:cNvSpPr txBox="1">
            <a:spLocks noChangeArrowheads="1"/>
          </p:cNvSpPr>
          <p:nvPr/>
        </p:nvSpPr>
        <p:spPr bwMode="auto">
          <a:xfrm>
            <a:off x="6057900" y="5064125"/>
            <a:ext cx="7032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input</a:t>
            </a:r>
          </a:p>
        </p:txBody>
      </p:sp>
      <p:sp>
        <p:nvSpPr>
          <p:cNvPr id="253961" name="Line 9"/>
          <p:cNvSpPr>
            <a:spLocks noChangeShapeType="1"/>
          </p:cNvSpPr>
          <p:nvPr/>
        </p:nvSpPr>
        <p:spPr bwMode="auto">
          <a:xfrm flipH="1">
            <a:off x="3117850" y="4205288"/>
            <a:ext cx="284163" cy="10906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3962" name="Line 10"/>
          <p:cNvSpPr>
            <a:spLocks noChangeShapeType="1"/>
          </p:cNvSpPr>
          <p:nvPr/>
        </p:nvSpPr>
        <p:spPr bwMode="auto">
          <a:xfrm>
            <a:off x="3425825" y="4232275"/>
            <a:ext cx="379413" cy="1041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3963" name="Line 11"/>
          <p:cNvSpPr>
            <a:spLocks noChangeShapeType="1"/>
          </p:cNvSpPr>
          <p:nvPr/>
        </p:nvSpPr>
        <p:spPr bwMode="auto">
          <a:xfrm>
            <a:off x="3425825" y="4259263"/>
            <a:ext cx="973138" cy="9604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3964" name="Line 12"/>
          <p:cNvSpPr>
            <a:spLocks noChangeShapeType="1"/>
          </p:cNvSpPr>
          <p:nvPr/>
        </p:nvSpPr>
        <p:spPr bwMode="auto">
          <a:xfrm>
            <a:off x="3425825" y="4281488"/>
            <a:ext cx="1682750" cy="10144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3965" name="Line 13"/>
          <p:cNvSpPr>
            <a:spLocks noChangeShapeType="1"/>
          </p:cNvSpPr>
          <p:nvPr/>
        </p:nvSpPr>
        <p:spPr bwMode="auto">
          <a:xfrm>
            <a:off x="3425825" y="4281488"/>
            <a:ext cx="2373313" cy="9382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3966" name="Line 14"/>
          <p:cNvSpPr>
            <a:spLocks noChangeShapeType="1"/>
          </p:cNvSpPr>
          <p:nvPr/>
        </p:nvSpPr>
        <p:spPr bwMode="auto">
          <a:xfrm flipH="1">
            <a:off x="3117850" y="4232275"/>
            <a:ext cx="1162050" cy="1041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3967" name="Line 15"/>
          <p:cNvSpPr>
            <a:spLocks noChangeShapeType="1"/>
          </p:cNvSpPr>
          <p:nvPr/>
        </p:nvSpPr>
        <p:spPr bwMode="auto">
          <a:xfrm flipH="1">
            <a:off x="3781425" y="4205288"/>
            <a:ext cx="522288" cy="1041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3968" name="Line 16"/>
          <p:cNvSpPr>
            <a:spLocks noChangeShapeType="1"/>
          </p:cNvSpPr>
          <p:nvPr/>
        </p:nvSpPr>
        <p:spPr bwMode="auto">
          <a:xfrm>
            <a:off x="4303713" y="4179888"/>
            <a:ext cx="117475" cy="1066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3969" name="Line 17"/>
          <p:cNvSpPr>
            <a:spLocks noChangeShapeType="1"/>
          </p:cNvSpPr>
          <p:nvPr/>
        </p:nvSpPr>
        <p:spPr bwMode="auto">
          <a:xfrm>
            <a:off x="4327525" y="4205288"/>
            <a:ext cx="808038" cy="10683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3970" name="Line 18"/>
          <p:cNvSpPr>
            <a:spLocks noChangeShapeType="1"/>
          </p:cNvSpPr>
          <p:nvPr/>
        </p:nvSpPr>
        <p:spPr bwMode="auto">
          <a:xfrm>
            <a:off x="4327525" y="4281488"/>
            <a:ext cx="1446213" cy="9382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3971" name="Line 19"/>
          <p:cNvSpPr>
            <a:spLocks noChangeShapeType="1"/>
          </p:cNvSpPr>
          <p:nvPr/>
        </p:nvSpPr>
        <p:spPr bwMode="auto">
          <a:xfrm flipH="1">
            <a:off x="3141663" y="4232275"/>
            <a:ext cx="1993900" cy="1041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3972" name="Line 20"/>
          <p:cNvSpPr>
            <a:spLocks noChangeShapeType="1"/>
          </p:cNvSpPr>
          <p:nvPr/>
        </p:nvSpPr>
        <p:spPr bwMode="auto">
          <a:xfrm flipH="1">
            <a:off x="3781425" y="4232275"/>
            <a:ext cx="1327150" cy="1041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3973" name="Line 21"/>
          <p:cNvSpPr>
            <a:spLocks noChangeShapeType="1"/>
          </p:cNvSpPr>
          <p:nvPr/>
        </p:nvSpPr>
        <p:spPr bwMode="auto">
          <a:xfrm flipH="1">
            <a:off x="4445000" y="4259263"/>
            <a:ext cx="714375" cy="9874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3974" name="Line 22"/>
          <p:cNvSpPr>
            <a:spLocks noChangeShapeType="1"/>
          </p:cNvSpPr>
          <p:nvPr/>
        </p:nvSpPr>
        <p:spPr bwMode="auto">
          <a:xfrm flipH="1">
            <a:off x="5062538" y="4179888"/>
            <a:ext cx="142875" cy="1066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3975" name="Line 23"/>
          <p:cNvSpPr>
            <a:spLocks noChangeShapeType="1"/>
          </p:cNvSpPr>
          <p:nvPr/>
        </p:nvSpPr>
        <p:spPr bwMode="auto">
          <a:xfrm>
            <a:off x="5181600" y="4205288"/>
            <a:ext cx="546100" cy="9921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3976" name="Line 24"/>
          <p:cNvSpPr>
            <a:spLocks noChangeShapeType="1"/>
          </p:cNvSpPr>
          <p:nvPr/>
        </p:nvSpPr>
        <p:spPr bwMode="auto">
          <a:xfrm>
            <a:off x="3948113" y="3165475"/>
            <a:ext cx="355600" cy="10398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3977" name="Line 25"/>
          <p:cNvSpPr>
            <a:spLocks noChangeShapeType="1"/>
          </p:cNvSpPr>
          <p:nvPr/>
        </p:nvSpPr>
        <p:spPr bwMode="auto">
          <a:xfrm>
            <a:off x="3924300" y="3165475"/>
            <a:ext cx="1257300" cy="9921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3978" name="Line 26"/>
          <p:cNvSpPr>
            <a:spLocks noChangeShapeType="1"/>
          </p:cNvSpPr>
          <p:nvPr/>
        </p:nvSpPr>
        <p:spPr bwMode="auto">
          <a:xfrm flipH="1">
            <a:off x="3425825" y="3190875"/>
            <a:ext cx="1303338" cy="10144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3979" name="Line 27"/>
          <p:cNvSpPr>
            <a:spLocks noChangeShapeType="1"/>
          </p:cNvSpPr>
          <p:nvPr/>
        </p:nvSpPr>
        <p:spPr bwMode="auto">
          <a:xfrm flipH="1">
            <a:off x="4279900" y="3190875"/>
            <a:ext cx="449263" cy="9667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3980" name="Line 28"/>
          <p:cNvSpPr>
            <a:spLocks noChangeShapeType="1"/>
          </p:cNvSpPr>
          <p:nvPr/>
        </p:nvSpPr>
        <p:spPr bwMode="auto">
          <a:xfrm>
            <a:off x="4754563" y="3216275"/>
            <a:ext cx="404812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3981" name="Oval 29"/>
          <p:cNvSpPr>
            <a:spLocks noChangeArrowheads="1"/>
          </p:cNvSpPr>
          <p:nvPr/>
        </p:nvSpPr>
        <p:spPr bwMode="auto">
          <a:xfrm>
            <a:off x="3049588" y="5183188"/>
            <a:ext cx="214312" cy="255587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3982" name="Oval 30"/>
          <p:cNvSpPr>
            <a:spLocks noChangeArrowheads="1"/>
          </p:cNvSpPr>
          <p:nvPr/>
        </p:nvSpPr>
        <p:spPr bwMode="auto">
          <a:xfrm>
            <a:off x="3703638" y="5172075"/>
            <a:ext cx="214312" cy="2540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3983" name="Oval 31"/>
          <p:cNvSpPr>
            <a:spLocks noChangeArrowheads="1"/>
          </p:cNvSpPr>
          <p:nvPr/>
        </p:nvSpPr>
        <p:spPr bwMode="auto">
          <a:xfrm>
            <a:off x="4359275" y="5157788"/>
            <a:ext cx="212725" cy="2540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3984" name="Oval 32"/>
          <p:cNvSpPr>
            <a:spLocks noChangeArrowheads="1"/>
          </p:cNvSpPr>
          <p:nvPr/>
        </p:nvSpPr>
        <p:spPr bwMode="auto">
          <a:xfrm>
            <a:off x="5013325" y="5145088"/>
            <a:ext cx="214313" cy="255587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3985" name="Oval 33"/>
          <p:cNvSpPr>
            <a:spLocks noChangeArrowheads="1"/>
          </p:cNvSpPr>
          <p:nvPr/>
        </p:nvSpPr>
        <p:spPr bwMode="auto">
          <a:xfrm>
            <a:off x="5667375" y="5130800"/>
            <a:ext cx="214313" cy="255588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3986" name="Oval 34"/>
          <p:cNvSpPr>
            <a:spLocks noChangeArrowheads="1"/>
          </p:cNvSpPr>
          <p:nvPr/>
        </p:nvSpPr>
        <p:spPr bwMode="auto">
          <a:xfrm>
            <a:off x="3336925" y="4079875"/>
            <a:ext cx="212725" cy="2540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3990" name="Oval 38"/>
          <p:cNvSpPr>
            <a:spLocks noChangeArrowheads="1"/>
          </p:cNvSpPr>
          <p:nvPr/>
        </p:nvSpPr>
        <p:spPr bwMode="auto">
          <a:xfrm>
            <a:off x="3336925" y="4067175"/>
            <a:ext cx="212725" cy="2540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3992" name="Oval 40"/>
          <p:cNvSpPr>
            <a:spLocks noChangeArrowheads="1"/>
          </p:cNvSpPr>
          <p:nvPr/>
        </p:nvSpPr>
        <p:spPr bwMode="auto">
          <a:xfrm>
            <a:off x="4203700" y="4079875"/>
            <a:ext cx="214313" cy="2540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3994" name="Oval 42"/>
          <p:cNvSpPr>
            <a:spLocks noChangeArrowheads="1"/>
          </p:cNvSpPr>
          <p:nvPr/>
        </p:nvSpPr>
        <p:spPr bwMode="auto">
          <a:xfrm>
            <a:off x="5072063" y="4079875"/>
            <a:ext cx="214312" cy="2540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3998" name="Text Box 46"/>
          <p:cNvSpPr txBox="1">
            <a:spLocks noChangeArrowheads="1"/>
          </p:cNvSpPr>
          <p:nvPr/>
        </p:nvSpPr>
        <p:spPr bwMode="auto">
          <a:xfrm>
            <a:off x="823913" y="3744913"/>
            <a:ext cx="1809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4000" name="Line 48"/>
          <p:cNvSpPr>
            <a:spLocks noChangeShapeType="1"/>
          </p:cNvSpPr>
          <p:nvPr/>
        </p:nvSpPr>
        <p:spPr bwMode="auto">
          <a:xfrm flipH="1">
            <a:off x="3419475" y="3186113"/>
            <a:ext cx="498475" cy="103981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4001" name="Line 49"/>
          <p:cNvSpPr>
            <a:spLocks noChangeShapeType="1"/>
          </p:cNvSpPr>
          <p:nvPr/>
        </p:nvSpPr>
        <p:spPr bwMode="auto">
          <a:xfrm flipH="1">
            <a:off x="3481388" y="3173413"/>
            <a:ext cx="1303337" cy="101441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3988" name="Oval 36"/>
          <p:cNvSpPr>
            <a:spLocks noChangeArrowheads="1"/>
          </p:cNvSpPr>
          <p:nvPr/>
        </p:nvSpPr>
        <p:spPr bwMode="auto">
          <a:xfrm>
            <a:off x="4673600" y="3051175"/>
            <a:ext cx="214313" cy="2540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3987" name="Oval 35"/>
          <p:cNvSpPr>
            <a:spLocks noChangeArrowheads="1"/>
          </p:cNvSpPr>
          <p:nvPr/>
        </p:nvSpPr>
        <p:spPr bwMode="auto">
          <a:xfrm>
            <a:off x="3830638" y="3051175"/>
            <a:ext cx="212725" cy="2540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4002" name="Oval 50"/>
          <p:cNvSpPr>
            <a:spLocks noChangeArrowheads="1"/>
          </p:cNvSpPr>
          <p:nvPr/>
        </p:nvSpPr>
        <p:spPr bwMode="auto">
          <a:xfrm>
            <a:off x="3829050" y="3060700"/>
            <a:ext cx="212725" cy="2540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4003" name="Oval 51"/>
          <p:cNvSpPr>
            <a:spLocks noChangeArrowheads="1"/>
          </p:cNvSpPr>
          <p:nvPr/>
        </p:nvSpPr>
        <p:spPr bwMode="auto">
          <a:xfrm>
            <a:off x="4662488" y="3054350"/>
            <a:ext cx="212725" cy="2540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884368" y="2887776"/>
            <a:ext cx="300082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0" y="6604084"/>
            <a:ext cx="33746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Adapted from Ray Mooney, equations from Chris Bishop</a:t>
            </a:r>
          </a:p>
        </p:txBody>
      </p:sp>
    </p:spTree>
    <p:extLst>
      <p:ext uri="{BB962C8B-B14F-4D97-AF65-F5344CB8AC3E}">
        <p14:creationId xmlns:p14="http://schemas.microsoft.com/office/powerpoint/2010/main" val="3526284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3990" grpId="0" animBg="1"/>
      <p:bldP spid="254000" grpId="0" animBg="1"/>
      <p:bldP spid="254001" grpId="0" animBg="1"/>
      <p:bldP spid="254002" grpId="0" animBg="1"/>
      <p:bldP spid="254003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Line 2"/>
          <p:cNvSpPr>
            <a:spLocks noChangeShapeType="1"/>
          </p:cNvSpPr>
          <p:nvPr/>
        </p:nvSpPr>
        <p:spPr bwMode="auto">
          <a:xfrm flipH="1">
            <a:off x="3425825" y="3165475"/>
            <a:ext cx="498475" cy="10398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497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Backpropagation: Graphic example</a:t>
            </a:r>
          </a:p>
        </p:txBody>
      </p:sp>
      <p:sp>
        <p:nvSpPr>
          <p:cNvPr id="254980" name="Rectangle 4"/>
          <p:cNvSpPr>
            <a:spLocks noGrp="1" noChangeArrowheads="1"/>
          </p:cNvSpPr>
          <p:nvPr>
            <p:ph idx="1"/>
          </p:nvPr>
        </p:nvSpPr>
        <p:spPr>
          <a:xfrm>
            <a:off x="685800" y="1371600"/>
            <a:ext cx="7772400" cy="1116013"/>
          </a:xfrm>
        </p:spPr>
        <p:txBody>
          <a:bodyPr/>
          <a:lstStyle/>
          <a:p>
            <a:r>
              <a:rPr lang="en-US" altLang="en-US" sz="2800"/>
              <a:t>Finally update bottom layer of weights based on errors calculated for hidden units.</a:t>
            </a:r>
          </a:p>
        </p:txBody>
      </p:sp>
      <p:sp>
        <p:nvSpPr>
          <p:cNvPr id="254981" name="Text Box 5"/>
          <p:cNvSpPr txBox="1">
            <a:spLocks noChangeArrowheads="1"/>
          </p:cNvSpPr>
          <p:nvPr/>
        </p:nvSpPr>
        <p:spPr bwMode="auto">
          <a:xfrm>
            <a:off x="5094288" y="2881313"/>
            <a:ext cx="828675" cy="39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output</a:t>
            </a:r>
          </a:p>
        </p:txBody>
      </p:sp>
      <p:sp>
        <p:nvSpPr>
          <p:cNvPr id="254982" name="Text Box 6"/>
          <p:cNvSpPr txBox="1">
            <a:spLocks noChangeArrowheads="1"/>
          </p:cNvSpPr>
          <p:nvPr/>
        </p:nvSpPr>
        <p:spPr bwMode="auto">
          <a:xfrm>
            <a:off x="5494338" y="3984625"/>
            <a:ext cx="871537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hidden</a:t>
            </a:r>
          </a:p>
        </p:txBody>
      </p:sp>
      <p:sp>
        <p:nvSpPr>
          <p:cNvPr id="254983" name="Text Box 7"/>
          <p:cNvSpPr txBox="1">
            <a:spLocks noChangeArrowheads="1"/>
          </p:cNvSpPr>
          <p:nvPr/>
        </p:nvSpPr>
        <p:spPr bwMode="auto">
          <a:xfrm>
            <a:off x="6057900" y="5064125"/>
            <a:ext cx="7032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input</a:t>
            </a:r>
          </a:p>
        </p:txBody>
      </p:sp>
      <p:sp>
        <p:nvSpPr>
          <p:cNvPr id="254984" name="Line 8"/>
          <p:cNvSpPr>
            <a:spLocks noChangeShapeType="1"/>
          </p:cNvSpPr>
          <p:nvPr/>
        </p:nvSpPr>
        <p:spPr bwMode="auto">
          <a:xfrm flipH="1">
            <a:off x="3117850" y="4205288"/>
            <a:ext cx="284163" cy="10906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4985" name="Line 9"/>
          <p:cNvSpPr>
            <a:spLocks noChangeShapeType="1"/>
          </p:cNvSpPr>
          <p:nvPr/>
        </p:nvSpPr>
        <p:spPr bwMode="auto">
          <a:xfrm>
            <a:off x="3425825" y="4232275"/>
            <a:ext cx="379413" cy="1041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4986" name="Line 10"/>
          <p:cNvSpPr>
            <a:spLocks noChangeShapeType="1"/>
          </p:cNvSpPr>
          <p:nvPr/>
        </p:nvSpPr>
        <p:spPr bwMode="auto">
          <a:xfrm>
            <a:off x="3425825" y="4259263"/>
            <a:ext cx="973138" cy="9604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4987" name="Line 11"/>
          <p:cNvSpPr>
            <a:spLocks noChangeShapeType="1"/>
          </p:cNvSpPr>
          <p:nvPr/>
        </p:nvSpPr>
        <p:spPr bwMode="auto">
          <a:xfrm>
            <a:off x="3425825" y="4281488"/>
            <a:ext cx="1682750" cy="10144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4988" name="Line 12"/>
          <p:cNvSpPr>
            <a:spLocks noChangeShapeType="1"/>
          </p:cNvSpPr>
          <p:nvPr/>
        </p:nvSpPr>
        <p:spPr bwMode="auto">
          <a:xfrm>
            <a:off x="3425825" y="4281488"/>
            <a:ext cx="2373313" cy="9382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4989" name="Line 13"/>
          <p:cNvSpPr>
            <a:spLocks noChangeShapeType="1"/>
          </p:cNvSpPr>
          <p:nvPr/>
        </p:nvSpPr>
        <p:spPr bwMode="auto">
          <a:xfrm flipH="1">
            <a:off x="3117850" y="4232275"/>
            <a:ext cx="1162050" cy="1041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4990" name="Line 14"/>
          <p:cNvSpPr>
            <a:spLocks noChangeShapeType="1"/>
          </p:cNvSpPr>
          <p:nvPr/>
        </p:nvSpPr>
        <p:spPr bwMode="auto">
          <a:xfrm flipH="1">
            <a:off x="3781425" y="4205288"/>
            <a:ext cx="522288" cy="1041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4991" name="Line 15"/>
          <p:cNvSpPr>
            <a:spLocks noChangeShapeType="1"/>
          </p:cNvSpPr>
          <p:nvPr/>
        </p:nvSpPr>
        <p:spPr bwMode="auto">
          <a:xfrm>
            <a:off x="4303713" y="4179888"/>
            <a:ext cx="117475" cy="1066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4992" name="Line 16"/>
          <p:cNvSpPr>
            <a:spLocks noChangeShapeType="1"/>
          </p:cNvSpPr>
          <p:nvPr/>
        </p:nvSpPr>
        <p:spPr bwMode="auto">
          <a:xfrm>
            <a:off x="4327525" y="4205288"/>
            <a:ext cx="808038" cy="10683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4993" name="Line 17"/>
          <p:cNvSpPr>
            <a:spLocks noChangeShapeType="1"/>
          </p:cNvSpPr>
          <p:nvPr/>
        </p:nvSpPr>
        <p:spPr bwMode="auto">
          <a:xfrm>
            <a:off x="4327525" y="4281488"/>
            <a:ext cx="1446213" cy="9382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4994" name="Line 18"/>
          <p:cNvSpPr>
            <a:spLocks noChangeShapeType="1"/>
          </p:cNvSpPr>
          <p:nvPr/>
        </p:nvSpPr>
        <p:spPr bwMode="auto">
          <a:xfrm flipH="1">
            <a:off x="3141663" y="4232275"/>
            <a:ext cx="1993900" cy="1041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4995" name="Line 19"/>
          <p:cNvSpPr>
            <a:spLocks noChangeShapeType="1"/>
          </p:cNvSpPr>
          <p:nvPr/>
        </p:nvSpPr>
        <p:spPr bwMode="auto">
          <a:xfrm flipH="1">
            <a:off x="3781425" y="4232275"/>
            <a:ext cx="1327150" cy="1041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4996" name="Line 20"/>
          <p:cNvSpPr>
            <a:spLocks noChangeShapeType="1"/>
          </p:cNvSpPr>
          <p:nvPr/>
        </p:nvSpPr>
        <p:spPr bwMode="auto">
          <a:xfrm flipH="1">
            <a:off x="4445000" y="4259263"/>
            <a:ext cx="714375" cy="9874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4997" name="Line 21"/>
          <p:cNvSpPr>
            <a:spLocks noChangeShapeType="1"/>
          </p:cNvSpPr>
          <p:nvPr/>
        </p:nvSpPr>
        <p:spPr bwMode="auto">
          <a:xfrm flipH="1">
            <a:off x="5062538" y="4179888"/>
            <a:ext cx="142875" cy="1066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4998" name="Line 22"/>
          <p:cNvSpPr>
            <a:spLocks noChangeShapeType="1"/>
          </p:cNvSpPr>
          <p:nvPr/>
        </p:nvSpPr>
        <p:spPr bwMode="auto">
          <a:xfrm>
            <a:off x="5181600" y="4205288"/>
            <a:ext cx="546100" cy="9921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4999" name="Line 23"/>
          <p:cNvSpPr>
            <a:spLocks noChangeShapeType="1"/>
          </p:cNvSpPr>
          <p:nvPr/>
        </p:nvSpPr>
        <p:spPr bwMode="auto">
          <a:xfrm>
            <a:off x="3948113" y="3165475"/>
            <a:ext cx="355600" cy="10398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5000" name="Line 24"/>
          <p:cNvSpPr>
            <a:spLocks noChangeShapeType="1"/>
          </p:cNvSpPr>
          <p:nvPr/>
        </p:nvSpPr>
        <p:spPr bwMode="auto">
          <a:xfrm>
            <a:off x="3924300" y="3165475"/>
            <a:ext cx="1257300" cy="9921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5001" name="Line 25"/>
          <p:cNvSpPr>
            <a:spLocks noChangeShapeType="1"/>
          </p:cNvSpPr>
          <p:nvPr/>
        </p:nvSpPr>
        <p:spPr bwMode="auto">
          <a:xfrm flipH="1">
            <a:off x="3425825" y="3190875"/>
            <a:ext cx="1303338" cy="10144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5002" name="Line 26"/>
          <p:cNvSpPr>
            <a:spLocks noChangeShapeType="1"/>
          </p:cNvSpPr>
          <p:nvPr/>
        </p:nvSpPr>
        <p:spPr bwMode="auto">
          <a:xfrm flipH="1">
            <a:off x="4279900" y="3190875"/>
            <a:ext cx="449263" cy="9667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5003" name="Line 27"/>
          <p:cNvSpPr>
            <a:spLocks noChangeShapeType="1"/>
          </p:cNvSpPr>
          <p:nvPr/>
        </p:nvSpPr>
        <p:spPr bwMode="auto">
          <a:xfrm>
            <a:off x="4754563" y="3216275"/>
            <a:ext cx="404812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5009" name="Oval 33"/>
          <p:cNvSpPr>
            <a:spLocks noChangeArrowheads="1"/>
          </p:cNvSpPr>
          <p:nvPr/>
        </p:nvSpPr>
        <p:spPr bwMode="auto">
          <a:xfrm>
            <a:off x="3336925" y="4079875"/>
            <a:ext cx="212725" cy="2540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5010" name="Oval 34"/>
          <p:cNvSpPr>
            <a:spLocks noChangeArrowheads="1"/>
          </p:cNvSpPr>
          <p:nvPr/>
        </p:nvSpPr>
        <p:spPr bwMode="auto">
          <a:xfrm>
            <a:off x="3336925" y="4067175"/>
            <a:ext cx="212725" cy="2540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5011" name="Oval 35"/>
          <p:cNvSpPr>
            <a:spLocks noChangeArrowheads="1"/>
          </p:cNvSpPr>
          <p:nvPr/>
        </p:nvSpPr>
        <p:spPr bwMode="auto">
          <a:xfrm>
            <a:off x="4203700" y="4079875"/>
            <a:ext cx="214313" cy="2540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5012" name="Oval 36"/>
          <p:cNvSpPr>
            <a:spLocks noChangeArrowheads="1"/>
          </p:cNvSpPr>
          <p:nvPr/>
        </p:nvSpPr>
        <p:spPr bwMode="auto">
          <a:xfrm>
            <a:off x="5072063" y="4079875"/>
            <a:ext cx="214312" cy="2540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5013" name="Text Box 37"/>
          <p:cNvSpPr txBox="1">
            <a:spLocks noChangeArrowheads="1"/>
          </p:cNvSpPr>
          <p:nvPr/>
        </p:nvSpPr>
        <p:spPr bwMode="auto">
          <a:xfrm>
            <a:off x="823913" y="3744913"/>
            <a:ext cx="1809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5017" name="Oval 41"/>
          <p:cNvSpPr>
            <a:spLocks noChangeArrowheads="1"/>
          </p:cNvSpPr>
          <p:nvPr/>
        </p:nvSpPr>
        <p:spPr bwMode="auto">
          <a:xfrm>
            <a:off x="4673600" y="3051175"/>
            <a:ext cx="214313" cy="2540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5018" name="Oval 42"/>
          <p:cNvSpPr>
            <a:spLocks noChangeArrowheads="1"/>
          </p:cNvSpPr>
          <p:nvPr/>
        </p:nvSpPr>
        <p:spPr bwMode="auto">
          <a:xfrm>
            <a:off x="3830638" y="3051175"/>
            <a:ext cx="212725" cy="2540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5021" name="Line 45"/>
          <p:cNvSpPr>
            <a:spLocks noChangeShapeType="1"/>
          </p:cNvSpPr>
          <p:nvPr/>
        </p:nvSpPr>
        <p:spPr bwMode="auto">
          <a:xfrm flipH="1">
            <a:off x="3124200" y="4211638"/>
            <a:ext cx="284163" cy="109061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5022" name="Line 46"/>
          <p:cNvSpPr>
            <a:spLocks noChangeShapeType="1"/>
          </p:cNvSpPr>
          <p:nvPr/>
        </p:nvSpPr>
        <p:spPr bwMode="auto">
          <a:xfrm>
            <a:off x="3419475" y="4264025"/>
            <a:ext cx="379413" cy="10414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5004" name="Oval 28"/>
          <p:cNvSpPr>
            <a:spLocks noChangeArrowheads="1"/>
          </p:cNvSpPr>
          <p:nvPr/>
        </p:nvSpPr>
        <p:spPr bwMode="auto">
          <a:xfrm>
            <a:off x="3049588" y="5183188"/>
            <a:ext cx="214312" cy="255587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5005" name="Oval 29"/>
          <p:cNvSpPr>
            <a:spLocks noChangeArrowheads="1"/>
          </p:cNvSpPr>
          <p:nvPr/>
        </p:nvSpPr>
        <p:spPr bwMode="auto">
          <a:xfrm>
            <a:off x="3703638" y="5172075"/>
            <a:ext cx="214312" cy="2540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5023" name="Line 47"/>
          <p:cNvSpPr>
            <a:spLocks noChangeShapeType="1"/>
          </p:cNvSpPr>
          <p:nvPr/>
        </p:nvSpPr>
        <p:spPr bwMode="auto">
          <a:xfrm>
            <a:off x="3479800" y="4313238"/>
            <a:ext cx="973138" cy="9604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5024" name="Line 48"/>
          <p:cNvSpPr>
            <a:spLocks noChangeShapeType="1"/>
          </p:cNvSpPr>
          <p:nvPr/>
        </p:nvSpPr>
        <p:spPr bwMode="auto">
          <a:xfrm>
            <a:off x="3468688" y="4298950"/>
            <a:ext cx="1682750" cy="101441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5025" name="Line 49"/>
          <p:cNvSpPr>
            <a:spLocks noChangeShapeType="1"/>
          </p:cNvSpPr>
          <p:nvPr/>
        </p:nvSpPr>
        <p:spPr bwMode="auto">
          <a:xfrm>
            <a:off x="3468688" y="4311650"/>
            <a:ext cx="2373312" cy="93821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5008" name="Oval 32"/>
          <p:cNvSpPr>
            <a:spLocks noChangeArrowheads="1"/>
          </p:cNvSpPr>
          <p:nvPr/>
        </p:nvSpPr>
        <p:spPr bwMode="auto">
          <a:xfrm>
            <a:off x="5667375" y="5130800"/>
            <a:ext cx="214313" cy="255588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5007" name="Oval 31"/>
          <p:cNvSpPr>
            <a:spLocks noChangeArrowheads="1"/>
          </p:cNvSpPr>
          <p:nvPr/>
        </p:nvSpPr>
        <p:spPr bwMode="auto">
          <a:xfrm>
            <a:off x="5013325" y="5145088"/>
            <a:ext cx="214313" cy="255587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5006" name="Oval 30"/>
          <p:cNvSpPr>
            <a:spLocks noChangeArrowheads="1"/>
          </p:cNvSpPr>
          <p:nvPr/>
        </p:nvSpPr>
        <p:spPr bwMode="auto">
          <a:xfrm>
            <a:off x="4359275" y="5157788"/>
            <a:ext cx="212725" cy="2540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5027" name="Text Box 51"/>
          <p:cNvSpPr txBox="1">
            <a:spLocks noChangeArrowheads="1"/>
          </p:cNvSpPr>
          <p:nvPr/>
        </p:nvSpPr>
        <p:spPr bwMode="auto">
          <a:xfrm>
            <a:off x="755576" y="3968229"/>
            <a:ext cx="2323370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Update weights into </a:t>
            </a:r>
            <a:r>
              <a:rPr kumimoji="0" lang="en-US" alt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</a:t>
            </a:r>
            <a:endParaRPr kumimoji="0" lang="en-US" altLang="en-US" sz="1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884368" y="2887776"/>
            <a:ext cx="300082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</a:t>
            </a:r>
          </a:p>
        </p:txBody>
      </p:sp>
      <p:sp>
        <p:nvSpPr>
          <p:cNvPr id="54" name="Rectangle 53"/>
          <p:cNvSpPr/>
          <p:nvPr/>
        </p:nvSpPr>
        <p:spPr bwMode="auto">
          <a:xfrm>
            <a:off x="1234275" y="4693491"/>
            <a:ext cx="161509" cy="161509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0" y="6604084"/>
            <a:ext cx="33746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Adapted from Ray Mooney, equations from Chris Bishop</a:t>
            </a:r>
          </a:p>
        </p:txBody>
      </p:sp>
    </p:spTree>
    <p:extLst>
      <p:ext uri="{BB962C8B-B14F-4D97-AF65-F5344CB8AC3E}">
        <p14:creationId xmlns:p14="http://schemas.microsoft.com/office/powerpoint/2010/main" val="3360162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5021" grpId="0" animBg="1"/>
      <p:bldP spid="255022" grpId="0" animBg="1"/>
      <p:bldP spid="255023" grpId="0" animBg="1"/>
      <p:bldP spid="255024" grpId="0" animBg="1"/>
      <p:bldP spid="255025" grpId="0" animBg="1"/>
      <p:bldP spid="255027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9917AC-5F97-434D-9169-A265EB207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Computing gradient for each weight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9E9DAC-42D7-42D3-BB1B-ED6013A13E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914399"/>
            <a:ext cx="7772400" cy="5662863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We need to move weights in direction opposite to gradient of loss </a:t>
            </a:r>
            <a:r>
              <a:rPr lang="en-US" dirty="0" err="1"/>
              <a:t>wrt</a:t>
            </a:r>
            <a:r>
              <a:rPr lang="en-US" dirty="0"/>
              <a:t> that weight: </a:t>
            </a:r>
          </a:p>
          <a:p>
            <a:pPr marL="0" indent="0"/>
            <a:r>
              <a:rPr lang="en-US" dirty="0"/>
              <a:t>	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w</a:t>
            </a:r>
            <a:r>
              <a:rPr lang="en-US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kj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w</a:t>
            </a:r>
            <a:r>
              <a:rPr lang="en-US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kj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– </a:t>
            </a:r>
            <a:r>
              <a:rPr 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η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dL/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dw</a:t>
            </a:r>
            <a:r>
              <a:rPr lang="en-US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kj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/>
              <a:t>(output layer)</a:t>
            </a:r>
          </a:p>
          <a:p>
            <a:pPr marL="0" indent="0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w</a:t>
            </a:r>
            <a:r>
              <a:rPr lang="en-US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w</a:t>
            </a:r>
            <a:r>
              <a:rPr lang="en-US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– </a:t>
            </a:r>
            <a:r>
              <a:rPr 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η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dL/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dw</a:t>
            </a:r>
            <a:r>
              <a:rPr lang="en-US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/>
              <a:t>(hidden layer)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Loss depends on weights in an indirect way, so we’ll use the chain rule and compute:</a:t>
            </a:r>
          </a:p>
          <a:p>
            <a:pPr marL="0" indent="0"/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baseline="-250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dL/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dw</a:t>
            </a:r>
            <a:r>
              <a:rPr lang="en-US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kj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dL/</a:t>
            </a:r>
            <a:r>
              <a:rPr lang="en-US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dy</a:t>
            </a:r>
            <a:r>
              <a:rPr lang="en-US" baseline="-250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dy</a:t>
            </a:r>
            <a:r>
              <a:rPr lang="en-US" baseline="-25000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  <a:r>
              <a:rPr lang="en-US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/da</a:t>
            </a:r>
            <a:r>
              <a:rPr lang="en-US" baseline="-250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  <a:r>
              <a:rPr lang="en-US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</a:t>
            </a:r>
            <a:r>
              <a:rPr lang="en-US" baseline="-250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  <a:r>
              <a:rPr lang="en-US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dw</a:t>
            </a:r>
            <a:r>
              <a:rPr lang="en-US" baseline="-25000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kj</a:t>
            </a:r>
            <a:r>
              <a:rPr lang="en-US" baseline="-250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indent="0"/>
            <a:r>
              <a:rPr lang="en-US" baseline="-25000" dirty="0"/>
              <a:t>	</a:t>
            </a:r>
            <a:r>
              <a:rPr lang="en-US" dirty="0"/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dL/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dw</a:t>
            </a:r>
            <a:r>
              <a:rPr lang="en-US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dL/</a:t>
            </a:r>
            <a:r>
              <a:rPr lang="en-US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dz</a:t>
            </a:r>
            <a:r>
              <a:rPr lang="en-US" baseline="-250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dz</a:t>
            </a:r>
            <a:r>
              <a:rPr lang="en-US" baseline="-25000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</a:t>
            </a:r>
            <a:r>
              <a:rPr lang="en-US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</a:t>
            </a:r>
            <a:r>
              <a:rPr lang="en-US" baseline="-25000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</a:t>
            </a:r>
            <a:r>
              <a:rPr lang="en-US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</a:t>
            </a:r>
            <a:r>
              <a:rPr lang="en-US" baseline="-25000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</a:t>
            </a:r>
            <a:r>
              <a:rPr lang="en-US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dw</a:t>
            </a:r>
            <a:r>
              <a:rPr lang="en-US" baseline="-25000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ji</a:t>
            </a:r>
            <a:r>
              <a:rPr lang="en-US" baseline="-250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D81980B-8439-448D-8A9B-27A69DB99E29}"/>
              </a:ext>
            </a:extLst>
          </p:cNvPr>
          <p:cNvGrpSpPr/>
          <p:nvPr/>
        </p:nvGrpSpPr>
        <p:grpSpPr>
          <a:xfrm>
            <a:off x="740920" y="5922169"/>
            <a:ext cx="3844389" cy="838200"/>
            <a:chOff x="926645" y="3933056"/>
            <a:chExt cx="4293427" cy="936104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EF612B3D-5D10-4FE9-B5F7-42425EBCB4CA}"/>
                </a:ext>
              </a:extLst>
            </p:cNvPr>
            <p:cNvGrpSpPr/>
            <p:nvPr/>
          </p:nvGrpSpPr>
          <p:grpSpPr>
            <a:xfrm>
              <a:off x="926645" y="3933056"/>
              <a:ext cx="4005395" cy="936104"/>
              <a:chOff x="284176" y="4690890"/>
              <a:chExt cx="4005395" cy="936104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107A778B-F740-4896-A339-B6954D457B2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/>
              <a:srcRect l="18178" b="75306"/>
              <a:stretch/>
            </p:blipFill>
            <p:spPr>
              <a:xfrm>
                <a:off x="284176" y="4878738"/>
                <a:ext cx="2415887" cy="432048"/>
              </a:xfrm>
              <a:prstGeom prst="rect">
                <a:avLst/>
              </a:prstGeom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80DB500D-09D3-4E84-A932-4A7E429749E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/>
              <a:srcRect l="23829" b="-11985"/>
              <a:stretch>
                <a:fillRect/>
              </a:stretch>
            </p:blipFill>
            <p:spPr>
              <a:xfrm>
                <a:off x="2129331" y="4690890"/>
                <a:ext cx="2160240" cy="936104"/>
              </a:xfrm>
              <a:prstGeom prst="rect">
                <a:avLst/>
              </a:prstGeom>
            </p:spPr>
          </p:pic>
        </p:grp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B8D5E93-0FD0-4580-97F9-691CC75533D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/>
            <a:srcRect l="60876" t="1131" r="19614" b="74175"/>
            <a:stretch/>
          </p:blipFill>
          <p:spPr>
            <a:xfrm>
              <a:off x="4644008" y="4365104"/>
              <a:ext cx="576064" cy="432048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B8B63BF-8038-457D-889B-D3392A8A2ACB}"/>
                </a:ext>
              </a:extLst>
            </p:cNvPr>
            <p:cNvSpPr/>
            <p:nvPr/>
          </p:nvSpPr>
          <p:spPr bwMode="auto">
            <a:xfrm>
              <a:off x="4636008" y="4365104"/>
              <a:ext cx="72008" cy="43204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43A094E-19D7-4997-B4B5-F0B420F454E6}"/>
              </a:ext>
            </a:extLst>
          </p:cNvPr>
          <p:cNvGrpSpPr/>
          <p:nvPr/>
        </p:nvGrpSpPr>
        <p:grpSpPr>
          <a:xfrm>
            <a:off x="5134650" y="5839895"/>
            <a:ext cx="2979282" cy="938271"/>
            <a:chOff x="5579512" y="5595777"/>
            <a:chExt cx="3327272" cy="1047864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8F4551DB-E8A1-4D05-9BC4-84D830E386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/>
            <a:srcRect l="22938"/>
            <a:stretch/>
          </p:blipFill>
          <p:spPr>
            <a:xfrm>
              <a:off x="6451813" y="5595777"/>
              <a:ext cx="2454971" cy="1040040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CA4CFE80-02D3-4575-B9DD-43251A0AAD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/>
            <a:srcRect r="77384"/>
            <a:stretch/>
          </p:blipFill>
          <p:spPr>
            <a:xfrm>
              <a:off x="5579512" y="5603601"/>
              <a:ext cx="720490" cy="1040040"/>
            </a:xfrm>
            <a:prstGeom prst="rect">
              <a:avLst/>
            </a:prstGeom>
          </p:spPr>
        </p:pic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FCE7C717-B8CE-40D8-9E78-DBE41874FD57}"/>
              </a:ext>
            </a:extLst>
          </p:cNvPr>
          <p:cNvSpPr/>
          <p:nvPr/>
        </p:nvSpPr>
        <p:spPr bwMode="auto">
          <a:xfrm>
            <a:off x="2981739" y="5110148"/>
            <a:ext cx="2564296" cy="636104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6" name="object 10">
            <a:extLst>
              <a:ext uri="{FF2B5EF4-FFF2-40B4-BE49-F238E27FC236}">
                <a16:creationId xmlns:a16="http://schemas.microsoft.com/office/drawing/2014/main" id="{B3A7FF87-0AFF-4979-8B39-D69C74EC6006}"/>
              </a:ext>
            </a:extLst>
          </p:cNvPr>
          <p:cNvSpPr/>
          <p:nvPr/>
        </p:nvSpPr>
        <p:spPr>
          <a:xfrm>
            <a:off x="3089966" y="5160483"/>
            <a:ext cx="2289072" cy="57583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6457383-0A66-4CCC-98A6-24FF50149DD8}"/>
              </a:ext>
            </a:extLst>
          </p:cNvPr>
          <p:cNvSpPr/>
          <p:nvPr/>
        </p:nvSpPr>
        <p:spPr bwMode="auto">
          <a:xfrm>
            <a:off x="828063" y="5886038"/>
            <a:ext cx="3757246" cy="838200"/>
          </a:xfrm>
          <a:prstGeom prst="rect">
            <a:avLst/>
          </a:prstGeom>
          <a:noFill/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90634E1-560D-475B-84A6-E9ADAC7CB80C}"/>
              </a:ext>
            </a:extLst>
          </p:cNvPr>
          <p:cNvSpPr/>
          <p:nvPr/>
        </p:nvSpPr>
        <p:spPr bwMode="auto">
          <a:xfrm>
            <a:off x="4975625" y="5805886"/>
            <a:ext cx="3340312" cy="1003355"/>
          </a:xfrm>
          <a:prstGeom prst="rect">
            <a:avLst/>
          </a:prstGeom>
          <a:noFill/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9472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16" grpId="0" animBg="1"/>
      <p:bldP spid="17" grpId="0" animBg="1"/>
      <p:bldP spid="18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79EC4-1021-4737-ABFC-3F5562260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Gradient for output layer weights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68173C-CBED-4856-B4FC-2F4FC0B403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799" y="914400"/>
            <a:ext cx="8216463" cy="52578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Loss depends on weights in an indirect way,   so we’ll use the chain rule and compute:</a:t>
            </a:r>
          </a:p>
          <a:p>
            <a:pPr marL="0" indent="0"/>
            <a:r>
              <a:rPr lang="en-US" baseline="-25000" dirty="0"/>
              <a:t>	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dL/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dw</a:t>
            </a:r>
            <a:r>
              <a:rPr lang="en-US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kj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dL/</a:t>
            </a:r>
            <a:r>
              <a:rPr lang="en-US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dy</a:t>
            </a:r>
            <a:r>
              <a:rPr lang="en-US" baseline="-250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dy</a:t>
            </a:r>
            <a:r>
              <a:rPr lang="en-US" baseline="-25000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  <a:r>
              <a:rPr lang="en-US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/da</a:t>
            </a:r>
            <a:r>
              <a:rPr lang="en-US" baseline="-250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  <a:r>
              <a:rPr lang="en-US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</a:t>
            </a:r>
            <a:r>
              <a:rPr lang="en-US" baseline="-250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  <a:r>
              <a:rPr lang="en-US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dw</a:t>
            </a:r>
            <a:r>
              <a:rPr lang="en-US" baseline="-25000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kj</a:t>
            </a:r>
            <a:endParaRPr lang="bg-BG" baseline="-25000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How to compute each of these?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dL/</a:t>
            </a:r>
            <a:r>
              <a:rPr lang="en-US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dy</a:t>
            </a:r>
            <a:r>
              <a:rPr lang="en-US" baseline="-250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  <a:r>
              <a:rPr lang="en-US" baseline="-250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/>
              <a:t>: need to know form of error function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/>
              <a:t>Example: if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L = 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n-US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–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n-US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’)</a:t>
            </a:r>
            <a:r>
              <a:rPr lang="en-US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dirty="0"/>
              <a:t>, </a:t>
            </a:r>
            <a:r>
              <a:rPr lang="en-US" dirty="0">
                <a:cs typeface="Courier New" panose="02070309020205020404" pitchFamily="49" charset="0"/>
              </a:rPr>
              <a:t>where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n-US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’ </a:t>
            </a:r>
            <a:r>
              <a:rPr lang="en-US" dirty="0">
                <a:cs typeface="Courier New" panose="02070309020205020404" pitchFamily="49" charset="0"/>
              </a:rPr>
              <a:t>is the ground-truth label, </a:t>
            </a:r>
            <a:r>
              <a:rPr lang="en-US" dirty="0"/>
              <a:t>then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dL/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dy</a:t>
            </a:r>
            <a:r>
              <a:rPr lang="en-US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trike="sngStrike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n-US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–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n-US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’)	</a:t>
            </a:r>
            <a:endParaRPr lang="en-US" dirty="0">
              <a:latin typeface="+mj-lt"/>
              <a:cs typeface="Courier New" panose="02070309020205020404" pitchFamily="49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dy</a:t>
            </a:r>
            <a:r>
              <a:rPr lang="en-US" baseline="-25000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  <a:r>
              <a:rPr lang="en-US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</a:t>
            </a:r>
            <a:r>
              <a:rPr lang="en-US" baseline="-25000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  <a:r>
              <a:rPr lang="en-US" baseline="-250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/>
              <a:t>: need to know output layer activation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/>
              <a:t>If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h(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)=</a:t>
            </a:r>
            <a:r>
              <a:rPr 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σ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), </a:t>
            </a:r>
            <a:r>
              <a:rPr lang="en-US" dirty="0"/>
              <a:t>then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 h(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)/d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σ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)(1-</a:t>
            </a:r>
            <a:r>
              <a:rPr 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σ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  <a:r>
              <a:rPr lang="en-US" dirty="0">
                <a:solidFill>
                  <a:srgbClr val="00B050"/>
                </a:solidFill>
                <a:latin typeface="Courier New" panose="02070309020205020404" pitchFamily="49" charset="0"/>
                <a:cs typeface="Courier New" pitchFamily="49" charset="0"/>
              </a:rPr>
              <a:t> 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</a:t>
            </a:r>
            <a:r>
              <a:rPr lang="en-US" baseline="-250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  <a:r>
              <a:rPr lang="en-US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dw</a:t>
            </a:r>
            <a:r>
              <a:rPr lang="en-US" baseline="-25000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kj</a:t>
            </a:r>
            <a:r>
              <a:rPr lang="en-US" baseline="-250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/>
              <a:t>: 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z</a:t>
            </a:r>
            <a:r>
              <a:rPr lang="en-US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/>
              <a:t>since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  <a:r>
              <a:rPr lang="en-US" dirty="0"/>
              <a:t> is a linear combination</a:t>
            </a:r>
            <a:endParaRPr lang="bg-BG" dirty="0"/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w</a:t>
            </a:r>
            <a:r>
              <a:rPr lang="en-US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k:</a:t>
            </a:r>
            <a:r>
              <a:rPr lang="en-US" baseline="30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z = </a:t>
            </a:r>
            <a:r>
              <a:rPr 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Σ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j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w</a:t>
            </a:r>
            <a:r>
              <a:rPr lang="en-US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kj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z</a:t>
            </a:r>
            <a:r>
              <a:rPr lang="en-US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</a:t>
            </a:r>
            <a:endParaRPr lang="en-US" baseline="-25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037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EE415-F2B4-486A-8F2A-BF62B7C64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Gradient for hidden layer weights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693F61-BC37-4840-93BD-0FFF91A0F6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We’ll use the chain rule again and compute:</a:t>
            </a:r>
          </a:p>
          <a:p>
            <a:pPr marL="0" indent="0"/>
            <a:r>
              <a:rPr lang="en-US" baseline="-25000" dirty="0"/>
              <a:t>	</a:t>
            </a:r>
            <a:r>
              <a:rPr lang="en-US" dirty="0"/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dL/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dw</a:t>
            </a:r>
            <a:r>
              <a:rPr lang="en-US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dL/</a:t>
            </a:r>
            <a:r>
              <a:rPr lang="en-US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dz</a:t>
            </a:r>
            <a:r>
              <a:rPr lang="en-US" baseline="-250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dz</a:t>
            </a:r>
            <a:r>
              <a:rPr lang="en-US" baseline="-25000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</a:t>
            </a:r>
            <a:r>
              <a:rPr lang="en-US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</a:t>
            </a:r>
            <a:r>
              <a:rPr lang="en-US" baseline="-25000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</a:t>
            </a:r>
            <a:r>
              <a:rPr lang="en-US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</a:t>
            </a:r>
            <a:r>
              <a:rPr lang="en-US" baseline="-25000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</a:t>
            </a:r>
            <a:r>
              <a:rPr lang="en-US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dw</a:t>
            </a:r>
            <a:r>
              <a:rPr lang="en-US" baseline="-25000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ji</a:t>
            </a:r>
            <a:r>
              <a:rPr lang="en-US" baseline="-250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Unlike the previous case (weights for output layer), the error (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dL/</a:t>
            </a:r>
            <a:r>
              <a:rPr lang="en-US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dz</a:t>
            </a:r>
            <a:r>
              <a:rPr lang="en-US" baseline="-250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</a:t>
            </a:r>
            <a:r>
              <a:rPr lang="en-US" dirty="0"/>
              <a:t>) is hard to compute (indirect, need chain rule again)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We’ll simplify the computation by doing it step by step via </a:t>
            </a:r>
            <a:r>
              <a:rPr lang="en-US" i="1" dirty="0"/>
              <a:t>backpropagation </a:t>
            </a:r>
            <a:r>
              <a:rPr lang="en-US" dirty="0"/>
              <a:t>of error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You could directly compute this term– you will get the same result as with backprop (do as an exercise!)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6059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B3A0A-1993-4C80-AC60-C3118EF734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Backprop – rough notation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10EFE4-6565-485F-8DC5-5E8DEE6DB6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799" y="914400"/>
            <a:ext cx="8289236" cy="52578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i="1" dirty="0"/>
              <a:t>The following is a framework, slightly imprecise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Let us denote the inputs at a layer </a:t>
            </a:r>
            <a:r>
              <a:rPr lang="en-US" dirty="0" err="1"/>
              <a:t>i</a:t>
            </a:r>
            <a:r>
              <a:rPr lang="en-US" dirty="0"/>
              <a:t> by </a:t>
            </a:r>
            <a:r>
              <a:rPr lang="en-US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en-US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dirty="0"/>
              <a:t> the linear combination of inputs computed at that layer as </a:t>
            </a:r>
            <a:r>
              <a:rPr lang="en-US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raw</a:t>
            </a:r>
            <a:r>
              <a:rPr lang="en-US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dirty="0"/>
              <a:t> the activation as </a:t>
            </a:r>
            <a:r>
              <a:rPr lang="en-US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act</a:t>
            </a:r>
            <a:r>
              <a:rPr lang="en-US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endParaRPr lang="en-US" i="1" baseline="-25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We define a new quantity that will roughly correspond to accumulated error, </a:t>
            </a:r>
            <a:r>
              <a:rPr lang="en-US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err</a:t>
            </a:r>
            <a:r>
              <a:rPr lang="en-US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/>
              <a:t> :</a:t>
            </a:r>
            <a:endParaRPr lang="en-US" i="1" baseline="-25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/>
            <a:r>
              <a:rPr lang="en-US" dirty="0"/>
              <a:t>	</a:t>
            </a: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err</a:t>
            </a:r>
            <a:r>
              <a:rPr lang="en-US" sz="2600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6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 L / d </a:t>
            </a:r>
            <a:r>
              <a:rPr lang="en-US" sz="26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act</a:t>
            </a:r>
            <a:r>
              <a:rPr lang="en-US" sz="2600" baseline="-250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6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6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 </a:t>
            </a:r>
            <a:r>
              <a:rPr lang="en-US" sz="2600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act</a:t>
            </a:r>
            <a:r>
              <a:rPr lang="en-US" sz="2600" baseline="-25000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6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/ d </a:t>
            </a:r>
            <a:r>
              <a:rPr lang="en-US" sz="2600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raw</a:t>
            </a:r>
            <a:r>
              <a:rPr lang="en-US" sz="2600" baseline="-25000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6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Then we can write the updates as</a:t>
            </a:r>
          </a:p>
          <a:p>
            <a:pPr marL="0" indent="0"/>
            <a:r>
              <a:rPr lang="en-US" dirty="0"/>
              <a:t>	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w = w – </a:t>
            </a:r>
            <a:r>
              <a:rPr lang="el-GR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η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 * </a:t>
            </a: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err</a:t>
            </a:r>
            <a:r>
              <a:rPr lang="en-US" sz="2600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 * </a:t>
            </a:r>
            <a:r>
              <a:rPr lang="en-US" sz="2600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en-US" sz="2600" baseline="-25000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endParaRPr lang="en-US" sz="2600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/>
            <a:endParaRPr lang="en-US" dirty="0">
              <a:solidFill>
                <a:srgbClr val="00B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1216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3EB0B4-18BA-4C58-8BAC-679C5A050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6200"/>
            <a:ext cx="8094406" cy="838200"/>
          </a:xfrm>
        </p:spPr>
        <p:txBody>
          <a:bodyPr/>
          <a:lstStyle/>
          <a:p>
            <a:r>
              <a:rPr lang="en-US" dirty="0"/>
              <a:t>Backprop – formulation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FCFAEF-96EE-4DC7-917A-CF2F2299F9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We’ll write the weight updates as follows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w</a:t>
            </a:r>
            <a:r>
              <a:rPr lang="en-US" sz="2400" baseline="-25000" dirty="0" err="1">
                <a:latin typeface="Courier New" pitchFamily="49" charset="0"/>
                <a:cs typeface="Courier New" pitchFamily="49" charset="0"/>
              </a:rPr>
              <a:t>kj</a:t>
            </a:r>
            <a:r>
              <a:rPr lang="en-US" sz="2400" baseline="-2500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=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w</a:t>
            </a:r>
            <a:r>
              <a:rPr lang="en-US" sz="2400" baseline="-25000" dirty="0" err="1">
                <a:latin typeface="Courier New" pitchFamily="49" charset="0"/>
                <a:cs typeface="Courier New" pitchFamily="49" charset="0"/>
              </a:rPr>
              <a:t>kj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- η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δ</a:t>
            </a:r>
            <a:r>
              <a:rPr lang="en-US" sz="2400" baseline="-25000" dirty="0" err="1">
                <a:latin typeface="Courier New" pitchFamily="49" charset="0"/>
                <a:cs typeface="Courier New" pitchFamily="49" charset="0"/>
              </a:rPr>
              <a:t>k</a:t>
            </a:r>
            <a:r>
              <a:rPr lang="en-US" sz="2400" baseline="-25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z</a:t>
            </a:r>
            <a:r>
              <a:rPr lang="en-US" sz="2400" baseline="-25000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j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	</a:t>
            </a:r>
            <a:r>
              <a:rPr lang="en-US" sz="2400" dirty="0">
                <a:latin typeface="+mj-lt"/>
                <a:cs typeface="Courier New" pitchFamily="49" charset="0"/>
              </a:rPr>
              <a:t>for output units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w</a:t>
            </a:r>
            <a:r>
              <a:rPr lang="en-US" sz="2400" baseline="-25000" dirty="0" err="1">
                <a:latin typeface="Courier New" pitchFamily="49" charset="0"/>
                <a:cs typeface="Courier New" pitchFamily="49" charset="0"/>
              </a:rPr>
              <a:t>ji</a:t>
            </a:r>
            <a:r>
              <a:rPr lang="en-US" sz="2400" baseline="-2500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=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w</a:t>
            </a:r>
            <a:r>
              <a:rPr lang="en-US" sz="2400" baseline="-25000" dirty="0" err="1">
                <a:latin typeface="Courier New" pitchFamily="49" charset="0"/>
                <a:cs typeface="Courier New" pitchFamily="49" charset="0"/>
              </a:rPr>
              <a:t>ji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- η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δ</a:t>
            </a:r>
            <a:r>
              <a:rPr lang="en-US" sz="2400" baseline="-25000" dirty="0" err="1">
                <a:latin typeface="Courier New" pitchFamily="49" charset="0"/>
                <a:cs typeface="Courier New" pitchFamily="49" charset="0"/>
              </a:rPr>
              <a:t>j</a:t>
            </a:r>
            <a:r>
              <a:rPr lang="en-US" sz="2400" baseline="-25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x</a:t>
            </a:r>
            <a:r>
              <a:rPr lang="en-US" sz="2400" baseline="-25000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	</a:t>
            </a:r>
            <a:r>
              <a:rPr lang="en-US" sz="2400" dirty="0">
                <a:latin typeface="+mj-lt"/>
                <a:cs typeface="Courier New" pitchFamily="49" charset="0"/>
              </a:rPr>
              <a:t>for hidden units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latin typeface="Arial (body)"/>
                <a:cs typeface="Courier New" pitchFamily="49" charset="0"/>
              </a:rPr>
              <a:t>What are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δ</a:t>
            </a:r>
            <a:r>
              <a:rPr lang="en-US" baseline="-25000" dirty="0" err="1">
                <a:latin typeface="Courier New" pitchFamily="49" charset="0"/>
                <a:cs typeface="Courier New" pitchFamily="49" charset="0"/>
              </a:rPr>
              <a:t>k</a:t>
            </a:r>
            <a:r>
              <a:rPr lang="en-US" dirty="0">
                <a:latin typeface="Arial (body)"/>
                <a:cs typeface="Courier New" pitchFamily="49" charset="0"/>
              </a:rPr>
              <a:t>,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δ</a:t>
            </a:r>
            <a:r>
              <a:rPr lang="en-US" baseline="-25000" dirty="0" err="1">
                <a:latin typeface="Courier New" pitchFamily="49" charset="0"/>
                <a:cs typeface="Courier New" pitchFamily="49" charset="0"/>
              </a:rPr>
              <a:t>j</a:t>
            </a:r>
            <a:r>
              <a:rPr lang="en-US" dirty="0">
                <a:latin typeface="Arial (body)"/>
                <a:cs typeface="Courier New" pitchFamily="49" charset="0"/>
              </a:rPr>
              <a:t>? 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>
                <a:latin typeface="Arial (body)"/>
                <a:cs typeface="Courier New" pitchFamily="49" charset="0"/>
              </a:rPr>
              <a:t>They store error, gradient </a:t>
            </a:r>
            <a:r>
              <a:rPr lang="en-US" dirty="0" err="1">
                <a:latin typeface="Arial (body)"/>
                <a:cs typeface="Courier New" pitchFamily="49" charset="0"/>
              </a:rPr>
              <a:t>wrt</a:t>
            </a:r>
            <a:r>
              <a:rPr lang="en-US" dirty="0">
                <a:latin typeface="Arial (body)"/>
                <a:cs typeface="Courier New" pitchFamily="49" charset="0"/>
              </a:rPr>
              <a:t> raw activations (i.e.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dL/da</a:t>
            </a:r>
            <a:r>
              <a:rPr lang="en-US" dirty="0">
                <a:latin typeface="Arial (body)"/>
                <a:cs typeface="Courier New" pitchFamily="49" charset="0"/>
              </a:rPr>
              <a:t>)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>
                <a:latin typeface="Arial (body)"/>
                <a:cs typeface="Courier New" pitchFamily="49" charset="0"/>
              </a:rPr>
              <a:t>They’re of the form </a:t>
            </a:r>
            <a:r>
              <a:rPr lang="en-US" dirty="0">
                <a:solidFill>
                  <a:srgbClr val="FF0000"/>
                </a:solidFill>
              </a:rPr>
              <a:t>dL/</a:t>
            </a:r>
            <a:r>
              <a:rPr lang="en-US" dirty="0" err="1">
                <a:solidFill>
                  <a:srgbClr val="FF0000"/>
                </a:solidFill>
              </a:rPr>
              <a:t>dz</a:t>
            </a:r>
            <a:r>
              <a:rPr lang="en-US" baseline="-25000" dirty="0" err="1">
                <a:solidFill>
                  <a:srgbClr val="FF0000"/>
                </a:solidFill>
              </a:rPr>
              <a:t>j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dz</a:t>
            </a:r>
            <a:r>
              <a:rPr lang="en-US" baseline="-25000" dirty="0" err="1">
                <a:solidFill>
                  <a:srgbClr val="00B050"/>
                </a:solidFill>
              </a:rPr>
              <a:t>j</a:t>
            </a:r>
            <a:r>
              <a:rPr lang="en-US" dirty="0">
                <a:solidFill>
                  <a:srgbClr val="00B050"/>
                </a:solidFill>
              </a:rPr>
              <a:t>/</a:t>
            </a:r>
            <a:r>
              <a:rPr lang="en-US" dirty="0" err="1">
                <a:solidFill>
                  <a:srgbClr val="00B050"/>
                </a:solidFill>
              </a:rPr>
              <a:t>da</a:t>
            </a:r>
            <a:r>
              <a:rPr lang="en-US" baseline="-25000" dirty="0" err="1">
                <a:solidFill>
                  <a:srgbClr val="00B050"/>
                </a:solidFill>
              </a:rPr>
              <a:t>j</a:t>
            </a:r>
            <a:r>
              <a:rPr lang="en-US" dirty="0">
                <a:solidFill>
                  <a:srgbClr val="00B050"/>
                </a:solidFill>
              </a:rPr>
              <a:t> 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B050"/>
                </a:solidFill>
                <a:latin typeface="Arial (body)"/>
                <a:cs typeface="Courier New" pitchFamily="49" charset="0"/>
              </a:rPr>
              <a:t>The latter is easy to compute – just use derivative of activation function</a:t>
            </a:r>
            <a:endParaRPr lang="en-US" dirty="0">
              <a:solidFill>
                <a:srgbClr val="FF0000"/>
              </a:solidFill>
              <a:latin typeface="Arial (body)"/>
              <a:cs typeface="Courier New" pitchFamily="49" charset="0"/>
            </a:endParaRP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  <a:latin typeface="Arial (body)"/>
                <a:cs typeface="Courier New" pitchFamily="49" charset="0"/>
              </a:rPr>
              <a:t>The former is easy for output – e.g. </a:t>
            </a:r>
            <a:r>
              <a:rPr lang="en-US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y</a:t>
            </a:r>
            <a:r>
              <a:rPr lang="en-US" baseline="-25000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k</a:t>
            </a:r>
            <a:r>
              <a:rPr lang="en-US" baseline="-250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– </a:t>
            </a:r>
            <a:r>
              <a:rPr lang="en-US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y</a:t>
            </a:r>
            <a:r>
              <a:rPr lang="en-US" baseline="-25000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k</a:t>
            </a:r>
            <a:r>
              <a:rPr lang="en-US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’)</a:t>
            </a:r>
            <a:endParaRPr lang="en-US" dirty="0">
              <a:solidFill>
                <a:srgbClr val="FF0000"/>
              </a:solidFill>
              <a:latin typeface="Arial (body)"/>
              <a:cs typeface="Courier New" pitchFamily="49" charset="0"/>
            </a:endParaRP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  <a:latin typeface="Arial (body)"/>
                <a:cs typeface="Courier New" pitchFamily="49" charset="0"/>
              </a:rPr>
              <a:t>It is harder to compute for hidden layers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dL/</a:t>
            </a:r>
            <a:r>
              <a:rPr lang="en-US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dz</a:t>
            </a:r>
            <a:r>
              <a:rPr lang="en-US" baseline="-250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∑</a:t>
            </a:r>
            <a:r>
              <a:rPr lang="en-US" baseline="-250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k</a:t>
            </a:r>
            <a:r>
              <a:rPr lang="en-US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w</a:t>
            </a:r>
            <a:r>
              <a:rPr lang="en-US" baseline="-25000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kj</a:t>
            </a:r>
            <a:r>
              <a:rPr lang="en-US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δ</a:t>
            </a:r>
            <a:r>
              <a:rPr lang="en-US" baseline="-25000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k</a:t>
            </a:r>
            <a:r>
              <a:rPr lang="en-US" baseline="-250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>
                <a:latin typeface="+mj-lt"/>
                <a:cs typeface="Courier New" pitchFamily="49" charset="0"/>
              </a:rPr>
              <a:t>(where did this come from?)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endParaRPr lang="en-US" dirty="0">
              <a:latin typeface="Arial (body)"/>
              <a:cs typeface="Courier New" pitchFamily="49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en-US" dirty="0">
              <a:latin typeface="Courier New" pitchFamily="49" charset="0"/>
              <a:cs typeface="Courier New" pitchFamily="49" charset="0"/>
            </a:endParaRPr>
          </a:p>
          <a:p>
            <a:pPr marL="857250" lvl="1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5C4406-9CDE-49ED-8FC2-1ED6D2386AC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95814" y="5402718"/>
            <a:ext cx="2521026" cy="137908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8EABFD0-BE96-4665-A77B-DB7C0095D0E2}"/>
              </a:ext>
            </a:extLst>
          </p:cNvPr>
          <p:cNvSpPr txBox="1"/>
          <p:nvPr/>
        </p:nvSpPr>
        <p:spPr>
          <a:xfrm>
            <a:off x="0" y="6604084"/>
            <a:ext cx="159851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Figure from Chris Bishop</a:t>
            </a:r>
          </a:p>
        </p:txBody>
      </p:sp>
    </p:spTree>
    <p:extLst>
      <p:ext uri="{BB962C8B-B14F-4D97-AF65-F5344CB8AC3E}">
        <p14:creationId xmlns:p14="http://schemas.microsoft.com/office/powerpoint/2010/main" val="1185789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632" y="114300"/>
            <a:ext cx="7772400" cy="762000"/>
          </a:xfrm>
        </p:spPr>
        <p:txBody>
          <a:bodyPr/>
          <a:lstStyle/>
          <a:p>
            <a:r>
              <a:rPr lang="en-US" dirty="0"/>
              <a:t>Deriving backprop (Bishop Eq. 5.56)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14400"/>
            <a:ext cx="7772400" cy="5106888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In a neural network: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Gradient is (using chain rule):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Denote the “errors” as: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Also: 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087724" y="1556792"/>
            <a:ext cx="4968552" cy="894240"/>
            <a:chOff x="1475656" y="1844824"/>
            <a:chExt cx="4968552" cy="89424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75656" y="1844824"/>
              <a:ext cx="2408700" cy="89424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34808" y="1938528"/>
              <a:ext cx="1709400" cy="524880"/>
            </a:xfrm>
            <a:prstGeom prst="rect">
              <a:avLst/>
            </a:prstGeom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/>
          <a:srcRect l="1" r="573"/>
          <a:stretch/>
        </p:blipFill>
        <p:spPr>
          <a:xfrm>
            <a:off x="3115125" y="3020232"/>
            <a:ext cx="2897035" cy="10497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36725" y="4581128"/>
            <a:ext cx="1670550" cy="9914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36725" y="5733256"/>
            <a:ext cx="1670550" cy="9525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115338" y="3306972"/>
            <a:ext cx="1048950" cy="476280"/>
          </a:xfrm>
          <a:prstGeom prst="rect">
            <a:avLst/>
          </a:prstGeom>
          <a:ln w="12700">
            <a:solidFill>
              <a:srgbClr val="FF0000"/>
            </a:solidFill>
          </a:ln>
        </p:spPr>
      </p:pic>
      <p:sp>
        <p:nvSpPr>
          <p:cNvPr id="11" name="Rectangle 10"/>
          <p:cNvSpPr/>
          <p:nvPr/>
        </p:nvSpPr>
        <p:spPr bwMode="auto">
          <a:xfrm>
            <a:off x="4355976" y="2925506"/>
            <a:ext cx="792088" cy="1152128"/>
          </a:xfrm>
          <a:prstGeom prst="rect">
            <a:avLst/>
          </a:prstGeom>
          <a:noFill/>
          <a:ln w="1270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5184648" y="2925506"/>
            <a:ext cx="792088" cy="1152128"/>
          </a:xfrm>
          <a:prstGeom prst="rect">
            <a:avLst/>
          </a:prstGeom>
          <a:noFill/>
          <a:ln w="127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54702A7-1D6A-4C38-BED4-2E1387E54F67}"/>
              </a:ext>
            </a:extLst>
          </p:cNvPr>
          <p:cNvSpPr txBox="1"/>
          <p:nvPr/>
        </p:nvSpPr>
        <p:spPr>
          <a:xfrm>
            <a:off x="0" y="6589356"/>
            <a:ext cx="17283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Equations from Bishop</a:t>
            </a:r>
          </a:p>
        </p:txBody>
      </p:sp>
    </p:spTree>
    <p:extLst>
      <p:ext uri="{BB962C8B-B14F-4D97-AF65-F5344CB8AC3E}">
        <p14:creationId xmlns:p14="http://schemas.microsoft.com/office/powerpoint/2010/main" val="4200116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Deriving backprop (Bishop Eq. 5.56)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For output (identity output, L2 loss):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For hidden units (using chain rule again):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err="1"/>
              <a:t>Backprop</a:t>
            </a:r>
            <a:r>
              <a:rPr lang="en-US" dirty="0"/>
              <a:t> formula: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24407" y="914400"/>
            <a:ext cx="2059050" cy="5151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50047" y="1913534"/>
            <a:ext cx="4195801" cy="11761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7468" y="3680732"/>
            <a:ext cx="3496500" cy="101088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99992" y="3611492"/>
            <a:ext cx="4584301" cy="250776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5C76E90-9AB8-42A1-927D-BA5F31AA2527}"/>
              </a:ext>
            </a:extLst>
          </p:cNvPr>
          <p:cNvSpPr txBox="1"/>
          <p:nvPr/>
        </p:nvSpPr>
        <p:spPr>
          <a:xfrm>
            <a:off x="0" y="6589356"/>
            <a:ext cx="57599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Equations from Bishop, also see </a:t>
            </a:r>
            <a:r>
              <a:rPr lang="en-US" sz="1200" dirty="0">
                <a:hlinkClick r:id="rId6"/>
              </a:rPr>
              <a:t>https://en.wikipedia.org/wiki/Chain_rule#Example</a:t>
            </a:r>
            <a:r>
              <a:rPr lang="en-US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56411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DAFF6-F7BB-44F8-A21C-E2F71F474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Putting it all together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60E4A8-6004-4D8B-92E8-CC231955C4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Example: use sigmoid at hidden layer and output layer, loss is L2 between true/predicted labels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1578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1546" y="1089220"/>
            <a:ext cx="4500254" cy="3131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multi-layer neural network…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idx="1"/>
          </p:nvPr>
        </p:nvSpPr>
        <p:spPr>
          <a:xfrm>
            <a:off x="685800" y="4509120"/>
            <a:ext cx="7772400" cy="166308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Is a non-linear classifier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Can approximate any continuous function to arbitrary accuracy given sufficiently many hidden units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0" indent="0"/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0" y="6604084"/>
            <a:ext cx="101181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000000"/>
                </a:solidFill>
              </a:rPr>
              <a:t>Lana </a:t>
            </a:r>
            <a:r>
              <a:rPr lang="en-US" sz="1000" dirty="0" err="1">
                <a:solidFill>
                  <a:srgbClr val="000000"/>
                </a:solidFill>
              </a:rPr>
              <a:t>Lazebnik</a:t>
            </a:r>
            <a:endParaRPr lang="en-US" sz="1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8982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algorithm for </a:t>
            </a:r>
            <a:r>
              <a:rPr lang="en-US" dirty="0">
                <a:solidFill>
                  <a:srgbClr val="00B050"/>
                </a:solidFill>
              </a:rPr>
              <a:t>sigmoid</a:t>
            </a:r>
            <a:r>
              <a:rPr lang="en-US" i="1" dirty="0">
                <a:solidFill>
                  <a:schemeClr val="tx1"/>
                </a:solidFill>
              </a:rPr>
              <a:t>, </a:t>
            </a:r>
            <a:r>
              <a:rPr lang="en-US" dirty="0">
                <a:solidFill>
                  <a:srgbClr val="7030A0"/>
                </a:solidFill>
              </a:rPr>
              <a:t>L2</a:t>
            </a:r>
            <a:r>
              <a:rPr lang="en-US" i="1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</a:rPr>
              <a:t>error</a:t>
            </a:r>
            <a:endParaRPr lang="en-US" i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14400"/>
            <a:ext cx="8217568" cy="5257800"/>
          </a:xfrm>
        </p:spPr>
        <p:txBody>
          <a:bodyPr/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400" dirty="0"/>
              <a:t>Initialize all weights to small random values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400" dirty="0"/>
              <a:t>Until convergence (e.g. all training examples’ error small, or error stops decreasing) repeat:</a:t>
            </a:r>
          </a:p>
          <a:p>
            <a:pPr lvl="1"/>
            <a:r>
              <a:rPr lang="en-US" dirty="0"/>
              <a:t>For each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y’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=class(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)) </a:t>
            </a:r>
            <a:r>
              <a:rPr lang="en-US" dirty="0"/>
              <a:t>in training set:</a:t>
            </a:r>
          </a:p>
          <a:p>
            <a:pPr lvl="2"/>
            <a:r>
              <a:rPr lang="en-US" sz="2000" dirty="0"/>
              <a:t>Calculate network outputs: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y</a:t>
            </a:r>
            <a:r>
              <a:rPr lang="en-US" sz="2000" baseline="-25000" dirty="0" err="1">
                <a:latin typeface="Courier New" pitchFamily="49" charset="0"/>
                <a:cs typeface="Courier New" pitchFamily="49" charset="0"/>
              </a:rPr>
              <a:t>k</a:t>
            </a:r>
            <a:endParaRPr lang="en-US" sz="2000" baseline="-25000" dirty="0">
              <a:latin typeface="Courier New" pitchFamily="49" charset="0"/>
              <a:cs typeface="Courier New" pitchFamily="49" charset="0"/>
            </a:endParaRPr>
          </a:p>
          <a:p>
            <a:pPr lvl="2"/>
            <a:r>
              <a:rPr lang="en-US" sz="2000" dirty="0"/>
              <a:t>Compute errors (gradients </a:t>
            </a:r>
            <a:r>
              <a:rPr lang="en-US" sz="2000" dirty="0" err="1"/>
              <a:t>wrt</a:t>
            </a:r>
            <a:r>
              <a:rPr lang="en-US" sz="2000" dirty="0"/>
              <a:t> activations) for each unit:</a:t>
            </a:r>
          </a:p>
          <a:p>
            <a:pPr lvl="3"/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δ</a:t>
            </a:r>
            <a:r>
              <a:rPr lang="en-US" sz="2000" baseline="-25000" dirty="0" err="1">
                <a:latin typeface="Courier New" pitchFamily="49" charset="0"/>
                <a:cs typeface="Courier New" pitchFamily="49" charset="0"/>
              </a:rPr>
              <a:t>k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 = </a:t>
            </a:r>
            <a:r>
              <a:rPr lang="en-US" sz="2000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y</a:t>
            </a:r>
            <a:r>
              <a:rPr lang="en-US" sz="2000" baseline="-25000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k</a:t>
            </a:r>
            <a:r>
              <a:rPr lang="en-US" sz="2000" baseline="-25000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(1-y</a:t>
            </a:r>
            <a:r>
              <a:rPr lang="en-US" sz="2000" baseline="-25000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k</a:t>
            </a:r>
            <a:r>
              <a:rPr lang="en-US" sz="2000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) </a:t>
            </a:r>
            <a:r>
              <a:rPr lang="en-US" sz="2000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000" dirty="0" err="1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y</a:t>
            </a:r>
            <a:r>
              <a:rPr lang="en-US" sz="2000" baseline="-25000" dirty="0" err="1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k</a:t>
            </a:r>
            <a:r>
              <a:rPr lang="en-US" sz="2000" baseline="-25000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– </a:t>
            </a:r>
            <a:r>
              <a:rPr lang="en-US" sz="2000" dirty="0" err="1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y</a:t>
            </a:r>
            <a:r>
              <a:rPr lang="en-US" sz="2000" baseline="-25000" dirty="0" err="1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k</a:t>
            </a:r>
            <a:r>
              <a:rPr lang="en-US" sz="2000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’)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	for output units</a:t>
            </a:r>
          </a:p>
          <a:p>
            <a:pPr lvl="3"/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δ</a:t>
            </a:r>
            <a:r>
              <a:rPr lang="en-US" sz="2000" baseline="-25000" dirty="0" err="1">
                <a:latin typeface="Courier New" pitchFamily="49" charset="0"/>
                <a:cs typeface="Courier New" pitchFamily="49" charset="0"/>
              </a:rPr>
              <a:t>j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 = </a:t>
            </a:r>
            <a:r>
              <a:rPr lang="en-US" sz="2000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z</a:t>
            </a:r>
            <a:r>
              <a:rPr lang="en-US" sz="2000" baseline="-25000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j</a:t>
            </a:r>
            <a:r>
              <a:rPr lang="en-US" sz="2000" baseline="-25000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(1-z</a:t>
            </a:r>
            <a:r>
              <a:rPr lang="en-US" sz="2000" baseline="-25000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j</a:t>
            </a:r>
            <a:r>
              <a:rPr lang="en-US" sz="2000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) </a:t>
            </a:r>
            <a:r>
              <a:rPr lang="en-US" sz="20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∑</a:t>
            </a:r>
            <a:r>
              <a:rPr lang="en-US" sz="2000" baseline="-250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k</a:t>
            </a:r>
            <a:r>
              <a:rPr lang="en-US" sz="20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w</a:t>
            </a:r>
            <a:r>
              <a:rPr lang="en-US" sz="2000" baseline="-25000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kj</a:t>
            </a:r>
            <a:r>
              <a:rPr lang="en-US" sz="20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δ</a:t>
            </a:r>
            <a:r>
              <a:rPr lang="en-US" sz="2000" baseline="-25000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k</a:t>
            </a:r>
            <a:r>
              <a:rPr lang="en-US" sz="2000" baseline="-25000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for hidden units</a:t>
            </a:r>
          </a:p>
          <a:p>
            <a:pPr lvl="2"/>
            <a:r>
              <a:rPr lang="en-US" sz="2000" dirty="0"/>
              <a:t>Update weights:</a:t>
            </a:r>
            <a:endParaRPr lang="en-US" sz="2000" dirty="0">
              <a:latin typeface="Courier New" pitchFamily="49" charset="0"/>
              <a:cs typeface="Courier New" pitchFamily="49" charset="0"/>
            </a:endParaRPr>
          </a:p>
          <a:p>
            <a:pPr lvl="3"/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w</a:t>
            </a:r>
            <a:r>
              <a:rPr lang="en-US" sz="2000" baseline="-25000" dirty="0" err="1">
                <a:latin typeface="Courier New" pitchFamily="49" charset="0"/>
                <a:cs typeface="Courier New" pitchFamily="49" charset="0"/>
              </a:rPr>
              <a:t>kj</a:t>
            </a:r>
            <a:r>
              <a:rPr lang="en-US" sz="2000" baseline="-2500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=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w</a:t>
            </a:r>
            <a:r>
              <a:rPr lang="en-US" sz="2000" baseline="-25000" dirty="0" err="1">
                <a:latin typeface="Courier New" pitchFamily="49" charset="0"/>
                <a:cs typeface="Courier New" pitchFamily="49" charset="0"/>
              </a:rPr>
              <a:t>kj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- η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δ</a:t>
            </a:r>
            <a:r>
              <a:rPr lang="en-US" sz="2000" baseline="-25000" dirty="0" err="1">
                <a:latin typeface="Courier New" pitchFamily="49" charset="0"/>
                <a:cs typeface="Courier New" pitchFamily="49" charset="0"/>
              </a:rPr>
              <a:t>k</a:t>
            </a:r>
            <a:r>
              <a:rPr lang="en-US" sz="2000" baseline="-25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z</a:t>
            </a:r>
            <a:r>
              <a:rPr lang="en-US" sz="2000" baseline="-25000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j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		for output units</a:t>
            </a:r>
          </a:p>
          <a:p>
            <a:pPr lvl="3"/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w</a:t>
            </a:r>
            <a:r>
              <a:rPr lang="en-US" sz="2000" baseline="-25000" dirty="0" err="1">
                <a:latin typeface="Courier New" pitchFamily="49" charset="0"/>
                <a:cs typeface="Courier New" pitchFamily="49" charset="0"/>
              </a:rPr>
              <a:t>ji</a:t>
            </a:r>
            <a:r>
              <a:rPr lang="en-US" sz="2000" baseline="-2500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=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w</a:t>
            </a:r>
            <a:r>
              <a:rPr lang="en-US" sz="2000" baseline="-25000" dirty="0" err="1">
                <a:latin typeface="Courier New" pitchFamily="49" charset="0"/>
                <a:cs typeface="Courier New" pitchFamily="49" charset="0"/>
              </a:rPr>
              <a:t>ji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- η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δ</a:t>
            </a:r>
            <a:r>
              <a:rPr lang="en-US" sz="2000" baseline="-25000" dirty="0" err="1">
                <a:latin typeface="Courier New" pitchFamily="49" charset="0"/>
                <a:cs typeface="Courier New" pitchFamily="49" charset="0"/>
              </a:rPr>
              <a:t>j</a:t>
            </a:r>
            <a:r>
              <a:rPr lang="en-US" sz="2000" baseline="-25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x</a:t>
            </a:r>
            <a:r>
              <a:rPr lang="en-US" sz="2000" baseline="-25000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		for hidden units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6604084"/>
            <a:ext cx="212750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Adapted from R. Hwa, R. Mooney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AD7F286-9EB9-471F-8BE8-FFFC9D41DF91}"/>
              </a:ext>
            </a:extLst>
          </p:cNvPr>
          <p:cNvGrpSpPr/>
          <p:nvPr/>
        </p:nvGrpSpPr>
        <p:grpSpPr>
          <a:xfrm>
            <a:off x="1828800" y="5507395"/>
            <a:ext cx="6478055" cy="1198001"/>
            <a:chOff x="1828800" y="5507395"/>
            <a:chExt cx="6478055" cy="119800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63096" y="5997780"/>
              <a:ext cx="2447550" cy="707616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B5FC11B-45AE-48F3-92FA-8CF64B3D8EE5}"/>
                </a:ext>
              </a:extLst>
            </p:cNvPr>
            <p:cNvSpPr txBox="1"/>
            <p:nvPr/>
          </p:nvSpPr>
          <p:spPr>
            <a:xfrm>
              <a:off x="1828800" y="5507395"/>
              <a:ext cx="647805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u="sng" dirty="0"/>
                <a:t>Recall:</a:t>
              </a:r>
              <a:r>
                <a:rPr lang="en-US" sz="2000" dirty="0"/>
                <a:t> </a:t>
              </a:r>
              <a:r>
                <a:rPr lang="en-US" sz="20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w</a:t>
              </a:r>
              <a:r>
                <a:rPr lang="en-US" sz="2000" baseline="-250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ji</a:t>
              </a: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= </a:t>
              </a:r>
              <a:r>
                <a:rPr lang="en-US" sz="20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w</a:t>
              </a:r>
              <a:r>
                <a:rPr lang="en-US" sz="2000" baseline="-250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ji</a:t>
              </a: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 – </a:t>
              </a:r>
              <a:r>
                <a:rPr lang="el-GR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η</a:t>
              </a: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2000" dirty="0" err="1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dE</a:t>
              </a:r>
              <a:r>
                <a:rPr lang="en-US" sz="2000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/</a:t>
              </a:r>
              <a:r>
                <a:rPr lang="en-US" sz="2000" dirty="0" err="1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dz</a:t>
              </a:r>
              <a:r>
                <a:rPr lang="en-US" sz="2000" baseline="-25000" dirty="0" err="1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j</a:t>
              </a:r>
              <a:r>
                <a:rPr lang="en-US" sz="2000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2000" dirty="0" err="1">
                  <a:solidFill>
                    <a:srgbClr val="00B05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dz</a:t>
              </a:r>
              <a:r>
                <a:rPr lang="en-US" sz="2000" baseline="-25000" dirty="0" err="1">
                  <a:solidFill>
                    <a:srgbClr val="00B05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j</a:t>
              </a:r>
              <a:r>
                <a:rPr lang="en-US" sz="2000" dirty="0">
                  <a:solidFill>
                    <a:srgbClr val="00B05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/</a:t>
              </a:r>
              <a:r>
                <a:rPr lang="en-US" sz="2000" dirty="0" err="1">
                  <a:solidFill>
                    <a:srgbClr val="00B05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da</a:t>
              </a:r>
              <a:r>
                <a:rPr lang="en-US" sz="2000" baseline="-25000" dirty="0" err="1">
                  <a:solidFill>
                    <a:srgbClr val="00B05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j</a:t>
              </a:r>
              <a:r>
                <a:rPr lang="en-US" sz="2000" dirty="0">
                  <a:solidFill>
                    <a:srgbClr val="00B05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2000" dirty="0" err="1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da</a:t>
              </a:r>
              <a:r>
                <a:rPr lang="en-US" sz="2000" baseline="-25000" dirty="0" err="1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j</a:t>
              </a:r>
              <a:r>
                <a:rPr lang="en-US" sz="2000" dirty="0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/</a:t>
              </a:r>
              <a:r>
                <a:rPr lang="en-US" sz="2000" dirty="0" err="1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dw</a:t>
              </a:r>
              <a:r>
                <a:rPr lang="en-US" sz="2000" baseline="-25000" dirty="0" err="1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ji</a:t>
              </a:r>
              <a:r>
                <a:rPr lang="en-US" sz="2000" baseline="-25000" dirty="0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endParaRPr lang="en-US" sz="20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60210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example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14400"/>
            <a:ext cx="8062664" cy="52578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Two layer network w/ </a:t>
            </a:r>
            <a:r>
              <a:rPr lang="en-US" dirty="0" err="1"/>
              <a:t>tanh</a:t>
            </a:r>
            <a:r>
              <a:rPr lang="en-US"/>
              <a:t> at </a:t>
            </a:r>
            <a:r>
              <a:rPr lang="en-US" dirty="0"/>
              <a:t>hidden layer: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4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Derivative: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Minimize: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Forward propagation: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2328232" y="1372912"/>
            <a:ext cx="4487536" cy="903960"/>
            <a:chOff x="1907704" y="1752600"/>
            <a:chExt cx="4487536" cy="90396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07704" y="1988840"/>
              <a:ext cx="1165500" cy="42768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31840" y="1752600"/>
              <a:ext cx="3263400" cy="903960"/>
            </a:xfrm>
            <a:prstGeom prst="rect">
              <a:avLst/>
            </a:prstGeom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73400" y="2276872"/>
            <a:ext cx="2797200" cy="6123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04325" y="2885020"/>
            <a:ext cx="3535350" cy="12247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50200" y="3691472"/>
            <a:ext cx="3108000" cy="326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55220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Errors at output (identity function at output):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Errors at hidden units: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Derivatives </a:t>
            </a:r>
            <a:r>
              <a:rPr lang="en-US" dirty="0" err="1"/>
              <a:t>wrt</a:t>
            </a:r>
            <a:r>
              <a:rPr lang="en-US" dirty="0"/>
              <a:t> weights: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61900" y="1412776"/>
            <a:ext cx="2020200" cy="583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87774" y="2348880"/>
            <a:ext cx="3768451" cy="11858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52500" y="4010232"/>
            <a:ext cx="5439001" cy="11469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00192" y="1772816"/>
            <a:ext cx="2524900" cy="729979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387298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51" name="Line 23"/>
          <p:cNvSpPr>
            <a:spLocks noChangeShapeType="1"/>
          </p:cNvSpPr>
          <p:nvPr/>
        </p:nvSpPr>
        <p:spPr bwMode="auto">
          <a:xfrm flipH="1">
            <a:off x="3425825" y="3165475"/>
            <a:ext cx="498475" cy="10398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2971" name="Line 43"/>
          <p:cNvSpPr>
            <a:spLocks noChangeShapeType="1"/>
          </p:cNvSpPr>
          <p:nvPr/>
        </p:nvSpPr>
        <p:spPr bwMode="auto">
          <a:xfrm flipH="1">
            <a:off x="3443288" y="3171825"/>
            <a:ext cx="498475" cy="103981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2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Same example with graphic and math</a:t>
            </a:r>
          </a:p>
        </p:txBody>
      </p:sp>
      <p:sp>
        <p:nvSpPr>
          <p:cNvPr id="25293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371600"/>
            <a:ext cx="7772400" cy="1116013"/>
          </a:xfrm>
        </p:spPr>
        <p:txBody>
          <a:bodyPr/>
          <a:lstStyle/>
          <a:p>
            <a:r>
              <a:rPr lang="en-US" altLang="en-US" sz="2800" dirty="0"/>
              <a:t>First calculate error of output units and use this to change the top layer of weights.</a:t>
            </a:r>
          </a:p>
        </p:txBody>
      </p:sp>
      <p:sp>
        <p:nvSpPr>
          <p:cNvPr id="252933" name="Text Box 5"/>
          <p:cNvSpPr txBox="1">
            <a:spLocks noChangeArrowheads="1"/>
          </p:cNvSpPr>
          <p:nvPr/>
        </p:nvSpPr>
        <p:spPr bwMode="auto">
          <a:xfrm>
            <a:off x="5094288" y="2881313"/>
            <a:ext cx="828675" cy="39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output</a:t>
            </a:r>
          </a:p>
        </p:txBody>
      </p:sp>
      <p:sp>
        <p:nvSpPr>
          <p:cNvPr id="252934" name="Text Box 6"/>
          <p:cNvSpPr txBox="1">
            <a:spLocks noChangeArrowheads="1"/>
          </p:cNvSpPr>
          <p:nvPr/>
        </p:nvSpPr>
        <p:spPr bwMode="auto">
          <a:xfrm>
            <a:off x="5494338" y="3984625"/>
            <a:ext cx="871537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hidden</a:t>
            </a:r>
          </a:p>
        </p:txBody>
      </p:sp>
      <p:sp>
        <p:nvSpPr>
          <p:cNvPr id="252935" name="Text Box 7"/>
          <p:cNvSpPr txBox="1">
            <a:spLocks noChangeArrowheads="1"/>
          </p:cNvSpPr>
          <p:nvPr/>
        </p:nvSpPr>
        <p:spPr bwMode="auto">
          <a:xfrm>
            <a:off x="6057900" y="5064125"/>
            <a:ext cx="7032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input</a:t>
            </a:r>
          </a:p>
        </p:txBody>
      </p:sp>
      <p:sp>
        <p:nvSpPr>
          <p:cNvPr id="252936" name="Line 8"/>
          <p:cNvSpPr>
            <a:spLocks noChangeShapeType="1"/>
          </p:cNvSpPr>
          <p:nvPr/>
        </p:nvSpPr>
        <p:spPr bwMode="auto">
          <a:xfrm flipH="1">
            <a:off x="3117850" y="4205288"/>
            <a:ext cx="284163" cy="10906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2937" name="Line 9"/>
          <p:cNvSpPr>
            <a:spLocks noChangeShapeType="1"/>
          </p:cNvSpPr>
          <p:nvPr/>
        </p:nvSpPr>
        <p:spPr bwMode="auto">
          <a:xfrm>
            <a:off x="3425825" y="4232275"/>
            <a:ext cx="379413" cy="1041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2938" name="Line 10"/>
          <p:cNvSpPr>
            <a:spLocks noChangeShapeType="1"/>
          </p:cNvSpPr>
          <p:nvPr/>
        </p:nvSpPr>
        <p:spPr bwMode="auto">
          <a:xfrm>
            <a:off x="3425825" y="4259263"/>
            <a:ext cx="973138" cy="9604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2939" name="Line 11"/>
          <p:cNvSpPr>
            <a:spLocks noChangeShapeType="1"/>
          </p:cNvSpPr>
          <p:nvPr/>
        </p:nvSpPr>
        <p:spPr bwMode="auto">
          <a:xfrm>
            <a:off x="3425825" y="4281488"/>
            <a:ext cx="1682750" cy="10144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2940" name="Line 12"/>
          <p:cNvSpPr>
            <a:spLocks noChangeShapeType="1"/>
          </p:cNvSpPr>
          <p:nvPr/>
        </p:nvSpPr>
        <p:spPr bwMode="auto">
          <a:xfrm>
            <a:off x="3425825" y="4281488"/>
            <a:ext cx="2373313" cy="9382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2941" name="Line 13"/>
          <p:cNvSpPr>
            <a:spLocks noChangeShapeType="1"/>
          </p:cNvSpPr>
          <p:nvPr/>
        </p:nvSpPr>
        <p:spPr bwMode="auto">
          <a:xfrm flipH="1">
            <a:off x="3117850" y="4232275"/>
            <a:ext cx="1162050" cy="1041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2942" name="Line 14"/>
          <p:cNvSpPr>
            <a:spLocks noChangeShapeType="1"/>
          </p:cNvSpPr>
          <p:nvPr/>
        </p:nvSpPr>
        <p:spPr bwMode="auto">
          <a:xfrm flipH="1">
            <a:off x="3781425" y="4205288"/>
            <a:ext cx="522288" cy="1041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2943" name="Line 15"/>
          <p:cNvSpPr>
            <a:spLocks noChangeShapeType="1"/>
          </p:cNvSpPr>
          <p:nvPr/>
        </p:nvSpPr>
        <p:spPr bwMode="auto">
          <a:xfrm>
            <a:off x="4303713" y="4179888"/>
            <a:ext cx="117475" cy="1066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2944" name="Line 16"/>
          <p:cNvSpPr>
            <a:spLocks noChangeShapeType="1"/>
          </p:cNvSpPr>
          <p:nvPr/>
        </p:nvSpPr>
        <p:spPr bwMode="auto">
          <a:xfrm>
            <a:off x="4327525" y="4205288"/>
            <a:ext cx="808038" cy="10683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2945" name="Line 17"/>
          <p:cNvSpPr>
            <a:spLocks noChangeShapeType="1"/>
          </p:cNvSpPr>
          <p:nvPr/>
        </p:nvSpPr>
        <p:spPr bwMode="auto">
          <a:xfrm>
            <a:off x="4327525" y="4281488"/>
            <a:ext cx="1446213" cy="9382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2946" name="Line 18"/>
          <p:cNvSpPr>
            <a:spLocks noChangeShapeType="1"/>
          </p:cNvSpPr>
          <p:nvPr/>
        </p:nvSpPr>
        <p:spPr bwMode="auto">
          <a:xfrm flipH="1">
            <a:off x="3141663" y="4232275"/>
            <a:ext cx="1993900" cy="1041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2947" name="Line 19"/>
          <p:cNvSpPr>
            <a:spLocks noChangeShapeType="1"/>
          </p:cNvSpPr>
          <p:nvPr/>
        </p:nvSpPr>
        <p:spPr bwMode="auto">
          <a:xfrm flipH="1">
            <a:off x="3781425" y="4232275"/>
            <a:ext cx="1327150" cy="1041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2948" name="Line 20"/>
          <p:cNvSpPr>
            <a:spLocks noChangeShapeType="1"/>
          </p:cNvSpPr>
          <p:nvPr/>
        </p:nvSpPr>
        <p:spPr bwMode="auto">
          <a:xfrm flipH="1">
            <a:off x="4445000" y="4259263"/>
            <a:ext cx="714375" cy="9874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2949" name="Line 21"/>
          <p:cNvSpPr>
            <a:spLocks noChangeShapeType="1"/>
          </p:cNvSpPr>
          <p:nvPr/>
        </p:nvSpPr>
        <p:spPr bwMode="auto">
          <a:xfrm flipH="1">
            <a:off x="5062538" y="4179888"/>
            <a:ext cx="142875" cy="1066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2950" name="Line 22"/>
          <p:cNvSpPr>
            <a:spLocks noChangeShapeType="1"/>
          </p:cNvSpPr>
          <p:nvPr/>
        </p:nvSpPr>
        <p:spPr bwMode="auto">
          <a:xfrm>
            <a:off x="5181600" y="4205288"/>
            <a:ext cx="546100" cy="9921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2952" name="Line 24"/>
          <p:cNvSpPr>
            <a:spLocks noChangeShapeType="1"/>
          </p:cNvSpPr>
          <p:nvPr/>
        </p:nvSpPr>
        <p:spPr bwMode="auto">
          <a:xfrm>
            <a:off x="3948113" y="3165475"/>
            <a:ext cx="355600" cy="10398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2953" name="Line 25"/>
          <p:cNvSpPr>
            <a:spLocks noChangeShapeType="1"/>
          </p:cNvSpPr>
          <p:nvPr/>
        </p:nvSpPr>
        <p:spPr bwMode="auto">
          <a:xfrm>
            <a:off x="3924300" y="3165475"/>
            <a:ext cx="1257300" cy="9921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2954" name="Line 26"/>
          <p:cNvSpPr>
            <a:spLocks noChangeShapeType="1"/>
          </p:cNvSpPr>
          <p:nvPr/>
        </p:nvSpPr>
        <p:spPr bwMode="auto">
          <a:xfrm flipH="1">
            <a:off x="3425825" y="3190875"/>
            <a:ext cx="1303338" cy="10144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2955" name="Line 27"/>
          <p:cNvSpPr>
            <a:spLocks noChangeShapeType="1"/>
          </p:cNvSpPr>
          <p:nvPr/>
        </p:nvSpPr>
        <p:spPr bwMode="auto">
          <a:xfrm flipH="1">
            <a:off x="4279900" y="3190875"/>
            <a:ext cx="449263" cy="9667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2956" name="Line 28"/>
          <p:cNvSpPr>
            <a:spLocks noChangeShapeType="1"/>
          </p:cNvSpPr>
          <p:nvPr/>
        </p:nvSpPr>
        <p:spPr bwMode="auto">
          <a:xfrm>
            <a:off x="4754563" y="3216275"/>
            <a:ext cx="404812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2957" name="Oval 29"/>
          <p:cNvSpPr>
            <a:spLocks noChangeArrowheads="1"/>
          </p:cNvSpPr>
          <p:nvPr/>
        </p:nvSpPr>
        <p:spPr bwMode="auto">
          <a:xfrm>
            <a:off x="3049588" y="5183188"/>
            <a:ext cx="214312" cy="255587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2958" name="Oval 30"/>
          <p:cNvSpPr>
            <a:spLocks noChangeArrowheads="1"/>
          </p:cNvSpPr>
          <p:nvPr/>
        </p:nvSpPr>
        <p:spPr bwMode="auto">
          <a:xfrm>
            <a:off x="3703638" y="5172075"/>
            <a:ext cx="214312" cy="2540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2959" name="Oval 31"/>
          <p:cNvSpPr>
            <a:spLocks noChangeArrowheads="1"/>
          </p:cNvSpPr>
          <p:nvPr/>
        </p:nvSpPr>
        <p:spPr bwMode="auto">
          <a:xfrm>
            <a:off x="4359275" y="5157788"/>
            <a:ext cx="212725" cy="2540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2960" name="Oval 32"/>
          <p:cNvSpPr>
            <a:spLocks noChangeArrowheads="1"/>
          </p:cNvSpPr>
          <p:nvPr/>
        </p:nvSpPr>
        <p:spPr bwMode="auto">
          <a:xfrm>
            <a:off x="5013325" y="5145088"/>
            <a:ext cx="214313" cy="255587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2961" name="Oval 33"/>
          <p:cNvSpPr>
            <a:spLocks noChangeArrowheads="1"/>
          </p:cNvSpPr>
          <p:nvPr/>
        </p:nvSpPr>
        <p:spPr bwMode="auto">
          <a:xfrm>
            <a:off x="5667375" y="5130800"/>
            <a:ext cx="214313" cy="255588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2962" name="Oval 34"/>
          <p:cNvSpPr>
            <a:spLocks noChangeArrowheads="1"/>
          </p:cNvSpPr>
          <p:nvPr/>
        </p:nvSpPr>
        <p:spPr bwMode="auto">
          <a:xfrm>
            <a:off x="3336925" y="4079875"/>
            <a:ext cx="212725" cy="2540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2965" name="Oval 37"/>
          <p:cNvSpPr>
            <a:spLocks noChangeArrowheads="1"/>
          </p:cNvSpPr>
          <p:nvPr/>
        </p:nvSpPr>
        <p:spPr bwMode="auto">
          <a:xfrm>
            <a:off x="3830638" y="3051175"/>
            <a:ext cx="212725" cy="2540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2966" name="Oval 38"/>
          <p:cNvSpPr>
            <a:spLocks noChangeArrowheads="1"/>
          </p:cNvSpPr>
          <p:nvPr/>
        </p:nvSpPr>
        <p:spPr bwMode="auto">
          <a:xfrm>
            <a:off x="4673600" y="3051175"/>
            <a:ext cx="214313" cy="2540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2969" name="Oval 41"/>
          <p:cNvSpPr>
            <a:spLocks noChangeArrowheads="1"/>
          </p:cNvSpPr>
          <p:nvPr/>
        </p:nvSpPr>
        <p:spPr bwMode="auto">
          <a:xfrm>
            <a:off x="3836988" y="3055938"/>
            <a:ext cx="212725" cy="2540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2972" name="Line 44"/>
          <p:cNvSpPr>
            <a:spLocks noChangeShapeType="1"/>
          </p:cNvSpPr>
          <p:nvPr/>
        </p:nvSpPr>
        <p:spPr bwMode="auto">
          <a:xfrm>
            <a:off x="3978275" y="3208338"/>
            <a:ext cx="355600" cy="103981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2963" name="Oval 35"/>
          <p:cNvSpPr>
            <a:spLocks noChangeArrowheads="1"/>
          </p:cNvSpPr>
          <p:nvPr/>
        </p:nvSpPr>
        <p:spPr bwMode="auto">
          <a:xfrm>
            <a:off x="4203700" y="4079875"/>
            <a:ext cx="214313" cy="2540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2973" name="Line 45"/>
          <p:cNvSpPr>
            <a:spLocks noChangeShapeType="1"/>
          </p:cNvSpPr>
          <p:nvPr/>
        </p:nvSpPr>
        <p:spPr bwMode="auto">
          <a:xfrm>
            <a:off x="3967163" y="3184525"/>
            <a:ext cx="1257300" cy="9921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2964" name="Oval 36"/>
          <p:cNvSpPr>
            <a:spLocks noChangeArrowheads="1"/>
          </p:cNvSpPr>
          <p:nvPr/>
        </p:nvSpPr>
        <p:spPr bwMode="auto">
          <a:xfrm>
            <a:off x="5072063" y="4079875"/>
            <a:ext cx="214312" cy="2540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2970" name="Text Box 42"/>
          <p:cNvSpPr txBox="1">
            <a:spLocks noChangeArrowheads="1"/>
          </p:cNvSpPr>
          <p:nvPr/>
        </p:nvSpPr>
        <p:spPr bwMode="auto">
          <a:xfrm>
            <a:off x="711504" y="3356992"/>
            <a:ext cx="2357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Update weights into </a:t>
            </a:r>
            <a:r>
              <a:rPr kumimoji="0" lang="en-US" alt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5600" y="2948752"/>
            <a:ext cx="1414140" cy="408240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4" cstate="print"/>
          <a:srcRect l="59267"/>
          <a:stretch/>
        </p:blipFill>
        <p:spPr>
          <a:xfrm>
            <a:off x="726745" y="3861048"/>
            <a:ext cx="1550828" cy="80287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6745" y="4725144"/>
            <a:ext cx="2797201" cy="419904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0" y="6604084"/>
            <a:ext cx="33746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Adapted from Ray Mooney, equations from Chris Bishop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884368" y="2887776"/>
            <a:ext cx="300082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1186147" y="4019715"/>
            <a:ext cx="161509" cy="161509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85493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2971" grpId="0" animBg="1"/>
      <p:bldP spid="252969" grpId="0" animBg="1"/>
      <p:bldP spid="252972" grpId="0" animBg="1"/>
      <p:bldP spid="252973" grpId="0" animBg="1"/>
      <p:bldP spid="252970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Line 2"/>
          <p:cNvSpPr>
            <a:spLocks noChangeShapeType="1"/>
          </p:cNvSpPr>
          <p:nvPr/>
        </p:nvSpPr>
        <p:spPr bwMode="auto">
          <a:xfrm flipH="1">
            <a:off x="3425825" y="3165475"/>
            <a:ext cx="498475" cy="10398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395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Same example with graphic and math</a:t>
            </a:r>
          </a:p>
        </p:txBody>
      </p:sp>
      <p:sp>
        <p:nvSpPr>
          <p:cNvPr id="253957" name="Rectangle 5"/>
          <p:cNvSpPr>
            <a:spLocks noGrp="1" noChangeArrowheads="1"/>
          </p:cNvSpPr>
          <p:nvPr>
            <p:ph idx="1"/>
          </p:nvPr>
        </p:nvSpPr>
        <p:spPr>
          <a:xfrm>
            <a:off x="685800" y="1371600"/>
            <a:ext cx="7772400" cy="1116013"/>
          </a:xfrm>
        </p:spPr>
        <p:txBody>
          <a:bodyPr/>
          <a:lstStyle/>
          <a:p>
            <a:r>
              <a:rPr lang="en-US" altLang="en-US" sz="2800"/>
              <a:t>Next calculate error for hidden units based on errors on the output units it feeds into.</a:t>
            </a:r>
          </a:p>
        </p:txBody>
      </p:sp>
      <p:sp>
        <p:nvSpPr>
          <p:cNvPr id="253958" name="Text Box 6"/>
          <p:cNvSpPr txBox="1">
            <a:spLocks noChangeArrowheads="1"/>
          </p:cNvSpPr>
          <p:nvPr/>
        </p:nvSpPr>
        <p:spPr bwMode="auto">
          <a:xfrm>
            <a:off x="5094288" y="2881313"/>
            <a:ext cx="828675" cy="39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output</a:t>
            </a:r>
          </a:p>
        </p:txBody>
      </p:sp>
      <p:sp>
        <p:nvSpPr>
          <p:cNvPr id="253959" name="Text Box 7"/>
          <p:cNvSpPr txBox="1">
            <a:spLocks noChangeArrowheads="1"/>
          </p:cNvSpPr>
          <p:nvPr/>
        </p:nvSpPr>
        <p:spPr bwMode="auto">
          <a:xfrm>
            <a:off x="5494338" y="3984625"/>
            <a:ext cx="871537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hidden</a:t>
            </a:r>
          </a:p>
        </p:txBody>
      </p:sp>
      <p:sp>
        <p:nvSpPr>
          <p:cNvPr id="253960" name="Text Box 8"/>
          <p:cNvSpPr txBox="1">
            <a:spLocks noChangeArrowheads="1"/>
          </p:cNvSpPr>
          <p:nvPr/>
        </p:nvSpPr>
        <p:spPr bwMode="auto">
          <a:xfrm>
            <a:off x="6057900" y="5064125"/>
            <a:ext cx="7032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input</a:t>
            </a:r>
          </a:p>
        </p:txBody>
      </p:sp>
      <p:sp>
        <p:nvSpPr>
          <p:cNvPr id="253961" name="Line 9"/>
          <p:cNvSpPr>
            <a:spLocks noChangeShapeType="1"/>
          </p:cNvSpPr>
          <p:nvPr/>
        </p:nvSpPr>
        <p:spPr bwMode="auto">
          <a:xfrm flipH="1">
            <a:off x="3117850" y="4205288"/>
            <a:ext cx="284163" cy="10906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3962" name="Line 10"/>
          <p:cNvSpPr>
            <a:spLocks noChangeShapeType="1"/>
          </p:cNvSpPr>
          <p:nvPr/>
        </p:nvSpPr>
        <p:spPr bwMode="auto">
          <a:xfrm>
            <a:off x="3425825" y="4232275"/>
            <a:ext cx="379413" cy="1041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3963" name="Line 11"/>
          <p:cNvSpPr>
            <a:spLocks noChangeShapeType="1"/>
          </p:cNvSpPr>
          <p:nvPr/>
        </p:nvSpPr>
        <p:spPr bwMode="auto">
          <a:xfrm>
            <a:off x="3425825" y="4259263"/>
            <a:ext cx="973138" cy="9604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3964" name="Line 12"/>
          <p:cNvSpPr>
            <a:spLocks noChangeShapeType="1"/>
          </p:cNvSpPr>
          <p:nvPr/>
        </p:nvSpPr>
        <p:spPr bwMode="auto">
          <a:xfrm>
            <a:off x="3425825" y="4281488"/>
            <a:ext cx="1682750" cy="10144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3965" name="Line 13"/>
          <p:cNvSpPr>
            <a:spLocks noChangeShapeType="1"/>
          </p:cNvSpPr>
          <p:nvPr/>
        </p:nvSpPr>
        <p:spPr bwMode="auto">
          <a:xfrm>
            <a:off x="3425825" y="4281488"/>
            <a:ext cx="2373313" cy="9382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3966" name="Line 14"/>
          <p:cNvSpPr>
            <a:spLocks noChangeShapeType="1"/>
          </p:cNvSpPr>
          <p:nvPr/>
        </p:nvSpPr>
        <p:spPr bwMode="auto">
          <a:xfrm flipH="1">
            <a:off x="3117850" y="4232275"/>
            <a:ext cx="1162050" cy="1041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3967" name="Line 15"/>
          <p:cNvSpPr>
            <a:spLocks noChangeShapeType="1"/>
          </p:cNvSpPr>
          <p:nvPr/>
        </p:nvSpPr>
        <p:spPr bwMode="auto">
          <a:xfrm flipH="1">
            <a:off x="3781425" y="4205288"/>
            <a:ext cx="522288" cy="1041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3968" name="Line 16"/>
          <p:cNvSpPr>
            <a:spLocks noChangeShapeType="1"/>
          </p:cNvSpPr>
          <p:nvPr/>
        </p:nvSpPr>
        <p:spPr bwMode="auto">
          <a:xfrm>
            <a:off x="4303713" y="4179888"/>
            <a:ext cx="117475" cy="1066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3969" name="Line 17"/>
          <p:cNvSpPr>
            <a:spLocks noChangeShapeType="1"/>
          </p:cNvSpPr>
          <p:nvPr/>
        </p:nvSpPr>
        <p:spPr bwMode="auto">
          <a:xfrm>
            <a:off x="4327525" y="4205288"/>
            <a:ext cx="808038" cy="10683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3970" name="Line 18"/>
          <p:cNvSpPr>
            <a:spLocks noChangeShapeType="1"/>
          </p:cNvSpPr>
          <p:nvPr/>
        </p:nvSpPr>
        <p:spPr bwMode="auto">
          <a:xfrm>
            <a:off x="4327525" y="4281488"/>
            <a:ext cx="1446213" cy="9382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3971" name="Line 19"/>
          <p:cNvSpPr>
            <a:spLocks noChangeShapeType="1"/>
          </p:cNvSpPr>
          <p:nvPr/>
        </p:nvSpPr>
        <p:spPr bwMode="auto">
          <a:xfrm flipH="1">
            <a:off x="3141663" y="4232275"/>
            <a:ext cx="1993900" cy="1041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3972" name="Line 20"/>
          <p:cNvSpPr>
            <a:spLocks noChangeShapeType="1"/>
          </p:cNvSpPr>
          <p:nvPr/>
        </p:nvSpPr>
        <p:spPr bwMode="auto">
          <a:xfrm flipH="1">
            <a:off x="3781425" y="4232275"/>
            <a:ext cx="1327150" cy="1041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3973" name="Line 21"/>
          <p:cNvSpPr>
            <a:spLocks noChangeShapeType="1"/>
          </p:cNvSpPr>
          <p:nvPr/>
        </p:nvSpPr>
        <p:spPr bwMode="auto">
          <a:xfrm flipH="1">
            <a:off x="4445000" y="4259263"/>
            <a:ext cx="714375" cy="9874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3974" name="Line 22"/>
          <p:cNvSpPr>
            <a:spLocks noChangeShapeType="1"/>
          </p:cNvSpPr>
          <p:nvPr/>
        </p:nvSpPr>
        <p:spPr bwMode="auto">
          <a:xfrm flipH="1">
            <a:off x="5062538" y="4179888"/>
            <a:ext cx="142875" cy="1066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3975" name="Line 23"/>
          <p:cNvSpPr>
            <a:spLocks noChangeShapeType="1"/>
          </p:cNvSpPr>
          <p:nvPr/>
        </p:nvSpPr>
        <p:spPr bwMode="auto">
          <a:xfrm>
            <a:off x="5181600" y="4205288"/>
            <a:ext cx="546100" cy="9921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3976" name="Line 24"/>
          <p:cNvSpPr>
            <a:spLocks noChangeShapeType="1"/>
          </p:cNvSpPr>
          <p:nvPr/>
        </p:nvSpPr>
        <p:spPr bwMode="auto">
          <a:xfrm>
            <a:off x="3948113" y="3165475"/>
            <a:ext cx="355600" cy="10398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3977" name="Line 25"/>
          <p:cNvSpPr>
            <a:spLocks noChangeShapeType="1"/>
          </p:cNvSpPr>
          <p:nvPr/>
        </p:nvSpPr>
        <p:spPr bwMode="auto">
          <a:xfrm>
            <a:off x="3924300" y="3165475"/>
            <a:ext cx="1257300" cy="9921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3978" name="Line 26"/>
          <p:cNvSpPr>
            <a:spLocks noChangeShapeType="1"/>
          </p:cNvSpPr>
          <p:nvPr/>
        </p:nvSpPr>
        <p:spPr bwMode="auto">
          <a:xfrm flipH="1">
            <a:off x="3425825" y="3190875"/>
            <a:ext cx="1303338" cy="10144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3979" name="Line 27"/>
          <p:cNvSpPr>
            <a:spLocks noChangeShapeType="1"/>
          </p:cNvSpPr>
          <p:nvPr/>
        </p:nvSpPr>
        <p:spPr bwMode="auto">
          <a:xfrm flipH="1">
            <a:off x="4279900" y="3190875"/>
            <a:ext cx="449263" cy="9667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3980" name="Line 28"/>
          <p:cNvSpPr>
            <a:spLocks noChangeShapeType="1"/>
          </p:cNvSpPr>
          <p:nvPr/>
        </p:nvSpPr>
        <p:spPr bwMode="auto">
          <a:xfrm>
            <a:off x="4754563" y="3216275"/>
            <a:ext cx="404812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3981" name="Oval 29"/>
          <p:cNvSpPr>
            <a:spLocks noChangeArrowheads="1"/>
          </p:cNvSpPr>
          <p:nvPr/>
        </p:nvSpPr>
        <p:spPr bwMode="auto">
          <a:xfrm>
            <a:off x="3049588" y="5183188"/>
            <a:ext cx="214312" cy="255587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3982" name="Oval 30"/>
          <p:cNvSpPr>
            <a:spLocks noChangeArrowheads="1"/>
          </p:cNvSpPr>
          <p:nvPr/>
        </p:nvSpPr>
        <p:spPr bwMode="auto">
          <a:xfrm>
            <a:off x="3703638" y="5172075"/>
            <a:ext cx="214312" cy="2540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3983" name="Oval 31"/>
          <p:cNvSpPr>
            <a:spLocks noChangeArrowheads="1"/>
          </p:cNvSpPr>
          <p:nvPr/>
        </p:nvSpPr>
        <p:spPr bwMode="auto">
          <a:xfrm>
            <a:off x="4359275" y="5157788"/>
            <a:ext cx="212725" cy="2540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3984" name="Oval 32"/>
          <p:cNvSpPr>
            <a:spLocks noChangeArrowheads="1"/>
          </p:cNvSpPr>
          <p:nvPr/>
        </p:nvSpPr>
        <p:spPr bwMode="auto">
          <a:xfrm>
            <a:off x="5013325" y="5145088"/>
            <a:ext cx="214313" cy="255587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3985" name="Oval 33"/>
          <p:cNvSpPr>
            <a:spLocks noChangeArrowheads="1"/>
          </p:cNvSpPr>
          <p:nvPr/>
        </p:nvSpPr>
        <p:spPr bwMode="auto">
          <a:xfrm>
            <a:off x="5667375" y="5130800"/>
            <a:ext cx="214313" cy="255588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3986" name="Oval 34"/>
          <p:cNvSpPr>
            <a:spLocks noChangeArrowheads="1"/>
          </p:cNvSpPr>
          <p:nvPr/>
        </p:nvSpPr>
        <p:spPr bwMode="auto">
          <a:xfrm>
            <a:off x="3336925" y="4079875"/>
            <a:ext cx="212725" cy="2540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3990" name="Oval 38"/>
          <p:cNvSpPr>
            <a:spLocks noChangeArrowheads="1"/>
          </p:cNvSpPr>
          <p:nvPr/>
        </p:nvSpPr>
        <p:spPr bwMode="auto">
          <a:xfrm>
            <a:off x="3336925" y="4067175"/>
            <a:ext cx="212725" cy="2540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3992" name="Oval 40"/>
          <p:cNvSpPr>
            <a:spLocks noChangeArrowheads="1"/>
          </p:cNvSpPr>
          <p:nvPr/>
        </p:nvSpPr>
        <p:spPr bwMode="auto">
          <a:xfrm>
            <a:off x="4203700" y="4079875"/>
            <a:ext cx="214313" cy="2540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3994" name="Oval 42"/>
          <p:cNvSpPr>
            <a:spLocks noChangeArrowheads="1"/>
          </p:cNvSpPr>
          <p:nvPr/>
        </p:nvSpPr>
        <p:spPr bwMode="auto">
          <a:xfrm>
            <a:off x="5072063" y="4079875"/>
            <a:ext cx="214312" cy="2540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3998" name="Text Box 46"/>
          <p:cNvSpPr txBox="1">
            <a:spLocks noChangeArrowheads="1"/>
          </p:cNvSpPr>
          <p:nvPr/>
        </p:nvSpPr>
        <p:spPr bwMode="auto">
          <a:xfrm>
            <a:off x="823913" y="3744913"/>
            <a:ext cx="1809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4000" name="Line 48"/>
          <p:cNvSpPr>
            <a:spLocks noChangeShapeType="1"/>
          </p:cNvSpPr>
          <p:nvPr/>
        </p:nvSpPr>
        <p:spPr bwMode="auto">
          <a:xfrm flipH="1">
            <a:off x="3419475" y="3186113"/>
            <a:ext cx="498475" cy="103981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4001" name="Line 49"/>
          <p:cNvSpPr>
            <a:spLocks noChangeShapeType="1"/>
          </p:cNvSpPr>
          <p:nvPr/>
        </p:nvSpPr>
        <p:spPr bwMode="auto">
          <a:xfrm flipH="1">
            <a:off x="3481388" y="3173413"/>
            <a:ext cx="1303337" cy="101441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3988" name="Oval 36"/>
          <p:cNvSpPr>
            <a:spLocks noChangeArrowheads="1"/>
          </p:cNvSpPr>
          <p:nvPr/>
        </p:nvSpPr>
        <p:spPr bwMode="auto">
          <a:xfrm>
            <a:off x="4673600" y="3051175"/>
            <a:ext cx="214313" cy="2540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3987" name="Oval 35"/>
          <p:cNvSpPr>
            <a:spLocks noChangeArrowheads="1"/>
          </p:cNvSpPr>
          <p:nvPr/>
        </p:nvSpPr>
        <p:spPr bwMode="auto">
          <a:xfrm>
            <a:off x="3830638" y="3051175"/>
            <a:ext cx="212725" cy="2540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4002" name="Oval 50"/>
          <p:cNvSpPr>
            <a:spLocks noChangeArrowheads="1"/>
          </p:cNvSpPr>
          <p:nvPr/>
        </p:nvSpPr>
        <p:spPr bwMode="auto">
          <a:xfrm>
            <a:off x="3829050" y="3060700"/>
            <a:ext cx="212725" cy="2540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4003" name="Oval 51"/>
          <p:cNvSpPr>
            <a:spLocks noChangeArrowheads="1"/>
          </p:cNvSpPr>
          <p:nvPr/>
        </p:nvSpPr>
        <p:spPr bwMode="auto">
          <a:xfrm>
            <a:off x="4662488" y="3054350"/>
            <a:ext cx="212725" cy="2540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7144" y="3751040"/>
            <a:ext cx="2637916" cy="830088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7884368" y="2887776"/>
            <a:ext cx="300082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</a:t>
            </a:r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5600" y="2948752"/>
            <a:ext cx="1414140" cy="408240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0" y="6604084"/>
            <a:ext cx="33746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Adapted from Ray Mooney, equations from Chris Bishop</a:t>
            </a:r>
          </a:p>
        </p:txBody>
      </p:sp>
    </p:spTree>
    <p:extLst>
      <p:ext uri="{BB962C8B-B14F-4D97-AF65-F5344CB8AC3E}">
        <p14:creationId xmlns:p14="http://schemas.microsoft.com/office/powerpoint/2010/main" val="11432937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3990" grpId="0" animBg="1"/>
      <p:bldP spid="254000" grpId="0" animBg="1"/>
      <p:bldP spid="254001" grpId="0" animBg="1"/>
      <p:bldP spid="254002" grpId="0" animBg="1"/>
      <p:bldP spid="254003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Line 2"/>
          <p:cNvSpPr>
            <a:spLocks noChangeShapeType="1"/>
          </p:cNvSpPr>
          <p:nvPr/>
        </p:nvSpPr>
        <p:spPr bwMode="auto">
          <a:xfrm flipH="1">
            <a:off x="3425825" y="3165475"/>
            <a:ext cx="498475" cy="10398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497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Same example with graphic and math</a:t>
            </a:r>
          </a:p>
        </p:txBody>
      </p:sp>
      <p:sp>
        <p:nvSpPr>
          <p:cNvPr id="254980" name="Rectangle 4"/>
          <p:cNvSpPr>
            <a:spLocks noGrp="1" noChangeArrowheads="1"/>
          </p:cNvSpPr>
          <p:nvPr>
            <p:ph idx="1"/>
          </p:nvPr>
        </p:nvSpPr>
        <p:spPr>
          <a:xfrm>
            <a:off x="685800" y="1371600"/>
            <a:ext cx="7772400" cy="1116013"/>
          </a:xfrm>
        </p:spPr>
        <p:txBody>
          <a:bodyPr/>
          <a:lstStyle/>
          <a:p>
            <a:r>
              <a:rPr lang="en-US" altLang="en-US" sz="2800"/>
              <a:t>Finally update bottom layer of weights based on errors calculated for hidden units.</a:t>
            </a:r>
          </a:p>
        </p:txBody>
      </p:sp>
      <p:sp>
        <p:nvSpPr>
          <p:cNvPr id="254981" name="Text Box 5"/>
          <p:cNvSpPr txBox="1">
            <a:spLocks noChangeArrowheads="1"/>
          </p:cNvSpPr>
          <p:nvPr/>
        </p:nvSpPr>
        <p:spPr bwMode="auto">
          <a:xfrm>
            <a:off x="5094288" y="2881313"/>
            <a:ext cx="828675" cy="39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output</a:t>
            </a:r>
          </a:p>
        </p:txBody>
      </p:sp>
      <p:sp>
        <p:nvSpPr>
          <p:cNvPr id="254982" name="Text Box 6"/>
          <p:cNvSpPr txBox="1">
            <a:spLocks noChangeArrowheads="1"/>
          </p:cNvSpPr>
          <p:nvPr/>
        </p:nvSpPr>
        <p:spPr bwMode="auto">
          <a:xfrm>
            <a:off x="5494338" y="3984625"/>
            <a:ext cx="871537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hidden</a:t>
            </a:r>
          </a:p>
        </p:txBody>
      </p:sp>
      <p:sp>
        <p:nvSpPr>
          <p:cNvPr id="254983" name="Text Box 7"/>
          <p:cNvSpPr txBox="1">
            <a:spLocks noChangeArrowheads="1"/>
          </p:cNvSpPr>
          <p:nvPr/>
        </p:nvSpPr>
        <p:spPr bwMode="auto">
          <a:xfrm>
            <a:off x="6057900" y="5064125"/>
            <a:ext cx="7032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input</a:t>
            </a:r>
          </a:p>
        </p:txBody>
      </p:sp>
      <p:sp>
        <p:nvSpPr>
          <p:cNvPr id="254984" name="Line 8"/>
          <p:cNvSpPr>
            <a:spLocks noChangeShapeType="1"/>
          </p:cNvSpPr>
          <p:nvPr/>
        </p:nvSpPr>
        <p:spPr bwMode="auto">
          <a:xfrm flipH="1">
            <a:off x="3117850" y="4205288"/>
            <a:ext cx="284163" cy="10906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4985" name="Line 9"/>
          <p:cNvSpPr>
            <a:spLocks noChangeShapeType="1"/>
          </p:cNvSpPr>
          <p:nvPr/>
        </p:nvSpPr>
        <p:spPr bwMode="auto">
          <a:xfrm>
            <a:off x="3425825" y="4232275"/>
            <a:ext cx="379413" cy="1041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4986" name="Line 10"/>
          <p:cNvSpPr>
            <a:spLocks noChangeShapeType="1"/>
          </p:cNvSpPr>
          <p:nvPr/>
        </p:nvSpPr>
        <p:spPr bwMode="auto">
          <a:xfrm>
            <a:off x="3425825" y="4259263"/>
            <a:ext cx="973138" cy="9604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4987" name="Line 11"/>
          <p:cNvSpPr>
            <a:spLocks noChangeShapeType="1"/>
          </p:cNvSpPr>
          <p:nvPr/>
        </p:nvSpPr>
        <p:spPr bwMode="auto">
          <a:xfrm>
            <a:off x="3425825" y="4281488"/>
            <a:ext cx="1682750" cy="10144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4988" name="Line 12"/>
          <p:cNvSpPr>
            <a:spLocks noChangeShapeType="1"/>
          </p:cNvSpPr>
          <p:nvPr/>
        </p:nvSpPr>
        <p:spPr bwMode="auto">
          <a:xfrm>
            <a:off x="3425825" y="4281488"/>
            <a:ext cx="2373313" cy="9382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4989" name="Line 13"/>
          <p:cNvSpPr>
            <a:spLocks noChangeShapeType="1"/>
          </p:cNvSpPr>
          <p:nvPr/>
        </p:nvSpPr>
        <p:spPr bwMode="auto">
          <a:xfrm flipH="1">
            <a:off x="3117850" y="4232275"/>
            <a:ext cx="1162050" cy="1041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4990" name="Line 14"/>
          <p:cNvSpPr>
            <a:spLocks noChangeShapeType="1"/>
          </p:cNvSpPr>
          <p:nvPr/>
        </p:nvSpPr>
        <p:spPr bwMode="auto">
          <a:xfrm flipH="1">
            <a:off x="3781425" y="4205288"/>
            <a:ext cx="522288" cy="1041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4991" name="Line 15"/>
          <p:cNvSpPr>
            <a:spLocks noChangeShapeType="1"/>
          </p:cNvSpPr>
          <p:nvPr/>
        </p:nvSpPr>
        <p:spPr bwMode="auto">
          <a:xfrm>
            <a:off x="4303713" y="4179888"/>
            <a:ext cx="117475" cy="1066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4992" name="Line 16"/>
          <p:cNvSpPr>
            <a:spLocks noChangeShapeType="1"/>
          </p:cNvSpPr>
          <p:nvPr/>
        </p:nvSpPr>
        <p:spPr bwMode="auto">
          <a:xfrm>
            <a:off x="4327525" y="4205288"/>
            <a:ext cx="808038" cy="10683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4993" name="Line 17"/>
          <p:cNvSpPr>
            <a:spLocks noChangeShapeType="1"/>
          </p:cNvSpPr>
          <p:nvPr/>
        </p:nvSpPr>
        <p:spPr bwMode="auto">
          <a:xfrm>
            <a:off x="4327525" y="4281488"/>
            <a:ext cx="1446213" cy="9382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4994" name="Line 18"/>
          <p:cNvSpPr>
            <a:spLocks noChangeShapeType="1"/>
          </p:cNvSpPr>
          <p:nvPr/>
        </p:nvSpPr>
        <p:spPr bwMode="auto">
          <a:xfrm flipH="1">
            <a:off x="3141663" y="4232275"/>
            <a:ext cx="1993900" cy="1041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4995" name="Line 19"/>
          <p:cNvSpPr>
            <a:spLocks noChangeShapeType="1"/>
          </p:cNvSpPr>
          <p:nvPr/>
        </p:nvSpPr>
        <p:spPr bwMode="auto">
          <a:xfrm flipH="1">
            <a:off x="3781425" y="4232275"/>
            <a:ext cx="1327150" cy="1041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4996" name="Line 20"/>
          <p:cNvSpPr>
            <a:spLocks noChangeShapeType="1"/>
          </p:cNvSpPr>
          <p:nvPr/>
        </p:nvSpPr>
        <p:spPr bwMode="auto">
          <a:xfrm flipH="1">
            <a:off x="4445000" y="4259263"/>
            <a:ext cx="714375" cy="9874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4997" name="Line 21"/>
          <p:cNvSpPr>
            <a:spLocks noChangeShapeType="1"/>
          </p:cNvSpPr>
          <p:nvPr/>
        </p:nvSpPr>
        <p:spPr bwMode="auto">
          <a:xfrm flipH="1">
            <a:off x="5062538" y="4179888"/>
            <a:ext cx="142875" cy="1066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4998" name="Line 22"/>
          <p:cNvSpPr>
            <a:spLocks noChangeShapeType="1"/>
          </p:cNvSpPr>
          <p:nvPr/>
        </p:nvSpPr>
        <p:spPr bwMode="auto">
          <a:xfrm>
            <a:off x="5181600" y="4205288"/>
            <a:ext cx="546100" cy="9921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4999" name="Line 23"/>
          <p:cNvSpPr>
            <a:spLocks noChangeShapeType="1"/>
          </p:cNvSpPr>
          <p:nvPr/>
        </p:nvSpPr>
        <p:spPr bwMode="auto">
          <a:xfrm>
            <a:off x="3948113" y="3165475"/>
            <a:ext cx="355600" cy="10398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5000" name="Line 24"/>
          <p:cNvSpPr>
            <a:spLocks noChangeShapeType="1"/>
          </p:cNvSpPr>
          <p:nvPr/>
        </p:nvSpPr>
        <p:spPr bwMode="auto">
          <a:xfrm>
            <a:off x="3924300" y="3165475"/>
            <a:ext cx="1257300" cy="9921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5001" name="Line 25"/>
          <p:cNvSpPr>
            <a:spLocks noChangeShapeType="1"/>
          </p:cNvSpPr>
          <p:nvPr/>
        </p:nvSpPr>
        <p:spPr bwMode="auto">
          <a:xfrm flipH="1">
            <a:off x="3425825" y="3190875"/>
            <a:ext cx="1303338" cy="10144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5002" name="Line 26"/>
          <p:cNvSpPr>
            <a:spLocks noChangeShapeType="1"/>
          </p:cNvSpPr>
          <p:nvPr/>
        </p:nvSpPr>
        <p:spPr bwMode="auto">
          <a:xfrm flipH="1">
            <a:off x="4279900" y="3190875"/>
            <a:ext cx="449263" cy="9667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5003" name="Line 27"/>
          <p:cNvSpPr>
            <a:spLocks noChangeShapeType="1"/>
          </p:cNvSpPr>
          <p:nvPr/>
        </p:nvSpPr>
        <p:spPr bwMode="auto">
          <a:xfrm>
            <a:off x="4754563" y="3216275"/>
            <a:ext cx="404812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5009" name="Oval 33"/>
          <p:cNvSpPr>
            <a:spLocks noChangeArrowheads="1"/>
          </p:cNvSpPr>
          <p:nvPr/>
        </p:nvSpPr>
        <p:spPr bwMode="auto">
          <a:xfrm>
            <a:off x="3336925" y="4079875"/>
            <a:ext cx="212725" cy="2540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5010" name="Oval 34"/>
          <p:cNvSpPr>
            <a:spLocks noChangeArrowheads="1"/>
          </p:cNvSpPr>
          <p:nvPr/>
        </p:nvSpPr>
        <p:spPr bwMode="auto">
          <a:xfrm>
            <a:off x="3336925" y="4067175"/>
            <a:ext cx="212725" cy="2540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5011" name="Oval 35"/>
          <p:cNvSpPr>
            <a:spLocks noChangeArrowheads="1"/>
          </p:cNvSpPr>
          <p:nvPr/>
        </p:nvSpPr>
        <p:spPr bwMode="auto">
          <a:xfrm>
            <a:off x="4203700" y="4079875"/>
            <a:ext cx="214313" cy="2540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5012" name="Oval 36"/>
          <p:cNvSpPr>
            <a:spLocks noChangeArrowheads="1"/>
          </p:cNvSpPr>
          <p:nvPr/>
        </p:nvSpPr>
        <p:spPr bwMode="auto">
          <a:xfrm>
            <a:off x="5072063" y="4079875"/>
            <a:ext cx="214312" cy="2540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5013" name="Text Box 37"/>
          <p:cNvSpPr txBox="1">
            <a:spLocks noChangeArrowheads="1"/>
          </p:cNvSpPr>
          <p:nvPr/>
        </p:nvSpPr>
        <p:spPr bwMode="auto">
          <a:xfrm>
            <a:off x="823913" y="3744913"/>
            <a:ext cx="1809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5017" name="Oval 41"/>
          <p:cNvSpPr>
            <a:spLocks noChangeArrowheads="1"/>
          </p:cNvSpPr>
          <p:nvPr/>
        </p:nvSpPr>
        <p:spPr bwMode="auto">
          <a:xfrm>
            <a:off x="4673600" y="3051175"/>
            <a:ext cx="214313" cy="2540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5018" name="Oval 42"/>
          <p:cNvSpPr>
            <a:spLocks noChangeArrowheads="1"/>
          </p:cNvSpPr>
          <p:nvPr/>
        </p:nvSpPr>
        <p:spPr bwMode="auto">
          <a:xfrm>
            <a:off x="3830638" y="3051175"/>
            <a:ext cx="212725" cy="2540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5021" name="Line 45"/>
          <p:cNvSpPr>
            <a:spLocks noChangeShapeType="1"/>
          </p:cNvSpPr>
          <p:nvPr/>
        </p:nvSpPr>
        <p:spPr bwMode="auto">
          <a:xfrm flipH="1">
            <a:off x="3124200" y="4211638"/>
            <a:ext cx="284163" cy="109061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5022" name="Line 46"/>
          <p:cNvSpPr>
            <a:spLocks noChangeShapeType="1"/>
          </p:cNvSpPr>
          <p:nvPr/>
        </p:nvSpPr>
        <p:spPr bwMode="auto">
          <a:xfrm>
            <a:off x="3419475" y="4264025"/>
            <a:ext cx="379413" cy="10414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5004" name="Oval 28"/>
          <p:cNvSpPr>
            <a:spLocks noChangeArrowheads="1"/>
          </p:cNvSpPr>
          <p:nvPr/>
        </p:nvSpPr>
        <p:spPr bwMode="auto">
          <a:xfrm>
            <a:off x="3049588" y="5183188"/>
            <a:ext cx="214312" cy="255587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5005" name="Oval 29"/>
          <p:cNvSpPr>
            <a:spLocks noChangeArrowheads="1"/>
          </p:cNvSpPr>
          <p:nvPr/>
        </p:nvSpPr>
        <p:spPr bwMode="auto">
          <a:xfrm>
            <a:off x="3703638" y="5172075"/>
            <a:ext cx="214312" cy="2540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5023" name="Line 47"/>
          <p:cNvSpPr>
            <a:spLocks noChangeShapeType="1"/>
          </p:cNvSpPr>
          <p:nvPr/>
        </p:nvSpPr>
        <p:spPr bwMode="auto">
          <a:xfrm>
            <a:off x="3479800" y="4313238"/>
            <a:ext cx="973138" cy="9604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5024" name="Line 48"/>
          <p:cNvSpPr>
            <a:spLocks noChangeShapeType="1"/>
          </p:cNvSpPr>
          <p:nvPr/>
        </p:nvSpPr>
        <p:spPr bwMode="auto">
          <a:xfrm>
            <a:off x="3468688" y="4298950"/>
            <a:ext cx="1682750" cy="101441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5025" name="Line 49"/>
          <p:cNvSpPr>
            <a:spLocks noChangeShapeType="1"/>
          </p:cNvSpPr>
          <p:nvPr/>
        </p:nvSpPr>
        <p:spPr bwMode="auto">
          <a:xfrm>
            <a:off x="3468688" y="4311650"/>
            <a:ext cx="2373312" cy="93821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5008" name="Oval 32"/>
          <p:cNvSpPr>
            <a:spLocks noChangeArrowheads="1"/>
          </p:cNvSpPr>
          <p:nvPr/>
        </p:nvSpPr>
        <p:spPr bwMode="auto">
          <a:xfrm>
            <a:off x="5667375" y="5130800"/>
            <a:ext cx="214313" cy="255588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5007" name="Oval 31"/>
          <p:cNvSpPr>
            <a:spLocks noChangeArrowheads="1"/>
          </p:cNvSpPr>
          <p:nvPr/>
        </p:nvSpPr>
        <p:spPr bwMode="auto">
          <a:xfrm>
            <a:off x="5013325" y="5145088"/>
            <a:ext cx="214313" cy="255587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5006" name="Oval 30"/>
          <p:cNvSpPr>
            <a:spLocks noChangeArrowheads="1"/>
          </p:cNvSpPr>
          <p:nvPr/>
        </p:nvSpPr>
        <p:spPr bwMode="auto">
          <a:xfrm>
            <a:off x="4359275" y="5157788"/>
            <a:ext cx="212725" cy="2540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5027" name="Text Box 51"/>
          <p:cNvSpPr txBox="1">
            <a:spLocks noChangeArrowheads="1"/>
          </p:cNvSpPr>
          <p:nvPr/>
        </p:nvSpPr>
        <p:spPr bwMode="auto">
          <a:xfrm>
            <a:off x="755576" y="3968229"/>
            <a:ext cx="2323370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Update weights into </a:t>
            </a:r>
            <a:r>
              <a:rPr kumimoji="0" lang="en-US" alt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</a:t>
            </a:r>
            <a:endParaRPr kumimoji="0" lang="en-US" altLang="en-US" sz="1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3" cstate="print"/>
          <a:srcRect r="60724"/>
          <a:stretch/>
        </p:blipFill>
        <p:spPr>
          <a:xfrm>
            <a:off x="828913" y="4569536"/>
            <a:ext cx="1495364" cy="80287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8255" y="5517232"/>
            <a:ext cx="2797201" cy="419904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7884368" y="2887776"/>
            <a:ext cx="300082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</a:t>
            </a:r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7144" y="3136180"/>
            <a:ext cx="2637916" cy="830088"/>
          </a:xfrm>
          <a:prstGeom prst="rect">
            <a:avLst/>
          </a:prstGeom>
        </p:spPr>
      </p:pic>
      <p:sp>
        <p:nvSpPr>
          <p:cNvPr id="54" name="Rectangle 53"/>
          <p:cNvSpPr/>
          <p:nvPr/>
        </p:nvSpPr>
        <p:spPr bwMode="auto">
          <a:xfrm>
            <a:off x="1269111" y="4719618"/>
            <a:ext cx="161509" cy="161509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0" y="6604084"/>
            <a:ext cx="33746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Adapted from Ray Mooney, equations from Chris Bishop</a:t>
            </a:r>
          </a:p>
        </p:txBody>
      </p:sp>
    </p:spTree>
    <p:extLst>
      <p:ext uri="{BB962C8B-B14F-4D97-AF65-F5344CB8AC3E}">
        <p14:creationId xmlns:p14="http://schemas.microsoft.com/office/powerpoint/2010/main" val="329815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5021" grpId="0" animBg="1"/>
      <p:bldP spid="255022" grpId="0" animBg="1"/>
      <p:bldP spid="255023" grpId="0" animBg="1"/>
      <p:bldP spid="255024" grpId="0" animBg="1"/>
      <p:bldP spid="255025" grpId="0" animBg="1"/>
      <p:bldP spid="255027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C48A7E-5A1E-4E69-9597-D86522AE9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way of keeping track of error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1BFD9C-8B5C-4787-B5D1-7C33D3010A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Computation graphs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Accumulate upstream/downstream gradients at each node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One set flows from inputs to outputs and can be computed without evaluating loss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The other flows from outputs (loss) to inputs</a:t>
            </a:r>
          </a:p>
        </p:txBody>
      </p:sp>
    </p:spTree>
    <p:extLst>
      <p:ext uri="{BB962C8B-B14F-4D97-AF65-F5344CB8AC3E}">
        <p14:creationId xmlns:p14="http://schemas.microsoft.com/office/powerpoint/2010/main" val="773402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5481366"/>
            <a:ext cx="9144000" cy="359073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5748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11470" algn="l"/>
                <a:tab pos="7621270" algn="l"/>
              </a:tabLst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Fei-Fei Li &amp; Andrej Karpathy &amp;</a:t>
            </a:r>
            <a:r>
              <a:rPr kumimoji="0" sz="1800" b="0" i="0" u="none" strike="noStrike" kern="1200" cap="none" spc="1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Justin</a:t>
            </a:r>
            <a:r>
              <a:rPr kumimoji="0" sz="18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Johnson	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Lecture</a:t>
            </a:r>
            <a:r>
              <a:rPr kumimoji="0" sz="3000" b="0" i="0" u="none" strike="noStrike" kern="1200" cap="none" spc="0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4</a:t>
            </a:r>
            <a:r>
              <a:rPr kumimoji="0" sz="3000" b="0" i="0" u="none" strike="noStrike" kern="1200" cap="none" spc="0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-	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13 Jan</a:t>
            </a:r>
            <a:r>
              <a:rPr kumimoji="0" sz="3000" b="0" i="0" u="none" strike="noStrike" kern="1200" cap="none" spc="-9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2016</a:t>
            </a:r>
            <a:endParaRPr kumimoji="0" sz="3000" b="0" i="0" u="none" strike="noStrike" kern="1200" cap="none" spc="0" normalizeH="0" baseline="-4166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976193" y="1351999"/>
            <a:ext cx="3495040" cy="3495040"/>
          </a:xfrm>
          <a:custGeom>
            <a:avLst/>
            <a:gdLst/>
            <a:ahLst/>
            <a:cxnLst/>
            <a:rect l="l" t="t" r="r" b="b"/>
            <a:pathLst>
              <a:path w="3495040" h="3495040">
                <a:moveTo>
                  <a:pt x="0" y="1747346"/>
                </a:moveTo>
                <a:lnTo>
                  <a:pt x="649" y="1699249"/>
                </a:lnTo>
                <a:lnTo>
                  <a:pt x="2585" y="1651474"/>
                </a:lnTo>
                <a:lnTo>
                  <a:pt x="5792" y="1604036"/>
                </a:lnTo>
                <a:lnTo>
                  <a:pt x="10253" y="1556953"/>
                </a:lnTo>
                <a:lnTo>
                  <a:pt x="15951" y="1510241"/>
                </a:lnTo>
                <a:lnTo>
                  <a:pt x="22870" y="1463917"/>
                </a:lnTo>
                <a:lnTo>
                  <a:pt x="30992" y="1417998"/>
                </a:lnTo>
                <a:lnTo>
                  <a:pt x="40302" y="1372499"/>
                </a:lnTo>
                <a:lnTo>
                  <a:pt x="50783" y="1327438"/>
                </a:lnTo>
                <a:lnTo>
                  <a:pt x="62417" y="1282832"/>
                </a:lnTo>
                <a:lnTo>
                  <a:pt x="75189" y="1238697"/>
                </a:lnTo>
                <a:lnTo>
                  <a:pt x="89081" y="1195049"/>
                </a:lnTo>
                <a:lnTo>
                  <a:pt x="104078" y="1151906"/>
                </a:lnTo>
                <a:lnTo>
                  <a:pt x="120162" y="1109284"/>
                </a:lnTo>
                <a:lnTo>
                  <a:pt x="137316" y="1067200"/>
                </a:lnTo>
                <a:lnTo>
                  <a:pt x="155525" y="1025670"/>
                </a:lnTo>
                <a:lnTo>
                  <a:pt x="174770" y="984711"/>
                </a:lnTo>
                <a:lnTo>
                  <a:pt x="195037" y="944340"/>
                </a:lnTo>
                <a:lnTo>
                  <a:pt x="216308" y="904573"/>
                </a:lnTo>
                <a:lnTo>
                  <a:pt x="238566" y="865427"/>
                </a:lnTo>
                <a:lnTo>
                  <a:pt x="261794" y="826918"/>
                </a:lnTo>
                <a:lnTo>
                  <a:pt x="285977" y="789064"/>
                </a:lnTo>
                <a:lnTo>
                  <a:pt x="311098" y="751881"/>
                </a:lnTo>
                <a:lnTo>
                  <a:pt x="337139" y="715386"/>
                </a:lnTo>
                <a:lnTo>
                  <a:pt x="364084" y="679595"/>
                </a:lnTo>
                <a:lnTo>
                  <a:pt x="391917" y="644524"/>
                </a:lnTo>
                <a:lnTo>
                  <a:pt x="420620" y="610192"/>
                </a:lnTo>
                <a:lnTo>
                  <a:pt x="450178" y="576613"/>
                </a:lnTo>
                <a:lnTo>
                  <a:pt x="480573" y="543805"/>
                </a:lnTo>
                <a:lnTo>
                  <a:pt x="511789" y="511785"/>
                </a:lnTo>
                <a:lnTo>
                  <a:pt x="543809" y="480569"/>
                </a:lnTo>
                <a:lnTo>
                  <a:pt x="576617" y="450174"/>
                </a:lnTo>
                <a:lnTo>
                  <a:pt x="610196" y="420617"/>
                </a:lnTo>
                <a:lnTo>
                  <a:pt x="644528" y="391914"/>
                </a:lnTo>
                <a:lnTo>
                  <a:pt x="679599" y="364081"/>
                </a:lnTo>
                <a:lnTo>
                  <a:pt x="715390" y="337136"/>
                </a:lnTo>
                <a:lnTo>
                  <a:pt x="751886" y="311095"/>
                </a:lnTo>
                <a:lnTo>
                  <a:pt x="789069" y="285975"/>
                </a:lnTo>
                <a:lnTo>
                  <a:pt x="826923" y="261792"/>
                </a:lnTo>
                <a:lnTo>
                  <a:pt x="865431" y="238563"/>
                </a:lnTo>
                <a:lnTo>
                  <a:pt x="904577" y="216306"/>
                </a:lnTo>
                <a:lnTo>
                  <a:pt x="944344" y="195035"/>
                </a:lnTo>
                <a:lnTo>
                  <a:pt x="984715" y="174769"/>
                </a:lnTo>
                <a:lnTo>
                  <a:pt x="1025674" y="155523"/>
                </a:lnTo>
                <a:lnTo>
                  <a:pt x="1067204" y="137315"/>
                </a:lnTo>
                <a:lnTo>
                  <a:pt x="1109288" y="120160"/>
                </a:lnTo>
                <a:lnTo>
                  <a:pt x="1151910" y="104077"/>
                </a:lnTo>
                <a:lnTo>
                  <a:pt x="1195053" y="89080"/>
                </a:lnTo>
                <a:lnTo>
                  <a:pt x="1238700" y="75188"/>
                </a:lnTo>
                <a:lnTo>
                  <a:pt x="1282835" y="62416"/>
                </a:lnTo>
                <a:lnTo>
                  <a:pt x="1327442" y="50782"/>
                </a:lnTo>
                <a:lnTo>
                  <a:pt x="1372502" y="40302"/>
                </a:lnTo>
                <a:lnTo>
                  <a:pt x="1418000" y="30992"/>
                </a:lnTo>
                <a:lnTo>
                  <a:pt x="1463920" y="22869"/>
                </a:lnTo>
                <a:lnTo>
                  <a:pt x="1510243" y="15951"/>
                </a:lnTo>
                <a:lnTo>
                  <a:pt x="1556955" y="10253"/>
                </a:lnTo>
                <a:lnTo>
                  <a:pt x="1604038" y="5792"/>
                </a:lnTo>
                <a:lnTo>
                  <a:pt x="1651475" y="2585"/>
                </a:lnTo>
                <a:lnTo>
                  <a:pt x="1699250" y="649"/>
                </a:lnTo>
                <a:lnTo>
                  <a:pt x="1747346" y="0"/>
                </a:lnTo>
                <a:lnTo>
                  <a:pt x="1796921" y="702"/>
                </a:lnTo>
                <a:lnTo>
                  <a:pt x="1846325" y="2803"/>
                </a:lnTo>
                <a:lnTo>
                  <a:pt x="1895530" y="6290"/>
                </a:lnTo>
                <a:lnTo>
                  <a:pt x="1944510" y="11153"/>
                </a:lnTo>
                <a:lnTo>
                  <a:pt x="1993237" y="17380"/>
                </a:lnTo>
                <a:lnTo>
                  <a:pt x="2041685" y="24961"/>
                </a:lnTo>
                <a:lnTo>
                  <a:pt x="2089828" y="33884"/>
                </a:lnTo>
                <a:lnTo>
                  <a:pt x="2137639" y="44139"/>
                </a:lnTo>
                <a:lnTo>
                  <a:pt x="2185091" y="55715"/>
                </a:lnTo>
                <a:lnTo>
                  <a:pt x="2232157" y="68599"/>
                </a:lnTo>
                <a:lnTo>
                  <a:pt x="2278810" y="82782"/>
                </a:lnTo>
                <a:lnTo>
                  <a:pt x="2325025" y="98252"/>
                </a:lnTo>
                <a:lnTo>
                  <a:pt x="2370773" y="114997"/>
                </a:lnTo>
                <a:lnTo>
                  <a:pt x="2416029" y="133008"/>
                </a:lnTo>
                <a:lnTo>
                  <a:pt x="2460765" y="152273"/>
                </a:lnTo>
                <a:lnTo>
                  <a:pt x="2504956" y="172781"/>
                </a:lnTo>
                <a:lnTo>
                  <a:pt x="2548573" y="194520"/>
                </a:lnTo>
                <a:lnTo>
                  <a:pt x="2591591" y="217480"/>
                </a:lnTo>
                <a:lnTo>
                  <a:pt x="2633983" y="241650"/>
                </a:lnTo>
                <a:lnTo>
                  <a:pt x="2675722" y="267018"/>
                </a:lnTo>
                <a:lnTo>
                  <a:pt x="2716781" y="293574"/>
                </a:lnTo>
                <a:lnTo>
                  <a:pt x="2757134" y="321307"/>
                </a:lnTo>
                <a:lnTo>
                  <a:pt x="2796753" y="350204"/>
                </a:lnTo>
                <a:lnTo>
                  <a:pt x="2835613" y="380256"/>
                </a:lnTo>
                <a:lnTo>
                  <a:pt x="2873686" y="411452"/>
                </a:lnTo>
                <a:lnTo>
                  <a:pt x="2910946" y="443779"/>
                </a:lnTo>
                <a:lnTo>
                  <a:pt x="2947366" y="477227"/>
                </a:lnTo>
                <a:lnTo>
                  <a:pt x="2982918" y="511786"/>
                </a:lnTo>
                <a:lnTo>
                  <a:pt x="3017475" y="547338"/>
                </a:lnTo>
                <a:lnTo>
                  <a:pt x="3050922" y="583757"/>
                </a:lnTo>
                <a:lnTo>
                  <a:pt x="3083248" y="621015"/>
                </a:lnTo>
                <a:lnTo>
                  <a:pt x="3114442" y="659087"/>
                </a:lnTo>
                <a:lnTo>
                  <a:pt x="3144493" y="697946"/>
                </a:lnTo>
                <a:lnTo>
                  <a:pt x="3173389" y="737565"/>
                </a:lnTo>
                <a:lnTo>
                  <a:pt x="3201121" y="777917"/>
                </a:lnTo>
                <a:lnTo>
                  <a:pt x="3227676" y="818975"/>
                </a:lnTo>
                <a:lnTo>
                  <a:pt x="3253044" y="860713"/>
                </a:lnTo>
                <a:lnTo>
                  <a:pt x="3277213" y="903104"/>
                </a:lnTo>
                <a:lnTo>
                  <a:pt x="3300172" y="946122"/>
                </a:lnTo>
                <a:lnTo>
                  <a:pt x="3321911" y="989739"/>
                </a:lnTo>
                <a:lnTo>
                  <a:pt x="3342419" y="1033929"/>
                </a:lnTo>
                <a:lnTo>
                  <a:pt x="3361683" y="1078665"/>
                </a:lnTo>
                <a:lnTo>
                  <a:pt x="3379694" y="1123920"/>
                </a:lnTo>
                <a:lnTo>
                  <a:pt x="3396440" y="1169668"/>
                </a:lnTo>
                <a:lnTo>
                  <a:pt x="3411910" y="1215882"/>
                </a:lnTo>
                <a:lnTo>
                  <a:pt x="3426092" y="1262535"/>
                </a:lnTo>
                <a:lnTo>
                  <a:pt x="3438977" y="1309601"/>
                </a:lnTo>
                <a:lnTo>
                  <a:pt x="3450552" y="1357052"/>
                </a:lnTo>
                <a:lnTo>
                  <a:pt x="3460807" y="1404863"/>
                </a:lnTo>
                <a:lnTo>
                  <a:pt x="3469731" y="1453006"/>
                </a:lnTo>
                <a:lnTo>
                  <a:pt x="3477312" y="1501454"/>
                </a:lnTo>
                <a:lnTo>
                  <a:pt x="3483539" y="1550182"/>
                </a:lnTo>
                <a:lnTo>
                  <a:pt x="3488402" y="1599161"/>
                </a:lnTo>
                <a:lnTo>
                  <a:pt x="3491889" y="1648366"/>
                </a:lnTo>
                <a:lnTo>
                  <a:pt x="3493990" y="1697770"/>
                </a:lnTo>
                <a:lnTo>
                  <a:pt x="3494692" y="1747346"/>
                </a:lnTo>
                <a:lnTo>
                  <a:pt x="3494043" y="1795442"/>
                </a:lnTo>
                <a:lnTo>
                  <a:pt x="3492107" y="1843217"/>
                </a:lnTo>
                <a:lnTo>
                  <a:pt x="3488900" y="1890654"/>
                </a:lnTo>
                <a:lnTo>
                  <a:pt x="3484439" y="1937737"/>
                </a:lnTo>
                <a:lnTo>
                  <a:pt x="3478741" y="1984448"/>
                </a:lnTo>
                <a:lnTo>
                  <a:pt x="3471822" y="2030772"/>
                </a:lnTo>
                <a:lnTo>
                  <a:pt x="3463700" y="2076692"/>
                </a:lnTo>
                <a:lnTo>
                  <a:pt x="3454390" y="2122190"/>
                </a:lnTo>
                <a:lnTo>
                  <a:pt x="3443909" y="2167250"/>
                </a:lnTo>
                <a:lnTo>
                  <a:pt x="3432275" y="2211857"/>
                </a:lnTo>
                <a:lnTo>
                  <a:pt x="3419503" y="2255992"/>
                </a:lnTo>
                <a:lnTo>
                  <a:pt x="3405611" y="2299639"/>
                </a:lnTo>
                <a:lnTo>
                  <a:pt x="3390614" y="2342782"/>
                </a:lnTo>
                <a:lnTo>
                  <a:pt x="3374530" y="2385404"/>
                </a:lnTo>
                <a:lnTo>
                  <a:pt x="3357376" y="2427488"/>
                </a:lnTo>
                <a:lnTo>
                  <a:pt x="3339167" y="2469018"/>
                </a:lnTo>
                <a:lnTo>
                  <a:pt x="3319922" y="2509977"/>
                </a:lnTo>
                <a:lnTo>
                  <a:pt x="3299655" y="2550348"/>
                </a:lnTo>
                <a:lnTo>
                  <a:pt x="3278384" y="2590115"/>
                </a:lnTo>
                <a:lnTo>
                  <a:pt x="3256126" y="2629261"/>
                </a:lnTo>
                <a:lnTo>
                  <a:pt x="3232897" y="2667769"/>
                </a:lnTo>
                <a:lnTo>
                  <a:pt x="3208715" y="2705623"/>
                </a:lnTo>
                <a:lnTo>
                  <a:pt x="3183594" y="2742806"/>
                </a:lnTo>
                <a:lnTo>
                  <a:pt x="3157553" y="2779302"/>
                </a:lnTo>
                <a:lnTo>
                  <a:pt x="3130608" y="2815093"/>
                </a:lnTo>
                <a:lnTo>
                  <a:pt x="3102775" y="2850164"/>
                </a:lnTo>
                <a:lnTo>
                  <a:pt x="3074072" y="2884496"/>
                </a:lnTo>
                <a:lnTo>
                  <a:pt x="3044514" y="2918075"/>
                </a:lnTo>
                <a:lnTo>
                  <a:pt x="3014119" y="2950883"/>
                </a:lnTo>
                <a:lnTo>
                  <a:pt x="2982903" y="2982903"/>
                </a:lnTo>
                <a:lnTo>
                  <a:pt x="2950883" y="3014119"/>
                </a:lnTo>
                <a:lnTo>
                  <a:pt x="2918075" y="3044514"/>
                </a:lnTo>
                <a:lnTo>
                  <a:pt x="2884496" y="3074072"/>
                </a:lnTo>
                <a:lnTo>
                  <a:pt x="2850164" y="3102775"/>
                </a:lnTo>
                <a:lnTo>
                  <a:pt x="2815093" y="3130608"/>
                </a:lnTo>
                <a:lnTo>
                  <a:pt x="2779302" y="3157553"/>
                </a:lnTo>
                <a:lnTo>
                  <a:pt x="2742806" y="3183594"/>
                </a:lnTo>
                <a:lnTo>
                  <a:pt x="2705623" y="3208715"/>
                </a:lnTo>
                <a:lnTo>
                  <a:pt x="2667769" y="3232897"/>
                </a:lnTo>
                <a:lnTo>
                  <a:pt x="2629261" y="3256126"/>
                </a:lnTo>
                <a:lnTo>
                  <a:pt x="2590115" y="3278384"/>
                </a:lnTo>
                <a:lnTo>
                  <a:pt x="2550348" y="3299655"/>
                </a:lnTo>
                <a:lnTo>
                  <a:pt x="2509977" y="3319922"/>
                </a:lnTo>
                <a:lnTo>
                  <a:pt x="2469018" y="3339167"/>
                </a:lnTo>
                <a:lnTo>
                  <a:pt x="2427488" y="3357376"/>
                </a:lnTo>
                <a:lnTo>
                  <a:pt x="2385404" y="3374530"/>
                </a:lnTo>
                <a:lnTo>
                  <a:pt x="2342782" y="3390614"/>
                </a:lnTo>
                <a:lnTo>
                  <a:pt x="2299639" y="3405611"/>
                </a:lnTo>
                <a:lnTo>
                  <a:pt x="2255992" y="3419503"/>
                </a:lnTo>
                <a:lnTo>
                  <a:pt x="2211857" y="3432275"/>
                </a:lnTo>
                <a:lnTo>
                  <a:pt x="2167250" y="3443909"/>
                </a:lnTo>
                <a:lnTo>
                  <a:pt x="2122190" y="3454390"/>
                </a:lnTo>
                <a:lnTo>
                  <a:pt x="2076692" y="3463700"/>
                </a:lnTo>
                <a:lnTo>
                  <a:pt x="2030772" y="3471822"/>
                </a:lnTo>
                <a:lnTo>
                  <a:pt x="1984448" y="3478741"/>
                </a:lnTo>
                <a:lnTo>
                  <a:pt x="1937737" y="3484439"/>
                </a:lnTo>
                <a:lnTo>
                  <a:pt x="1890654" y="3488900"/>
                </a:lnTo>
                <a:lnTo>
                  <a:pt x="1843217" y="3492107"/>
                </a:lnTo>
                <a:lnTo>
                  <a:pt x="1795442" y="3494043"/>
                </a:lnTo>
                <a:lnTo>
                  <a:pt x="1747346" y="3494692"/>
                </a:lnTo>
                <a:lnTo>
                  <a:pt x="1699250" y="3494043"/>
                </a:lnTo>
                <a:lnTo>
                  <a:pt x="1651475" y="3492107"/>
                </a:lnTo>
                <a:lnTo>
                  <a:pt x="1604038" y="3488900"/>
                </a:lnTo>
                <a:lnTo>
                  <a:pt x="1556955" y="3484439"/>
                </a:lnTo>
                <a:lnTo>
                  <a:pt x="1510243" y="3478741"/>
                </a:lnTo>
                <a:lnTo>
                  <a:pt x="1463920" y="3471822"/>
                </a:lnTo>
                <a:lnTo>
                  <a:pt x="1418000" y="3463700"/>
                </a:lnTo>
                <a:lnTo>
                  <a:pt x="1372502" y="3454390"/>
                </a:lnTo>
                <a:lnTo>
                  <a:pt x="1327442" y="3443909"/>
                </a:lnTo>
                <a:lnTo>
                  <a:pt x="1282835" y="3432275"/>
                </a:lnTo>
                <a:lnTo>
                  <a:pt x="1238700" y="3419503"/>
                </a:lnTo>
                <a:lnTo>
                  <a:pt x="1195053" y="3405611"/>
                </a:lnTo>
                <a:lnTo>
                  <a:pt x="1151910" y="3390614"/>
                </a:lnTo>
                <a:lnTo>
                  <a:pt x="1109288" y="3374530"/>
                </a:lnTo>
                <a:lnTo>
                  <a:pt x="1067204" y="3357376"/>
                </a:lnTo>
                <a:lnTo>
                  <a:pt x="1025674" y="3339167"/>
                </a:lnTo>
                <a:lnTo>
                  <a:pt x="984715" y="3319922"/>
                </a:lnTo>
                <a:lnTo>
                  <a:pt x="944344" y="3299655"/>
                </a:lnTo>
                <a:lnTo>
                  <a:pt x="904577" y="3278384"/>
                </a:lnTo>
                <a:lnTo>
                  <a:pt x="865431" y="3256126"/>
                </a:lnTo>
                <a:lnTo>
                  <a:pt x="826923" y="3232897"/>
                </a:lnTo>
                <a:lnTo>
                  <a:pt x="789069" y="3208715"/>
                </a:lnTo>
                <a:lnTo>
                  <a:pt x="751886" y="3183594"/>
                </a:lnTo>
                <a:lnTo>
                  <a:pt x="715390" y="3157553"/>
                </a:lnTo>
                <a:lnTo>
                  <a:pt x="679599" y="3130608"/>
                </a:lnTo>
                <a:lnTo>
                  <a:pt x="644528" y="3102775"/>
                </a:lnTo>
                <a:lnTo>
                  <a:pt x="610196" y="3074072"/>
                </a:lnTo>
                <a:lnTo>
                  <a:pt x="576617" y="3044514"/>
                </a:lnTo>
                <a:lnTo>
                  <a:pt x="543809" y="3014119"/>
                </a:lnTo>
                <a:lnTo>
                  <a:pt x="511789" y="2982903"/>
                </a:lnTo>
                <a:lnTo>
                  <a:pt x="480573" y="2950883"/>
                </a:lnTo>
                <a:lnTo>
                  <a:pt x="450178" y="2918075"/>
                </a:lnTo>
                <a:lnTo>
                  <a:pt x="420620" y="2884496"/>
                </a:lnTo>
                <a:lnTo>
                  <a:pt x="391917" y="2850164"/>
                </a:lnTo>
                <a:lnTo>
                  <a:pt x="364084" y="2815093"/>
                </a:lnTo>
                <a:lnTo>
                  <a:pt x="337139" y="2779302"/>
                </a:lnTo>
                <a:lnTo>
                  <a:pt x="311098" y="2742806"/>
                </a:lnTo>
                <a:lnTo>
                  <a:pt x="285977" y="2705623"/>
                </a:lnTo>
                <a:lnTo>
                  <a:pt x="261794" y="2667769"/>
                </a:lnTo>
                <a:lnTo>
                  <a:pt x="238566" y="2629261"/>
                </a:lnTo>
                <a:lnTo>
                  <a:pt x="216308" y="2590115"/>
                </a:lnTo>
                <a:lnTo>
                  <a:pt x="195037" y="2550348"/>
                </a:lnTo>
                <a:lnTo>
                  <a:pt x="174770" y="2509977"/>
                </a:lnTo>
                <a:lnTo>
                  <a:pt x="155525" y="2469018"/>
                </a:lnTo>
                <a:lnTo>
                  <a:pt x="137316" y="2427488"/>
                </a:lnTo>
                <a:lnTo>
                  <a:pt x="120162" y="2385404"/>
                </a:lnTo>
                <a:lnTo>
                  <a:pt x="104078" y="2342782"/>
                </a:lnTo>
                <a:lnTo>
                  <a:pt x="89081" y="2299639"/>
                </a:lnTo>
                <a:lnTo>
                  <a:pt x="75189" y="2255992"/>
                </a:lnTo>
                <a:lnTo>
                  <a:pt x="62417" y="2211857"/>
                </a:lnTo>
                <a:lnTo>
                  <a:pt x="50783" y="2167250"/>
                </a:lnTo>
                <a:lnTo>
                  <a:pt x="40302" y="2122190"/>
                </a:lnTo>
                <a:lnTo>
                  <a:pt x="30992" y="2076692"/>
                </a:lnTo>
                <a:lnTo>
                  <a:pt x="22870" y="2030772"/>
                </a:lnTo>
                <a:lnTo>
                  <a:pt x="15951" y="1984448"/>
                </a:lnTo>
                <a:lnTo>
                  <a:pt x="10253" y="1937737"/>
                </a:lnTo>
                <a:lnTo>
                  <a:pt x="5792" y="1890654"/>
                </a:lnTo>
                <a:lnTo>
                  <a:pt x="2585" y="1843217"/>
                </a:lnTo>
                <a:lnTo>
                  <a:pt x="649" y="1795442"/>
                </a:lnTo>
                <a:lnTo>
                  <a:pt x="0" y="1747346"/>
                </a:lnTo>
                <a:close/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626156" y="2708248"/>
            <a:ext cx="194310" cy="7385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</a:t>
            </a:r>
            <a:endParaRPr kumimoji="0" sz="4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02174" y="3869995"/>
            <a:ext cx="2301875" cy="777875"/>
          </a:xfrm>
          <a:custGeom>
            <a:avLst/>
            <a:gdLst/>
            <a:ahLst/>
            <a:cxnLst/>
            <a:rect l="l" t="t" r="r" b="b"/>
            <a:pathLst>
              <a:path w="2301875" h="777875">
                <a:moveTo>
                  <a:pt x="0" y="777323"/>
                </a:moveTo>
                <a:lnTo>
                  <a:pt x="2301595" y="0"/>
                </a:lnTo>
              </a:path>
            </a:pathLst>
          </a:custGeom>
          <a:ln w="19049">
            <a:solidFill>
              <a:srgbClr val="38751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993720" y="3840168"/>
            <a:ext cx="92075" cy="59690"/>
          </a:xfrm>
          <a:custGeom>
            <a:avLst/>
            <a:gdLst/>
            <a:ahLst/>
            <a:cxnLst/>
            <a:rect l="l" t="t" r="r" b="b"/>
            <a:pathLst>
              <a:path w="92075" h="59689">
                <a:moveTo>
                  <a:pt x="20124" y="59624"/>
                </a:moveTo>
                <a:lnTo>
                  <a:pt x="91974" y="2149"/>
                </a:lnTo>
                <a:lnTo>
                  <a:pt x="0" y="0"/>
                </a:lnTo>
                <a:lnTo>
                  <a:pt x="20124" y="59624"/>
                </a:lnTo>
                <a:close/>
              </a:path>
            </a:pathLst>
          </a:custGeom>
          <a:ln w="19049">
            <a:solidFill>
              <a:srgbClr val="38751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989423" y="1328024"/>
            <a:ext cx="2089150" cy="889000"/>
          </a:xfrm>
          <a:custGeom>
            <a:avLst/>
            <a:gdLst/>
            <a:ahLst/>
            <a:cxnLst/>
            <a:rect l="l" t="t" r="r" b="b"/>
            <a:pathLst>
              <a:path w="2089150" h="889000">
                <a:moveTo>
                  <a:pt x="0" y="0"/>
                </a:moveTo>
                <a:lnTo>
                  <a:pt x="2089020" y="888848"/>
                </a:lnTo>
              </a:path>
            </a:pathLst>
          </a:custGeom>
          <a:ln w="19049">
            <a:solidFill>
              <a:srgbClr val="38751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066119" y="2187918"/>
            <a:ext cx="92075" cy="62865"/>
          </a:xfrm>
          <a:custGeom>
            <a:avLst/>
            <a:gdLst/>
            <a:ahLst/>
            <a:cxnLst/>
            <a:rect l="l" t="t" r="r" b="b"/>
            <a:pathLst>
              <a:path w="92075" h="62865">
                <a:moveTo>
                  <a:pt x="0" y="57907"/>
                </a:moveTo>
                <a:lnTo>
                  <a:pt x="91874" y="62802"/>
                </a:lnTo>
                <a:lnTo>
                  <a:pt x="24649" y="0"/>
                </a:lnTo>
                <a:lnTo>
                  <a:pt x="0" y="57907"/>
                </a:lnTo>
                <a:close/>
              </a:path>
            </a:pathLst>
          </a:custGeom>
          <a:ln w="19049">
            <a:solidFill>
              <a:srgbClr val="38751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470886" y="3099345"/>
            <a:ext cx="2160270" cy="0"/>
          </a:xfrm>
          <a:custGeom>
            <a:avLst/>
            <a:gdLst/>
            <a:ahLst/>
            <a:cxnLst/>
            <a:rect l="l" t="t" r="r" b="b"/>
            <a:pathLst>
              <a:path w="2160270">
                <a:moveTo>
                  <a:pt x="0" y="0"/>
                </a:moveTo>
                <a:lnTo>
                  <a:pt x="2159995" y="0"/>
                </a:lnTo>
              </a:path>
            </a:pathLst>
          </a:custGeom>
          <a:ln w="19049">
            <a:solidFill>
              <a:srgbClr val="38751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8630883" y="3067880"/>
            <a:ext cx="86995" cy="63500"/>
          </a:xfrm>
          <a:custGeom>
            <a:avLst/>
            <a:gdLst/>
            <a:ahLst/>
            <a:cxnLst/>
            <a:rect l="l" t="t" r="r" b="b"/>
            <a:pathLst>
              <a:path w="86995" h="63500">
                <a:moveTo>
                  <a:pt x="0" y="62929"/>
                </a:moveTo>
                <a:lnTo>
                  <a:pt x="86449" y="31464"/>
                </a:lnTo>
                <a:lnTo>
                  <a:pt x="0" y="0"/>
                </a:lnTo>
                <a:lnTo>
                  <a:pt x="0" y="62929"/>
                </a:lnTo>
                <a:close/>
              </a:path>
            </a:pathLst>
          </a:custGeom>
          <a:ln w="19049">
            <a:solidFill>
              <a:srgbClr val="38751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380509" y="1090350"/>
            <a:ext cx="352424" cy="3047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370985" y="1080824"/>
            <a:ext cx="371475" cy="323850"/>
          </a:xfrm>
          <a:custGeom>
            <a:avLst/>
            <a:gdLst/>
            <a:ahLst/>
            <a:cxnLst/>
            <a:rect l="l" t="t" r="r" b="b"/>
            <a:pathLst>
              <a:path w="371475" h="323850">
                <a:moveTo>
                  <a:pt x="0" y="0"/>
                </a:moveTo>
                <a:lnTo>
                  <a:pt x="371474" y="0"/>
                </a:lnTo>
                <a:lnTo>
                  <a:pt x="371474" y="323849"/>
                </a:lnTo>
                <a:lnTo>
                  <a:pt x="0" y="323849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38751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300359" y="3918269"/>
            <a:ext cx="295274" cy="3619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290835" y="3908743"/>
            <a:ext cx="314325" cy="381000"/>
          </a:xfrm>
          <a:custGeom>
            <a:avLst/>
            <a:gdLst/>
            <a:ahLst/>
            <a:cxnLst/>
            <a:rect l="l" t="t" r="r" b="b"/>
            <a:pathLst>
              <a:path w="314325" h="381000">
                <a:moveTo>
                  <a:pt x="0" y="0"/>
                </a:moveTo>
                <a:lnTo>
                  <a:pt x="314324" y="0"/>
                </a:lnTo>
                <a:lnTo>
                  <a:pt x="314324" y="380999"/>
                </a:lnTo>
                <a:lnTo>
                  <a:pt x="0" y="380999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38751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7245910" y="2615947"/>
            <a:ext cx="352424" cy="3047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7236386" y="2606421"/>
            <a:ext cx="371475" cy="323850"/>
          </a:xfrm>
          <a:custGeom>
            <a:avLst/>
            <a:gdLst/>
            <a:ahLst/>
            <a:cxnLst/>
            <a:rect l="l" t="t" r="r" b="b"/>
            <a:pathLst>
              <a:path w="371475" h="323850">
                <a:moveTo>
                  <a:pt x="0" y="0"/>
                </a:moveTo>
                <a:lnTo>
                  <a:pt x="371474" y="0"/>
                </a:lnTo>
                <a:lnTo>
                  <a:pt x="371474" y="323849"/>
                </a:lnTo>
                <a:lnTo>
                  <a:pt x="0" y="323849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38751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2195267" y="857250"/>
            <a:ext cx="1824989" cy="466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3000" spc="-5" dirty="0">
                <a:solidFill>
                  <a:srgbClr val="38751C"/>
                </a:solidFill>
              </a:rPr>
              <a:t>activations</a:t>
            </a:r>
            <a:endParaRPr sz="3000"/>
          </a:p>
        </p:txBody>
      </p:sp>
      <p:sp>
        <p:nvSpPr>
          <p:cNvPr id="21" name="object 21"/>
          <p:cNvSpPr txBox="1"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9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Fei-Fei Li &amp; Andrej Karpathy &amp; Justin</a:t>
            </a:r>
            <a:r>
              <a:rPr kumimoji="0" sz="1800" b="0" i="0" u="none" strike="noStrike" kern="1200" cap="none" spc="6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Johnson</a:t>
            </a:r>
          </a:p>
        </p:txBody>
      </p:sp>
      <p:sp>
        <p:nvSpPr>
          <p:cNvPr id="20" name="object 20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1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13 Jan</a:t>
            </a:r>
            <a:r>
              <a:rPr kumimoji="0" sz="2000" b="0" i="0" u="none" strike="noStrike" kern="1200" cap="none" spc="-6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2016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5399118" y="5586262"/>
            <a:ext cx="1579880" cy="2882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19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0" i="0" u="none" strike="noStrike" kern="1200" cap="none" spc="-7" normalizeH="0" baseline="1388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Lecture 4 </a:t>
            </a:r>
            <a:r>
              <a:rPr kumimoji="0" sz="3000" b="0" i="0" u="none" strike="noStrike" kern="1200" cap="none" spc="0" normalizeH="0" baseline="1388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3000" b="0" i="0" u="none" strike="noStrike" kern="1200" cap="none" spc="-225" normalizeH="0" baseline="1388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22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84D0E67-07FA-4D6E-B162-4F5EB6CFC832}"/>
              </a:ext>
            </a:extLst>
          </p:cNvPr>
          <p:cNvSpPr txBox="1"/>
          <p:nvPr/>
        </p:nvSpPr>
        <p:spPr>
          <a:xfrm>
            <a:off x="0" y="6604084"/>
            <a:ext cx="10727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Andrej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Karpathy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Rectangle 3">
            <a:extLst>
              <a:ext uri="{FF2B5EF4-FFF2-40B4-BE49-F238E27FC236}">
                <a16:creationId xmlns:a16="http://schemas.microsoft.com/office/drawing/2014/main" id="{2840467C-EC6E-4A25-8035-3CC8CCF2AE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altLang="en-US" u="sng" kern="0" dirty="0"/>
              <a:t>Generic example</a:t>
            </a:r>
          </a:p>
        </p:txBody>
      </p:sp>
    </p:spTree>
    <p:extLst>
      <p:ext uri="{BB962C8B-B14F-4D97-AF65-F5344CB8AC3E}">
        <p14:creationId xmlns:p14="http://schemas.microsoft.com/office/powerpoint/2010/main" val="12240823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5481366"/>
            <a:ext cx="9144000" cy="359073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5748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11470" algn="l"/>
                <a:tab pos="7621270" algn="l"/>
              </a:tabLst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Fei-Fei Li &amp; Andrej Karpathy &amp;</a:t>
            </a:r>
            <a:r>
              <a:rPr kumimoji="0" sz="1800" b="0" i="0" u="none" strike="noStrike" kern="1200" cap="none" spc="1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Justin</a:t>
            </a:r>
            <a:r>
              <a:rPr kumimoji="0" sz="18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Johnson	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Lecture</a:t>
            </a:r>
            <a:r>
              <a:rPr kumimoji="0" sz="3000" b="0" i="0" u="none" strike="noStrike" kern="1200" cap="none" spc="0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4</a:t>
            </a:r>
            <a:r>
              <a:rPr kumimoji="0" sz="3000" b="0" i="0" u="none" strike="noStrike" kern="1200" cap="none" spc="0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-	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13 Jan</a:t>
            </a:r>
            <a:r>
              <a:rPr kumimoji="0" sz="3000" b="0" i="0" u="none" strike="noStrike" kern="1200" cap="none" spc="-9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2016</a:t>
            </a:r>
            <a:endParaRPr kumimoji="0" sz="3000" b="0" i="0" u="none" strike="noStrike" kern="1200" cap="none" spc="0" normalizeH="0" baseline="-4166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976193" y="1351999"/>
            <a:ext cx="3495040" cy="3495040"/>
          </a:xfrm>
          <a:custGeom>
            <a:avLst/>
            <a:gdLst/>
            <a:ahLst/>
            <a:cxnLst/>
            <a:rect l="l" t="t" r="r" b="b"/>
            <a:pathLst>
              <a:path w="3495040" h="3495040">
                <a:moveTo>
                  <a:pt x="0" y="1747346"/>
                </a:moveTo>
                <a:lnTo>
                  <a:pt x="649" y="1699249"/>
                </a:lnTo>
                <a:lnTo>
                  <a:pt x="2585" y="1651474"/>
                </a:lnTo>
                <a:lnTo>
                  <a:pt x="5792" y="1604036"/>
                </a:lnTo>
                <a:lnTo>
                  <a:pt x="10253" y="1556953"/>
                </a:lnTo>
                <a:lnTo>
                  <a:pt x="15951" y="1510241"/>
                </a:lnTo>
                <a:lnTo>
                  <a:pt x="22870" y="1463917"/>
                </a:lnTo>
                <a:lnTo>
                  <a:pt x="30992" y="1417998"/>
                </a:lnTo>
                <a:lnTo>
                  <a:pt x="40302" y="1372499"/>
                </a:lnTo>
                <a:lnTo>
                  <a:pt x="50783" y="1327438"/>
                </a:lnTo>
                <a:lnTo>
                  <a:pt x="62417" y="1282832"/>
                </a:lnTo>
                <a:lnTo>
                  <a:pt x="75189" y="1238697"/>
                </a:lnTo>
                <a:lnTo>
                  <a:pt x="89081" y="1195049"/>
                </a:lnTo>
                <a:lnTo>
                  <a:pt x="104078" y="1151906"/>
                </a:lnTo>
                <a:lnTo>
                  <a:pt x="120162" y="1109284"/>
                </a:lnTo>
                <a:lnTo>
                  <a:pt x="137316" y="1067200"/>
                </a:lnTo>
                <a:lnTo>
                  <a:pt x="155525" y="1025670"/>
                </a:lnTo>
                <a:lnTo>
                  <a:pt x="174770" y="984711"/>
                </a:lnTo>
                <a:lnTo>
                  <a:pt x="195037" y="944340"/>
                </a:lnTo>
                <a:lnTo>
                  <a:pt x="216308" y="904573"/>
                </a:lnTo>
                <a:lnTo>
                  <a:pt x="238566" y="865427"/>
                </a:lnTo>
                <a:lnTo>
                  <a:pt x="261794" y="826918"/>
                </a:lnTo>
                <a:lnTo>
                  <a:pt x="285977" y="789064"/>
                </a:lnTo>
                <a:lnTo>
                  <a:pt x="311098" y="751881"/>
                </a:lnTo>
                <a:lnTo>
                  <a:pt x="337139" y="715386"/>
                </a:lnTo>
                <a:lnTo>
                  <a:pt x="364084" y="679595"/>
                </a:lnTo>
                <a:lnTo>
                  <a:pt x="391917" y="644524"/>
                </a:lnTo>
                <a:lnTo>
                  <a:pt x="420620" y="610192"/>
                </a:lnTo>
                <a:lnTo>
                  <a:pt x="450178" y="576613"/>
                </a:lnTo>
                <a:lnTo>
                  <a:pt x="480573" y="543805"/>
                </a:lnTo>
                <a:lnTo>
                  <a:pt x="511789" y="511785"/>
                </a:lnTo>
                <a:lnTo>
                  <a:pt x="543809" y="480569"/>
                </a:lnTo>
                <a:lnTo>
                  <a:pt x="576617" y="450174"/>
                </a:lnTo>
                <a:lnTo>
                  <a:pt x="610196" y="420617"/>
                </a:lnTo>
                <a:lnTo>
                  <a:pt x="644528" y="391914"/>
                </a:lnTo>
                <a:lnTo>
                  <a:pt x="679599" y="364081"/>
                </a:lnTo>
                <a:lnTo>
                  <a:pt x="715390" y="337136"/>
                </a:lnTo>
                <a:lnTo>
                  <a:pt x="751886" y="311095"/>
                </a:lnTo>
                <a:lnTo>
                  <a:pt x="789069" y="285975"/>
                </a:lnTo>
                <a:lnTo>
                  <a:pt x="826923" y="261792"/>
                </a:lnTo>
                <a:lnTo>
                  <a:pt x="865431" y="238563"/>
                </a:lnTo>
                <a:lnTo>
                  <a:pt x="904577" y="216306"/>
                </a:lnTo>
                <a:lnTo>
                  <a:pt x="944344" y="195035"/>
                </a:lnTo>
                <a:lnTo>
                  <a:pt x="984715" y="174769"/>
                </a:lnTo>
                <a:lnTo>
                  <a:pt x="1025674" y="155523"/>
                </a:lnTo>
                <a:lnTo>
                  <a:pt x="1067204" y="137315"/>
                </a:lnTo>
                <a:lnTo>
                  <a:pt x="1109288" y="120160"/>
                </a:lnTo>
                <a:lnTo>
                  <a:pt x="1151910" y="104077"/>
                </a:lnTo>
                <a:lnTo>
                  <a:pt x="1195053" y="89080"/>
                </a:lnTo>
                <a:lnTo>
                  <a:pt x="1238700" y="75188"/>
                </a:lnTo>
                <a:lnTo>
                  <a:pt x="1282835" y="62416"/>
                </a:lnTo>
                <a:lnTo>
                  <a:pt x="1327442" y="50782"/>
                </a:lnTo>
                <a:lnTo>
                  <a:pt x="1372502" y="40302"/>
                </a:lnTo>
                <a:lnTo>
                  <a:pt x="1418000" y="30992"/>
                </a:lnTo>
                <a:lnTo>
                  <a:pt x="1463920" y="22869"/>
                </a:lnTo>
                <a:lnTo>
                  <a:pt x="1510243" y="15951"/>
                </a:lnTo>
                <a:lnTo>
                  <a:pt x="1556955" y="10253"/>
                </a:lnTo>
                <a:lnTo>
                  <a:pt x="1604038" y="5792"/>
                </a:lnTo>
                <a:lnTo>
                  <a:pt x="1651475" y="2585"/>
                </a:lnTo>
                <a:lnTo>
                  <a:pt x="1699250" y="649"/>
                </a:lnTo>
                <a:lnTo>
                  <a:pt x="1747346" y="0"/>
                </a:lnTo>
                <a:lnTo>
                  <a:pt x="1796921" y="702"/>
                </a:lnTo>
                <a:lnTo>
                  <a:pt x="1846325" y="2803"/>
                </a:lnTo>
                <a:lnTo>
                  <a:pt x="1895530" y="6290"/>
                </a:lnTo>
                <a:lnTo>
                  <a:pt x="1944510" y="11153"/>
                </a:lnTo>
                <a:lnTo>
                  <a:pt x="1993237" y="17380"/>
                </a:lnTo>
                <a:lnTo>
                  <a:pt x="2041685" y="24961"/>
                </a:lnTo>
                <a:lnTo>
                  <a:pt x="2089828" y="33884"/>
                </a:lnTo>
                <a:lnTo>
                  <a:pt x="2137639" y="44139"/>
                </a:lnTo>
                <a:lnTo>
                  <a:pt x="2185091" y="55715"/>
                </a:lnTo>
                <a:lnTo>
                  <a:pt x="2232157" y="68599"/>
                </a:lnTo>
                <a:lnTo>
                  <a:pt x="2278810" y="82782"/>
                </a:lnTo>
                <a:lnTo>
                  <a:pt x="2325025" y="98252"/>
                </a:lnTo>
                <a:lnTo>
                  <a:pt x="2370773" y="114997"/>
                </a:lnTo>
                <a:lnTo>
                  <a:pt x="2416029" y="133008"/>
                </a:lnTo>
                <a:lnTo>
                  <a:pt x="2460765" y="152273"/>
                </a:lnTo>
                <a:lnTo>
                  <a:pt x="2504956" y="172781"/>
                </a:lnTo>
                <a:lnTo>
                  <a:pt x="2548573" y="194520"/>
                </a:lnTo>
                <a:lnTo>
                  <a:pt x="2591591" y="217480"/>
                </a:lnTo>
                <a:lnTo>
                  <a:pt x="2633983" y="241650"/>
                </a:lnTo>
                <a:lnTo>
                  <a:pt x="2675722" y="267018"/>
                </a:lnTo>
                <a:lnTo>
                  <a:pt x="2716781" y="293574"/>
                </a:lnTo>
                <a:lnTo>
                  <a:pt x="2757134" y="321307"/>
                </a:lnTo>
                <a:lnTo>
                  <a:pt x="2796753" y="350204"/>
                </a:lnTo>
                <a:lnTo>
                  <a:pt x="2835613" y="380256"/>
                </a:lnTo>
                <a:lnTo>
                  <a:pt x="2873686" y="411452"/>
                </a:lnTo>
                <a:lnTo>
                  <a:pt x="2910946" y="443779"/>
                </a:lnTo>
                <a:lnTo>
                  <a:pt x="2947366" y="477227"/>
                </a:lnTo>
                <a:lnTo>
                  <a:pt x="2982918" y="511786"/>
                </a:lnTo>
                <a:lnTo>
                  <a:pt x="3017475" y="547338"/>
                </a:lnTo>
                <a:lnTo>
                  <a:pt x="3050922" y="583757"/>
                </a:lnTo>
                <a:lnTo>
                  <a:pt x="3083248" y="621015"/>
                </a:lnTo>
                <a:lnTo>
                  <a:pt x="3114442" y="659087"/>
                </a:lnTo>
                <a:lnTo>
                  <a:pt x="3144493" y="697946"/>
                </a:lnTo>
                <a:lnTo>
                  <a:pt x="3173389" y="737565"/>
                </a:lnTo>
                <a:lnTo>
                  <a:pt x="3201121" y="777917"/>
                </a:lnTo>
                <a:lnTo>
                  <a:pt x="3227676" y="818975"/>
                </a:lnTo>
                <a:lnTo>
                  <a:pt x="3253044" y="860713"/>
                </a:lnTo>
                <a:lnTo>
                  <a:pt x="3277213" y="903104"/>
                </a:lnTo>
                <a:lnTo>
                  <a:pt x="3300172" y="946122"/>
                </a:lnTo>
                <a:lnTo>
                  <a:pt x="3321911" y="989739"/>
                </a:lnTo>
                <a:lnTo>
                  <a:pt x="3342419" y="1033929"/>
                </a:lnTo>
                <a:lnTo>
                  <a:pt x="3361683" y="1078665"/>
                </a:lnTo>
                <a:lnTo>
                  <a:pt x="3379694" y="1123920"/>
                </a:lnTo>
                <a:lnTo>
                  <a:pt x="3396440" y="1169668"/>
                </a:lnTo>
                <a:lnTo>
                  <a:pt x="3411910" y="1215882"/>
                </a:lnTo>
                <a:lnTo>
                  <a:pt x="3426092" y="1262535"/>
                </a:lnTo>
                <a:lnTo>
                  <a:pt x="3438977" y="1309601"/>
                </a:lnTo>
                <a:lnTo>
                  <a:pt x="3450552" y="1357052"/>
                </a:lnTo>
                <a:lnTo>
                  <a:pt x="3460807" y="1404863"/>
                </a:lnTo>
                <a:lnTo>
                  <a:pt x="3469731" y="1453006"/>
                </a:lnTo>
                <a:lnTo>
                  <a:pt x="3477312" y="1501454"/>
                </a:lnTo>
                <a:lnTo>
                  <a:pt x="3483539" y="1550182"/>
                </a:lnTo>
                <a:lnTo>
                  <a:pt x="3488402" y="1599161"/>
                </a:lnTo>
                <a:lnTo>
                  <a:pt x="3491889" y="1648366"/>
                </a:lnTo>
                <a:lnTo>
                  <a:pt x="3493990" y="1697770"/>
                </a:lnTo>
                <a:lnTo>
                  <a:pt x="3494692" y="1747346"/>
                </a:lnTo>
                <a:lnTo>
                  <a:pt x="3494043" y="1795442"/>
                </a:lnTo>
                <a:lnTo>
                  <a:pt x="3492107" y="1843217"/>
                </a:lnTo>
                <a:lnTo>
                  <a:pt x="3488900" y="1890654"/>
                </a:lnTo>
                <a:lnTo>
                  <a:pt x="3484439" y="1937737"/>
                </a:lnTo>
                <a:lnTo>
                  <a:pt x="3478741" y="1984448"/>
                </a:lnTo>
                <a:lnTo>
                  <a:pt x="3471822" y="2030772"/>
                </a:lnTo>
                <a:lnTo>
                  <a:pt x="3463700" y="2076692"/>
                </a:lnTo>
                <a:lnTo>
                  <a:pt x="3454390" y="2122190"/>
                </a:lnTo>
                <a:lnTo>
                  <a:pt x="3443909" y="2167250"/>
                </a:lnTo>
                <a:lnTo>
                  <a:pt x="3432275" y="2211857"/>
                </a:lnTo>
                <a:lnTo>
                  <a:pt x="3419503" y="2255992"/>
                </a:lnTo>
                <a:lnTo>
                  <a:pt x="3405611" y="2299639"/>
                </a:lnTo>
                <a:lnTo>
                  <a:pt x="3390614" y="2342782"/>
                </a:lnTo>
                <a:lnTo>
                  <a:pt x="3374530" y="2385404"/>
                </a:lnTo>
                <a:lnTo>
                  <a:pt x="3357376" y="2427488"/>
                </a:lnTo>
                <a:lnTo>
                  <a:pt x="3339167" y="2469018"/>
                </a:lnTo>
                <a:lnTo>
                  <a:pt x="3319922" y="2509977"/>
                </a:lnTo>
                <a:lnTo>
                  <a:pt x="3299655" y="2550348"/>
                </a:lnTo>
                <a:lnTo>
                  <a:pt x="3278384" y="2590115"/>
                </a:lnTo>
                <a:lnTo>
                  <a:pt x="3256126" y="2629261"/>
                </a:lnTo>
                <a:lnTo>
                  <a:pt x="3232897" y="2667769"/>
                </a:lnTo>
                <a:lnTo>
                  <a:pt x="3208715" y="2705623"/>
                </a:lnTo>
                <a:lnTo>
                  <a:pt x="3183594" y="2742806"/>
                </a:lnTo>
                <a:lnTo>
                  <a:pt x="3157553" y="2779302"/>
                </a:lnTo>
                <a:lnTo>
                  <a:pt x="3130608" y="2815093"/>
                </a:lnTo>
                <a:lnTo>
                  <a:pt x="3102775" y="2850164"/>
                </a:lnTo>
                <a:lnTo>
                  <a:pt x="3074072" y="2884496"/>
                </a:lnTo>
                <a:lnTo>
                  <a:pt x="3044514" y="2918075"/>
                </a:lnTo>
                <a:lnTo>
                  <a:pt x="3014119" y="2950883"/>
                </a:lnTo>
                <a:lnTo>
                  <a:pt x="2982903" y="2982903"/>
                </a:lnTo>
                <a:lnTo>
                  <a:pt x="2950883" y="3014119"/>
                </a:lnTo>
                <a:lnTo>
                  <a:pt x="2918075" y="3044514"/>
                </a:lnTo>
                <a:lnTo>
                  <a:pt x="2884496" y="3074072"/>
                </a:lnTo>
                <a:lnTo>
                  <a:pt x="2850164" y="3102775"/>
                </a:lnTo>
                <a:lnTo>
                  <a:pt x="2815093" y="3130608"/>
                </a:lnTo>
                <a:lnTo>
                  <a:pt x="2779302" y="3157553"/>
                </a:lnTo>
                <a:lnTo>
                  <a:pt x="2742806" y="3183594"/>
                </a:lnTo>
                <a:lnTo>
                  <a:pt x="2705623" y="3208715"/>
                </a:lnTo>
                <a:lnTo>
                  <a:pt x="2667769" y="3232897"/>
                </a:lnTo>
                <a:lnTo>
                  <a:pt x="2629261" y="3256126"/>
                </a:lnTo>
                <a:lnTo>
                  <a:pt x="2590115" y="3278384"/>
                </a:lnTo>
                <a:lnTo>
                  <a:pt x="2550348" y="3299655"/>
                </a:lnTo>
                <a:lnTo>
                  <a:pt x="2509977" y="3319922"/>
                </a:lnTo>
                <a:lnTo>
                  <a:pt x="2469018" y="3339167"/>
                </a:lnTo>
                <a:lnTo>
                  <a:pt x="2427488" y="3357376"/>
                </a:lnTo>
                <a:lnTo>
                  <a:pt x="2385404" y="3374530"/>
                </a:lnTo>
                <a:lnTo>
                  <a:pt x="2342782" y="3390614"/>
                </a:lnTo>
                <a:lnTo>
                  <a:pt x="2299639" y="3405611"/>
                </a:lnTo>
                <a:lnTo>
                  <a:pt x="2255992" y="3419503"/>
                </a:lnTo>
                <a:lnTo>
                  <a:pt x="2211857" y="3432275"/>
                </a:lnTo>
                <a:lnTo>
                  <a:pt x="2167250" y="3443909"/>
                </a:lnTo>
                <a:lnTo>
                  <a:pt x="2122190" y="3454390"/>
                </a:lnTo>
                <a:lnTo>
                  <a:pt x="2076692" y="3463700"/>
                </a:lnTo>
                <a:lnTo>
                  <a:pt x="2030772" y="3471822"/>
                </a:lnTo>
                <a:lnTo>
                  <a:pt x="1984448" y="3478741"/>
                </a:lnTo>
                <a:lnTo>
                  <a:pt x="1937737" y="3484439"/>
                </a:lnTo>
                <a:lnTo>
                  <a:pt x="1890654" y="3488900"/>
                </a:lnTo>
                <a:lnTo>
                  <a:pt x="1843217" y="3492107"/>
                </a:lnTo>
                <a:lnTo>
                  <a:pt x="1795442" y="3494043"/>
                </a:lnTo>
                <a:lnTo>
                  <a:pt x="1747346" y="3494692"/>
                </a:lnTo>
                <a:lnTo>
                  <a:pt x="1699250" y="3494043"/>
                </a:lnTo>
                <a:lnTo>
                  <a:pt x="1651475" y="3492107"/>
                </a:lnTo>
                <a:lnTo>
                  <a:pt x="1604038" y="3488900"/>
                </a:lnTo>
                <a:lnTo>
                  <a:pt x="1556955" y="3484439"/>
                </a:lnTo>
                <a:lnTo>
                  <a:pt x="1510243" y="3478741"/>
                </a:lnTo>
                <a:lnTo>
                  <a:pt x="1463920" y="3471822"/>
                </a:lnTo>
                <a:lnTo>
                  <a:pt x="1418000" y="3463700"/>
                </a:lnTo>
                <a:lnTo>
                  <a:pt x="1372502" y="3454390"/>
                </a:lnTo>
                <a:lnTo>
                  <a:pt x="1327442" y="3443909"/>
                </a:lnTo>
                <a:lnTo>
                  <a:pt x="1282835" y="3432275"/>
                </a:lnTo>
                <a:lnTo>
                  <a:pt x="1238700" y="3419503"/>
                </a:lnTo>
                <a:lnTo>
                  <a:pt x="1195053" y="3405611"/>
                </a:lnTo>
                <a:lnTo>
                  <a:pt x="1151910" y="3390614"/>
                </a:lnTo>
                <a:lnTo>
                  <a:pt x="1109288" y="3374530"/>
                </a:lnTo>
                <a:lnTo>
                  <a:pt x="1067204" y="3357376"/>
                </a:lnTo>
                <a:lnTo>
                  <a:pt x="1025674" y="3339167"/>
                </a:lnTo>
                <a:lnTo>
                  <a:pt x="984715" y="3319922"/>
                </a:lnTo>
                <a:lnTo>
                  <a:pt x="944344" y="3299655"/>
                </a:lnTo>
                <a:lnTo>
                  <a:pt x="904577" y="3278384"/>
                </a:lnTo>
                <a:lnTo>
                  <a:pt x="865431" y="3256126"/>
                </a:lnTo>
                <a:lnTo>
                  <a:pt x="826923" y="3232897"/>
                </a:lnTo>
                <a:lnTo>
                  <a:pt x="789069" y="3208715"/>
                </a:lnTo>
                <a:lnTo>
                  <a:pt x="751886" y="3183594"/>
                </a:lnTo>
                <a:lnTo>
                  <a:pt x="715390" y="3157553"/>
                </a:lnTo>
                <a:lnTo>
                  <a:pt x="679599" y="3130608"/>
                </a:lnTo>
                <a:lnTo>
                  <a:pt x="644528" y="3102775"/>
                </a:lnTo>
                <a:lnTo>
                  <a:pt x="610196" y="3074072"/>
                </a:lnTo>
                <a:lnTo>
                  <a:pt x="576617" y="3044514"/>
                </a:lnTo>
                <a:lnTo>
                  <a:pt x="543809" y="3014119"/>
                </a:lnTo>
                <a:lnTo>
                  <a:pt x="511789" y="2982903"/>
                </a:lnTo>
                <a:lnTo>
                  <a:pt x="480573" y="2950883"/>
                </a:lnTo>
                <a:lnTo>
                  <a:pt x="450178" y="2918075"/>
                </a:lnTo>
                <a:lnTo>
                  <a:pt x="420620" y="2884496"/>
                </a:lnTo>
                <a:lnTo>
                  <a:pt x="391917" y="2850164"/>
                </a:lnTo>
                <a:lnTo>
                  <a:pt x="364084" y="2815093"/>
                </a:lnTo>
                <a:lnTo>
                  <a:pt x="337139" y="2779302"/>
                </a:lnTo>
                <a:lnTo>
                  <a:pt x="311098" y="2742806"/>
                </a:lnTo>
                <a:lnTo>
                  <a:pt x="285977" y="2705623"/>
                </a:lnTo>
                <a:lnTo>
                  <a:pt x="261794" y="2667769"/>
                </a:lnTo>
                <a:lnTo>
                  <a:pt x="238566" y="2629261"/>
                </a:lnTo>
                <a:lnTo>
                  <a:pt x="216308" y="2590115"/>
                </a:lnTo>
                <a:lnTo>
                  <a:pt x="195037" y="2550348"/>
                </a:lnTo>
                <a:lnTo>
                  <a:pt x="174770" y="2509977"/>
                </a:lnTo>
                <a:lnTo>
                  <a:pt x="155525" y="2469018"/>
                </a:lnTo>
                <a:lnTo>
                  <a:pt x="137316" y="2427488"/>
                </a:lnTo>
                <a:lnTo>
                  <a:pt x="120162" y="2385404"/>
                </a:lnTo>
                <a:lnTo>
                  <a:pt x="104078" y="2342782"/>
                </a:lnTo>
                <a:lnTo>
                  <a:pt x="89081" y="2299639"/>
                </a:lnTo>
                <a:lnTo>
                  <a:pt x="75189" y="2255992"/>
                </a:lnTo>
                <a:lnTo>
                  <a:pt x="62417" y="2211857"/>
                </a:lnTo>
                <a:lnTo>
                  <a:pt x="50783" y="2167250"/>
                </a:lnTo>
                <a:lnTo>
                  <a:pt x="40302" y="2122190"/>
                </a:lnTo>
                <a:lnTo>
                  <a:pt x="30992" y="2076692"/>
                </a:lnTo>
                <a:lnTo>
                  <a:pt x="22870" y="2030772"/>
                </a:lnTo>
                <a:lnTo>
                  <a:pt x="15951" y="1984448"/>
                </a:lnTo>
                <a:lnTo>
                  <a:pt x="10253" y="1937737"/>
                </a:lnTo>
                <a:lnTo>
                  <a:pt x="5792" y="1890654"/>
                </a:lnTo>
                <a:lnTo>
                  <a:pt x="2585" y="1843217"/>
                </a:lnTo>
                <a:lnTo>
                  <a:pt x="649" y="1795442"/>
                </a:lnTo>
                <a:lnTo>
                  <a:pt x="0" y="1747346"/>
                </a:lnTo>
                <a:close/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02174" y="3869995"/>
            <a:ext cx="2301875" cy="777875"/>
          </a:xfrm>
          <a:custGeom>
            <a:avLst/>
            <a:gdLst/>
            <a:ahLst/>
            <a:cxnLst/>
            <a:rect l="l" t="t" r="r" b="b"/>
            <a:pathLst>
              <a:path w="2301875" h="777875">
                <a:moveTo>
                  <a:pt x="0" y="777323"/>
                </a:moveTo>
                <a:lnTo>
                  <a:pt x="2301595" y="0"/>
                </a:lnTo>
              </a:path>
            </a:pathLst>
          </a:custGeom>
          <a:ln w="19049">
            <a:solidFill>
              <a:srgbClr val="38751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993720" y="3840168"/>
            <a:ext cx="92075" cy="59690"/>
          </a:xfrm>
          <a:custGeom>
            <a:avLst/>
            <a:gdLst/>
            <a:ahLst/>
            <a:cxnLst/>
            <a:rect l="l" t="t" r="r" b="b"/>
            <a:pathLst>
              <a:path w="92075" h="59689">
                <a:moveTo>
                  <a:pt x="20124" y="59624"/>
                </a:moveTo>
                <a:lnTo>
                  <a:pt x="91974" y="2149"/>
                </a:lnTo>
                <a:lnTo>
                  <a:pt x="0" y="0"/>
                </a:lnTo>
                <a:lnTo>
                  <a:pt x="20124" y="59624"/>
                </a:lnTo>
                <a:close/>
              </a:path>
            </a:pathLst>
          </a:custGeom>
          <a:ln w="19049">
            <a:solidFill>
              <a:srgbClr val="38751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989423" y="1328024"/>
            <a:ext cx="2089150" cy="889000"/>
          </a:xfrm>
          <a:custGeom>
            <a:avLst/>
            <a:gdLst/>
            <a:ahLst/>
            <a:cxnLst/>
            <a:rect l="l" t="t" r="r" b="b"/>
            <a:pathLst>
              <a:path w="2089150" h="889000">
                <a:moveTo>
                  <a:pt x="0" y="0"/>
                </a:moveTo>
                <a:lnTo>
                  <a:pt x="2089020" y="888848"/>
                </a:lnTo>
              </a:path>
            </a:pathLst>
          </a:custGeom>
          <a:ln w="19049">
            <a:solidFill>
              <a:srgbClr val="38751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066119" y="2187918"/>
            <a:ext cx="92075" cy="62865"/>
          </a:xfrm>
          <a:custGeom>
            <a:avLst/>
            <a:gdLst/>
            <a:ahLst/>
            <a:cxnLst/>
            <a:rect l="l" t="t" r="r" b="b"/>
            <a:pathLst>
              <a:path w="92075" h="62865">
                <a:moveTo>
                  <a:pt x="0" y="57907"/>
                </a:moveTo>
                <a:lnTo>
                  <a:pt x="91874" y="62802"/>
                </a:lnTo>
                <a:lnTo>
                  <a:pt x="24649" y="0"/>
                </a:lnTo>
                <a:lnTo>
                  <a:pt x="0" y="57907"/>
                </a:lnTo>
                <a:close/>
              </a:path>
            </a:pathLst>
          </a:custGeom>
          <a:ln w="19049">
            <a:solidFill>
              <a:srgbClr val="38751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470886" y="3099345"/>
            <a:ext cx="2160270" cy="0"/>
          </a:xfrm>
          <a:custGeom>
            <a:avLst/>
            <a:gdLst/>
            <a:ahLst/>
            <a:cxnLst/>
            <a:rect l="l" t="t" r="r" b="b"/>
            <a:pathLst>
              <a:path w="2160270">
                <a:moveTo>
                  <a:pt x="0" y="0"/>
                </a:moveTo>
                <a:lnTo>
                  <a:pt x="2159995" y="0"/>
                </a:lnTo>
              </a:path>
            </a:pathLst>
          </a:custGeom>
          <a:ln w="19049">
            <a:solidFill>
              <a:srgbClr val="38751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630883" y="3067880"/>
            <a:ext cx="86995" cy="63500"/>
          </a:xfrm>
          <a:custGeom>
            <a:avLst/>
            <a:gdLst/>
            <a:ahLst/>
            <a:cxnLst/>
            <a:rect l="l" t="t" r="r" b="b"/>
            <a:pathLst>
              <a:path w="86995" h="63500">
                <a:moveTo>
                  <a:pt x="0" y="62929"/>
                </a:moveTo>
                <a:lnTo>
                  <a:pt x="86449" y="31464"/>
                </a:lnTo>
                <a:lnTo>
                  <a:pt x="0" y="0"/>
                </a:lnTo>
                <a:lnTo>
                  <a:pt x="0" y="62929"/>
                </a:lnTo>
                <a:close/>
              </a:path>
            </a:pathLst>
          </a:custGeom>
          <a:ln w="19049">
            <a:solidFill>
              <a:srgbClr val="38751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380509" y="1090350"/>
            <a:ext cx="352424" cy="3047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370985" y="1080824"/>
            <a:ext cx="371475" cy="323850"/>
          </a:xfrm>
          <a:custGeom>
            <a:avLst/>
            <a:gdLst/>
            <a:ahLst/>
            <a:cxnLst/>
            <a:rect l="l" t="t" r="r" b="b"/>
            <a:pathLst>
              <a:path w="371475" h="323850">
                <a:moveTo>
                  <a:pt x="0" y="0"/>
                </a:moveTo>
                <a:lnTo>
                  <a:pt x="371474" y="0"/>
                </a:lnTo>
                <a:lnTo>
                  <a:pt x="371474" y="323849"/>
                </a:lnTo>
                <a:lnTo>
                  <a:pt x="0" y="323849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38751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300359" y="3918269"/>
            <a:ext cx="295274" cy="3619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290835" y="3908743"/>
            <a:ext cx="314325" cy="381000"/>
          </a:xfrm>
          <a:custGeom>
            <a:avLst/>
            <a:gdLst/>
            <a:ahLst/>
            <a:cxnLst/>
            <a:rect l="l" t="t" r="r" b="b"/>
            <a:pathLst>
              <a:path w="314325" h="381000">
                <a:moveTo>
                  <a:pt x="0" y="0"/>
                </a:moveTo>
                <a:lnTo>
                  <a:pt x="314324" y="0"/>
                </a:lnTo>
                <a:lnTo>
                  <a:pt x="314324" y="380999"/>
                </a:lnTo>
                <a:lnTo>
                  <a:pt x="0" y="380999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38751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7245910" y="2615947"/>
            <a:ext cx="352424" cy="3047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7236386" y="2606421"/>
            <a:ext cx="371475" cy="323850"/>
          </a:xfrm>
          <a:custGeom>
            <a:avLst/>
            <a:gdLst/>
            <a:ahLst/>
            <a:cxnLst/>
            <a:rect l="l" t="t" r="r" b="b"/>
            <a:pathLst>
              <a:path w="371475" h="323850">
                <a:moveTo>
                  <a:pt x="0" y="0"/>
                </a:moveTo>
                <a:lnTo>
                  <a:pt x="371474" y="0"/>
                </a:lnTo>
                <a:lnTo>
                  <a:pt x="371474" y="323849"/>
                </a:lnTo>
                <a:lnTo>
                  <a:pt x="0" y="323849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38751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2195267" y="857250"/>
            <a:ext cx="1824989" cy="466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3000" spc="-5" dirty="0">
                <a:solidFill>
                  <a:srgbClr val="38751C"/>
                </a:solidFill>
              </a:rPr>
              <a:t>activations</a:t>
            </a:r>
            <a:endParaRPr sz="3000"/>
          </a:p>
        </p:txBody>
      </p:sp>
      <p:sp>
        <p:nvSpPr>
          <p:cNvPr id="18" name="object 18"/>
          <p:cNvSpPr/>
          <p:nvPr/>
        </p:nvSpPr>
        <p:spPr>
          <a:xfrm>
            <a:off x="3398744" y="2147685"/>
            <a:ext cx="485773" cy="63817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389244" y="2138160"/>
            <a:ext cx="504825" cy="657225"/>
          </a:xfrm>
          <a:custGeom>
            <a:avLst/>
            <a:gdLst/>
            <a:ahLst/>
            <a:cxnLst/>
            <a:rect l="l" t="t" r="r" b="b"/>
            <a:pathLst>
              <a:path w="504825" h="657225">
                <a:moveTo>
                  <a:pt x="0" y="0"/>
                </a:moveTo>
                <a:lnTo>
                  <a:pt x="504823" y="0"/>
                </a:lnTo>
                <a:lnTo>
                  <a:pt x="504823" y="657223"/>
                </a:lnTo>
                <a:lnTo>
                  <a:pt x="0" y="657223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3398743" y="3350294"/>
            <a:ext cx="409574" cy="7048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3389244" y="3340757"/>
            <a:ext cx="428625" cy="723900"/>
          </a:xfrm>
          <a:custGeom>
            <a:avLst/>
            <a:gdLst/>
            <a:ahLst/>
            <a:cxnLst/>
            <a:rect l="l" t="t" r="r" b="b"/>
            <a:pathLst>
              <a:path w="428625" h="723900">
                <a:moveTo>
                  <a:pt x="0" y="0"/>
                </a:moveTo>
                <a:lnTo>
                  <a:pt x="428599" y="0"/>
                </a:lnTo>
                <a:lnTo>
                  <a:pt x="428599" y="723886"/>
                </a:lnTo>
                <a:lnTo>
                  <a:pt x="0" y="723886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399118" y="5586262"/>
            <a:ext cx="1579880" cy="2882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19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0" i="0" u="none" strike="noStrike" kern="1200" cap="none" spc="-7" normalizeH="0" baseline="1388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Lecture 4 </a:t>
            </a:r>
            <a:r>
              <a:rPr kumimoji="0" sz="3000" b="0" i="0" u="none" strike="noStrike" kern="1200" cap="none" spc="0" normalizeH="0" baseline="1388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3000" b="0" i="0" u="none" strike="noStrike" kern="1200" cap="none" spc="-225" normalizeH="0" baseline="1388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23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4" name="object 2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1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13 Jan</a:t>
            </a:r>
            <a:r>
              <a:rPr kumimoji="0" sz="2000" b="0" i="0" u="none" strike="noStrike" kern="1200" cap="none" spc="-6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2016</a:t>
            </a:r>
          </a:p>
        </p:txBody>
      </p:sp>
      <p:sp>
        <p:nvSpPr>
          <p:cNvPr id="25" name="object 2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9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Fei-Fei Li &amp; Andrej Karpathy &amp; Justin</a:t>
            </a:r>
            <a:r>
              <a:rPr kumimoji="0" sz="1800" b="0" i="0" u="none" strike="noStrike" kern="1200" cap="none" spc="6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Johnson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B3A5671-3E29-4825-8113-6C2B2733EE14}"/>
              </a:ext>
            </a:extLst>
          </p:cNvPr>
          <p:cNvSpPr txBox="1"/>
          <p:nvPr/>
        </p:nvSpPr>
        <p:spPr>
          <a:xfrm>
            <a:off x="0" y="6604084"/>
            <a:ext cx="10727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Andrej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Karpathy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object 26">
            <a:extLst>
              <a:ext uri="{FF2B5EF4-FFF2-40B4-BE49-F238E27FC236}">
                <a16:creationId xmlns:a16="http://schemas.microsoft.com/office/drawing/2014/main" id="{4ADC6376-1720-448C-8705-B0473F45A40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65798" y="2150921"/>
            <a:ext cx="7612402" cy="32008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252470" marR="2814955" algn="ctr"/>
            <a:r>
              <a:rPr spc="-5" dirty="0"/>
              <a:t>“local</a:t>
            </a:r>
            <a:r>
              <a:rPr spc="-35" dirty="0"/>
              <a:t> </a:t>
            </a:r>
            <a:r>
              <a:rPr spc="-5" dirty="0"/>
              <a:t>gradient”</a:t>
            </a:r>
          </a:p>
          <a:p>
            <a:pPr marL="3252470"/>
            <a:endParaRPr spc="-5" dirty="0"/>
          </a:p>
          <a:p>
            <a:pPr marL="3252470"/>
            <a:endParaRPr sz="2350" dirty="0">
              <a:latin typeface="Times New Roman"/>
              <a:cs typeface="Times New Roman"/>
            </a:endParaRPr>
          </a:p>
          <a:p>
            <a:pPr marL="3252470" marR="2941320" algn="ctr"/>
            <a:r>
              <a:rPr sz="4800" spc="-5" dirty="0">
                <a:solidFill>
                  <a:srgbClr val="000000"/>
                </a:solidFill>
              </a:rPr>
              <a:t>f</a:t>
            </a:r>
            <a:endParaRPr sz="4800" dirty="0"/>
          </a:p>
          <a:p>
            <a:pPr marL="3252470">
              <a:spcBef>
                <a:spcPts val="20"/>
              </a:spcBef>
            </a:pPr>
            <a:endParaRPr sz="7050" dirty="0">
              <a:latin typeface="Times New Roman"/>
              <a:cs typeface="Times New Roman"/>
            </a:endParaRPr>
          </a:p>
          <a:p>
            <a:pPr marL="6031865"/>
            <a:r>
              <a:rPr sz="3000" spc="-5" dirty="0"/>
              <a:t>gradients</a:t>
            </a:r>
            <a:endParaRPr sz="3000" dirty="0"/>
          </a:p>
        </p:txBody>
      </p:sp>
      <p:sp>
        <p:nvSpPr>
          <p:cNvPr id="29" name="Rectangle 3">
            <a:extLst>
              <a:ext uri="{FF2B5EF4-FFF2-40B4-BE49-F238E27FC236}">
                <a16:creationId xmlns:a16="http://schemas.microsoft.com/office/drawing/2014/main" id="{D2198230-1317-4903-9666-56CF6B7F87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altLang="en-US" u="sng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Generic example</a:t>
            </a:r>
          </a:p>
        </p:txBody>
      </p:sp>
    </p:spTree>
    <p:extLst>
      <p:ext uri="{BB962C8B-B14F-4D97-AF65-F5344CB8AC3E}">
        <p14:creationId xmlns:p14="http://schemas.microsoft.com/office/powerpoint/2010/main" val="4272494012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5481366"/>
            <a:ext cx="9144000" cy="359073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5748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11470" algn="l"/>
                <a:tab pos="7621270" algn="l"/>
              </a:tabLst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Fei-Fei Li &amp; Andrej Karpathy &amp;</a:t>
            </a:r>
            <a:r>
              <a:rPr kumimoji="0" sz="1800" b="0" i="0" u="none" strike="noStrike" kern="1200" cap="none" spc="1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Justin</a:t>
            </a:r>
            <a:r>
              <a:rPr kumimoji="0" sz="18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Johnson	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Lecture</a:t>
            </a:r>
            <a:r>
              <a:rPr kumimoji="0" sz="3000" b="0" i="0" u="none" strike="noStrike" kern="1200" cap="none" spc="0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4</a:t>
            </a:r>
            <a:r>
              <a:rPr kumimoji="0" sz="3000" b="0" i="0" u="none" strike="noStrike" kern="1200" cap="none" spc="0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-	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13 Jan</a:t>
            </a:r>
            <a:r>
              <a:rPr kumimoji="0" sz="3000" b="0" i="0" u="none" strike="noStrike" kern="1200" cap="none" spc="-9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2016</a:t>
            </a:r>
            <a:endParaRPr kumimoji="0" sz="3000" b="0" i="0" u="none" strike="noStrike" kern="1200" cap="none" spc="0" normalizeH="0" baseline="-4166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976193" y="1351999"/>
            <a:ext cx="3495040" cy="3495040"/>
          </a:xfrm>
          <a:custGeom>
            <a:avLst/>
            <a:gdLst/>
            <a:ahLst/>
            <a:cxnLst/>
            <a:rect l="l" t="t" r="r" b="b"/>
            <a:pathLst>
              <a:path w="3495040" h="3495040">
                <a:moveTo>
                  <a:pt x="0" y="1747346"/>
                </a:moveTo>
                <a:lnTo>
                  <a:pt x="649" y="1699249"/>
                </a:lnTo>
                <a:lnTo>
                  <a:pt x="2585" y="1651474"/>
                </a:lnTo>
                <a:lnTo>
                  <a:pt x="5792" y="1604036"/>
                </a:lnTo>
                <a:lnTo>
                  <a:pt x="10253" y="1556953"/>
                </a:lnTo>
                <a:lnTo>
                  <a:pt x="15951" y="1510241"/>
                </a:lnTo>
                <a:lnTo>
                  <a:pt x="22870" y="1463917"/>
                </a:lnTo>
                <a:lnTo>
                  <a:pt x="30992" y="1417998"/>
                </a:lnTo>
                <a:lnTo>
                  <a:pt x="40302" y="1372499"/>
                </a:lnTo>
                <a:lnTo>
                  <a:pt x="50783" y="1327438"/>
                </a:lnTo>
                <a:lnTo>
                  <a:pt x="62417" y="1282832"/>
                </a:lnTo>
                <a:lnTo>
                  <a:pt x="75189" y="1238697"/>
                </a:lnTo>
                <a:lnTo>
                  <a:pt x="89081" y="1195049"/>
                </a:lnTo>
                <a:lnTo>
                  <a:pt x="104078" y="1151906"/>
                </a:lnTo>
                <a:lnTo>
                  <a:pt x="120162" y="1109284"/>
                </a:lnTo>
                <a:lnTo>
                  <a:pt x="137316" y="1067200"/>
                </a:lnTo>
                <a:lnTo>
                  <a:pt x="155525" y="1025670"/>
                </a:lnTo>
                <a:lnTo>
                  <a:pt x="174770" y="984711"/>
                </a:lnTo>
                <a:lnTo>
                  <a:pt x="195037" y="944340"/>
                </a:lnTo>
                <a:lnTo>
                  <a:pt x="216308" y="904573"/>
                </a:lnTo>
                <a:lnTo>
                  <a:pt x="238566" y="865427"/>
                </a:lnTo>
                <a:lnTo>
                  <a:pt x="261794" y="826918"/>
                </a:lnTo>
                <a:lnTo>
                  <a:pt x="285977" y="789064"/>
                </a:lnTo>
                <a:lnTo>
                  <a:pt x="311098" y="751881"/>
                </a:lnTo>
                <a:lnTo>
                  <a:pt x="337139" y="715386"/>
                </a:lnTo>
                <a:lnTo>
                  <a:pt x="364084" y="679595"/>
                </a:lnTo>
                <a:lnTo>
                  <a:pt x="391917" y="644524"/>
                </a:lnTo>
                <a:lnTo>
                  <a:pt x="420620" y="610192"/>
                </a:lnTo>
                <a:lnTo>
                  <a:pt x="450178" y="576613"/>
                </a:lnTo>
                <a:lnTo>
                  <a:pt x="480573" y="543805"/>
                </a:lnTo>
                <a:lnTo>
                  <a:pt x="511789" y="511785"/>
                </a:lnTo>
                <a:lnTo>
                  <a:pt x="543809" y="480569"/>
                </a:lnTo>
                <a:lnTo>
                  <a:pt x="576617" y="450174"/>
                </a:lnTo>
                <a:lnTo>
                  <a:pt x="610196" y="420617"/>
                </a:lnTo>
                <a:lnTo>
                  <a:pt x="644528" y="391914"/>
                </a:lnTo>
                <a:lnTo>
                  <a:pt x="679599" y="364081"/>
                </a:lnTo>
                <a:lnTo>
                  <a:pt x="715390" y="337136"/>
                </a:lnTo>
                <a:lnTo>
                  <a:pt x="751886" y="311095"/>
                </a:lnTo>
                <a:lnTo>
                  <a:pt x="789069" y="285975"/>
                </a:lnTo>
                <a:lnTo>
                  <a:pt x="826923" y="261792"/>
                </a:lnTo>
                <a:lnTo>
                  <a:pt x="865431" y="238563"/>
                </a:lnTo>
                <a:lnTo>
                  <a:pt x="904577" y="216306"/>
                </a:lnTo>
                <a:lnTo>
                  <a:pt x="944344" y="195035"/>
                </a:lnTo>
                <a:lnTo>
                  <a:pt x="984715" y="174769"/>
                </a:lnTo>
                <a:lnTo>
                  <a:pt x="1025674" y="155523"/>
                </a:lnTo>
                <a:lnTo>
                  <a:pt x="1067204" y="137315"/>
                </a:lnTo>
                <a:lnTo>
                  <a:pt x="1109288" y="120160"/>
                </a:lnTo>
                <a:lnTo>
                  <a:pt x="1151910" y="104077"/>
                </a:lnTo>
                <a:lnTo>
                  <a:pt x="1195053" y="89080"/>
                </a:lnTo>
                <a:lnTo>
                  <a:pt x="1238700" y="75188"/>
                </a:lnTo>
                <a:lnTo>
                  <a:pt x="1282835" y="62416"/>
                </a:lnTo>
                <a:lnTo>
                  <a:pt x="1327442" y="50782"/>
                </a:lnTo>
                <a:lnTo>
                  <a:pt x="1372502" y="40302"/>
                </a:lnTo>
                <a:lnTo>
                  <a:pt x="1418000" y="30992"/>
                </a:lnTo>
                <a:lnTo>
                  <a:pt x="1463920" y="22869"/>
                </a:lnTo>
                <a:lnTo>
                  <a:pt x="1510243" y="15951"/>
                </a:lnTo>
                <a:lnTo>
                  <a:pt x="1556955" y="10253"/>
                </a:lnTo>
                <a:lnTo>
                  <a:pt x="1604038" y="5792"/>
                </a:lnTo>
                <a:lnTo>
                  <a:pt x="1651475" y="2585"/>
                </a:lnTo>
                <a:lnTo>
                  <a:pt x="1699250" y="649"/>
                </a:lnTo>
                <a:lnTo>
                  <a:pt x="1747346" y="0"/>
                </a:lnTo>
                <a:lnTo>
                  <a:pt x="1796921" y="702"/>
                </a:lnTo>
                <a:lnTo>
                  <a:pt x="1846325" y="2803"/>
                </a:lnTo>
                <a:lnTo>
                  <a:pt x="1895530" y="6290"/>
                </a:lnTo>
                <a:lnTo>
                  <a:pt x="1944510" y="11153"/>
                </a:lnTo>
                <a:lnTo>
                  <a:pt x="1993237" y="17380"/>
                </a:lnTo>
                <a:lnTo>
                  <a:pt x="2041685" y="24961"/>
                </a:lnTo>
                <a:lnTo>
                  <a:pt x="2089828" y="33884"/>
                </a:lnTo>
                <a:lnTo>
                  <a:pt x="2137639" y="44139"/>
                </a:lnTo>
                <a:lnTo>
                  <a:pt x="2185091" y="55715"/>
                </a:lnTo>
                <a:lnTo>
                  <a:pt x="2232157" y="68599"/>
                </a:lnTo>
                <a:lnTo>
                  <a:pt x="2278810" y="82782"/>
                </a:lnTo>
                <a:lnTo>
                  <a:pt x="2325025" y="98252"/>
                </a:lnTo>
                <a:lnTo>
                  <a:pt x="2370773" y="114997"/>
                </a:lnTo>
                <a:lnTo>
                  <a:pt x="2416029" y="133008"/>
                </a:lnTo>
                <a:lnTo>
                  <a:pt x="2460765" y="152273"/>
                </a:lnTo>
                <a:lnTo>
                  <a:pt x="2504956" y="172781"/>
                </a:lnTo>
                <a:lnTo>
                  <a:pt x="2548573" y="194520"/>
                </a:lnTo>
                <a:lnTo>
                  <a:pt x="2591591" y="217480"/>
                </a:lnTo>
                <a:lnTo>
                  <a:pt x="2633983" y="241650"/>
                </a:lnTo>
                <a:lnTo>
                  <a:pt x="2675722" y="267018"/>
                </a:lnTo>
                <a:lnTo>
                  <a:pt x="2716781" y="293574"/>
                </a:lnTo>
                <a:lnTo>
                  <a:pt x="2757134" y="321307"/>
                </a:lnTo>
                <a:lnTo>
                  <a:pt x="2796753" y="350204"/>
                </a:lnTo>
                <a:lnTo>
                  <a:pt x="2835613" y="380256"/>
                </a:lnTo>
                <a:lnTo>
                  <a:pt x="2873686" y="411452"/>
                </a:lnTo>
                <a:lnTo>
                  <a:pt x="2910946" y="443779"/>
                </a:lnTo>
                <a:lnTo>
                  <a:pt x="2947366" y="477227"/>
                </a:lnTo>
                <a:lnTo>
                  <a:pt x="2982918" y="511786"/>
                </a:lnTo>
                <a:lnTo>
                  <a:pt x="3017475" y="547338"/>
                </a:lnTo>
                <a:lnTo>
                  <a:pt x="3050922" y="583757"/>
                </a:lnTo>
                <a:lnTo>
                  <a:pt x="3083248" y="621015"/>
                </a:lnTo>
                <a:lnTo>
                  <a:pt x="3114442" y="659087"/>
                </a:lnTo>
                <a:lnTo>
                  <a:pt x="3144493" y="697946"/>
                </a:lnTo>
                <a:lnTo>
                  <a:pt x="3173389" y="737565"/>
                </a:lnTo>
                <a:lnTo>
                  <a:pt x="3201121" y="777917"/>
                </a:lnTo>
                <a:lnTo>
                  <a:pt x="3227676" y="818975"/>
                </a:lnTo>
                <a:lnTo>
                  <a:pt x="3253044" y="860713"/>
                </a:lnTo>
                <a:lnTo>
                  <a:pt x="3277213" y="903104"/>
                </a:lnTo>
                <a:lnTo>
                  <a:pt x="3300172" y="946122"/>
                </a:lnTo>
                <a:lnTo>
                  <a:pt x="3321911" y="989739"/>
                </a:lnTo>
                <a:lnTo>
                  <a:pt x="3342419" y="1033929"/>
                </a:lnTo>
                <a:lnTo>
                  <a:pt x="3361683" y="1078665"/>
                </a:lnTo>
                <a:lnTo>
                  <a:pt x="3379694" y="1123920"/>
                </a:lnTo>
                <a:lnTo>
                  <a:pt x="3396440" y="1169668"/>
                </a:lnTo>
                <a:lnTo>
                  <a:pt x="3411910" y="1215882"/>
                </a:lnTo>
                <a:lnTo>
                  <a:pt x="3426092" y="1262535"/>
                </a:lnTo>
                <a:lnTo>
                  <a:pt x="3438977" y="1309601"/>
                </a:lnTo>
                <a:lnTo>
                  <a:pt x="3450552" y="1357052"/>
                </a:lnTo>
                <a:lnTo>
                  <a:pt x="3460807" y="1404863"/>
                </a:lnTo>
                <a:lnTo>
                  <a:pt x="3469731" y="1453006"/>
                </a:lnTo>
                <a:lnTo>
                  <a:pt x="3477312" y="1501454"/>
                </a:lnTo>
                <a:lnTo>
                  <a:pt x="3483539" y="1550182"/>
                </a:lnTo>
                <a:lnTo>
                  <a:pt x="3488402" y="1599161"/>
                </a:lnTo>
                <a:lnTo>
                  <a:pt x="3491889" y="1648366"/>
                </a:lnTo>
                <a:lnTo>
                  <a:pt x="3493990" y="1697770"/>
                </a:lnTo>
                <a:lnTo>
                  <a:pt x="3494692" y="1747346"/>
                </a:lnTo>
                <a:lnTo>
                  <a:pt x="3494043" y="1795442"/>
                </a:lnTo>
                <a:lnTo>
                  <a:pt x="3492107" y="1843217"/>
                </a:lnTo>
                <a:lnTo>
                  <a:pt x="3488900" y="1890654"/>
                </a:lnTo>
                <a:lnTo>
                  <a:pt x="3484439" y="1937737"/>
                </a:lnTo>
                <a:lnTo>
                  <a:pt x="3478741" y="1984448"/>
                </a:lnTo>
                <a:lnTo>
                  <a:pt x="3471822" y="2030772"/>
                </a:lnTo>
                <a:lnTo>
                  <a:pt x="3463700" y="2076692"/>
                </a:lnTo>
                <a:lnTo>
                  <a:pt x="3454390" y="2122190"/>
                </a:lnTo>
                <a:lnTo>
                  <a:pt x="3443909" y="2167250"/>
                </a:lnTo>
                <a:lnTo>
                  <a:pt x="3432275" y="2211857"/>
                </a:lnTo>
                <a:lnTo>
                  <a:pt x="3419503" y="2255992"/>
                </a:lnTo>
                <a:lnTo>
                  <a:pt x="3405611" y="2299639"/>
                </a:lnTo>
                <a:lnTo>
                  <a:pt x="3390614" y="2342782"/>
                </a:lnTo>
                <a:lnTo>
                  <a:pt x="3374530" y="2385404"/>
                </a:lnTo>
                <a:lnTo>
                  <a:pt x="3357376" y="2427488"/>
                </a:lnTo>
                <a:lnTo>
                  <a:pt x="3339167" y="2469018"/>
                </a:lnTo>
                <a:lnTo>
                  <a:pt x="3319922" y="2509977"/>
                </a:lnTo>
                <a:lnTo>
                  <a:pt x="3299655" y="2550348"/>
                </a:lnTo>
                <a:lnTo>
                  <a:pt x="3278384" y="2590115"/>
                </a:lnTo>
                <a:lnTo>
                  <a:pt x="3256126" y="2629261"/>
                </a:lnTo>
                <a:lnTo>
                  <a:pt x="3232897" y="2667769"/>
                </a:lnTo>
                <a:lnTo>
                  <a:pt x="3208715" y="2705623"/>
                </a:lnTo>
                <a:lnTo>
                  <a:pt x="3183594" y="2742806"/>
                </a:lnTo>
                <a:lnTo>
                  <a:pt x="3157553" y="2779302"/>
                </a:lnTo>
                <a:lnTo>
                  <a:pt x="3130608" y="2815093"/>
                </a:lnTo>
                <a:lnTo>
                  <a:pt x="3102775" y="2850164"/>
                </a:lnTo>
                <a:lnTo>
                  <a:pt x="3074072" y="2884496"/>
                </a:lnTo>
                <a:lnTo>
                  <a:pt x="3044514" y="2918075"/>
                </a:lnTo>
                <a:lnTo>
                  <a:pt x="3014119" y="2950883"/>
                </a:lnTo>
                <a:lnTo>
                  <a:pt x="2982903" y="2982903"/>
                </a:lnTo>
                <a:lnTo>
                  <a:pt x="2950883" y="3014119"/>
                </a:lnTo>
                <a:lnTo>
                  <a:pt x="2918075" y="3044514"/>
                </a:lnTo>
                <a:lnTo>
                  <a:pt x="2884496" y="3074072"/>
                </a:lnTo>
                <a:lnTo>
                  <a:pt x="2850164" y="3102775"/>
                </a:lnTo>
                <a:lnTo>
                  <a:pt x="2815093" y="3130608"/>
                </a:lnTo>
                <a:lnTo>
                  <a:pt x="2779302" y="3157553"/>
                </a:lnTo>
                <a:lnTo>
                  <a:pt x="2742806" y="3183594"/>
                </a:lnTo>
                <a:lnTo>
                  <a:pt x="2705623" y="3208715"/>
                </a:lnTo>
                <a:lnTo>
                  <a:pt x="2667769" y="3232897"/>
                </a:lnTo>
                <a:lnTo>
                  <a:pt x="2629261" y="3256126"/>
                </a:lnTo>
                <a:lnTo>
                  <a:pt x="2590115" y="3278384"/>
                </a:lnTo>
                <a:lnTo>
                  <a:pt x="2550348" y="3299655"/>
                </a:lnTo>
                <a:lnTo>
                  <a:pt x="2509977" y="3319922"/>
                </a:lnTo>
                <a:lnTo>
                  <a:pt x="2469018" y="3339167"/>
                </a:lnTo>
                <a:lnTo>
                  <a:pt x="2427488" y="3357376"/>
                </a:lnTo>
                <a:lnTo>
                  <a:pt x="2385404" y="3374530"/>
                </a:lnTo>
                <a:lnTo>
                  <a:pt x="2342782" y="3390614"/>
                </a:lnTo>
                <a:lnTo>
                  <a:pt x="2299639" y="3405611"/>
                </a:lnTo>
                <a:lnTo>
                  <a:pt x="2255992" y="3419503"/>
                </a:lnTo>
                <a:lnTo>
                  <a:pt x="2211857" y="3432275"/>
                </a:lnTo>
                <a:lnTo>
                  <a:pt x="2167250" y="3443909"/>
                </a:lnTo>
                <a:lnTo>
                  <a:pt x="2122190" y="3454390"/>
                </a:lnTo>
                <a:lnTo>
                  <a:pt x="2076692" y="3463700"/>
                </a:lnTo>
                <a:lnTo>
                  <a:pt x="2030772" y="3471822"/>
                </a:lnTo>
                <a:lnTo>
                  <a:pt x="1984448" y="3478741"/>
                </a:lnTo>
                <a:lnTo>
                  <a:pt x="1937737" y="3484439"/>
                </a:lnTo>
                <a:lnTo>
                  <a:pt x="1890654" y="3488900"/>
                </a:lnTo>
                <a:lnTo>
                  <a:pt x="1843217" y="3492107"/>
                </a:lnTo>
                <a:lnTo>
                  <a:pt x="1795442" y="3494043"/>
                </a:lnTo>
                <a:lnTo>
                  <a:pt x="1747346" y="3494692"/>
                </a:lnTo>
                <a:lnTo>
                  <a:pt x="1699250" y="3494043"/>
                </a:lnTo>
                <a:lnTo>
                  <a:pt x="1651475" y="3492107"/>
                </a:lnTo>
                <a:lnTo>
                  <a:pt x="1604038" y="3488900"/>
                </a:lnTo>
                <a:lnTo>
                  <a:pt x="1556955" y="3484439"/>
                </a:lnTo>
                <a:lnTo>
                  <a:pt x="1510243" y="3478741"/>
                </a:lnTo>
                <a:lnTo>
                  <a:pt x="1463920" y="3471822"/>
                </a:lnTo>
                <a:lnTo>
                  <a:pt x="1418000" y="3463700"/>
                </a:lnTo>
                <a:lnTo>
                  <a:pt x="1372502" y="3454390"/>
                </a:lnTo>
                <a:lnTo>
                  <a:pt x="1327442" y="3443909"/>
                </a:lnTo>
                <a:lnTo>
                  <a:pt x="1282835" y="3432275"/>
                </a:lnTo>
                <a:lnTo>
                  <a:pt x="1238700" y="3419503"/>
                </a:lnTo>
                <a:lnTo>
                  <a:pt x="1195053" y="3405611"/>
                </a:lnTo>
                <a:lnTo>
                  <a:pt x="1151910" y="3390614"/>
                </a:lnTo>
                <a:lnTo>
                  <a:pt x="1109288" y="3374530"/>
                </a:lnTo>
                <a:lnTo>
                  <a:pt x="1067204" y="3357376"/>
                </a:lnTo>
                <a:lnTo>
                  <a:pt x="1025674" y="3339167"/>
                </a:lnTo>
                <a:lnTo>
                  <a:pt x="984715" y="3319922"/>
                </a:lnTo>
                <a:lnTo>
                  <a:pt x="944344" y="3299655"/>
                </a:lnTo>
                <a:lnTo>
                  <a:pt x="904577" y="3278384"/>
                </a:lnTo>
                <a:lnTo>
                  <a:pt x="865431" y="3256126"/>
                </a:lnTo>
                <a:lnTo>
                  <a:pt x="826923" y="3232897"/>
                </a:lnTo>
                <a:lnTo>
                  <a:pt x="789069" y="3208715"/>
                </a:lnTo>
                <a:lnTo>
                  <a:pt x="751886" y="3183594"/>
                </a:lnTo>
                <a:lnTo>
                  <a:pt x="715390" y="3157553"/>
                </a:lnTo>
                <a:lnTo>
                  <a:pt x="679599" y="3130608"/>
                </a:lnTo>
                <a:lnTo>
                  <a:pt x="644528" y="3102775"/>
                </a:lnTo>
                <a:lnTo>
                  <a:pt x="610196" y="3074072"/>
                </a:lnTo>
                <a:lnTo>
                  <a:pt x="576617" y="3044514"/>
                </a:lnTo>
                <a:lnTo>
                  <a:pt x="543809" y="3014119"/>
                </a:lnTo>
                <a:lnTo>
                  <a:pt x="511789" y="2982903"/>
                </a:lnTo>
                <a:lnTo>
                  <a:pt x="480573" y="2950883"/>
                </a:lnTo>
                <a:lnTo>
                  <a:pt x="450178" y="2918075"/>
                </a:lnTo>
                <a:lnTo>
                  <a:pt x="420620" y="2884496"/>
                </a:lnTo>
                <a:lnTo>
                  <a:pt x="391917" y="2850164"/>
                </a:lnTo>
                <a:lnTo>
                  <a:pt x="364084" y="2815093"/>
                </a:lnTo>
                <a:lnTo>
                  <a:pt x="337139" y="2779302"/>
                </a:lnTo>
                <a:lnTo>
                  <a:pt x="311098" y="2742806"/>
                </a:lnTo>
                <a:lnTo>
                  <a:pt x="285977" y="2705623"/>
                </a:lnTo>
                <a:lnTo>
                  <a:pt x="261794" y="2667769"/>
                </a:lnTo>
                <a:lnTo>
                  <a:pt x="238566" y="2629261"/>
                </a:lnTo>
                <a:lnTo>
                  <a:pt x="216308" y="2590115"/>
                </a:lnTo>
                <a:lnTo>
                  <a:pt x="195037" y="2550348"/>
                </a:lnTo>
                <a:lnTo>
                  <a:pt x="174770" y="2509977"/>
                </a:lnTo>
                <a:lnTo>
                  <a:pt x="155525" y="2469018"/>
                </a:lnTo>
                <a:lnTo>
                  <a:pt x="137316" y="2427488"/>
                </a:lnTo>
                <a:lnTo>
                  <a:pt x="120162" y="2385404"/>
                </a:lnTo>
                <a:lnTo>
                  <a:pt x="104078" y="2342782"/>
                </a:lnTo>
                <a:lnTo>
                  <a:pt x="89081" y="2299639"/>
                </a:lnTo>
                <a:lnTo>
                  <a:pt x="75189" y="2255992"/>
                </a:lnTo>
                <a:lnTo>
                  <a:pt x="62417" y="2211857"/>
                </a:lnTo>
                <a:lnTo>
                  <a:pt x="50783" y="2167250"/>
                </a:lnTo>
                <a:lnTo>
                  <a:pt x="40302" y="2122190"/>
                </a:lnTo>
                <a:lnTo>
                  <a:pt x="30992" y="2076692"/>
                </a:lnTo>
                <a:lnTo>
                  <a:pt x="22870" y="2030772"/>
                </a:lnTo>
                <a:lnTo>
                  <a:pt x="15951" y="1984448"/>
                </a:lnTo>
                <a:lnTo>
                  <a:pt x="10253" y="1937737"/>
                </a:lnTo>
                <a:lnTo>
                  <a:pt x="5792" y="1890654"/>
                </a:lnTo>
                <a:lnTo>
                  <a:pt x="2585" y="1843217"/>
                </a:lnTo>
                <a:lnTo>
                  <a:pt x="649" y="1795442"/>
                </a:lnTo>
                <a:lnTo>
                  <a:pt x="0" y="1747346"/>
                </a:lnTo>
                <a:close/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02174" y="3869995"/>
            <a:ext cx="2301875" cy="777875"/>
          </a:xfrm>
          <a:custGeom>
            <a:avLst/>
            <a:gdLst/>
            <a:ahLst/>
            <a:cxnLst/>
            <a:rect l="l" t="t" r="r" b="b"/>
            <a:pathLst>
              <a:path w="2301875" h="777875">
                <a:moveTo>
                  <a:pt x="0" y="777323"/>
                </a:moveTo>
                <a:lnTo>
                  <a:pt x="2301595" y="0"/>
                </a:lnTo>
              </a:path>
            </a:pathLst>
          </a:custGeom>
          <a:ln w="19049">
            <a:solidFill>
              <a:srgbClr val="38751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993720" y="3840168"/>
            <a:ext cx="92075" cy="59690"/>
          </a:xfrm>
          <a:custGeom>
            <a:avLst/>
            <a:gdLst/>
            <a:ahLst/>
            <a:cxnLst/>
            <a:rect l="l" t="t" r="r" b="b"/>
            <a:pathLst>
              <a:path w="92075" h="59689">
                <a:moveTo>
                  <a:pt x="20124" y="59624"/>
                </a:moveTo>
                <a:lnTo>
                  <a:pt x="91974" y="2149"/>
                </a:lnTo>
                <a:lnTo>
                  <a:pt x="0" y="0"/>
                </a:lnTo>
                <a:lnTo>
                  <a:pt x="20124" y="59624"/>
                </a:lnTo>
                <a:close/>
              </a:path>
            </a:pathLst>
          </a:custGeom>
          <a:ln w="19049">
            <a:solidFill>
              <a:srgbClr val="38751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989423" y="1328024"/>
            <a:ext cx="2089150" cy="889000"/>
          </a:xfrm>
          <a:custGeom>
            <a:avLst/>
            <a:gdLst/>
            <a:ahLst/>
            <a:cxnLst/>
            <a:rect l="l" t="t" r="r" b="b"/>
            <a:pathLst>
              <a:path w="2089150" h="889000">
                <a:moveTo>
                  <a:pt x="0" y="0"/>
                </a:moveTo>
                <a:lnTo>
                  <a:pt x="2089020" y="888848"/>
                </a:lnTo>
              </a:path>
            </a:pathLst>
          </a:custGeom>
          <a:ln w="19049">
            <a:solidFill>
              <a:srgbClr val="38751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066119" y="2187918"/>
            <a:ext cx="92075" cy="62865"/>
          </a:xfrm>
          <a:custGeom>
            <a:avLst/>
            <a:gdLst/>
            <a:ahLst/>
            <a:cxnLst/>
            <a:rect l="l" t="t" r="r" b="b"/>
            <a:pathLst>
              <a:path w="92075" h="62865">
                <a:moveTo>
                  <a:pt x="0" y="57907"/>
                </a:moveTo>
                <a:lnTo>
                  <a:pt x="91874" y="62802"/>
                </a:lnTo>
                <a:lnTo>
                  <a:pt x="24649" y="0"/>
                </a:lnTo>
                <a:lnTo>
                  <a:pt x="0" y="57907"/>
                </a:lnTo>
                <a:close/>
              </a:path>
            </a:pathLst>
          </a:custGeom>
          <a:ln w="19049">
            <a:solidFill>
              <a:srgbClr val="38751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470886" y="3099345"/>
            <a:ext cx="2160270" cy="0"/>
          </a:xfrm>
          <a:custGeom>
            <a:avLst/>
            <a:gdLst/>
            <a:ahLst/>
            <a:cxnLst/>
            <a:rect l="l" t="t" r="r" b="b"/>
            <a:pathLst>
              <a:path w="2160270">
                <a:moveTo>
                  <a:pt x="0" y="0"/>
                </a:moveTo>
                <a:lnTo>
                  <a:pt x="2159995" y="0"/>
                </a:lnTo>
              </a:path>
            </a:pathLst>
          </a:custGeom>
          <a:ln w="19049">
            <a:solidFill>
              <a:srgbClr val="38751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630883" y="3067880"/>
            <a:ext cx="86995" cy="63500"/>
          </a:xfrm>
          <a:custGeom>
            <a:avLst/>
            <a:gdLst/>
            <a:ahLst/>
            <a:cxnLst/>
            <a:rect l="l" t="t" r="r" b="b"/>
            <a:pathLst>
              <a:path w="86995" h="63500">
                <a:moveTo>
                  <a:pt x="0" y="62929"/>
                </a:moveTo>
                <a:lnTo>
                  <a:pt x="86449" y="31464"/>
                </a:lnTo>
                <a:lnTo>
                  <a:pt x="0" y="0"/>
                </a:lnTo>
                <a:lnTo>
                  <a:pt x="0" y="62929"/>
                </a:lnTo>
                <a:close/>
              </a:path>
            </a:pathLst>
          </a:custGeom>
          <a:ln w="19049">
            <a:solidFill>
              <a:srgbClr val="38751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380509" y="1090350"/>
            <a:ext cx="352424" cy="3047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370985" y="1080824"/>
            <a:ext cx="371475" cy="323850"/>
          </a:xfrm>
          <a:custGeom>
            <a:avLst/>
            <a:gdLst/>
            <a:ahLst/>
            <a:cxnLst/>
            <a:rect l="l" t="t" r="r" b="b"/>
            <a:pathLst>
              <a:path w="371475" h="323850">
                <a:moveTo>
                  <a:pt x="0" y="0"/>
                </a:moveTo>
                <a:lnTo>
                  <a:pt x="371474" y="0"/>
                </a:lnTo>
                <a:lnTo>
                  <a:pt x="371474" y="323849"/>
                </a:lnTo>
                <a:lnTo>
                  <a:pt x="0" y="323849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38751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300359" y="3918269"/>
            <a:ext cx="295274" cy="3619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290835" y="3908743"/>
            <a:ext cx="314325" cy="381000"/>
          </a:xfrm>
          <a:custGeom>
            <a:avLst/>
            <a:gdLst/>
            <a:ahLst/>
            <a:cxnLst/>
            <a:rect l="l" t="t" r="r" b="b"/>
            <a:pathLst>
              <a:path w="314325" h="381000">
                <a:moveTo>
                  <a:pt x="0" y="0"/>
                </a:moveTo>
                <a:lnTo>
                  <a:pt x="314324" y="0"/>
                </a:lnTo>
                <a:lnTo>
                  <a:pt x="314324" y="380999"/>
                </a:lnTo>
                <a:lnTo>
                  <a:pt x="0" y="380999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38751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7245910" y="2615947"/>
            <a:ext cx="352424" cy="3047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7236386" y="2606421"/>
            <a:ext cx="371475" cy="323850"/>
          </a:xfrm>
          <a:custGeom>
            <a:avLst/>
            <a:gdLst/>
            <a:ahLst/>
            <a:cxnLst/>
            <a:rect l="l" t="t" r="r" b="b"/>
            <a:pathLst>
              <a:path w="371475" h="323850">
                <a:moveTo>
                  <a:pt x="0" y="0"/>
                </a:moveTo>
                <a:lnTo>
                  <a:pt x="371474" y="0"/>
                </a:lnTo>
                <a:lnTo>
                  <a:pt x="371474" y="323849"/>
                </a:lnTo>
                <a:lnTo>
                  <a:pt x="0" y="323849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38751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2195267" y="857250"/>
            <a:ext cx="1824989" cy="466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3000" spc="-5" dirty="0">
                <a:solidFill>
                  <a:srgbClr val="38751C"/>
                </a:solidFill>
              </a:rPr>
              <a:t>activations</a:t>
            </a:r>
            <a:endParaRPr sz="3000"/>
          </a:p>
        </p:txBody>
      </p:sp>
      <p:sp>
        <p:nvSpPr>
          <p:cNvPr id="18" name="object 18"/>
          <p:cNvSpPr/>
          <p:nvPr/>
        </p:nvSpPr>
        <p:spPr>
          <a:xfrm>
            <a:off x="3398744" y="2147685"/>
            <a:ext cx="485773" cy="63817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389244" y="2138160"/>
            <a:ext cx="504825" cy="657225"/>
          </a:xfrm>
          <a:custGeom>
            <a:avLst/>
            <a:gdLst/>
            <a:ahLst/>
            <a:cxnLst/>
            <a:rect l="l" t="t" r="r" b="b"/>
            <a:pathLst>
              <a:path w="504825" h="657225">
                <a:moveTo>
                  <a:pt x="0" y="0"/>
                </a:moveTo>
                <a:lnTo>
                  <a:pt x="504823" y="0"/>
                </a:lnTo>
                <a:lnTo>
                  <a:pt x="504823" y="657223"/>
                </a:lnTo>
                <a:lnTo>
                  <a:pt x="0" y="657223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3398743" y="3350294"/>
            <a:ext cx="409574" cy="7048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3389244" y="3340757"/>
            <a:ext cx="428625" cy="723900"/>
          </a:xfrm>
          <a:custGeom>
            <a:avLst/>
            <a:gdLst/>
            <a:ahLst/>
            <a:cxnLst/>
            <a:rect l="l" t="t" r="r" b="b"/>
            <a:pathLst>
              <a:path w="428625" h="723900">
                <a:moveTo>
                  <a:pt x="0" y="0"/>
                </a:moveTo>
                <a:lnTo>
                  <a:pt x="428599" y="0"/>
                </a:lnTo>
                <a:lnTo>
                  <a:pt x="428599" y="723886"/>
                </a:lnTo>
                <a:lnTo>
                  <a:pt x="0" y="723886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6585386" y="3290870"/>
            <a:ext cx="2112010" cy="0"/>
          </a:xfrm>
          <a:custGeom>
            <a:avLst/>
            <a:gdLst/>
            <a:ahLst/>
            <a:cxnLst/>
            <a:rect l="l" t="t" r="r" b="b"/>
            <a:pathLst>
              <a:path w="2112009">
                <a:moveTo>
                  <a:pt x="2111695" y="0"/>
                </a:moveTo>
                <a:lnTo>
                  <a:pt x="0" y="0"/>
                </a:lnTo>
              </a:path>
            </a:pathLst>
          </a:custGeom>
          <a:ln w="190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6498938" y="3259405"/>
            <a:ext cx="86995" cy="63500"/>
          </a:xfrm>
          <a:custGeom>
            <a:avLst/>
            <a:gdLst/>
            <a:ahLst/>
            <a:cxnLst/>
            <a:rect l="l" t="t" r="r" b="b"/>
            <a:pathLst>
              <a:path w="86995" h="63500">
                <a:moveTo>
                  <a:pt x="86449" y="0"/>
                </a:moveTo>
                <a:lnTo>
                  <a:pt x="0" y="31464"/>
                </a:lnTo>
                <a:lnTo>
                  <a:pt x="86449" y="62929"/>
                </a:lnTo>
                <a:lnTo>
                  <a:pt x="86449" y="0"/>
                </a:lnTo>
                <a:close/>
              </a:path>
            </a:pathLst>
          </a:custGeom>
          <a:ln w="190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7164960" y="3412445"/>
            <a:ext cx="514348" cy="67627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7155460" y="3402920"/>
            <a:ext cx="533400" cy="695325"/>
          </a:xfrm>
          <a:custGeom>
            <a:avLst/>
            <a:gdLst/>
            <a:ahLst/>
            <a:cxnLst/>
            <a:rect l="l" t="t" r="r" b="b"/>
            <a:pathLst>
              <a:path w="533400" h="695325">
                <a:moveTo>
                  <a:pt x="0" y="0"/>
                </a:moveTo>
                <a:lnTo>
                  <a:pt x="533373" y="0"/>
                </a:lnTo>
                <a:lnTo>
                  <a:pt x="533373" y="695323"/>
                </a:lnTo>
                <a:lnTo>
                  <a:pt x="0" y="695323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object 26"/>
          <p:cNvSpPr txBox="1">
            <a:spLocks noGrp="1"/>
          </p:cNvSpPr>
          <p:nvPr>
            <p:ph type="body" idx="1"/>
          </p:nvPr>
        </p:nvSpPr>
        <p:spPr>
          <a:xfrm>
            <a:off x="765798" y="2150921"/>
            <a:ext cx="7612402" cy="32008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252470" marR="2814955" algn="ctr"/>
            <a:r>
              <a:rPr spc="-5" dirty="0"/>
              <a:t>“local</a:t>
            </a:r>
            <a:r>
              <a:rPr spc="-35" dirty="0"/>
              <a:t> </a:t>
            </a:r>
            <a:r>
              <a:rPr spc="-5" dirty="0"/>
              <a:t>gradient”</a:t>
            </a:r>
          </a:p>
          <a:p>
            <a:pPr marL="3252470"/>
            <a:endParaRPr spc="-5" dirty="0"/>
          </a:p>
          <a:p>
            <a:pPr marL="3252470"/>
            <a:endParaRPr sz="2350" dirty="0">
              <a:latin typeface="Times New Roman"/>
              <a:cs typeface="Times New Roman"/>
            </a:endParaRPr>
          </a:p>
          <a:p>
            <a:pPr marL="3252470" marR="2941320" algn="ctr"/>
            <a:r>
              <a:rPr sz="4800" spc="-5" dirty="0">
                <a:solidFill>
                  <a:srgbClr val="000000"/>
                </a:solidFill>
              </a:rPr>
              <a:t>f</a:t>
            </a:r>
            <a:endParaRPr sz="4800" dirty="0"/>
          </a:p>
          <a:p>
            <a:pPr marL="3252470">
              <a:spcBef>
                <a:spcPts val="20"/>
              </a:spcBef>
            </a:pPr>
            <a:endParaRPr sz="7050" dirty="0">
              <a:latin typeface="Times New Roman"/>
              <a:cs typeface="Times New Roman"/>
            </a:endParaRPr>
          </a:p>
          <a:p>
            <a:pPr marL="6031865"/>
            <a:r>
              <a:rPr sz="3000" spc="-5" dirty="0"/>
              <a:t>gradients</a:t>
            </a:r>
            <a:endParaRPr sz="3000" dirty="0"/>
          </a:p>
        </p:txBody>
      </p:sp>
      <p:sp>
        <p:nvSpPr>
          <p:cNvPr id="27" name="object 27"/>
          <p:cNvSpPr txBox="1"/>
          <p:nvPr/>
        </p:nvSpPr>
        <p:spPr>
          <a:xfrm>
            <a:off x="5399118" y="5586262"/>
            <a:ext cx="1579880" cy="2882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19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0" i="0" u="none" strike="noStrike" kern="1200" cap="none" spc="-7" normalizeH="0" baseline="1388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Lecture 4 </a:t>
            </a:r>
            <a:r>
              <a:rPr kumimoji="0" sz="3000" b="0" i="0" u="none" strike="noStrike" kern="1200" cap="none" spc="0" normalizeH="0" baseline="1388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3000" b="0" i="0" u="none" strike="noStrike" kern="1200" cap="none" spc="-225" normalizeH="0" baseline="1388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24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8" name="object 2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1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13 Jan</a:t>
            </a:r>
            <a:r>
              <a:rPr kumimoji="0" sz="2000" b="0" i="0" u="none" strike="noStrike" kern="1200" cap="none" spc="-6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2016</a:t>
            </a:r>
          </a:p>
        </p:txBody>
      </p:sp>
      <p:sp>
        <p:nvSpPr>
          <p:cNvPr id="29" name="object 2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9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Fei-Fei Li &amp; Andrej Karpathy &amp; Justin</a:t>
            </a:r>
            <a:r>
              <a:rPr kumimoji="0" sz="1800" b="0" i="0" u="none" strike="noStrike" kern="1200" cap="none" spc="6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Johnson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C68DBF2-3884-44E0-9B89-8F53BDC33D99}"/>
              </a:ext>
            </a:extLst>
          </p:cNvPr>
          <p:cNvSpPr txBox="1"/>
          <p:nvPr/>
        </p:nvSpPr>
        <p:spPr>
          <a:xfrm>
            <a:off x="0" y="6604084"/>
            <a:ext cx="10727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Andrej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Karpathy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Rectangle 3">
            <a:extLst>
              <a:ext uri="{FF2B5EF4-FFF2-40B4-BE49-F238E27FC236}">
                <a16:creationId xmlns:a16="http://schemas.microsoft.com/office/drawing/2014/main" id="{815B425F-C00A-4930-A77F-01DCCE623E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altLang="en-US" u="sng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Generic example</a:t>
            </a:r>
          </a:p>
        </p:txBody>
      </p:sp>
    </p:spTree>
    <p:extLst>
      <p:ext uri="{BB962C8B-B14F-4D97-AF65-F5344CB8AC3E}">
        <p14:creationId xmlns:p14="http://schemas.microsoft.com/office/powerpoint/2010/main" val="1746497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Inspiration: Neuron cells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85800" y="914400"/>
            <a:ext cx="7772400" cy="2529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Neurons</a:t>
            </a:r>
          </a:p>
          <a:p>
            <a:pPr lvl="1"/>
            <a:r>
              <a:rPr lang="en-US" dirty="0"/>
              <a:t>accept information from multiple inputs </a:t>
            </a:r>
          </a:p>
          <a:p>
            <a:pPr lvl="1"/>
            <a:r>
              <a:rPr lang="en-US" dirty="0"/>
              <a:t>transmit information to other neurons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Multiply inputs by weights along edges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Apply some function to the set of inputs at each node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If output of function over threshold, neuron “fires”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6604084"/>
            <a:ext cx="237597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000000"/>
                </a:solidFill>
              </a:rPr>
              <a:t>Text: HKUST, figures: Andrej </a:t>
            </a:r>
            <a:r>
              <a:rPr lang="en-US" sz="1000" dirty="0" err="1">
                <a:solidFill>
                  <a:srgbClr val="000000"/>
                </a:solidFill>
              </a:rPr>
              <a:t>Karpathy</a:t>
            </a:r>
            <a:endParaRPr lang="en-US" sz="1000" dirty="0">
              <a:solidFill>
                <a:srgbClr val="000000"/>
              </a:solidFill>
            </a:endParaRPr>
          </a:p>
        </p:txBody>
      </p:sp>
      <p:pic>
        <p:nvPicPr>
          <p:cNvPr id="167938" name="Picture 2" descr="http://cs231n.github.io/assets/nn1/neuro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995" y="4107909"/>
            <a:ext cx="3970973" cy="1697355"/>
          </a:xfrm>
          <a:prstGeom prst="rect">
            <a:avLst/>
          </a:prstGeom>
          <a:noFill/>
        </p:spPr>
      </p:pic>
      <p:pic>
        <p:nvPicPr>
          <p:cNvPr id="167940" name="Picture 4" descr="http://cs231n.github.io/assets/nn1/neuron_model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984" y="3730332"/>
            <a:ext cx="4393883" cy="25069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727809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5481366"/>
            <a:ext cx="9144000" cy="359073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5748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11470" algn="l"/>
                <a:tab pos="7621270" algn="l"/>
              </a:tabLst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Fei-Fei Li &amp; Andrej Karpathy &amp;</a:t>
            </a:r>
            <a:r>
              <a:rPr kumimoji="0" sz="1800" b="0" i="0" u="none" strike="noStrike" kern="1200" cap="none" spc="1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Justin</a:t>
            </a:r>
            <a:r>
              <a:rPr kumimoji="0" sz="18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Johnson	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Lecture</a:t>
            </a:r>
            <a:r>
              <a:rPr kumimoji="0" sz="3000" b="0" i="0" u="none" strike="noStrike" kern="1200" cap="none" spc="0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4</a:t>
            </a:r>
            <a:r>
              <a:rPr kumimoji="0" sz="3000" b="0" i="0" u="none" strike="noStrike" kern="1200" cap="none" spc="0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-	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13 Jan</a:t>
            </a:r>
            <a:r>
              <a:rPr kumimoji="0" sz="3000" b="0" i="0" u="none" strike="noStrike" kern="1200" cap="none" spc="-9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2016</a:t>
            </a:r>
            <a:endParaRPr kumimoji="0" sz="3000" b="0" i="0" u="none" strike="noStrike" kern="1200" cap="none" spc="0" normalizeH="0" baseline="-4166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976193" y="1351999"/>
            <a:ext cx="3495040" cy="3495040"/>
          </a:xfrm>
          <a:custGeom>
            <a:avLst/>
            <a:gdLst/>
            <a:ahLst/>
            <a:cxnLst/>
            <a:rect l="l" t="t" r="r" b="b"/>
            <a:pathLst>
              <a:path w="3495040" h="3495040">
                <a:moveTo>
                  <a:pt x="0" y="1747346"/>
                </a:moveTo>
                <a:lnTo>
                  <a:pt x="649" y="1699249"/>
                </a:lnTo>
                <a:lnTo>
                  <a:pt x="2585" y="1651474"/>
                </a:lnTo>
                <a:lnTo>
                  <a:pt x="5792" y="1604036"/>
                </a:lnTo>
                <a:lnTo>
                  <a:pt x="10253" y="1556953"/>
                </a:lnTo>
                <a:lnTo>
                  <a:pt x="15951" y="1510241"/>
                </a:lnTo>
                <a:lnTo>
                  <a:pt x="22870" y="1463917"/>
                </a:lnTo>
                <a:lnTo>
                  <a:pt x="30992" y="1417998"/>
                </a:lnTo>
                <a:lnTo>
                  <a:pt x="40302" y="1372499"/>
                </a:lnTo>
                <a:lnTo>
                  <a:pt x="50783" y="1327438"/>
                </a:lnTo>
                <a:lnTo>
                  <a:pt x="62417" y="1282832"/>
                </a:lnTo>
                <a:lnTo>
                  <a:pt x="75189" y="1238697"/>
                </a:lnTo>
                <a:lnTo>
                  <a:pt x="89081" y="1195049"/>
                </a:lnTo>
                <a:lnTo>
                  <a:pt x="104078" y="1151906"/>
                </a:lnTo>
                <a:lnTo>
                  <a:pt x="120162" y="1109284"/>
                </a:lnTo>
                <a:lnTo>
                  <a:pt x="137316" y="1067200"/>
                </a:lnTo>
                <a:lnTo>
                  <a:pt x="155525" y="1025670"/>
                </a:lnTo>
                <a:lnTo>
                  <a:pt x="174770" y="984711"/>
                </a:lnTo>
                <a:lnTo>
                  <a:pt x="195037" y="944340"/>
                </a:lnTo>
                <a:lnTo>
                  <a:pt x="216308" y="904573"/>
                </a:lnTo>
                <a:lnTo>
                  <a:pt x="238566" y="865427"/>
                </a:lnTo>
                <a:lnTo>
                  <a:pt x="261794" y="826918"/>
                </a:lnTo>
                <a:lnTo>
                  <a:pt x="285977" y="789064"/>
                </a:lnTo>
                <a:lnTo>
                  <a:pt x="311098" y="751881"/>
                </a:lnTo>
                <a:lnTo>
                  <a:pt x="337139" y="715386"/>
                </a:lnTo>
                <a:lnTo>
                  <a:pt x="364084" y="679595"/>
                </a:lnTo>
                <a:lnTo>
                  <a:pt x="391917" y="644524"/>
                </a:lnTo>
                <a:lnTo>
                  <a:pt x="420620" y="610192"/>
                </a:lnTo>
                <a:lnTo>
                  <a:pt x="450178" y="576613"/>
                </a:lnTo>
                <a:lnTo>
                  <a:pt x="480573" y="543805"/>
                </a:lnTo>
                <a:lnTo>
                  <a:pt x="511789" y="511785"/>
                </a:lnTo>
                <a:lnTo>
                  <a:pt x="543809" y="480569"/>
                </a:lnTo>
                <a:lnTo>
                  <a:pt x="576617" y="450174"/>
                </a:lnTo>
                <a:lnTo>
                  <a:pt x="610196" y="420617"/>
                </a:lnTo>
                <a:lnTo>
                  <a:pt x="644528" y="391914"/>
                </a:lnTo>
                <a:lnTo>
                  <a:pt x="679599" y="364081"/>
                </a:lnTo>
                <a:lnTo>
                  <a:pt x="715390" y="337136"/>
                </a:lnTo>
                <a:lnTo>
                  <a:pt x="751886" y="311095"/>
                </a:lnTo>
                <a:lnTo>
                  <a:pt x="789069" y="285975"/>
                </a:lnTo>
                <a:lnTo>
                  <a:pt x="826923" y="261792"/>
                </a:lnTo>
                <a:lnTo>
                  <a:pt x="865431" y="238563"/>
                </a:lnTo>
                <a:lnTo>
                  <a:pt x="904577" y="216306"/>
                </a:lnTo>
                <a:lnTo>
                  <a:pt x="944344" y="195035"/>
                </a:lnTo>
                <a:lnTo>
                  <a:pt x="984715" y="174769"/>
                </a:lnTo>
                <a:lnTo>
                  <a:pt x="1025674" y="155523"/>
                </a:lnTo>
                <a:lnTo>
                  <a:pt x="1067204" y="137315"/>
                </a:lnTo>
                <a:lnTo>
                  <a:pt x="1109288" y="120160"/>
                </a:lnTo>
                <a:lnTo>
                  <a:pt x="1151910" y="104077"/>
                </a:lnTo>
                <a:lnTo>
                  <a:pt x="1195053" y="89080"/>
                </a:lnTo>
                <a:lnTo>
                  <a:pt x="1238700" y="75188"/>
                </a:lnTo>
                <a:lnTo>
                  <a:pt x="1282835" y="62416"/>
                </a:lnTo>
                <a:lnTo>
                  <a:pt x="1327442" y="50782"/>
                </a:lnTo>
                <a:lnTo>
                  <a:pt x="1372502" y="40302"/>
                </a:lnTo>
                <a:lnTo>
                  <a:pt x="1418000" y="30992"/>
                </a:lnTo>
                <a:lnTo>
                  <a:pt x="1463920" y="22869"/>
                </a:lnTo>
                <a:lnTo>
                  <a:pt x="1510243" y="15951"/>
                </a:lnTo>
                <a:lnTo>
                  <a:pt x="1556955" y="10253"/>
                </a:lnTo>
                <a:lnTo>
                  <a:pt x="1604038" y="5792"/>
                </a:lnTo>
                <a:lnTo>
                  <a:pt x="1651475" y="2585"/>
                </a:lnTo>
                <a:lnTo>
                  <a:pt x="1699250" y="649"/>
                </a:lnTo>
                <a:lnTo>
                  <a:pt x="1747346" y="0"/>
                </a:lnTo>
                <a:lnTo>
                  <a:pt x="1796921" y="702"/>
                </a:lnTo>
                <a:lnTo>
                  <a:pt x="1846325" y="2803"/>
                </a:lnTo>
                <a:lnTo>
                  <a:pt x="1895530" y="6290"/>
                </a:lnTo>
                <a:lnTo>
                  <a:pt x="1944510" y="11153"/>
                </a:lnTo>
                <a:lnTo>
                  <a:pt x="1993237" y="17380"/>
                </a:lnTo>
                <a:lnTo>
                  <a:pt x="2041685" y="24961"/>
                </a:lnTo>
                <a:lnTo>
                  <a:pt x="2089828" y="33884"/>
                </a:lnTo>
                <a:lnTo>
                  <a:pt x="2137639" y="44139"/>
                </a:lnTo>
                <a:lnTo>
                  <a:pt x="2185091" y="55715"/>
                </a:lnTo>
                <a:lnTo>
                  <a:pt x="2232157" y="68599"/>
                </a:lnTo>
                <a:lnTo>
                  <a:pt x="2278810" y="82782"/>
                </a:lnTo>
                <a:lnTo>
                  <a:pt x="2325025" y="98252"/>
                </a:lnTo>
                <a:lnTo>
                  <a:pt x="2370773" y="114997"/>
                </a:lnTo>
                <a:lnTo>
                  <a:pt x="2416029" y="133008"/>
                </a:lnTo>
                <a:lnTo>
                  <a:pt x="2460765" y="152273"/>
                </a:lnTo>
                <a:lnTo>
                  <a:pt x="2504956" y="172781"/>
                </a:lnTo>
                <a:lnTo>
                  <a:pt x="2548573" y="194520"/>
                </a:lnTo>
                <a:lnTo>
                  <a:pt x="2591591" y="217480"/>
                </a:lnTo>
                <a:lnTo>
                  <a:pt x="2633983" y="241650"/>
                </a:lnTo>
                <a:lnTo>
                  <a:pt x="2675722" y="267018"/>
                </a:lnTo>
                <a:lnTo>
                  <a:pt x="2716781" y="293574"/>
                </a:lnTo>
                <a:lnTo>
                  <a:pt x="2757134" y="321307"/>
                </a:lnTo>
                <a:lnTo>
                  <a:pt x="2796753" y="350204"/>
                </a:lnTo>
                <a:lnTo>
                  <a:pt x="2835613" y="380256"/>
                </a:lnTo>
                <a:lnTo>
                  <a:pt x="2873686" y="411452"/>
                </a:lnTo>
                <a:lnTo>
                  <a:pt x="2910946" y="443779"/>
                </a:lnTo>
                <a:lnTo>
                  <a:pt x="2947366" y="477227"/>
                </a:lnTo>
                <a:lnTo>
                  <a:pt x="2982918" y="511786"/>
                </a:lnTo>
                <a:lnTo>
                  <a:pt x="3017475" y="547338"/>
                </a:lnTo>
                <a:lnTo>
                  <a:pt x="3050922" y="583757"/>
                </a:lnTo>
                <a:lnTo>
                  <a:pt x="3083248" y="621015"/>
                </a:lnTo>
                <a:lnTo>
                  <a:pt x="3114442" y="659087"/>
                </a:lnTo>
                <a:lnTo>
                  <a:pt x="3144493" y="697946"/>
                </a:lnTo>
                <a:lnTo>
                  <a:pt x="3173389" y="737565"/>
                </a:lnTo>
                <a:lnTo>
                  <a:pt x="3201121" y="777917"/>
                </a:lnTo>
                <a:lnTo>
                  <a:pt x="3227676" y="818975"/>
                </a:lnTo>
                <a:lnTo>
                  <a:pt x="3253044" y="860713"/>
                </a:lnTo>
                <a:lnTo>
                  <a:pt x="3277213" y="903104"/>
                </a:lnTo>
                <a:lnTo>
                  <a:pt x="3300172" y="946122"/>
                </a:lnTo>
                <a:lnTo>
                  <a:pt x="3321911" y="989739"/>
                </a:lnTo>
                <a:lnTo>
                  <a:pt x="3342419" y="1033929"/>
                </a:lnTo>
                <a:lnTo>
                  <a:pt x="3361683" y="1078665"/>
                </a:lnTo>
                <a:lnTo>
                  <a:pt x="3379694" y="1123920"/>
                </a:lnTo>
                <a:lnTo>
                  <a:pt x="3396440" y="1169668"/>
                </a:lnTo>
                <a:lnTo>
                  <a:pt x="3411910" y="1215882"/>
                </a:lnTo>
                <a:lnTo>
                  <a:pt x="3426092" y="1262535"/>
                </a:lnTo>
                <a:lnTo>
                  <a:pt x="3438977" y="1309601"/>
                </a:lnTo>
                <a:lnTo>
                  <a:pt x="3450552" y="1357052"/>
                </a:lnTo>
                <a:lnTo>
                  <a:pt x="3460807" y="1404863"/>
                </a:lnTo>
                <a:lnTo>
                  <a:pt x="3469731" y="1453006"/>
                </a:lnTo>
                <a:lnTo>
                  <a:pt x="3477312" y="1501454"/>
                </a:lnTo>
                <a:lnTo>
                  <a:pt x="3483539" y="1550182"/>
                </a:lnTo>
                <a:lnTo>
                  <a:pt x="3488402" y="1599161"/>
                </a:lnTo>
                <a:lnTo>
                  <a:pt x="3491889" y="1648366"/>
                </a:lnTo>
                <a:lnTo>
                  <a:pt x="3493990" y="1697770"/>
                </a:lnTo>
                <a:lnTo>
                  <a:pt x="3494692" y="1747346"/>
                </a:lnTo>
                <a:lnTo>
                  <a:pt x="3494043" y="1795442"/>
                </a:lnTo>
                <a:lnTo>
                  <a:pt x="3492107" y="1843217"/>
                </a:lnTo>
                <a:lnTo>
                  <a:pt x="3488900" y="1890654"/>
                </a:lnTo>
                <a:lnTo>
                  <a:pt x="3484439" y="1937737"/>
                </a:lnTo>
                <a:lnTo>
                  <a:pt x="3478741" y="1984448"/>
                </a:lnTo>
                <a:lnTo>
                  <a:pt x="3471822" y="2030772"/>
                </a:lnTo>
                <a:lnTo>
                  <a:pt x="3463700" y="2076692"/>
                </a:lnTo>
                <a:lnTo>
                  <a:pt x="3454390" y="2122190"/>
                </a:lnTo>
                <a:lnTo>
                  <a:pt x="3443909" y="2167250"/>
                </a:lnTo>
                <a:lnTo>
                  <a:pt x="3432275" y="2211857"/>
                </a:lnTo>
                <a:lnTo>
                  <a:pt x="3419503" y="2255992"/>
                </a:lnTo>
                <a:lnTo>
                  <a:pt x="3405611" y="2299639"/>
                </a:lnTo>
                <a:lnTo>
                  <a:pt x="3390614" y="2342782"/>
                </a:lnTo>
                <a:lnTo>
                  <a:pt x="3374530" y="2385404"/>
                </a:lnTo>
                <a:lnTo>
                  <a:pt x="3357376" y="2427488"/>
                </a:lnTo>
                <a:lnTo>
                  <a:pt x="3339167" y="2469018"/>
                </a:lnTo>
                <a:lnTo>
                  <a:pt x="3319922" y="2509977"/>
                </a:lnTo>
                <a:lnTo>
                  <a:pt x="3299655" y="2550348"/>
                </a:lnTo>
                <a:lnTo>
                  <a:pt x="3278384" y="2590115"/>
                </a:lnTo>
                <a:lnTo>
                  <a:pt x="3256126" y="2629261"/>
                </a:lnTo>
                <a:lnTo>
                  <a:pt x="3232897" y="2667769"/>
                </a:lnTo>
                <a:lnTo>
                  <a:pt x="3208715" y="2705623"/>
                </a:lnTo>
                <a:lnTo>
                  <a:pt x="3183594" y="2742806"/>
                </a:lnTo>
                <a:lnTo>
                  <a:pt x="3157553" y="2779302"/>
                </a:lnTo>
                <a:lnTo>
                  <a:pt x="3130608" y="2815093"/>
                </a:lnTo>
                <a:lnTo>
                  <a:pt x="3102775" y="2850164"/>
                </a:lnTo>
                <a:lnTo>
                  <a:pt x="3074072" y="2884496"/>
                </a:lnTo>
                <a:lnTo>
                  <a:pt x="3044514" y="2918075"/>
                </a:lnTo>
                <a:lnTo>
                  <a:pt x="3014119" y="2950883"/>
                </a:lnTo>
                <a:lnTo>
                  <a:pt x="2982903" y="2982903"/>
                </a:lnTo>
                <a:lnTo>
                  <a:pt x="2950883" y="3014119"/>
                </a:lnTo>
                <a:lnTo>
                  <a:pt x="2918075" y="3044514"/>
                </a:lnTo>
                <a:lnTo>
                  <a:pt x="2884496" y="3074072"/>
                </a:lnTo>
                <a:lnTo>
                  <a:pt x="2850164" y="3102775"/>
                </a:lnTo>
                <a:lnTo>
                  <a:pt x="2815093" y="3130608"/>
                </a:lnTo>
                <a:lnTo>
                  <a:pt x="2779302" y="3157553"/>
                </a:lnTo>
                <a:lnTo>
                  <a:pt x="2742806" y="3183594"/>
                </a:lnTo>
                <a:lnTo>
                  <a:pt x="2705623" y="3208715"/>
                </a:lnTo>
                <a:lnTo>
                  <a:pt x="2667769" y="3232897"/>
                </a:lnTo>
                <a:lnTo>
                  <a:pt x="2629261" y="3256126"/>
                </a:lnTo>
                <a:lnTo>
                  <a:pt x="2590115" y="3278384"/>
                </a:lnTo>
                <a:lnTo>
                  <a:pt x="2550348" y="3299655"/>
                </a:lnTo>
                <a:lnTo>
                  <a:pt x="2509977" y="3319922"/>
                </a:lnTo>
                <a:lnTo>
                  <a:pt x="2469018" y="3339167"/>
                </a:lnTo>
                <a:lnTo>
                  <a:pt x="2427488" y="3357376"/>
                </a:lnTo>
                <a:lnTo>
                  <a:pt x="2385404" y="3374530"/>
                </a:lnTo>
                <a:lnTo>
                  <a:pt x="2342782" y="3390614"/>
                </a:lnTo>
                <a:lnTo>
                  <a:pt x="2299639" y="3405611"/>
                </a:lnTo>
                <a:lnTo>
                  <a:pt x="2255992" y="3419503"/>
                </a:lnTo>
                <a:lnTo>
                  <a:pt x="2211857" y="3432275"/>
                </a:lnTo>
                <a:lnTo>
                  <a:pt x="2167250" y="3443909"/>
                </a:lnTo>
                <a:lnTo>
                  <a:pt x="2122190" y="3454390"/>
                </a:lnTo>
                <a:lnTo>
                  <a:pt x="2076692" y="3463700"/>
                </a:lnTo>
                <a:lnTo>
                  <a:pt x="2030772" y="3471822"/>
                </a:lnTo>
                <a:lnTo>
                  <a:pt x="1984448" y="3478741"/>
                </a:lnTo>
                <a:lnTo>
                  <a:pt x="1937737" y="3484439"/>
                </a:lnTo>
                <a:lnTo>
                  <a:pt x="1890654" y="3488900"/>
                </a:lnTo>
                <a:lnTo>
                  <a:pt x="1843217" y="3492107"/>
                </a:lnTo>
                <a:lnTo>
                  <a:pt x="1795442" y="3494043"/>
                </a:lnTo>
                <a:lnTo>
                  <a:pt x="1747346" y="3494692"/>
                </a:lnTo>
                <a:lnTo>
                  <a:pt x="1699250" y="3494043"/>
                </a:lnTo>
                <a:lnTo>
                  <a:pt x="1651475" y="3492107"/>
                </a:lnTo>
                <a:lnTo>
                  <a:pt x="1604038" y="3488900"/>
                </a:lnTo>
                <a:lnTo>
                  <a:pt x="1556955" y="3484439"/>
                </a:lnTo>
                <a:lnTo>
                  <a:pt x="1510243" y="3478741"/>
                </a:lnTo>
                <a:lnTo>
                  <a:pt x="1463920" y="3471822"/>
                </a:lnTo>
                <a:lnTo>
                  <a:pt x="1418000" y="3463700"/>
                </a:lnTo>
                <a:lnTo>
                  <a:pt x="1372502" y="3454390"/>
                </a:lnTo>
                <a:lnTo>
                  <a:pt x="1327442" y="3443909"/>
                </a:lnTo>
                <a:lnTo>
                  <a:pt x="1282835" y="3432275"/>
                </a:lnTo>
                <a:lnTo>
                  <a:pt x="1238700" y="3419503"/>
                </a:lnTo>
                <a:lnTo>
                  <a:pt x="1195053" y="3405611"/>
                </a:lnTo>
                <a:lnTo>
                  <a:pt x="1151910" y="3390614"/>
                </a:lnTo>
                <a:lnTo>
                  <a:pt x="1109288" y="3374530"/>
                </a:lnTo>
                <a:lnTo>
                  <a:pt x="1067204" y="3357376"/>
                </a:lnTo>
                <a:lnTo>
                  <a:pt x="1025674" y="3339167"/>
                </a:lnTo>
                <a:lnTo>
                  <a:pt x="984715" y="3319922"/>
                </a:lnTo>
                <a:lnTo>
                  <a:pt x="944344" y="3299655"/>
                </a:lnTo>
                <a:lnTo>
                  <a:pt x="904577" y="3278384"/>
                </a:lnTo>
                <a:lnTo>
                  <a:pt x="865431" y="3256126"/>
                </a:lnTo>
                <a:lnTo>
                  <a:pt x="826923" y="3232897"/>
                </a:lnTo>
                <a:lnTo>
                  <a:pt x="789069" y="3208715"/>
                </a:lnTo>
                <a:lnTo>
                  <a:pt x="751886" y="3183594"/>
                </a:lnTo>
                <a:lnTo>
                  <a:pt x="715390" y="3157553"/>
                </a:lnTo>
                <a:lnTo>
                  <a:pt x="679599" y="3130608"/>
                </a:lnTo>
                <a:lnTo>
                  <a:pt x="644528" y="3102775"/>
                </a:lnTo>
                <a:lnTo>
                  <a:pt x="610196" y="3074072"/>
                </a:lnTo>
                <a:lnTo>
                  <a:pt x="576617" y="3044514"/>
                </a:lnTo>
                <a:lnTo>
                  <a:pt x="543809" y="3014119"/>
                </a:lnTo>
                <a:lnTo>
                  <a:pt x="511789" y="2982903"/>
                </a:lnTo>
                <a:lnTo>
                  <a:pt x="480573" y="2950883"/>
                </a:lnTo>
                <a:lnTo>
                  <a:pt x="450178" y="2918075"/>
                </a:lnTo>
                <a:lnTo>
                  <a:pt x="420620" y="2884496"/>
                </a:lnTo>
                <a:lnTo>
                  <a:pt x="391917" y="2850164"/>
                </a:lnTo>
                <a:lnTo>
                  <a:pt x="364084" y="2815093"/>
                </a:lnTo>
                <a:lnTo>
                  <a:pt x="337139" y="2779302"/>
                </a:lnTo>
                <a:lnTo>
                  <a:pt x="311098" y="2742806"/>
                </a:lnTo>
                <a:lnTo>
                  <a:pt x="285977" y="2705623"/>
                </a:lnTo>
                <a:lnTo>
                  <a:pt x="261794" y="2667769"/>
                </a:lnTo>
                <a:lnTo>
                  <a:pt x="238566" y="2629261"/>
                </a:lnTo>
                <a:lnTo>
                  <a:pt x="216308" y="2590115"/>
                </a:lnTo>
                <a:lnTo>
                  <a:pt x="195037" y="2550348"/>
                </a:lnTo>
                <a:lnTo>
                  <a:pt x="174770" y="2509977"/>
                </a:lnTo>
                <a:lnTo>
                  <a:pt x="155525" y="2469018"/>
                </a:lnTo>
                <a:lnTo>
                  <a:pt x="137316" y="2427488"/>
                </a:lnTo>
                <a:lnTo>
                  <a:pt x="120162" y="2385404"/>
                </a:lnTo>
                <a:lnTo>
                  <a:pt x="104078" y="2342782"/>
                </a:lnTo>
                <a:lnTo>
                  <a:pt x="89081" y="2299639"/>
                </a:lnTo>
                <a:lnTo>
                  <a:pt x="75189" y="2255992"/>
                </a:lnTo>
                <a:lnTo>
                  <a:pt x="62417" y="2211857"/>
                </a:lnTo>
                <a:lnTo>
                  <a:pt x="50783" y="2167250"/>
                </a:lnTo>
                <a:lnTo>
                  <a:pt x="40302" y="2122190"/>
                </a:lnTo>
                <a:lnTo>
                  <a:pt x="30992" y="2076692"/>
                </a:lnTo>
                <a:lnTo>
                  <a:pt x="22870" y="2030772"/>
                </a:lnTo>
                <a:lnTo>
                  <a:pt x="15951" y="1984448"/>
                </a:lnTo>
                <a:lnTo>
                  <a:pt x="10253" y="1937737"/>
                </a:lnTo>
                <a:lnTo>
                  <a:pt x="5792" y="1890654"/>
                </a:lnTo>
                <a:lnTo>
                  <a:pt x="2585" y="1843217"/>
                </a:lnTo>
                <a:lnTo>
                  <a:pt x="649" y="1795442"/>
                </a:lnTo>
                <a:lnTo>
                  <a:pt x="0" y="1747346"/>
                </a:lnTo>
                <a:close/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02174" y="3869995"/>
            <a:ext cx="2301875" cy="777875"/>
          </a:xfrm>
          <a:custGeom>
            <a:avLst/>
            <a:gdLst/>
            <a:ahLst/>
            <a:cxnLst/>
            <a:rect l="l" t="t" r="r" b="b"/>
            <a:pathLst>
              <a:path w="2301875" h="777875">
                <a:moveTo>
                  <a:pt x="0" y="777323"/>
                </a:moveTo>
                <a:lnTo>
                  <a:pt x="2301595" y="0"/>
                </a:lnTo>
              </a:path>
            </a:pathLst>
          </a:custGeom>
          <a:ln w="19049">
            <a:solidFill>
              <a:srgbClr val="38751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993720" y="3840168"/>
            <a:ext cx="92075" cy="59690"/>
          </a:xfrm>
          <a:custGeom>
            <a:avLst/>
            <a:gdLst/>
            <a:ahLst/>
            <a:cxnLst/>
            <a:rect l="l" t="t" r="r" b="b"/>
            <a:pathLst>
              <a:path w="92075" h="59689">
                <a:moveTo>
                  <a:pt x="20124" y="59624"/>
                </a:moveTo>
                <a:lnTo>
                  <a:pt x="91974" y="2149"/>
                </a:lnTo>
                <a:lnTo>
                  <a:pt x="0" y="0"/>
                </a:lnTo>
                <a:lnTo>
                  <a:pt x="20124" y="59624"/>
                </a:lnTo>
                <a:close/>
              </a:path>
            </a:pathLst>
          </a:custGeom>
          <a:ln w="19049">
            <a:solidFill>
              <a:srgbClr val="38751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989423" y="1328024"/>
            <a:ext cx="2089150" cy="889000"/>
          </a:xfrm>
          <a:custGeom>
            <a:avLst/>
            <a:gdLst/>
            <a:ahLst/>
            <a:cxnLst/>
            <a:rect l="l" t="t" r="r" b="b"/>
            <a:pathLst>
              <a:path w="2089150" h="889000">
                <a:moveTo>
                  <a:pt x="0" y="0"/>
                </a:moveTo>
                <a:lnTo>
                  <a:pt x="2089020" y="888848"/>
                </a:lnTo>
              </a:path>
            </a:pathLst>
          </a:custGeom>
          <a:ln w="19049">
            <a:solidFill>
              <a:srgbClr val="38751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066119" y="2187918"/>
            <a:ext cx="92075" cy="62865"/>
          </a:xfrm>
          <a:custGeom>
            <a:avLst/>
            <a:gdLst/>
            <a:ahLst/>
            <a:cxnLst/>
            <a:rect l="l" t="t" r="r" b="b"/>
            <a:pathLst>
              <a:path w="92075" h="62865">
                <a:moveTo>
                  <a:pt x="0" y="57907"/>
                </a:moveTo>
                <a:lnTo>
                  <a:pt x="91874" y="62802"/>
                </a:lnTo>
                <a:lnTo>
                  <a:pt x="24649" y="0"/>
                </a:lnTo>
                <a:lnTo>
                  <a:pt x="0" y="57907"/>
                </a:lnTo>
                <a:close/>
              </a:path>
            </a:pathLst>
          </a:custGeom>
          <a:ln w="19049">
            <a:solidFill>
              <a:srgbClr val="38751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470886" y="3099345"/>
            <a:ext cx="2160270" cy="0"/>
          </a:xfrm>
          <a:custGeom>
            <a:avLst/>
            <a:gdLst/>
            <a:ahLst/>
            <a:cxnLst/>
            <a:rect l="l" t="t" r="r" b="b"/>
            <a:pathLst>
              <a:path w="2160270">
                <a:moveTo>
                  <a:pt x="0" y="0"/>
                </a:moveTo>
                <a:lnTo>
                  <a:pt x="2159995" y="0"/>
                </a:lnTo>
              </a:path>
            </a:pathLst>
          </a:custGeom>
          <a:ln w="19049">
            <a:solidFill>
              <a:srgbClr val="38751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630883" y="3067880"/>
            <a:ext cx="86995" cy="63500"/>
          </a:xfrm>
          <a:custGeom>
            <a:avLst/>
            <a:gdLst/>
            <a:ahLst/>
            <a:cxnLst/>
            <a:rect l="l" t="t" r="r" b="b"/>
            <a:pathLst>
              <a:path w="86995" h="63500">
                <a:moveTo>
                  <a:pt x="0" y="62929"/>
                </a:moveTo>
                <a:lnTo>
                  <a:pt x="86449" y="31464"/>
                </a:lnTo>
                <a:lnTo>
                  <a:pt x="0" y="0"/>
                </a:lnTo>
                <a:lnTo>
                  <a:pt x="0" y="62929"/>
                </a:lnTo>
                <a:close/>
              </a:path>
            </a:pathLst>
          </a:custGeom>
          <a:ln w="19049">
            <a:solidFill>
              <a:srgbClr val="38751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380509" y="1090350"/>
            <a:ext cx="352424" cy="3047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370985" y="1080824"/>
            <a:ext cx="371475" cy="323850"/>
          </a:xfrm>
          <a:custGeom>
            <a:avLst/>
            <a:gdLst/>
            <a:ahLst/>
            <a:cxnLst/>
            <a:rect l="l" t="t" r="r" b="b"/>
            <a:pathLst>
              <a:path w="371475" h="323850">
                <a:moveTo>
                  <a:pt x="0" y="0"/>
                </a:moveTo>
                <a:lnTo>
                  <a:pt x="371474" y="0"/>
                </a:lnTo>
                <a:lnTo>
                  <a:pt x="371474" y="323849"/>
                </a:lnTo>
                <a:lnTo>
                  <a:pt x="0" y="323849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38751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300359" y="3918269"/>
            <a:ext cx="295274" cy="3619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290835" y="3908743"/>
            <a:ext cx="314325" cy="381000"/>
          </a:xfrm>
          <a:custGeom>
            <a:avLst/>
            <a:gdLst/>
            <a:ahLst/>
            <a:cxnLst/>
            <a:rect l="l" t="t" r="r" b="b"/>
            <a:pathLst>
              <a:path w="314325" h="381000">
                <a:moveTo>
                  <a:pt x="0" y="0"/>
                </a:moveTo>
                <a:lnTo>
                  <a:pt x="314324" y="0"/>
                </a:lnTo>
                <a:lnTo>
                  <a:pt x="314324" y="380999"/>
                </a:lnTo>
                <a:lnTo>
                  <a:pt x="0" y="380999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38751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7245910" y="2615947"/>
            <a:ext cx="352424" cy="3047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7236386" y="2606421"/>
            <a:ext cx="371475" cy="323850"/>
          </a:xfrm>
          <a:custGeom>
            <a:avLst/>
            <a:gdLst/>
            <a:ahLst/>
            <a:cxnLst/>
            <a:rect l="l" t="t" r="r" b="b"/>
            <a:pathLst>
              <a:path w="371475" h="323850">
                <a:moveTo>
                  <a:pt x="0" y="0"/>
                </a:moveTo>
                <a:lnTo>
                  <a:pt x="371474" y="0"/>
                </a:lnTo>
                <a:lnTo>
                  <a:pt x="371474" y="323849"/>
                </a:lnTo>
                <a:lnTo>
                  <a:pt x="0" y="323849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38751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6585386" y="3290870"/>
            <a:ext cx="2112010" cy="0"/>
          </a:xfrm>
          <a:custGeom>
            <a:avLst/>
            <a:gdLst/>
            <a:ahLst/>
            <a:cxnLst/>
            <a:rect l="l" t="t" r="r" b="b"/>
            <a:pathLst>
              <a:path w="2112009">
                <a:moveTo>
                  <a:pt x="2111695" y="0"/>
                </a:moveTo>
                <a:lnTo>
                  <a:pt x="0" y="0"/>
                </a:lnTo>
              </a:path>
            </a:pathLst>
          </a:custGeom>
          <a:ln w="190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6498938" y="3259405"/>
            <a:ext cx="86995" cy="63500"/>
          </a:xfrm>
          <a:custGeom>
            <a:avLst/>
            <a:gdLst/>
            <a:ahLst/>
            <a:cxnLst/>
            <a:rect l="l" t="t" r="r" b="b"/>
            <a:pathLst>
              <a:path w="86995" h="63500">
                <a:moveTo>
                  <a:pt x="86449" y="0"/>
                </a:moveTo>
                <a:lnTo>
                  <a:pt x="0" y="31464"/>
                </a:lnTo>
                <a:lnTo>
                  <a:pt x="86449" y="62929"/>
                </a:lnTo>
                <a:lnTo>
                  <a:pt x="86449" y="0"/>
                </a:lnTo>
                <a:close/>
              </a:path>
            </a:pathLst>
          </a:custGeom>
          <a:ln w="190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2195267" y="857250"/>
            <a:ext cx="1824989" cy="466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3000" spc="-5" dirty="0">
                <a:solidFill>
                  <a:srgbClr val="38751C"/>
                </a:solidFill>
              </a:rPr>
              <a:t>activations</a:t>
            </a:r>
            <a:endParaRPr sz="3000"/>
          </a:p>
        </p:txBody>
      </p:sp>
      <p:sp>
        <p:nvSpPr>
          <p:cNvPr id="20" name="object 20"/>
          <p:cNvSpPr/>
          <p:nvPr/>
        </p:nvSpPr>
        <p:spPr>
          <a:xfrm>
            <a:off x="7164960" y="3412445"/>
            <a:ext cx="514348" cy="67627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7155460" y="3402920"/>
            <a:ext cx="533400" cy="695325"/>
          </a:xfrm>
          <a:custGeom>
            <a:avLst/>
            <a:gdLst/>
            <a:ahLst/>
            <a:cxnLst/>
            <a:rect l="l" t="t" r="r" b="b"/>
            <a:pathLst>
              <a:path w="533400" h="695325">
                <a:moveTo>
                  <a:pt x="0" y="0"/>
                </a:moveTo>
                <a:lnTo>
                  <a:pt x="533373" y="0"/>
                </a:lnTo>
                <a:lnTo>
                  <a:pt x="533373" y="695323"/>
                </a:lnTo>
                <a:lnTo>
                  <a:pt x="0" y="695323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3398744" y="2147685"/>
            <a:ext cx="485773" cy="63817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389244" y="2138160"/>
            <a:ext cx="504825" cy="657225"/>
          </a:xfrm>
          <a:custGeom>
            <a:avLst/>
            <a:gdLst/>
            <a:ahLst/>
            <a:cxnLst/>
            <a:rect l="l" t="t" r="r" b="b"/>
            <a:pathLst>
              <a:path w="504825" h="657225">
                <a:moveTo>
                  <a:pt x="0" y="0"/>
                </a:moveTo>
                <a:lnTo>
                  <a:pt x="504823" y="0"/>
                </a:lnTo>
                <a:lnTo>
                  <a:pt x="504823" y="657223"/>
                </a:lnTo>
                <a:lnTo>
                  <a:pt x="0" y="657223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3398743" y="3350294"/>
            <a:ext cx="409574" cy="70484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3389244" y="3340757"/>
            <a:ext cx="428625" cy="723900"/>
          </a:xfrm>
          <a:custGeom>
            <a:avLst/>
            <a:gdLst/>
            <a:ahLst/>
            <a:cxnLst/>
            <a:rect l="l" t="t" r="r" b="b"/>
            <a:pathLst>
              <a:path w="428625" h="723900">
                <a:moveTo>
                  <a:pt x="0" y="0"/>
                </a:moveTo>
                <a:lnTo>
                  <a:pt x="428599" y="0"/>
                </a:lnTo>
                <a:lnTo>
                  <a:pt x="428599" y="723886"/>
                </a:lnTo>
                <a:lnTo>
                  <a:pt x="0" y="723886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object 26"/>
          <p:cNvSpPr txBox="1">
            <a:spLocks noGrp="1"/>
          </p:cNvSpPr>
          <p:nvPr>
            <p:ph type="body" idx="1"/>
          </p:nvPr>
        </p:nvSpPr>
        <p:spPr>
          <a:xfrm>
            <a:off x="765798" y="2150921"/>
            <a:ext cx="7612402" cy="32008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252470" marR="2814955" algn="ctr"/>
            <a:r>
              <a:rPr spc="-5" dirty="0"/>
              <a:t>“local</a:t>
            </a:r>
            <a:r>
              <a:rPr spc="-35" dirty="0"/>
              <a:t> </a:t>
            </a:r>
            <a:r>
              <a:rPr spc="-5" dirty="0"/>
              <a:t>gradient”</a:t>
            </a:r>
          </a:p>
          <a:p>
            <a:pPr marL="3252470"/>
            <a:endParaRPr spc="-5" dirty="0"/>
          </a:p>
          <a:p>
            <a:pPr marL="3252470"/>
            <a:endParaRPr sz="2350">
              <a:latin typeface="Times New Roman"/>
              <a:cs typeface="Times New Roman"/>
            </a:endParaRPr>
          </a:p>
          <a:p>
            <a:pPr marL="3252470" marR="2941320" algn="ctr"/>
            <a:r>
              <a:rPr sz="4800" spc="-5" dirty="0">
                <a:solidFill>
                  <a:srgbClr val="000000"/>
                </a:solidFill>
              </a:rPr>
              <a:t>f</a:t>
            </a:r>
            <a:endParaRPr sz="4800"/>
          </a:p>
          <a:p>
            <a:pPr marL="3252470">
              <a:spcBef>
                <a:spcPts val="20"/>
              </a:spcBef>
            </a:pPr>
            <a:endParaRPr sz="7050">
              <a:latin typeface="Times New Roman"/>
              <a:cs typeface="Times New Roman"/>
            </a:endParaRPr>
          </a:p>
          <a:p>
            <a:pPr marL="6031865"/>
            <a:r>
              <a:rPr sz="3000" spc="-5" dirty="0"/>
              <a:t>gradients</a:t>
            </a:r>
            <a:endParaRPr sz="3000"/>
          </a:p>
        </p:txBody>
      </p:sp>
      <p:sp>
        <p:nvSpPr>
          <p:cNvPr id="27" name="object 27"/>
          <p:cNvSpPr/>
          <p:nvPr/>
        </p:nvSpPr>
        <p:spPr>
          <a:xfrm>
            <a:off x="799524" y="1569286"/>
            <a:ext cx="2129395" cy="155314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784738" y="1598789"/>
            <a:ext cx="811530" cy="833119"/>
          </a:xfrm>
          <a:custGeom>
            <a:avLst/>
            <a:gdLst/>
            <a:ahLst/>
            <a:cxnLst/>
            <a:rect l="l" t="t" r="r" b="b"/>
            <a:pathLst>
              <a:path w="811530" h="833119">
                <a:moveTo>
                  <a:pt x="281399" y="0"/>
                </a:moveTo>
                <a:lnTo>
                  <a:pt x="811198" y="260399"/>
                </a:lnTo>
                <a:lnTo>
                  <a:pt x="529798" y="833098"/>
                </a:lnTo>
                <a:lnTo>
                  <a:pt x="0" y="572698"/>
                </a:lnTo>
                <a:lnTo>
                  <a:pt x="281399" y="0"/>
                </a:lnTo>
                <a:close/>
              </a:path>
            </a:pathLst>
          </a:custGeom>
          <a:ln w="190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1053371" y="1511916"/>
            <a:ext cx="2042795" cy="901700"/>
          </a:xfrm>
          <a:custGeom>
            <a:avLst/>
            <a:gdLst/>
            <a:ahLst/>
            <a:cxnLst/>
            <a:rect l="l" t="t" r="r" b="b"/>
            <a:pathLst>
              <a:path w="2042795" h="901700">
                <a:moveTo>
                  <a:pt x="2042523" y="901255"/>
                </a:moveTo>
                <a:lnTo>
                  <a:pt x="0" y="0"/>
                </a:lnTo>
              </a:path>
            </a:pathLst>
          </a:custGeom>
          <a:ln w="190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974279" y="1477017"/>
            <a:ext cx="92075" cy="64135"/>
          </a:xfrm>
          <a:custGeom>
            <a:avLst/>
            <a:gdLst/>
            <a:ahLst/>
            <a:cxnLst/>
            <a:rect l="l" t="t" r="r" b="b"/>
            <a:pathLst>
              <a:path w="92075" h="64134">
                <a:moveTo>
                  <a:pt x="91794" y="6112"/>
                </a:moveTo>
                <a:lnTo>
                  <a:pt x="0" y="0"/>
                </a:lnTo>
                <a:lnTo>
                  <a:pt x="66389" y="63687"/>
                </a:lnTo>
                <a:lnTo>
                  <a:pt x="91794" y="6112"/>
                </a:lnTo>
                <a:close/>
              </a:path>
            </a:pathLst>
          </a:custGeom>
          <a:ln w="190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399118" y="5586262"/>
            <a:ext cx="1579880" cy="2882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19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0" i="0" u="none" strike="noStrike" kern="1200" cap="none" spc="-7" normalizeH="0" baseline="1388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Lecture 4 </a:t>
            </a:r>
            <a:r>
              <a:rPr kumimoji="0" sz="3000" b="0" i="0" u="none" strike="noStrike" kern="1200" cap="none" spc="0" normalizeH="0" baseline="1388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3000" b="0" i="0" u="none" strike="noStrike" kern="1200" cap="none" spc="-225" normalizeH="0" baseline="1388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25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2" name="object 3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1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13 Jan</a:t>
            </a:r>
            <a:r>
              <a:rPr kumimoji="0" sz="2000" b="0" i="0" u="none" strike="noStrike" kern="1200" cap="none" spc="-6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2016</a:t>
            </a:r>
          </a:p>
        </p:txBody>
      </p:sp>
      <p:sp>
        <p:nvSpPr>
          <p:cNvPr id="33" name="object 33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9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Fei-Fei Li &amp; Andrej Karpathy &amp; Justin</a:t>
            </a:r>
            <a:r>
              <a:rPr kumimoji="0" sz="1800" b="0" i="0" u="none" strike="noStrike" kern="1200" cap="none" spc="6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Johnson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AF5CDCB-86EF-4B46-B0BE-E379B8DEB3F4}"/>
              </a:ext>
            </a:extLst>
          </p:cNvPr>
          <p:cNvSpPr txBox="1"/>
          <p:nvPr/>
        </p:nvSpPr>
        <p:spPr>
          <a:xfrm>
            <a:off x="0" y="6604084"/>
            <a:ext cx="10727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Andrej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Karpathy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Rectangle 3">
            <a:extLst>
              <a:ext uri="{FF2B5EF4-FFF2-40B4-BE49-F238E27FC236}">
                <a16:creationId xmlns:a16="http://schemas.microsoft.com/office/drawing/2014/main" id="{550E6FEC-8FBC-4F89-AEC8-955217924B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altLang="en-US" u="sng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Generic example</a:t>
            </a:r>
          </a:p>
        </p:txBody>
      </p:sp>
    </p:spTree>
    <p:extLst>
      <p:ext uri="{BB962C8B-B14F-4D97-AF65-F5344CB8AC3E}">
        <p14:creationId xmlns:p14="http://schemas.microsoft.com/office/powerpoint/2010/main" val="825699900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5481366"/>
            <a:ext cx="9144000" cy="359073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5748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11470" algn="l"/>
                <a:tab pos="7621270" algn="l"/>
              </a:tabLst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Fei-Fei Li &amp; Andrej Karpathy &amp;</a:t>
            </a:r>
            <a:r>
              <a:rPr kumimoji="0" sz="1800" b="0" i="0" u="none" strike="noStrike" kern="1200" cap="none" spc="1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Justin</a:t>
            </a:r>
            <a:r>
              <a:rPr kumimoji="0" sz="18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Johnson	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Lecture</a:t>
            </a:r>
            <a:r>
              <a:rPr kumimoji="0" sz="3000" b="0" i="0" u="none" strike="noStrike" kern="1200" cap="none" spc="0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4</a:t>
            </a:r>
            <a:r>
              <a:rPr kumimoji="0" sz="3000" b="0" i="0" u="none" strike="noStrike" kern="1200" cap="none" spc="0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-	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13 Jan</a:t>
            </a:r>
            <a:r>
              <a:rPr kumimoji="0" sz="3000" b="0" i="0" u="none" strike="noStrike" kern="1200" cap="none" spc="-9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2016</a:t>
            </a:r>
            <a:endParaRPr kumimoji="0" sz="3000" b="0" i="0" u="none" strike="noStrike" kern="1200" cap="none" spc="0" normalizeH="0" baseline="-4166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976193" y="1351999"/>
            <a:ext cx="3495040" cy="3495040"/>
          </a:xfrm>
          <a:custGeom>
            <a:avLst/>
            <a:gdLst/>
            <a:ahLst/>
            <a:cxnLst/>
            <a:rect l="l" t="t" r="r" b="b"/>
            <a:pathLst>
              <a:path w="3495040" h="3495040">
                <a:moveTo>
                  <a:pt x="0" y="1747346"/>
                </a:moveTo>
                <a:lnTo>
                  <a:pt x="649" y="1699249"/>
                </a:lnTo>
                <a:lnTo>
                  <a:pt x="2585" y="1651474"/>
                </a:lnTo>
                <a:lnTo>
                  <a:pt x="5792" y="1604036"/>
                </a:lnTo>
                <a:lnTo>
                  <a:pt x="10253" y="1556953"/>
                </a:lnTo>
                <a:lnTo>
                  <a:pt x="15951" y="1510241"/>
                </a:lnTo>
                <a:lnTo>
                  <a:pt x="22870" y="1463917"/>
                </a:lnTo>
                <a:lnTo>
                  <a:pt x="30992" y="1417998"/>
                </a:lnTo>
                <a:lnTo>
                  <a:pt x="40302" y="1372499"/>
                </a:lnTo>
                <a:lnTo>
                  <a:pt x="50783" y="1327438"/>
                </a:lnTo>
                <a:lnTo>
                  <a:pt x="62417" y="1282832"/>
                </a:lnTo>
                <a:lnTo>
                  <a:pt x="75189" y="1238697"/>
                </a:lnTo>
                <a:lnTo>
                  <a:pt x="89081" y="1195049"/>
                </a:lnTo>
                <a:lnTo>
                  <a:pt x="104078" y="1151906"/>
                </a:lnTo>
                <a:lnTo>
                  <a:pt x="120162" y="1109284"/>
                </a:lnTo>
                <a:lnTo>
                  <a:pt x="137316" y="1067200"/>
                </a:lnTo>
                <a:lnTo>
                  <a:pt x="155525" y="1025670"/>
                </a:lnTo>
                <a:lnTo>
                  <a:pt x="174770" y="984711"/>
                </a:lnTo>
                <a:lnTo>
                  <a:pt x="195037" y="944340"/>
                </a:lnTo>
                <a:lnTo>
                  <a:pt x="216308" y="904573"/>
                </a:lnTo>
                <a:lnTo>
                  <a:pt x="238566" y="865427"/>
                </a:lnTo>
                <a:lnTo>
                  <a:pt x="261794" y="826918"/>
                </a:lnTo>
                <a:lnTo>
                  <a:pt x="285977" y="789064"/>
                </a:lnTo>
                <a:lnTo>
                  <a:pt x="311098" y="751881"/>
                </a:lnTo>
                <a:lnTo>
                  <a:pt x="337139" y="715386"/>
                </a:lnTo>
                <a:lnTo>
                  <a:pt x="364084" y="679595"/>
                </a:lnTo>
                <a:lnTo>
                  <a:pt x="391917" y="644524"/>
                </a:lnTo>
                <a:lnTo>
                  <a:pt x="420620" y="610192"/>
                </a:lnTo>
                <a:lnTo>
                  <a:pt x="450178" y="576613"/>
                </a:lnTo>
                <a:lnTo>
                  <a:pt x="480573" y="543805"/>
                </a:lnTo>
                <a:lnTo>
                  <a:pt x="511789" y="511785"/>
                </a:lnTo>
                <a:lnTo>
                  <a:pt x="543809" y="480569"/>
                </a:lnTo>
                <a:lnTo>
                  <a:pt x="576617" y="450174"/>
                </a:lnTo>
                <a:lnTo>
                  <a:pt x="610196" y="420617"/>
                </a:lnTo>
                <a:lnTo>
                  <a:pt x="644528" y="391914"/>
                </a:lnTo>
                <a:lnTo>
                  <a:pt x="679599" y="364081"/>
                </a:lnTo>
                <a:lnTo>
                  <a:pt x="715390" y="337136"/>
                </a:lnTo>
                <a:lnTo>
                  <a:pt x="751886" y="311095"/>
                </a:lnTo>
                <a:lnTo>
                  <a:pt x="789069" y="285975"/>
                </a:lnTo>
                <a:lnTo>
                  <a:pt x="826923" y="261792"/>
                </a:lnTo>
                <a:lnTo>
                  <a:pt x="865431" y="238563"/>
                </a:lnTo>
                <a:lnTo>
                  <a:pt x="904577" y="216306"/>
                </a:lnTo>
                <a:lnTo>
                  <a:pt x="944344" y="195035"/>
                </a:lnTo>
                <a:lnTo>
                  <a:pt x="984715" y="174769"/>
                </a:lnTo>
                <a:lnTo>
                  <a:pt x="1025674" y="155523"/>
                </a:lnTo>
                <a:lnTo>
                  <a:pt x="1067204" y="137315"/>
                </a:lnTo>
                <a:lnTo>
                  <a:pt x="1109288" y="120160"/>
                </a:lnTo>
                <a:lnTo>
                  <a:pt x="1151910" y="104077"/>
                </a:lnTo>
                <a:lnTo>
                  <a:pt x="1195053" y="89080"/>
                </a:lnTo>
                <a:lnTo>
                  <a:pt x="1238700" y="75188"/>
                </a:lnTo>
                <a:lnTo>
                  <a:pt x="1282835" y="62416"/>
                </a:lnTo>
                <a:lnTo>
                  <a:pt x="1327442" y="50782"/>
                </a:lnTo>
                <a:lnTo>
                  <a:pt x="1372502" y="40302"/>
                </a:lnTo>
                <a:lnTo>
                  <a:pt x="1418000" y="30992"/>
                </a:lnTo>
                <a:lnTo>
                  <a:pt x="1463920" y="22869"/>
                </a:lnTo>
                <a:lnTo>
                  <a:pt x="1510243" y="15951"/>
                </a:lnTo>
                <a:lnTo>
                  <a:pt x="1556955" y="10253"/>
                </a:lnTo>
                <a:lnTo>
                  <a:pt x="1604038" y="5792"/>
                </a:lnTo>
                <a:lnTo>
                  <a:pt x="1651475" y="2585"/>
                </a:lnTo>
                <a:lnTo>
                  <a:pt x="1699250" y="649"/>
                </a:lnTo>
                <a:lnTo>
                  <a:pt x="1747346" y="0"/>
                </a:lnTo>
                <a:lnTo>
                  <a:pt x="1796921" y="702"/>
                </a:lnTo>
                <a:lnTo>
                  <a:pt x="1846325" y="2803"/>
                </a:lnTo>
                <a:lnTo>
                  <a:pt x="1895530" y="6290"/>
                </a:lnTo>
                <a:lnTo>
                  <a:pt x="1944510" y="11153"/>
                </a:lnTo>
                <a:lnTo>
                  <a:pt x="1993237" y="17380"/>
                </a:lnTo>
                <a:lnTo>
                  <a:pt x="2041685" y="24961"/>
                </a:lnTo>
                <a:lnTo>
                  <a:pt x="2089828" y="33884"/>
                </a:lnTo>
                <a:lnTo>
                  <a:pt x="2137639" y="44139"/>
                </a:lnTo>
                <a:lnTo>
                  <a:pt x="2185091" y="55715"/>
                </a:lnTo>
                <a:lnTo>
                  <a:pt x="2232157" y="68599"/>
                </a:lnTo>
                <a:lnTo>
                  <a:pt x="2278810" y="82782"/>
                </a:lnTo>
                <a:lnTo>
                  <a:pt x="2325025" y="98252"/>
                </a:lnTo>
                <a:lnTo>
                  <a:pt x="2370773" y="114997"/>
                </a:lnTo>
                <a:lnTo>
                  <a:pt x="2416029" y="133008"/>
                </a:lnTo>
                <a:lnTo>
                  <a:pt x="2460765" y="152273"/>
                </a:lnTo>
                <a:lnTo>
                  <a:pt x="2504956" y="172781"/>
                </a:lnTo>
                <a:lnTo>
                  <a:pt x="2548573" y="194520"/>
                </a:lnTo>
                <a:lnTo>
                  <a:pt x="2591591" y="217480"/>
                </a:lnTo>
                <a:lnTo>
                  <a:pt x="2633983" y="241650"/>
                </a:lnTo>
                <a:lnTo>
                  <a:pt x="2675722" y="267018"/>
                </a:lnTo>
                <a:lnTo>
                  <a:pt x="2716781" y="293574"/>
                </a:lnTo>
                <a:lnTo>
                  <a:pt x="2757134" y="321307"/>
                </a:lnTo>
                <a:lnTo>
                  <a:pt x="2796753" y="350204"/>
                </a:lnTo>
                <a:lnTo>
                  <a:pt x="2835613" y="380256"/>
                </a:lnTo>
                <a:lnTo>
                  <a:pt x="2873686" y="411452"/>
                </a:lnTo>
                <a:lnTo>
                  <a:pt x="2910946" y="443779"/>
                </a:lnTo>
                <a:lnTo>
                  <a:pt x="2947366" y="477227"/>
                </a:lnTo>
                <a:lnTo>
                  <a:pt x="2982918" y="511786"/>
                </a:lnTo>
                <a:lnTo>
                  <a:pt x="3017475" y="547338"/>
                </a:lnTo>
                <a:lnTo>
                  <a:pt x="3050922" y="583757"/>
                </a:lnTo>
                <a:lnTo>
                  <a:pt x="3083248" y="621015"/>
                </a:lnTo>
                <a:lnTo>
                  <a:pt x="3114442" y="659087"/>
                </a:lnTo>
                <a:lnTo>
                  <a:pt x="3144493" y="697946"/>
                </a:lnTo>
                <a:lnTo>
                  <a:pt x="3173389" y="737565"/>
                </a:lnTo>
                <a:lnTo>
                  <a:pt x="3201121" y="777917"/>
                </a:lnTo>
                <a:lnTo>
                  <a:pt x="3227676" y="818975"/>
                </a:lnTo>
                <a:lnTo>
                  <a:pt x="3253044" y="860713"/>
                </a:lnTo>
                <a:lnTo>
                  <a:pt x="3277213" y="903104"/>
                </a:lnTo>
                <a:lnTo>
                  <a:pt x="3300172" y="946122"/>
                </a:lnTo>
                <a:lnTo>
                  <a:pt x="3321911" y="989739"/>
                </a:lnTo>
                <a:lnTo>
                  <a:pt x="3342419" y="1033929"/>
                </a:lnTo>
                <a:lnTo>
                  <a:pt x="3361683" y="1078665"/>
                </a:lnTo>
                <a:lnTo>
                  <a:pt x="3379694" y="1123920"/>
                </a:lnTo>
                <a:lnTo>
                  <a:pt x="3396440" y="1169668"/>
                </a:lnTo>
                <a:lnTo>
                  <a:pt x="3411910" y="1215882"/>
                </a:lnTo>
                <a:lnTo>
                  <a:pt x="3426092" y="1262535"/>
                </a:lnTo>
                <a:lnTo>
                  <a:pt x="3438977" y="1309601"/>
                </a:lnTo>
                <a:lnTo>
                  <a:pt x="3450552" y="1357052"/>
                </a:lnTo>
                <a:lnTo>
                  <a:pt x="3460807" y="1404863"/>
                </a:lnTo>
                <a:lnTo>
                  <a:pt x="3469731" y="1453006"/>
                </a:lnTo>
                <a:lnTo>
                  <a:pt x="3477312" y="1501454"/>
                </a:lnTo>
                <a:lnTo>
                  <a:pt x="3483539" y="1550182"/>
                </a:lnTo>
                <a:lnTo>
                  <a:pt x="3488402" y="1599161"/>
                </a:lnTo>
                <a:lnTo>
                  <a:pt x="3491889" y="1648366"/>
                </a:lnTo>
                <a:lnTo>
                  <a:pt x="3493990" y="1697770"/>
                </a:lnTo>
                <a:lnTo>
                  <a:pt x="3494692" y="1747346"/>
                </a:lnTo>
                <a:lnTo>
                  <a:pt x="3494043" y="1795442"/>
                </a:lnTo>
                <a:lnTo>
                  <a:pt x="3492107" y="1843217"/>
                </a:lnTo>
                <a:lnTo>
                  <a:pt x="3488900" y="1890654"/>
                </a:lnTo>
                <a:lnTo>
                  <a:pt x="3484439" y="1937737"/>
                </a:lnTo>
                <a:lnTo>
                  <a:pt x="3478741" y="1984448"/>
                </a:lnTo>
                <a:lnTo>
                  <a:pt x="3471822" y="2030772"/>
                </a:lnTo>
                <a:lnTo>
                  <a:pt x="3463700" y="2076692"/>
                </a:lnTo>
                <a:lnTo>
                  <a:pt x="3454390" y="2122190"/>
                </a:lnTo>
                <a:lnTo>
                  <a:pt x="3443909" y="2167250"/>
                </a:lnTo>
                <a:lnTo>
                  <a:pt x="3432275" y="2211857"/>
                </a:lnTo>
                <a:lnTo>
                  <a:pt x="3419503" y="2255992"/>
                </a:lnTo>
                <a:lnTo>
                  <a:pt x="3405611" y="2299639"/>
                </a:lnTo>
                <a:lnTo>
                  <a:pt x="3390614" y="2342782"/>
                </a:lnTo>
                <a:lnTo>
                  <a:pt x="3374530" y="2385404"/>
                </a:lnTo>
                <a:lnTo>
                  <a:pt x="3357376" y="2427488"/>
                </a:lnTo>
                <a:lnTo>
                  <a:pt x="3339167" y="2469018"/>
                </a:lnTo>
                <a:lnTo>
                  <a:pt x="3319922" y="2509977"/>
                </a:lnTo>
                <a:lnTo>
                  <a:pt x="3299655" y="2550348"/>
                </a:lnTo>
                <a:lnTo>
                  <a:pt x="3278384" y="2590115"/>
                </a:lnTo>
                <a:lnTo>
                  <a:pt x="3256126" y="2629261"/>
                </a:lnTo>
                <a:lnTo>
                  <a:pt x="3232897" y="2667769"/>
                </a:lnTo>
                <a:lnTo>
                  <a:pt x="3208715" y="2705623"/>
                </a:lnTo>
                <a:lnTo>
                  <a:pt x="3183594" y="2742806"/>
                </a:lnTo>
                <a:lnTo>
                  <a:pt x="3157553" y="2779302"/>
                </a:lnTo>
                <a:lnTo>
                  <a:pt x="3130608" y="2815093"/>
                </a:lnTo>
                <a:lnTo>
                  <a:pt x="3102775" y="2850164"/>
                </a:lnTo>
                <a:lnTo>
                  <a:pt x="3074072" y="2884496"/>
                </a:lnTo>
                <a:lnTo>
                  <a:pt x="3044514" y="2918075"/>
                </a:lnTo>
                <a:lnTo>
                  <a:pt x="3014119" y="2950883"/>
                </a:lnTo>
                <a:lnTo>
                  <a:pt x="2982903" y="2982903"/>
                </a:lnTo>
                <a:lnTo>
                  <a:pt x="2950883" y="3014119"/>
                </a:lnTo>
                <a:lnTo>
                  <a:pt x="2918075" y="3044514"/>
                </a:lnTo>
                <a:lnTo>
                  <a:pt x="2884496" y="3074072"/>
                </a:lnTo>
                <a:lnTo>
                  <a:pt x="2850164" y="3102775"/>
                </a:lnTo>
                <a:lnTo>
                  <a:pt x="2815093" y="3130608"/>
                </a:lnTo>
                <a:lnTo>
                  <a:pt x="2779302" y="3157553"/>
                </a:lnTo>
                <a:lnTo>
                  <a:pt x="2742806" y="3183594"/>
                </a:lnTo>
                <a:lnTo>
                  <a:pt x="2705623" y="3208715"/>
                </a:lnTo>
                <a:lnTo>
                  <a:pt x="2667769" y="3232897"/>
                </a:lnTo>
                <a:lnTo>
                  <a:pt x="2629261" y="3256126"/>
                </a:lnTo>
                <a:lnTo>
                  <a:pt x="2590115" y="3278384"/>
                </a:lnTo>
                <a:lnTo>
                  <a:pt x="2550348" y="3299655"/>
                </a:lnTo>
                <a:lnTo>
                  <a:pt x="2509977" y="3319922"/>
                </a:lnTo>
                <a:lnTo>
                  <a:pt x="2469018" y="3339167"/>
                </a:lnTo>
                <a:lnTo>
                  <a:pt x="2427488" y="3357376"/>
                </a:lnTo>
                <a:lnTo>
                  <a:pt x="2385404" y="3374530"/>
                </a:lnTo>
                <a:lnTo>
                  <a:pt x="2342782" y="3390614"/>
                </a:lnTo>
                <a:lnTo>
                  <a:pt x="2299639" y="3405611"/>
                </a:lnTo>
                <a:lnTo>
                  <a:pt x="2255992" y="3419503"/>
                </a:lnTo>
                <a:lnTo>
                  <a:pt x="2211857" y="3432275"/>
                </a:lnTo>
                <a:lnTo>
                  <a:pt x="2167250" y="3443909"/>
                </a:lnTo>
                <a:lnTo>
                  <a:pt x="2122190" y="3454390"/>
                </a:lnTo>
                <a:lnTo>
                  <a:pt x="2076692" y="3463700"/>
                </a:lnTo>
                <a:lnTo>
                  <a:pt x="2030772" y="3471822"/>
                </a:lnTo>
                <a:lnTo>
                  <a:pt x="1984448" y="3478741"/>
                </a:lnTo>
                <a:lnTo>
                  <a:pt x="1937737" y="3484439"/>
                </a:lnTo>
                <a:lnTo>
                  <a:pt x="1890654" y="3488900"/>
                </a:lnTo>
                <a:lnTo>
                  <a:pt x="1843217" y="3492107"/>
                </a:lnTo>
                <a:lnTo>
                  <a:pt x="1795442" y="3494043"/>
                </a:lnTo>
                <a:lnTo>
                  <a:pt x="1747346" y="3494692"/>
                </a:lnTo>
                <a:lnTo>
                  <a:pt x="1699250" y="3494043"/>
                </a:lnTo>
                <a:lnTo>
                  <a:pt x="1651475" y="3492107"/>
                </a:lnTo>
                <a:lnTo>
                  <a:pt x="1604038" y="3488900"/>
                </a:lnTo>
                <a:lnTo>
                  <a:pt x="1556955" y="3484439"/>
                </a:lnTo>
                <a:lnTo>
                  <a:pt x="1510243" y="3478741"/>
                </a:lnTo>
                <a:lnTo>
                  <a:pt x="1463920" y="3471822"/>
                </a:lnTo>
                <a:lnTo>
                  <a:pt x="1418000" y="3463700"/>
                </a:lnTo>
                <a:lnTo>
                  <a:pt x="1372502" y="3454390"/>
                </a:lnTo>
                <a:lnTo>
                  <a:pt x="1327442" y="3443909"/>
                </a:lnTo>
                <a:lnTo>
                  <a:pt x="1282835" y="3432275"/>
                </a:lnTo>
                <a:lnTo>
                  <a:pt x="1238700" y="3419503"/>
                </a:lnTo>
                <a:lnTo>
                  <a:pt x="1195053" y="3405611"/>
                </a:lnTo>
                <a:lnTo>
                  <a:pt x="1151910" y="3390614"/>
                </a:lnTo>
                <a:lnTo>
                  <a:pt x="1109288" y="3374530"/>
                </a:lnTo>
                <a:lnTo>
                  <a:pt x="1067204" y="3357376"/>
                </a:lnTo>
                <a:lnTo>
                  <a:pt x="1025674" y="3339167"/>
                </a:lnTo>
                <a:lnTo>
                  <a:pt x="984715" y="3319922"/>
                </a:lnTo>
                <a:lnTo>
                  <a:pt x="944344" y="3299655"/>
                </a:lnTo>
                <a:lnTo>
                  <a:pt x="904577" y="3278384"/>
                </a:lnTo>
                <a:lnTo>
                  <a:pt x="865431" y="3256126"/>
                </a:lnTo>
                <a:lnTo>
                  <a:pt x="826923" y="3232897"/>
                </a:lnTo>
                <a:lnTo>
                  <a:pt x="789069" y="3208715"/>
                </a:lnTo>
                <a:lnTo>
                  <a:pt x="751886" y="3183594"/>
                </a:lnTo>
                <a:lnTo>
                  <a:pt x="715390" y="3157553"/>
                </a:lnTo>
                <a:lnTo>
                  <a:pt x="679599" y="3130608"/>
                </a:lnTo>
                <a:lnTo>
                  <a:pt x="644528" y="3102775"/>
                </a:lnTo>
                <a:lnTo>
                  <a:pt x="610196" y="3074072"/>
                </a:lnTo>
                <a:lnTo>
                  <a:pt x="576617" y="3044514"/>
                </a:lnTo>
                <a:lnTo>
                  <a:pt x="543809" y="3014119"/>
                </a:lnTo>
                <a:lnTo>
                  <a:pt x="511789" y="2982903"/>
                </a:lnTo>
                <a:lnTo>
                  <a:pt x="480573" y="2950883"/>
                </a:lnTo>
                <a:lnTo>
                  <a:pt x="450178" y="2918075"/>
                </a:lnTo>
                <a:lnTo>
                  <a:pt x="420620" y="2884496"/>
                </a:lnTo>
                <a:lnTo>
                  <a:pt x="391917" y="2850164"/>
                </a:lnTo>
                <a:lnTo>
                  <a:pt x="364084" y="2815093"/>
                </a:lnTo>
                <a:lnTo>
                  <a:pt x="337139" y="2779302"/>
                </a:lnTo>
                <a:lnTo>
                  <a:pt x="311098" y="2742806"/>
                </a:lnTo>
                <a:lnTo>
                  <a:pt x="285977" y="2705623"/>
                </a:lnTo>
                <a:lnTo>
                  <a:pt x="261794" y="2667769"/>
                </a:lnTo>
                <a:lnTo>
                  <a:pt x="238566" y="2629261"/>
                </a:lnTo>
                <a:lnTo>
                  <a:pt x="216308" y="2590115"/>
                </a:lnTo>
                <a:lnTo>
                  <a:pt x="195037" y="2550348"/>
                </a:lnTo>
                <a:lnTo>
                  <a:pt x="174770" y="2509977"/>
                </a:lnTo>
                <a:lnTo>
                  <a:pt x="155525" y="2469018"/>
                </a:lnTo>
                <a:lnTo>
                  <a:pt x="137316" y="2427488"/>
                </a:lnTo>
                <a:lnTo>
                  <a:pt x="120162" y="2385404"/>
                </a:lnTo>
                <a:lnTo>
                  <a:pt x="104078" y="2342782"/>
                </a:lnTo>
                <a:lnTo>
                  <a:pt x="89081" y="2299639"/>
                </a:lnTo>
                <a:lnTo>
                  <a:pt x="75189" y="2255992"/>
                </a:lnTo>
                <a:lnTo>
                  <a:pt x="62417" y="2211857"/>
                </a:lnTo>
                <a:lnTo>
                  <a:pt x="50783" y="2167250"/>
                </a:lnTo>
                <a:lnTo>
                  <a:pt x="40302" y="2122190"/>
                </a:lnTo>
                <a:lnTo>
                  <a:pt x="30992" y="2076692"/>
                </a:lnTo>
                <a:lnTo>
                  <a:pt x="22870" y="2030772"/>
                </a:lnTo>
                <a:lnTo>
                  <a:pt x="15951" y="1984448"/>
                </a:lnTo>
                <a:lnTo>
                  <a:pt x="10253" y="1937737"/>
                </a:lnTo>
                <a:lnTo>
                  <a:pt x="5792" y="1890654"/>
                </a:lnTo>
                <a:lnTo>
                  <a:pt x="2585" y="1843217"/>
                </a:lnTo>
                <a:lnTo>
                  <a:pt x="649" y="1795442"/>
                </a:lnTo>
                <a:lnTo>
                  <a:pt x="0" y="1747346"/>
                </a:lnTo>
                <a:close/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02174" y="3869995"/>
            <a:ext cx="2301875" cy="777875"/>
          </a:xfrm>
          <a:custGeom>
            <a:avLst/>
            <a:gdLst/>
            <a:ahLst/>
            <a:cxnLst/>
            <a:rect l="l" t="t" r="r" b="b"/>
            <a:pathLst>
              <a:path w="2301875" h="777875">
                <a:moveTo>
                  <a:pt x="0" y="777323"/>
                </a:moveTo>
                <a:lnTo>
                  <a:pt x="2301595" y="0"/>
                </a:lnTo>
              </a:path>
            </a:pathLst>
          </a:custGeom>
          <a:ln w="19049">
            <a:solidFill>
              <a:srgbClr val="38751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993720" y="3840168"/>
            <a:ext cx="92075" cy="59690"/>
          </a:xfrm>
          <a:custGeom>
            <a:avLst/>
            <a:gdLst/>
            <a:ahLst/>
            <a:cxnLst/>
            <a:rect l="l" t="t" r="r" b="b"/>
            <a:pathLst>
              <a:path w="92075" h="59689">
                <a:moveTo>
                  <a:pt x="20124" y="59624"/>
                </a:moveTo>
                <a:lnTo>
                  <a:pt x="91974" y="2149"/>
                </a:lnTo>
                <a:lnTo>
                  <a:pt x="0" y="0"/>
                </a:lnTo>
                <a:lnTo>
                  <a:pt x="20124" y="59624"/>
                </a:lnTo>
                <a:close/>
              </a:path>
            </a:pathLst>
          </a:custGeom>
          <a:ln w="19049">
            <a:solidFill>
              <a:srgbClr val="38751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989423" y="1328024"/>
            <a:ext cx="2089150" cy="889000"/>
          </a:xfrm>
          <a:custGeom>
            <a:avLst/>
            <a:gdLst/>
            <a:ahLst/>
            <a:cxnLst/>
            <a:rect l="l" t="t" r="r" b="b"/>
            <a:pathLst>
              <a:path w="2089150" h="889000">
                <a:moveTo>
                  <a:pt x="0" y="0"/>
                </a:moveTo>
                <a:lnTo>
                  <a:pt x="2089020" y="888848"/>
                </a:lnTo>
              </a:path>
            </a:pathLst>
          </a:custGeom>
          <a:ln w="19049">
            <a:solidFill>
              <a:srgbClr val="38751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066119" y="2187918"/>
            <a:ext cx="92075" cy="62865"/>
          </a:xfrm>
          <a:custGeom>
            <a:avLst/>
            <a:gdLst/>
            <a:ahLst/>
            <a:cxnLst/>
            <a:rect l="l" t="t" r="r" b="b"/>
            <a:pathLst>
              <a:path w="92075" h="62865">
                <a:moveTo>
                  <a:pt x="0" y="57907"/>
                </a:moveTo>
                <a:lnTo>
                  <a:pt x="91874" y="62802"/>
                </a:lnTo>
                <a:lnTo>
                  <a:pt x="24649" y="0"/>
                </a:lnTo>
                <a:lnTo>
                  <a:pt x="0" y="57907"/>
                </a:lnTo>
                <a:close/>
              </a:path>
            </a:pathLst>
          </a:custGeom>
          <a:ln w="19049">
            <a:solidFill>
              <a:srgbClr val="38751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470886" y="3099345"/>
            <a:ext cx="2160270" cy="0"/>
          </a:xfrm>
          <a:custGeom>
            <a:avLst/>
            <a:gdLst/>
            <a:ahLst/>
            <a:cxnLst/>
            <a:rect l="l" t="t" r="r" b="b"/>
            <a:pathLst>
              <a:path w="2160270">
                <a:moveTo>
                  <a:pt x="0" y="0"/>
                </a:moveTo>
                <a:lnTo>
                  <a:pt x="2159995" y="0"/>
                </a:lnTo>
              </a:path>
            </a:pathLst>
          </a:custGeom>
          <a:ln w="19049">
            <a:solidFill>
              <a:srgbClr val="38751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630883" y="3067880"/>
            <a:ext cx="86995" cy="63500"/>
          </a:xfrm>
          <a:custGeom>
            <a:avLst/>
            <a:gdLst/>
            <a:ahLst/>
            <a:cxnLst/>
            <a:rect l="l" t="t" r="r" b="b"/>
            <a:pathLst>
              <a:path w="86995" h="63500">
                <a:moveTo>
                  <a:pt x="0" y="62929"/>
                </a:moveTo>
                <a:lnTo>
                  <a:pt x="86449" y="31464"/>
                </a:lnTo>
                <a:lnTo>
                  <a:pt x="0" y="0"/>
                </a:lnTo>
                <a:lnTo>
                  <a:pt x="0" y="62929"/>
                </a:lnTo>
                <a:close/>
              </a:path>
            </a:pathLst>
          </a:custGeom>
          <a:ln w="19049">
            <a:solidFill>
              <a:srgbClr val="38751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380509" y="1090350"/>
            <a:ext cx="352424" cy="3047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370985" y="1080824"/>
            <a:ext cx="371475" cy="323850"/>
          </a:xfrm>
          <a:custGeom>
            <a:avLst/>
            <a:gdLst/>
            <a:ahLst/>
            <a:cxnLst/>
            <a:rect l="l" t="t" r="r" b="b"/>
            <a:pathLst>
              <a:path w="371475" h="323850">
                <a:moveTo>
                  <a:pt x="0" y="0"/>
                </a:moveTo>
                <a:lnTo>
                  <a:pt x="371474" y="0"/>
                </a:lnTo>
                <a:lnTo>
                  <a:pt x="371474" y="323849"/>
                </a:lnTo>
                <a:lnTo>
                  <a:pt x="0" y="323849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38751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300359" y="3918269"/>
            <a:ext cx="295274" cy="3619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290835" y="3908743"/>
            <a:ext cx="314325" cy="381000"/>
          </a:xfrm>
          <a:custGeom>
            <a:avLst/>
            <a:gdLst/>
            <a:ahLst/>
            <a:cxnLst/>
            <a:rect l="l" t="t" r="r" b="b"/>
            <a:pathLst>
              <a:path w="314325" h="381000">
                <a:moveTo>
                  <a:pt x="0" y="0"/>
                </a:moveTo>
                <a:lnTo>
                  <a:pt x="314324" y="0"/>
                </a:lnTo>
                <a:lnTo>
                  <a:pt x="314324" y="380999"/>
                </a:lnTo>
                <a:lnTo>
                  <a:pt x="0" y="380999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38751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7245910" y="2615947"/>
            <a:ext cx="352424" cy="3047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7236386" y="2606421"/>
            <a:ext cx="371475" cy="323850"/>
          </a:xfrm>
          <a:custGeom>
            <a:avLst/>
            <a:gdLst/>
            <a:ahLst/>
            <a:cxnLst/>
            <a:rect l="l" t="t" r="r" b="b"/>
            <a:pathLst>
              <a:path w="371475" h="323850">
                <a:moveTo>
                  <a:pt x="0" y="0"/>
                </a:moveTo>
                <a:lnTo>
                  <a:pt x="371474" y="0"/>
                </a:lnTo>
                <a:lnTo>
                  <a:pt x="371474" y="323849"/>
                </a:lnTo>
                <a:lnTo>
                  <a:pt x="0" y="323849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38751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6585386" y="3290870"/>
            <a:ext cx="2112010" cy="0"/>
          </a:xfrm>
          <a:custGeom>
            <a:avLst/>
            <a:gdLst/>
            <a:ahLst/>
            <a:cxnLst/>
            <a:rect l="l" t="t" r="r" b="b"/>
            <a:pathLst>
              <a:path w="2112009">
                <a:moveTo>
                  <a:pt x="2111695" y="0"/>
                </a:moveTo>
                <a:lnTo>
                  <a:pt x="0" y="0"/>
                </a:lnTo>
              </a:path>
            </a:pathLst>
          </a:custGeom>
          <a:ln w="190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6498938" y="3259405"/>
            <a:ext cx="86995" cy="63500"/>
          </a:xfrm>
          <a:custGeom>
            <a:avLst/>
            <a:gdLst/>
            <a:ahLst/>
            <a:cxnLst/>
            <a:rect l="l" t="t" r="r" b="b"/>
            <a:pathLst>
              <a:path w="86995" h="63500">
                <a:moveTo>
                  <a:pt x="86449" y="0"/>
                </a:moveTo>
                <a:lnTo>
                  <a:pt x="0" y="31464"/>
                </a:lnTo>
                <a:lnTo>
                  <a:pt x="86449" y="62929"/>
                </a:lnTo>
                <a:lnTo>
                  <a:pt x="86449" y="0"/>
                </a:lnTo>
                <a:close/>
              </a:path>
            </a:pathLst>
          </a:custGeom>
          <a:ln w="190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2195267" y="857250"/>
            <a:ext cx="1824989" cy="466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3000" spc="-5" dirty="0">
                <a:solidFill>
                  <a:srgbClr val="38751C"/>
                </a:solidFill>
              </a:rPr>
              <a:t>activations</a:t>
            </a:r>
            <a:endParaRPr sz="3000"/>
          </a:p>
        </p:txBody>
      </p:sp>
      <p:sp>
        <p:nvSpPr>
          <p:cNvPr id="20" name="object 20"/>
          <p:cNvSpPr/>
          <p:nvPr/>
        </p:nvSpPr>
        <p:spPr>
          <a:xfrm>
            <a:off x="7164960" y="3412445"/>
            <a:ext cx="514348" cy="67627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7155460" y="3402920"/>
            <a:ext cx="533400" cy="695325"/>
          </a:xfrm>
          <a:custGeom>
            <a:avLst/>
            <a:gdLst/>
            <a:ahLst/>
            <a:cxnLst/>
            <a:rect l="l" t="t" r="r" b="b"/>
            <a:pathLst>
              <a:path w="533400" h="695325">
                <a:moveTo>
                  <a:pt x="0" y="0"/>
                </a:moveTo>
                <a:lnTo>
                  <a:pt x="533373" y="0"/>
                </a:lnTo>
                <a:lnTo>
                  <a:pt x="533373" y="695323"/>
                </a:lnTo>
                <a:lnTo>
                  <a:pt x="0" y="695323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3398744" y="2147685"/>
            <a:ext cx="485773" cy="63817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389244" y="2138160"/>
            <a:ext cx="504825" cy="657225"/>
          </a:xfrm>
          <a:custGeom>
            <a:avLst/>
            <a:gdLst/>
            <a:ahLst/>
            <a:cxnLst/>
            <a:rect l="l" t="t" r="r" b="b"/>
            <a:pathLst>
              <a:path w="504825" h="657225">
                <a:moveTo>
                  <a:pt x="0" y="0"/>
                </a:moveTo>
                <a:lnTo>
                  <a:pt x="504823" y="0"/>
                </a:lnTo>
                <a:lnTo>
                  <a:pt x="504823" y="657223"/>
                </a:lnTo>
                <a:lnTo>
                  <a:pt x="0" y="657223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3398743" y="3350294"/>
            <a:ext cx="409574" cy="70484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3389244" y="3340757"/>
            <a:ext cx="428625" cy="723900"/>
          </a:xfrm>
          <a:custGeom>
            <a:avLst/>
            <a:gdLst/>
            <a:ahLst/>
            <a:cxnLst/>
            <a:rect l="l" t="t" r="r" b="b"/>
            <a:pathLst>
              <a:path w="428625" h="723900">
                <a:moveTo>
                  <a:pt x="0" y="0"/>
                </a:moveTo>
                <a:lnTo>
                  <a:pt x="428599" y="0"/>
                </a:lnTo>
                <a:lnTo>
                  <a:pt x="428599" y="723886"/>
                </a:lnTo>
                <a:lnTo>
                  <a:pt x="0" y="723886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object 26"/>
          <p:cNvSpPr txBox="1">
            <a:spLocks noGrp="1"/>
          </p:cNvSpPr>
          <p:nvPr>
            <p:ph type="body" idx="1"/>
          </p:nvPr>
        </p:nvSpPr>
        <p:spPr>
          <a:xfrm>
            <a:off x="765798" y="2150921"/>
            <a:ext cx="7612402" cy="32008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252470" marR="2814955" algn="ctr"/>
            <a:r>
              <a:rPr spc="-5" dirty="0"/>
              <a:t>“local</a:t>
            </a:r>
            <a:r>
              <a:rPr spc="-35" dirty="0"/>
              <a:t> </a:t>
            </a:r>
            <a:r>
              <a:rPr spc="-5" dirty="0"/>
              <a:t>gradient”</a:t>
            </a:r>
          </a:p>
          <a:p>
            <a:pPr marL="3252470"/>
            <a:endParaRPr spc="-5" dirty="0"/>
          </a:p>
          <a:p>
            <a:pPr marL="3252470"/>
            <a:endParaRPr sz="2350">
              <a:latin typeface="Times New Roman"/>
              <a:cs typeface="Times New Roman"/>
            </a:endParaRPr>
          </a:p>
          <a:p>
            <a:pPr marL="3252470" marR="2941320" algn="ctr"/>
            <a:r>
              <a:rPr sz="4800" spc="-5" dirty="0">
                <a:solidFill>
                  <a:srgbClr val="000000"/>
                </a:solidFill>
              </a:rPr>
              <a:t>f</a:t>
            </a:r>
            <a:endParaRPr sz="4800"/>
          </a:p>
          <a:p>
            <a:pPr marL="3252470">
              <a:spcBef>
                <a:spcPts val="20"/>
              </a:spcBef>
            </a:pPr>
            <a:endParaRPr sz="7050">
              <a:latin typeface="Times New Roman"/>
              <a:cs typeface="Times New Roman"/>
            </a:endParaRPr>
          </a:p>
          <a:p>
            <a:pPr marL="6031865"/>
            <a:r>
              <a:rPr sz="3000" spc="-5" dirty="0"/>
              <a:t>gradients</a:t>
            </a:r>
            <a:endParaRPr sz="3000"/>
          </a:p>
        </p:txBody>
      </p:sp>
      <p:sp>
        <p:nvSpPr>
          <p:cNvPr id="27" name="object 27"/>
          <p:cNvSpPr/>
          <p:nvPr/>
        </p:nvSpPr>
        <p:spPr>
          <a:xfrm>
            <a:off x="799524" y="1569286"/>
            <a:ext cx="2129395" cy="155314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784738" y="1598789"/>
            <a:ext cx="811530" cy="833119"/>
          </a:xfrm>
          <a:custGeom>
            <a:avLst/>
            <a:gdLst/>
            <a:ahLst/>
            <a:cxnLst/>
            <a:rect l="l" t="t" r="r" b="b"/>
            <a:pathLst>
              <a:path w="811530" h="833119">
                <a:moveTo>
                  <a:pt x="281399" y="0"/>
                </a:moveTo>
                <a:lnTo>
                  <a:pt x="811198" y="260399"/>
                </a:lnTo>
                <a:lnTo>
                  <a:pt x="529798" y="833098"/>
                </a:lnTo>
                <a:lnTo>
                  <a:pt x="0" y="572698"/>
                </a:lnTo>
                <a:lnTo>
                  <a:pt x="281399" y="0"/>
                </a:lnTo>
                <a:close/>
              </a:path>
            </a:pathLst>
          </a:custGeom>
          <a:ln w="190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1202508" y="4046528"/>
            <a:ext cx="2132702" cy="132041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1195922" y="4528467"/>
            <a:ext cx="767080" cy="796290"/>
          </a:xfrm>
          <a:custGeom>
            <a:avLst/>
            <a:gdLst/>
            <a:ahLst/>
            <a:cxnLst/>
            <a:rect l="l" t="t" r="r" b="b"/>
            <a:pathLst>
              <a:path w="767080" h="796289">
                <a:moveTo>
                  <a:pt x="0" y="193199"/>
                </a:moveTo>
                <a:lnTo>
                  <a:pt x="557698" y="0"/>
                </a:lnTo>
                <a:lnTo>
                  <a:pt x="766798" y="602998"/>
                </a:lnTo>
                <a:lnTo>
                  <a:pt x="209099" y="796198"/>
                </a:lnTo>
                <a:lnTo>
                  <a:pt x="0" y="193199"/>
                </a:lnTo>
                <a:close/>
              </a:path>
            </a:pathLst>
          </a:custGeom>
          <a:ln w="190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1053371" y="1511916"/>
            <a:ext cx="2042795" cy="901700"/>
          </a:xfrm>
          <a:custGeom>
            <a:avLst/>
            <a:gdLst/>
            <a:ahLst/>
            <a:cxnLst/>
            <a:rect l="l" t="t" r="r" b="b"/>
            <a:pathLst>
              <a:path w="2042795" h="901700">
                <a:moveTo>
                  <a:pt x="2042523" y="901255"/>
                </a:moveTo>
                <a:lnTo>
                  <a:pt x="0" y="0"/>
                </a:lnTo>
              </a:path>
            </a:pathLst>
          </a:custGeom>
          <a:ln w="190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974279" y="1477017"/>
            <a:ext cx="92075" cy="64135"/>
          </a:xfrm>
          <a:custGeom>
            <a:avLst/>
            <a:gdLst/>
            <a:ahLst/>
            <a:cxnLst/>
            <a:rect l="l" t="t" r="r" b="b"/>
            <a:pathLst>
              <a:path w="92075" h="64134">
                <a:moveTo>
                  <a:pt x="91794" y="6112"/>
                </a:moveTo>
                <a:lnTo>
                  <a:pt x="0" y="0"/>
                </a:lnTo>
                <a:lnTo>
                  <a:pt x="66389" y="63687"/>
                </a:lnTo>
                <a:lnTo>
                  <a:pt x="91794" y="6112"/>
                </a:lnTo>
                <a:close/>
              </a:path>
            </a:pathLst>
          </a:custGeom>
          <a:ln w="190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882509" y="3962343"/>
            <a:ext cx="2277745" cy="745490"/>
          </a:xfrm>
          <a:custGeom>
            <a:avLst/>
            <a:gdLst/>
            <a:ahLst/>
            <a:cxnLst/>
            <a:rect l="l" t="t" r="r" b="b"/>
            <a:pathLst>
              <a:path w="2277745" h="745489">
                <a:moveTo>
                  <a:pt x="2277560" y="0"/>
                </a:moveTo>
                <a:lnTo>
                  <a:pt x="0" y="745048"/>
                </a:lnTo>
              </a:path>
            </a:pathLst>
          </a:custGeom>
          <a:ln w="190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800344" y="4677493"/>
            <a:ext cx="92075" cy="60325"/>
          </a:xfrm>
          <a:custGeom>
            <a:avLst/>
            <a:gdLst/>
            <a:ahLst/>
            <a:cxnLst/>
            <a:rect l="l" t="t" r="r" b="b"/>
            <a:pathLst>
              <a:path w="92075" h="60325">
                <a:moveTo>
                  <a:pt x="72382" y="0"/>
                </a:moveTo>
                <a:lnTo>
                  <a:pt x="0" y="56799"/>
                </a:lnTo>
                <a:lnTo>
                  <a:pt x="91947" y="59824"/>
                </a:lnTo>
                <a:lnTo>
                  <a:pt x="72382" y="0"/>
                </a:lnTo>
                <a:close/>
              </a:path>
            </a:pathLst>
          </a:custGeom>
          <a:ln w="190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399118" y="5586262"/>
            <a:ext cx="1579880" cy="2882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19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0" i="0" u="none" strike="noStrike" kern="1200" cap="none" spc="-7" normalizeH="0" baseline="1388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Lecture 4 </a:t>
            </a:r>
            <a:r>
              <a:rPr kumimoji="0" sz="3000" b="0" i="0" u="none" strike="noStrike" kern="1200" cap="none" spc="0" normalizeH="0" baseline="1388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3000" b="0" i="0" u="none" strike="noStrike" kern="1200" cap="none" spc="-225" normalizeH="0" baseline="1388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26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6" name="object 3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1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13 Jan</a:t>
            </a:r>
            <a:r>
              <a:rPr kumimoji="0" sz="2000" b="0" i="0" u="none" strike="noStrike" kern="1200" cap="none" spc="-6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2016</a:t>
            </a:r>
          </a:p>
        </p:txBody>
      </p:sp>
      <p:sp>
        <p:nvSpPr>
          <p:cNvPr id="37" name="object 3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9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Fei-Fei Li &amp; Andrej Karpathy &amp; Justin</a:t>
            </a:r>
            <a:r>
              <a:rPr kumimoji="0" sz="1800" b="0" i="0" u="none" strike="noStrike" kern="1200" cap="none" spc="6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Johnson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7A665C6-FDCB-478E-8FB0-E5BCD88DEFA1}"/>
              </a:ext>
            </a:extLst>
          </p:cNvPr>
          <p:cNvSpPr txBox="1"/>
          <p:nvPr/>
        </p:nvSpPr>
        <p:spPr>
          <a:xfrm>
            <a:off x="0" y="6604084"/>
            <a:ext cx="10727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Andrej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Karpathy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Rectangle 3">
            <a:extLst>
              <a:ext uri="{FF2B5EF4-FFF2-40B4-BE49-F238E27FC236}">
                <a16:creationId xmlns:a16="http://schemas.microsoft.com/office/drawing/2014/main" id="{5902A5DC-EFE3-44F8-872B-90185FC9EF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altLang="en-US" u="sng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Generic example</a:t>
            </a:r>
          </a:p>
        </p:txBody>
      </p:sp>
    </p:spTree>
    <p:extLst>
      <p:ext uri="{BB962C8B-B14F-4D97-AF65-F5344CB8AC3E}">
        <p14:creationId xmlns:p14="http://schemas.microsoft.com/office/powerpoint/2010/main" val="1213477211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5481366"/>
            <a:ext cx="9144000" cy="359073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5748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11470" algn="l"/>
                <a:tab pos="7621270" algn="l"/>
              </a:tabLst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Fei-Fei Li &amp; Andrej Karpathy &amp;</a:t>
            </a:r>
            <a:r>
              <a:rPr kumimoji="0" sz="1800" b="0" i="0" u="none" strike="noStrike" kern="1200" cap="none" spc="1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Justin</a:t>
            </a:r>
            <a:r>
              <a:rPr kumimoji="0" sz="18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Johnson	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Lecture</a:t>
            </a:r>
            <a:r>
              <a:rPr kumimoji="0" sz="3000" b="0" i="0" u="none" strike="noStrike" kern="1200" cap="none" spc="0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4</a:t>
            </a:r>
            <a:r>
              <a:rPr kumimoji="0" sz="3000" b="0" i="0" u="none" strike="noStrike" kern="1200" cap="none" spc="0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-	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13 Jan</a:t>
            </a:r>
            <a:r>
              <a:rPr kumimoji="0" sz="3000" b="0" i="0" u="none" strike="noStrike" kern="1200" cap="none" spc="-9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2016</a:t>
            </a:r>
            <a:endParaRPr kumimoji="0" sz="3000" b="0" i="0" u="none" strike="noStrike" kern="1200" cap="none" spc="0" normalizeH="0" baseline="-4166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976193" y="1351999"/>
            <a:ext cx="3495040" cy="3495040"/>
          </a:xfrm>
          <a:custGeom>
            <a:avLst/>
            <a:gdLst/>
            <a:ahLst/>
            <a:cxnLst/>
            <a:rect l="l" t="t" r="r" b="b"/>
            <a:pathLst>
              <a:path w="3495040" h="3495040">
                <a:moveTo>
                  <a:pt x="0" y="1747346"/>
                </a:moveTo>
                <a:lnTo>
                  <a:pt x="649" y="1699249"/>
                </a:lnTo>
                <a:lnTo>
                  <a:pt x="2585" y="1651474"/>
                </a:lnTo>
                <a:lnTo>
                  <a:pt x="5792" y="1604036"/>
                </a:lnTo>
                <a:lnTo>
                  <a:pt x="10253" y="1556953"/>
                </a:lnTo>
                <a:lnTo>
                  <a:pt x="15951" y="1510241"/>
                </a:lnTo>
                <a:lnTo>
                  <a:pt x="22870" y="1463917"/>
                </a:lnTo>
                <a:lnTo>
                  <a:pt x="30992" y="1417998"/>
                </a:lnTo>
                <a:lnTo>
                  <a:pt x="40302" y="1372499"/>
                </a:lnTo>
                <a:lnTo>
                  <a:pt x="50783" y="1327438"/>
                </a:lnTo>
                <a:lnTo>
                  <a:pt x="62417" y="1282832"/>
                </a:lnTo>
                <a:lnTo>
                  <a:pt x="75189" y="1238697"/>
                </a:lnTo>
                <a:lnTo>
                  <a:pt x="89081" y="1195049"/>
                </a:lnTo>
                <a:lnTo>
                  <a:pt x="104078" y="1151906"/>
                </a:lnTo>
                <a:lnTo>
                  <a:pt x="120162" y="1109284"/>
                </a:lnTo>
                <a:lnTo>
                  <a:pt x="137316" y="1067200"/>
                </a:lnTo>
                <a:lnTo>
                  <a:pt x="155525" y="1025670"/>
                </a:lnTo>
                <a:lnTo>
                  <a:pt x="174770" y="984711"/>
                </a:lnTo>
                <a:lnTo>
                  <a:pt x="195037" y="944340"/>
                </a:lnTo>
                <a:lnTo>
                  <a:pt x="216308" y="904573"/>
                </a:lnTo>
                <a:lnTo>
                  <a:pt x="238566" y="865427"/>
                </a:lnTo>
                <a:lnTo>
                  <a:pt x="261794" y="826918"/>
                </a:lnTo>
                <a:lnTo>
                  <a:pt x="285977" y="789064"/>
                </a:lnTo>
                <a:lnTo>
                  <a:pt x="311098" y="751881"/>
                </a:lnTo>
                <a:lnTo>
                  <a:pt x="337139" y="715386"/>
                </a:lnTo>
                <a:lnTo>
                  <a:pt x="364084" y="679595"/>
                </a:lnTo>
                <a:lnTo>
                  <a:pt x="391917" y="644524"/>
                </a:lnTo>
                <a:lnTo>
                  <a:pt x="420620" y="610192"/>
                </a:lnTo>
                <a:lnTo>
                  <a:pt x="450178" y="576613"/>
                </a:lnTo>
                <a:lnTo>
                  <a:pt x="480573" y="543805"/>
                </a:lnTo>
                <a:lnTo>
                  <a:pt x="511789" y="511785"/>
                </a:lnTo>
                <a:lnTo>
                  <a:pt x="543809" y="480569"/>
                </a:lnTo>
                <a:lnTo>
                  <a:pt x="576617" y="450174"/>
                </a:lnTo>
                <a:lnTo>
                  <a:pt x="610196" y="420617"/>
                </a:lnTo>
                <a:lnTo>
                  <a:pt x="644528" y="391914"/>
                </a:lnTo>
                <a:lnTo>
                  <a:pt x="679599" y="364081"/>
                </a:lnTo>
                <a:lnTo>
                  <a:pt x="715390" y="337136"/>
                </a:lnTo>
                <a:lnTo>
                  <a:pt x="751886" y="311095"/>
                </a:lnTo>
                <a:lnTo>
                  <a:pt x="789069" y="285975"/>
                </a:lnTo>
                <a:lnTo>
                  <a:pt x="826923" y="261792"/>
                </a:lnTo>
                <a:lnTo>
                  <a:pt x="865431" y="238563"/>
                </a:lnTo>
                <a:lnTo>
                  <a:pt x="904577" y="216306"/>
                </a:lnTo>
                <a:lnTo>
                  <a:pt x="944344" y="195035"/>
                </a:lnTo>
                <a:lnTo>
                  <a:pt x="984715" y="174769"/>
                </a:lnTo>
                <a:lnTo>
                  <a:pt x="1025674" y="155523"/>
                </a:lnTo>
                <a:lnTo>
                  <a:pt x="1067204" y="137315"/>
                </a:lnTo>
                <a:lnTo>
                  <a:pt x="1109288" y="120160"/>
                </a:lnTo>
                <a:lnTo>
                  <a:pt x="1151910" y="104077"/>
                </a:lnTo>
                <a:lnTo>
                  <a:pt x="1195053" y="89080"/>
                </a:lnTo>
                <a:lnTo>
                  <a:pt x="1238700" y="75188"/>
                </a:lnTo>
                <a:lnTo>
                  <a:pt x="1282835" y="62416"/>
                </a:lnTo>
                <a:lnTo>
                  <a:pt x="1327442" y="50782"/>
                </a:lnTo>
                <a:lnTo>
                  <a:pt x="1372502" y="40302"/>
                </a:lnTo>
                <a:lnTo>
                  <a:pt x="1418000" y="30992"/>
                </a:lnTo>
                <a:lnTo>
                  <a:pt x="1463920" y="22869"/>
                </a:lnTo>
                <a:lnTo>
                  <a:pt x="1510243" y="15951"/>
                </a:lnTo>
                <a:lnTo>
                  <a:pt x="1556955" y="10253"/>
                </a:lnTo>
                <a:lnTo>
                  <a:pt x="1604038" y="5792"/>
                </a:lnTo>
                <a:lnTo>
                  <a:pt x="1651475" y="2585"/>
                </a:lnTo>
                <a:lnTo>
                  <a:pt x="1699250" y="649"/>
                </a:lnTo>
                <a:lnTo>
                  <a:pt x="1747346" y="0"/>
                </a:lnTo>
                <a:lnTo>
                  <a:pt x="1796921" y="702"/>
                </a:lnTo>
                <a:lnTo>
                  <a:pt x="1846325" y="2803"/>
                </a:lnTo>
                <a:lnTo>
                  <a:pt x="1895530" y="6290"/>
                </a:lnTo>
                <a:lnTo>
                  <a:pt x="1944510" y="11153"/>
                </a:lnTo>
                <a:lnTo>
                  <a:pt x="1993237" y="17380"/>
                </a:lnTo>
                <a:lnTo>
                  <a:pt x="2041685" y="24961"/>
                </a:lnTo>
                <a:lnTo>
                  <a:pt x="2089828" y="33884"/>
                </a:lnTo>
                <a:lnTo>
                  <a:pt x="2137639" y="44139"/>
                </a:lnTo>
                <a:lnTo>
                  <a:pt x="2185091" y="55715"/>
                </a:lnTo>
                <a:lnTo>
                  <a:pt x="2232157" y="68599"/>
                </a:lnTo>
                <a:lnTo>
                  <a:pt x="2278810" y="82782"/>
                </a:lnTo>
                <a:lnTo>
                  <a:pt x="2325025" y="98252"/>
                </a:lnTo>
                <a:lnTo>
                  <a:pt x="2370773" y="114997"/>
                </a:lnTo>
                <a:lnTo>
                  <a:pt x="2416029" y="133008"/>
                </a:lnTo>
                <a:lnTo>
                  <a:pt x="2460765" y="152273"/>
                </a:lnTo>
                <a:lnTo>
                  <a:pt x="2504956" y="172781"/>
                </a:lnTo>
                <a:lnTo>
                  <a:pt x="2548573" y="194520"/>
                </a:lnTo>
                <a:lnTo>
                  <a:pt x="2591591" y="217480"/>
                </a:lnTo>
                <a:lnTo>
                  <a:pt x="2633983" y="241650"/>
                </a:lnTo>
                <a:lnTo>
                  <a:pt x="2675722" y="267018"/>
                </a:lnTo>
                <a:lnTo>
                  <a:pt x="2716781" y="293574"/>
                </a:lnTo>
                <a:lnTo>
                  <a:pt x="2757134" y="321307"/>
                </a:lnTo>
                <a:lnTo>
                  <a:pt x="2796753" y="350204"/>
                </a:lnTo>
                <a:lnTo>
                  <a:pt x="2835613" y="380256"/>
                </a:lnTo>
                <a:lnTo>
                  <a:pt x="2873686" y="411452"/>
                </a:lnTo>
                <a:lnTo>
                  <a:pt x="2910946" y="443779"/>
                </a:lnTo>
                <a:lnTo>
                  <a:pt x="2947366" y="477227"/>
                </a:lnTo>
                <a:lnTo>
                  <a:pt x="2982918" y="511786"/>
                </a:lnTo>
                <a:lnTo>
                  <a:pt x="3017475" y="547338"/>
                </a:lnTo>
                <a:lnTo>
                  <a:pt x="3050922" y="583757"/>
                </a:lnTo>
                <a:lnTo>
                  <a:pt x="3083248" y="621015"/>
                </a:lnTo>
                <a:lnTo>
                  <a:pt x="3114442" y="659087"/>
                </a:lnTo>
                <a:lnTo>
                  <a:pt x="3144493" y="697946"/>
                </a:lnTo>
                <a:lnTo>
                  <a:pt x="3173389" y="737565"/>
                </a:lnTo>
                <a:lnTo>
                  <a:pt x="3201121" y="777917"/>
                </a:lnTo>
                <a:lnTo>
                  <a:pt x="3227676" y="818975"/>
                </a:lnTo>
                <a:lnTo>
                  <a:pt x="3253044" y="860713"/>
                </a:lnTo>
                <a:lnTo>
                  <a:pt x="3277213" y="903104"/>
                </a:lnTo>
                <a:lnTo>
                  <a:pt x="3300172" y="946122"/>
                </a:lnTo>
                <a:lnTo>
                  <a:pt x="3321911" y="989739"/>
                </a:lnTo>
                <a:lnTo>
                  <a:pt x="3342419" y="1033929"/>
                </a:lnTo>
                <a:lnTo>
                  <a:pt x="3361683" y="1078665"/>
                </a:lnTo>
                <a:lnTo>
                  <a:pt x="3379694" y="1123920"/>
                </a:lnTo>
                <a:lnTo>
                  <a:pt x="3396440" y="1169668"/>
                </a:lnTo>
                <a:lnTo>
                  <a:pt x="3411910" y="1215882"/>
                </a:lnTo>
                <a:lnTo>
                  <a:pt x="3426092" y="1262535"/>
                </a:lnTo>
                <a:lnTo>
                  <a:pt x="3438977" y="1309601"/>
                </a:lnTo>
                <a:lnTo>
                  <a:pt x="3450552" y="1357052"/>
                </a:lnTo>
                <a:lnTo>
                  <a:pt x="3460807" y="1404863"/>
                </a:lnTo>
                <a:lnTo>
                  <a:pt x="3469731" y="1453006"/>
                </a:lnTo>
                <a:lnTo>
                  <a:pt x="3477312" y="1501454"/>
                </a:lnTo>
                <a:lnTo>
                  <a:pt x="3483539" y="1550182"/>
                </a:lnTo>
                <a:lnTo>
                  <a:pt x="3488402" y="1599161"/>
                </a:lnTo>
                <a:lnTo>
                  <a:pt x="3491889" y="1648366"/>
                </a:lnTo>
                <a:lnTo>
                  <a:pt x="3493990" y="1697770"/>
                </a:lnTo>
                <a:lnTo>
                  <a:pt x="3494692" y="1747346"/>
                </a:lnTo>
                <a:lnTo>
                  <a:pt x="3494043" y="1795442"/>
                </a:lnTo>
                <a:lnTo>
                  <a:pt x="3492107" y="1843217"/>
                </a:lnTo>
                <a:lnTo>
                  <a:pt x="3488900" y="1890654"/>
                </a:lnTo>
                <a:lnTo>
                  <a:pt x="3484439" y="1937737"/>
                </a:lnTo>
                <a:lnTo>
                  <a:pt x="3478741" y="1984448"/>
                </a:lnTo>
                <a:lnTo>
                  <a:pt x="3471822" y="2030772"/>
                </a:lnTo>
                <a:lnTo>
                  <a:pt x="3463700" y="2076692"/>
                </a:lnTo>
                <a:lnTo>
                  <a:pt x="3454390" y="2122190"/>
                </a:lnTo>
                <a:lnTo>
                  <a:pt x="3443909" y="2167250"/>
                </a:lnTo>
                <a:lnTo>
                  <a:pt x="3432275" y="2211857"/>
                </a:lnTo>
                <a:lnTo>
                  <a:pt x="3419503" y="2255992"/>
                </a:lnTo>
                <a:lnTo>
                  <a:pt x="3405611" y="2299639"/>
                </a:lnTo>
                <a:lnTo>
                  <a:pt x="3390614" y="2342782"/>
                </a:lnTo>
                <a:lnTo>
                  <a:pt x="3374530" y="2385404"/>
                </a:lnTo>
                <a:lnTo>
                  <a:pt x="3357376" y="2427488"/>
                </a:lnTo>
                <a:lnTo>
                  <a:pt x="3339167" y="2469018"/>
                </a:lnTo>
                <a:lnTo>
                  <a:pt x="3319922" y="2509977"/>
                </a:lnTo>
                <a:lnTo>
                  <a:pt x="3299655" y="2550348"/>
                </a:lnTo>
                <a:lnTo>
                  <a:pt x="3278384" y="2590115"/>
                </a:lnTo>
                <a:lnTo>
                  <a:pt x="3256126" y="2629261"/>
                </a:lnTo>
                <a:lnTo>
                  <a:pt x="3232897" y="2667769"/>
                </a:lnTo>
                <a:lnTo>
                  <a:pt x="3208715" y="2705623"/>
                </a:lnTo>
                <a:lnTo>
                  <a:pt x="3183594" y="2742806"/>
                </a:lnTo>
                <a:lnTo>
                  <a:pt x="3157553" y="2779302"/>
                </a:lnTo>
                <a:lnTo>
                  <a:pt x="3130608" y="2815093"/>
                </a:lnTo>
                <a:lnTo>
                  <a:pt x="3102775" y="2850164"/>
                </a:lnTo>
                <a:lnTo>
                  <a:pt x="3074072" y="2884496"/>
                </a:lnTo>
                <a:lnTo>
                  <a:pt x="3044514" y="2918075"/>
                </a:lnTo>
                <a:lnTo>
                  <a:pt x="3014119" y="2950883"/>
                </a:lnTo>
                <a:lnTo>
                  <a:pt x="2982903" y="2982903"/>
                </a:lnTo>
                <a:lnTo>
                  <a:pt x="2950883" y="3014119"/>
                </a:lnTo>
                <a:lnTo>
                  <a:pt x="2918075" y="3044514"/>
                </a:lnTo>
                <a:lnTo>
                  <a:pt x="2884496" y="3074072"/>
                </a:lnTo>
                <a:lnTo>
                  <a:pt x="2850164" y="3102775"/>
                </a:lnTo>
                <a:lnTo>
                  <a:pt x="2815093" y="3130608"/>
                </a:lnTo>
                <a:lnTo>
                  <a:pt x="2779302" y="3157553"/>
                </a:lnTo>
                <a:lnTo>
                  <a:pt x="2742806" y="3183594"/>
                </a:lnTo>
                <a:lnTo>
                  <a:pt x="2705623" y="3208715"/>
                </a:lnTo>
                <a:lnTo>
                  <a:pt x="2667769" y="3232897"/>
                </a:lnTo>
                <a:lnTo>
                  <a:pt x="2629261" y="3256126"/>
                </a:lnTo>
                <a:lnTo>
                  <a:pt x="2590115" y="3278384"/>
                </a:lnTo>
                <a:lnTo>
                  <a:pt x="2550348" y="3299655"/>
                </a:lnTo>
                <a:lnTo>
                  <a:pt x="2509977" y="3319922"/>
                </a:lnTo>
                <a:lnTo>
                  <a:pt x="2469018" y="3339167"/>
                </a:lnTo>
                <a:lnTo>
                  <a:pt x="2427488" y="3357376"/>
                </a:lnTo>
                <a:lnTo>
                  <a:pt x="2385404" y="3374530"/>
                </a:lnTo>
                <a:lnTo>
                  <a:pt x="2342782" y="3390614"/>
                </a:lnTo>
                <a:lnTo>
                  <a:pt x="2299639" y="3405611"/>
                </a:lnTo>
                <a:lnTo>
                  <a:pt x="2255992" y="3419503"/>
                </a:lnTo>
                <a:lnTo>
                  <a:pt x="2211857" y="3432275"/>
                </a:lnTo>
                <a:lnTo>
                  <a:pt x="2167250" y="3443909"/>
                </a:lnTo>
                <a:lnTo>
                  <a:pt x="2122190" y="3454390"/>
                </a:lnTo>
                <a:lnTo>
                  <a:pt x="2076692" y="3463700"/>
                </a:lnTo>
                <a:lnTo>
                  <a:pt x="2030772" y="3471822"/>
                </a:lnTo>
                <a:lnTo>
                  <a:pt x="1984448" y="3478741"/>
                </a:lnTo>
                <a:lnTo>
                  <a:pt x="1937737" y="3484439"/>
                </a:lnTo>
                <a:lnTo>
                  <a:pt x="1890654" y="3488900"/>
                </a:lnTo>
                <a:lnTo>
                  <a:pt x="1843217" y="3492107"/>
                </a:lnTo>
                <a:lnTo>
                  <a:pt x="1795442" y="3494043"/>
                </a:lnTo>
                <a:lnTo>
                  <a:pt x="1747346" y="3494692"/>
                </a:lnTo>
                <a:lnTo>
                  <a:pt x="1699250" y="3494043"/>
                </a:lnTo>
                <a:lnTo>
                  <a:pt x="1651475" y="3492107"/>
                </a:lnTo>
                <a:lnTo>
                  <a:pt x="1604038" y="3488900"/>
                </a:lnTo>
                <a:lnTo>
                  <a:pt x="1556955" y="3484439"/>
                </a:lnTo>
                <a:lnTo>
                  <a:pt x="1510243" y="3478741"/>
                </a:lnTo>
                <a:lnTo>
                  <a:pt x="1463920" y="3471822"/>
                </a:lnTo>
                <a:lnTo>
                  <a:pt x="1418000" y="3463700"/>
                </a:lnTo>
                <a:lnTo>
                  <a:pt x="1372502" y="3454390"/>
                </a:lnTo>
                <a:lnTo>
                  <a:pt x="1327442" y="3443909"/>
                </a:lnTo>
                <a:lnTo>
                  <a:pt x="1282835" y="3432275"/>
                </a:lnTo>
                <a:lnTo>
                  <a:pt x="1238700" y="3419503"/>
                </a:lnTo>
                <a:lnTo>
                  <a:pt x="1195053" y="3405611"/>
                </a:lnTo>
                <a:lnTo>
                  <a:pt x="1151910" y="3390614"/>
                </a:lnTo>
                <a:lnTo>
                  <a:pt x="1109288" y="3374530"/>
                </a:lnTo>
                <a:lnTo>
                  <a:pt x="1067204" y="3357376"/>
                </a:lnTo>
                <a:lnTo>
                  <a:pt x="1025674" y="3339167"/>
                </a:lnTo>
                <a:lnTo>
                  <a:pt x="984715" y="3319922"/>
                </a:lnTo>
                <a:lnTo>
                  <a:pt x="944344" y="3299655"/>
                </a:lnTo>
                <a:lnTo>
                  <a:pt x="904577" y="3278384"/>
                </a:lnTo>
                <a:lnTo>
                  <a:pt x="865431" y="3256126"/>
                </a:lnTo>
                <a:lnTo>
                  <a:pt x="826923" y="3232897"/>
                </a:lnTo>
                <a:lnTo>
                  <a:pt x="789069" y="3208715"/>
                </a:lnTo>
                <a:lnTo>
                  <a:pt x="751886" y="3183594"/>
                </a:lnTo>
                <a:lnTo>
                  <a:pt x="715390" y="3157553"/>
                </a:lnTo>
                <a:lnTo>
                  <a:pt x="679599" y="3130608"/>
                </a:lnTo>
                <a:lnTo>
                  <a:pt x="644528" y="3102775"/>
                </a:lnTo>
                <a:lnTo>
                  <a:pt x="610196" y="3074072"/>
                </a:lnTo>
                <a:lnTo>
                  <a:pt x="576617" y="3044514"/>
                </a:lnTo>
                <a:lnTo>
                  <a:pt x="543809" y="3014119"/>
                </a:lnTo>
                <a:lnTo>
                  <a:pt x="511789" y="2982903"/>
                </a:lnTo>
                <a:lnTo>
                  <a:pt x="480573" y="2950883"/>
                </a:lnTo>
                <a:lnTo>
                  <a:pt x="450178" y="2918075"/>
                </a:lnTo>
                <a:lnTo>
                  <a:pt x="420620" y="2884496"/>
                </a:lnTo>
                <a:lnTo>
                  <a:pt x="391917" y="2850164"/>
                </a:lnTo>
                <a:lnTo>
                  <a:pt x="364084" y="2815093"/>
                </a:lnTo>
                <a:lnTo>
                  <a:pt x="337139" y="2779302"/>
                </a:lnTo>
                <a:lnTo>
                  <a:pt x="311098" y="2742806"/>
                </a:lnTo>
                <a:lnTo>
                  <a:pt x="285977" y="2705623"/>
                </a:lnTo>
                <a:lnTo>
                  <a:pt x="261794" y="2667769"/>
                </a:lnTo>
                <a:lnTo>
                  <a:pt x="238566" y="2629261"/>
                </a:lnTo>
                <a:lnTo>
                  <a:pt x="216308" y="2590115"/>
                </a:lnTo>
                <a:lnTo>
                  <a:pt x="195037" y="2550348"/>
                </a:lnTo>
                <a:lnTo>
                  <a:pt x="174770" y="2509977"/>
                </a:lnTo>
                <a:lnTo>
                  <a:pt x="155525" y="2469018"/>
                </a:lnTo>
                <a:lnTo>
                  <a:pt x="137316" y="2427488"/>
                </a:lnTo>
                <a:lnTo>
                  <a:pt x="120162" y="2385404"/>
                </a:lnTo>
                <a:lnTo>
                  <a:pt x="104078" y="2342782"/>
                </a:lnTo>
                <a:lnTo>
                  <a:pt x="89081" y="2299639"/>
                </a:lnTo>
                <a:lnTo>
                  <a:pt x="75189" y="2255992"/>
                </a:lnTo>
                <a:lnTo>
                  <a:pt x="62417" y="2211857"/>
                </a:lnTo>
                <a:lnTo>
                  <a:pt x="50783" y="2167250"/>
                </a:lnTo>
                <a:lnTo>
                  <a:pt x="40302" y="2122190"/>
                </a:lnTo>
                <a:lnTo>
                  <a:pt x="30992" y="2076692"/>
                </a:lnTo>
                <a:lnTo>
                  <a:pt x="22870" y="2030772"/>
                </a:lnTo>
                <a:lnTo>
                  <a:pt x="15951" y="1984448"/>
                </a:lnTo>
                <a:lnTo>
                  <a:pt x="10253" y="1937737"/>
                </a:lnTo>
                <a:lnTo>
                  <a:pt x="5792" y="1890654"/>
                </a:lnTo>
                <a:lnTo>
                  <a:pt x="2585" y="1843217"/>
                </a:lnTo>
                <a:lnTo>
                  <a:pt x="649" y="1795442"/>
                </a:lnTo>
                <a:lnTo>
                  <a:pt x="0" y="1747346"/>
                </a:lnTo>
                <a:close/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02174" y="3869995"/>
            <a:ext cx="2301875" cy="777875"/>
          </a:xfrm>
          <a:custGeom>
            <a:avLst/>
            <a:gdLst/>
            <a:ahLst/>
            <a:cxnLst/>
            <a:rect l="l" t="t" r="r" b="b"/>
            <a:pathLst>
              <a:path w="2301875" h="777875">
                <a:moveTo>
                  <a:pt x="0" y="777323"/>
                </a:moveTo>
                <a:lnTo>
                  <a:pt x="2301595" y="0"/>
                </a:lnTo>
              </a:path>
            </a:pathLst>
          </a:custGeom>
          <a:ln w="19049">
            <a:solidFill>
              <a:srgbClr val="38751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993720" y="3840168"/>
            <a:ext cx="92075" cy="59690"/>
          </a:xfrm>
          <a:custGeom>
            <a:avLst/>
            <a:gdLst/>
            <a:ahLst/>
            <a:cxnLst/>
            <a:rect l="l" t="t" r="r" b="b"/>
            <a:pathLst>
              <a:path w="92075" h="59689">
                <a:moveTo>
                  <a:pt x="20124" y="59624"/>
                </a:moveTo>
                <a:lnTo>
                  <a:pt x="91974" y="2149"/>
                </a:lnTo>
                <a:lnTo>
                  <a:pt x="0" y="0"/>
                </a:lnTo>
                <a:lnTo>
                  <a:pt x="20124" y="59624"/>
                </a:lnTo>
                <a:close/>
              </a:path>
            </a:pathLst>
          </a:custGeom>
          <a:ln w="19049">
            <a:solidFill>
              <a:srgbClr val="38751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989423" y="1328024"/>
            <a:ext cx="2089150" cy="889000"/>
          </a:xfrm>
          <a:custGeom>
            <a:avLst/>
            <a:gdLst/>
            <a:ahLst/>
            <a:cxnLst/>
            <a:rect l="l" t="t" r="r" b="b"/>
            <a:pathLst>
              <a:path w="2089150" h="889000">
                <a:moveTo>
                  <a:pt x="0" y="0"/>
                </a:moveTo>
                <a:lnTo>
                  <a:pt x="2089020" y="888848"/>
                </a:lnTo>
              </a:path>
            </a:pathLst>
          </a:custGeom>
          <a:ln w="19049">
            <a:solidFill>
              <a:srgbClr val="38751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066119" y="2187918"/>
            <a:ext cx="92075" cy="62865"/>
          </a:xfrm>
          <a:custGeom>
            <a:avLst/>
            <a:gdLst/>
            <a:ahLst/>
            <a:cxnLst/>
            <a:rect l="l" t="t" r="r" b="b"/>
            <a:pathLst>
              <a:path w="92075" h="62865">
                <a:moveTo>
                  <a:pt x="0" y="57907"/>
                </a:moveTo>
                <a:lnTo>
                  <a:pt x="91874" y="62802"/>
                </a:lnTo>
                <a:lnTo>
                  <a:pt x="24649" y="0"/>
                </a:lnTo>
                <a:lnTo>
                  <a:pt x="0" y="57907"/>
                </a:lnTo>
                <a:close/>
              </a:path>
            </a:pathLst>
          </a:custGeom>
          <a:ln w="19049">
            <a:solidFill>
              <a:srgbClr val="38751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470886" y="3099345"/>
            <a:ext cx="2160270" cy="0"/>
          </a:xfrm>
          <a:custGeom>
            <a:avLst/>
            <a:gdLst/>
            <a:ahLst/>
            <a:cxnLst/>
            <a:rect l="l" t="t" r="r" b="b"/>
            <a:pathLst>
              <a:path w="2160270">
                <a:moveTo>
                  <a:pt x="0" y="0"/>
                </a:moveTo>
                <a:lnTo>
                  <a:pt x="2159995" y="0"/>
                </a:lnTo>
              </a:path>
            </a:pathLst>
          </a:custGeom>
          <a:ln w="19049">
            <a:solidFill>
              <a:srgbClr val="38751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630883" y="3067880"/>
            <a:ext cx="86995" cy="63500"/>
          </a:xfrm>
          <a:custGeom>
            <a:avLst/>
            <a:gdLst/>
            <a:ahLst/>
            <a:cxnLst/>
            <a:rect l="l" t="t" r="r" b="b"/>
            <a:pathLst>
              <a:path w="86995" h="63500">
                <a:moveTo>
                  <a:pt x="0" y="62929"/>
                </a:moveTo>
                <a:lnTo>
                  <a:pt x="86449" y="31464"/>
                </a:lnTo>
                <a:lnTo>
                  <a:pt x="0" y="0"/>
                </a:lnTo>
                <a:lnTo>
                  <a:pt x="0" y="62929"/>
                </a:lnTo>
                <a:close/>
              </a:path>
            </a:pathLst>
          </a:custGeom>
          <a:ln w="19049">
            <a:solidFill>
              <a:srgbClr val="38751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380509" y="1090350"/>
            <a:ext cx="352424" cy="3047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370985" y="1080824"/>
            <a:ext cx="371475" cy="323850"/>
          </a:xfrm>
          <a:custGeom>
            <a:avLst/>
            <a:gdLst/>
            <a:ahLst/>
            <a:cxnLst/>
            <a:rect l="l" t="t" r="r" b="b"/>
            <a:pathLst>
              <a:path w="371475" h="323850">
                <a:moveTo>
                  <a:pt x="0" y="0"/>
                </a:moveTo>
                <a:lnTo>
                  <a:pt x="371474" y="0"/>
                </a:lnTo>
                <a:lnTo>
                  <a:pt x="371474" y="323849"/>
                </a:lnTo>
                <a:lnTo>
                  <a:pt x="0" y="323849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38751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300359" y="3918269"/>
            <a:ext cx="295274" cy="3619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290835" y="3908743"/>
            <a:ext cx="314325" cy="381000"/>
          </a:xfrm>
          <a:custGeom>
            <a:avLst/>
            <a:gdLst/>
            <a:ahLst/>
            <a:cxnLst/>
            <a:rect l="l" t="t" r="r" b="b"/>
            <a:pathLst>
              <a:path w="314325" h="381000">
                <a:moveTo>
                  <a:pt x="0" y="0"/>
                </a:moveTo>
                <a:lnTo>
                  <a:pt x="314324" y="0"/>
                </a:lnTo>
                <a:lnTo>
                  <a:pt x="314324" y="380999"/>
                </a:lnTo>
                <a:lnTo>
                  <a:pt x="0" y="380999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38751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7245910" y="2615947"/>
            <a:ext cx="352424" cy="3047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7236386" y="2606421"/>
            <a:ext cx="371475" cy="323850"/>
          </a:xfrm>
          <a:custGeom>
            <a:avLst/>
            <a:gdLst/>
            <a:ahLst/>
            <a:cxnLst/>
            <a:rect l="l" t="t" r="r" b="b"/>
            <a:pathLst>
              <a:path w="371475" h="323850">
                <a:moveTo>
                  <a:pt x="0" y="0"/>
                </a:moveTo>
                <a:lnTo>
                  <a:pt x="371474" y="0"/>
                </a:lnTo>
                <a:lnTo>
                  <a:pt x="371474" y="323849"/>
                </a:lnTo>
                <a:lnTo>
                  <a:pt x="0" y="323849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38751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6585386" y="3290870"/>
            <a:ext cx="2112010" cy="0"/>
          </a:xfrm>
          <a:custGeom>
            <a:avLst/>
            <a:gdLst/>
            <a:ahLst/>
            <a:cxnLst/>
            <a:rect l="l" t="t" r="r" b="b"/>
            <a:pathLst>
              <a:path w="2112009">
                <a:moveTo>
                  <a:pt x="2111695" y="0"/>
                </a:moveTo>
                <a:lnTo>
                  <a:pt x="0" y="0"/>
                </a:lnTo>
              </a:path>
            </a:pathLst>
          </a:custGeom>
          <a:ln w="190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6498938" y="3259405"/>
            <a:ext cx="86995" cy="63500"/>
          </a:xfrm>
          <a:custGeom>
            <a:avLst/>
            <a:gdLst/>
            <a:ahLst/>
            <a:cxnLst/>
            <a:rect l="l" t="t" r="r" b="b"/>
            <a:pathLst>
              <a:path w="86995" h="63500">
                <a:moveTo>
                  <a:pt x="86449" y="0"/>
                </a:moveTo>
                <a:lnTo>
                  <a:pt x="0" y="31464"/>
                </a:lnTo>
                <a:lnTo>
                  <a:pt x="86449" y="62929"/>
                </a:lnTo>
                <a:lnTo>
                  <a:pt x="86449" y="0"/>
                </a:lnTo>
                <a:close/>
              </a:path>
            </a:pathLst>
          </a:custGeom>
          <a:ln w="190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2195267" y="857250"/>
            <a:ext cx="1824989" cy="466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3000" spc="-5" dirty="0">
                <a:solidFill>
                  <a:srgbClr val="38751C"/>
                </a:solidFill>
              </a:rPr>
              <a:t>activations</a:t>
            </a:r>
            <a:endParaRPr sz="3000"/>
          </a:p>
        </p:txBody>
      </p:sp>
      <p:sp>
        <p:nvSpPr>
          <p:cNvPr id="20" name="object 20"/>
          <p:cNvSpPr/>
          <p:nvPr/>
        </p:nvSpPr>
        <p:spPr>
          <a:xfrm>
            <a:off x="7164960" y="3412445"/>
            <a:ext cx="514348" cy="67627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7155460" y="3402920"/>
            <a:ext cx="533400" cy="695325"/>
          </a:xfrm>
          <a:custGeom>
            <a:avLst/>
            <a:gdLst/>
            <a:ahLst/>
            <a:cxnLst/>
            <a:rect l="l" t="t" r="r" b="b"/>
            <a:pathLst>
              <a:path w="533400" h="695325">
                <a:moveTo>
                  <a:pt x="0" y="0"/>
                </a:moveTo>
                <a:lnTo>
                  <a:pt x="533373" y="0"/>
                </a:lnTo>
                <a:lnTo>
                  <a:pt x="533373" y="695323"/>
                </a:lnTo>
                <a:lnTo>
                  <a:pt x="0" y="695323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3398744" y="2147685"/>
            <a:ext cx="485773" cy="63817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389244" y="2138160"/>
            <a:ext cx="504825" cy="657225"/>
          </a:xfrm>
          <a:custGeom>
            <a:avLst/>
            <a:gdLst/>
            <a:ahLst/>
            <a:cxnLst/>
            <a:rect l="l" t="t" r="r" b="b"/>
            <a:pathLst>
              <a:path w="504825" h="657225">
                <a:moveTo>
                  <a:pt x="0" y="0"/>
                </a:moveTo>
                <a:lnTo>
                  <a:pt x="504823" y="0"/>
                </a:lnTo>
                <a:lnTo>
                  <a:pt x="504823" y="657223"/>
                </a:lnTo>
                <a:lnTo>
                  <a:pt x="0" y="657223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3398743" y="3350294"/>
            <a:ext cx="409574" cy="70484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3389244" y="3340757"/>
            <a:ext cx="428625" cy="723900"/>
          </a:xfrm>
          <a:custGeom>
            <a:avLst/>
            <a:gdLst/>
            <a:ahLst/>
            <a:cxnLst/>
            <a:rect l="l" t="t" r="r" b="b"/>
            <a:pathLst>
              <a:path w="428625" h="723900">
                <a:moveTo>
                  <a:pt x="0" y="0"/>
                </a:moveTo>
                <a:lnTo>
                  <a:pt x="428599" y="0"/>
                </a:lnTo>
                <a:lnTo>
                  <a:pt x="428599" y="723886"/>
                </a:lnTo>
                <a:lnTo>
                  <a:pt x="0" y="723886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object 26"/>
          <p:cNvSpPr txBox="1">
            <a:spLocks noGrp="1"/>
          </p:cNvSpPr>
          <p:nvPr>
            <p:ph type="body" idx="1"/>
          </p:nvPr>
        </p:nvSpPr>
        <p:spPr>
          <a:xfrm>
            <a:off x="765798" y="2150921"/>
            <a:ext cx="7612402" cy="32008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252470" marR="2814955" algn="ctr"/>
            <a:r>
              <a:rPr spc="-5" dirty="0"/>
              <a:t>“local</a:t>
            </a:r>
            <a:r>
              <a:rPr spc="-35" dirty="0"/>
              <a:t> </a:t>
            </a:r>
            <a:r>
              <a:rPr spc="-5" dirty="0"/>
              <a:t>gradient”</a:t>
            </a:r>
          </a:p>
          <a:p>
            <a:pPr marL="3252470"/>
            <a:endParaRPr spc="-5" dirty="0"/>
          </a:p>
          <a:p>
            <a:pPr marL="3252470"/>
            <a:endParaRPr sz="2350">
              <a:latin typeface="Times New Roman"/>
              <a:cs typeface="Times New Roman"/>
            </a:endParaRPr>
          </a:p>
          <a:p>
            <a:pPr marL="3252470" marR="2941320" algn="ctr"/>
            <a:r>
              <a:rPr sz="4800" spc="-5" dirty="0">
                <a:solidFill>
                  <a:srgbClr val="000000"/>
                </a:solidFill>
              </a:rPr>
              <a:t>f</a:t>
            </a:r>
            <a:endParaRPr sz="4800"/>
          </a:p>
          <a:p>
            <a:pPr marL="3252470">
              <a:spcBef>
                <a:spcPts val="20"/>
              </a:spcBef>
            </a:pPr>
            <a:endParaRPr sz="7050">
              <a:latin typeface="Times New Roman"/>
              <a:cs typeface="Times New Roman"/>
            </a:endParaRPr>
          </a:p>
          <a:p>
            <a:pPr marL="6031865"/>
            <a:r>
              <a:rPr sz="3000" spc="-5" dirty="0"/>
              <a:t>gradients</a:t>
            </a:r>
            <a:endParaRPr sz="3000"/>
          </a:p>
        </p:txBody>
      </p:sp>
      <p:sp>
        <p:nvSpPr>
          <p:cNvPr id="27" name="object 27"/>
          <p:cNvSpPr/>
          <p:nvPr/>
        </p:nvSpPr>
        <p:spPr>
          <a:xfrm>
            <a:off x="799524" y="1569286"/>
            <a:ext cx="2129395" cy="155314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784738" y="1598789"/>
            <a:ext cx="811530" cy="833119"/>
          </a:xfrm>
          <a:custGeom>
            <a:avLst/>
            <a:gdLst/>
            <a:ahLst/>
            <a:cxnLst/>
            <a:rect l="l" t="t" r="r" b="b"/>
            <a:pathLst>
              <a:path w="811530" h="833119">
                <a:moveTo>
                  <a:pt x="281399" y="0"/>
                </a:moveTo>
                <a:lnTo>
                  <a:pt x="811198" y="260399"/>
                </a:lnTo>
                <a:lnTo>
                  <a:pt x="529798" y="833098"/>
                </a:lnTo>
                <a:lnTo>
                  <a:pt x="0" y="572698"/>
                </a:lnTo>
                <a:lnTo>
                  <a:pt x="281399" y="0"/>
                </a:lnTo>
                <a:close/>
              </a:path>
            </a:pathLst>
          </a:custGeom>
          <a:ln w="190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1202508" y="4046528"/>
            <a:ext cx="2132702" cy="132041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1195922" y="4528467"/>
            <a:ext cx="767080" cy="796290"/>
          </a:xfrm>
          <a:custGeom>
            <a:avLst/>
            <a:gdLst/>
            <a:ahLst/>
            <a:cxnLst/>
            <a:rect l="l" t="t" r="r" b="b"/>
            <a:pathLst>
              <a:path w="767080" h="796289">
                <a:moveTo>
                  <a:pt x="0" y="193199"/>
                </a:moveTo>
                <a:lnTo>
                  <a:pt x="557698" y="0"/>
                </a:lnTo>
                <a:lnTo>
                  <a:pt x="766798" y="602998"/>
                </a:lnTo>
                <a:lnTo>
                  <a:pt x="209099" y="796198"/>
                </a:lnTo>
                <a:lnTo>
                  <a:pt x="0" y="193199"/>
                </a:lnTo>
                <a:close/>
              </a:path>
            </a:pathLst>
          </a:custGeom>
          <a:ln w="190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1053371" y="1511916"/>
            <a:ext cx="2042795" cy="901700"/>
          </a:xfrm>
          <a:custGeom>
            <a:avLst/>
            <a:gdLst/>
            <a:ahLst/>
            <a:cxnLst/>
            <a:rect l="l" t="t" r="r" b="b"/>
            <a:pathLst>
              <a:path w="2042795" h="901700">
                <a:moveTo>
                  <a:pt x="2042523" y="901255"/>
                </a:moveTo>
                <a:lnTo>
                  <a:pt x="0" y="0"/>
                </a:lnTo>
              </a:path>
            </a:pathLst>
          </a:custGeom>
          <a:ln w="190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974279" y="1477017"/>
            <a:ext cx="92075" cy="64135"/>
          </a:xfrm>
          <a:custGeom>
            <a:avLst/>
            <a:gdLst/>
            <a:ahLst/>
            <a:cxnLst/>
            <a:rect l="l" t="t" r="r" b="b"/>
            <a:pathLst>
              <a:path w="92075" h="64134">
                <a:moveTo>
                  <a:pt x="91794" y="6112"/>
                </a:moveTo>
                <a:lnTo>
                  <a:pt x="0" y="0"/>
                </a:lnTo>
                <a:lnTo>
                  <a:pt x="66389" y="63687"/>
                </a:lnTo>
                <a:lnTo>
                  <a:pt x="91794" y="6112"/>
                </a:lnTo>
                <a:close/>
              </a:path>
            </a:pathLst>
          </a:custGeom>
          <a:ln w="190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882509" y="3962343"/>
            <a:ext cx="2277745" cy="745490"/>
          </a:xfrm>
          <a:custGeom>
            <a:avLst/>
            <a:gdLst/>
            <a:ahLst/>
            <a:cxnLst/>
            <a:rect l="l" t="t" r="r" b="b"/>
            <a:pathLst>
              <a:path w="2277745" h="745489">
                <a:moveTo>
                  <a:pt x="2277560" y="0"/>
                </a:moveTo>
                <a:lnTo>
                  <a:pt x="0" y="745048"/>
                </a:lnTo>
              </a:path>
            </a:pathLst>
          </a:custGeom>
          <a:ln w="190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800344" y="4677493"/>
            <a:ext cx="92075" cy="60325"/>
          </a:xfrm>
          <a:custGeom>
            <a:avLst/>
            <a:gdLst/>
            <a:ahLst/>
            <a:cxnLst/>
            <a:rect l="l" t="t" r="r" b="b"/>
            <a:pathLst>
              <a:path w="92075" h="60325">
                <a:moveTo>
                  <a:pt x="72382" y="0"/>
                </a:moveTo>
                <a:lnTo>
                  <a:pt x="0" y="56799"/>
                </a:lnTo>
                <a:lnTo>
                  <a:pt x="91947" y="59824"/>
                </a:lnTo>
                <a:lnTo>
                  <a:pt x="72382" y="0"/>
                </a:lnTo>
                <a:close/>
              </a:path>
            </a:pathLst>
          </a:custGeom>
          <a:ln w="190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1" y="857251"/>
            <a:ext cx="1119505" cy="1125855"/>
          </a:xfrm>
          <a:custGeom>
            <a:avLst/>
            <a:gdLst/>
            <a:ahLst/>
            <a:cxnLst/>
            <a:rect l="l" t="t" r="r" b="b"/>
            <a:pathLst>
              <a:path w="1119505" h="1125855">
                <a:moveTo>
                  <a:pt x="1118890" y="0"/>
                </a:moveTo>
                <a:lnTo>
                  <a:pt x="1098420" y="60341"/>
                </a:lnTo>
                <a:lnTo>
                  <a:pt x="1082336" y="102963"/>
                </a:lnTo>
                <a:lnTo>
                  <a:pt x="1065182" y="145047"/>
                </a:lnTo>
                <a:lnTo>
                  <a:pt x="1046974" y="186577"/>
                </a:lnTo>
                <a:lnTo>
                  <a:pt x="1027728" y="227536"/>
                </a:lnTo>
                <a:lnTo>
                  <a:pt x="1007461" y="267907"/>
                </a:lnTo>
                <a:lnTo>
                  <a:pt x="986191" y="307674"/>
                </a:lnTo>
                <a:lnTo>
                  <a:pt x="963933" y="346820"/>
                </a:lnTo>
                <a:lnTo>
                  <a:pt x="940704" y="385328"/>
                </a:lnTo>
                <a:lnTo>
                  <a:pt x="916522" y="423182"/>
                </a:lnTo>
                <a:lnTo>
                  <a:pt x="891402" y="460365"/>
                </a:lnTo>
                <a:lnTo>
                  <a:pt x="865361" y="496861"/>
                </a:lnTo>
                <a:lnTo>
                  <a:pt x="838416" y="532652"/>
                </a:lnTo>
                <a:lnTo>
                  <a:pt x="810583" y="567722"/>
                </a:lnTo>
                <a:lnTo>
                  <a:pt x="781880" y="602055"/>
                </a:lnTo>
                <a:lnTo>
                  <a:pt x="752322" y="635634"/>
                </a:lnTo>
                <a:lnTo>
                  <a:pt x="721927" y="668441"/>
                </a:lnTo>
                <a:lnTo>
                  <a:pt x="690711" y="700461"/>
                </a:lnTo>
                <a:lnTo>
                  <a:pt x="658691" y="731677"/>
                </a:lnTo>
                <a:lnTo>
                  <a:pt x="625884" y="762072"/>
                </a:lnTo>
                <a:lnTo>
                  <a:pt x="592305" y="791630"/>
                </a:lnTo>
                <a:lnTo>
                  <a:pt x="557972" y="820333"/>
                </a:lnTo>
                <a:lnTo>
                  <a:pt x="522902" y="848166"/>
                </a:lnTo>
                <a:lnTo>
                  <a:pt x="487111" y="875111"/>
                </a:lnTo>
                <a:lnTo>
                  <a:pt x="450615" y="901152"/>
                </a:lnTo>
                <a:lnTo>
                  <a:pt x="413432" y="926272"/>
                </a:lnTo>
                <a:lnTo>
                  <a:pt x="375578" y="950455"/>
                </a:lnTo>
                <a:lnTo>
                  <a:pt x="337070" y="973683"/>
                </a:lnTo>
                <a:lnTo>
                  <a:pt x="297924" y="995941"/>
                </a:lnTo>
                <a:lnTo>
                  <a:pt x="258157" y="1017212"/>
                </a:lnTo>
                <a:lnTo>
                  <a:pt x="217786" y="1037478"/>
                </a:lnTo>
                <a:lnTo>
                  <a:pt x="176827" y="1056724"/>
                </a:lnTo>
                <a:lnTo>
                  <a:pt x="135297" y="1074932"/>
                </a:lnTo>
                <a:lnTo>
                  <a:pt x="93212" y="1092086"/>
                </a:lnTo>
                <a:lnTo>
                  <a:pt x="50590" y="1108170"/>
                </a:lnTo>
                <a:lnTo>
                  <a:pt x="7447" y="1123166"/>
                </a:lnTo>
                <a:lnTo>
                  <a:pt x="0" y="1125537"/>
                </a:lnTo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0" y="3830661"/>
            <a:ext cx="702310" cy="2170430"/>
          </a:xfrm>
          <a:custGeom>
            <a:avLst/>
            <a:gdLst/>
            <a:ahLst/>
            <a:cxnLst/>
            <a:rect l="l" t="t" r="r" b="b"/>
            <a:pathLst>
              <a:path w="702310" h="2170429">
                <a:moveTo>
                  <a:pt x="0" y="0"/>
                </a:moveTo>
                <a:lnTo>
                  <a:pt x="43085" y="33133"/>
                </a:lnTo>
                <a:lnTo>
                  <a:pt x="81157" y="64327"/>
                </a:lnTo>
                <a:lnTo>
                  <a:pt x="118416" y="96653"/>
                </a:lnTo>
                <a:lnTo>
                  <a:pt x="154835" y="130100"/>
                </a:lnTo>
                <a:lnTo>
                  <a:pt x="190387" y="164656"/>
                </a:lnTo>
                <a:lnTo>
                  <a:pt x="224946" y="200209"/>
                </a:lnTo>
                <a:lnTo>
                  <a:pt x="258394" y="236629"/>
                </a:lnTo>
                <a:lnTo>
                  <a:pt x="290721" y="273889"/>
                </a:lnTo>
                <a:lnTo>
                  <a:pt x="321917" y="311962"/>
                </a:lnTo>
                <a:lnTo>
                  <a:pt x="351969" y="350822"/>
                </a:lnTo>
                <a:lnTo>
                  <a:pt x="380866" y="390441"/>
                </a:lnTo>
                <a:lnTo>
                  <a:pt x="408598" y="430794"/>
                </a:lnTo>
                <a:lnTo>
                  <a:pt x="435154" y="471853"/>
                </a:lnTo>
                <a:lnTo>
                  <a:pt x="460523" y="513592"/>
                </a:lnTo>
                <a:lnTo>
                  <a:pt x="484692" y="555983"/>
                </a:lnTo>
                <a:lnTo>
                  <a:pt x="507653" y="599001"/>
                </a:lnTo>
                <a:lnTo>
                  <a:pt x="529392" y="642619"/>
                </a:lnTo>
                <a:lnTo>
                  <a:pt x="549900" y="686809"/>
                </a:lnTo>
                <a:lnTo>
                  <a:pt x="569164" y="731546"/>
                </a:lnTo>
                <a:lnTo>
                  <a:pt x="587175" y="776802"/>
                </a:lnTo>
                <a:lnTo>
                  <a:pt x="603921" y="822550"/>
                </a:lnTo>
                <a:lnTo>
                  <a:pt x="619391" y="868764"/>
                </a:lnTo>
                <a:lnTo>
                  <a:pt x="633574" y="915418"/>
                </a:lnTo>
                <a:lnTo>
                  <a:pt x="646458" y="962484"/>
                </a:lnTo>
                <a:lnTo>
                  <a:pt x="658033" y="1009936"/>
                </a:lnTo>
                <a:lnTo>
                  <a:pt x="668288" y="1057746"/>
                </a:lnTo>
                <a:lnTo>
                  <a:pt x="677212" y="1105889"/>
                </a:lnTo>
                <a:lnTo>
                  <a:pt x="684793" y="1154338"/>
                </a:lnTo>
                <a:lnTo>
                  <a:pt x="691020" y="1203065"/>
                </a:lnTo>
                <a:lnTo>
                  <a:pt x="695883" y="1252045"/>
                </a:lnTo>
                <a:lnTo>
                  <a:pt x="699370" y="1301250"/>
                </a:lnTo>
                <a:lnTo>
                  <a:pt x="701470" y="1350653"/>
                </a:lnTo>
                <a:lnTo>
                  <a:pt x="702173" y="1400229"/>
                </a:lnTo>
                <a:lnTo>
                  <a:pt x="701524" y="1448325"/>
                </a:lnTo>
                <a:lnTo>
                  <a:pt x="699588" y="1496100"/>
                </a:lnTo>
                <a:lnTo>
                  <a:pt x="696381" y="1543537"/>
                </a:lnTo>
                <a:lnTo>
                  <a:pt x="691920" y="1590620"/>
                </a:lnTo>
                <a:lnTo>
                  <a:pt x="686222" y="1637331"/>
                </a:lnTo>
                <a:lnTo>
                  <a:pt x="679303" y="1683655"/>
                </a:lnTo>
                <a:lnTo>
                  <a:pt x="671181" y="1729575"/>
                </a:lnTo>
                <a:lnTo>
                  <a:pt x="661871" y="1775073"/>
                </a:lnTo>
                <a:lnTo>
                  <a:pt x="651391" y="1820133"/>
                </a:lnTo>
                <a:lnTo>
                  <a:pt x="639756" y="1864739"/>
                </a:lnTo>
                <a:lnTo>
                  <a:pt x="626985" y="1908874"/>
                </a:lnTo>
                <a:lnTo>
                  <a:pt x="613092" y="1952522"/>
                </a:lnTo>
                <a:lnTo>
                  <a:pt x="598096" y="1995665"/>
                </a:lnTo>
                <a:lnTo>
                  <a:pt x="582012" y="2038287"/>
                </a:lnTo>
                <a:lnTo>
                  <a:pt x="564858" y="2080371"/>
                </a:lnTo>
                <a:lnTo>
                  <a:pt x="546650" y="2121901"/>
                </a:lnTo>
                <a:lnTo>
                  <a:pt x="527404" y="2162860"/>
                </a:lnTo>
                <a:lnTo>
                  <a:pt x="523781" y="2170077"/>
                </a:lnTo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399118" y="5586262"/>
            <a:ext cx="1579880" cy="2882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19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0" i="0" u="none" strike="noStrike" kern="1200" cap="none" spc="-7" normalizeH="0" baseline="1388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Lecture 4 </a:t>
            </a:r>
            <a:r>
              <a:rPr kumimoji="0" sz="3000" b="0" i="0" u="none" strike="noStrike" kern="1200" cap="none" spc="0" normalizeH="0" baseline="1388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3000" b="0" i="0" u="none" strike="noStrike" kern="1200" cap="none" spc="-225" normalizeH="0" baseline="1388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27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8" name="object 3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1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13 Jan</a:t>
            </a:r>
            <a:r>
              <a:rPr kumimoji="0" sz="2000" b="0" i="0" u="none" strike="noStrike" kern="1200" cap="none" spc="-6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2016</a:t>
            </a:r>
          </a:p>
        </p:txBody>
      </p:sp>
      <p:sp>
        <p:nvSpPr>
          <p:cNvPr id="39" name="object 3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9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Fei-Fei Li &amp; Andrej Karpathy &amp; Justin</a:t>
            </a:r>
            <a:r>
              <a:rPr kumimoji="0" sz="1800" b="0" i="0" u="none" strike="noStrike" kern="1200" cap="none" spc="6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Johnson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90C2B06-AC0D-4FE1-8692-381DF75B9ADD}"/>
              </a:ext>
            </a:extLst>
          </p:cNvPr>
          <p:cNvSpPr txBox="1"/>
          <p:nvPr/>
        </p:nvSpPr>
        <p:spPr>
          <a:xfrm>
            <a:off x="0" y="6604084"/>
            <a:ext cx="10727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Andrej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Karpathy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Rectangle 3">
            <a:extLst>
              <a:ext uri="{FF2B5EF4-FFF2-40B4-BE49-F238E27FC236}">
                <a16:creationId xmlns:a16="http://schemas.microsoft.com/office/drawing/2014/main" id="{0B11DBAF-0E3B-4EE5-A03A-D565EC9DAB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altLang="en-US" u="sng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Generic example</a:t>
            </a:r>
          </a:p>
        </p:txBody>
      </p:sp>
    </p:spTree>
    <p:extLst>
      <p:ext uri="{BB962C8B-B14F-4D97-AF65-F5344CB8AC3E}">
        <p14:creationId xmlns:p14="http://schemas.microsoft.com/office/powerpoint/2010/main" val="787015244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5481366"/>
            <a:ext cx="9144000" cy="359073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5748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11470" algn="l"/>
                <a:tab pos="7621270" algn="l"/>
              </a:tabLst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Fei-Fei Li &amp; Andrej Karpathy &amp;</a:t>
            </a:r>
            <a:r>
              <a:rPr kumimoji="0" sz="1800" b="0" i="0" u="none" strike="noStrike" kern="1200" cap="none" spc="1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Justin</a:t>
            </a:r>
            <a:r>
              <a:rPr kumimoji="0" sz="18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Johnson	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Lecture</a:t>
            </a:r>
            <a:r>
              <a:rPr kumimoji="0" sz="3000" b="0" i="0" u="none" strike="noStrike" kern="1200" cap="none" spc="0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4</a:t>
            </a:r>
            <a:r>
              <a:rPr kumimoji="0" sz="3000" b="0" i="0" u="none" strike="noStrike" kern="1200" cap="none" spc="0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-	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13 Jan</a:t>
            </a:r>
            <a:r>
              <a:rPr kumimoji="0" sz="3000" b="0" i="0" u="none" strike="noStrike" kern="1200" cap="none" spc="-9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2016</a:t>
            </a:r>
            <a:endParaRPr kumimoji="0" sz="3000" b="0" i="0" u="none" strike="noStrike" kern="1200" cap="none" spc="0" normalizeH="0" baseline="-4166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90550" y="1165875"/>
            <a:ext cx="2847969" cy="4381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505940" y="1011924"/>
            <a:ext cx="4510690" cy="20567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501191" y="1007163"/>
            <a:ext cx="4520565" cy="2066289"/>
          </a:xfrm>
          <a:custGeom>
            <a:avLst/>
            <a:gdLst/>
            <a:ahLst/>
            <a:cxnLst/>
            <a:rect l="l" t="t" r="r" b="b"/>
            <a:pathLst>
              <a:path w="4520565" h="2066289">
                <a:moveTo>
                  <a:pt x="0" y="0"/>
                </a:moveTo>
                <a:lnTo>
                  <a:pt x="4520215" y="0"/>
                </a:lnTo>
                <a:lnTo>
                  <a:pt x="4520215" y="2066245"/>
                </a:lnTo>
                <a:lnTo>
                  <a:pt x="0" y="2066245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702041" y="1313250"/>
            <a:ext cx="375285" cy="263525"/>
          </a:xfrm>
          <a:custGeom>
            <a:avLst/>
            <a:gdLst/>
            <a:ahLst/>
            <a:cxnLst/>
            <a:rect l="l" t="t" r="r" b="b"/>
            <a:pathLst>
              <a:path w="375285" h="263525">
                <a:moveTo>
                  <a:pt x="0" y="0"/>
                </a:moveTo>
                <a:lnTo>
                  <a:pt x="374999" y="0"/>
                </a:lnTo>
                <a:lnTo>
                  <a:pt x="374999" y="263399"/>
                </a:lnTo>
                <a:lnTo>
                  <a:pt x="0" y="2633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774666" y="2072048"/>
            <a:ext cx="375285" cy="263525"/>
          </a:xfrm>
          <a:custGeom>
            <a:avLst/>
            <a:gdLst/>
            <a:ahLst/>
            <a:cxnLst/>
            <a:rect l="l" t="t" r="r" b="b"/>
            <a:pathLst>
              <a:path w="375285" h="263525">
                <a:moveTo>
                  <a:pt x="0" y="0"/>
                </a:moveTo>
                <a:lnTo>
                  <a:pt x="374999" y="0"/>
                </a:lnTo>
                <a:lnTo>
                  <a:pt x="374999" y="263399"/>
                </a:lnTo>
                <a:lnTo>
                  <a:pt x="0" y="2633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642537" y="1713799"/>
            <a:ext cx="375285" cy="263525"/>
          </a:xfrm>
          <a:custGeom>
            <a:avLst/>
            <a:gdLst/>
            <a:ahLst/>
            <a:cxnLst/>
            <a:rect l="l" t="t" r="r" b="b"/>
            <a:pathLst>
              <a:path w="375284" h="263525">
                <a:moveTo>
                  <a:pt x="0" y="0"/>
                </a:moveTo>
                <a:lnTo>
                  <a:pt x="374999" y="0"/>
                </a:lnTo>
                <a:lnTo>
                  <a:pt x="374999" y="263399"/>
                </a:lnTo>
                <a:lnTo>
                  <a:pt x="0" y="2633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470559" y="2257173"/>
            <a:ext cx="375285" cy="263525"/>
          </a:xfrm>
          <a:custGeom>
            <a:avLst/>
            <a:gdLst/>
            <a:ahLst/>
            <a:cxnLst/>
            <a:rect l="l" t="t" r="r" b="b"/>
            <a:pathLst>
              <a:path w="375284" h="263525">
                <a:moveTo>
                  <a:pt x="0" y="0"/>
                </a:moveTo>
                <a:lnTo>
                  <a:pt x="374999" y="0"/>
                </a:lnTo>
                <a:lnTo>
                  <a:pt x="374999" y="263399"/>
                </a:lnTo>
                <a:lnTo>
                  <a:pt x="0" y="2633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702041" y="2869171"/>
            <a:ext cx="375285" cy="158115"/>
          </a:xfrm>
          <a:custGeom>
            <a:avLst/>
            <a:gdLst/>
            <a:ahLst/>
            <a:cxnLst/>
            <a:rect l="l" t="t" r="r" b="b"/>
            <a:pathLst>
              <a:path w="375285" h="158114">
                <a:moveTo>
                  <a:pt x="0" y="0"/>
                </a:moveTo>
                <a:lnTo>
                  <a:pt x="374999" y="0"/>
                </a:lnTo>
                <a:lnTo>
                  <a:pt x="374999" y="158099"/>
                </a:lnTo>
                <a:lnTo>
                  <a:pt x="0" y="1580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331950" y="1711930"/>
            <a:ext cx="3164205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400" spc="-5" dirty="0">
                <a:solidFill>
                  <a:srgbClr val="38751C"/>
                </a:solidFill>
              </a:rPr>
              <a:t>e.g. </a:t>
            </a:r>
            <a:r>
              <a:rPr sz="2400" dirty="0">
                <a:solidFill>
                  <a:srgbClr val="38751C"/>
                </a:solidFill>
              </a:rPr>
              <a:t>x </a:t>
            </a:r>
            <a:r>
              <a:rPr sz="2400" spc="-5" dirty="0">
                <a:solidFill>
                  <a:srgbClr val="38751C"/>
                </a:solidFill>
              </a:rPr>
              <a:t>= -2, </a:t>
            </a:r>
            <a:r>
              <a:rPr sz="2400" dirty="0">
                <a:solidFill>
                  <a:srgbClr val="38751C"/>
                </a:solidFill>
              </a:rPr>
              <a:t>y </a:t>
            </a:r>
            <a:r>
              <a:rPr sz="2400" spc="-5" dirty="0">
                <a:solidFill>
                  <a:srgbClr val="38751C"/>
                </a:solidFill>
              </a:rPr>
              <a:t>= 5, </a:t>
            </a:r>
            <a:r>
              <a:rPr sz="2400" dirty="0">
                <a:solidFill>
                  <a:srgbClr val="38751C"/>
                </a:solidFill>
              </a:rPr>
              <a:t>z </a:t>
            </a:r>
            <a:r>
              <a:rPr sz="2400" spc="-5" dirty="0">
                <a:solidFill>
                  <a:srgbClr val="38751C"/>
                </a:solidFill>
              </a:rPr>
              <a:t>=</a:t>
            </a:r>
            <a:r>
              <a:rPr sz="2400" spc="-70" dirty="0">
                <a:solidFill>
                  <a:srgbClr val="38751C"/>
                </a:solidFill>
              </a:rPr>
              <a:t> </a:t>
            </a:r>
            <a:r>
              <a:rPr sz="2400" spc="-5" dirty="0">
                <a:solidFill>
                  <a:srgbClr val="38751C"/>
                </a:solidFill>
              </a:rPr>
              <a:t>-4</a:t>
            </a:r>
            <a:endParaRPr sz="2400"/>
          </a:p>
        </p:txBody>
      </p:sp>
      <p:sp>
        <p:nvSpPr>
          <p:cNvPr id="13" name="object 13"/>
          <p:cNvSpPr/>
          <p:nvPr/>
        </p:nvSpPr>
        <p:spPr>
          <a:xfrm>
            <a:off x="6434288" y="1374999"/>
            <a:ext cx="244475" cy="263525"/>
          </a:xfrm>
          <a:custGeom>
            <a:avLst/>
            <a:gdLst/>
            <a:ahLst/>
            <a:cxnLst/>
            <a:rect l="l" t="t" r="r" b="b"/>
            <a:pathLst>
              <a:path w="244475" h="263525">
                <a:moveTo>
                  <a:pt x="0" y="0"/>
                </a:moveTo>
                <a:lnTo>
                  <a:pt x="244199" y="0"/>
                </a:lnTo>
                <a:lnTo>
                  <a:pt x="244199" y="263399"/>
                </a:lnTo>
                <a:lnTo>
                  <a:pt x="0" y="2633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399118" y="5586262"/>
            <a:ext cx="1579880" cy="2882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19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0" i="0" u="none" strike="noStrike" kern="1200" cap="none" spc="-7" normalizeH="0" baseline="1388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Lecture 4 </a:t>
            </a:r>
            <a:r>
              <a:rPr kumimoji="0" sz="3000" b="0" i="0" u="none" strike="noStrike" kern="1200" cap="none" spc="0" normalizeH="0" baseline="1388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3000" b="0" i="0" u="none" strike="noStrike" kern="1200" cap="none" spc="-225" normalizeH="0" baseline="1388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10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1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13 Jan</a:t>
            </a:r>
            <a:r>
              <a:rPr kumimoji="0" sz="2000" b="0" i="0" u="none" strike="noStrike" kern="1200" cap="none" spc="-6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2016</a:t>
            </a:r>
          </a:p>
        </p:txBody>
      </p:sp>
      <p:sp>
        <p:nvSpPr>
          <p:cNvPr id="16" name="object 1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9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Fei-Fei Li &amp; Andrej Karpathy &amp; Justin</a:t>
            </a:r>
            <a:r>
              <a:rPr kumimoji="0" sz="1800" b="0" i="0" u="none" strike="noStrike" kern="1200" cap="none" spc="6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Johnson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B5D253A-4C2F-4660-BEFA-BFFAF075816A}"/>
              </a:ext>
            </a:extLst>
          </p:cNvPr>
          <p:cNvSpPr txBox="1"/>
          <p:nvPr/>
        </p:nvSpPr>
        <p:spPr>
          <a:xfrm>
            <a:off x="0" y="6604084"/>
            <a:ext cx="10727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Andrej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Karpathy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ectangle 3">
            <a:extLst>
              <a:ext uri="{FF2B5EF4-FFF2-40B4-BE49-F238E27FC236}">
                <a16:creationId xmlns:a16="http://schemas.microsoft.com/office/drawing/2014/main" id="{6003757F-5BCD-4A89-858E-EB1392F451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altLang="en-US" u="sng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Another generic example</a:t>
            </a:r>
          </a:p>
        </p:txBody>
      </p:sp>
    </p:spTree>
    <p:extLst>
      <p:ext uri="{BB962C8B-B14F-4D97-AF65-F5344CB8AC3E}">
        <p14:creationId xmlns:p14="http://schemas.microsoft.com/office/powerpoint/2010/main" val="2400660491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5481366"/>
            <a:ext cx="9144000" cy="359073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5748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11470" algn="l"/>
                <a:tab pos="7621270" algn="l"/>
              </a:tabLst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Fei-Fei Li &amp; Andrej Karpathy &amp;</a:t>
            </a:r>
            <a:r>
              <a:rPr kumimoji="0" sz="1800" b="0" i="0" u="none" strike="noStrike" kern="1200" cap="none" spc="1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Justin</a:t>
            </a:r>
            <a:r>
              <a:rPr kumimoji="0" sz="18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Johnson	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Lecture</a:t>
            </a:r>
            <a:r>
              <a:rPr kumimoji="0" sz="3000" b="0" i="0" u="none" strike="noStrike" kern="1200" cap="none" spc="0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4</a:t>
            </a:r>
            <a:r>
              <a:rPr kumimoji="0" sz="3000" b="0" i="0" u="none" strike="noStrike" kern="1200" cap="none" spc="0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-	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13 Jan</a:t>
            </a:r>
            <a:r>
              <a:rPr kumimoji="0" sz="3000" b="0" i="0" u="none" strike="noStrike" kern="1200" cap="none" spc="-9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2016</a:t>
            </a:r>
            <a:endParaRPr kumimoji="0" sz="3000" b="0" i="0" u="none" strike="noStrike" kern="1200" cap="none" spc="0" normalizeH="0" baseline="-4166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0600" y="3355395"/>
            <a:ext cx="4166235" cy="785495"/>
          </a:xfrm>
          <a:custGeom>
            <a:avLst/>
            <a:gdLst/>
            <a:ahLst/>
            <a:cxnLst/>
            <a:rect l="l" t="t" r="r" b="b"/>
            <a:pathLst>
              <a:path w="4166235" h="785495">
                <a:moveTo>
                  <a:pt x="0" y="0"/>
                </a:moveTo>
                <a:lnTo>
                  <a:pt x="4166091" y="0"/>
                </a:lnTo>
                <a:lnTo>
                  <a:pt x="4166091" y="785398"/>
                </a:lnTo>
                <a:lnTo>
                  <a:pt x="0" y="785398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0100" y="2447822"/>
            <a:ext cx="4166235" cy="785495"/>
          </a:xfrm>
          <a:custGeom>
            <a:avLst/>
            <a:gdLst/>
            <a:ahLst/>
            <a:cxnLst/>
            <a:rect l="l" t="t" r="r" b="b"/>
            <a:pathLst>
              <a:path w="4166235" h="785494">
                <a:moveTo>
                  <a:pt x="0" y="0"/>
                </a:moveTo>
                <a:lnTo>
                  <a:pt x="4166091" y="0"/>
                </a:lnTo>
                <a:lnTo>
                  <a:pt x="4166091" y="785398"/>
                </a:lnTo>
                <a:lnTo>
                  <a:pt x="0" y="785398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90550" y="1165875"/>
            <a:ext cx="2847969" cy="4381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505940" y="1011924"/>
            <a:ext cx="4510690" cy="20567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501191" y="1007163"/>
            <a:ext cx="4520565" cy="2066289"/>
          </a:xfrm>
          <a:custGeom>
            <a:avLst/>
            <a:gdLst/>
            <a:ahLst/>
            <a:cxnLst/>
            <a:rect l="l" t="t" r="r" b="b"/>
            <a:pathLst>
              <a:path w="4520565" h="2066289">
                <a:moveTo>
                  <a:pt x="0" y="0"/>
                </a:moveTo>
                <a:lnTo>
                  <a:pt x="4520215" y="0"/>
                </a:lnTo>
                <a:lnTo>
                  <a:pt x="4520215" y="2066245"/>
                </a:lnTo>
                <a:lnTo>
                  <a:pt x="0" y="2066245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702041" y="1313250"/>
            <a:ext cx="375285" cy="263525"/>
          </a:xfrm>
          <a:custGeom>
            <a:avLst/>
            <a:gdLst/>
            <a:ahLst/>
            <a:cxnLst/>
            <a:rect l="l" t="t" r="r" b="b"/>
            <a:pathLst>
              <a:path w="375285" h="263525">
                <a:moveTo>
                  <a:pt x="0" y="0"/>
                </a:moveTo>
                <a:lnTo>
                  <a:pt x="374999" y="0"/>
                </a:lnTo>
                <a:lnTo>
                  <a:pt x="374999" y="263399"/>
                </a:lnTo>
                <a:lnTo>
                  <a:pt x="0" y="2633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774666" y="2072048"/>
            <a:ext cx="375285" cy="263525"/>
          </a:xfrm>
          <a:custGeom>
            <a:avLst/>
            <a:gdLst/>
            <a:ahLst/>
            <a:cxnLst/>
            <a:rect l="l" t="t" r="r" b="b"/>
            <a:pathLst>
              <a:path w="375285" h="263525">
                <a:moveTo>
                  <a:pt x="0" y="0"/>
                </a:moveTo>
                <a:lnTo>
                  <a:pt x="374999" y="0"/>
                </a:lnTo>
                <a:lnTo>
                  <a:pt x="374999" y="263399"/>
                </a:lnTo>
                <a:lnTo>
                  <a:pt x="0" y="2633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642537" y="1713799"/>
            <a:ext cx="375285" cy="263525"/>
          </a:xfrm>
          <a:custGeom>
            <a:avLst/>
            <a:gdLst/>
            <a:ahLst/>
            <a:cxnLst/>
            <a:rect l="l" t="t" r="r" b="b"/>
            <a:pathLst>
              <a:path w="375284" h="263525">
                <a:moveTo>
                  <a:pt x="0" y="0"/>
                </a:moveTo>
                <a:lnTo>
                  <a:pt x="374999" y="0"/>
                </a:lnTo>
                <a:lnTo>
                  <a:pt x="374999" y="263399"/>
                </a:lnTo>
                <a:lnTo>
                  <a:pt x="0" y="2633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470559" y="2257173"/>
            <a:ext cx="375285" cy="263525"/>
          </a:xfrm>
          <a:custGeom>
            <a:avLst/>
            <a:gdLst/>
            <a:ahLst/>
            <a:cxnLst/>
            <a:rect l="l" t="t" r="r" b="b"/>
            <a:pathLst>
              <a:path w="375284" h="263525">
                <a:moveTo>
                  <a:pt x="0" y="0"/>
                </a:moveTo>
                <a:lnTo>
                  <a:pt x="374999" y="0"/>
                </a:lnTo>
                <a:lnTo>
                  <a:pt x="374999" y="263399"/>
                </a:lnTo>
                <a:lnTo>
                  <a:pt x="0" y="2633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702041" y="2869171"/>
            <a:ext cx="375285" cy="158115"/>
          </a:xfrm>
          <a:custGeom>
            <a:avLst/>
            <a:gdLst/>
            <a:ahLst/>
            <a:cxnLst/>
            <a:rect l="l" t="t" r="r" b="b"/>
            <a:pathLst>
              <a:path w="375285" h="158114">
                <a:moveTo>
                  <a:pt x="0" y="0"/>
                </a:moveTo>
                <a:lnTo>
                  <a:pt x="374999" y="0"/>
                </a:lnTo>
                <a:lnTo>
                  <a:pt x="374999" y="158099"/>
                </a:lnTo>
                <a:lnTo>
                  <a:pt x="0" y="1580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331950" y="1711930"/>
            <a:ext cx="3164205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400" spc="-5" dirty="0">
                <a:solidFill>
                  <a:srgbClr val="38751C"/>
                </a:solidFill>
              </a:rPr>
              <a:t>e.g. </a:t>
            </a:r>
            <a:r>
              <a:rPr sz="2400" dirty="0">
                <a:solidFill>
                  <a:srgbClr val="38751C"/>
                </a:solidFill>
              </a:rPr>
              <a:t>x </a:t>
            </a:r>
            <a:r>
              <a:rPr sz="2400" spc="-5" dirty="0">
                <a:solidFill>
                  <a:srgbClr val="38751C"/>
                </a:solidFill>
              </a:rPr>
              <a:t>= -2, </a:t>
            </a:r>
            <a:r>
              <a:rPr sz="2400" dirty="0">
                <a:solidFill>
                  <a:srgbClr val="38751C"/>
                </a:solidFill>
              </a:rPr>
              <a:t>y </a:t>
            </a:r>
            <a:r>
              <a:rPr sz="2400" spc="-5" dirty="0">
                <a:solidFill>
                  <a:srgbClr val="38751C"/>
                </a:solidFill>
              </a:rPr>
              <a:t>= 5, </a:t>
            </a:r>
            <a:r>
              <a:rPr sz="2400" dirty="0">
                <a:solidFill>
                  <a:srgbClr val="38751C"/>
                </a:solidFill>
              </a:rPr>
              <a:t>z </a:t>
            </a:r>
            <a:r>
              <a:rPr sz="2400" spc="-5" dirty="0">
                <a:solidFill>
                  <a:srgbClr val="38751C"/>
                </a:solidFill>
              </a:rPr>
              <a:t>=</a:t>
            </a:r>
            <a:r>
              <a:rPr sz="2400" spc="-70" dirty="0">
                <a:solidFill>
                  <a:srgbClr val="38751C"/>
                </a:solidFill>
              </a:rPr>
              <a:t> </a:t>
            </a:r>
            <a:r>
              <a:rPr sz="2400" spc="-5" dirty="0">
                <a:solidFill>
                  <a:srgbClr val="38751C"/>
                </a:solidFill>
              </a:rPr>
              <a:t>-4</a:t>
            </a:r>
            <a:endParaRPr sz="2400"/>
          </a:p>
        </p:txBody>
      </p:sp>
      <p:sp>
        <p:nvSpPr>
          <p:cNvPr id="15" name="object 15"/>
          <p:cNvSpPr/>
          <p:nvPr/>
        </p:nvSpPr>
        <p:spPr>
          <a:xfrm>
            <a:off x="207187" y="2626996"/>
            <a:ext cx="1409697" cy="3905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53000" y="3520870"/>
            <a:ext cx="942973" cy="4571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000570" y="3454194"/>
            <a:ext cx="2047870" cy="5905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971033" y="2512697"/>
            <a:ext cx="2085958" cy="61912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23300" y="4609120"/>
            <a:ext cx="821055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Want: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528596" y="4478667"/>
            <a:ext cx="1609916" cy="61919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399118" y="5586262"/>
            <a:ext cx="1579880" cy="2882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19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0" i="0" u="none" strike="noStrike" kern="1200" cap="none" spc="-7" normalizeH="0" baseline="1388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Lecture 4 </a:t>
            </a:r>
            <a:r>
              <a:rPr kumimoji="0" sz="3000" b="0" i="0" u="none" strike="noStrike" kern="1200" cap="none" spc="0" normalizeH="0" baseline="1388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3000" b="0" i="0" u="none" strike="noStrike" kern="1200" cap="none" spc="-225" normalizeH="0" baseline="1388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11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2" name="object 2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1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13 Jan</a:t>
            </a:r>
            <a:r>
              <a:rPr kumimoji="0" sz="2000" b="0" i="0" u="none" strike="noStrike" kern="1200" cap="none" spc="-6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2016</a:t>
            </a:r>
          </a:p>
        </p:txBody>
      </p:sp>
      <p:sp>
        <p:nvSpPr>
          <p:cNvPr id="23" name="object 23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9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Fei-Fei Li &amp; Andrej Karpathy &amp; Justin</a:t>
            </a:r>
            <a:r>
              <a:rPr kumimoji="0" sz="1800" b="0" i="0" u="none" strike="noStrike" kern="1200" cap="none" spc="6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Johnson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F9730C2-54F5-4F1A-A399-AE9CF0C57D81}"/>
              </a:ext>
            </a:extLst>
          </p:cNvPr>
          <p:cNvSpPr txBox="1"/>
          <p:nvPr/>
        </p:nvSpPr>
        <p:spPr>
          <a:xfrm>
            <a:off x="0" y="6604084"/>
            <a:ext cx="10727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Andrej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Karpathy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Rectangle 3">
            <a:extLst>
              <a:ext uri="{FF2B5EF4-FFF2-40B4-BE49-F238E27FC236}">
                <a16:creationId xmlns:a16="http://schemas.microsoft.com/office/drawing/2014/main" id="{0EB2AD22-6B10-4A48-8DD9-27E32645DB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altLang="en-US" u="sng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Another generic example</a:t>
            </a:r>
          </a:p>
        </p:txBody>
      </p:sp>
    </p:spTree>
    <p:extLst>
      <p:ext uri="{BB962C8B-B14F-4D97-AF65-F5344CB8AC3E}">
        <p14:creationId xmlns:p14="http://schemas.microsoft.com/office/powerpoint/2010/main" val="4095173157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5481366"/>
            <a:ext cx="9144000" cy="359073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5748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11470" algn="l"/>
                <a:tab pos="7621270" algn="l"/>
              </a:tabLst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Fei-Fei Li &amp; Andrej Karpathy &amp;</a:t>
            </a:r>
            <a:r>
              <a:rPr kumimoji="0" sz="1800" b="0" i="0" u="none" strike="noStrike" kern="1200" cap="none" spc="1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Justin</a:t>
            </a:r>
            <a:r>
              <a:rPr kumimoji="0" sz="18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Johnson	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Lecture</a:t>
            </a:r>
            <a:r>
              <a:rPr kumimoji="0" sz="3000" b="0" i="0" u="none" strike="noStrike" kern="1200" cap="none" spc="0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4</a:t>
            </a:r>
            <a:r>
              <a:rPr kumimoji="0" sz="3000" b="0" i="0" u="none" strike="noStrike" kern="1200" cap="none" spc="0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-	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13 Jan</a:t>
            </a:r>
            <a:r>
              <a:rPr kumimoji="0" sz="3000" b="0" i="0" u="none" strike="noStrike" kern="1200" cap="none" spc="-9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2016</a:t>
            </a:r>
            <a:endParaRPr kumimoji="0" sz="3000" b="0" i="0" u="none" strike="noStrike" kern="1200" cap="none" spc="0" normalizeH="0" baseline="-4166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0600" y="3355395"/>
            <a:ext cx="4166235" cy="785495"/>
          </a:xfrm>
          <a:custGeom>
            <a:avLst/>
            <a:gdLst/>
            <a:ahLst/>
            <a:cxnLst/>
            <a:rect l="l" t="t" r="r" b="b"/>
            <a:pathLst>
              <a:path w="4166235" h="785495">
                <a:moveTo>
                  <a:pt x="0" y="0"/>
                </a:moveTo>
                <a:lnTo>
                  <a:pt x="4166091" y="0"/>
                </a:lnTo>
                <a:lnTo>
                  <a:pt x="4166091" y="785398"/>
                </a:lnTo>
                <a:lnTo>
                  <a:pt x="0" y="785398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0100" y="2447822"/>
            <a:ext cx="4166235" cy="785495"/>
          </a:xfrm>
          <a:custGeom>
            <a:avLst/>
            <a:gdLst/>
            <a:ahLst/>
            <a:cxnLst/>
            <a:rect l="l" t="t" r="r" b="b"/>
            <a:pathLst>
              <a:path w="4166235" h="785494">
                <a:moveTo>
                  <a:pt x="0" y="0"/>
                </a:moveTo>
                <a:lnTo>
                  <a:pt x="4166091" y="0"/>
                </a:lnTo>
                <a:lnTo>
                  <a:pt x="4166091" y="785398"/>
                </a:lnTo>
                <a:lnTo>
                  <a:pt x="0" y="785398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90550" y="1165875"/>
            <a:ext cx="2847969" cy="4381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505940" y="1011924"/>
            <a:ext cx="4510690" cy="20567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501191" y="1007163"/>
            <a:ext cx="4520565" cy="2066289"/>
          </a:xfrm>
          <a:custGeom>
            <a:avLst/>
            <a:gdLst/>
            <a:ahLst/>
            <a:cxnLst/>
            <a:rect l="l" t="t" r="r" b="b"/>
            <a:pathLst>
              <a:path w="4520565" h="2066289">
                <a:moveTo>
                  <a:pt x="0" y="0"/>
                </a:moveTo>
                <a:lnTo>
                  <a:pt x="4520215" y="0"/>
                </a:lnTo>
                <a:lnTo>
                  <a:pt x="4520215" y="2066245"/>
                </a:lnTo>
                <a:lnTo>
                  <a:pt x="0" y="2066245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702041" y="1313250"/>
            <a:ext cx="375285" cy="263525"/>
          </a:xfrm>
          <a:custGeom>
            <a:avLst/>
            <a:gdLst/>
            <a:ahLst/>
            <a:cxnLst/>
            <a:rect l="l" t="t" r="r" b="b"/>
            <a:pathLst>
              <a:path w="375285" h="263525">
                <a:moveTo>
                  <a:pt x="0" y="0"/>
                </a:moveTo>
                <a:lnTo>
                  <a:pt x="374999" y="0"/>
                </a:lnTo>
                <a:lnTo>
                  <a:pt x="374999" y="263399"/>
                </a:lnTo>
                <a:lnTo>
                  <a:pt x="0" y="2633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774666" y="2072048"/>
            <a:ext cx="375285" cy="263525"/>
          </a:xfrm>
          <a:custGeom>
            <a:avLst/>
            <a:gdLst/>
            <a:ahLst/>
            <a:cxnLst/>
            <a:rect l="l" t="t" r="r" b="b"/>
            <a:pathLst>
              <a:path w="375285" h="263525">
                <a:moveTo>
                  <a:pt x="0" y="0"/>
                </a:moveTo>
                <a:lnTo>
                  <a:pt x="374999" y="0"/>
                </a:lnTo>
                <a:lnTo>
                  <a:pt x="374999" y="263399"/>
                </a:lnTo>
                <a:lnTo>
                  <a:pt x="0" y="2633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642537" y="1713799"/>
            <a:ext cx="375285" cy="263525"/>
          </a:xfrm>
          <a:custGeom>
            <a:avLst/>
            <a:gdLst/>
            <a:ahLst/>
            <a:cxnLst/>
            <a:rect l="l" t="t" r="r" b="b"/>
            <a:pathLst>
              <a:path w="375284" h="263525">
                <a:moveTo>
                  <a:pt x="0" y="0"/>
                </a:moveTo>
                <a:lnTo>
                  <a:pt x="374999" y="0"/>
                </a:lnTo>
                <a:lnTo>
                  <a:pt x="374999" y="263399"/>
                </a:lnTo>
                <a:lnTo>
                  <a:pt x="0" y="2633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470559" y="2257173"/>
            <a:ext cx="375285" cy="263525"/>
          </a:xfrm>
          <a:custGeom>
            <a:avLst/>
            <a:gdLst/>
            <a:ahLst/>
            <a:cxnLst/>
            <a:rect l="l" t="t" r="r" b="b"/>
            <a:pathLst>
              <a:path w="375284" h="263525">
                <a:moveTo>
                  <a:pt x="0" y="0"/>
                </a:moveTo>
                <a:lnTo>
                  <a:pt x="374999" y="0"/>
                </a:lnTo>
                <a:lnTo>
                  <a:pt x="374999" y="263399"/>
                </a:lnTo>
                <a:lnTo>
                  <a:pt x="0" y="2633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702041" y="2869171"/>
            <a:ext cx="375285" cy="158115"/>
          </a:xfrm>
          <a:custGeom>
            <a:avLst/>
            <a:gdLst/>
            <a:ahLst/>
            <a:cxnLst/>
            <a:rect l="l" t="t" r="r" b="b"/>
            <a:pathLst>
              <a:path w="375285" h="158114">
                <a:moveTo>
                  <a:pt x="0" y="0"/>
                </a:moveTo>
                <a:lnTo>
                  <a:pt x="374999" y="0"/>
                </a:lnTo>
                <a:lnTo>
                  <a:pt x="374999" y="158099"/>
                </a:lnTo>
                <a:lnTo>
                  <a:pt x="0" y="1580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331950" y="1711930"/>
            <a:ext cx="3164205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400" spc="-5" dirty="0">
                <a:solidFill>
                  <a:srgbClr val="38751C"/>
                </a:solidFill>
              </a:rPr>
              <a:t>e.g. </a:t>
            </a:r>
            <a:r>
              <a:rPr sz="2400" dirty="0">
                <a:solidFill>
                  <a:srgbClr val="38751C"/>
                </a:solidFill>
              </a:rPr>
              <a:t>x </a:t>
            </a:r>
            <a:r>
              <a:rPr sz="2400" spc="-5" dirty="0">
                <a:solidFill>
                  <a:srgbClr val="38751C"/>
                </a:solidFill>
              </a:rPr>
              <a:t>= -2, </a:t>
            </a:r>
            <a:r>
              <a:rPr sz="2400" dirty="0">
                <a:solidFill>
                  <a:srgbClr val="38751C"/>
                </a:solidFill>
              </a:rPr>
              <a:t>y </a:t>
            </a:r>
            <a:r>
              <a:rPr sz="2400" spc="-5" dirty="0">
                <a:solidFill>
                  <a:srgbClr val="38751C"/>
                </a:solidFill>
              </a:rPr>
              <a:t>= 5, </a:t>
            </a:r>
            <a:r>
              <a:rPr sz="2400" dirty="0">
                <a:solidFill>
                  <a:srgbClr val="38751C"/>
                </a:solidFill>
              </a:rPr>
              <a:t>z </a:t>
            </a:r>
            <a:r>
              <a:rPr sz="2400" spc="-5" dirty="0">
                <a:solidFill>
                  <a:srgbClr val="38751C"/>
                </a:solidFill>
              </a:rPr>
              <a:t>=</a:t>
            </a:r>
            <a:r>
              <a:rPr sz="2400" spc="-70" dirty="0">
                <a:solidFill>
                  <a:srgbClr val="38751C"/>
                </a:solidFill>
              </a:rPr>
              <a:t> </a:t>
            </a:r>
            <a:r>
              <a:rPr sz="2400" spc="-5" dirty="0">
                <a:solidFill>
                  <a:srgbClr val="38751C"/>
                </a:solidFill>
              </a:rPr>
              <a:t>-4</a:t>
            </a:r>
            <a:endParaRPr sz="2400"/>
          </a:p>
        </p:txBody>
      </p:sp>
      <p:sp>
        <p:nvSpPr>
          <p:cNvPr id="15" name="object 15"/>
          <p:cNvSpPr/>
          <p:nvPr/>
        </p:nvSpPr>
        <p:spPr>
          <a:xfrm>
            <a:off x="207187" y="2626996"/>
            <a:ext cx="1409697" cy="3905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53000" y="3520870"/>
            <a:ext cx="942973" cy="4571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000570" y="3454194"/>
            <a:ext cx="2047870" cy="5905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971033" y="2512697"/>
            <a:ext cx="2085958" cy="61912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23300" y="4609120"/>
            <a:ext cx="821055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Want: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528596" y="4478667"/>
            <a:ext cx="1609916" cy="61919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8282633" y="3293370"/>
            <a:ext cx="346946" cy="59054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8273109" y="3283845"/>
            <a:ext cx="366395" cy="609600"/>
          </a:xfrm>
          <a:custGeom>
            <a:avLst/>
            <a:gdLst/>
            <a:ahLst/>
            <a:cxnLst/>
            <a:rect l="l" t="t" r="r" b="b"/>
            <a:pathLst>
              <a:path w="366395" h="609600">
                <a:moveTo>
                  <a:pt x="0" y="0"/>
                </a:moveTo>
                <a:lnTo>
                  <a:pt x="365999" y="0"/>
                </a:lnTo>
                <a:lnTo>
                  <a:pt x="365999" y="609598"/>
                </a:lnTo>
                <a:lnTo>
                  <a:pt x="0" y="609598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8456108" y="2631159"/>
            <a:ext cx="173355" cy="662305"/>
          </a:xfrm>
          <a:custGeom>
            <a:avLst/>
            <a:gdLst/>
            <a:ahLst/>
            <a:cxnLst/>
            <a:rect l="l" t="t" r="r" b="b"/>
            <a:pathLst>
              <a:path w="173354" h="662305">
                <a:moveTo>
                  <a:pt x="0" y="662211"/>
                </a:moveTo>
                <a:lnTo>
                  <a:pt x="172999" y="0"/>
                </a:lnTo>
              </a:path>
            </a:pathLst>
          </a:custGeom>
          <a:ln w="19049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8598657" y="2547517"/>
            <a:ext cx="60960" cy="92075"/>
          </a:xfrm>
          <a:custGeom>
            <a:avLst/>
            <a:gdLst/>
            <a:ahLst/>
            <a:cxnLst/>
            <a:rect l="l" t="t" r="r" b="b"/>
            <a:pathLst>
              <a:path w="60959" h="92075">
                <a:moveTo>
                  <a:pt x="60899" y="91597"/>
                </a:moveTo>
                <a:lnTo>
                  <a:pt x="52299" y="0"/>
                </a:lnTo>
                <a:lnTo>
                  <a:pt x="0" y="75689"/>
                </a:lnTo>
                <a:lnTo>
                  <a:pt x="60899" y="91597"/>
                </a:lnTo>
                <a:close/>
              </a:path>
            </a:pathLst>
          </a:custGeom>
          <a:ln w="19049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399118" y="5586262"/>
            <a:ext cx="1579880" cy="2882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19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0" i="0" u="none" strike="noStrike" kern="1200" cap="none" spc="-7" normalizeH="0" baseline="1388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Lecture 4 </a:t>
            </a:r>
            <a:r>
              <a:rPr kumimoji="0" sz="3000" b="0" i="0" u="none" strike="noStrike" kern="1200" cap="none" spc="0" normalizeH="0" baseline="1388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3000" b="0" i="0" u="none" strike="noStrike" kern="1200" cap="none" spc="-225" normalizeH="0" baseline="1388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12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6" name="object 2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1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13 Jan</a:t>
            </a:r>
            <a:r>
              <a:rPr kumimoji="0" sz="2000" b="0" i="0" u="none" strike="noStrike" kern="1200" cap="none" spc="-6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2016</a:t>
            </a:r>
          </a:p>
        </p:txBody>
      </p:sp>
      <p:sp>
        <p:nvSpPr>
          <p:cNvPr id="27" name="object 2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9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Fei-Fei Li &amp; Andrej Karpathy &amp; Justin</a:t>
            </a:r>
            <a:r>
              <a:rPr kumimoji="0" sz="1800" b="0" i="0" u="none" strike="noStrike" kern="1200" cap="none" spc="6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Johnson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3D71C8E-5C12-4189-AE17-F4339B491FB6}"/>
              </a:ext>
            </a:extLst>
          </p:cNvPr>
          <p:cNvSpPr txBox="1"/>
          <p:nvPr/>
        </p:nvSpPr>
        <p:spPr>
          <a:xfrm>
            <a:off x="0" y="6604084"/>
            <a:ext cx="10727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Andrej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Karpathy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Rectangle 3">
            <a:extLst>
              <a:ext uri="{FF2B5EF4-FFF2-40B4-BE49-F238E27FC236}">
                <a16:creationId xmlns:a16="http://schemas.microsoft.com/office/drawing/2014/main" id="{E0B68E03-9245-4794-B949-0CC378CA0A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altLang="en-US" u="sng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Another generic example</a:t>
            </a:r>
          </a:p>
        </p:txBody>
      </p:sp>
    </p:spTree>
    <p:extLst>
      <p:ext uri="{BB962C8B-B14F-4D97-AF65-F5344CB8AC3E}">
        <p14:creationId xmlns:p14="http://schemas.microsoft.com/office/powerpoint/2010/main" val="2277927999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5481366"/>
            <a:ext cx="9144000" cy="359073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5748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11470" algn="l"/>
                <a:tab pos="7621270" algn="l"/>
              </a:tabLst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Fei-Fei Li &amp; Andrej Karpathy &amp;</a:t>
            </a:r>
            <a:r>
              <a:rPr kumimoji="0" sz="1800" b="0" i="0" u="none" strike="noStrike" kern="1200" cap="none" spc="1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Justin</a:t>
            </a:r>
            <a:r>
              <a:rPr kumimoji="0" sz="18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Johnson	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Lecture</a:t>
            </a:r>
            <a:r>
              <a:rPr kumimoji="0" sz="3000" b="0" i="0" u="none" strike="noStrike" kern="1200" cap="none" spc="0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4</a:t>
            </a:r>
            <a:r>
              <a:rPr kumimoji="0" sz="3000" b="0" i="0" u="none" strike="noStrike" kern="1200" cap="none" spc="0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-	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13 Jan</a:t>
            </a:r>
            <a:r>
              <a:rPr kumimoji="0" sz="3000" b="0" i="0" u="none" strike="noStrike" kern="1200" cap="none" spc="-9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2016</a:t>
            </a:r>
            <a:endParaRPr kumimoji="0" sz="3000" b="0" i="0" u="none" strike="noStrike" kern="1200" cap="none" spc="0" normalizeH="0" baseline="-4166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0600" y="3355395"/>
            <a:ext cx="4166235" cy="785495"/>
          </a:xfrm>
          <a:custGeom>
            <a:avLst/>
            <a:gdLst/>
            <a:ahLst/>
            <a:cxnLst/>
            <a:rect l="l" t="t" r="r" b="b"/>
            <a:pathLst>
              <a:path w="4166235" h="785495">
                <a:moveTo>
                  <a:pt x="0" y="0"/>
                </a:moveTo>
                <a:lnTo>
                  <a:pt x="4166091" y="0"/>
                </a:lnTo>
                <a:lnTo>
                  <a:pt x="4166091" y="785398"/>
                </a:lnTo>
                <a:lnTo>
                  <a:pt x="0" y="785398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0100" y="2447822"/>
            <a:ext cx="4166235" cy="785495"/>
          </a:xfrm>
          <a:custGeom>
            <a:avLst/>
            <a:gdLst/>
            <a:ahLst/>
            <a:cxnLst/>
            <a:rect l="l" t="t" r="r" b="b"/>
            <a:pathLst>
              <a:path w="4166235" h="785494">
                <a:moveTo>
                  <a:pt x="0" y="0"/>
                </a:moveTo>
                <a:lnTo>
                  <a:pt x="4166091" y="0"/>
                </a:lnTo>
                <a:lnTo>
                  <a:pt x="4166091" y="785398"/>
                </a:lnTo>
                <a:lnTo>
                  <a:pt x="0" y="785398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90550" y="1165875"/>
            <a:ext cx="2847969" cy="4381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505940" y="1011924"/>
            <a:ext cx="4510690" cy="20567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501191" y="1007163"/>
            <a:ext cx="4520565" cy="2066289"/>
          </a:xfrm>
          <a:custGeom>
            <a:avLst/>
            <a:gdLst/>
            <a:ahLst/>
            <a:cxnLst/>
            <a:rect l="l" t="t" r="r" b="b"/>
            <a:pathLst>
              <a:path w="4520565" h="2066289">
                <a:moveTo>
                  <a:pt x="0" y="0"/>
                </a:moveTo>
                <a:lnTo>
                  <a:pt x="4520215" y="0"/>
                </a:lnTo>
                <a:lnTo>
                  <a:pt x="4520215" y="2066245"/>
                </a:lnTo>
                <a:lnTo>
                  <a:pt x="0" y="2066245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702041" y="1313250"/>
            <a:ext cx="375285" cy="263525"/>
          </a:xfrm>
          <a:custGeom>
            <a:avLst/>
            <a:gdLst/>
            <a:ahLst/>
            <a:cxnLst/>
            <a:rect l="l" t="t" r="r" b="b"/>
            <a:pathLst>
              <a:path w="375285" h="263525">
                <a:moveTo>
                  <a:pt x="0" y="0"/>
                </a:moveTo>
                <a:lnTo>
                  <a:pt x="374999" y="0"/>
                </a:lnTo>
                <a:lnTo>
                  <a:pt x="374999" y="263399"/>
                </a:lnTo>
                <a:lnTo>
                  <a:pt x="0" y="2633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774666" y="2072048"/>
            <a:ext cx="375285" cy="263525"/>
          </a:xfrm>
          <a:custGeom>
            <a:avLst/>
            <a:gdLst/>
            <a:ahLst/>
            <a:cxnLst/>
            <a:rect l="l" t="t" r="r" b="b"/>
            <a:pathLst>
              <a:path w="375285" h="263525">
                <a:moveTo>
                  <a:pt x="0" y="0"/>
                </a:moveTo>
                <a:lnTo>
                  <a:pt x="374999" y="0"/>
                </a:lnTo>
                <a:lnTo>
                  <a:pt x="374999" y="263399"/>
                </a:lnTo>
                <a:lnTo>
                  <a:pt x="0" y="2633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642537" y="1713799"/>
            <a:ext cx="375285" cy="263525"/>
          </a:xfrm>
          <a:custGeom>
            <a:avLst/>
            <a:gdLst/>
            <a:ahLst/>
            <a:cxnLst/>
            <a:rect l="l" t="t" r="r" b="b"/>
            <a:pathLst>
              <a:path w="375284" h="263525">
                <a:moveTo>
                  <a:pt x="0" y="0"/>
                </a:moveTo>
                <a:lnTo>
                  <a:pt x="374999" y="0"/>
                </a:lnTo>
                <a:lnTo>
                  <a:pt x="374999" y="263399"/>
                </a:lnTo>
                <a:lnTo>
                  <a:pt x="0" y="2633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702041" y="2869171"/>
            <a:ext cx="375285" cy="158115"/>
          </a:xfrm>
          <a:custGeom>
            <a:avLst/>
            <a:gdLst/>
            <a:ahLst/>
            <a:cxnLst/>
            <a:rect l="l" t="t" r="r" b="b"/>
            <a:pathLst>
              <a:path w="375285" h="158114">
                <a:moveTo>
                  <a:pt x="0" y="0"/>
                </a:moveTo>
                <a:lnTo>
                  <a:pt x="374999" y="0"/>
                </a:lnTo>
                <a:lnTo>
                  <a:pt x="374999" y="158099"/>
                </a:lnTo>
                <a:lnTo>
                  <a:pt x="0" y="1580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331950" y="1711930"/>
            <a:ext cx="3164205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400" spc="-5" dirty="0">
                <a:solidFill>
                  <a:srgbClr val="38751C"/>
                </a:solidFill>
              </a:rPr>
              <a:t>e.g. </a:t>
            </a:r>
            <a:r>
              <a:rPr sz="2400" dirty="0">
                <a:solidFill>
                  <a:srgbClr val="38751C"/>
                </a:solidFill>
              </a:rPr>
              <a:t>x </a:t>
            </a:r>
            <a:r>
              <a:rPr sz="2400" spc="-5" dirty="0">
                <a:solidFill>
                  <a:srgbClr val="38751C"/>
                </a:solidFill>
              </a:rPr>
              <a:t>= -2, </a:t>
            </a:r>
            <a:r>
              <a:rPr sz="2400" dirty="0">
                <a:solidFill>
                  <a:srgbClr val="38751C"/>
                </a:solidFill>
              </a:rPr>
              <a:t>y </a:t>
            </a:r>
            <a:r>
              <a:rPr sz="2400" spc="-5" dirty="0">
                <a:solidFill>
                  <a:srgbClr val="38751C"/>
                </a:solidFill>
              </a:rPr>
              <a:t>= 5, </a:t>
            </a:r>
            <a:r>
              <a:rPr sz="2400" dirty="0">
                <a:solidFill>
                  <a:srgbClr val="38751C"/>
                </a:solidFill>
              </a:rPr>
              <a:t>z </a:t>
            </a:r>
            <a:r>
              <a:rPr sz="2400" spc="-5" dirty="0">
                <a:solidFill>
                  <a:srgbClr val="38751C"/>
                </a:solidFill>
              </a:rPr>
              <a:t>=</a:t>
            </a:r>
            <a:r>
              <a:rPr sz="2400" spc="-70" dirty="0">
                <a:solidFill>
                  <a:srgbClr val="38751C"/>
                </a:solidFill>
              </a:rPr>
              <a:t> </a:t>
            </a:r>
            <a:r>
              <a:rPr sz="2400" spc="-5" dirty="0">
                <a:solidFill>
                  <a:srgbClr val="38751C"/>
                </a:solidFill>
              </a:rPr>
              <a:t>-4</a:t>
            </a:r>
            <a:endParaRPr sz="2400"/>
          </a:p>
        </p:txBody>
      </p:sp>
      <p:sp>
        <p:nvSpPr>
          <p:cNvPr id="14" name="object 14"/>
          <p:cNvSpPr/>
          <p:nvPr/>
        </p:nvSpPr>
        <p:spPr>
          <a:xfrm>
            <a:off x="207187" y="2626996"/>
            <a:ext cx="1409697" cy="3905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53000" y="3520870"/>
            <a:ext cx="942973" cy="4571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000570" y="3454194"/>
            <a:ext cx="2047870" cy="5905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971033" y="2512697"/>
            <a:ext cx="2085958" cy="61912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23300" y="4609120"/>
            <a:ext cx="821055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Want: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528596" y="4478667"/>
            <a:ext cx="1609916" cy="61919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8282633" y="3293370"/>
            <a:ext cx="346946" cy="59054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8273109" y="3283845"/>
            <a:ext cx="366395" cy="609600"/>
          </a:xfrm>
          <a:custGeom>
            <a:avLst/>
            <a:gdLst/>
            <a:ahLst/>
            <a:cxnLst/>
            <a:rect l="l" t="t" r="r" b="b"/>
            <a:pathLst>
              <a:path w="366395" h="609600">
                <a:moveTo>
                  <a:pt x="0" y="0"/>
                </a:moveTo>
                <a:lnTo>
                  <a:pt x="365999" y="0"/>
                </a:lnTo>
                <a:lnTo>
                  <a:pt x="365999" y="609598"/>
                </a:lnTo>
                <a:lnTo>
                  <a:pt x="0" y="609598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8456108" y="2631159"/>
            <a:ext cx="173355" cy="662305"/>
          </a:xfrm>
          <a:custGeom>
            <a:avLst/>
            <a:gdLst/>
            <a:ahLst/>
            <a:cxnLst/>
            <a:rect l="l" t="t" r="r" b="b"/>
            <a:pathLst>
              <a:path w="173354" h="662305">
                <a:moveTo>
                  <a:pt x="0" y="662211"/>
                </a:moveTo>
                <a:lnTo>
                  <a:pt x="172999" y="0"/>
                </a:lnTo>
              </a:path>
            </a:pathLst>
          </a:custGeom>
          <a:ln w="19049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8598657" y="2547517"/>
            <a:ext cx="60960" cy="92075"/>
          </a:xfrm>
          <a:custGeom>
            <a:avLst/>
            <a:gdLst/>
            <a:ahLst/>
            <a:cxnLst/>
            <a:rect l="l" t="t" r="r" b="b"/>
            <a:pathLst>
              <a:path w="60959" h="92075">
                <a:moveTo>
                  <a:pt x="60899" y="91597"/>
                </a:moveTo>
                <a:lnTo>
                  <a:pt x="52299" y="0"/>
                </a:lnTo>
                <a:lnTo>
                  <a:pt x="0" y="75689"/>
                </a:lnTo>
                <a:lnTo>
                  <a:pt x="60899" y="91597"/>
                </a:lnTo>
                <a:close/>
              </a:path>
            </a:pathLst>
          </a:custGeom>
          <a:ln w="19049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399118" y="5586262"/>
            <a:ext cx="1579880" cy="2882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19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0" i="0" u="none" strike="noStrike" kern="1200" cap="none" spc="-7" normalizeH="0" baseline="1388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Lecture 4 </a:t>
            </a:r>
            <a:r>
              <a:rPr kumimoji="0" sz="3000" b="0" i="0" u="none" strike="noStrike" kern="1200" cap="none" spc="0" normalizeH="0" baseline="1388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3000" b="0" i="0" u="none" strike="noStrike" kern="1200" cap="none" spc="-225" normalizeH="0" baseline="1388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13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5" name="object 2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1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13 Jan</a:t>
            </a:r>
            <a:r>
              <a:rPr kumimoji="0" sz="2000" b="0" i="0" u="none" strike="noStrike" kern="1200" cap="none" spc="-6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2016</a:t>
            </a:r>
          </a:p>
        </p:txBody>
      </p:sp>
      <p:sp>
        <p:nvSpPr>
          <p:cNvPr id="26" name="object 2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9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Fei-Fei Li &amp; Andrej Karpathy &amp; Justin</a:t>
            </a:r>
            <a:r>
              <a:rPr kumimoji="0" sz="1800" b="0" i="0" u="none" strike="noStrike" kern="1200" cap="none" spc="6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Johnson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212DAC1-CFFF-4F1F-A597-09223FE6F76F}"/>
              </a:ext>
            </a:extLst>
          </p:cNvPr>
          <p:cNvSpPr txBox="1"/>
          <p:nvPr/>
        </p:nvSpPr>
        <p:spPr>
          <a:xfrm>
            <a:off x="0" y="6604084"/>
            <a:ext cx="10727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Andrej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Karpathy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Rectangle 3">
            <a:extLst>
              <a:ext uri="{FF2B5EF4-FFF2-40B4-BE49-F238E27FC236}">
                <a16:creationId xmlns:a16="http://schemas.microsoft.com/office/drawing/2014/main" id="{3B884255-F6EA-4FBA-BB26-DD9F0BFC5A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altLang="en-US" u="sng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Another generic example</a:t>
            </a:r>
          </a:p>
        </p:txBody>
      </p:sp>
    </p:spTree>
    <p:extLst>
      <p:ext uri="{BB962C8B-B14F-4D97-AF65-F5344CB8AC3E}">
        <p14:creationId xmlns:p14="http://schemas.microsoft.com/office/powerpoint/2010/main" val="647777322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5481366"/>
            <a:ext cx="9144000" cy="359073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5748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11470" algn="l"/>
                <a:tab pos="7621270" algn="l"/>
              </a:tabLst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Fei-Fei Li &amp; Andrej Karpathy &amp;</a:t>
            </a:r>
            <a:r>
              <a:rPr kumimoji="0" sz="1800" b="0" i="0" u="none" strike="noStrike" kern="1200" cap="none" spc="1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Justin</a:t>
            </a:r>
            <a:r>
              <a:rPr kumimoji="0" sz="18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Johnson	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Lecture</a:t>
            </a:r>
            <a:r>
              <a:rPr kumimoji="0" sz="3000" b="0" i="0" u="none" strike="noStrike" kern="1200" cap="none" spc="0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4</a:t>
            </a:r>
            <a:r>
              <a:rPr kumimoji="0" sz="3000" b="0" i="0" u="none" strike="noStrike" kern="1200" cap="none" spc="0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-	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13 Jan</a:t>
            </a:r>
            <a:r>
              <a:rPr kumimoji="0" sz="3000" b="0" i="0" u="none" strike="noStrike" kern="1200" cap="none" spc="-9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2016</a:t>
            </a:r>
            <a:endParaRPr kumimoji="0" sz="3000" b="0" i="0" u="none" strike="noStrike" kern="1200" cap="none" spc="0" normalizeH="0" baseline="-4166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0600" y="3355395"/>
            <a:ext cx="4166235" cy="785495"/>
          </a:xfrm>
          <a:custGeom>
            <a:avLst/>
            <a:gdLst/>
            <a:ahLst/>
            <a:cxnLst/>
            <a:rect l="l" t="t" r="r" b="b"/>
            <a:pathLst>
              <a:path w="4166235" h="785495">
                <a:moveTo>
                  <a:pt x="0" y="0"/>
                </a:moveTo>
                <a:lnTo>
                  <a:pt x="4166091" y="0"/>
                </a:lnTo>
                <a:lnTo>
                  <a:pt x="4166091" y="785398"/>
                </a:lnTo>
                <a:lnTo>
                  <a:pt x="0" y="785398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0100" y="2447822"/>
            <a:ext cx="4166235" cy="785495"/>
          </a:xfrm>
          <a:custGeom>
            <a:avLst/>
            <a:gdLst/>
            <a:ahLst/>
            <a:cxnLst/>
            <a:rect l="l" t="t" r="r" b="b"/>
            <a:pathLst>
              <a:path w="4166235" h="785494">
                <a:moveTo>
                  <a:pt x="0" y="0"/>
                </a:moveTo>
                <a:lnTo>
                  <a:pt x="4166091" y="0"/>
                </a:lnTo>
                <a:lnTo>
                  <a:pt x="4166091" y="785398"/>
                </a:lnTo>
                <a:lnTo>
                  <a:pt x="0" y="785398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90550" y="1165875"/>
            <a:ext cx="2847969" cy="4381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505940" y="1011924"/>
            <a:ext cx="4510690" cy="20567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501191" y="1007163"/>
            <a:ext cx="4520565" cy="2066289"/>
          </a:xfrm>
          <a:custGeom>
            <a:avLst/>
            <a:gdLst/>
            <a:ahLst/>
            <a:cxnLst/>
            <a:rect l="l" t="t" r="r" b="b"/>
            <a:pathLst>
              <a:path w="4520565" h="2066289">
                <a:moveTo>
                  <a:pt x="0" y="0"/>
                </a:moveTo>
                <a:lnTo>
                  <a:pt x="4520215" y="0"/>
                </a:lnTo>
                <a:lnTo>
                  <a:pt x="4520215" y="2066245"/>
                </a:lnTo>
                <a:lnTo>
                  <a:pt x="0" y="2066245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702041" y="1313250"/>
            <a:ext cx="375285" cy="263525"/>
          </a:xfrm>
          <a:custGeom>
            <a:avLst/>
            <a:gdLst/>
            <a:ahLst/>
            <a:cxnLst/>
            <a:rect l="l" t="t" r="r" b="b"/>
            <a:pathLst>
              <a:path w="375285" h="263525">
                <a:moveTo>
                  <a:pt x="0" y="0"/>
                </a:moveTo>
                <a:lnTo>
                  <a:pt x="374999" y="0"/>
                </a:lnTo>
                <a:lnTo>
                  <a:pt x="374999" y="263399"/>
                </a:lnTo>
                <a:lnTo>
                  <a:pt x="0" y="2633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774666" y="2072048"/>
            <a:ext cx="375285" cy="263525"/>
          </a:xfrm>
          <a:custGeom>
            <a:avLst/>
            <a:gdLst/>
            <a:ahLst/>
            <a:cxnLst/>
            <a:rect l="l" t="t" r="r" b="b"/>
            <a:pathLst>
              <a:path w="375285" h="263525">
                <a:moveTo>
                  <a:pt x="0" y="0"/>
                </a:moveTo>
                <a:lnTo>
                  <a:pt x="374999" y="0"/>
                </a:lnTo>
                <a:lnTo>
                  <a:pt x="374999" y="263399"/>
                </a:lnTo>
                <a:lnTo>
                  <a:pt x="0" y="2633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642537" y="1713799"/>
            <a:ext cx="375285" cy="263525"/>
          </a:xfrm>
          <a:custGeom>
            <a:avLst/>
            <a:gdLst/>
            <a:ahLst/>
            <a:cxnLst/>
            <a:rect l="l" t="t" r="r" b="b"/>
            <a:pathLst>
              <a:path w="375284" h="263525">
                <a:moveTo>
                  <a:pt x="0" y="0"/>
                </a:moveTo>
                <a:lnTo>
                  <a:pt x="374999" y="0"/>
                </a:lnTo>
                <a:lnTo>
                  <a:pt x="374999" y="263399"/>
                </a:lnTo>
                <a:lnTo>
                  <a:pt x="0" y="2633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702041" y="2869171"/>
            <a:ext cx="375285" cy="158115"/>
          </a:xfrm>
          <a:custGeom>
            <a:avLst/>
            <a:gdLst/>
            <a:ahLst/>
            <a:cxnLst/>
            <a:rect l="l" t="t" r="r" b="b"/>
            <a:pathLst>
              <a:path w="375285" h="158114">
                <a:moveTo>
                  <a:pt x="0" y="0"/>
                </a:moveTo>
                <a:lnTo>
                  <a:pt x="374999" y="0"/>
                </a:lnTo>
                <a:lnTo>
                  <a:pt x="374999" y="158099"/>
                </a:lnTo>
                <a:lnTo>
                  <a:pt x="0" y="1580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331950" y="1711930"/>
            <a:ext cx="3164205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400" spc="-5" dirty="0">
                <a:solidFill>
                  <a:srgbClr val="38751C"/>
                </a:solidFill>
              </a:rPr>
              <a:t>e.g. </a:t>
            </a:r>
            <a:r>
              <a:rPr sz="2400" dirty="0">
                <a:solidFill>
                  <a:srgbClr val="38751C"/>
                </a:solidFill>
              </a:rPr>
              <a:t>x </a:t>
            </a:r>
            <a:r>
              <a:rPr sz="2400" spc="-5" dirty="0">
                <a:solidFill>
                  <a:srgbClr val="38751C"/>
                </a:solidFill>
              </a:rPr>
              <a:t>= -2, </a:t>
            </a:r>
            <a:r>
              <a:rPr sz="2400" dirty="0">
                <a:solidFill>
                  <a:srgbClr val="38751C"/>
                </a:solidFill>
              </a:rPr>
              <a:t>y </a:t>
            </a:r>
            <a:r>
              <a:rPr sz="2400" spc="-5" dirty="0">
                <a:solidFill>
                  <a:srgbClr val="38751C"/>
                </a:solidFill>
              </a:rPr>
              <a:t>= 5, </a:t>
            </a:r>
            <a:r>
              <a:rPr sz="2400" dirty="0">
                <a:solidFill>
                  <a:srgbClr val="38751C"/>
                </a:solidFill>
              </a:rPr>
              <a:t>z </a:t>
            </a:r>
            <a:r>
              <a:rPr sz="2400" spc="-5" dirty="0">
                <a:solidFill>
                  <a:srgbClr val="38751C"/>
                </a:solidFill>
              </a:rPr>
              <a:t>=</a:t>
            </a:r>
            <a:r>
              <a:rPr sz="2400" spc="-70" dirty="0">
                <a:solidFill>
                  <a:srgbClr val="38751C"/>
                </a:solidFill>
              </a:rPr>
              <a:t> </a:t>
            </a:r>
            <a:r>
              <a:rPr sz="2400" spc="-5" dirty="0">
                <a:solidFill>
                  <a:srgbClr val="38751C"/>
                </a:solidFill>
              </a:rPr>
              <a:t>-4</a:t>
            </a:r>
            <a:endParaRPr sz="2400"/>
          </a:p>
        </p:txBody>
      </p:sp>
      <p:sp>
        <p:nvSpPr>
          <p:cNvPr id="14" name="object 14"/>
          <p:cNvSpPr/>
          <p:nvPr/>
        </p:nvSpPr>
        <p:spPr>
          <a:xfrm>
            <a:off x="207187" y="2626996"/>
            <a:ext cx="1409697" cy="3905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53000" y="3520870"/>
            <a:ext cx="942973" cy="4571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000570" y="3454194"/>
            <a:ext cx="2047870" cy="5905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971033" y="2512697"/>
            <a:ext cx="2085958" cy="61912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23300" y="4609120"/>
            <a:ext cx="821055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Want: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528596" y="4478667"/>
            <a:ext cx="1609916" cy="61919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5411565" y="2944871"/>
            <a:ext cx="3044825" cy="348615"/>
          </a:xfrm>
          <a:custGeom>
            <a:avLst/>
            <a:gdLst/>
            <a:ahLst/>
            <a:cxnLst/>
            <a:rect l="l" t="t" r="r" b="b"/>
            <a:pathLst>
              <a:path w="3044825" h="348614">
                <a:moveTo>
                  <a:pt x="3044543" y="348499"/>
                </a:moveTo>
                <a:lnTo>
                  <a:pt x="0" y="0"/>
                </a:lnTo>
              </a:path>
            </a:pathLst>
          </a:custGeom>
          <a:ln w="19049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5325690" y="2913609"/>
            <a:ext cx="89535" cy="62865"/>
          </a:xfrm>
          <a:custGeom>
            <a:avLst/>
            <a:gdLst/>
            <a:ahLst/>
            <a:cxnLst/>
            <a:rect l="l" t="t" r="r" b="b"/>
            <a:pathLst>
              <a:path w="89535" h="62864">
                <a:moveTo>
                  <a:pt x="89449" y="0"/>
                </a:moveTo>
                <a:lnTo>
                  <a:pt x="0" y="21429"/>
                </a:lnTo>
                <a:lnTo>
                  <a:pt x="82299" y="62522"/>
                </a:lnTo>
                <a:lnTo>
                  <a:pt x="89449" y="0"/>
                </a:lnTo>
                <a:close/>
              </a:path>
            </a:pathLst>
          </a:custGeom>
          <a:ln w="19049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8378007" y="3301476"/>
            <a:ext cx="466314" cy="61919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8368483" y="3291950"/>
            <a:ext cx="485775" cy="638810"/>
          </a:xfrm>
          <a:custGeom>
            <a:avLst/>
            <a:gdLst/>
            <a:ahLst/>
            <a:cxnLst/>
            <a:rect l="l" t="t" r="r" b="b"/>
            <a:pathLst>
              <a:path w="485775" h="638810">
                <a:moveTo>
                  <a:pt x="0" y="0"/>
                </a:moveTo>
                <a:lnTo>
                  <a:pt x="485374" y="0"/>
                </a:lnTo>
                <a:lnTo>
                  <a:pt x="485374" y="638243"/>
                </a:lnTo>
                <a:lnTo>
                  <a:pt x="0" y="638243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399118" y="5586262"/>
            <a:ext cx="1579880" cy="2882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19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0" i="0" u="none" strike="noStrike" kern="1200" cap="none" spc="-7" normalizeH="0" baseline="1388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Lecture 4 </a:t>
            </a:r>
            <a:r>
              <a:rPr kumimoji="0" sz="3000" b="0" i="0" u="none" strike="noStrike" kern="1200" cap="none" spc="0" normalizeH="0" baseline="1388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3000" b="0" i="0" u="none" strike="noStrike" kern="1200" cap="none" spc="-225" normalizeH="0" baseline="1388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14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5" name="object 2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1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13 Jan</a:t>
            </a:r>
            <a:r>
              <a:rPr kumimoji="0" sz="2000" b="0" i="0" u="none" strike="noStrike" kern="1200" cap="none" spc="-6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2016</a:t>
            </a:r>
          </a:p>
        </p:txBody>
      </p:sp>
      <p:sp>
        <p:nvSpPr>
          <p:cNvPr id="26" name="object 2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9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Fei-Fei Li &amp; Andrej Karpathy &amp; Justin</a:t>
            </a:r>
            <a:r>
              <a:rPr kumimoji="0" sz="1800" b="0" i="0" u="none" strike="noStrike" kern="1200" cap="none" spc="6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Johnson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9E04AC4-488B-46AC-9555-31D037304264}"/>
              </a:ext>
            </a:extLst>
          </p:cNvPr>
          <p:cNvSpPr txBox="1"/>
          <p:nvPr/>
        </p:nvSpPr>
        <p:spPr>
          <a:xfrm>
            <a:off x="0" y="6604084"/>
            <a:ext cx="10727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Andrej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Karpathy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Rectangle 3">
            <a:extLst>
              <a:ext uri="{FF2B5EF4-FFF2-40B4-BE49-F238E27FC236}">
                <a16:creationId xmlns:a16="http://schemas.microsoft.com/office/drawing/2014/main" id="{729186B7-B901-4861-91E6-EBBDFC4994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altLang="en-US" u="sng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Another generic example</a:t>
            </a:r>
          </a:p>
        </p:txBody>
      </p:sp>
    </p:spTree>
    <p:extLst>
      <p:ext uri="{BB962C8B-B14F-4D97-AF65-F5344CB8AC3E}">
        <p14:creationId xmlns:p14="http://schemas.microsoft.com/office/powerpoint/2010/main" val="3792606445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5481366"/>
            <a:ext cx="9144000" cy="359073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5748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11470" algn="l"/>
                <a:tab pos="7621270" algn="l"/>
              </a:tabLst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Fei-Fei Li &amp; Andrej Karpathy &amp;</a:t>
            </a:r>
            <a:r>
              <a:rPr kumimoji="0" sz="1800" b="0" i="0" u="none" strike="noStrike" kern="1200" cap="none" spc="1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Justin</a:t>
            </a:r>
            <a:r>
              <a:rPr kumimoji="0" sz="18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Johnson	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Lecture</a:t>
            </a:r>
            <a:r>
              <a:rPr kumimoji="0" sz="3000" b="0" i="0" u="none" strike="noStrike" kern="1200" cap="none" spc="0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4</a:t>
            </a:r>
            <a:r>
              <a:rPr kumimoji="0" sz="3000" b="0" i="0" u="none" strike="noStrike" kern="1200" cap="none" spc="0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-	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13 Jan</a:t>
            </a:r>
            <a:r>
              <a:rPr kumimoji="0" sz="3000" b="0" i="0" u="none" strike="noStrike" kern="1200" cap="none" spc="-9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2016</a:t>
            </a:r>
            <a:endParaRPr kumimoji="0" sz="3000" b="0" i="0" u="none" strike="noStrike" kern="1200" cap="none" spc="0" normalizeH="0" baseline="-4166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0600" y="3355395"/>
            <a:ext cx="4166235" cy="785495"/>
          </a:xfrm>
          <a:custGeom>
            <a:avLst/>
            <a:gdLst/>
            <a:ahLst/>
            <a:cxnLst/>
            <a:rect l="l" t="t" r="r" b="b"/>
            <a:pathLst>
              <a:path w="4166235" h="785495">
                <a:moveTo>
                  <a:pt x="0" y="0"/>
                </a:moveTo>
                <a:lnTo>
                  <a:pt x="4166091" y="0"/>
                </a:lnTo>
                <a:lnTo>
                  <a:pt x="4166091" y="785398"/>
                </a:lnTo>
                <a:lnTo>
                  <a:pt x="0" y="785398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0100" y="2447822"/>
            <a:ext cx="4166235" cy="785495"/>
          </a:xfrm>
          <a:custGeom>
            <a:avLst/>
            <a:gdLst/>
            <a:ahLst/>
            <a:cxnLst/>
            <a:rect l="l" t="t" r="r" b="b"/>
            <a:pathLst>
              <a:path w="4166235" h="785494">
                <a:moveTo>
                  <a:pt x="0" y="0"/>
                </a:moveTo>
                <a:lnTo>
                  <a:pt x="4166091" y="0"/>
                </a:lnTo>
                <a:lnTo>
                  <a:pt x="4166091" y="785398"/>
                </a:lnTo>
                <a:lnTo>
                  <a:pt x="0" y="785398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90550" y="1165875"/>
            <a:ext cx="2847969" cy="4381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505940" y="1011924"/>
            <a:ext cx="4510690" cy="20567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501191" y="1007163"/>
            <a:ext cx="4520565" cy="2066289"/>
          </a:xfrm>
          <a:custGeom>
            <a:avLst/>
            <a:gdLst/>
            <a:ahLst/>
            <a:cxnLst/>
            <a:rect l="l" t="t" r="r" b="b"/>
            <a:pathLst>
              <a:path w="4520565" h="2066289">
                <a:moveTo>
                  <a:pt x="0" y="0"/>
                </a:moveTo>
                <a:lnTo>
                  <a:pt x="4520215" y="0"/>
                </a:lnTo>
                <a:lnTo>
                  <a:pt x="4520215" y="2066245"/>
                </a:lnTo>
                <a:lnTo>
                  <a:pt x="0" y="2066245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702041" y="1313250"/>
            <a:ext cx="375285" cy="263525"/>
          </a:xfrm>
          <a:custGeom>
            <a:avLst/>
            <a:gdLst/>
            <a:ahLst/>
            <a:cxnLst/>
            <a:rect l="l" t="t" r="r" b="b"/>
            <a:pathLst>
              <a:path w="375285" h="263525">
                <a:moveTo>
                  <a:pt x="0" y="0"/>
                </a:moveTo>
                <a:lnTo>
                  <a:pt x="374999" y="0"/>
                </a:lnTo>
                <a:lnTo>
                  <a:pt x="374999" y="263399"/>
                </a:lnTo>
                <a:lnTo>
                  <a:pt x="0" y="2633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774666" y="2072048"/>
            <a:ext cx="375285" cy="263525"/>
          </a:xfrm>
          <a:custGeom>
            <a:avLst/>
            <a:gdLst/>
            <a:ahLst/>
            <a:cxnLst/>
            <a:rect l="l" t="t" r="r" b="b"/>
            <a:pathLst>
              <a:path w="375285" h="263525">
                <a:moveTo>
                  <a:pt x="0" y="0"/>
                </a:moveTo>
                <a:lnTo>
                  <a:pt x="374999" y="0"/>
                </a:lnTo>
                <a:lnTo>
                  <a:pt x="374999" y="263399"/>
                </a:lnTo>
                <a:lnTo>
                  <a:pt x="0" y="2633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642537" y="1713799"/>
            <a:ext cx="375285" cy="263525"/>
          </a:xfrm>
          <a:custGeom>
            <a:avLst/>
            <a:gdLst/>
            <a:ahLst/>
            <a:cxnLst/>
            <a:rect l="l" t="t" r="r" b="b"/>
            <a:pathLst>
              <a:path w="375284" h="263525">
                <a:moveTo>
                  <a:pt x="0" y="0"/>
                </a:moveTo>
                <a:lnTo>
                  <a:pt x="374999" y="0"/>
                </a:lnTo>
                <a:lnTo>
                  <a:pt x="374999" y="263399"/>
                </a:lnTo>
                <a:lnTo>
                  <a:pt x="0" y="2633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331950" y="1711930"/>
            <a:ext cx="3164205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400" spc="-5" dirty="0">
                <a:solidFill>
                  <a:srgbClr val="38751C"/>
                </a:solidFill>
              </a:rPr>
              <a:t>e.g. </a:t>
            </a:r>
            <a:r>
              <a:rPr sz="2400" dirty="0">
                <a:solidFill>
                  <a:srgbClr val="38751C"/>
                </a:solidFill>
              </a:rPr>
              <a:t>x </a:t>
            </a:r>
            <a:r>
              <a:rPr sz="2400" spc="-5" dirty="0">
                <a:solidFill>
                  <a:srgbClr val="38751C"/>
                </a:solidFill>
              </a:rPr>
              <a:t>= -2, </a:t>
            </a:r>
            <a:r>
              <a:rPr sz="2400" dirty="0">
                <a:solidFill>
                  <a:srgbClr val="38751C"/>
                </a:solidFill>
              </a:rPr>
              <a:t>y </a:t>
            </a:r>
            <a:r>
              <a:rPr sz="2400" spc="-5" dirty="0">
                <a:solidFill>
                  <a:srgbClr val="38751C"/>
                </a:solidFill>
              </a:rPr>
              <a:t>= 5, </a:t>
            </a:r>
            <a:r>
              <a:rPr sz="2400" dirty="0">
                <a:solidFill>
                  <a:srgbClr val="38751C"/>
                </a:solidFill>
              </a:rPr>
              <a:t>z </a:t>
            </a:r>
            <a:r>
              <a:rPr sz="2400" spc="-5" dirty="0">
                <a:solidFill>
                  <a:srgbClr val="38751C"/>
                </a:solidFill>
              </a:rPr>
              <a:t>=</a:t>
            </a:r>
            <a:r>
              <a:rPr sz="2400" spc="-70" dirty="0">
                <a:solidFill>
                  <a:srgbClr val="38751C"/>
                </a:solidFill>
              </a:rPr>
              <a:t> </a:t>
            </a:r>
            <a:r>
              <a:rPr sz="2400" spc="-5" dirty="0">
                <a:solidFill>
                  <a:srgbClr val="38751C"/>
                </a:solidFill>
              </a:rPr>
              <a:t>-4</a:t>
            </a:r>
            <a:endParaRPr sz="2400"/>
          </a:p>
        </p:txBody>
      </p:sp>
      <p:sp>
        <p:nvSpPr>
          <p:cNvPr id="13" name="object 13"/>
          <p:cNvSpPr/>
          <p:nvPr/>
        </p:nvSpPr>
        <p:spPr>
          <a:xfrm>
            <a:off x="207187" y="2626996"/>
            <a:ext cx="1409697" cy="3905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53000" y="3520870"/>
            <a:ext cx="942973" cy="4571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000570" y="3454194"/>
            <a:ext cx="2047870" cy="5905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971033" y="2512697"/>
            <a:ext cx="2085958" cy="61912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23300" y="4609120"/>
            <a:ext cx="821055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Want: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528596" y="4478667"/>
            <a:ext cx="1609916" cy="61919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378007" y="3301476"/>
            <a:ext cx="466314" cy="61919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8368483" y="3291950"/>
            <a:ext cx="485775" cy="638810"/>
          </a:xfrm>
          <a:custGeom>
            <a:avLst/>
            <a:gdLst/>
            <a:ahLst/>
            <a:cxnLst/>
            <a:rect l="l" t="t" r="r" b="b"/>
            <a:pathLst>
              <a:path w="485775" h="638810">
                <a:moveTo>
                  <a:pt x="0" y="0"/>
                </a:moveTo>
                <a:lnTo>
                  <a:pt x="485374" y="0"/>
                </a:lnTo>
                <a:lnTo>
                  <a:pt x="485374" y="638243"/>
                </a:lnTo>
                <a:lnTo>
                  <a:pt x="0" y="638243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5411565" y="2944871"/>
            <a:ext cx="3044825" cy="348615"/>
          </a:xfrm>
          <a:custGeom>
            <a:avLst/>
            <a:gdLst/>
            <a:ahLst/>
            <a:cxnLst/>
            <a:rect l="l" t="t" r="r" b="b"/>
            <a:pathLst>
              <a:path w="3044825" h="348614">
                <a:moveTo>
                  <a:pt x="3044543" y="348499"/>
                </a:moveTo>
                <a:lnTo>
                  <a:pt x="0" y="0"/>
                </a:lnTo>
              </a:path>
            </a:pathLst>
          </a:custGeom>
          <a:ln w="19049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5325690" y="2913609"/>
            <a:ext cx="89535" cy="62865"/>
          </a:xfrm>
          <a:custGeom>
            <a:avLst/>
            <a:gdLst/>
            <a:ahLst/>
            <a:cxnLst/>
            <a:rect l="l" t="t" r="r" b="b"/>
            <a:pathLst>
              <a:path w="89535" h="62864">
                <a:moveTo>
                  <a:pt x="89449" y="0"/>
                </a:moveTo>
                <a:lnTo>
                  <a:pt x="0" y="21429"/>
                </a:lnTo>
                <a:lnTo>
                  <a:pt x="82299" y="62522"/>
                </a:lnTo>
                <a:lnTo>
                  <a:pt x="89449" y="0"/>
                </a:lnTo>
                <a:close/>
              </a:path>
            </a:pathLst>
          </a:custGeom>
          <a:ln w="19049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399118" y="5586262"/>
            <a:ext cx="1579880" cy="2882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19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0" i="0" u="none" strike="noStrike" kern="1200" cap="none" spc="-7" normalizeH="0" baseline="1388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Lecture 4 </a:t>
            </a:r>
            <a:r>
              <a:rPr kumimoji="0" sz="3000" b="0" i="0" u="none" strike="noStrike" kern="1200" cap="none" spc="0" normalizeH="0" baseline="1388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3000" b="0" i="0" u="none" strike="noStrike" kern="1200" cap="none" spc="-225" normalizeH="0" baseline="1388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15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4" name="object 2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1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13 Jan</a:t>
            </a:r>
            <a:r>
              <a:rPr kumimoji="0" sz="2000" b="0" i="0" u="none" strike="noStrike" kern="1200" cap="none" spc="-6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2016</a:t>
            </a:r>
          </a:p>
        </p:txBody>
      </p:sp>
      <p:sp>
        <p:nvSpPr>
          <p:cNvPr id="25" name="object 2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9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Fei-Fei Li &amp; Andrej Karpathy &amp; Justin</a:t>
            </a:r>
            <a:r>
              <a:rPr kumimoji="0" sz="1800" b="0" i="0" u="none" strike="noStrike" kern="1200" cap="none" spc="6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Johnson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882E6D0-2E32-40FE-949B-3664A06E115A}"/>
              </a:ext>
            </a:extLst>
          </p:cNvPr>
          <p:cNvSpPr txBox="1"/>
          <p:nvPr/>
        </p:nvSpPr>
        <p:spPr>
          <a:xfrm>
            <a:off x="0" y="6604084"/>
            <a:ext cx="10727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Andrej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Karpathy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Rectangle 3">
            <a:extLst>
              <a:ext uri="{FF2B5EF4-FFF2-40B4-BE49-F238E27FC236}">
                <a16:creationId xmlns:a16="http://schemas.microsoft.com/office/drawing/2014/main" id="{9195EE78-D652-425F-896F-31475F5423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altLang="en-US" u="sng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Another generic example</a:t>
            </a:r>
          </a:p>
        </p:txBody>
      </p:sp>
    </p:spTree>
    <p:extLst>
      <p:ext uri="{BB962C8B-B14F-4D97-AF65-F5344CB8AC3E}">
        <p14:creationId xmlns:p14="http://schemas.microsoft.com/office/powerpoint/2010/main" val="991110188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5481366"/>
            <a:ext cx="9144000" cy="359073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5748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11470" algn="l"/>
                <a:tab pos="7621270" algn="l"/>
              </a:tabLst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Fei-Fei Li &amp; Andrej Karpathy &amp;</a:t>
            </a:r>
            <a:r>
              <a:rPr kumimoji="0" sz="1800" b="0" i="0" u="none" strike="noStrike" kern="1200" cap="none" spc="1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Justin</a:t>
            </a:r>
            <a:r>
              <a:rPr kumimoji="0" sz="18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Johnson	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Lecture</a:t>
            </a:r>
            <a:r>
              <a:rPr kumimoji="0" sz="3000" b="0" i="0" u="none" strike="noStrike" kern="1200" cap="none" spc="0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4</a:t>
            </a:r>
            <a:r>
              <a:rPr kumimoji="0" sz="3000" b="0" i="0" u="none" strike="noStrike" kern="1200" cap="none" spc="0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-	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13 Jan</a:t>
            </a:r>
            <a:r>
              <a:rPr kumimoji="0" sz="3000" b="0" i="0" u="none" strike="noStrike" kern="1200" cap="none" spc="-9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2016</a:t>
            </a:r>
            <a:endParaRPr kumimoji="0" sz="3000" b="0" i="0" u="none" strike="noStrike" kern="1200" cap="none" spc="0" normalizeH="0" baseline="-4166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0600" y="3355395"/>
            <a:ext cx="4166235" cy="785495"/>
          </a:xfrm>
          <a:custGeom>
            <a:avLst/>
            <a:gdLst/>
            <a:ahLst/>
            <a:cxnLst/>
            <a:rect l="l" t="t" r="r" b="b"/>
            <a:pathLst>
              <a:path w="4166235" h="785495">
                <a:moveTo>
                  <a:pt x="0" y="0"/>
                </a:moveTo>
                <a:lnTo>
                  <a:pt x="4166091" y="0"/>
                </a:lnTo>
                <a:lnTo>
                  <a:pt x="4166091" y="785398"/>
                </a:lnTo>
                <a:lnTo>
                  <a:pt x="0" y="785398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0100" y="2447822"/>
            <a:ext cx="4166235" cy="785495"/>
          </a:xfrm>
          <a:custGeom>
            <a:avLst/>
            <a:gdLst/>
            <a:ahLst/>
            <a:cxnLst/>
            <a:rect l="l" t="t" r="r" b="b"/>
            <a:pathLst>
              <a:path w="4166235" h="785494">
                <a:moveTo>
                  <a:pt x="0" y="0"/>
                </a:moveTo>
                <a:lnTo>
                  <a:pt x="4166091" y="0"/>
                </a:lnTo>
                <a:lnTo>
                  <a:pt x="4166091" y="785398"/>
                </a:lnTo>
                <a:lnTo>
                  <a:pt x="0" y="785398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90550" y="1165875"/>
            <a:ext cx="2847969" cy="4381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505940" y="1011924"/>
            <a:ext cx="4510690" cy="20567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501191" y="1007163"/>
            <a:ext cx="4520565" cy="2066289"/>
          </a:xfrm>
          <a:custGeom>
            <a:avLst/>
            <a:gdLst/>
            <a:ahLst/>
            <a:cxnLst/>
            <a:rect l="l" t="t" r="r" b="b"/>
            <a:pathLst>
              <a:path w="4520565" h="2066289">
                <a:moveTo>
                  <a:pt x="0" y="0"/>
                </a:moveTo>
                <a:lnTo>
                  <a:pt x="4520215" y="0"/>
                </a:lnTo>
                <a:lnTo>
                  <a:pt x="4520215" y="2066245"/>
                </a:lnTo>
                <a:lnTo>
                  <a:pt x="0" y="2066245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702041" y="1313250"/>
            <a:ext cx="375285" cy="263525"/>
          </a:xfrm>
          <a:custGeom>
            <a:avLst/>
            <a:gdLst/>
            <a:ahLst/>
            <a:cxnLst/>
            <a:rect l="l" t="t" r="r" b="b"/>
            <a:pathLst>
              <a:path w="375285" h="263525">
                <a:moveTo>
                  <a:pt x="0" y="0"/>
                </a:moveTo>
                <a:lnTo>
                  <a:pt x="374999" y="0"/>
                </a:lnTo>
                <a:lnTo>
                  <a:pt x="374999" y="263399"/>
                </a:lnTo>
                <a:lnTo>
                  <a:pt x="0" y="2633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774666" y="2072048"/>
            <a:ext cx="375285" cy="263525"/>
          </a:xfrm>
          <a:custGeom>
            <a:avLst/>
            <a:gdLst/>
            <a:ahLst/>
            <a:cxnLst/>
            <a:rect l="l" t="t" r="r" b="b"/>
            <a:pathLst>
              <a:path w="375285" h="263525">
                <a:moveTo>
                  <a:pt x="0" y="0"/>
                </a:moveTo>
                <a:lnTo>
                  <a:pt x="374999" y="0"/>
                </a:lnTo>
                <a:lnTo>
                  <a:pt x="374999" y="263399"/>
                </a:lnTo>
                <a:lnTo>
                  <a:pt x="0" y="2633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642537" y="1713799"/>
            <a:ext cx="375285" cy="263525"/>
          </a:xfrm>
          <a:custGeom>
            <a:avLst/>
            <a:gdLst/>
            <a:ahLst/>
            <a:cxnLst/>
            <a:rect l="l" t="t" r="r" b="b"/>
            <a:pathLst>
              <a:path w="375284" h="263525">
                <a:moveTo>
                  <a:pt x="0" y="0"/>
                </a:moveTo>
                <a:lnTo>
                  <a:pt x="374999" y="0"/>
                </a:lnTo>
                <a:lnTo>
                  <a:pt x="374999" y="263399"/>
                </a:lnTo>
                <a:lnTo>
                  <a:pt x="0" y="2633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331950" y="1711930"/>
            <a:ext cx="3164205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400" spc="-5" dirty="0">
                <a:solidFill>
                  <a:srgbClr val="38751C"/>
                </a:solidFill>
              </a:rPr>
              <a:t>e.g. </a:t>
            </a:r>
            <a:r>
              <a:rPr sz="2400" dirty="0">
                <a:solidFill>
                  <a:srgbClr val="38751C"/>
                </a:solidFill>
              </a:rPr>
              <a:t>x </a:t>
            </a:r>
            <a:r>
              <a:rPr sz="2400" spc="-5" dirty="0">
                <a:solidFill>
                  <a:srgbClr val="38751C"/>
                </a:solidFill>
              </a:rPr>
              <a:t>= -2, </a:t>
            </a:r>
            <a:r>
              <a:rPr sz="2400" dirty="0">
                <a:solidFill>
                  <a:srgbClr val="38751C"/>
                </a:solidFill>
              </a:rPr>
              <a:t>y </a:t>
            </a:r>
            <a:r>
              <a:rPr sz="2400" spc="-5" dirty="0">
                <a:solidFill>
                  <a:srgbClr val="38751C"/>
                </a:solidFill>
              </a:rPr>
              <a:t>= 5, </a:t>
            </a:r>
            <a:r>
              <a:rPr sz="2400" dirty="0">
                <a:solidFill>
                  <a:srgbClr val="38751C"/>
                </a:solidFill>
              </a:rPr>
              <a:t>z </a:t>
            </a:r>
            <a:r>
              <a:rPr sz="2400" spc="-5" dirty="0">
                <a:solidFill>
                  <a:srgbClr val="38751C"/>
                </a:solidFill>
              </a:rPr>
              <a:t>=</a:t>
            </a:r>
            <a:r>
              <a:rPr sz="2400" spc="-70" dirty="0">
                <a:solidFill>
                  <a:srgbClr val="38751C"/>
                </a:solidFill>
              </a:rPr>
              <a:t> </a:t>
            </a:r>
            <a:r>
              <a:rPr sz="2400" spc="-5" dirty="0">
                <a:solidFill>
                  <a:srgbClr val="38751C"/>
                </a:solidFill>
              </a:rPr>
              <a:t>-4</a:t>
            </a:r>
            <a:endParaRPr sz="2400"/>
          </a:p>
        </p:txBody>
      </p:sp>
      <p:sp>
        <p:nvSpPr>
          <p:cNvPr id="13" name="object 13"/>
          <p:cNvSpPr/>
          <p:nvPr/>
        </p:nvSpPr>
        <p:spPr>
          <a:xfrm>
            <a:off x="207187" y="2626996"/>
            <a:ext cx="1409697" cy="3905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53000" y="3520870"/>
            <a:ext cx="942973" cy="4571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000570" y="3454194"/>
            <a:ext cx="2047870" cy="5905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971033" y="2512697"/>
            <a:ext cx="2085958" cy="61912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23300" y="4609120"/>
            <a:ext cx="821055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Want: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528596" y="4478667"/>
            <a:ext cx="1609916" cy="61919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261108" y="3293370"/>
            <a:ext cx="457198" cy="74294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8251583" y="3283845"/>
            <a:ext cx="476250" cy="762000"/>
          </a:xfrm>
          <a:custGeom>
            <a:avLst/>
            <a:gdLst/>
            <a:ahLst/>
            <a:cxnLst/>
            <a:rect l="l" t="t" r="r" b="b"/>
            <a:pathLst>
              <a:path w="476250" h="762000">
                <a:moveTo>
                  <a:pt x="0" y="0"/>
                </a:moveTo>
                <a:lnTo>
                  <a:pt x="476249" y="0"/>
                </a:lnTo>
                <a:lnTo>
                  <a:pt x="476249" y="761998"/>
                </a:lnTo>
                <a:lnTo>
                  <a:pt x="0" y="761998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7035335" y="2034186"/>
            <a:ext cx="1421130" cy="1259205"/>
          </a:xfrm>
          <a:custGeom>
            <a:avLst/>
            <a:gdLst/>
            <a:ahLst/>
            <a:cxnLst/>
            <a:rect l="l" t="t" r="r" b="b"/>
            <a:pathLst>
              <a:path w="1421129" h="1259205">
                <a:moveTo>
                  <a:pt x="1420772" y="1259184"/>
                </a:moveTo>
                <a:lnTo>
                  <a:pt x="0" y="0"/>
                </a:lnTo>
              </a:path>
            </a:pathLst>
          </a:custGeom>
          <a:ln w="19049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6970636" y="1976845"/>
            <a:ext cx="85725" cy="81280"/>
          </a:xfrm>
          <a:custGeom>
            <a:avLst/>
            <a:gdLst/>
            <a:ahLst/>
            <a:cxnLst/>
            <a:rect l="l" t="t" r="r" b="b"/>
            <a:pathLst>
              <a:path w="85725" h="81280">
                <a:moveTo>
                  <a:pt x="85574" y="33789"/>
                </a:moveTo>
                <a:lnTo>
                  <a:pt x="0" y="0"/>
                </a:lnTo>
                <a:lnTo>
                  <a:pt x="43849" y="80887"/>
                </a:lnTo>
                <a:lnTo>
                  <a:pt x="85574" y="33789"/>
                </a:lnTo>
                <a:close/>
              </a:path>
            </a:pathLst>
          </a:custGeom>
          <a:ln w="19049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399118" y="5586262"/>
            <a:ext cx="1579880" cy="2882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19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0" i="0" u="none" strike="noStrike" kern="1200" cap="none" spc="-7" normalizeH="0" baseline="1388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Lecture 4 </a:t>
            </a:r>
            <a:r>
              <a:rPr kumimoji="0" sz="3000" b="0" i="0" u="none" strike="noStrike" kern="1200" cap="none" spc="0" normalizeH="0" baseline="1388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3000" b="0" i="0" u="none" strike="noStrike" kern="1200" cap="none" spc="-225" normalizeH="0" baseline="1388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16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4" name="object 2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1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13 Jan</a:t>
            </a:r>
            <a:r>
              <a:rPr kumimoji="0" sz="2000" b="0" i="0" u="none" strike="noStrike" kern="1200" cap="none" spc="-6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2016</a:t>
            </a:r>
          </a:p>
        </p:txBody>
      </p:sp>
      <p:sp>
        <p:nvSpPr>
          <p:cNvPr id="25" name="object 2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9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Fei-Fei Li &amp; Andrej Karpathy &amp; Justin</a:t>
            </a:r>
            <a:r>
              <a:rPr kumimoji="0" sz="1800" b="0" i="0" u="none" strike="noStrike" kern="1200" cap="none" spc="6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Johnson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F2200C5-8034-44F1-B475-9DD12B482098}"/>
              </a:ext>
            </a:extLst>
          </p:cNvPr>
          <p:cNvSpPr txBox="1"/>
          <p:nvPr/>
        </p:nvSpPr>
        <p:spPr>
          <a:xfrm>
            <a:off x="0" y="6604084"/>
            <a:ext cx="10727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Andrej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Karpathy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Rectangle 3">
            <a:extLst>
              <a:ext uri="{FF2B5EF4-FFF2-40B4-BE49-F238E27FC236}">
                <a16:creationId xmlns:a16="http://schemas.microsoft.com/office/drawing/2014/main" id="{8CEA1A1D-CDC4-43F4-948C-85E5FD69F2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altLang="en-US" u="sng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Another generic example</a:t>
            </a:r>
          </a:p>
        </p:txBody>
      </p:sp>
    </p:spTree>
    <p:extLst>
      <p:ext uri="{BB962C8B-B14F-4D97-AF65-F5344CB8AC3E}">
        <p14:creationId xmlns:p14="http://schemas.microsoft.com/office/powerpoint/2010/main" val="10959811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Biological analog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91" y="1766785"/>
            <a:ext cx="3963755" cy="2560320"/>
          </a:xfrm>
        </p:spPr>
      </p:pic>
      <p:sp>
        <p:nvSpPr>
          <p:cNvPr id="2" name="Rounded Rectangle 1"/>
          <p:cNvSpPr/>
          <p:nvPr/>
        </p:nvSpPr>
        <p:spPr>
          <a:xfrm>
            <a:off x="457200" y="990600"/>
            <a:ext cx="4021138" cy="5135563"/>
          </a:xfrm>
          <a:prstGeom prst="roundRect">
            <a:avLst/>
          </a:prstGeom>
          <a:noFill/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648200" y="969963"/>
            <a:ext cx="4021138" cy="5126037"/>
          </a:xfrm>
          <a:prstGeom prst="roundRect">
            <a:avLst/>
          </a:prstGeom>
          <a:noFill/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369" name="Rectangle 2"/>
          <p:cNvSpPr>
            <a:spLocks noChangeArrowheads="1"/>
          </p:cNvSpPr>
          <p:nvPr/>
        </p:nvSpPr>
        <p:spPr bwMode="auto">
          <a:xfrm>
            <a:off x="1255712" y="4791075"/>
            <a:ext cx="24241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A biological neuron </a:t>
            </a:r>
          </a:p>
        </p:txBody>
      </p:sp>
      <p:sp>
        <p:nvSpPr>
          <p:cNvPr id="15370" name="Rectangle 9"/>
          <p:cNvSpPr>
            <a:spLocks noChangeArrowheads="1"/>
          </p:cNvSpPr>
          <p:nvPr/>
        </p:nvSpPr>
        <p:spPr bwMode="auto">
          <a:xfrm>
            <a:off x="5425477" y="4791075"/>
            <a:ext cx="230864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An artificial neuron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616495"/>
            <a:ext cx="3738682" cy="26439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29050" y="5301343"/>
            <a:ext cx="1485900" cy="155665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6604084"/>
            <a:ext cx="91884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Jia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-bin Huang</a:t>
            </a:r>
          </a:p>
        </p:txBody>
      </p:sp>
    </p:spTree>
    <p:extLst>
      <p:ext uri="{BB962C8B-B14F-4D97-AF65-F5344CB8AC3E}">
        <p14:creationId xmlns:p14="http://schemas.microsoft.com/office/powerpoint/2010/main" val="1784938702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5481366"/>
            <a:ext cx="9144000" cy="359073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5748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11470" algn="l"/>
                <a:tab pos="7621270" algn="l"/>
              </a:tabLst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Fei-Fei Li &amp; Andrej Karpathy &amp;</a:t>
            </a:r>
            <a:r>
              <a:rPr kumimoji="0" sz="1800" b="0" i="0" u="none" strike="noStrike" kern="1200" cap="none" spc="1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Justin</a:t>
            </a:r>
            <a:r>
              <a:rPr kumimoji="0" sz="18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Johnson	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Lecture</a:t>
            </a:r>
            <a:r>
              <a:rPr kumimoji="0" sz="3000" b="0" i="0" u="none" strike="noStrike" kern="1200" cap="none" spc="0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4</a:t>
            </a:r>
            <a:r>
              <a:rPr kumimoji="0" sz="3000" b="0" i="0" u="none" strike="noStrike" kern="1200" cap="none" spc="0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-	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13 Jan</a:t>
            </a:r>
            <a:r>
              <a:rPr kumimoji="0" sz="3000" b="0" i="0" u="none" strike="noStrike" kern="1200" cap="none" spc="-9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2016</a:t>
            </a:r>
            <a:endParaRPr kumimoji="0" sz="3000" b="0" i="0" u="none" strike="noStrike" kern="1200" cap="none" spc="0" normalizeH="0" baseline="-4166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0600" y="3355395"/>
            <a:ext cx="4166235" cy="785495"/>
          </a:xfrm>
          <a:custGeom>
            <a:avLst/>
            <a:gdLst/>
            <a:ahLst/>
            <a:cxnLst/>
            <a:rect l="l" t="t" r="r" b="b"/>
            <a:pathLst>
              <a:path w="4166235" h="785495">
                <a:moveTo>
                  <a:pt x="0" y="0"/>
                </a:moveTo>
                <a:lnTo>
                  <a:pt x="4166091" y="0"/>
                </a:lnTo>
                <a:lnTo>
                  <a:pt x="4166091" y="785398"/>
                </a:lnTo>
                <a:lnTo>
                  <a:pt x="0" y="785398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0100" y="2447822"/>
            <a:ext cx="4166235" cy="785495"/>
          </a:xfrm>
          <a:custGeom>
            <a:avLst/>
            <a:gdLst/>
            <a:ahLst/>
            <a:cxnLst/>
            <a:rect l="l" t="t" r="r" b="b"/>
            <a:pathLst>
              <a:path w="4166235" h="785494">
                <a:moveTo>
                  <a:pt x="0" y="0"/>
                </a:moveTo>
                <a:lnTo>
                  <a:pt x="4166091" y="0"/>
                </a:lnTo>
                <a:lnTo>
                  <a:pt x="4166091" y="785398"/>
                </a:lnTo>
                <a:lnTo>
                  <a:pt x="0" y="785398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90550" y="1165875"/>
            <a:ext cx="2847969" cy="4381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505940" y="1011924"/>
            <a:ext cx="4510690" cy="20567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501191" y="1007163"/>
            <a:ext cx="4520565" cy="2066289"/>
          </a:xfrm>
          <a:custGeom>
            <a:avLst/>
            <a:gdLst/>
            <a:ahLst/>
            <a:cxnLst/>
            <a:rect l="l" t="t" r="r" b="b"/>
            <a:pathLst>
              <a:path w="4520565" h="2066289">
                <a:moveTo>
                  <a:pt x="0" y="0"/>
                </a:moveTo>
                <a:lnTo>
                  <a:pt x="4520215" y="0"/>
                </a:lnTo>
                <a:lnTo>
                  <a:pt x="4520215" y="2066245"/>
                </a:lnTo>
                <a:lnTo>
                  <a:pt x="0" y="2066245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702041" y="1313250"/>
            <a:ext cx="375285" cy="263525"/>
          </a:xfrm>
          <a:custGeom>
            <a:avLst/>
            <a:gdLst/>
            <a:ahLst/>
            <a:cxnLst/>
            <a:rect l="l" t="t" r="r" b="b"/>
            <a:pathLst>
              <a:path w="375285" h="263525">
                <a:moveTo>
                  <a:pt x="0" y="0"/>
                </a:moveTo>
                <a:lnTo>
                  <a:pt x="374999" y="0"/>
                </a:lnTo>
                <a:lnTo>
                  <a:pt x="374999" y="263399"/>
                </a:lnTo>
                <a:lnTo>
                  <a:pt x="0" y="2633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774666" y="2072048"/>
            <a:ext cx="375285" cy="263525"/>
          </a:xfrm>
          <a:custGeom>
            <a:avLst/>
            <a:gdLst/>
            <a:ahLst/>
            <a:cxnLst/>
            <a:rect l="l" t="t" r="r" b="b"/>
            <a:pathLst>
              <a:path w="375285" h="263525">
                <a:moveTo>
                  <a:pt x="0" y="0"/>
                </a:moveTo>
                <a:lnTo>
                  <a:pt x="374999" y="0"/>
                </a:lnTo>
                <a:lnTo>
                  <a:pt x="374999" y="263399"/>
                </a:lnTo>
                <a:lnTo>
                  <a:pt x="0" y="2633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331950" y="1711930"/>
            <a:ext cx="3164205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400" spc="-5" dirty="0">
                <a:solidFill>
                  <a:srgbClr val="38751C"/>
                </a:solidFill>
              </a:rPr>
              <a:t>e.g. </a:t>
            </a:r>
            <a:r>
              <a:rPr sz="2400" dirty="0">
                <a:solidFill>
                  <a:srgbClr val="38751C"/>
                </a:solidFill>
              </a:rPr>
              <a:t>x </a:t>
            </a:r>
            <a:r>
              <a:rPr sz="2400" spc="-5" dirty="0">
                <a:solidFill>
                  <a:srgbClr val="38751C"/>
                </a:solidFill>
              </a:rPr>
              <a:t>= -2, </a:t>
            </a:r>
            <a:r>
              <a:rPr sz="2400" dirty="0">
                <a:solidFill>
                  <a:srgbClr val="38751C"/>
                </a:solidFill>
              </a:rPr>
              <a:t>y </a:t>
            </a:r>
            <a:r>
              <a:rPr sz="2400" spc="-5" dirty="0">
                <a:solidFill>
                  <a:srgbClr val="38751C"/>
                </a:solidFill>
              </a:rPr>
              <a:t>= 5, </a:t>
            </a:r>
            <a:r>
              <a:rPr sz="2400" dirty="0">
                <a:solidFill>
                  <a:srgbClr val="38751C"/>
                </a:solidFill>
              </a:rPr>
              <a:t>z </a:t>
            </a:r>
            <a:r>
              <a:rPr sz="2400" spc="-5" dirty="0">
                <a:solidFill>
                  <a:srgbClr val="38751C"/>
                </a:solidFill>
              </a:rPr>
              <a:t>=</a:t>
            </a:r>
            <a:r>
              <a:rPr sz="2400" spc="-70" dirty="0">
                <a:solidFill>
                  <a:srgbClr val="38751C"/>
                </a:solidFill>
              </a:rPr>
              <a:t> </a:t>
            </a:r>
            <a:r>
              <a:rPr sz="2400" spc="-5" dirty="0">
                <a:solidFill>
                  <a:srgbClr val="38751C"/>
                </a:solidFill>
              </a:rPr>
              <a:t>-4</a:t>
            </a:r>
            <a:endParaRPr sz="2400"/>
          </a:p>
        </p:txBody>
      </p:sp>
      <p:sp>
        <p:nvSpPr>
          <p:cNvPr id="12" name="object 12"/>
          <p:cNvSpPr/>
          <p:nvPr/>
        </p:nvSpPr>
        <p:spPr>
          <a:xfrm>
            <a:off x="207187" y="2626996"/>
            <a:ext cx="1409697" cy="3905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53000" y="3520870"/>
            <a:ext cx="942973" cy="4571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000570" y="3454194"/>
            <a:ext cx="2047870" cy="5905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971033" y="2512697"/>
            <a:ext cx="2085958" cy="61912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23300" y="4609120"/>
            <a:ext cx="821055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Want: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528596" y="4478667"/>
            <a:ext cx="1609916" cy="61919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7035335" y="2034186"/>
            <a:ext cx="1421130" cy="1259205"/>
          </a:xfrm>
          <a:custGeom>
            <a:avLst/>
            <a:gdLst/>
            <a:ahLst/>
            <a:cxnLst/>
            <a:rect l="l" t="t" r="r" b="b"/>
            <a:pathLst>
              <a:path w="1421129" h="1259205">
                <a:moveTo>
                  <a:pt x="1420772" y="1259184"/>
                </a:moveTo>
                <a:lnTo>
                  <a:pt x="0" y="0"/>
                </a:lnTo>
              </a:path>
            </a:pathLst>
          </a:custGeom>
          <a:ln w="19049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6970636" y="1976845"/>
            <a:ext cx="85725" cy="81280"/>
          </a:xfrm>
          <a:custGeom>
            <a:avLst/>
            <a:gdLst/>
            <a:ahLst/>
            <a:cxnLst/>
            <a:rect l="l" t="t" r="r" b="b"/>
            <a:pathLst>
              <a:path w="85725" h="81280">
                <a:moveTo>
                  <a:pt x="85574" y="33789"/>
                </a:moveTo>
                <a:lnTo>
                  <a:pt x="0" y="0"/>
                </a:lnTo>
                <a:lnTo>
                  <a:pt x="43849" y="80887"/>
                </a:lnTo>
                <a:lnTo>
                  <a:pt x="85574" y="33789"/>
                </a:lnTo>
                <a:close/>
              </a:path>
            </a:pathLst>
          </a:custGeom>
          <a:ln w="19049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8261108" y="3293370"/>
            <a:ext cx="457198" cy="74294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8251583" y="3283845"/>
            <a:ext cx="476250" cy="762000"/>
          </a:xfrm>
          <a:custGeom>
            <a:avLst/>
            <a:gdLst/>
            <a:ahLst/>
            <a:cxnLst/>
            <a:rect l="l" t="t" r="r" b="b"/>
            <a:pathLst>
              <a:path w="476250" h="762000">
                <a:moveTo>
                  <a:pt x="0" y="0"/>
                </a:moveTo>
                <a:lnTo>
                  <a:pt x="476249" y="0"/>
                </a:lnTo>
                <a:lnTo>
                  <a:pt x="476249" y="761998"/>
                </a:lnTo>
                <a:lnTo>
                  <a:pt x="0" y="761998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399118" y="5586262"/>
            <a:ext cx="1579880" cy="2882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19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0" i="0" u="none" strike="noStrike" kern="1200" cap="none" spc="-7" normalizeH="0" baseline="1388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Lecture 4 </a:t>
            </a:r>
            <a:r>
              <a:rPr kumimoji="0" sz="3000" b="0" i="0" u="none" strike="noStrike" kern="1200" cap="none" spc="0" normalizeH="0" baseline="1388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3000" b="0" i="0" u="none" strike="noStrike" kern="1200" cap="none" spc="-225" normalizeH="0" baseline="1388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17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1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13 Jan</a:t>
            </a:r>
            <a:r>
              <a:rPr kumimoji="0" sz="2000" b="0" i="0" u="none" strike="noStrike" kern="1200" cap="none" spc="-6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2016</a:t>
            </a:r>
          </a:p>
        </p:txBody>
      </p:sp>
      <p:sp>
        <p:nvSpPr>
          <p:cNvPr id="24" name="object 2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9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Fei-Fei Li &amp; Andrej Karpathy &amp; Justin</a:t>
            </a:r>
            <a:r>
              <a:rPr kumimoji="0" sz="1800" b="0" i="0" u="none" strike="noStrike" kern="1200" cap="none" spc="6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Johnson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0D735E0-74EB-45CF-8BDF-1607957671C3}"/>
              </a:ext>
            </a:extLst>
          </p:cNvPr>
          <p:cNvSpPr txBox="1"/>
          <p:nvPr/>
        </p:nvSpPr>
        <p:spPr>
          <a:xfrm>
            <a:off x="0" y="6604084"/>
            <a:ext cx="10727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Andrej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Karpathy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Rectangle 3">
            <a:extLst>
              <a:ext uri="{FF2B5EF4-FFF2-40B4-BE49-F238E27FC236}">
                <a16:creationId xmlns:a16="http://schemas.microsoft.com/office/drawing/2014/main" id="{6DCDFB5C-06BE-467B-86AD-7539FFF495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altLang="en-US" u="sng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Another generic example</a:t>
            </a:r>
          </a:p>
        </p:txBody>
      </p:sp>
    </p:spTree>
    <p:extLst>
      <p:ext uri="{BB962C8B-B14F-4D97-AF65-F5344CB8AC3E}">
        <p14:creationId xmlns:p14="http://schemas.microsoft.com/office/powerpoint/2010/main" val="1882999488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5481366"/>
            <a:ext cx="9144000" cy="359073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5748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11470" algn="l"/>
                <a:tab pos="7621270" algn="l"/>
              </a:tabLst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Fei-Fei Li &amp; Andrej Karpathy &amp;</a:t>
            </a:r>
            <a:r>
              <a:rPr kumimoji="0" sz="1800" b="0" i="0" u="none" strike="noStrike" kern="1200" cap="none" spc="1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Justin</a:t>
            </a:r>
            <a:r>
              <a:rPr kumimoji="0" sz="18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Johnson	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Lecture</a:t>
            </a:r>
            <a:r>
              <a:rPr kumimoji="0" sz="3000" b="0" i="0" u="none" strike="noStrike" kern="1200" cap="none" spc="0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4</a:t>
            </a:r>
            <a:r>
              <a:rPr kumimoji="0" sz="3000" b="0" i="0" u="none" strike="noStrike" kern="1200" cap="none" spc="0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-	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13 Jan</a:t>
            </a:r>
            <a:r>
              <a:rPr kumimoji="0" sz="3000" b="0" i="0" u="none" strike="noStrike" kern="1200" cap="none" spc="-9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2016</a:t>
            </a:r>
            <a:endParaRPr kumimoji="0" sz="3000" b="0" i="0" u="none" strike="noStrike" kern="1200" cap="none" spc="0" normalizeH="0" baseline="-4166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0600" y="3355395"/>
            <a:ext cx="4166235" cy="785495"/>
          </a:xfrm>
          <a:custGeom>
            <a:avLst/>
            <a:gdLst/>
            <a:ahLst/>
            <a:cxnLst/>
            <a:rect l="l" t="t" r="r" b="b"/>
            <a:pathLst>
              <a:path w="4166235" h="785495">
                <a:moveTo>
                  <a:pt x="0" y="0"/>
                </a:moveTo>
                <a:lnTo>
                  <a:pt x="4166091" y="0"/>
                </a:lnTo>
                <a:lnTo>
                  <a:pt x="4166091" y="785398"/>
                </a:lnTo>
                <a:lnTo>
                  <a:pt x="0" y="785398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0100" y="2447822"/>
            <a:ext cx="4166235" cy="785495"/>
          </a:xfrm>
          <a:custGeom>
            <a:avLst/>
            <a:gdLst/>
            <a:ahLst/>
            <a:cxnLst/>
            <a:rect l="l" t="t" r="r" b="b"/>
            <a:pathLst>
              <a:path w="4166235" h="785494">
                <a:moveTo>
                  <a:pt x="0" y="0"/>
                </a:moveTo>
                <a:lnTo>
                  <a:pt x="4166091" y="0"/>
                </a:lnTo>
                <a:lnTo>
                  <a:pt x="4166091" y="785398"/>
                </a:lnTo>
                <a:lnTo>
                  <a:pt x="0" y="785398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90550" y="1165875"/>
            <a:ext cx="2847969" cy="4381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505940" y="1011924"/>
            <a:ext cx="4510690" cy="20567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501191" y="1007163"/>
            <a:ext cx="4520565" cy="2066289"/>
          </a:xfrm>
          <a:custGeom>
            <a:avLst/>
            <a:gdLst/>
            <a:ahLst/>
            <a:cxnLst/>
            <a:rect l="l" t="t" r="r" b="b"/>
            <a:pathLst>
              <a:path w="4520565" h="2066289">
                <a:moveTo>
                  <a:pt x="0" y="0"/>
                </a:moveTo>
                <a:lnTo>
                  <a:pt x="4520215" y="0"/>
                </a:lnTo>
                <a:lnTo>
                  <a:pt x="4520215" y="2066245"/>
                </a:lnTo>
                <a:lnTo>
                  <a:pt x="0" y="2066245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702041" y="1313250"/>
            <a:ext cx="375285" cy="263525"/>
          </a:xfrm>
          <a:custGeom>
            <a:avLst/>
            <a:gdLst/>
            <a:ahLst/>
            <a:cxnLst/>
            <a:rect l="l" t="t" r="r" b="b"/>
            <a:pathLst>
              <a:path w="375285" h="263525">
                <a:moveTo>
                  <a:pt x="0" y="0"/>
                </a:moveTo>
                <a:lnTo>
                  <a:pt x="374999" y="0"/>
                </a:lnTo>
                <a:lnTo>
                  <a:pt x="374999" y="263399"/>
                </a:lnTo>
                <a:lnTo>
                  <a:pt x="0" y="2633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774666" y="2072048"/>
            <a:ext cx="375285" cy="263525"/>
          </a:xfrm>
          <a:custGeom>
            <a:avLst/>
            <a:gdLst/>
            <a:ahLst/>
            <a:cxnLst/>
            <a:rect l="l" t="t" r="r" b="b"/>
            <a:pathLst>
              <a:path w="375285" h="263525">
                <a:moveTo>
                  <a:pt x="0" y="0"/>
                </a:moveTo>
                <a:lnTo>
                  <a:pt x="374999" y="0"/>
                </a:lnTo>
                <a:lnTo>
                  <a:pt x="374999" y="263399"/>
                </a:lnTo>
                <a:lnTo>
                  <a:pt x="0" y="2633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331950" y="1711930"/>
            <a:ext cx="3164205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400" spc="-5" dirty="0">
                <a:solidFill>
                  <a:srgbClr val="38751C"/>
                </a:solidFill>
              </a:rPr>
              <a:t>e.g. </a:t>
            </a:r>
            <a:r>
              <a:rPr sz="2400" dirty="0">
                <a:solidFill>
                  <a:srgbClr val="38751C"/>
                </a:solidFill>
              </a:rPr>
              <a:t>x </a:t>
            </a:r>
            <a:r>
              <a:rPr sz="2400" spc="-5" dirty="0">
                <a:solidFill>
                  <a:srgbClr val="38751C"/>
                </a:solidFill>
              </a:rPr>
              <a:t>= -2, </a:t>
            </a:r>
            <a:r>
              <a:rPr sz="2400" dirty="0">
                <a:solidFill>
                  <a:srgbClr val="38751C"/>
                </a:solidFill>
              </a:rPr>
              <a:t>y </a:t>
            </a:r>
            <a:r>
              <a:rPr sz="2400" spc="-5" dirty="0">
                <a:solidFill>
                  <a:srgbClr val="38751C"/>
                </a:solidFill>
              </a:rPr>
              <a:t>= 5, </a:t>
            </a:r>
            <a:r>
              <a:rPr sz="2400" dirty="0">
                <a:solidFill>
                  <a:srgbClr val="38751C"/>
                </a:solidFill>
              </a:rPr>
              <a:t>z </a:t>
            </a:r>
            <a:r>
              <a:rPr sz="2400" spc="-5" dirty="0">
                <a:solidFill>
                  <a:srgbClr val="38751C"/>
                </a:solidFill>
              </a:rPr>
              <a:t>=</a:t>
            </a:r>
            <a:r>
              <a:rPr sz="2400" spc="-70" dirty="0">
                <a:solidFill>
                  <a:srgbClr val="38751C"/>
                </a:solidFill>
              </a:rPr>
              <a:t> </a:t>
            </a:r>
            <a:r>
              <a:rPr sz="2400" spc="-5" dirty="0">
                <a:solidFill>
                  <a:srgbClr val="38751C"/>
                </a:solidFill>
              </a:rPr>
              <a:t>-4</a:t>
            </a:r>
            <a:endParaRPr sz="2400"/>
          </a:p>
        </p:txBody>
      </p:sp>
      <p:sp>
        <p:nvSpPr>
          <p:cNvPr id="12" name="object 12"/>
          <p:cNvSpPr/>
          <p:nvPr/>
        </p:nvSpPr>
        <p:spPr>
          <a:xfrm>
            <a:off x="207187" y="2626996"/>
            <a:ext cx="1409697" cy="3905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53000" y="3520870"/>
            <a:ext cx="942973" cy="4571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000570" y="3454194"/>
            <a:ext cx="2047870" cy="5905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971033" y="2512697"/>
            <a:ext cx="2085958" cy="61912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23300" y="4609120"/>
            <a:ext cx="821055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Want: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528596" y="4478667"/>
            <a:ext cx="1609916" cy="61919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5258214" y="2239522"/>
            <a:ext cx="3197860" cy="1054100"/>
          </a:xfrm>
          <a:custGeom>
            <a:avLst/>
            <a:gdLst/>
            <a:ahLst/>
            <a:cxnLst/>
            <a:rect l="l" t="t" r="r" b="b"/>
            <a:pathLst>
              <a:path w="3197859" h="1054100">
                <a:moveTo>
                  <a:pt x="3197743" y="1053822"/>
                </a:moveTo>
                <a:lnTo>
                  <a:pt x="0" y="0"/>
                </a:lnTo>
              </a:path>
            </a:pathLst>
          </a:custGeom>
          <a:ln w="19049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5176115" y="2209638"/>
            <a:ext cx="92075" cy="60325"/>
          </a:xfrm>
          <a:custGeom>
            <a:avLst/>
            <a:gdLst/>
            <a:ahLst/>
            <a:cxnLst/>
            <a:rect l="l" t="t" r="r" b="b"/>
            <a:pathLst>
              <a:path w="92075" h="60325">
                <a:moveTo>
                  <a:pt x="91949" y="0"/>
                </a:moveTo>
                <a:lnTo>
                  <a:pt x="0" y="2827"/>
                </a:lnTo>
                <a:lnTo>
                  <a:pt x="72249" y="59769"/>
                </a:lnTo>
                <a:lnTo>
                  <a:pt x="91949" y="0"/>
                </a:lnTo>
                <a:close/>
              </a:path>
            </a:pathLst>
          </a:custGeom>
          <a:ln w="19049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8271859" y="3293370"/>
            <a:ext cx="457199" cy="61919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8262333" y="3283845"/>
            <a:ext cx="476250" cy="638810"/>
          </a:xfrm>
          <a:custGeom>
            <a:avLst/>
            <a:gdLst/>
            <a:ahLst/>
            <a:cxnLst/>
            <a:rect l="l" t="t" r="r" b="b"/>
            <a:pathLst>
              <a:path w="476250" h="638810">
                <a:moveTo>
                  <a:pt x="0" y="0"/>
                </a:moveTo>
                <a:lnTo>
                  <a:pt x="476249" y="0"/>
                </a:lnTo>
                <a:lnTo>
                  <a:pt x="476249" y="638248"/>
                </a:lnTo>
                <a:lnTo>
                  <a:pt x="0" y="638248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399118" y="5586262"/>
            <a:ext cx="1579880" cy="2882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19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0" i="0" u="none" strike="noStrike" kern="1200" cap="none" spc="-7" normalizeH="0" baseline="1388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Lecture 4 </a:t>
            </a:r>
            <a:r>
              <a:rPr kumimoji="0" sz="3000" b="0" i="0" u="none" strike="noStrike" kern="1200" cap="none" spc="0" normalizeH="0" baseline="1388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3000" b="0" i="0" u="none" strike="noStrike" kern="1200" cap="none" spc="-225" normalizeH="0" baseline="1388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18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1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13 Jan</a:t>
            </a:r>
            <a:r>
              <a:rPr kumimoji="0" sz="2000" b="0" i="0" u="none" strike="noStrike" kern="1200" cap="none" spc="-6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2016</a:t>
            </a:r>
          </a:p>
        </p:txBody>
      </p:sp>
      <p:sp>
        <p:nvSpPr>
          <p:cNvPr id="24" name="object 2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9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Fei-Fei Li &amp; Andrej Karpathy &amp; Justin</a:t>
            </a:r>
            <a:r>
              <a:rPr kumimoji="0" sz="1800" b="0" i="0" u="none" strike="noStrike" kern="1200" cap="none" spc="6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Johnson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436E51E-748E-46E7-A53C-148400A88522}"/>
              </a:ext>
            </a:extLst>
          </p:cNvPr>
          <p:cNvSpPr txBox="1"/>
          <p:nvPr/>
        </p:nvSpPr>
        <p:spPr>
          <a:xfrm>
            <a:off x="0" y="6604084"/>
            <a:ext cx="10727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Andrej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Karpathy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Rectangle 3">
            <a:extLst>
              <a:ext uri="{FF2B5EF4-FFF2-40B4-BE49-F238E27FC236}">
                <a16:creationId xmlns:a16="http://schemas.microsoft.com/office/drawing/2014/main" id="{43B8EF7F-D802-4D48-B92B-744D59B467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altLang="en-US" u="sng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Another generic example</a:t>
            </a:r>
          </a:p>
        </p:txBody>
      </p:sp>
    </p:spTree>
    <p:extLst>
      <p:ext uri="{BB962C8B-B14F-4D97-AF65-F5344CB8AC3E}">
        <p14:creationId xmlns:p14="http://schemas.microsoft.com/office/powerpoint/2010/main" val="2993179097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5481366"/>
            <a:ext cx="9144000" cy="359073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5748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11470" algn="l"/>
                <a:tab pos="7621270" algn="l"/>
              </a:tabLst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Fei-Fei Li &amp; Andrej Karpathy &amp;</a:t>
            </a:r>
            <a:r>
              <a:rPr kumimoji="0" sz="1800" b="0" i="0" u="none" strike="noStrike" kern="1200" cap="none" spc="1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Justin</a:t>
            </a:r>
            <a:r>
              <a:rPr kumimoji="0" sz="18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Johnson	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Lecture</a:t>
            </a:r>
            <a:r>
              <a:rPr kumimoji="0" sz="3000" b="0" i="0" u="none" strike="noStrike" kern="1200" cap="none" spc="0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4</a:t>
            </a:r>
            <a:r>
              <a:rPr kumimoji="0" sz="3000" b="0" i="0" u="none" strike="noStrike" kern="1200" cap="none" spc="0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-	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13 Jan</a:t>
            </a:r>
            <a:r>
              <a:rPr kumimoji="0" sz="3000" b="0" i="0" u="none" strike="noStrike" kern="1200" cap="none" spc="-9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2016</a:t>
            </a:r>
            <a:endParaRPr kumimoji="0" sz="3000" b="0" i="0" u="none" strike="noStrike" kern="1200" cap="none" spc="0" normalizeH="0" baseline="-4166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0600" y="3355395"/>
            <a:ext cx="4166235" cy="785495"/>
          </a:xfrm>
          <a:custGeom>
            <a:avLst/>
            <a:gdLst/>
            <a:ahLst/>
            <a:cxnLst/>
            <a:rect l="l" t="t" r="r" b="b"/>
            <a:pathLst>
              <a:path w="4166235" h="785495">
                <a:moveTo>
                  <a:pt x="0" y="0"/>
                </a:moveTo>
                <a:lnTo>
                  <a:pt x="4166091" y="0"/>
                </a:lnTo>
                <a:lnTo>
                  <a:pt x="4166091" y="785398"/>
                </a:lnTo>
                <a:lnTo>
                  <a:pt x="0" y="785398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0100" y="2447822"/>
            <a:ext cx="4166235" cy="785495"/>
          </a:xfrm>
          <a:custGeom>
            <a:avLst/>
            <a:gdLst/>
            <a:ahLst/>
            <a:cxnLst/>
            <a:rect l="l" t="t" r="r" b="b"/>
            <a:pathLst>
              <a:path w="4166235" h="785494">
                <a:moveTo>
                  <a:pt x="0" y="0"/>
                </a:moveTo>
                <a:lnTo>
                  <a:pt x="4166091" y="0"/>
                </a:lnTo>
                <a:lnTo>
                  <a:pt x="4166091" y="785398"/>
                </a:lnTo>
                <a:lnTo>
                  <a:pt x="0" y="785398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90550" y="1165875"/>
            <a:ext cx="2847969" cy="4381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505940" y="1011924"/>
            <a:ext cx="4510690" cy="20567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501191" y="1007163"/>
            <a:ext cx="4520565" cy="2066289"/>
          </a:xfrm>
          <a:custGeom>
            <a:avLst/>
            <a:gdLst/>
            <a:ahLst/>
            <a:cxnLst/>
            <a:rect l="l" t="t" r="r" b="b"/>
            <a:pathLst>
              <a:path w="4520565" h="2066289">
                <a:moveTo>
                  <a:pt x="0" y="0"/>
                </a:moveTo>
                <a:lnTo>
                  <a:pt x="4520215" y="0"/>
                </a:lnTo>
                <a:lnTo>
                  <a:pt x="4520215" y="2066245"/>
                </a:lnTo>
                <a:lnTo>
                  <a:pt x="0" y="2066245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702041" y="1313250"/>
            <a:ext cx="375285" cy="263525"/>
          </a:xfrm>
          <a:custGeom>
            <a:avLst/>
            <a:gdLst/>
            <a:ahLst/>
            <a:cxnLst/>
            <a:rect l="l" t="t" r="r" b="b"/>
            <a:pathLst>
              <a:path w="375285" h="263525">
                <a:moveTo>
                  <a:pt x="0" y="0"/>
                </a:moveTo>
                <a:lnTo>
                  <a:pt x="374999" y="0"/>
                </a:lnTo>
                <a:lnTo>
                  <a:pt x="374999" y="263399"/>
                </a:lnTo>
                <a:lnTo>
                  <a:pt x="0" y="2633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331950" y="1711930"/>
            <a:ext cx="3164205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400" spc="-5" dirty="0">
                <a:solidFill>
                  <a:srgbClr val="38751C"/>
                </a:solidFill>
              </a:rPr>
              <a:t>e.g. </a:t>
            </a:r>
            <a:r>
              <a:rPr sz="2400" dirty="0">
                <a:solidFill>
                  <a:srgbClr val="38751C"/>
                </a:solidFill>
              </a:rPr>
              <a:t>x </a:t>
            </a:r>
            <a:r>
              <a:rPr sz="2400" spc="-5" dirty="0">
                <a:solidFill>
                  <a:srgbClr val="38751C"/>
                </a:solidFill>
              </a:rPr>
              <a:t>= -2, </a:t>
            </a:r>
            <a:r>
              <a:rPr sz="2400" dirty="0">
                <a:solidFill>
                  <a:srgbClr val="38751C"/>
                </a:solidFill>
              </a:rPr>
              <a:t>y </a:t>
            </a:r>
            <a:r>
              <a:rPr sz="2400" spc="-5" dirty="0">
                <a:solidFill>
                  <a:srgbClr val="38751C"/>
                </a:solidFill>
              </a:rPr>
              <a:t>= 5, </a:t>
            </a:r>
            <a:r>
              <a:rPr sz="2400" dirty="0">
                <a:solidFill>
                  <a:srgbClr val="38751C"/>
                </a:solidFill>
              </a:rPr>
              <a:t>z </a:t>
            </a:r>
            <a:r>
              <a:rPr sz="2400" spc="-5" dirty="0">
                <a:solidFill>
                  <a:srgbClr val="38751C"/>
                </a:solidFill>
              </a:rPr>
              <a:t>=</a:t>
            </a:r>
            <a:r>
              <a:rPr sz="2400" spc="-70" dirty="0">
                <a:solidFill>
                  <a:srgbClr val="38751C"/>
                </a:solidFill>
              </a:rPr>
              <a:t> </a:t>
            </a:r>
            <a:r>
              <a:rPr sz="2400" spc="-5" dirty="0">
                <a:solidFill>
                  <a:srgbClr val="38751C"/>
                </a:solidFill>
              </a:rPr>
              <a:t>-4</a:t>
            </a:r>
            <a:endParaRPr sz="2400"/>
          </a:p>
        </p:txBody>
      </p:sp>
      <p:sp>
        <p:nvSpPr>
          <p:cNvPr id="11" name="object 11"/>
          <p:cNvSpPr/>
          <p:nvPr/>
        </p:nvSpPr>
        <p:spPr>
          <a:xfrm>
            <a:off x="207187" y="2626996"/>
            <a:ext cx="1409697" cy="3905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53000" y="3520870"/>
            <a:ext cx="942973" cy="4571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000570" y="3454194"/>
            <a:ext cx="2047870" cy="5905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971033" y="2512697"/>
            <a:ext cx="2085958" cy="61912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528596" y="4478667"/>
            <a:ext cx="1609916" cy="61919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455615" y="4004694"/>
            <a:ext cx="1956895" cy="74717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446088" y="3995169"/>
            <a:ext cx="1976120" cy="766445"/>
          </a:xfrm>
          <a:custGeom>
            <a:avLst/>
            <a:gdLst/>
            <a:ahLst/>
            <a:cxnLst/>
            <a:rect l="l" t="t" r="r" b="b"/>
            <a:pathLst>
              <a:path w="1976120" h="766445">
                <a:moveTo>
                  <a:pt x="0" y="0"/>
                </a:moveTo>
                <a:lnTo>
                  <a:pt x="1975946" y="0"/>
                </a:lnTo>
                <a:lnTo>
                  <a:pt x="1975946" y="766223"/>
                </a:lnTo>
                <a:lnTo>
                  <a:pt x="0" y="766223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38751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23300" y="3601301"/>
            <a:ext cx="6690995" cy="14209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20446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38751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Chain</a:t>
            </a:r>
            <a:r>
              <a:rPr kumimoji="0" sz="2400" b="0" i="0" u="none" strike="noStrike" kern="1200" cap="none" spc="-65" normalizeH="0" baseline="0" noProof="0" dirty="0">
                <a:ln>
                  <a:noFill/>
                </a:ln>
                <a:solidFill>
                  <a:srgbClr val="38751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38751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rule: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9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Want: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5258214" y="2239522"/>
            <a:ext cx="3197860" cy="1054100"/>
          </a:xfrm>
          <a:custGeom>
            <a:avLst/>
            <a:gdLst/>
            <a:ahLst/>
            <a:cxnLst/>
            <a:rect l="l" t="t" r="r" b="b"/>
            <a:pathLst>
              <a:path w="3197859" h="1054100">
                <a:moveTo>
                  <a:pt x="3197743" y="1053822"/>
                </a:moveTo>
                <a:lnTo>
                  <a:pt x="0" y="0"/>
                </a:lnTo>
              </a:path>
            </a:pathLst>
          </a:custGeom>
          <a:ln w="19049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5176115" y="2209638"/>
            <a:ext cx="92075" cy="60325"/>
          </a:xfrm>
          <a:custGeom>
            <a:avLst/>
            <a:gdLst/>
            <a:ahLst/>
            <a:cxnLst/>
            <a:rect l="l" t="t" r="r" b="b"/>
            <a:pathLst>
              <a:path w="92075" h="60325">
                <a:moveTo>
                  <a:pt x="91949" y="0"/>
                </a:moveTo>
                <a:lnTo>
                  <a:pt x="0" y="2827"/>
                </a:lnTo>
                <a:lnTo>
                  <a:pt x="72249" y="59769"/>
                </a:lnTo>
                <a:lnTo>
                  <a:pt x="91949" y="0"/>
                </a:lnTo>
                <a:close/>
              </a:path>
            </a:pathLst>
          </a:custGeom>
          <a:ln w="19049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8271859" y="3293370"/>
            <a:ext cx="457199" cy="61919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8262333" y="3283845"/>
            <a:ext cx="476250" cy="638810"/>
          </a:xfrm>
          <a:custGeom>
            <a:avLst/>
            <a:gdLst/>
            <a:ahLst/>
            <a:cxnLst/>
            <a:rect l="l" t="t" r="r" b="b"/>
            <a:pathLst>
              <a:path w="476250" h="638810">
                <a:moveTo>
                  <a:pt x="0" y="0"/>
                </a:moveTo>
                <a:lnTo>
                  <a:pt x="476249" y="0"/>
                </a:lnTo>
                <a:lnTo>
                  <a:pt x="476249" y="638248"/>
                </a:lnTo>
                <a:lnTo>
                  <a:pt x="0" y="638248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5510314" y="4028618"/>
            <a:ext cx="504448" cy="68319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6900085" y="4043168"/>
            <a:ext cx="504448" cy="68319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399118" y="5586262"/>
            <a:ext cx="1579880" cy="2882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19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0" i="0" u="none" strike="noStrike" kern="1200" cap="none" spc="-7" normalizeH="0" baseline="1388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Lecture 4 </a:t>
            </a:r>
            <a:r>
              <a:rPr kumimoji="0" sz="3000" b="0" i="0" u="none" strike="noStrike" kern="1200" cap="none" spc="0" normalizeH="0" baseline="1388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3000" b="0" i="0" u="none" strike="noStrike" kern="1200" cap="none" spc="-225" normalizeH="0" baseline="1388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19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6" name="object 2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1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13 Jan</a:t>
            </a:r>
            <a:r>
              <a:rPr kumimoji="0" sz="2000" b="0" i="0" u="none" strike="noStrike" kern="1200" cap="none" spc="-6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2016</a:t>
            </a:r>
          </a:p>
        </p:txBody>
      </p:sp>
      <p:sp>
        <p:nvSpPr>
          <p:cNvPr id="27" name="object 2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9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Fei-Fei Li &amp; Andrej Karpathy &amp; Justin</a:t>
            </a:r>
            <a:r>
              <a:rPr kumimoji="0" sz="1800" b="0" i="0" u="none" strike="noStrike" kern="1200" cap="none" spc="6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Johnson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2D91419-D10C-4DFD-8FE9-5F4B2EE1941C}"/>
              </a:ext>
            </a:extLst>
          </p:cNvPr>
          <p:cNvSpPr txBox="1"/>
          <p:nvPr/>
        </p:nvSpPr>
        <p:spPr>
          <a:xfrm>
            <a:off x="0" y="6604084"/>
            <a:ext cx="10727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Andrej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Karpathy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Rectangle 3">
            <a:extLst>
              <a:ext uri="{FF2B5EF4-FFF2-40B4-BE49-F238E27FC236}">
                <a16:creationId xmlns:a16="http://schemas.microsoft.com/office/drawing/2014/main" id="{293469F1-AB2B-4DEA-B567-C1ED7D2489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altLang="en-US" u="sng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Another generic example</a:t>
            </a:r>
          </a:p>
        </p:txBody>
      </p:sp>
    </p:spTree>
    <p:extLst>
      <p:ext uri="{BB962C8B-B14F-4D97-AF65-F5344CB8AC3E}">
        <p14:creationId xmlns:p14="http://schemas.microsoft.com/office/powerpoint/2010/main" val="3249328629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5481366"/>
            <a:ext cx="9144000" cy="359073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5748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11470" algn="l"/>
                <a:tab pos="7621270" algn="l"/>
              </a:tabLst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Fei-Fei Li &amp; Andrej Karpathy &amp;</a:t>
            </a:r>
            <a:r>
              <a:rPr kumimoji="0" sz="1800" b="0" i="0" u="none" strike="noStrike" kern="1200" cap="none" spc="1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Justin</a:t>
            </a:r>
            <a:r>
              <a:rPr kumimoji="0" sz="18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Johnson	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Lecture</a:t>
            </a:r>
            <a:r>
              <a:rPr kumimoji="0" sz="3000" b="0" i="0" u="none" strike="noStrike" kern="1200" cap="none" spc="0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4</a:t>
            </a:r>
            <a:r>
              <a:rPr kumimoji="0" sz="3000" b="0" i="0" u="none" strike="noStrike" kern="1200" cap="none" spc="0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-	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13 Jan</a:t>
            </a:r>
            <a:r>
              <a:rPr kumimoji="0" sz="3000" b="0" i="0" u="none" strike="noStrike" kern="1200" cap="none" spc="-9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2016</a:t>
            </a:r>
            <a:endParaRPr kumimoji="0" sz="3000" b="0" i="0" u="none" strike="noStrike" kern="1200" cap="none" spc="0" normalizeH="0" baseline="-4166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0600" y="3355395"/>
            <a:ext cx="4166235" cy="785495"/>
          </a:xfrm>
          <a:custGeom>
            <a:avLst/>
            <a:gdLst/>
            <a:ahLst/>
            <a:cxnLst/>
            <a:rect l="l" t="t" r="r" b="b"/>
            <a:pathLst>
              <a:path w="4166235" h="785495">
                <a:moveTo>
                  <a:pt x="0" y="0"/>
                </a:moveTo>
                <a:lnTo>
                  <a:pt x="4166091" y="0"/>
                </a:lnTo>
                <a:lnTo>
                  <a:pt x="4166091" y="785398"/>
                </a:lnTo>
                <a:lnTo>
                  <a:pt x="0" y="785398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0100" y="2447822"/>
            <a:ext cx="4166235" cy="785495"/>
          </a:xfrm>
          <a:custGeom>
            <a:avLst/>
            <a:gdLst/>
            <a:ahLst/>
            <a:cxnLst/>
            <a:rect l="l" t="t" r="r" b="b"/>
            <a:pathLst>
              <a:path w="4166235" h="785494">
                <a:moveTo>
                  <a:pt x="0" y="0"/>
                </a:moveTo>
                <a:lnTo>
                  <a:pt x="4166091" y="0"/>
                </a:lnTo>
                <a:lnTo>
                  <a:pt x="4166091" y="785398"/>
                </a:lnTo>
                <a:lnTo>
                  <a:pt x="0" y="785398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90550" y="1165875"/>
            <a:ext cx="2847969" cy="4381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505940" y="1011924"/>
            <a:ext cx="4510690" cy="20567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501191" y="1007163"/>
            <a:ext cx="4520565" cy="2066289"/>
          </a:xfrm>
          <a:custGeom>
            <a:avLst/>
            <a:gdLst/>
            <a:ahLst/>
            <a:cxnLst/>
            <a:rect l="l" t="t" r="r" b="b"/>
            <a:pathLst>
              <a:path w="4520565" h="2066289">
                <a:moveTo>
                  <a:pt x="0" y="0"/>
                </a:moveTo>
                <a:lnTo>
                  <a:pt x="4520215" y="0"/>
                </a:lnTo>
                <a:lnTo>
                  <a:pt x="4520215" y="2066245"/>
                </a:lnTo>
                <a:lnTo>
                  <a:pt x="0" y="2066245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702041" y="1313250"/>
            <a:ext cx="375285" cy="263525"/>
          </a:xfrm>
          <a:custGeom>
            <a:avLst/>
            <a:gdLst/>
            <a:ahLst/>
            <a:cxnLst/>
            <a:rect l="l" t="t" r="r" b="b"/>
            <a:pathLst>
              <a:path w="375285" h="263525">
                <a:moveTo>
                  <a:pt x="0" y="0"/>
                </a:moveTo>
                <a:lnTo>
                  <a:pt x="374999" y="0"/>
                </a:lnTo>
                <a:lnTo>
                  <a:pt x="374999" y="263399"/>
                </a:lnTo>
                <a:lnTo>
                  <a:pt x="0" y="2633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331950" y="1711930"/>
            <a:ext cx="3164205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400" spc="-5" dirty="0">
                <a:solidFill>
                  <a:srgbClr val="38751C"/>
                </a:solidFill>
              </a:rPr>
              <a:t>e.g. </a:t>
            </a:r>
            <a:r>
              <a:rPr sz="2400" dirty="0">
                <a:solidFill>
                  <a:srgbClr val="38751C"/>
                </a:solidFill>
              </a:rPr>
              <a:t>x </a:t>
            </a:r>
            <a:r>
              <a:rPr sz="2400" spc="-5" dirty="0">
                <a:solidFill>
                  <a:srgbClr val="38751C"/>
                </a:solidFill>
              </a:rPr>
              <a:t>= -2, </a:t>
            </a:r>
            <a:r>
              <a:rPr sz="2400" dirty="0">
                <a:solidFill>
                  <a:srgbClr val="38751C"/>
                </a:solidFill>
              </a:rPr>
              <a:t>y </a:t>
            </a:r>
            <a:r>
              <a:rPr sz="2400" spc="-5" dirty="0">
                <a:solidFill>
                  <a:srgbClr val="38751C"/>
                </a:solidFill>
              </a:rPr>
              <a:t>= 5, </a:t>
            </a:r>
            <a:r>
              <a:rPr sz="2400" dirty="0">
                <a:solidFill>
                  <a:srgbClr val="38751C"/>
                </a:solidFill>
              </a:rPr>
              <a:t>z </a:t>
            </a:r>
            <a:r>
              <a:rPr sz="2400" spc="-5" dirty="0">
                <a:solidFill>
                  <a:srgbClr val="38751C"/>
                </a:solidFill>
              </a:rPr>
              <a:t>=</a:t>
            </a:r>
            <a:r>
              <a:rPr sz="2400" spc="-70" dirty="0">
                <a:solidFill>
                  <a:srgbClr val="38751C"/>
                </a:solidFill>
              </a:rPr>
              <a:t> </a:t>
            </a:r>
            <a:r>
              <a:rPr sz="2400" spc="-5" dirty="0">
                <a:solidFill>
                  <a:srgbClr val="38751C"/>
                </a:solidFill>
              </a:rPr>
              <a:t>-4</a:t>
            </a:r>
            <a:endParaRPr sz="2400"/>
          </a:p>
        </p:txBody>
      </p:sp>
      <p:sp>
        <p:nvSpPr>
          <p:cNvPr id="11" name="object 11"/>
          <p:cNvSpPr/>
          <p:nvPr/>
        </p:nvSpPr>
        <p:spPr>
          <a:xfrm>
            <a:off x="207187" y="2626996"/>
            <a:ext cx="1409697" cy="3905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53000" y="3520870"/>
            <a:ext cx="942973" cy="4571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000570" y="3454194"/>
            <a:ext cx="2047870" cy="5905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971033" y="2512697"/>
            <a:ext cx="2085958" cy="61912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23300" y="4609120"/>
            <a:ext cx="821055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Want: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528596" y="4478667"/>
            <a:ext cx="1609916" cy="61919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177314" y="1499802"/>
            <a:ext cx="3279140" cy="1793875"/>
          </a:xfrm>
          <a:custGeom>
            <a:avLst/>
            <a:gdLst/>
            <a:ahLst/>
            <a:cxnLst/>
            <a:rect l="l" t="t" r="r" b="b"/>
            <a:pathLst>
              <a:path w="3279140" h="1793875">
                <a:moveTo>
                  <a:pt x="3278618" y="1793443"/>
                </a:moveTo>
                <a:lnTo>
                  <a:pt x="0" y="0"/>
                </a:lnTo>
              </a:path>
            </a:pathLst>
          </a:custGeom>
          <a:ln w="19049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5101464" y="1458314"/>
            <a:ext cx="91440" cy="69215"/>
          </a:xfrm>
          <a:custGeom>
            <a:avLst/>
            <a:gdLst/>
            <a:ahLst/>
            <a:cxnLst/>
            <a:rect l="l" t="t" r="r" b="b"/>
            <a:pathLst>
              <a:path w="91439" h="69215">
                <a:moveTo>
                  <a:pt x="90949" y="13882"/>
                </a:moveTo>
                <a:lnTo>
                  <a:pt x="0" y="0"/>
                </a:lnTo>
                <a:lnTo>
                  <a:pt x="60749" y="69092"/>
                </a:lnTo>
                <a:lnTo>
                  <a:pt x="90949" y="13882"/>
                </a:lnTo>
                <a:close/>
              </a:path>
            </a:pathLst>
          </a:custGeom>
          <a:ln w="19049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262683" y="3293245"/>
            <a:ext cx="426474" cy="61919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8253158" y="3283720"/>
            <a:ext cx="445770" cy="638810"/>
          </a:xfrm>
          <a:custGeom>
            <a:avLst/>
            <a:gdLst/>
            <a:ahLst/>
            <a:cxnLst/>
            <a:rect l="l" t="t" r="r" b="b"/>
            <a:pathLst>
              <a:path w="445770" h="638810">
                <a:moveTo>
                  <a:pt x="0" y="0"/>
                </a:moveTo>
                <a:lnTo>
                  <a:pt x="445524" y="0"/>
                </a:lnTo>
                <a:lnTo>
                  <a:pt x="445524" y="638248"/>
                </a:lnTo>
                <a:lnTo>
                  <a:pt x="0" y="638248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399118" y="5586262"/>
            <a:ext cx="1579880" cy="2882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19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0" i="0" u="none" strike="noStrike" kern="1200" cap="none" spc="-7" normalizeH="0" baseline="1388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Lecture 4 </a:t>
            </a:r>
            <a:r>
              <a:rPr kumimoji="0" sz="3000" b="0" i="0" u="none" strike="noStrike" kern="1200" cap="none" spc="0" normalizeH="0" baseline="1388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3000" b="0" i="0" u="none" strike="noStrike" kern="1200" cap="none" spc="-225" normalizeH="0" baseline="1388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2" name="object 2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1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13 Jan</a:t>
            </a:r>
            <a:r>
              <a:rPr kumimoji="0" sz="2000" b="0" i="0" u="none" strike="noStrike" kern="1200" cap="none" spc="-6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2016</a:t>
            </a:r>
          </a:p>
        </p:txBody>
      </p:sp>
      <p:sp>
        <p:nvSpPr>
          <p:cNvPr id="23" name="object 23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9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Fei-Fei Li &amp; Andrej Karpathy &amp; Justin</a:t>
            </a:r>
            <a:r>
              <a:rPr kumimoji="0" sz="1800" b="0" i="0" u="none" strike="noStrike" kern="1200" cap="none" spc="6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Johnson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AF6EAE8-A0D9-42BF-899B-D2B6672E3012}"/>
              </a:ext>
            </a:extLst>
          </p:cNvPr>
          <p:cNvSpPr txBox="1"/>
          <p:nvPr/>
        </p:nvSpPr>
        <p:spPr>
          <a:xfrm>
            <a:off x="0" y="6604084"/>
            <a:ext cx="10727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Andrej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Karpathy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Rectangle 3">
            <a:extLst>
              <a:ext uri="{FF2B5EF4-FFF2-40B4-BE49-F238E27FC236}">
                <a16:creationId xmlns:a16="http://schemas.microsoft.com/office/drawing/2014/main" id="{9EA5C081-3275-4BC7-981A-5031257163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altLang="en-US" u="sng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Another generic example</a:t>
            </a:r>
          </a:p>
        </p:txBody>
      </p:sp>
    </p:spTree>
    <p:extLst>
      <p:ext uri="{BB962C8B-B14F-4D97-AF65-F5344CB8AC3E}">
        <p14:creationId xmlns:p14="http://schemas.microsoft.com/office/powerpoint/2010/main" val="2499096098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5481366"/>
            <a:ext cx="9144000" cy="359073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5748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11470" algn="l"/>
                <a:tab pos="7621270" algn="l"/>
              </a:tabLst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Fei-Fei Li &amp; Andrej Karpathy &amp;</a:t>
            </a:r>
            <a:r>
              <a:rPr kumimoji="0" sz="1800" b="0" i="0" u="none" strike="noStrike" kern="1200" cap="none" spc="1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Justin</a:t>
            </a:r>
            <a:r>
              <a:rPr kumimoji="0" sz="18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Johnson	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Lecture</a:t>
            </a:r>
            <a:r>
              <a:rPr kumimoji="0" sz="3000" b="0" i="0" u="none" strike="noStrike" kern="1200" cap="none" spc="0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4</a:t>
            </a:r>
            <a:r>
              <a:rPr kumimoji="0" sz="3000" b="0" i="0" u="none" strike="noStrike" kern="1200" cap="none" spc="0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-	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13 Jan</a:t>
            </a:r>
            <a:r>
              <a:rPr kumimoji="0" sz="3000" b="0" i="0" u="none" strike="noStrike" kern="1200" cap="none" spc="-9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2016</a:t>
            </a:r>
            <a:endParaRPr kumimoji="0" sz="3000" b="0" i="0" u="none" strike="noStrike" kern="1200" cap="none" spc="0" normalizeH="0" baseline="-4166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0600" y="3355395"/>
            <a:ext cx="4166235" cy="785495"/>
          </a:xfrm>
          <a:custGeom>
            <a:avLst/>
            <a:gdLst/>
            <a:ahLst/>
            <a:cxnLst/>
            <a:rect l="l" t="t" r="r" b="b"/>
            <a:pathLst>
              <a:path w="4166235" h="785495">
                <a:moveTo>
                  <a:pt x="0" y="0"/>
                </a:moveTo>
                <a:lnTo>
                  <a:pt x="4166091" y="0"/>
                </a:lnTo>
                <a:lnTo>
                  <a:pt x="4166091" y="785398"/>
                </a:lnTo>
                <a:lnTo>
                  <a:pt x="0" y="785398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0100" y="2447822"/>
            <a:ext cx="4166235" cy="785495"/>
          </a:xfrm>
          <a:custGeom>
            <a:avLst/>
            <a:gdLst/>
            <a:ahLst/>
            <a:cxnLst/>
            <a:rect l="l" t="t" r="r" b="b"/>
            <a:pathLst>
              <a:path w="4166235" h="785494">
                <a:moveTo>
                  <a:pt x="0" y="0"/>
                </a:moveTo>
                <a:lnTo>
                  <a:pt x="4166091" y="0"/>
                </a:lnTo>
                <a:lnTo>
                  <a:pt x="4166091" y="785398"/>
                </a:lnTo>
                <a:lnTo>
                  <a:pt x="0" y="785398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90550" y="1165875"/>
            <a:ext cx="2847969" cy="4381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505940" y="1011924"/>
            <a:ext cx="4510690" cy="20567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501191" y="1007163"/>
            <a:ext cx="4520565" cy="2066289"/>
          </a:xfrm>
          <a:custGeom>
            <a:avLst/>
            <a:gdLst/>
            <a:ahLst/>
            <a:cxnLst/>
            <a:rect l="l" t="t" r="r" b="b"/>
            <a:pathLst>
              <a:path w="4520565" h="2066289">
                <a:moveTo>
                  <a:pt x="0" y="0"/>
                </a:moveTo>
                <a:lnTo>
                  <a:pt x="4520215" y="0"/>
                </a:lnTo>
                <a:lnTo>
                  <a:pt x="4520215" y="2066245"/>
                </a:lnTo>
                <a:lnTo>
                  <a:pt x="0" y="2066245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331950" y="1711930"/>
            <a:ext cx="3164205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400" spc="-5" dirty="0">
                <a:solidFill>
                  <a:srgbClr val="38751C"/>
                </a:solidFill>
              </a:rPr>
              <a:t>e.g. </a:t>
            </a:r>
            <a:r>
              <a:rPr sz="2400" dirty="0">
                <a:solidFill>
                  <a:srgbClr val="38751C"/>
                </a:solidFill>
              </a:rPr>
              <a:t>x </a:t>
            </a:r>
            <a:r>
              <a:rPr sz="2400" spc="-5" dirty="0">
                <a:solidFill>
                  <a:srgbClr val="38751C"/>
                </a:solidFill>
              </a:rPr>
              <a:t>= -2, </a:t>
            </a:r>
            <a:r>
              <a:rPr sz="2400" dirty="0">
                <a:solidFill>
                  <a:srgbClr val="38751C"/>
                </a:solidFill>
              </a:rPr>
              <a:t>y </a:t>
            </a:r>
            <a:r>
              <a:rPr sz="2400" spc="-5" dirty="0">
                <a:solidFill>
                  <a:srgbClr val="38751C"/>
                </a:solidFill>
              </a:rPr>
              <a:t>= 5, </a:t>
            </a:r>
            <a:r>
              <a:rPr sz="2400" dirty="0">
                <a:solidFill>
                  <a:srgbClr val="38751C"/>
                </a:solidFill>
              </a:rPr>
              <a:t>z </a:t>
            </a:r>
            <a:r>
              <a:rPr sz="2400" spc="-5" dirty="0">
                <a:solidFill>
                  <a:srgbClr val="38751C"/>
                </a:solidFill>
              </a:rPr>
              <a:t>=</a:t>
            </a:r>
            <a:r>
              <a:rPr sz="2400" spc="-70" dirty="0">
                <a:solidFill>
                  <a:srgbClr val="38751C"/>
                </a:solidFill>
              </a:rPr>
              <a:t> </a:t>
            </a:r>
            <a:r>
              <a:rPr sz="2400" spc="-5" dirty="0">
                <a:solidFill>
                  <a:srgbClr val="38751C"/>
                </a:solidFill>
              </a:rPr>
              <a:t>-4</a:t>
            </a:r>
            <a:endParaRPr sz="2400"/>
          </a:p>
        </p:txBody>
      </p:sp>
      <p:sp>
        <p:nvSpPr>
          <p:cNvPr id="10" name="object 10"/>
          <p:cNvSpPr/>
          <p:nvPr/>
        </p:nvSpPr>
        <p:spPr>
          <a:xfrm>
            <a:off x="207187" y="2626996"/>
            <a:ext cx="1409697" cy="3905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53000" y="3520870"/>
            <a:ext cx="942973" cy="4571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000570" y="3454194"/>
            <a:ext cx="2047870" cy="5905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971033" y="2512697"/>
            <a:ext cx="2085958" cy="61912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528596" y="4478667"/>
            <a:ext cx="1609916" cy="61919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177314" y="1499802"/>
            <a:ext cx="3279140" cy="1793875"/>
          </a:xfrm>
          <a:custGeom>
            <a:avLst/>
            <a:gdLst/>
            <a:ahLst/>
            <a:cxnLst/>
            <a:rect l="l" t="t" r="r" b="b"/>
            <a:pathLst>
              <a:path w="3279140" h="1793875">
                <a:moveTo>
                  <a:pt x="3278618" y="1793443"/>
                </a:moveTo>
                <a:lnTo>
                  <a:pt x="0" y="0"/>
                </a:lnTo>
              </a:path>
            </a:pathLst>
          </a:custGeom>
          <a:ln w="19049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101464" y="1458314"/>
            <a:ext cx="91440" cy="69215"/>
          </a:xfrm>
          <a:custGeom>
            <a:avLst/>
            <a:gdLst/>
            <a:ahLst/>
            <a:cxnLst/>
            <a:rect l="l" t="t" r="r" b="b"/>
            <a:pathLst>
              <a:path w="91439" h="69215">
                <a:moveTo>
                  <a:pt x="90949" y="13882"/>
                </a:moveTo>
                <a:lnTo>
                  <a:pt x="0" y="0"/>
                </a:lnTo>
                <a:lnTo>
                  <a:pt x="60749" y="69092"/>
                </a:lnTo>
                <a:lnTo>
                  <a:pt x="90949" y="13882"/>
                </a:lnTo>
                <a:close/>
              </a:path>
            </a:pathLst>
          </a:custGeom>
          <a:ln w="19049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8262683" y="3293245"/>
            <a:ext cx="426474" cy="61919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8253158" y="3283720"/>
            <a:ext cx="445770" cy="638810"/>
          </a:xfrm>
          <a:custGeom>
            <a:avLst/>
            <a:gdLst/>
            <a:ahLst/>
            <a:cxnLst/>
            <a:rect l="l" t="t" r="r" b="b"/>
            <a:pathLst>
              <a:path w="445770" h="638810">
                <a:moveTo>
                  <a:pt x="0" y="0"/>
                </a:moveTo>
                <a:lnTo>
                  <a:pt x="445524" y="0"/>
                </a:lnTo>
                <a:lnTo>
                  <a:pt x="445524" y="638248"/>
                </a:lnTo>
                <a:lnTo>
                  <a:pt x="0" y="638248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5455615" y="4012669"/>
            <a:ext cx="1956895" cy="74717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5446088" y="4003144"/>
            <a:ext cx="1976120" cy="766445"/>
          </a:xfrm>
          <a:custGeom>
            <a:avLst/>
            <a:gdLst/>
            <a:ahLst/>
            <a:cxnLst/>
            <a:rect l="l" t="t" r="r" b="b"/>
            <a:pathLst>
              <a:path w="1976120" h="766445">
                <a:moveTo>
                  <a:pt x="0" y="0"/>
                </a:moveTo>
                <a:lnTo>
                  <a:pt x="1975946" y="0"/>
                </a:lnTo>
                <a:lnTo>
                  <a:pt x="1975946" y="766223"/>
                </a:lnTo>
                <a:lnTo>
                  <a:pt x="0" y="766223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38751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23300" y="3601301"/>
            <a:ext cx="6690995" cy="14209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20446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38751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Chain</a:t>
            </a:r>
            <a:r>
              <a:rPr kumimoji="0" sz="2400" b="0" i="0" u="none" strike="noStrike" kern="1200" cap="none" spc="-65" normalizeH="0" baseline="0" noProof="0" dirty="0">
                <a:ln>
                  <a:noFill/>
                </a:ln>
                <a:solidFill>
                  <a:srgbClr val="38751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38751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rule: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9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Want: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399118" y="5586262"/>
            <a:ext cx="1579880" cy="2882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19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0" i="0" u="none" strike="noStrike" kern="1200" cap="none" spc="-7" normalizeH="0" baseline="1388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Lecture 4 </a:t>
            </a:r>
            <a:r>
              <a:rPr kumimoji="0" sz="3000" b="0" i="0" u="none" strike="noStrike" kern="1200" cap="none" spc="0" normalizeH="0" baseline="1388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3000" b="0" i="0" u="none" strike="noStrike" kern="1200" cap="none" spc="-225" normalizeH="0" baseline="1388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21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1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13 Jan</a:t>
            </a:r>
            <a:r>
              <a:rPr kumimoji="0" sz="2000" b="0" i="0" u="none" strike="noStrike" kern="1200" cap="none" spc="-6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2016</a:t>
            </a:r>
          </a:p>
        </p:txBody>
      </p:sp>
      <p:sp>
        <p:nvSpPr>
          <p:cNvPr id="24" name="object 2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9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Fei-Fei Li &amp; Andrej Karpathy &amp; Justin</a:t>
            </a:r>
            <a:r>
              <a:rPr kumimoji="0" sz="1800" b="0" i="0" u="none" strike="noStrike" kern="1200" cap="none" spc="6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Johnson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E6A5B20-79D3-4D25-AF73-FDE52CBB5E31}"/>
              </a:ext>
            </a:extLst>
          </p:cNvPr>
          <p:cNvSpPr txBox="1"/>
          <p:nvPr/>
        </p:nvSpPr>
        <p:spPr>
          <a:xfrm>
            <a:off x="0" y="6604084"/>
            <a:ext cx="10727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Andrej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Karpathy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Rectangle 3">
            <a:extLst>
              <a:ext uri="{FF2B5EF4-FFF2-40B4-BE49-F238E27FC236}">
                <a16:creationId xmlns:a16="http://schemas.microsoft.com/office/drawing/2014/main" id="{CB609DF1-7AAF-4A59-9F5C-1D05113C3A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altLang="en-US" u="sng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Another generic example</a:t>
            </a:r>
          </a:p>
        </p:txBody>
      </p:sp>
    </p:spTree>
    <p:extLst>
      <p:ext uri="{BB962C8B-B14F-4D97-AF65-F5344CB8AC3E}">
        <p14:creationId xmlns:p14="http://schemas.microsoft.com/office/powerpoint/2010/main" val="112679207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Feed-forward network architecture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Training deep neural nets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/>
              <a:t>We need an objective function that measures and guides us towards good performance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/>
              <a:t>We need a way to minimize the loss function: gradient descent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/>
              <a:t>We need backpropagation to propagate error towards all layers and change weights at those layers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Next: Practices for preventing overfitting, training with little data, examining conditions for success, alternative optimization strategies</a:t>
            </a:r>
          </a:p>
          <a:p>
            <a:pPr marL="40005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9298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1154CC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7_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0000FF"/>
    </a:hlink>
    <a:folHlink>
      <a:srgbClr val="0000FF"/>
    </a:folHlink>
  </a:clrScheme>
</a:themeOverride>
</file>

<file path=ppt/theme/themeOverride1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0000FF"/>
    </a:hlink>
    <a:folHlink>
      <a:srgbClr val="0000FF"/>
    </a:folHlink>
  </a:clrScheme>
</a:themeOverride>
</file>

<file path=ppt/theme/themeOverride12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0000FF"/>
    </a:hlink>
    <a:folHlink>
      <a:srgbClr val="0000FF"/>
    </a:folHlink>
  </a:clrScheme>
</a:themeOverride>
</file>

<file path=ppt/theme/themeOverride13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0000FF"/>
    </a:hlink>
    <a:folHlink>
      <a:srgbClr val="0000FF"/>
    </a:folHlink>
  </a:clrScheme>
</a:themeOverride>
</file>

<file path=ppt/theme/themeOverride14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0000FF"/>
    </a:hlink>
    <a:folHlink>
      <a:srgbClr val="0000FF"/>
    </a:folHlink>
  </a:clrScheme>
</a:themeOverride>
</file>

<file path=ppt/theme/themeOverride15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0000FF"/>
    </a:hlink>
    <a:folHlink>
      <a:srgbClr val="0000FF"/>
    </a:folHlink>
  </a:clrScheme>
</a:themeOverride>
</file>

<file path=ppt/theme/themeOverride16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0000FF"/>
    </a:hlink>
    <a:folHlink>
      <a:srgbClr val="0000FF"/>
    </a:folHlink>
  </a:clrScheme>
</a:themeOverride>
</file>

<file path=ppt/theme/themeOverride2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0000FF"/>
    </a:hlink>
    <a:folHlink>
      <a:srgbClr val="0000FF"/>
    </a:folHlink>
  </a:clrScheme>
</a:themeOverride>
</file>

<file path=ppt/theme/themeOverride3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0000FF"/>
    </a:hlink>
    <a:folHlink>
      <a:srgbClr val="0000FF"/>
    </a:folHlink>
  </a:clrScheme>
</a:themeOverride>
</file>

<file path=ppt/theme/themeOverride4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0000FF"/>
    </a:hlink>
    <a:folHlink>
      <a:srgbClr val="0000FF"/>
    </a:folHlink>
  </a:clrScheme>
</a:themeOverride>
</file>

<file path=ppt/theme/themeOverride5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0000FF"/>
    </a:hlink>
    <a:folHlink>
      <a:srgbClr val="0000FF"/>
    </a:folHlink>
  </a:clrScheme>
</a:themeOverride>
</file>

<file path=ppt/theme/themeOverride6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0000FF"/>
    </a:hlink>
    <a:folHlink>
      <a:srgbClr val="0000FF"/>
    </a:folHlink>
  </a:clrScheme>
</a:themeOverride>
</file>

<file path=ppt/theme/themeOverride7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0000FF"/>
    </a:hlink>
    <a:folHlink>
      <a:srgbClr val="0000FF"/>
    </a:folHlink>
  </a:clrScheme>
</a:themeOverride>
</file>

<file path=ppt/theme/themeOverride8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0000FF"/>
    </a:hlink>
    <a:folHlink>
      <a:srgbClr val="0000FF"/>
    </a:folHlink>
  </a:clrScheme>
</a:themeOverride>
</file>

<file path=ppt/theme/themeOverride9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0000FF"/>
    </a:hlink>
    <a:folHlink>
      <a:srgbClr val="0000F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3945</TotalTime>
  <Words>5033</Words>
  <Application>Microsoft Office PowerPoint</Application>
  <PresentationFormat>On-screen Show (4:3)</PresentationFormat>
  <Paragraphs>1106</Paragraphs>
  <Slides>95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95</vt:i4>
      </vt:variant>
    </vt:vector>
  </HeadingPairs>
  <TitlesOfParts>
    <vt:vector size="107" baseType="lpstr">
      <vt:lpstr>Arial</vt:lpstr>
      <vt:lpstr>Arial (body)</vt:lpstr>
      <vt:lpstr>Calibri</vt:lpstr>
      <vt:lpstr>Courier New</vt:lpstr>
      <vt:lpstr>Times New Roman</vt:lpstr>
      <vt:lpstr>Wingdings</vt:lpstr>
      <vt:lpstr>1_Office Theme</vt:lpstr>
      <vt:lpstr>2_Blank Presentation</vt:lpstr>
      <vt:lpstr>3_Blank Presentation</vt:lpstr>
      <vt:lpstr>2_Office Theme</vt:lpstr>
      <vt:lpstr>11_Office Theme</vt:lpstr>
      <vt:lpstr>7_Blank Presentation</vt:lpstr>
      <vt:lpstr>CS 1678: Intro to Deep Learning Neural Network Basics</vt:lpstr>
      <vt:lpstr>Plan for this lecture (next few classes)</vt:lpstr>
      <vt:lpstr>Definition</vt:lpstr>
      <vt:lpstr>Neural network definition</vt:lpstr>
      <vt:lpstr>Neural network definition</vt:lpstr>
      <vt:lpstr>Activation functions</vt:lpstr>
      <vt:lpstr>A multi-layer neural network…</vt:lpstr>
      <vt:lpstr>Inspiration: Neuron cells</vt:lpstr>
      <vt:lpstr>Biological analog</vt:lpstr>
      <vt:lpstr>Biological analog</vt:lpstr>
      <vt:lpstr>Feed-forward networks</vt:lpstr>
      <vt:lpstr>Feed-forward networks</vt:lpstr>
      <vt:lpstr>Feed-forward networks</vt:lpstr>
      <vt:lpstr>Feed-forward networks</vt:lpstr>
      <vt:lpstr>Feed-forward networks</vt:lpstr>
      <vt:lpstr>Feed-forward networks</vt:lpstr>
      <vt:lpstr>Feed-forward networks</vt:lpstr>
      <vt:lpstr>Deep neural networks</vt:lpstr>
      <vt:lpstr>Goals</vt:lpstr>
      <vt:lpstr>How do we train deep networks? </vt:lpstr>
      <vt:lpstr>Finding the optimal w: Example</vt:lpstr>
      <vt:lpstr>Classification goal</vt:lpstr>
      <vt:lpstr>Classification scores</vt:lpstr>
      <vt:lpstr>Linear classifier </vt:lpstr>
      <vt:lpstr>Linear classifier </vt:lpstr>
      <vt:lpstr>Linear classifier </vt:lpstr>
      <vt:lpstr>Linear classifier </vt:lpstr>
      <vt:lpstr>Linear classifier: Hinge loss </vt:lpstr>
      <vt:lpstr>Linear classifier: Hinge loss </vt:lpstr>
      <vt:lpstr>Linear classifier: Hinge loss </vt:lpstr>
      <vt:lpstr>Linear classifier: Hinge loss </vt:lpstr>
      <vt:lpstr>Linear classifier: Hinge loss </vt:lpstr>
      <vt:lpstr>Linear classifier: Hinge loss </vt:lpstr>
      <vt:lpstr>Weight Regularization</vt:lpstr>
      <vt:lpstr>Weight Regularization</vt:lpstr>
      <vt:lpstr>Weight Regularization</vt:lpstr>
      <vt:lpstr>Another loss: Cross-entropy</vt:lpstr>
      <vt:lpstr>Another loss: Cross-entropy</vt:lpstr>
      <vt:lpstr>Another loss: Cross-entropy</vt:lpstr>
      <vt:lpstr>Other losses</vt:lpstr>
      <vt:lpstr>Training</vt:lpstr>
      <vt:lpstr>To minimize loss, use gradient descent</vt:lpstr>
      <vt:lpstr>How to minimize the loss function? </vt:lpstr>
      <vt:lpstr>Loss gradients</vt:lpstr>
      <vt:lpstr>PowerPoint Presentation</vt:lpstr>
      <vt:lpstr>PowerPoint Presentation</vt:lpstr>
      <vt:lpstr>current W:</vt:lpstr>
      <vt:lpstr>PowerPoint Presentation</vt:lpstr>
      <vt:lpstr>current W:</vt:lpstr>
      <vt:lpstr>PowerPoint Presentation</vt:lpstr>
      <vt:lpstr>This is silly. The loss is just a function of W:</vt:lpstr>
      <vt:lpstr>PowerPoint Presentation</vt:lpstr>
      <vt:lpstr>Gradient descent</vt:lpstr>
      <vt:lpstr>Gradient descent</vt:lpstr>
      <vt:lpstr>Learning rate selection</vt:lpstr>
      <vt:lpstr>Comments on training algorithm</vt:lpstr>
      <vt:lpstr>Gradient descent in multi-layer nets</vt:lpstr>
      <vt:lpstr>Gradient descent in multi-layer nets</vt:lpstr>
      <vt:lpstr>Backpropagation: Graphic example</vt:lpstr>
      <vt:lpstr>Backpropagation: Graphic example</vt:lpstr>
      <vt:lpstr>Backpropagation: Graphic example</vt:lpstr>
      <vt:lpstr>Computing gradient for each weight</vt:lpstr>
      <vt:lpstr>Gradient for output layer weights</vt:lpstr>
      <vt:lpstr>Gradient for hidden layer weights</vt:lpstr>
      <vt:lpstr>Backprop – rough notation</vt:lpstr>
      <vt:lpstr>Backprop – formulation</vt:lpstr>
      <vt:lpstr>Deriving backprop (Bishop Eq. 5.56)</vt:lpstr>
      <vt:lpstr>Deriving backprop (Bishop Eq. 5.56)</vt:lpstr>
      <vt:lpstr>Putting it all together</vt:lpstr>
      <vt:lpstr>Example algorithm for sigmoid, L2 error</vt:lpstr>
      <vt:lpstr>Another example </vt:lpstr>
      <vt:lpstr>Another example</vt:lpstr>
      <vt:lpstr>Same example with graphic and math</vt:lpstr>
      <vt:lpstr>Same example with graphic and math</vt:lpstr>
      <vt:lpstr>Same example with graphic and math</vt:lpstr>
      <vt:lpstr>Another way of keeping track of error</vt:lpstr>
      <vt:lpstr>activations</vt:lpstr>
      <vt:lpstr>activations</vt:lpstr>
      <vt:lpstr>activations</vt:lpstr>
      <vt:lpstr>activations</vt:lpstr>
      <vt:lpstr>activations</vt:lpstr>
      <vt:lpstr>activations</vt:lpstr>
      <vt:lpstr>e.g. x = -2, y = 5, z = -4</vt:lpstr>
      <vt:lpstr>e.g. x = -2, y = 5, z = -4</vt:lpstr>
      <vt:lpstr>e.g. x = -2, y = 5, z = -4</vt:lpstr>
      <vt:lpstr>e.g. x = -2, y = 5, z = -4</vt:lpstr>
      <vt:lpstr>e.g. x = -2, y = 5, z = -4</vt:lpstr>
      <vt:lpstr>e.g. x = -2, y = 5, z = -4</vt:lpstr>
      <vt:lpstr>e.g. x = -2, y = 5, z = -4</vt:lpstr>
      <vt:lpstr>e.g. x = -2, y = 5, z = -4</vt:lpstr>
      <vt:lpstr>e.g. x = -2, y = 5, z = -4</vt:lpstr>
      <vt:lpstr>e.g. x = -2, y = 5, z = -4</vt:lpstr>
      <vt:lpstr>e.g. x = -2, y = 5, z = -4</vt:lpstr>
      <vt:lpstr>e.g. x = -2, y = 5, z = -4</vt:lpstr>
      <vt:lpstr>Summary</vt:lpstr>
    </vt:vector>
  </TitlesOfParts>
  <Company>University of Pittsburgh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1678: Intro to Deep Learning</dc:title>
  <dc:creator>Adriana I. Kovashka</dc:creator>
  <cp:lastModifiedBy>Kovashka, Adriana Ivanona</cp:lastModifiedBy>
  <cp:revision>339</cp:revision>
  <dcterms:created xsi:type="dcterms:W3CDTF">2015-04-17T19:15:42Z</dcterms:created>
  <dcterms:modified xsi:type="dcterms:W3CDTF">2021-09-15T16:17:49Z</dcterms:modified>
</cp:coreProperties>
</file>