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 id="2147483698" r:id="rId4"/>
  </p:sldMasterIdLst>
  <p:notesMasterIdLst>
    <p:notesMasterId r:id="rId105"/>
  </p:notesMasterIdLst>
  <p:sldIdLst>
    <p:sldId id="350" r:id="rId5"/>
    <p:sldId id="392" r:id="rId6"/>
    <p:sldId id="545" r:id="rId7"/>
    <p:sldId id="531" r:id="rId8"/>
    <p:sldId id="546" r:id="rId9"/>
    <p:sldId id="397" r:id="rId10"/>
    <p:sldId id="534" r:id="rId11"/>
    <p:sldId id="391" r:id="rId12"/>
    <p:sldId id="540" r:id="rId13"/>
    <p:sldId id="541" r:id="rId14"/>
    <p:sldId id="351" r:id="rId15"/>
    <p:sldId id="352" r:id="rId16"/>
    <p:sldId id="353" r:id="rId17"/>
    <p:sldId id="542" r:id="rId18"/>
    <p:sldId id="354" r:id="rId19"/>
    <p:sldId id="357" r:id="rId20"/>
    <p:sldId id="358" r:id="rId21"/>
    <p:sldId id="258" r:id="rId22"/>
    <p:sldId id="259" r:id="rId23"/>
    <p:sldId id="274" r:id="rId24"/>
    <p:sldId id="275" r:id="rId25"/>
    <p:sldId id="276" r:id="rId26"/>
    <p:sldId id="277" r:id="rId27"/>
    <p:sldId id="278" r:id="rId28"/>
    <p:sldId id="279" r:id="rId29"/>
    <p:sldId id="280" r:id="rId30"/>
    <p:sldId id="281" r:id="rId31"/>
    <p:sldId id="282" r:id="rId32"/>
    <p:sldId id="347" r:id="rId33"/>
    <p:sldId id="284" r:id="rId34"/>
    <p:sldId id="285" r:id="rId35"/>
    <p:sldId id="375" r:id="rId36"/>
    <p:sldId id="365" r:id="rId37"/>
    <p:sldId id="291" r:id="rId38"/>
    <p:sldId id="363" r:id="rId39"/>
    <p:sldId id="380" r:id="rId40"/>
    <p:sldId id="348" r:id="rId41"/>
    <p:sldId id="306" r:id="rId42"/>
    <p:sldId id="304" r:id="rId43"/>
    <p:sldId id="544" r:id="rId44"/>
    <p:sldId id="290" r:id="rId45"/>
    <p:sldId id="464" r:id="rId46"/>
    <p:sldId id="515" r:id="rId47"/>
    <p:sldId id="516" r:id="rId48"/>
    <p:sldId id="517" r:id="rId49"/>
    <p:sldId id="455" r:id="rId50"/>
    <p:sldId id="456" r:id="rId51"/>
    <p:sldId id="457" r:id="rId52"/>
    <p:sldId id="458" r:id="rId53"/>
    <p:sldId id="543" r:id="rId54"/>
    <p:sldId id="536" r:id="rId55"/>
    <p:sldId id="466" r:id="rId56"/>
    <p:sldId id="467"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518" r:id="rId70"/>
    <p:sldId id="539" r:id="rId71"/>
    <p:sldId id="349" r:id="rId72"/>
    <p:sldId id="519" r:id="rId73"/>
    <p:sldId id="520" r:id="rId74"/>
    <p:sldId id="521" r:id="rId75"/>
    <p:sldId id="522" r:id="rId76"/>
    <p:sldId id="523" r:id="rId77"/>
    <p:sldId id="524" r:id="rId78"/>
    <p:sldId id="525" r:id="rId79"/>
    <p:sldId id="468" r:id="rId80"/>
    <p:sldId id="470" r:id="rId81"/>
    <p:sldId id="471" r:id="rId82"/>
    <p:sldId id="479" r:id="rId83"/>
    <p:sldId id="526" r:id="rId84"/>
    <p:sldId id="472" r:id="rId85"/>
    <p:sldId id="538" r:id="rId86"/>
    <p:sldId id="355" r:id="rId87"/>
    <p:sldId id="356" r:id="rId88"/>
    <p:sldId id="528" r:id="rId89"/>
    <p:sldId id="529" r:id="rId90"/>
    <p:sldId id="359" r:id="rId91"/>
    <p:sldId id="360" r:id="rId92"/>
    <p:sldId id="361" r:id="rId93"/>
    <p:sldId id="530" r:id="rId94"/>
    <p:sldId id="473" r:id="rId95"/>
    <p:sldId id="475" r:id="rId96"/>
    <p:sldId id="476" r:id="rId97"/>
    <p:sldId id="477" r:id="rId98"/>
    <p:sldId id="478" r:id="rId99"/>
    <p:sldId id="483" r:id="rId100"/>
    <p:sldId id="484" r:id="rId101"/>
    <p:sldId id="532" r:id="rId102"/>
    <p:sldId id="533" r:id="rId103"/>
    <p:sldId id="366" r:id="rId104"/>
  </p:sldIdLst>
  <p:sldSz cx="9144000" cy="6858000" type="screen4x3"/>
  <p:notesSz cx="6718300" cy="9855200"/>
  <p:embeddedFontLst>
    <p:embeddedFont>
      <p:font typeface="Andalus" panose="020B0604020202020204" charset="-78"/>
      <p:regular r:id="rId106"/>
    </p:embeddedFont>
    <p:embeddedFont>
      <p:font typeface="Calibri" panose="020F0502020204030204" pitchFamily="34" charset="0"/>
      <p:regular r:id="rId107"/>
      <p:bold r:id="rId108"/>
      <p:italic r:id="rId109"/>
      <p:boldItalic r:id="rId110"/>
    </p:embeddedFont>
    <p:embeddedFont>
      <p:font typeface="cmmi10" panose="020B0604020202020204"/>
      <p:regular r:id="rId111"/>
    </p:embeddedFont>
    <p:embeddedFont>
      <p:font typeface="cmmi12" panose="020B0604020202020204"/>
      <p:regular r:id="rId112"/>
    </p:embeddedFont>
    <p:embeddedFont>
      <p:font typeface="cmmi9" panose="020B0604020202020204"/>
      <p:regular r:id="rId113"/>
    </p:embeddedFont>
    <p:embeddedFont>
      <p:font typeface="cmr12" panose="020B0604020202020204"/>
      <p:regular r:id="rId114"/>
    </p:embeddedFont>
    <p:embeddedFont>
      <p:font typeface="Helvetica" panose="020B0604020202020204" pitchFamily="34" charset="0"/>
      <p:regular r:id="rId115"/>
      <p:bold r:id="rId116"/>
      <p:italic r:id="rId117"/>
      <p:boldItalic r:id="rId118"/>
    </p:embeddedFont>
  </p:embeddedFontLst>
  <p:custDataLst>
    <p:tags r:id="rId1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us Svensén" initials="JFM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CCCC"/>
    <a:srgbClr val="00FF00"/>
    <a:srgbClr val="238D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236" autoAdjust="0"/>
  </p:normalViewPr>
  <p:slideViewPr>
    <p:cSldViewPr>
      <p:cViewPr varScale="1">
        <p:scale>
          <a:sx n="81" d="100"/>
          <a:sy n="81" d="100"/>
        </p:scale>
        <p:origin x="614" y="58"/>
      </p:cViewPr>
      <p:guideLst>
        <p:guide orient="horz" pos="2160"/>
        <p:guide pos="2880"/>
      </p:guideLst>
    </p:cSldViewPr>
  </p:slideViewPr>
  <p:outlineViewPr>
    <p:cViewPr>
      <p:scale>
        <a:sx n="33" d="100"/>
        <a:sy n="33" d="100"/>
      </p:scale>
      <p:origin x="0" y="-2535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2094" y="-84"/>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font" Target="fonts/font12.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7.fntdata"/><Relationship Id="rId16" Type="http://schemas.openxmlformats.org/officeDocument/2006/relationships/slide" Target="slides/slide12.xml"/><Relationship Id="rId107" Type="http://schemas.openxmlformats.org/officeDocument/2006/relationships/font" Target="fonts/font2.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113" Type="http://schemas.openxmlformats.org/officeDocument/2006/relationships/font" Target="fonts/font8.fntdata"/><Relationship Id="rId11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font" Target="fonts/font3.fntdata"/><Relationship Id="rId116" Type="http://schemas.openxmlformats.org/officeDocument/2006/relationships/font" Target="fonts/font11.fntdata"/><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1.fntdata"/><Relationship Id="rId114" Type="http://schemas.openxmlformats.org/officeDocument/2006/relationships/font" Target="fonts/font9.fntdata"/><Relationship Id="rId119"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4.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5.fntdata"/><Relationship Id="rId115"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05238" y="0"/>
            <a:ext cx="2911475" cy="492125"/>
          </a:xfrm>
          <a:prstGeom prst="rect">
            <a:avLst/>
          </a:prstGeom>
        </p:spPr>
        <p:txBody>
          <a:bodyPr vert="horz" lIns="91440" tIns="45720" rIns="91440" bIns="45720" rtlCol="0"/>
          <a:lstStyle>
            <a:lvl1pPr algn="r">
              <a:defRPr sz="1200"/>
            </a:lvl1pPr>
          </a:lstStyle>
          <a:p>
            <a:fld id="{3C7B7E9D-307C-4F43-B508-A2CDC8AE20DA}" type="datetimeFigureOut">
              <a:rPr lang="en-US" smtClean="0"/>
              <a:pPr/>
              <a:t>11/19/2018</a:t>
            </a:fld>
            <a:endParaRPr lang="en-GB" dirty="0"/>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1513" y="4681538"/>
            <a:ext cx="5375275" cy="4433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1488"/>
            <a:ext cx="2911475" cy="49212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5238" y="9361488"/>
            <a:ext cx="2911475" cy="492125"/>
          </a:xfrm>
          <a:prstGeom prst="rect">
            <a:avLst/>
          </a:prstGeom>
        </p:spPr>
        <p:txBody>
          <a:bodyPr vert="horz" lIns="91440" tIns="45720" rIns="91440" bIns="45720" rtlCol="0" anchor="b"/>
          <a:lstStyle>
            <a:lvl1pPr algn="r">
              <a:defRPr sz="1200"/>
            </a:lvl1pPr>
          </a:lstStyle>
          <a:p>
            <a:fld id="{287FC852-F124-48A4-8C7E-96992E409D3A}" type="slidenum">
              <a:rPr lang="en-GB" smtClean="0"/>
              <a:pPr/>
              <a:t>‹#›</a:t>
            </a:fld>
            <a:endParaRPr lang="en-GB" dirty="0"/>
          </a:p>
        </p:txBody>
      </p:sp>
    </p:spTree>
    <p:extLst>
      <p:ext uri="{BB962C8B-B14F-4D97-AF65-F5344CB8AC3E}">
        <p14:creationId xmlns:p14="http://schemas.microsoft.com/office/powerpoint/2010/main" val="221324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74C0E-2FFA-4330-AD46-59EE08661FED}"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35666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a:t>
            </a:r>
          </a:p>
        </p:txBody>
      </p:sp>
      <p:sp>
        <p:nvSpPr>
          <p:cNvPr id="4" name="Slide Number Placeholder 3"/>
          <p:cNvSpPr>
            <a:spLocks noGrp="1"/>
          </p:cNvSpPr>
          <p:nvPr>
            <p:ph type="sldNum" sz="quarter" idx="10"/>
          </p:nvPr>
        </p:nvSpPr>
        <p:spPr/>
        <p:txBody>
          <a:bodyPr/>
          <a:lstStyle/>
          <a:p>
            <a:fld id="{287FC852-F124-48A4-8C7E-96992E409D3A}" type="slidenum">
              <a:rPr lang="en-GB" smtClean="0"/>
              <a:pPr/>
              <a:t>29</a:t>
            </a:fld>
            <a:endParaRPr lang="en-GB" dirty="0"/>
          </a:p>
        </p:txBody>
      </p:sp>
    </p:spTree>
    <p:extLst>
      <p:ext uri="{BB962C8B-B14F-4D97-AF65-F5344CB8AC3E}">
        <p14:creationId xmlns:p14="http://schemas.microsoft.com/office/powerpoint/2010/main" val="175776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a:t>
            </a:r>
          </a:p>
        </p:txBody>
      </p:sp>
      <p:sp>
        <p:nvSpPr>
          <p:cNvPr id="4" name="Slide Number Placeholder 3"/>
          <p:cNvSpPr>
            <a:spLocks noGrp="1"/>
          </p:cNvSpPr>
          <p:nvPr>
            <p:ph type="sldNum" sz="quarter" idx="10"/>
          </p:nvPr>
        </p:nvSpPr>
        <p:spPr/>
        <p:txBody>
          <a:bodyPr/>
          <a:lstStyle/>
          <a:p>
            <a:fld id="{287FC852-F124-48A4-8C7E-96992E409D3A}" type="slidenum">
              <a:rPr lang="en-GB" smtClean="0"/>
              <a:pPr/>
              <a:t>30</a:t>
            </a:fld>
            <a:endParaRPr lang="en-GB" dirty="0"/>
          </a:p>
        </p:txBody>
      </p:sp>
    </p:spTree>
    <p:extLst>
      <p:ext uri="{BB962C8B-B14F-4D97-AF65-F5344CB8AC3E}">
        <p14:creationId xmlns:p14="http://schemas.microsoft.com/office/powerpoint/2010/main" val="292742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a:t>
            </a:r>
          </a:p>
        </p:txBody>
      </p:sp>
      <p:sp>
        <p:nvSpPr>
          <p:cNvPr id="4" name="Slide Number Placeholder 3"/>
          <p:cNvSpPr>
            <a:spLocks noGrp="1"/>
          </p:cNvSpPr>
          <p:nvPr>
            <p:ph type="sldNum" sz="quarter" idx="10"/>
          </p:nvPr>
        </p:nvSpPr>
        <p:spPr/>
        <p:txBody>
          <a:bodyPr/>
          <a:lstStyle/>
          <a:p>
            <a:fld id="{287FC852-F124-48A4-8C7E-96992E409D3A}" type="slidenum">
              <a:rPr lang="en-GB" smtClean="0"/>
              <a:pPr/>
              <a:t>31</a:t>
            </a:fld>
            <a:endParaRPr lang="en-GB" dirty="0"/>
          </a:p>
        </p:txBody>
      </p:sp>
    </p:spTree>
    <p:extLst>
      <p:ext uri="{BB962C8B-B14F-4D97-AF65-F5344CB8AC3E}">
        <p14:creationId xmlns:p14="http://schemas.microsoft.com/office/powerpoint/2010/main" val="468753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14D8C5-EB93-47DA-8CCA-8B11987A0B4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3797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4BCC6F-F400-488B-B4B3-F3D3D026254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1869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BF46F-BDDB-4A04-82A6-95BC35D899B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417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0BE563-B56B-415C-B1C9-10E5CC6D811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9806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C8A3D8-D7D5-4CE1-AD75-1B215670A68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23912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1B4E83-6B54-45F1-A049-3261BB585C7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4742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788034-E0C1-4BBA-B113-4DA142B4FE0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1761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7FC852-F124-48A4-8C7E-96992E409D3A}" type="slidenum">
              <a:rPr lang="en-GB" smtClean="0"/>
              <a:pPr/>
              <a:t>21</a:t>
            </a:fld>
            <a:endParaRPr lang="en-GB" dirty="0"/>
          </a:p>
        </p:txBody>
      </p:sp>
    </p:spTree>
    <p:extLst>
      <p:ext uri="{BB962C8B-B14F-4D97-AF65-F5344CB8AC3E}">
        <p14:creationId xmlns:p14="http://schemas.microsoft.com/office/powerpoint/2010/main" val="73847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468284-4C68-4B89-8C58-93336AF0659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5675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268D5D-F210-4E6D-98E8-3CBD3897F8A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348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F646EB-F451-4296-88F6-2D4EDC381CE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21198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E05A67-FEB0-453E-AD92-16F5DDB5277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75801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C180A2-29D4-4043-A799-D21C487A1E7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15139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188D26-CFD3-4BD2-95E5-9F7AA8E00E4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6142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DD4D77-87B3-46EF-A994-43DC8D03B64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74638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90C156-6483-4D9E-B88B-4003F7EBD53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50941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CC8653-C374-4D59-BF3F-C5D0E387FD0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23671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A638F2-37A1-425D-A4C7-72D61E44678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2656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7FC852-F124-48A4-8C7E-96992E409D3A}" type="slidenum">
              <a:rPr lang="en-GB" smtClean="0"/>
              <a:pPr/>
              <a:t>22</a:t>
            </a:fld>
            <a:endParaRPr lang="en-GB" dirty="0"/>
          </a:p>
        </p:txBody>
      </p:sp>
    </p:spTree>
    <p:extLst>
      <p:ext uri="{BB962C8B-B14F-4D97-AF65-F5344CB8AC3E}">
        <p14:creationId xmlns:p14="http://schemas.microsoft.com/office/powerpoint/2010/main" val="361783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2B4F3C-AB53-4E2B-BC5B-78F02014CDC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91312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2530EC-A06D-43F1-B0A8-3EA5778FFCB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7551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9BF0E5-A6E9-46A7-A888-8F5ED894002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99361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067DDF-2DDE-49A7-86ED-755ACC590AF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39420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30EC44-0A7D-4060-8066-20B182BB4BE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50200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C46543-F309-4068-92DE-F86A6C43A39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33358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EAFC28-1C1C-4C5F-9014-8731B0B448B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8238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D5BC2F-86B0-4026-846C-3F3ED09DCA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37109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CA8B7A-0F79-4EA9-8BD2-45844544D02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0469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8856E9-9EAC-41D6-836A-2853B332B1F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5955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7FC852-F124-48A4-8C7E-96992E409D3A}" type="slidenum">
              <a:rPr lang="en-GB" smtClean="0"/>
              <a:pPr/>
              <a:t>23</a:t>
            </a:fld>
            <a:endParaRPr lang="en-GB" dirty="0"/>
          </a:p>
        </p:txBody>
      </p:sp>
    </p:spTree>
    <p:extLst>
      <p:ext uri="{BB962C8B-B14F-4D97-AF65-F5344CB8AC3E}">
        <p14:creationId xmlns:p14="http://schemas.microsoft.com/office/powerpoint/2010/main" val="3818030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DDED88-95D3-4308-BDF1-402073E89D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94343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CFA114-8C2E-44DE-98FD-2529ADCF8E0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32961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A0F9A6-2603-47C4-9202-08ADA645C11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111500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81717A-D7D8-4761-9D7B-AFB2DCB7137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08845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B9D283-0A3E-43F0-B60D-F5B3D5A0004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32442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30EC44-0A7D-4060-8066-20B182BB4BE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19481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431A61-034C-42B4-B418-343491D5AB4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91766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D502D1-793F-46B8-9EC8-6F95EA5CA61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50313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91642B-B7E4-47E4-A39B-36CBD334AEF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22521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A5EEF0-B7DB-40CC-A4A1-859F1911E55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9548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7FC852-F124-48A4-8C7E-96992E409D3A}" type="slidenum">
              <a:rPr lang="en-GB" smtClean="0"/>
              <a:pPr/>
              <a:t>24</a:t>
            </a:fld>
            <a:endParaRPr lang="en-GB" dirty="0"/>
          </a:p>
        </p:txBody>
      </p:sp>
    </p:spTree>
    <p:extLst>
      <p:ext uri="{BB962C8B-B14F-4D97-AF65-F5344CB8AC3E}">
        <p14:creationId xmlns:p14="http://schemas.microsoft.com/office/powerpoint/2010/main" val="16329664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AE90C2-E028-4058-92BF-68D888D5944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138124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777300-4D68-406D-9435-070A43D48CA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08732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C2FA82-62DE-4936-B7BB-A8B4797D51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93417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674579-FC1B-488F-B233-E7315E0AE2E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83560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B2CE7F-FCE4-4D6D-8B5E-BDBB444D705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48000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805BB7-11C2-4D91-93D3-BFCB792547A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767496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25BD70-BA53-4EFD-9B8E-7C20F74911E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53657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B54E20-4C2D-49B7-9921-D9F4A742B07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362047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539820-0DB7-4F13-831A-CE9766CCBC0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34694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000BFE-C74F-4882-B8A9-7AEA67C0FDE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2839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7FC852-F124-48A4-8C7E-96992E409D3A}" type="slidenum">
              <a:rPr lang="en-GB" smtClean="0"/>
              <a:pPr/>
              <a:t>25</a:t>
            </a:fld>
            <a:endParaRPr lang="en-GB" dirty="0"/>
          </a:p>
        </p:txBody>
      </p:sp>
    </p:spTree>
    <p:extLst>
      <p:ext uri="{BB962C8B-B14F-4D97-AF65-F5344CB8AC3E}">
        <p14:creationId xmlns:p14="http://schemas.microsoft.com/office/powerpoint/2010/main" val="19951513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2251B4-C219-43C8-B273-EE6A06BA4C6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04694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AEFB97-4B23-42C2-A2CB-7AFAC1E5836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825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BCDCE8-3DC6-4F8B-8F16-C1701F829EE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119616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F077C0-7BDD-4A70-9779-204BCB1DB6A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9742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a:t>
            </a:r>
          </a:p>
        </p:txBody>
      </p:sp>
      <p:sp>
        <p:nvSpPr>
          <p:cNvPr id="4" name="Slide Number Placeholder 3"/>
          <p:cNvSpPr>
            <a:spLocks noGrp="1"/>
          </p:cNvSpPr>
          <p:nvPr>
            <p:ph type="sldNum" sz="quarter" idx="10"/>
          </p:nvPr>
        </p:nvSpPr>
        <p:spPr/>
        <p:txBody>
          <a:bodyPr/>
          <a:lstStyle/>
          <a:p>
            <a:fld id="{287FC852-F124-48A4-8C7E-96992E409D3A}" type="slidenum">
              <a:rPr lang="en-GB" smtClean="0"/>
              <a:pPr/>
              <a:t>26</a:t>
            </a:fld>
            <a:endParaRPr lang="en-GB" dirty="0"/>
          </a:p>
        </p:txBody>
      </p:sp>
    </p:spTree>
    <p:extLst>
      <p:ext uri="{BB962C8B-B14F-4D97-AF65-F5344CB8AC3E}">
        <p14:creationId xmlns:p14="http://schemas.microsoft.com/office/powerpoint/2010/main" val="220912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a:t>
            </a:r>
          </a:p>
        </p:txBody>
      </p:sp>
      <p:sp>
        <p:nvSpPr>
          <p:cNvPr id="4" name="Slide Number Placeholder 3"/>
          <p:cNvSpPr>
            <a:spLocks noGrp="1"/>
          </p:cNvSpPr>
          <p:nvPr>
            <p:ph type="sldNum" sz="quarter" idx="10"/>
          </p:nvPr>
        </p:nvSpPr>
        <p:spPr/>
        <p:txBody>
          <a:bodyPr/>
          <a:lstStyle/>
          <a:p>
            <a:fld id="{287FC852-F124-48A4-8C7E-96992E409D3A}" type="slidenum">
              <a:rPr lang="en-GB" smtClean="0"/>
              <a:pPr/>
              <a:t>27</a:t>
            </a:fld>
            <a:endParaRPr lang="en-GB" dirty="0"/>
          </a:p>
        </p:txBody>
      </p:sp>
    </p:spTree>
    <p:extLst>
      <p:ext uri="{BB962C8B-B14F-4D97-AF65-F5344CB8AC3E}">
        <p14:creationId xmlns:p14="http://schemas.microsoft.com/office/powerpoint/2010/main" val="186221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	</a:t>
            </a:r>
          </a:p>
        </p:txBody>
      </p:sp>
      <p:sp>
        <p:nvSpPr>
          <p:cNvPr id="4" name="Slide Number Placeholder 3"/>
          <p:cNvSpPr>
            <a:spLocks noGrp="1"/>
          </p:cNvSpPr>
          <p:nvPr>
            <p:ph type="sldNum" sz="quarter" idx="10"/>
          </p:nvPr>
        </p:nvSpPr>
        <p:spPr/>
        <p:txBody>
          <a:bodyPr/>
          <a:lstStyle/>
          <a:p>
            <a:fld id="{287FC852-F124-48A4-8C7E-96992E409D3A}" type="slidenum">
              <a:rPr lang="en-GB" smtClean="0"/>
              <a:pPr/>
              <a:t>28</a:t>
            </a:fld>
            <a:endParaRPr lang="en-GB" dirty="0"/>
          </a:p>
        </p:txBody>
      </p:sp>
    </p:spTree>
    <p:extLst>
      <p:ext uri="{BB962C8B-B14F-4D97-AF65-F5344CB8AC3E}">
        <p14:creationId xmlns:p14="http://schemas.microsoft.com/office/powerpoint/2010/main" val="4161088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CA1D74-A88E-44E7-9F6E-F7237237E53C}" type="slidenum">
              <a:rPr lang="en-GB" smtClean="0"/>
              <a:pPr/>
              <a:t>‹#›</a:t>
            </a:fld>
            <a:endParaRPr lang="en-GB" dirty="0"/>
          </a:p>
        </p:txBody>
      </p:sp>
      <p:cxnSp>
        <p:nvCxnSpPr>
          <p:cNvPr id="7" name="Straight Connector 6"/>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CA1D74-A88E-44E7-9F6E-F7237237E53C}"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CA1D74-A88E-44E7-9F6E-F7237237E53C}"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8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59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379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97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74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7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003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01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lvl1pPr>
          </a:lstStyle>
          <a:p>
            <a:r>
              <a:rPr lang="en-US"/>
              <a:t>Click to edit Master title style</a:t>
            </a:r>
            <a:endParaRPr lang="en-GB" dirty="0"/>
          </a:p>
        </p:txBody>
      </p:sp>
      <p:sp>
        <p:nvSpPr>
          <p:cNvPr id="3" name="Content Placeholder 2"/>
          <p:cNvSpPr>
            <a:spLocks noGrp="1"/>
          </p:cNvSpPr>
          <p:nvPr>
            <p:ph idx="1"/>
          </p:nvPr>
        </p:nvSpPr>
        <p:spPr>
          <a:xfrm>
            <a:off x="609600" y="1600200"/>
            <a:ext cx="7924800" cy="4525963"/>
          </a:xfrm>
        </p:spPr>
        <p:txBody>
          <a:bodyPr/>
          <a:lstStyle>
            <a:lvl1pPr>
              <a:buNone/>
              <a:defRPr b="0"/>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CA1D74-A88E-44E7-9F6E-F7237237E53C}" type="slidenum">
              <a:rPr lang="en-GB" smtClean="0"/>
              <a:pPr/>
              <a:t>‹#›</a:t>
            </a:fld>
            <a:endParaRPr lang="en-GB" dirty="0"/>
          </a:p>
        </p:txBody>
      </p:sp>
      <p:cxnSp>
        <p:nvCxnSpPr>
          <p:cNvPr id="9" name="Straight Connector 8"/>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457200" y="1143000"/>
            <a:ext cx="82296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410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940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28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4EFB96AD-0EA3-4B3E-8BAF-78FF3AA2345C}"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47763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A2AC9C4D-17C1-43D6-9167-BD1E8F153D80}"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05609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257D6955-B102-41A0-84CC-FD2DF12BCC33}"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37139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947AA8C-F0FD-476D-9959-8BEBB7BCE1B3}"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59094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4F49C511-D0BA-44D6-9171-E475E2F2C6B7}" type="slidenum">
              <a:rPr lang="en-US" altLang="en-US"/>
              <a:pPr>
                <a:defRPr/>
              </a:pPr>
              <a:t>‹#›</a:t>
            </a:fld>
            <a:endParaRPr lang="en-US" altLang="en-US">
              <a:latin typeface="Times New Roman" panose="02020603050405020304" pitchFamily="18" charset="0"/>
            </a:endParaRPr>
          </a:p>
        </p:txBody>
      </p:sp>
      <p:sp>
        <p:nvSpPr>
          <p:cNvPr id="9"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19114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D5BC24AA-1A8A-46DD-8078-F5EAC00343B0}" type="slidenum">
              <a:rPr lang="en-US" altLang="en-US"/>
              <a:pPr>
                <a:defRPr/>
              </a:pPr>
              <a:t>‹#›</a:t>
            </a:fld>
            <a:endParaRPr lang="en-US" altLang="en-US">
              <a:latin typeface="Times New Roman" panose="02020603050405020304" pitchFamily="18" charset="0"/>
            </a:endParaRPr>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1501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83758213-DC6D-4054-91F9-4E2EEFA2079D}" type="slidenum">
              <a:rPr lang="en-US" altLang="en-US"/>
              <a:pPr>
                <a:defRPr/>
              </a:pPr>
              <a:t>‹#›</a:t>
            </a:fld>
            <a:endParaRPr lang="en-US" altLang="en-US">
              <a:latin typeface="Times New Roman" panose="02020603050405020304" pitchFamily="18" charset="0"/>
            </a:endParaRPr>
          </a:p>
        </p:txBody>
      </p:sp>
      <p:sp>
        <p:nvSpPr>
          <p:cNvPr id="4" name="Footer Placeholder 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1134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CA1D74-A88E-44E7-9F6E-F7237237E53C}" type="slidenum">
              <a:rPr lang="en-GB" smtClean="0"/>
              <a:pPr/>
              <a:t>‹#›</a:t>
            </a:fld>
            <a:endParaRPr lang="en-GB" dirty="0"/>
          </a:p>
        </p:txBody>
      </p:sp>
      <p:cxnSp>
        <p:nvCxnSpPr>
          <p:cNvPr id="7" name="Straight Connector 6"/>
          <p:cNvCxnSpPr/>
          <p:nvPr userDrawn="1"/>
        </p:nvCxnSpPr>
        <p:spPr>
          <a:xfrm>
            <a:off x="722376" y="4419600"/>
            <a:ext cx="7772400" cy="1588"/>
          </a:xfrm>
          <a:prstGeom prst="line">
            <a:avLst/>
          </a:prstGeom>
          <a:ln w="254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3457FDD-B62C-467C-BBE8-2385844C6B76}"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6053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9A5595A7-D115-4B0A-8384-E330B2AC3D5C}"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65423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A8B8D89D-155C-4166-83A3-F87FD97EFB9F}"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46802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3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3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C66EB595-A090-4CE1-B1A1-CB9D12584E79}"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74448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906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810000" cy="468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68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B209BB7-3190-4140-BDDF-69180DA3F051}"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47501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3" name="Straight Connector 2"/>
          <p:cNvCxnSpPr/>
          <p:nvPr userDrawn="1"/>
        </p:nvCxnSpPr>
        <p:spPr>
          <a:xfrm rot="5400000" flipH="1" flipV="1">
            <a:off x="0" y="11430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userDrawn="1"/>
        </p:nvCxnSpPr>
        <p:spPr>
          <a:xfrm>
            <a:off x="457200" y="1143000"/>
            <a:ext cx="82296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Title 1"/>
          <p:cNvSpPr>
            <a:spLocks noGrp="1"/>
          </p:cNvSpPr>
          <p:nvPr>
            <p:ph type="title"/>
          </p:nvPr>
        </p:nvSpPr>
        <p:spPr>
          <a:xfrm>
            <a:off x="457200" y="274638"/>
            <a:ext cx="8229600" cy="1143000"/>
          </a:xfrm>
        </p:spPr>
        <p:txBody>
          <a:bodyPr>
            <a:normAutofit/>
          </a:bodyPr>
          <a:lstStyle>
            <a:lvl1pPr>
              <a:defRPr sz="4000" b="0"/>
            </a:lvl1pPr>
          </a:lstStyle>
          <a:p>
            <a:r>
              <a:rPr lang="en-US" dirty="0"/>
              <a:t>Click to edit Master title style</a:t>
            </a:r>
            <a:endParaRPr lang="en-GB" dirty="0"/>
          </a:p>
        </p:txBody>
      </p:sp>
      <p:sp>
        <p:nvSpPr>
          <p:cNvPr id="6" name="Date Placeholder 2"/>
          <p:cNvSpPr>
            <a:spLocks noGrp="1"/>
          </p:cNvSpPr>
          <p:nvPr>
            <p:ph type="dt" sz="half" idx="10"/>
          </p:nvPr>
        </p:nvSpPr>
        <p:spPr/>
        <p:txBody>
          <a:bodyPr/>
          <a:lstStyle>
            <a:lvl1pPr>
              <a:defRPr/>
            </a:lvl1pPr>
          </a:lstStyle>
          <a:p>
            <a:pPr>
              <a:defRPr/>
            </a:pPr>
            <a:fld id="{B68EF27E-1DDC-49E6-941F-4991C6EFF32F}" type="datetimeFigureOut">
              <a:rPr lang="en-US"/>
              <a:pPr>
                <a:defRPr/>
              </a:pPr>
              <a:t>11/19/2018</a:t>
            </a:fld>
            <a:endParaRPr lang="en-GB" dirty="0"/>
          </a:p>
        </p:txBody>
      </p:sp>
      <p:sp>
        <p:nvSpPr>
          <p:cNvPr id="7"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pPr>
              <a:defRPr/>
            </a:pPr>
            <a:fld id="{DD9DC0E8-EBFD-42C5-AF77-AB901512EDC9}" type="slidenum">
              <a:rPr lang="en-GB"/>
              <a:pPr>
                <a:defRPr/>
              </a:pPr>
              <a:t>‹#›</a:t>
            </a:fld>
            <a:endParaRPr lang="en-GB" dirty="0"/>
          </a:p>
        </p:txBody>
      </p:sp>
    </p:spTree>
    <p:extLst>
      <p:ext uri="{BB962C8B-B14F-4D97-AF65-F5344CB8AC3E}">
        <p14:creationId xmlns:p14="http://schemas.microsoft.com/office/powerpoint/2010/main" val="3989143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CB1035C7-8E8B-4C92-934C-79C8EF50164E}" type="datetimeFigureOut">
              <a:rPr lang="en-US"/>
              <a:pPr>
                <a:defRPr/>
              </a:pPr>
              <a:t>11/19/2018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6E11400-6366-4C53-B1F2-E1168CCEFA03}" type="slidenum">
              <a:rPr lang="en-GB" altLang="en-US"/>
              <a:pPr/>
              <a:t>‹#›</a:t>
            </a:fld>
            <a:endParaRPr lang="en-GB" altLang="en-US"/>
          </a:p>
        </p:txBody>
      </p:sp>
    </p:spTree>
    <p:extLst>
      <p:ext uri="{BB962C8B-B14F-4D97-AF65-F5344CB8AC3E}">
        <p14:creationId xmlns:p14="http://schemas.microsoft.com/office/powerpoint/2010/main" val="389200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219200"/>
            <a:ext cx="82296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lvl1pPr>
              <a:defRPr sz="4000" b="0"/>
            </a:lvl1pPr>
          </a:lstStyle>
          <a:p>
            <a:r>
              <a:rPr lang="en-US" dirty="0"/>
              <a:t>Click to edit Master title style</a:t>
            </a:r>
            <a:endParaRPr lang="en-GB" dirty="0"/>
          </a:p>
        </p:txBody>
      </p:sp>
      <p:sp>
        <p:nvSpPr>
          <p:cNvPr id="3" name="Content Placeholder 2"/>
          <p:cNvSpPr>
            <a:spLocks noGrp="1"/>
          </p:cNvSpPr>
          <p:nvPr>
            <p:ph idx="1"/>
          </p:nvPr>
        </p:nvSpPr>
        <p:spPr>
          <a:xfrm>
            <a:off x="609600" y="1600200"/>
            <a:ext cx="7924800" cy="4525963"/>
          </a:xfrm>
        </p:spPr>
        <p:txBody>
          <a:bodyPr/>
          <a:lstStyle>
            <a:lvl1pPr>
              <a:buNone/>
              <a:defRPr b="0"/>
            </a:lvl1pPr>
            <a:lvl2pPr>
              <a:buNone/>
              <a:defRPr/>
            </a:lvl2pPr>
            <a:lvl3pPr>
              <a:buNone/>
              <a:defRPr/>
            </a:lvl3pPr>
            <a:lvl4pPr>
              <a:buNone/>
              <a:defRPr/>
            </a:lvl4pPr>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20735B49-C7D5-401A-A320-5F5D06E90286}" type="datetimeFigureOut">
              <a:rPr lang="en-US"/>
              <a:pPr>
                <a:defRPr/>
              </a:pPr>
              <a:t>11/19/2018</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fld id="{56B48DB5-AE19-4C60-B644-1745AE3A93D6}" type="slidenum">
              <a:rPr lang="en-GB" altLang="en-US"/>
              <a:pPr/>
              <a:t>‹#›</a:t>
            </a:fld>
            <a:endParaRPr lang="en-GB" altLang="en-US"/>
          </a:p>
        </p:txBody>
      </p:sp>
    </p:spTree>
    <p:extLst>
      <p:ext uri="{BB962C8B-B14F-4D97-AF65-F5344CB8AC3E}">
        <p14:creationId xmlns:p14="http://schemas.microsoft.com/office/powerpoint/2010/main" val="995207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722313" y="4419600"/>
            <a:ext cx="7772400" cy="1588"/>
          </a:xfrm>
          <a:prstGeom prst="line">
            <a:avLst/>
          </a:prstGeom>
          <a:ln w="254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p:txBody>
          <a:bodyPr/>
          <a:lstStyle>
            <a:lvl1pPr>
              <a:defRPr/>
            </a:lvl1pPr>
          </a:lstStyle>
          <a:p>
            <a:pPr>
              <a:defRPr/>
            </a:pPr>
            <a:fld id="{A4165DED-BA49-40AD-893D-07259FFFFF58}" type="datetimeFigureOut">
              <a:rPr lang="en-US"/>
              <a:pPr>
                <a:defRPr/>
              </a:pPr>
              <a:t>11/19/2018</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fld id="{782E988A-FC04-4DC3-A76C-9B7C92B7094B}" type="slidenum">
              <a:rPr lang="en-GB" altLang="en-US"/>
              <a:pPr/>
              <a:t>‹#›</a:t>
            </a:fld>
            <a:endParaRPr lang="en-GB" altLang="en-US"/>
          </a:p>
        </p:txBody>
      </p:sp>
    </p:spTree>
    <p:extLst>
      <p:ext uri="{BB962C8B-B14F-4D97-AF65-F5344CB8AC3E}">
        <p14:creationId xmlns:p14="http://schemas.microsoft.com/office/powerpoint/2010/main" val="2226333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143000"/>
            <a:ext cx="82296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lvl1pPr>
              <a:defRPr sz="4000" b="0"/>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buNone/>
              <a:defRPr sz="2400" b="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None/>
              <a:defRPr sz="2400" b="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4"/>
          <p:cNvSpPr>
            <a:spLocks noGrp="1"/>
          </p:cNvSpPr>
          <p:nvPr>
            <p:ph type="dt" sz="half" idx="10"/>
          </p:nvPr>
        </p:nvSpPr>
        <p:spPr/>
        <p:txBody>
          <a:bodyPr/>
          <a:lstStyle>
            <a:lvl1pPr>
              <a:defRPr/>
            </a:lvl1pPr>
          </a:lstStyle>
          <a:p>
            <a:pPr>
              <a:defRPr/>
            </a:pPr>
            <a:fld id="{D0B3FA7D-9353-4A1E-A797-7351CEFEB6C3}" type="datetimeFigureOut">
              <a:rPr lang="en-US"/>
              <a:pPr>
                <a:defRPr/>
              </a:pPr>
              <a:t>11/19/2018</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fld id="{FB39AE23-BCCE-459D-8950-41DBC8F795C5}" type="slidenum">
              <a:rPr lang="en-GB" altLang="en-US"/>
              <a:pPr/>
              <a:t>‹#›</a:t>
            </a:fld>
            <a:endParaRPr lang="en-GB" altLang="en-US"/>
          </a:p>
        </p:txBody>
      </p:sp>
    </p:spTree>
    <p:extLst>
      <p:ext uri="{BB962C8B-B14F-4D97-AF65-F5344CB8AC3E}">
        <p14:creationId xmlns:p14="http://schemas.microsoft.com/office/powerpoint/2010/main" val="91182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buNone/>
              <a:defRPr sz="2400" b="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None/>
              <a:defRPr sz="2400" b="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ECA1D74-A88E-44E7-9F6E-F7237237E53C}" type="slidenum">
              <a:rPr lang="en-GB" smtClean="0"/>
              <a:pPr/>
              <a:t>‹#›</a:t>
            </a:fld>
            <a:endParaRPr lang="en-GB" dirty="0"/>
          </a:p>
        </p:txBody>
      </p:sp>
      <p:cxnSp>
        <p:nvCxnSpPr>
          <p:cNvPr id="8" name="Straight Connector 7"/>
          <p:cNvCxnSpPr/>
          <p:nvPr userDrawn="1"/>
        </p:nvCxnSpPr>
        <p:spPr>
          <a:xfrm>
            <a:off x="457200" y="1143000"/>
            <a:ext cx="82296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flipV="1">
            <a:off x="457200" y="1143000"/>
            <a:ext cx="8229600"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None/>
              <a:defRPr sz="2400"/>
            </a:lvl1pPr>
            <a:lvl2pPr>
              <a:buNone/>
              <a:defRPr sz="2000"/>
            </a:lvl2pPr>
            <a:lvl3pPr>
              <a:buNone/>
              <a:defRPr sz="1800"/>
            </a:lvl3pPr>
            <a:lvl4pPr>
              <a:buNone/>
              <a:defRPr sz="1600"/>
            </a:lvl4pPr>
            <a:lvl5pPr>
              <a:buNone/>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None/>
              <a:defRPr sz="2400"/>
            </a:lvl1pPr>
            <a:lvl2pPr>
              <a:buNone/>
              <a:defRPr sz="2000"/>
            </a:lvl2pPr>
            <a:lvl3pPr>
              <a:buNone/>
              <a:defRPr sz="1800"/>
            </a:lvl3pPr>
            <a:lvl4pPr>
              <a:buNone/>
              <a:defRPr sz="1600"/>
            </a:lvl4pPr>
            <a:lvl5pPr>
              <a:buNone/>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6"/>
          <p:cNvSpPr>
            <a:spLocks noGrp="1"/>
          </p:cNvSpPr>
          <p:nvPr>
            <p:ph type="dt" sz="half" idx="10"/>
          </p:nvPr>
        </p:nvSpPr>
        <p:spPr/>
        <p:txBody>
          <a:bodyPr/>
          <a:lstStyle>
            <a:lvl1pPr>
              <a:defRPr/>
            </a:lvl1pPr>
          </a:lstStyle>
          <a:p>
            <a:pPr>
              <a:defRPr/>
            </a:pPr>
            <a:fld id="{686C45BF-DD6F-45E8-A30E-A9B112EA79FA}" type="datetimeFigureOut">
              <a:rPr lang="en-US"/>
              <a:pPr>
                <a:defRPr/>
              </a:pPr>
              <a:t>11/19/2018</a:t>
            </a:fld>
            <a:endParaRPr lang="en-GB"/>
          </a:p>
        </p:txBody>
      </p:sp>
      <p:sp>
        <p:nvSpPr>
          <p:cNvPr id="10" name="Footer Placeholder 7"/>
          <p:cNvSpPr>
            <a:spLocks noGrp="1"/>
          </p:cNvSpPr>
          <p:nvPr>
            <p:ph type="ftr" sz="quarter" idx="11"/>
          </p:nvPr>
        </p:nvSpPr>
        <p:spPr/>
        <p:txBody>
          <a:bodyPr/>
          <a:lstStyle>
            <a:lvl1pPr>
              <a:defRPr/>
            </a:lvl1pPr>
          </a:lstStyle>
          <a:p>
            <a:pPr>
              <a:defRPr/>
            </a:pPr>
            <a:endParaRPr lang="en-GB"/>
          </a:p>
        </p:txBody>
      </p:sp>
      <p:sp>
        <p:nvSpPr>
          <p:cNvPr id="11" name="Slide Number Placeholder 8"/>
          <p:cNvSpPr>
            <a:spLocks noGrp="1"/>
          </p:cNvSpPr>
          <p:nvPr>
            <p:ph type="sldNum" sz="quarter" idx="12"/>
          </p:nvPr>
        </p:nvSpPr>
        <p:spPr/>
        <p:txBody>
          <a:bodyPr/>
          <a:lstStyle>
            <a:lvl1pPr>
              <a:defRPr/>
            </a:lvl1pPr>
          </a:lstStyle>
          <a:p>
            <a:fld id="{082DDAC9-E9AC-4469-87F5-267BF4AB62B6}" type="slidenum">
              <a:rPr lang="en-GB" altLang="en-US"/>
              <a:pPr/>
              <a:t>‹#›</a:t>
            </a:fld>
            <a:endParaRPr lang="en-GB" altLang="en-US"/>
          </a:p>
        </p:txBody>
      </p:sp>
    </p:spTree>
    <p:extLst>
      <p:ext uri="{BB962C8B-B14F-4D97-AF65-F5344CB8AC3E}">
        <p14:creationId xmlns:p14="http://schemas.microsoft.com/office/powerpoint/2010/main" val="3477752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rot="5400000" flipH="1" flipV="1">
            <a:off x="0" y="11430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flipV="1">
            <a:off x="457200" y="1143000"/>
            <a:ext cx="8229600"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8"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6" name="Date Placeholder 2"/>
          <p:cNvSpPr>
            <a:spLocks noGrp="1"/>
          </p:cNvSpPr>
          <p:nvPr>
            <p:ph type="dt" sz="half" idx="10"/>
          </p:nvPr>
        </p:nvSpPr>
        <p:spPr/>
        <p:txBody>
          <a:bodyPr/>
          <a:lstStyle>
            <a:lvl1pPr>
              <a:defRPr/>
            </a:lvl1pPr>
          </a:lstStyle>
          <a:p>
            <a:pPr>
              <a:defRPr/>
            </a:pPr>
            <a:fld id="{B610DD00-1753-4354-8DC1-621876E8AE18}" type="datetimeFigureOut">
              <a:rPr lang="en-US"/>
              <a:pPr>
                <a:defRPr/>
              </a:pPr>
              <a:t>11/19/2018</a:t>
            </a:fld>
            <a:endParaRPr lang="en-GB"/>
          </a:p>
        </p:txBody>
      </p:sp>
      <p:sp>
        <p:nvSpPr>
          <p:cNvPr id="7"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fld id="{0089EA95-FEF9-42AA-8DD6-AE06F459D5FC}" type="slidenum">
              <a:rPr lang="en-GB" altLang="en-US"/>
              <a:pPr/>
              <a:t>‹#›</a:t>
            </a:fld>
            <a:endParaRPr lang="en-GB" altLang="en-US"/>
          </a:p>
        </p:txBody>
      </p:sp>
    </p:spTree>
    <p:extLst>
      <p:ext uri="{BB962C8B-B14F-4D97-AF65-F5344CB8AC3E}">
        <p14:creationId xmlns:p14="http://schemas.microsoft.com/office/powerpoint/2010/main" val="1529589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26F337-FDE7-4DE4-8084-E7022E1B55EE}" type="datetimeFigureOut">
              <a:rPr lang="en-US"/>
              <a:pPr>
                <a:defRPr/>
              </a:pPr>
              <a:t>11/19/2018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E9E8BEED-0C87-4222-9E02-7E4516A9CD2F}" type="slidenum">
              <a:rPr lang="en-GB" altLang="en-US"/>
              <a:pPr/>
              <a:t>‹#›</a:t>
            </a:fld>
            <a:endParaRPr lang="en-GB" altLang="en-US"/>
          </a:p>
        </p:txBody>
      </p:sp>
    </p:spTree>
    <p:extLst>
      <p:ext uri="{BB962C8B-B14F-4D97-AF65-F5344CB8AC3E}">
        <p14:creationId xmlns:p14="http://schemas.microsoft.com/office/powerpoint/2010/main" val="1341351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None/>
              <a:defRPr sz="3200"/>
            </a:lvl1pPr>
            <a:lvl2pPr>
              <a:buNone/>
              <a:defRPr sz="2800"/>
            </a:lvl2pPr>
            <a:lvl3pPr>
              <a:buNone/>
              <a:defRPr sz="2400"/>
            </a:lvl3pPr>
            <a:lvl4pPr>
              <a:buNone/>
              <a:defRPr sz="2000"/>
            </a:lvl4pPr>
            <a:lvl5pPr>
              <a:buNone/>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85905B-6E01-45F9-AB3F-D1E018723499}" type="datetimeFigureOut">
              <a:rPr lang="en-US"/>
              <a:pPr>
                <a:defRPr/>
              </a:pPr>
              <a:t>11/19/2018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E13D953-6B89-43FC-9AB2-7F3629EB7472}" type="slidenum">
              <a:rPr lang="en-GB" altLang="en-US"/>
              <a:pPr/>
              <a:t>‹#›</a:t>
            </a:fld>
            <a:endParaRPr lang="en-GB" altLang="en-US"/>
          </a:p>
        </p:txBody>
      </p:sp>
    </p:spTree>
    <p:extLst>
      <p:ext uri="{BB962C8B-B14F-4D97-AF65-F5344CB8AC3E}">
        <p14:creationId xmlns:p14="http://schemas.microsoft.com/office/powerpoint/2010/main" val="4069191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4914A6-6DD9-4B95-9FF5-40B17842DF48}" type="datetimeFigureOut">
              <a:rPr lang="en-US"/>
              <a:pPr>
                <a:defRPr/>
              </a:pPr>
              <a:t>11/19/2018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704033B-56C7-4D2B-83A9-A29F6AA98D0C}" type="slidenum">
              <a:rPr lang="en-GB" altLang="en-US"/>
              <a:pPr/>
              <a:t>‹#›</a:t>
            </a:fld>
            <a:endParaRPr lang="en-GB" altLang="en-US"/>
          </a:p>
        </p:txBody>
      </p:sp>
    </p:spTree>
    <p:extLst>
      <p:ext uri="{BB962C8B-B14F-4D97-AF65-F5344CB8AC3E}">
        <p14:creationId xmlns:p14="http://schemas.microsoft.com/office/powerpoint/2010/main" val="953164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buNone/>
              <a:defRPr/>
            </a:lvl1pPr>
            <a:lvl2pPr>
              <a:buNone/>
              <a:defRPr/>
            </a:lvl2pPr>
            <a:lvl3pPr>
              <a:buNone/>
              <a:defRPr/>
            </a:lvl3pPr>
            <a:lvl4pPr>
              <a:buNone/>
              <a:defRPr/>
            </a:lvl4pPr>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6667C3-6910-4026-85C5-DD11D38DD6CA}" type="datetimeFigureOut">
              <a:rPr lang="en-US"/>
              <a:pPr>
                <a:defRPr/>
              </a:pPr>
              <a:t>11/19/2018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D1E7CED-CCEC-4877-91BC-3ADD01DF1FC6}" type="slidenum">
              <a:rPr lang="en-GB" altLang="en-US"/>
              <a:pPr/>
              <a:t>‹#›</a:t>
            </a:fld>
            <a:endParaRPr lang="en-GB" altLang="en-US"/>
          </a:p>
        </p:txBody>
      </p:sp>
    </p:spTree>
    <p:extLst>
      <p:ext uri="{BB962C8B-B14F-4D97-AF65-F5344CB8AC3E}">
        <p14:creationId xmlns:p14="http://schemas.microsoft.com/office/powerpoint/2010/main" val="1507095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lvl1pPr>
              <a:buNone/>
              <a:defRPr/>
            </a:lvl1pPr>
            <a:lvl2pPr>
              <a:buNone/>
              <a:defRPr/>
            </a:lvl2pPr>
            <a:lvl3pPr>
              <a:buNone/>
              <a:defRPr/>
            </a:lvl3pPr>
            <a:lvl4pPr>
              <a:buNone/>
              <a:defRPr/>
            </a:lvl4pPr>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7E136C24-3ECC-4960-BD10-B89972980D35}" type="datetimeFigureOut">
              <a:rPr lang="en-US"/>
              <a:pPr>
                <a:defRPr/>
              </a:pPr>
              <a:t>11/19/2018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3469678-6D98-4F75-A31B-614B9502DAB0}" type="slidenum">
              <a:rPr lang="en-GB" altLang="en-US"/>
              <a:pPr/>
              <a:t>‹#›</a:t>
            </a:fld>
            <a:endParaRPr lang="en-GB" altLang="en-US"/>
          </a:p>
        </p:txBody>
      </p:sp>
    </p:spTree>
    <p:extLst>
      <p:ext uri="{BB962C8B-B14F-4D97-AF65-F5344CB8AC3E}">
        <p14:creationId xmlns:p14="http://schemas.microsoft.com/office/powerpoint/2010/main" val="275596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None/>
              <a:defRPr sz="2400"/>
            </a:lvl1pPr>
            <a:lvl2pPr>
              <a:buNone/>
              <a:defRPr sz="2000"/>
            </a:lvl2pPr>
            <a:lvl3pPr>
              <a:buNone/>
              <a:defRPr sz="1800"/>
            </a:lvl3pPr>
            <a:lvl4pPr>
              <a:buNone/>
              <a:defRPr sz="1600"/>
            </a:lvl4pPr>
            <a:lvl5pPr>
              <a:buNone/>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None/>
              <a:defRPr sz="2400"/>
            </a:lvl1pPr>
            <a:lvl2pPr>
              <a:buNone/>
              <a:defRPr sz="2000"/>
            </a:lvl2pPr>
            <a:lvl3pPr>
              <a:buNone/>
              <a:defRPr sz="1800"/>
            </a:lvl3pPr>
            <a:lvl4pPr>
              <a:buNone/>
              <a:defRPr sz="1600"/>
            </a:lvl4pPr>
            <a:lvl5pPr>
              <a:buNone/>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ECA1D74-A88E-44E7-9F6E-F7237237E53C}" type="slidenum">
              <a:rPr lang="en-GB" smtClean="0"/>
              <a:pPr/>
              <a:t>‹#›</a:t>
            </a:fld>
            <a:endParaRPr lang="en-GB" dirty="0"/>
          </a:p>
        </p:txBody>
      </p:sp>
      <p:cxnSp>
        <p:nvCxnSpPr>
          <p:cNvPr id="11" name="Straight Connector 10"/>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457200" y="1143000"/>
            <a:ext cx="82296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ECA1D74-A88E-44E7-9F6E-F7237237E53C}" type="slidenum">
              <a:rPr lang="en-GB" smtClean="0"/>
              <a:pPr/>
              <a:t>‹#›</a:t>
            </a:fld>
            <a:endParaRPr lang="en-GB" dirty="0"/>
          </a:p>
        </p:txBody>
      </p:sp>
      <p:cxnSp>
        <p:nvCxnSpPr>
          <p:cNvPr id="7" name="Straight Connector 6"/>
          <p:cNvCxnSpPr/>
          <p:nvPr userDrawn="1"/>
        </p:nvCxnSpPr>
        <p:spPr>
          <a:xfrm rot="5400000" flipH="1" flipV="1">
            <a:off x="0" y="1143000"/>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274638"/>
            <a:ext cx="8229600" cy="1143000"/>
          </a:xfrm>
        </p:spPr>
        <p:txBody>
          <a:bodyPr>
            <a:normAutofit/>
          </a:bodyPr>
          <a:lstStyle>
            <a:lvl1pPr>
              <a:defRPr sz="4000" b="0"/>
            </a:lvl1pPr>
          </a:lstStyle>
          <a:p>
            <a:r>
              <a:rPr lang="en-US" dirty="0"/>
              <a:t>Click to edit Master title style</a:t>
            </a:r>
            <a:endParaRPr lang="en-GB" dirty="0"/>
          </a:p>
        </p:txBody>
      </p:sp>
      <p:cxnSp>
        <p:nvCxnSpPr>
          <p:cNvPr id="11" name="Straight Connector 10"/>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457200" y="1143000"/>
            <a:ext cx="82296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ECA1D74-A88E-44E7-9F6E-F7237237E53C}"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buNone/>
              <a:defRPr sz="3200"/>
            </a:lvl1pPr>
            <a:lvl2pPr>
              <a:buNone/>
              <a:defRPr sz="2800"/>
            </a:lvl2pPr>
            <a:lvl3pPr>
              <a:buNone/>
              <a:defRPr sz="2400"/>
            </a:lvl3pPr>
            <a:lvl4pPr>
              <a:buNone/>
              <a:defRPr sz="2000"/>
            </a:lvl4pPr>
            <a:lvl5pPr>
              <a:buNone/>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ECA1D74-A88E-44E7-9F6E-F7237237E53C}"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E2D75-176A-4731-8E9E-D5878C72AE7C}" type="datetimeFigureOut">
              <a:rPr lang="en-US" smtClean="0"/>
              <a:pPr/>
              <a:t>11/19/2018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ECA1D74-A88E-44E7-9F6E-F7237237E53C}"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E2D75-176A-4731-8E9E-D5878C72AE7C}" type="datetimeFigureOut">
              <a:rPr lang="en-US" smtClean="0"/>
              <a:pPr/>
              <a:t>11/19/2018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A1D74-A88E-44E7-9F6E-F7237237E53C}"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7FD94-9782-41F3-B2A5-0D7934C54F0C}"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64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371600"/>
            <a:ext cx="77724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level Second </a:t>
            </a:r>
          </a:p>
          <a:p>
            <a:pPr lvl="2"/>
            <a:r>
              <a:rPr lang="en-US" altLang="en-US"/>
              <a:t>Third level</a:t>
            </a:r>
          </a:p>
          <a:p>
            <a:pPr lvl="3"/>
            <a:r>
              <a:rPr lang="en-US" altLang="en-US"/>
              <a:t>Fourth level</a:t>
            </a:r>
          </a:p>
          <a:p>
            <a:pPr lvl="4"/>
            <a:r>
              <a:rPr lang="en-US" altLang="en-US"/>
              <a:t>Fifth level</a:t>
            </a:r>
          </a:p>
        </p:txBody>
      </p:sp>
      <p:sp>
        <p:nvSpPr>
          <p:cNvPr id="65540" name="Rectangle 4"/>
          <p:cNvSpPr>
            <a:spLocks noGrp="1" noChangeArrowheads="1"/>
          </p:cNvSpPr>
          <p:nvPr>
            <p:ph type="dt" sz="half" idx="2"/>
          </p:nvPr>
        </p:nvSpPr>
        <p:spPr bwMode="auto">
          <a:xfrm>
            <a:off x="228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0">
                <a:solidFill>
                  <a:srgbClr val="FF9933"/>
                </a:solidFill>
              </a:defRPr>
            </a:lvl1pPr>
          </a:lstStyle>
          <a:p>
            <a:pPr>
              <a:defRPr/>
            </a:pPr>
            <a:endParaRPr lang="en-US"/>
          </a:p>
        </p:txBody>
      </p:sp>
      <p:sp>
        <p:nvSpPr>
          <p:cNvPr id="1029" name="Line 5"/>
          <p:cNvSpPr>
            <a:spLocks noChangeShapeType="1"/>
          </p:cNvSpPr>
          <p:nvPr/>
        </p:nvSpPr>
        <p:spPr bwMode="auto">
          <a:xfrm>
            <a:off x="533400" y="1295400"/>
            <a:ext cx="8077200" cy="0"/>
          </a:xfrm>
          <a:prstGeom prst="line">
            <a:avLst/>
          </a:prstGeom>
          <a:noFill/>
          <a:ln w="76200">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2"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Helvetica" panose="020B0604020202020204" pitchFamily="34" charset="0"/>
              </a:defRPr>
            </a:lvl1pPr>
          </a:lstStyle>
          <a:p>
            <a:pPr>
              <a:defRPr/>
            </a:pPr>
            <a:fld id="{BBA6EB2B-303C-486B-B458-11971D406475}" type="slidenum">
              <a:rPr lang="en-US" altLang="en-US"/>
              <a:pPr>
                <a:defRPr/>
              </a:pPr>
              <a:t>‹#›</a:t>
            </a:fld>
            <a:endParaRPr lang="en-US" altLang="en-US"/>
          </a:p>
        </p:txBody>
      </p:sp>
      <p:sp>
        <p:nvSpPr>
          <p:cNvPr id="65543" name="Rectangle 7"/>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
                <a:srgbClr val="FF0000"/>
              </a:buClr>
              <a:buFontTx/>
              <a:buChar char="•"/>
              <a:defRPr sz="1400" b="0">
                <a:solidFill>
                  <a:srgbClr val="CC6600"/>
                </a:solidFill>
              </a:defRPr>
            </a:lvl1pPr>
          </a:lstStyle>
          <a:p>
            <a:pPr>
              <a:defRPr/>
            </a:pPr>
            <a:endParaRPr lang="en-US"/>
          </a:p>
        </p:txBody>
      </p:sp>
    </p:spTree>
    <p:extLst>
      <p:ext uri="{BB962C8B-B14F-4D97-AF65-F5344CB8AC3E}">
        <p14:creationId xmlns:p14="http://schemas.microsoft.com/office/powerpoint/2010/main" val="11853439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CC00"/>
        </a:buClr>
        <a:buChar char="–"/>
        <a:defRPr sz="2800">
          <a:solidFill>
            <a:srgbClr val="333399"/>
          </a:solidFill>
          <a:latin typeface="+mn-lt"/>
        </a:defRPr>
      </a:lvl2pPr>
      <a:lvl3pPr marL="1143000" indent="-228600" algn="l" rtl="0" eaLnBrk="0" fontAlgn="base" hangingPunct="0">
        <a:spcBef>
          <a:spcPct val="20000"/>
        </a:spcBef>
        <a:spcAft>
          <a:spcPct val="0"/>
        </a:spcAft>
        <a:buClr>
          <a:srgbClr val="3333CC"/>
        </a:buClr>
        <a:buChar char="•"/>
        <a:defRPr sz="2400">
          <a:solidFill>
            <a:srgbClr val="006600"/>
          </a:solidFill>
          <a:latin typeface="+mn-lt"/>
        </a:defRPr>
      </a:lvl3pPr>
      <a:lvl4pPr marL="1600200" indent="-228600" algn="l" rtl="0" eaLnBrk="0" fontAlgn="base" hangingPunct="0">
        <a:spcBef>
          <a:spcPct val="20000"/>
        </a:spcBef>
        <a:spcAft>
          <a:spcPct val="0"/>
        </a:spcAft>
        <a:buClr>
          <a:srgbClr val="3333CC"/>
        </a:buClr>
        <a:buChar char="–"/>
        <a:defRPr sz="2000">
          <a:solidFill>
            <a:schemeClr val="tx1"/>
          </a:solidFill>
          <a:latin typeface="+mn-lt"/>
        </a:defRPr>
      </a:lvl4pPr>
      <a:lvl5pPr marL="2057400" indent="-228600" algn="l" rtl="0" eaLnBrk="0" fontAlgn="base" hangingPunct="0">
        <a:spcBef>
          <a:spcPct val="20000"/>
        </a:spcBef>
        <a:spcAft>
          <a:spcPct val="0"/>
        </a:spcAft>
        <a:buClr>
          <a:srgbClr val="3333CC"/>
        </a:buClr>
        <a:buChar char="»"/>
        <a:defRPr sz="2000">
          <a:solidFill>
            <a:srgbClr val="0000CC"/>
          </a:solidFill>
          <a:latin typeface="+mn-lt"/>
        </a:defRPr>
      </a:lvl5pPr>
      <a:lvl6pPr marL="2514600" indent="-228600" algn="l" rtl="0" fontAlgn="base">
        <a:spcBef>
          <a:spcPct val="20000"/>
        </a:spcBef>
        <a:spcAft>
          <a:spcPct val="0"/>
        </a:spcAft>
        <a:buClr>
          <a:srgbClr val="3333CC"/>
        </a:buClr>
        <a:buChar char="»"/>
        <a:defRPr sz="2000">
          <a:solidFill>
            <a:srgbClr val="0000CC"/>
          </a:solidFill>
          <a:latin typeface="+mn-lt"/>
        </a:defRPr>
      </a:lvl6pPr>
      <a:lvl7pPr marL="2971800" indent="-228600" algn="l" rtl="0" fontAlgn="base">
        <a:spcBef>
          <a:spcPct val="20000"/>
        </a:spcBef>
        <a:spcAft>
          <a:spcPct val="0"/>
        </a:spcAft>
        <a:buClr>
          <a:srgbClr val="3333CC"/>
        </a:buClr>
        <a:buChar char="»"/>
        <a:defRPr sz="2000">
          <a:solidFill>
            <a:srgbClr val="0000CC"/>
          </a:solidFill>
          <a:latin typeface="+mn-lt"/>
        </a:defRPr>
      </a:lvl7pPr>
      <a:lvl8pPr marL="3429000" indent="-228600" algn="l" rtl="0" fontAlgn="base">
        <a:spcBef>
          <a:spcPct val="20000"/>
        </a:spcBef>
        <a:spcAft>
          <a:spcPct val="0"/>
        </a:spcAft>
        <a:buClr>
          <a:srgbClr val="3333CC"/>
        </a:buClr>
        <a:buChar char="»"/>
        <a:defRPr sz="2000">
          <a:solidFill>
            <a:srgbClr val="0000CC"/>
          </a:solidFill>
          <a:latin typeface="+mn-lt"/>
        </a:defRPr>
      </a:lvl8pPr>
      <a:lvl9pPr marL="3886200" indent="-228600" algn="l" rtl="0" fontAlgn="base">
        <a:spcBef>
          <a:spcPct val="20000"/>
        </a:spcBef>
        <a:spcAft>
          <a:spcPct val="0"/>
        </a:spcAft>
        <a:buClr>
          <a:srgbClr val="3333CC"/>
        </a:buClr>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3C9E623-51B9-4C3E-8825-B463FF1D6909}" type="datetimeFigureOut">
              <a:rPr lang="en-US"/>
              <a:pPr>
                <a:defRPr/>
              </a:pPr>
              <a:t>11/19/2018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431FE02-80F5-4C34-90BE-1E23835876FF}" type="slidenum">
              <a:rPr lang="en-GB" altLang="en-US"/>
              <a:pPr/>
              <a:t>‹#›</a:t>
            </a:fld>
            <a:endParaRPr lang="en-GB" altLang="en-US"/>
          </a:p>
        </p:txBody>
      </p:sp>
    </p:spTree>
    <p:extLst>
      <p:ext uri="{BB962C8B-B14F-4D97-AF65-F5344CB8AC3E}">
        <p14:creationId xmlns:p14="http://schemas.microsoft.com/office/powerpoint/2010/main" val="41310105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fontAlgn="base">
        <a:spcBef>
          <a:spcPct val="0"/>
        </a:spcBef>
        <a:spcAft>
          <a:spcPct val="0"/>
        </a:spcAft>
        <a:defRPr sz="4400" b="1" kern="1200">
          <a:solidFill>
            <a:schemeClr val="tx1"/>
          </a:solidFill>
          <a:latin typeface="+mj-lt"/>
          <a:ea typeface="+mj-ea"/>
          <a:cs typeface="+mj-cs"/>
        </a:defRPr>
      </a:lvl1pPr>
      <a:lvl2pPr algn="l" rtl="0" fontAlgn="base">
        <a:spcBef>
          <a:spcPct val="0"/>
        </a:spcBef>
        <a:spcAft>
          <a:spcPct val="0"/>
        </a:spcAft>
        <a:defRPr sz="4400" b="1">
          <a:solidFill>
            <a:schemeClr val="tx1"/>
          </a:solidFill>
          <a:latin typeface="Calibri" panose="020F0502020204030204" pitchFamily="34" charset="0"/>
        </a:defRPr>
      </a:lvl2pPr>
      <a:lvl3pPr algn="l" rtl="0" fontAlgn="base">
        <a:spcBef>
          <a:spcPct val="0"/>
        </a:spcBef>
        <a:spcAft>
          <a:spcPct val="0"/>
        </a:spcAft>
        <a:defRPr sz="4400" b="1">
          <a:solidFill>
            <a:schemeClr val="tx1"/>
          </a:solidFill>
          <a:latin typeface="Calibri" panose="020F0502020204030204" pitchFamily="34" charset="0"/>
        </a:defRPr>
      </a:lvl3pPr>
      <a:lvl4pPr algn="l" rtl="0" fontAlgn="base">
        <a:spcBef>
          <a:spcPct val="0"/>
        </a:spcBef>
        <a:spcAft>
          <a:spcPct val="0"/>
        </a:spcAft>
        <a:defRPr sz="4400" b="1">
          <a:solidFill>
            <a:schemeClr val="tx1"/>
          </a:solidFill>
          <a:latin typeface="Calibri" panose="020F0502020204030204" pitchFamily="34" charset="0"/>
        </a:defRPr>
      </a:lvl4pPr>
      <a:lvl5pPr algn="l" rtl="0" fontAlgn="base">
        <a:spcBef>
          <a:spcPct val="0"/>
        </a:spcBef>
        <a:spcAft>
          <a:spcPct val="0"/>
        </a:spcAft>
        <a:defRPr sz="4400" b="1">
          <a:solidFill>
            <a:schemeClr val="tx1"/>
          </a:solidFill>
          <a:latin typeface="Calibri" panose="020F0502020204030204" pitchFamily="34" charset="0"/>
        </a:defRPr>
      </a:lvl5pPr>
      <a:lvl6pPr marL="457200" algn="l" rtl="0" fontAlgn="base">
        <a:spcBef>
          <a:spcPct val="0"/>
        </a:spcBef>
        <a:spcAft>
          <a:spcPct val="0"/>
        </a:spcAft>
        <a:defRPr sz="4400" b="1">
          <a:solidFill>
            <a:schemeClr val="tx1"/>
          </a:solidFill>
          <a:latin typeface="Calibri" panose="020F0502020204030204" pitchFamily="34" charset="0"/>
        </a:defRPr>
      </a:lvl6pPr>
      <a:lvl7pPr marL="914400" algn="l" rtl="0" fontAlgn="base">
        <a:spcBef>
          <a:spcPct val="0"/>
        </a:spcBef>
        <a:spcAft>
          <a:spcPct val="0"/>
        </a:spcAft>
        <a:defRPr sz="4400" b="1">
          <a:solidFill>
            <a:schemeClr val="tx1"/>
          </a:solidFill>
          <a:latin typeface="Calibri" panose="020F0502020204030204" pitchFamily="34" charset="0"/>
        </a:defRPr>
      </a:lvl7pPr>
      <a:lvl8pPr marL="1371600" algn="l" rtl="0" fontAlgn="base">
        <a:spcBef>
          <a:spcPct val="0"/>
        </a:spcBef>
        <a:spcAft>
          <a:spcPct val="0"/>
        </a:spcAft>
        <a:defRPr sz="4400" b="1">
          <a:solidFill>
            <a:schemeClr val="tx1"/>
          </a:solidFill>
          <a:latin typeface="Calibri" panose="020F0502020204030204" pitchFamily="34" charset="0"/>
        </a:defRPr>
      </a:lvl8pPr>
      <a:lvl9pPr marL="1828800" algn="l" rtl="0" fontAlgn="base">
        <a:spcBef>
          <a:spcPct val="0"/>
        </a:spcBef>
        <a:spcAft>
          <a:spcPct val="0"/>
        </a:spcAft>
        <a:defRPr sz="4400" b="1">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defRPr sz="3200" b="1"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8.xml"/><Relationship Id="rId7" Type="http://schemas.openxmlformats.org/officeDocument/2006/relationships/image" Target="../media/image2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9.jpeg"/><Relationship Id="rId5" Type="http://schemas.openxmlformats.org/officeDocument/2006/relationships/notesSlide" Target="../notesSlides/notesSlide2.xml"/><Relationship Id="rId4" Type="http://schemas.openxmlformats.org/officeDocument/2006/relationships/slideLayout" Target="../slideLayouts/slideLayout6.xml"/><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1.xml"/><Relationship Id="rId7" Type="http://schemas.openxmlformats.org/officeDocument/2006/relationships/image" Target="../media/image2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3.jpeg"/><Relationship Id="rId5" Type="http://schemas.openxmlformats.org/officeDocument/2006/relationships/notesSlide" Target="../notesSlides/notesSlide3.xml"/><Relationship Id="rId4" Type="http://schemas.openxmlformats.org/officeDocument/2006/relationships/slideLayout" Target="../slideLayouts/slideLayout6.xml"/><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4.xml"/><Relationship Id="rId7" Type="http://schemas.openxmlformats.org/officeDocument/2006/relationships/image" Target="../media/image2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5.jpeg"/><Relationship Id="rId5" Type="http://schemas.openxmlformats.org/officeDocument/2006/relationships/notesSlide" Target="../notesSlides/notesSlide4.xml"/><Relationship Id="rId4" Type="http://schemas.openxmlformats.org/officeDocument/2006/relationships/slideLayout" Target="../slideLayouts/slideLayout6.xml"/><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8.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9.xml"/><Relationship Id="rId7" Type="http://schemas.openxmlformats.org/officeDocument/2006/relationships/image" Target="../media/image3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0.jpe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6.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slideLayout" Target="../slideLayouts/slideLayout6.xml"/><Relationship Id="rId7" Type="http://schemas.openxmlformats.org/officeDocument/2006/relationships/image" Target="../media/image42.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notesSlide" Target="../notesSlides/notesSlide9.xml"/><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6.xml"/><Relationship Id="rId7" Type="http://schemas.openxmlformats.org/officeDocument/2006/relationships/image" Target="../media/image3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42.xml"/><Relationship Id="rId7" Type="http://schemas.openxmlformats.org/officeDocument/2006/relationships/image" Target="../media/image5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2.png"/><Relationship Id="rId5"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4.xml"/><Relationship Id="rId1" Type="http://schemas.openxmlformats.org/officeDocument/2006/relationships/themeOverride" Target="../theme/themeOverride11.xml"/><Relationship Id="rId5" Type="http://schemas.openxmlformats.org/officeDocument/2006/relationships/image" Target="../media/image64.jpe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4.xml"/><Relationship Id="rId1" Type="http://schemas.openxmlformats.org/officeDocument/2006/relationships/themeOverride" Target="../theme/themeOverride12.xml"/><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4.xml"/><Relationship Id="rId1" Type="http://schemas.openxmlformats.org/officeDocument/2006/relationships/themeOverride" Target="../theme/themeOverride13.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3.xml"/><Relationship Id="rId7" Type="http://schemas.openxmlformats.org/officeDocument/2006/relationships/image" Target="../media/image70.wmf"/><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1.wmf"/></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4.xml"/><Relationship Id="rId5" Type="http://schemas.openxmlformats.org/officeDocument/2006/relationships/image" Target="../media/image77.png"/><Relationship Id="rId4" Type="http://schemas.openxmlformats.org/officeDocument/2006/relationships/image" Target="../media/image7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78.wmf"/><Relationship Id="rId4" Type="http://schemas.openxmlformats.org/officeDocument/2006/relationships/oleObject" Target="../embeddings/oleObject5.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3.xml"/><Relationship Id="rId7" Type="http://schemas.openxmlformats.org/officeDocument/2006/relationships/image" Target="../media/image80.wmf"/><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81.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83.wmf"/><Relationship Id="rId4" Type="http://schemas.openxmlformats.org/officeDocument/2006/relationships/oleObject" Target="../embeddings/oleObject10.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86.wmf"/><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85.wmf"/><Relationship Id="rId4" Type="http://schemas.openxmlformats.org/officeDocument/2006/relationships/oleObject" Target="../embeddings/oleObject11.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5.xml"/><Relationship Id="rId7" Type="http://schemas.openxmlformats.org/officeDocument/2006/relationships/image" Target="../media/image88.wmf"/><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87.wmf"/><Relationship Id="rId4" Type="http://schemas.openxmlformats.org/officeDocument/2006/relationships/oleObject" Target="../embeddings/oleObject13.bin"/><Relationship Id="rId9" Type="http://schemas.openxmlformats.org/officeDocument/2006/relationships/image" Target="../media/image89.wmf"/></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56.xml"/><Relationship Id="rId7" Type="http://schemas.openxmlformats.org/officeDocument/2006/relationships/image" Target="../media/image91.wmf"/><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90.wmf"/><Relationship Id="rId4" Type="http://schemas.openxmlformats.org/officeDocument/2006/relationships/oleObject" Target="../embeddings/oleObject16.bin"/><Relationship Id="rId9" Type="http://schemas.openxmlformats.org/officeDocument/2006/relationships/image" Target="../media/image92.w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94.wmf"/><Relationship Id="rId2" Type="http://schemas.openxmlformats.org/officeDocument/2006/relationships/slideLayout" Target="../slideLayouts/slideLayout24.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93.wmf"/><Relationship Id="rId4" Type="http://schemas.openxmlformats.org/officeDocument/2006/relationships/oleObject" Target="../embeddings/oleObject19.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76135"/>
            <a:ext cx="9144000" cy="2590800"/>
          </a:xfrm>
        </p:spPr>
        <p:txBody>
          <a:bodyPr>
            <a:normAutofit/>
          </a:bodyPr>
          <a:lstStyle/>
          <a:p>
            <a:r>
              <a:rPr lang="en-US" sz="4000" i="1" dirty="0">
                <a:solidFill>
                  <a:srgbClr val="7030A0"/>
                </a:solidFill>
                <a:effectLst>
                  <a:outerShdw blurRad="38100" dist="38100" dir="2700000" algn="tl">
                    <a:srgbClr val="000000">
                      <a:alpha val="43137"/>
                    </a:srgbClr>
                  </a:outerShdw>
                </a:effectLst>
              </a:rPr>
              <a:t>CS 1675: Intro to Machine Learning</a:t>
            </a:r>
            <a:br>
              <a:rPr lang="en-US" sz="5400" dirty="0">
                <a:solidFill>
                  <a:srgbClr val="7030A0"/>
                </a:solidFill>
                <a:effectLst>
                  <a:outerShdw blurRad="38100" dist="38100" dir="2700000" algn="tl">
                    <a:srgbClr val="000000">
                      <a:alpha val="43137"/>
                    </a:srgbClr>
                  </a:outerShdw>
                </a:effectLst>
              </a:rPr>
            </a:br>
            <a:r>
              <a:rPr lang="en-US" sz="5200" b="1" dirty="0">
                <a:solidFill>
                  <a:srgbClr val="7030A0"/>
                </a:solidFill>
                <a:effectLst>
                  <a:outerShdw blurRad="38100" dist="38100" dir="2700000" algn="tl">
                    <a:srgbClr val="000000">
                      <a:alpha val="43137"/>
                    </a:srgbClr>
                  </a:outerShdw>
                </a:effectLst>
              </a:rPr>
              <a:t>Probabilistic Graphical Models</a:t>
            </a:r>
          </a:p>
        </p:txBody>
      </p:sp>
      <p:sp>
        <p:nvSpPr>
          <p:cNvPr id="3" name="Subtitle 2"/>
          <p:cNvSpPr>
            <a:spLocks noGrp="1"/>
          </p:cNvSpPr>
          <p:nvPr>
            <p:ph type="subTitle" idx="1"/>
          </p:nvPr>
        </p:nvSpPr>
        <p:spPr>
          <a:xfrm>
            <a:off x="1371600" y="3919335"/>
            <a:ext cx="6400800" cy="2133600"/>
          </a:xfrm>
        </p:spPr>
        <p:txBody>
          <a:bodyPr/>
          <a:lstStyle/>
          <a:p>
            <a:pPr>
              <a:spcBef>
                <a:spcPts val="0"/>
              </a:spcBef>
            </a:pPr>
            <a:r>
              <a:rPr lang="en-US" sz="3600" dirty="0">
                <a:solidFill>
                  <a:schemeClr val="tx1"/>
                </a:solidFill>
              </a:rPr>
              <a:t>Prof. Adriana </a:t>
            </a:r>
            <a:r>
              <a:rPr lang="en-US" sz="3600" dirty="0" err="1">
                <a:solidFill>
                  <a:schemeClr val="tx1"/>
                </a:solidFill>
              </a:rPr>
              <a:t>Kovashka</a:t>
            </a:r>
            <a:br>
              <a:rPr lang="en-US" sz="3600" dirty="0">
                <a:solidFill>
                  <a:schemeClr val="tx1"/>
                </a:solidFill>
              </a:rPr>
            </a:br>
            <a:r>
              <a:rPr lang="en-US" sz="3600" dirty="0">
                <a:solidFill>
                  <a:schemeClr val="tx1"/>
                </a:solidFill>
              </a:rPr>
              <a:t>University of Pittsburgh</a:t>
            </a:r>
          </a:p>
          <a:p>
            <a:pPr>
              <a:spcBef>
                <a:spcPts val="0"/>
              </a:spcBef>
            </a:pPr>
            <a:r>
              <a:rPr lang="en-US" sz="3600" dirty="0">
                <a:solidFill>
                  <a:schemeClr val="tx1"/>
                </a:solidFill>
              </a:rPr>
              <a:t>November 27, 2018</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61947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7B26-9781-4CF1-B09B-C0988F69D473}"/>
              </a:ext>
            </a:extLst>
          </p:cNvPr>
          <p:cNvSpPr>
            <a:spLocks noGrp="1"/>
          </p:cNvSpPr>
          <p:nvPr>
            <p:ph type="title"/>
          </p:nvPr>
        </p:nvSpPr>
        <p:spPr/>
        <p:txBody>
          <a:bodyPr/>
          <a:lstStyle/>
          <a:p>
            <a:r>
              <a:rPr lang="en-US" dirty="0"/>
              <a:t>Naïve Bayes example  </a:t>
            </a:r>
          </a:p>
        </p:txBody>
      </p:sp>
      <p:graphicFrame>
        <p:nvGraphicFramePr>
          <p:cNvPr id="18" name="Content Placeholder 17">
            <a:extLst>
              <a:ext uri="{FF2B5EF4-FFF2-40B4-BE49-F238E27FC236}">
                <a16:creationId xmlns:a16="http://schemas.microsoft.com/office/drawing/2014/main" id="{29FE2643-949E-4077-A619-E001A1CB5329}"/>
              </a:ext>
            </a:extLst>
          </p:cNvPr>
          <p:cNvGraphicFramePr>
            <a:graphicFrameLocks noGrp="1"/>
          </p:cNvGraphicFramePr>
          <p:nvPr>
            <p:ph idx="1"/>
            <p:extLst>
              <p:ext uri="{D42A27DB-BD31-4B8C-83A1-F6EECF244321}">
                <p14:modId xmlns:p14="http://schemas.microsoft.com/office/powerpoint/2010/main" val="1788140142"/>
              </p:ext>
            </p:extLst>
          </p:nvPr>
        </p:nvGraphicFramePr>
        <p:xfrm>
          <a:off x="609600" y="4560888"/>
          <a:ext cx="7924800" cy="1112520"/>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val="2746728293"/>
                    </a:ext>
                  </a:extLst>
                </a:gridCol>
                <a:gridCol w="1584960">
                  <a:extLst>
                    <a:ext uri="{9D8B030D-6E8A-4147-A177-3AD203B41FA5}">
                      <a16:colId xmlns:a16="http://schemas.microsoft.com/office/drawing/2014/main" val="936212096"/>
                    </a:ext>
                  </a:extLst>
                </a:gridCol>
                <a:gridCol w="1584960">
                  <a:extLst>
                    <a:ext uri="{9D8B030D-6E8A-4147-A177-3AD203B41FA5}">
                      <a16:colId xmlns:a16="http://schemas.microsoft.com/office/drawing/2014/main" val="3646610469"/>
                    </a:ext>
                  </a:extLst>
                </a:gridCol>
                <a:gridCol w="1584960">
                  <a:extLst>
                    <a:ext uri="{9D8B030D-6E8A-4147-A177-3AD203B41FA5}">
                      <a16:colId xmlns:a16="http://schemas.microsoft.com/office/drawing/2014/main" val="1908327545"/>
                    </a:ext>
                  </a:extLst>
                </a:gridCol>
                <a:gridCol w="1584960">
                  <a:extLst>
                    <a:ext uri="{9D8B030D-6E8A-4147-A177-3AD203B41FA5}">
                      <a16:colId xmlns:a16="http://schemas.microsoft.com/office/drawing/2014/main" val="342827569"/>
                    </a:ext>
                  </a:extLst>
                </a:gridCol>
              </a:tblGrid>
              <a:tr h="370840">
                <a:tc>
                  <a:txBody>
                    <a:bodyPr/>
                    <a:lstStyle/>
                    <a:p>
                      <a:r>
                        <a:rPr lang="en-US" dirty="0">
                          <a:latin typeface="courier new" panose="02070309020205020404" pitchFamily="49" charset="0"/>
                        </a:rPr>
                        <a:t>If J=1</a:t>
                      </a:r>
                      <a:endParaRPr lang="en-US" dirty="0"/>
                    </a:p>
                  </a:txBody>
                  <a:tcPr anchor="ctr"/>
                </a:tc>
                <a:tc>
                  <a:txBody>
                    <a:bodyPr/>
                    <a:lstStyle/>
                    <a:p>
                      <a:r>
                        <a:rPr lang="en-US" dirty="0">
                          <a:latin typeface="courier new" panose="02070309020205020404" pitchFamily="49" charset="0"/>
                        </a:rPr>
                        <a:t>Prob W=1</a:t>
                      </a:r>
                      <a:endParaRPr lang="en-US" dirty="0"/>
                    </a:p>
                  </a:txBody>
                  <a:tcPr anchor="ctr"/>
                </a:tc>
                <a:tc>
                  <a:txBody>
                    <a:bodyPr/>
                    <a:lstStyle/>
                    <a:p>
                      <a:r>
                        <a:rPr lang="en-US" dirty="0">
                          <a:latin typeface="courier new" panose="02070309020205020404" pitchFamily="49" charset="0"/>
                        </a:rPr>
                        <a:t>Prob B=1</a:t>
                      </a:r>
                      <a:endParaRPr lang="en-US" dirty="0"/>
                    </a:p>
                  </a:txBody>
                  <a:tcPr anchor="ctr"/>
                </a:tc>
                <a:tc>
                  <a:txBody>
                    <a:bodyPr/>
                    <a:lstStyle/>
                    <a:p>
                      <a:r>
                        <a:rPr lang="en-US" dirty="0">
                          <a:latin typeface="courier new" panose="02070309020205020404" pitchFamily="49" charset="0"/>
                        </a:rPr>
                        <a:t>Prob C=1</a:t>
                      </a:r>
                      <a:endParaRPr lang="en-US" dirty="0"/>
                    </a:p>
                  </a:txBody>
                  <a:tcPr anchor="ctr"/>
                </a:tc>
                <a:tc>
                  <a:txBody>
                    <a:bodyPr/>
                    <a:lstStyle/>
                    <a:p>
                      <a:r>
                        <a:rPr lang="en-US" dirty="0">
                          <a:latin typeface="courier new" panose="02070309020205020404" pitchFamily="49" charset="0"/>
                        </a:rPr>
                        <a:t>Prob R=1</a:t>
                      </a:r>
                      <a:endParaRPr lang="en-US" dirty="0"/>
                    </a:p>
                  </a:txBody>
                  <a:tcPr anchor="ctr"/>
                </a:tc>
                <a:extLst>
                  <a:ext uri="{0D108BD9-81ED-4DB2-BD59-A6C34878D82A}">
                    <a16:rowId xmlns:a16="http://schemas.microsoft.com/office/drawing/2014/main" val="432086438"/>
                  </a:ext>
                </a:extLst>
              </a:tr>
              <a:tr h="370840">
                <a:tc>
                  <a:txBody>
                    <a:bodyPr/>
                    <a:lstStyle/>
                    <a:p>
                      <a:r>
                        <a:rPr lang="en-US" dirty="0"/>
                        <a:t>True</a:t>
                      </a:r>
                    </a:p>
                  </a:txBody>
                  <a:tcPr anchor="ctr"/>
                </a:tc>
                <a:tc>
                  <a:txBody>
                    <a:bodyPr/>
                    <a:lstStyle/>
                    <a:p>
                      <a:r>
                        <a:rPr lang="en-US" dirty="0"/>
                        <a:t>0.8</a:t>
                      </a:r>
                    </a:p>
                  </a:txBody>
                  <a:tcPr anchor="ctr"/>
                </a:tc>
                <a:tc>
                  <a:txBody>
                    <a:bodyPr/>
                    <a:lstStyle/>
                    <a:p>
                      <a:r>
                        <a:rPr lang="en-US" dirty="0"/>
                        <a:t>0.2</a:t>
                      </a:r>
                    </a:p>
                  </a:txBody>
                  <a:tcPr anchor="ctr"/>
                </a:tc>
                <a:tc>
                  <a:txBody>
                    <a:bodyPr/>
                    <a:lstStyle/>
                    <a:p>
                      <a:r>
                        <a:rPr lang="en-US" dirty="0"/>
                        <a:t>0.7</a:t>
                      </a:r>
                    </a:p>
                  </a:txBody>
                  <a:tcPr anchor="ctr"/>
                </a:tc>
                <a:tc>
                  <a:txBody>
                    <a:bodyPr/>
                    <a:lstStyle/>
                    <a:p>
                      <a:r>
                        <a:rPr lang="en-US" dirty="0"/>
                        <a:t>0.5</a:t>
                      </a:r>
                    </a:p>
                  </a:txBody>
                  <a:tcPr anchor="ctr"/>
                </a:tc>
                <a:extLst>
                  <a:ext uri="{0D108BD9-81ED-4DB2-BD59-A6C34878D82A}">
                    <a16:rowId xmlns:a16="http://schemas.microsoft.com/office/drawing/2014/main" val="1662366600"/>
                  </a:ext>
                </a:extLst>
              </a:tr>
              <a:tr h="370840">
                <a:tc>
                  <a:txBody>
                    <a:bodyPr/>
                    <a:lstStyle/>
                    <a:p>
                      <a:r>
                        <a:rPr lang="en-US" dirty="0"/>
                        <a:t>False</a:t>
                      </a:r>
                    </a:p>
                  </a:txBody>
                  <a:tcPr anchor="ctr"/>
                </a:tc>
                <a:tc>
                  <a:txBody>
                    <a:bodyPr/>
                    <a:lstStyle/>
                    <a:p>
                      <a:r>
                        <a:rPr lang="en-US" dirty="0"/>
                        <a:t>0.3</a:t>
                      </a:r>
                    </a:p>
                  </a:txBody>
                  <a:tcPr anchor="ctr"/>
                </a:tc>
                <a:tc>
                  <a:txBody>
                    <a:bodyPr/>
                    <a:lstStyle/>
                    <a:p>
                      <a:r>
                        <a:rPr lang="en-US" dirty="0"/>
                        <a:t>0.5</a:t>
                      </a:r>
                    </a:p>
                  </a:txBody>
                  <a:tcPr anchor="ctr"/>
                </a:tc>
                <a:tc>
                  <a:txBody>
                    <a:bodyPr/>
                    <a:lstStyle/>
                    <a:p>
                      <a:r>
                        <a:rPr lang="en-US" dirty="0"/>
                        <a:t>0.3</a:t>
                      </a:r>
                    </a:p>
                  </a:txBody>
                  <a:tcPr anchor="ctr"/>
                </a:tc>
                <a:tc>
                  <a:txBody>
                    <a:bodyPr/>
                    <a:lstStyle/>
                    <a:p>
                      <a:r>
                        <a:rPr lang="en-US" dirty="0"/>
                        <a:t>0.4</a:t>
                      </a:r>
                    </a:p>
                  </a:txBody>
                  <a:tcPr anchor="ctr"/>
                </a:tc>
                <a:extLst>
                  <a:ext uri="{0D108BD9-81ED-4DB2-BD59-A6C34878D82A}">
                    <a16:rowId xmlns:a16="http://schemas.microsoft.com/office/drawing/2014/main" val="1429811834"/>
                  </a:ext>
                </a:extLst>
              </a:tr>
            </a:tbl>
          </a:graphicData>
        </a:graphic>
      </p:graphicFrame>
      <p:sp>
        <p:nvSpPr>
          <p:cNvPr id="4" name="Oval 3">
            <a:extLst>
              <a:ext uri="{FF2B5EF4-FFF2-40B4-BE49-F238E27FC236}">
                <a16:creationId xmlns:a16="http://schemas.microsoft.com/office/drawing/2014/main" id="{87EC4CEE-ECC8-4ADA-8B1D-57F363D64148}"/>
              </a:ext>
            </a:extLst>
          </p:cNvPr>
          <p:cNvSpPr/>
          <p:nvPr/>
        </p:nvSpPr>
        <p:spPr>
          <a:xfrm>
            <a:off x="4139952" y="1433662"/>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jazz</a:t>
            </a:r>
          </a:p>
        </p:txBody>
      </p:sp>
      <p:grpSp>
        <p:nvGrpSpPr>
          <p:cNvPr id="9" name="Group 8">
            <a:extLst>
              <a:ext uri="{FF2B5EF4-FFF2-40B4-BE49-F238E27FC236}">
                <a16:creationId xmlns:a16="http://schemas.microsoft.com/office/drawing/2014/main" id="{FF489CC8-4A6A-453A-8469-C071E918E12B}"/>
              </a:ext>
            </a:extLst>
          </p:cNvPr>
          <p:cNvGrpSpPr/>
          <p:nvPr/>
        </p:nvGrpSpPr>
        <p:grpSpPr>
          <a:xfrm>
            <a:off x="881313" y="2811056"/>
            <a:ext cx="7363095" cy="883742"/>
            <a:chOff x="609600" y="2811056"/>
            <a:chExt cx="7363095" cy="883742"/>
          </a:xfrm>
        </p:grpSpPr>
        <p:sp>
          <p:nvSpPr>
            <p:cNvPr id="5" name="Oval 4">
              <a:extLst>
                <a:ext uri="{FF2B5EF4-FFF2-40B4-BE49-F238E27FC236}">
                  <a16:creationId xmlns:a16="http://schemas.microsoft.com/office/drawing/2014/main" id="{DC43A54A-1F9A-48C7-AEB2-E5DC4C47CA0C}"/>
                </a:ext>
              </a:extLst>
            </p:cNvPr>
            <p:cNvSpPr/>
            <p:nvPr/>
          </p:nvSpPr>
          <p:spPr>
            <a:xfrm>
              <a:off x="609600" y="2830702"/>
              <a:ext cx="136815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Waking Life</a:t>
              </a:r>
            </a:p>
          </p:txBody>
        </p:sp>
        <p:sp>
          <p:nvSpPr>
            <p:cNvPr id="6" name="Oval 5">
              <a:extLst>
                <a:ext uri="{FF2B5EF4-FFF2-40B4-BE49-F238E27FC236}">
                  <a16:creationId xmlns:a16="http://schemas.microsoft.com/office/drawing/2014/main" id="{F1B69781-C538-44B0-89B2-8FD0F7229770}"/>
                </a:ext>
              </a:extLst>
            </p:cNvPr>
            <p:cNvSpPr/>
            <p:nvPr/>
          </p:nvSpPr>
          <p:spPr>
            <a:xfrm>
              <a:off x="2555776" y="2816027"/>
              <a:ext cx="136815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Borat</a:t>
              </a:r>
            </a:p>
          </p:txBody>
        </p:sp>
        <p:sp>
          <p:nvSpPr>
            <p:cNvPr id="7" name="Oval 6">
              <a:extLst>
                <a:ext uri="{FF2B5EF4-FFF2-40B4-BE49-F238E27FC236}">
                  <a16:creationId xmlns:a16="http://schemas.microsoft.com/office/drawing/2014/main" id="{878232FE-02EB-4EC1-9EAC-2AE0B74B1E35}"/>
                </a:ext>
              </a:extLst>
            </p:cNvPr>
            <p:cNvSpPr/>
            <p:nvPr/>
          </p:nvSpPr>
          <p:spPr>
            <a:xfrm>
              <a:off x="4501951" y="2816027"/>
              <a:ext cx="1446361"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Cinema Paradiso</a:t>
              </a:r>
            </a:p>
          </p:txBody>
        </p:sp>
        <p:sp>
          <p:nvSpPr>
            <p:cNvPr id="8" name="Oval 7">
              <a:extLst>
                <a:ext uri="{FF2B5EF4-FFF2-40B4-BE49-F238E27FC236}">
                  <a16:creationId xmlns:a16="http://schemas.microsoft.com/office/drawing/2014/main" id="{AE3DB226-23D3-4029-BB76-12417C8A8504}"/>
                </a:ext>
              </a:extLst>
            </p:cNvPr>
            <p:cNvSpPr/>
            <p:nvPr/>
          </p:nvSpPr>
          <p:spPr>
            <a:xfrm>
              <a:off x="6526334" y="2811056"/>
              <a:ext cx="1446361"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Requiem for a Dream</a:t>
              </a:r>
            </a:p>
          </p:txBody>
        </p:sp>
      </p:grpSp>
      <p:cxnSp>
        <p:nvCxnSpPr>
          <p:cNvPr id="11" name="Straight Arrow Connector 10">
            <a:extLst>
              <a:ext uri="{FF2B5EF4-FFF2-40B4-BE49-F238E27FC236}">
                <a16:creationId xmlns:a16="http://schemas.microsoft.com/office/drawing/2014/main" id="{BD031F35-531A-4A49-957E-7E3BAECD0326}"/>
              </a:ext>
            </a:extLst>
          </p:cNvPr>
          <p:cNvCxnSpPr>
            <a:stCxn id="4" idx="4"/>
            <a:endCxn id="5" idx="0"/>
          </p:cNvCxnSpPr>
          <p:nvPr/>
        </p:nvCxnSpPr>
        <p:spPr>
          <a:xfrm flipH="1">
            <a:off x="1565389" y="2297758"/>
            <a:ext cx="3006611" cy="532944"/>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2665EF-F598-449C-B03D-58EED4441634}"/>
              </a:ext>
            </a:extLst>
          </p:cNvPr>
          <p:cNvCxnSpPr>
            <a:stCxn id="4" idx="4"/>
            <a:endCxn id="6" idx="0"/>
          </p:cNvCxnSpPr>
          <p:nvPr/>
        </p:nvCxnSpPr>
        <p:spPr>
          <a:xfrm flipH="1">
            <a:off x="3511565" y="2297758"/>
            <a:ext cx="1060435" cy="518269"/>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607758-C99B-413A-8E0B-A6E41A1FD943}"/>
              </a:ext>
            </a:extLst>
          </p:cNvPr>
          <p:cNvCxnSpPr>
            <a:stCxn id="4" idx="4"/>
            <a:endCxn id="7" idx="0"/>
          </p:cNvCxnSpPr>
          <p:nvPr/>
        </p:nvCxnSpPr>
        <p:spPr>
          <a:xfrm>
            <a:off x="4572000" y="2297758"/>
            <a:ext cx="924845" cy="518269"/>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A711FC7-0B7A-4B2D-B3D8-4B2AB9E6BB57}"/>
              </a:ext>
            </a:extLst>
          </p:cNvPr>
          <p:cNvCxnSpPr>
            <a:stCxn id="4" idx="4"/>
          </p:cNvCxnSpPr>
          <p:nvPr/>
        </p:nvCxnSpPr>
        <p:spPr>
          <a:xfrm>
            <a:off x="4572000" y="2297758"/>
            <a:ext cx="3096344" cy="513298"/>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0616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ACDFD8-EA04-4BAF-8806-2B332AC6DD2D}"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9507" name="Rectangle 2"/>
          <p:cNvSpPr>
            <a:spLocks noGrp="1" noChangeArrowheads="1"/>
          </p:cNvSpPr>
          <p:nvPr>
            <p:ph type="title"/>
          </p:nvPr>
        </p:nvSpPr>
        <p:spPr/>
        <p:txBody>
          <a:bodyPr/>
          <a:lstStyle/>
          <a:p>
            <a:pPr eaLnBrk="1" hangingPunct="1"/>
            <a:r>
              <a:rPr lang="en-US" altLang="en-US" sz="3200"/>
              <a:t>Sketch of Baum-Welch  (EM) Algorithm </a:t>
            </a:r>
            <a:br>
              <a:rPr lang="en-US" altLang="en-US" sz="3200"/>
            </a:br>
            <a:r>
              <a:rPr lang="en-US" altLang="en-US" sz="3200"/>
              <a:t>for Training HMMs</a:t>
            </a:r>
          </a:p>
        </p:txBody>
      </p:sp>
      <p:sp>
        <p:nvSpPr>
          <p:cNvPr id="237572" name="Text Box 3"/>
          <p:cNvSpPr txBox="1">
            <a:spLocks noChangeArrowheads="1"/>
          </p:cNvSpPr>
          <p:nvPr/>
        </p:nvSpPr>
        <p:spPr bwMode="auto">
          <a:xfrm>
            <a:off x="257175" y="1682750"/>
            <a:ext cx="888682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Assume an HMM with </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states.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Randomly set its parameters λ=(</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(making sure they represent legal distributions)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Until convergence (i.e. λ no longer changes) do: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 Step:  Use the forward/backward procedure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determine the probability of various possible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state sequences for generating the training data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 Step: Use these probability estimates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re-estimate values for all of the parameters λ</a:t>
            </a:r>
          </a:p>
        </p:txBody>
      </p:sp>
      <p:sp>
        <p:nvSpPr>
          <p:cNvPr id="14950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75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75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757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757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757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757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75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ltLang="en-US" dirty="0"/>
              <a:t>Advantages of Graphical Models</a:t>
            </a:r>
          </a:p>
        </p:txBody>
      </p:sp>
      <p:sp>
        <p:nvSpPr>
          <p:cNvPr id="215043" name="Rectangle 3"/>
          <p:cNvSpPr>
            <a:spLocks noGrp="1" noChangeArrowheads="1"/>
          </p:cNvSpPr>
          <p:nvPr>
            <p:ph idx="1"/>
          </p:nvPr>
        </p:nvSpPr>
        <p:spPr>
          <a:xfrm>
            <a:off x="539750" y="1371600"/>
            <a:ext cx="8136706" cy="5273675"/>
          </a:xfrm>
        </p:spPr>
        <p:txBody>
          <a:bodyPr>
            <a:noAutofit/>
          </a:bodyPr>
          <a:lstStyle/>
          <a:p>
            <a:pPr>
              <a:lnSpc>
                <a:spcPct val="80000"/>
              </a:lnSpc>
              <a:buFont typeface="Arial" pitchFamily="34" charset="0"/>
              <a:buChar char="•"/>
            </a:pPr>
            <a:r>
              <a:rPr lang="en-US" altLang="en-US" sz="2600" dirty="0"/>
              <a:t>If no assumption of independence is made, must estimate an exponential number of parameters</a:t>
            </a:r>
          </a:p>
          <a:p>
            <a:pPr>
              <a:lnSpc>
                <a:spcPct val="80000"/>
              </a:lnSpc>
              <a:buFont typeface="Arial" pitchFamily="34" charset="0"/>
              <a:buChar char="•"/>
            </a:pPr>
            <a:r>
              <a:rPr lang="en-US" altLang="en-US" sz="2600" dirty="0"/>
              <a:t>If we assume all variables independent, efficient training and inference possible, but assumption too strong </a:t>
            </a:r>
          </a:p>
          <a:p>
            <a:pPr>
              <a:lnSpc>
                <a:spcPct val="80000"/>
              </a:lnSpc>
              <a:buFont typeface="Arial" pitchFamily="34" charset="0"/>
              <a:buChar char="•"/>
            </a:pPr>
            <a:r>
              <a:rPr lang="en-US" altLang="en-US" sz="2600" b="1" dirty="0">
                <a:solidFill>
                  <a:srgbClr val="FF0000"/>
                </a:solidFill>
              </a:rPr>
              <a:t>Graphical models</a:t>
            </a:r>
            <a:r>
              <a:rPr lang="en-US" altLang="en-US" sz="2600" dirty="0"/>
              <a:t> use </a:t>
            </a:r>
            <a:r>
              <a:rPr lang="en-US" altLang="en-US" sz="2600" b="1" dirty="0"/>
              <a:t>graphs</a:t>
            </a:r>
            <a:r>
              <a:rPr lang="en-US" altLang="en-US" sz="2600" dirty="0"/>
              <a:t> over random variables to specify variable </a:t>
            </a:r>
            <a:r>
              <a:rPr lang="en-US" altLang="en-US" sz="2600" b="1" dirty="0"/>
              <a:t>dependencies (relationships)</a:t>
            </a:r>
          </a:p>
          <a:p>
            <a:pPr lvl="1">
              <a:lnSpc>
                <a:spcPct val="80000"/>
              </a:lnSpc>
              <a:buFont typeface="Arial" pitchFamily="34" charset="0"/>
              <a:buChar char="•"/>
            </a:pPr>
            <a:r>
              <a:rPr lang="en-US" altLang="en-US" sz="2200" dirty="0"/>
              <a:t>Allows for less restrictive independence assumptions while limiting the number of parameters that must be estimated</a:t>
            </a:r>
          </a:p>
          <a:p>
            <a:pPr lvl="1">
              <a:lnSpc>
                <a:spcPct val="80000"/>
              </a:lnSpc>
              <a:buFont typeface="Arial" pitchFamily="34" charset="0"/>
              <a:buChar char="•"/>
            </a:pPr>
            <a:r>
              <a:rPr lang="en-US" altLang="en-US" sz="2200" dirty="0"/>
              <a:t>Allows some interpretability </a:t>
            </a:r>
          </a:p>
          <a:p>
            <a:pPr lvl="1">
              <a:lnSpc>
                <a:spcPct val="80000"/>
              </a:lnSpc>
              <a:buFont typeface="Arial" pitchFamily="34" charset="0"/>
              <a:buChar char="•"/>
            </a:pPr>
            <a:r>
              <a:rPr lang="en-US" altLang="en-US" sz="2400" b="1" dirty="0">
                <a:solidFill>
                  <a:srgbClr val="FF0000"/>
                </a:solidFill>
              </a:rPr>
              <a:t>Bayesian networks</a:t>
            </a:r>
            <a:r>
              <a:rPr lang="en-US" altLang="en-US" sz="2400" dirty="0"/>
              <a:t>: </a:t>
            </a:r>
            <a:r>
              <a:rPr lang="en-US" altLang="en-US" sz="2400" b="1" dirty="0"/>
              <a:t>Directed</a:t>
            </a:r>
            <a:r>
              <a:rPr lang="en-US" altLang="en-US" sz="2400" dirty="0"/>
              <a:t> acyclic graphs indicate causal structure</a:t>
            </a:r>
          </a:p>
          <a:p>
            <a:pPr lvl="1">
              <a:lnSpc>
                <a:spcPct val="80000"/>
              </a:lnSpc>
              <a:buFont typeface="Arial" pitchFamily="34" charset="0"/>
              <a:buChar char="•"/>
            </a:pPr>
            <a:r>
              <a:rPr lang="en-US" altLang="en-US" sz="2400" b="1" dirty="0">
                <a:solidFill>
                  <a:srgbClr val="FF0000"/>
                </a:solidFill>
              </a:rPr>
              <a:t>Markov networks</a:t>
            </a:r>
            <a:r>
              <a:rPr lang="en-US" altLang="en-US" sz="2400" dirty="0"/>
              <a:t>: </a:t>
            </a:r>
            <a:r>
              <a:rPr lang="en-US" altLang="en-US" sz="2400" b="1" dirty="0"/>
              <a:t>Undirected</a:t>
            </a:r>
            <a:r>
              <a:rPr lang="en-US" altLang="en-US" sz="2400" dirty="0"/>
              <a:t> graphs capture general dependencies</a:t>
            </a:r>
          </a:p>
        </p:txBody>
      </p:sp>
      <p:sp>
        <p:nvSpPr>
          <p:cNvPr id="6" name="TextBox 5"/>
          <p:cNvSpPr txBox="1"/>
          <p:nvPr/>
        </p:nvSpPr>
        <p:spPr>
          <a:xfrm>
            <a:off x="0" y="6581001"/>
            <a:ext cx="1731564" cy="261610"/>
          </a:xfrm>
          <a:prstGeom prst="rect">
            <a:avLst/>
          </a:prstGeom>
          <a:noFill/>
        </p:spPr>
        <p:txBody>
          <a:bodyPr wrap="none" rtlCol="0">
            <a:spAutoFit/>
          </a:bodyPr>
          <a:lstStyle/>
          <a:p>
            <a:r>
              <a:rPr lang="en-US" sz="1100" dirty="0">
                <a:solidFill>
                  <a:srgbClr val="000000"/>
                </a:solidFill>
              </a:rPr>
              <a:t>Adapted from Ray Mooney</a:t>
            </a:r>
          </a:p>
        </p:txBody>
      </p:sp>
    </p:spTree>
    <p:extLst>
      <p:ext uri="{BB962C8B-B14F-4D97-AF65-F5344CB8AC3E}">
        <p14:creationId xmlns:p14="http://schemas.microsoft.com/office/powerpoint/2010/main" val="64256717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4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ltLang="en-US"/>
              <a:t>Bayesian Networks</a:t>
            </a:r>
          </a:p>
        </p:txBody>
      </p:sp>
      <p:sp>
        <p:nvSpPr>
          <p:cNvPr id="216067" name="Rectangle 3"/>
          <p:cNvSpPr>
            <a:spLocks noGrp="1" noChangeArrowheads="1"/>
          </p:cNvSpPr>
          <p:nvPr>
            <p:ph idx="1"/>
          </p:nvPr>
        </p:nvSpPr>
        <p:spPr/>
        <p:txBody>
          <a:bodyPr>
            <a:normAutofit/>
          </a:bodyPr>
          <a:lstStyle/>
          <a:p>
            <a:pPr>
              <a:buFont typeface="Arial" pitchFamily="34" charset="0"/>
              <a:buChar char="•"/>
            </a:pPr>
            <a:r>
              <a:rPr lang="en-GB" sz="2800" dirty="0"/>
              <a:t>Directed Acyclic Graph (DAG)</a:t>
            </a:r>
          </a:p>
          <a:p>
            <a:pPr>
              <a:buFont typeface="Arial" pitchFamily="34" charset="0"/>
              <a:buChar char="•"/>
            </a:pPr>
            <a:r>
              <a:rPr lang="en-US" altLang="en-US" sz="2800" dirty="0"/>
              <a:t>Nodes are random variables</a:t>
            </a:r>
          </a:p>
          <a:p>
            <a:pPr>
              <a:buFont typeface="Arial" pitchFamily="34" charset="0"/>
              <a:buChar char="•"/>
            </a:pPr>
            <a:r>
              <a:rPr lang="en-US" altLang="en-US" sz="2800" dirty="0"/>
              <a:t>Edges indicate causal influences</a:t>
            </a:r>
          </a:p>
        </p:txBody>
      </p:sp>
      <p:grpSp>
        <p:nvGrpSpPr>
          <p:cNvPr id="216078" name="Group 14"/>
          <p:cNvGrpSpPr>
            <a:grpSpLocks/>
          </p:cNvGrpSpPr>
          <p:nvPr/>
        </p:nvGrpSpPr>
        <p:grpSpPr bwMode="auto">
          <a:xfrm>
            <a:off x="2401094" y="3573016"/>
            <a:ext cx="4341813" cy="2195512"/>
            <a:chOff x="1222" y="2115"/>
            <a:chExt cx="2735" cy="1383"/>
          </a:xfrm>
        </p:grpSpPr>
        <p:sp>
          <p:nvSpPr>
            <p:cNvPr id="216068" name="Oval 4"/>
            <p:cNvSpPr>
              <a:spLocks noChangeArrowheads="1"/>
            </p:cNvSpPr>
            <p:nvPr/>
          </p:nvSpPr>
          <p:spPr bwMode="auto">
            <a:xfrm>
              <a:off x="1248" y="2119"/>
              <a:ext cx="925" cy="338"/>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Burglary</a:t>
              </a:r>
            </a:p>
          </p:txBody>
        </p:sp>
        <p:sp>
          <p:nvSpPr>
            <p:cNvPr id="216070" name="Oval 6"/>
            <p:cNvSpPr>
              <a:spLocks noChangeArrowheads="1"/>
            </p:cNvSpPr>
            <p:nvPr/>
          </p:nvSpPr>
          <p:spPr bwMode="auto">
            <a:xfrm>
              <a:off x="2805" y="2115"/>
              <a:ext cx="1152" cy="338"/>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Earthquake</a:t>
              </a:r>
            </a:p>
          </p:txBody>
        </p:sp>
        <p:sp>
          <p:nvSpPr>
            <p:cNvPr id="216071" name="Oval 7"/>
            <p:cNvSpPr>
              <a:spLocks noChangeArrowheads="1"/>
            </p:cNvSpPr>
            <p:nvPr/>
          </p:nvSpPr>
          <p:spPr bwMode="auto">
            <a:xfrm>
              <a:off x="2204" y="2619"/>
              <a:ext cx="699" cy="338"/>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Alarm</a:t>
              </a:r>
            </a:p>
          </p:txBody>
        </p:sp>
        <p:sp>
          <p:nvSpPr>
            <p:cNvPr id="216072" name="Oval 8"/>
            <p:cNvSpPr>
              <a:spLocks noChangeArrowheads="1"/>
            </p:cNvSpPr>
            <p:nvPr/>
          </p:nvSpPr>
          <p:spPr bwMode="auto">
            <a:xfrm>
              <a:off x="1222" y="3160"/>
              <a:ext cx="1013" cy="338"/>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JohnCalls</a:t>
              </a:r>
            </a:p>
          </p:txBody>
        </p:sp>
        <p:sp>
          <p:nvSpPr>
            <p:cNvPr id="216073" name="Oval 9"/>
            <p:cNvSpPr>
              <a:spLocks noChangeArrowheads="1"/>
            </p:cNvSpPr>
            <p:nvPr/>
          </p:nvSpPr>
          <p:spPr bwMode="auto">
            <a:xfrm>
              <a:off x="2839" y="3148"/>
              <a:ext cx="1075" cy="338"/>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MaryCalls</a:t>
              </a:r>
            </a:p>
          </p:txBody>
        </p:sp>
        <p:sp>
          <p:nvSpPr>
            <p:cNvPr id="216074" name="Line 10"/>
            <p:cNvSpPr>
              <a:spLocks noChangeShapeType="1"/>
            </p:cNvSpPr>
            <p:nvPr/>
          </p:nvSpPr>
          <p:spPr bwMode="auto">
            <a:xfrm>
              <a:off x="1997" y="2419"/>
              <a:ext cx="292" cy="25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16075" name="Line 11"/>
            <p:cNvSpPr>
              <a:spLocks noChangeShapeType="1"/>
            </p:cNvSpPr>
            <p:nvPr/>
          </p:nvSpPr>
          <p:spPr bwMode="auto">
            <a:xfrm flipH="1">
              <a:off x="2818" y="2427"/>
              <a:ext cx="277" cy="26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16076" name="Line 12"/>
            <p:cNvSpPr>
              <a:spLocks noChangeShapeType="1"/>
            </p:cNvSpPr>
            <p:nvPr/>
          </p:nvSpPr>
          <p:spPr bwMode="auto">
            <a:xfrm flipH="1">
              <a:off x="2077" y="2915"/>
              <a:ext cx="277" cy="2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16077" name="Line 13"/>
            <p:cNvSpPr>
              <a:spLocks noChangeShapeType="1"/>
            </p:cNvSpPr>
            <p:nvPr/>
          </p:nvSpPr>
          <p:spPr bwMode="auto">
            <a:xfrm>
              <a:off x="2769" y="2922"/>
              <a:ext cx="292" cy="25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endParaRPr lang="en-US" sz="2000">
                <a:solidFill>
                  <a:srgbClr val="000000"/>
                </a:solidFill>
              </a:endParaRPr>
            </a:p>
          </p:txBody>
        </p:sp>
      </p:grpSp>
      <p:sp>
        <p:nvSpPr>
          <p:cNvPr id="16" name="TextBox 15"/>
          <p:cNvSpPr txBox="1"/>
          <p:nvPr/>
        </p:nvSpPr>
        <p:spPr>
          <a:xfrm>
            <a:off x="0" y="6581001"/>
            <a:ext cx="963084" cy="276999"/>
          </a:xfrm>
          <a:prstGeom prst="rect">
            <a:avLst/>
          </a:prstGeom>
          <a:noFill/>
        </p:spPr>
        <p:txBody>
          <a:bodyPr wrap="none" rtlCol="0">
            <a:spAutoFit/>
          </a:bodyPr>
          <a:lstStyle/>
          <a:p>
            <a:r>
              <a:rPr lang="en-US" sz="1200" dirty="0">
                <a:solidFill>
                  <a:srgbClr val="000000"/>
                </a:solidFill>
              </a:rPr>
              <a:t>Ray Mooney</a:t>
            </a:r>
          </a:p>
        </p:txBody>
      </p:sp>
    </p:spTree>
    <p:extLst>
      <p:ext uri="{BB962C8B-B14F-4D97-AF65-F5344CB8AC3E}">
        <p14:creationId xmlns:p14="http://schemas.microsoft.com/office/powerpoint/2010/main" val="354883567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ltLang="en-US"/>
              <a:t>Conditional Probability Tables</a:t>
            </a:r>
          </a:p>
        </p:txBody>
      </p:sp>
      <p:sp>
        <p:nvSpPr>
          <p:cNvPr id="217091" name="Rectangle 3"/>
          <p:cNvSpPr>
            <a:spLocks noGrp="1" noChangeArrowheads="1"/>
          </p:cNvSpPr>
          <p:nvPr>
            <p:ph idx="1"/>
          </p:nvPr>
        </p:nvSpPr>
        <p:spPr>
          <a:xfrm>
            <a:off x="515938" y="1371600"/>
            <a:ext cx="8150225" cy="4687888"/>
          </a:xfrm>
        </p:spPr>
        <p:txBody>
          <a:bodyPr/>
          <a:lstStyle/>
          <a:p>
            <a:pPr>
              <a:buFont typeface="Arial" pitchFamily="34" charset="0"/>
              <a:buChar char="•"/>
            </a:pPr>
            <a:r>
              <a:rPr lang="en-US" altLang="en-US" sz="2400" dirty="0"/>
              <a:t>Each node has a </a:t>
            </a:r>
            <a:r>
              <a:rPr lang="en-US" altLang="en-US" sz="2400" b="1" dirty="0">
                <a:solidFill>
                  <a:srgbClr val="FF0000"/>
                </a:solidFill>
              </a:rPr>
              <a:t>conditional probability table</a:t>
            </a:r>
            <a:r>
              <a:rPr lang="en-US" altLang="en-US" sz="2400" dirty="0"/>
              <a:t> (</a:t>
            </a:r>
            <a:r>
              <a:rPr lang="en-US" altLang="en-US" sz="2400" b="1" dirty="0">
                <a:solidFill>
                  <a:srgbClr val="FF0000"/>
                </a:solidFill>
              </a:rPr>
              <a:t>CPT</a:t>
            </a:r>
            <a:r>
              <a:rPr lang="en-US" altLang="en-US" sz="2400" dirty="0"/>
              <a:t>) that gives the probability of each of its values given every possible combination of values for its parents</a:t>
            </a:r>
          </a:p>
          <a:p>
            <a:pPr lvl="1">
              <a:buFont typeface="Arial" pitchFamily="34" charset="0"/>
              <a:buChar char="•"/>
            </a:pPr>
            <a:r>
              <a:rPr lang="en-US" altLang="en-US" sz="2000" dirty="0"/>
              <a:t>Roots of the DAG that have no parents are given prior probabilities</a:t>
            </a:r>
          </a:p>
        </p:txBody>
      </p:sp>
      <p:sp>
        <p:nvSpPr>
          <p:cNvPr id="217093" name="Oval 5"/>
          <p:cNvSpPr>
            <a:spLocks noChangeArrowheads="1"/>
          </p:cNvSpPr>
          <p:nvPr/>
        </p:nvSpPr>
        <p:spPr bwMode="auto">
          <a:xfrm>
            <a:off x="2492375" y="3199156"/>
            <a:ext cx="1468438"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Burglary</a:t>
            </a:r>
          </a:p>
        </p:txBody>
      </p:sp>
      <p:sp>
        <p:nvSpPr>
          <p:cNvPr id="217094" name="Oval 6"/>
          <p:cNvSpPr>
            <a:spLocks noChangeArrowheads="1"/>
          </p:cNvSpPr>
          <p:nvPr/>
        </p:nvSpPr>
        <p:spPr bwMode="auto">
          <a:xfrm>
            <a:off x="4964113" y="3192806"/>
            <a:ext cx="1828800"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Earthquake</a:t>
            </a:r>
          </a:p>
        </p:txBody>
      </p:sp>
      <p:sp>
        <p:nvSpPr>
          <p:cNvPr id="217095" name="Oval 7"/>
          <p:cNvSpPr>
            <a:spLocks noChangeArrowheads="1"/>
          </p:cNvSpPr>
          <p:nvPr/>
        </p:nvSpPr>
        <p:spPr bwMode="auto">
          <a:xfrm>
            <a:off x="4010025" y="4297706"/>
            <a:ext cx="1109663"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Alarm</a:t>
            </a:r>
          </a:p>
        </p:txBody>
      </p:sp>
      <p:sp>
        <p:nvSpPr>
          <p:cNvPr id="217096" name="Oval 8"/>
          <p:cNvSpPr>
            <a:spLocks noChangeArrowheads="1"/>
          </p:cNvSpPr>
          <p:nvPr/>
        </p:nvSpPr>
        <p:spPr bwMode="auto">
          <a:xfrm>
            <a:off x="2378075" y="5375618"/>
            <a:ext cx="1608138"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JohnCalls</a:t>
            </a:r>
          </a:p>
        </p:txBody>
      </p:sp>
      <p:sp>
        <p:nvSpPr>
          <p:cNvPr id="217097" name="Oval 9"/>
          <p:cNvSpPr>
            <a:spLocks noChangeArrowheads="1"/>
          </p:cNvSpPr>
          <p:nvPr/>
        </p:nvSpPr>
        <p:spPr bwMode="auto">
          <a:xfrm>
            <a:off x="5346700" y="5345456"/>
            <a:ext cx="1706563"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MaryCalls</a:t>
            </a:r>
          </a:p>
        </p:txBody>
      </p:sp>
      <p:sp>
        <p:nvSpPr>
          <p:cNvPr id="217098" name="Line 10"/>
          <p:cNvSpPr>
            <a:spLocks noChangeShapeType="1"/>
          </p:cNvSpPr>
          <p:nvPr/>
        </p:nvSpPr>
        <p:spPr bwMode="auto">
          <a:xfrm>
            <a:off x="3681413" y="3675406"/>
            <a:ext cx="573087" cy="6715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17099" name="Line 11"/>
          <p:cNvSpPr>
            <a:spLocks noChangeShapeType="1"/>
          </p:cNvSpPr>
          <p:nvPr/>
        </p:nvSpPr>
        <p:spPr bwMode="auto">
          <a:xfrm flipH="1">
            <a:off x="4900613" y="3688106"/>
            <a:ext cx="523875" cy="6715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17100" name="Line 12"/>
          <p:cNvSpPr>
            <a:spLocks noChangeShapeType="1"/>
          </p:cNvSpPr>
          <p:nvPr/>
        </p:nvSpPr>
        <p:spPr bwMode="auto">
          <a:xfrm flipH="1">
            <a:off x="3467100" y="4705693"/>
            <a:ext cx="635000" cy="7080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17101" name="Line 13"/>
          <p:cNvSpPr>
            <a:spLocks noChangeShapeType="1"/>
          </p:cNvSpPr>
          <p:nvPr/>
        </p:nvSpPr>
        <p:spPr bwMode="auto">
          <a:xfrm>
            <a:off x="5003800" y="4742206"/>
            <a:ext cx="877888" cy="6223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graphicFrame>
        <p:nvGraphicFramePr>
          <p:cNvPr id="217220" name="Group 132"/>
          <p:cNvGraphicFramePr>
            <a:graphicFrameLocks noGrp="1"/>
          </p:cNvGraphicFramePr>
          <p:nvPr>
            <p:extLst>
              <p:ext uri="{D42A27DB-BD31-4B8C-83A1-F6EECF244321}">
                <p14:modId xmlns:p14="http://schemas.microsoft.com/office/powerpoint/2010/main" val="410590292"/>
              </p:ext>
            </p:extLst>
          </p:nvPr>
        </p:nvGraphicFramePr>
        <p:xfrm>
          <a:off x="1878013" y="3180106"/>
          <a:ext cx="511175" cy="552960"/>
        </p:xfrm>
        <a:graphic>
          <a:graphicData uri="http://schemas.openxmlformats.org/drawingml/2006/table">
            <a:tbl>
              <a:tblPr/>
              <a:tblGrid>
                <a:gridCol w="511175">
                  <a:extLst>
                    <a:ext uri="{9D8B030D-6E8A-4147-A177-3AD203B41FA5}">
                      <a16:colId xmlns:a16="http://schemas.microsoft.com/office/drawing/2014/main" val="20000"/>
                    </a:ext>
                  </a:extLst>
                </a:gridCol>
              </a:tblGrid>
              <a:tr h="261938">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P(B)</a:t>
                      </a:r>
                    </a:p>
                  </a:txBody>
                  <a:tcPr marL="90000" marR="90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.001</a:t>
                      </a:r>
                    </a:p>
                  </a:txBody>
                  <a:tcPr marL="90000" marR="90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17221" name="Group 133"/>
          <p:cNvGraphicFramePr>
            <a:graphicFrameLocks noGrp="1"/>
          </p:cNvGraphicFramePr>
          <p:nvPr>
            <p:extLst>
              <p:ext uri="{D42A27DB-BD31-4B8C-83A1-F6EECF244321}">
                <p14:modId xmlns:p14="http://schemas.microsoft.com/office/powerpoint/2010/main" val="3074559664"/>
              </p:ext>
            </p:extLst>
          </p:nvPr>
        </p:nvGraphicFramePr>
        <p:xfrm>
          <a:off x="6846888" y="3138831"/>
          <a:ext cx="492125" cy="552960"/>
        </p:xfrm>
        <a:graphic>
          <a:graphicData uri="http://schemas.openxmlformats.org/drawingml/2006/table">
            <a:tbl>
              <a:tblPr/>
              <a:tblGrid>
                <a:gridCol w="492125">
                  <a:extLst>
                    <a:ext uri="{9D8B030D-6E8A-4147-A177-3AD203B41FA5}">
                      <a16:colId xmlns:a16="http://schemas.microsoft.com/office/drawing/2014/main" val="20000"/>
                    </a:ext>
                  </a:extLst>
                </a:gridCol>
              </a:tblGrid>
              <a:tr h="26670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P(E)</a:t>
                      </a:r>
                    </a:p>
                  </a:txBody>
                  <a:tcPr marL="90000" marR="90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.002</a:t>
                      </a:r>
                    </a:p>
                  </a:txBody>
                  <a:tcPr marL="90000" marR="90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17173" name="Group 85"/>
          <p:cNvGraphicFramePr>
            <a:graphicFrameLocks noGrp="1"/>
          </p:cNvGraphicFramePr>
          <p:nvPr>
            <p:extLst>
              <p:ext uri="{D42A27DB-BD31-4B8C-83A1-F6EECF244321}">
                <p14:modId xmlns:p14="http://schemas.microsoft.com/office/powerpoint/2010/main" val="1019882840"/>
              </p:ext>
            </p:extLst>
          </p:nvPr>
        </p:nvGraphicFramePr>
        <p:xfrm>
          <a:off x="5400675" y="3840506"/>
          <a:ext cx="1062038" cy="1199520"/>
        </p:xfrm>
        <a:graphic>
          <a:graphicData uri="http://schemas.openxmlformats.org/drawingml/2006/table">
            <a:tbl>
              <a:tblPr/>
              <a:tblGrid>
                <a:gridCol w="280988">
                  <a:extLst>
                    <a:ext uri="{9D8B030D-6E8A-4147-A177-3AD203B41FA5}">
                      <a16:colId xmlns:a16="http://schemas.microsoft.com/office/drawing/2014/main" val="20000"/>
                    </a:ext>
                  </a:extLst>
                </a:gridCol>
                <a:gridCol w="280987">
                  <a:extLst>
                    <a:ext uri="{9D8B030D-6E8A-4147-A177-3AD203B41FA5}">
                      <a16:colId xmlns:a16="http://schemas.microsoft.com/office/drawing/2014/main" val="20001"/>
                    </a:ext>
                  </a:extLst>
                </a:gridCol>
                <a:gridCol w="500063">
                  <a:extLst>
                    <a:ext uri="{9D8B030D-6E8A-4147-A177-3AD203B41FA5}">
                      <a16:colId xmlns:a16="http://schemas.microsoft.com/office/drawing/2014/main" val="20002"/>
                    </a:ext>
                  </a:extLst>
                </a:gridCol>
              </a:tblGrid>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B</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E</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P(A)</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.95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F</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.94</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F</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.29</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F</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F</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.001</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17205" name="Group 117"/>
          <p:cNvGraphicFramePr>
            <a:graphicFrameLocks noGrp="1"/>
          </p:cNvGraphicFramePr>
          <p:nvPr>
            <p:extLst>
              <p:ext uri="{D42A27DB-BD31-4B8C-83A1-F6EECF244321}">
                <p14:modId xmlns:p14="http://schemas.microsoft.com/office/powerpoint/2010/main" val="3448032966"/>
              </p:ext>
            </p:extLst>
          </p:nvPr>
        </p:nvGraphicFramePr>
        <p:xfrm>
          <a:off x="7113588" y="5186706"/>
          <a:ext cx="866775" cy="719712"/>
        </p:xfrm>
        <a:graphic>
          <a:graphicData uri="http://schemas.openxmlformats.org/drawingml/2006/table">
            <a:tbl>
              <a:tblPr/>
              <a:tblGrid>
                <a:gridCol w="311150">
                  <a:extLst>
                    <a:ext uri="{9D8B030D-6E8A-4147-A177-3AD203B41FA5}">
                      <a16:colId xmlns:a16="http://schemas.microsoft.com/office/drawing/2014/main" val="20000"/>
                    </a:ext>
                  </a:extLst>
                </a:gridCol>
                <a:gridCol w="555625">
                  <a:extLst>
                    <a:ext uri="{9D8B030D-6E8A-4147-A177-3AD203B41FA5}">
                      <a16:colId xmlns:a16="http://schemas.microsoft.com/office/drawing/2014/main" val="20001"/>
                    </a:ext>
                  </a:extLst>
                </a:gridCol>
              </a:tblGrid>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P(M)</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.70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F</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.01</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7206" name="Group 118"/>
          <p:cNvGraphicFramePr>
            <a:graphicFrameLocks noGrp="1"/>
          </p:cNvGraphicFramePr>
          <p:nvPr>
            <p:extLst>
              <p:ext uri="{D42A27DB-BD31-4B8C-83A1-F6EECF244321}">
                <p14:modId xmlns:p14="http://schemas.microsoft.com/office/powerpoint/2010/main" val="1712214462"/>
              </p:ext>
            </p:extLst>
          </p:nvPr>
        </p:nvGraphicFramePr>
        <p:xfrm>
          <a:off x="1401763" y="5229568"/>
          <a:ext cx="866775" cy="719712"/>
        </p:xfrm>
        <a:graphic>
          <a:graphicData uri="http://schemas.openxmlformats.org/drawingml/2006/table">
            <a:tbl>
              <a:tblPr/>
              <a:tblGrid>
                <a:gridCol w="311150">
                  <a:extLst>
                    <a:ext uri="{9D8B030D-6E8A-4147-A177-3AD203B41FA5}">
                      <a16:colId xmlns:a16="http://schemas.microsoft.com/office/drawing/2014/main" val="20000"/>
                    </a:ext>
                  </a:extLst>
                </a:gridCol>
                <a:gridCol w="555625">
                  <a:extLst>
                    <a:ext uri="{9D8B030D-6E8A-4147-A177-3AD203B41FA5}">
                      <a16:colId xmlns:a16="http://schemas.microsoft.com/office/drawing/2014/main" val="20001"/>
                    </a:ext>
                  </a:extLst>
                </a:gridCol>
              </a:tblGrid>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P(J)</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.90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F</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.05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 name="TextBox 18"/>
          <p:cNvSpPr txBox="1"/>
          <p:nvPr/>
        </p:nvSpPr>
        <p:spPr>
          <a:xfrm>
            <a:off x="0" y="6581001"/>
            <a:ext cx="963084" cy="276999"/>
          </a:xfrm>
          <a:prstGeom prst="rect">
            <a:avLst/>
          </a:prstGeom>
          <a:noFill/>
        </p:spPr>
        <p:txBody>
          <a:bodyPr wrap="none" rtlCol="0">
            <a:spAutoFit/>
          </a:bodyPr>
          <a:lstStyle/>
          <a:p>
            <a:r>
              <a:rPr lang="en-US" sz="1200" dirty="0">
                <a:solidFill>
                  <a:srgbClr val="000000"/>
                </a:solidFill>
              </a:rPr>
              <a:t>Ray Mooney</a:t>
            </a:r>
          </a:p>
        </p:txBody>
      </p:sp>
    </p:spTree>
    <p:extLst>
      <p:ext uri="{BB962C8B-B14F-4D97-AF65-F5344CB8AC3E}">
        <p14:creationId xmlns:p14="http://schemas.microsoft.com/office/powerpoint/2010/main" val="2600331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7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7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7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72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7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E2F5-58D8-4B34-A680-8B67E59327F2}"/>
              </a:ext>
            </a:extLst>
          </p:cNvPr>
          <p:cNvSpPr>
            <a:spLocks noGrp="1"/>
          </p:cNvSpPr>
          <p:nvPr>
            <p:ph type="title"/>
          </p:nvPr>
        </p:nvSpPr>
        <p:spPr/>
        <p:txBody>
          <a:bodyPr/>
          <a:lstStyle/>
          <a:p>
            <a:r>
              <a:rPr lang="en-US" dirty="0"/>
              <a:t>Aside: Naïve Bayes version</a:t>
            </a:r>
          </a:p>
        </p:txBody>
      </p:sp>
      <p:grpSp>
        <p:nvGrpSpPr>
          <p:cNvPr id="17" name="Group 16">
            <a:extLst>
              <a:ext uri="{FF2B5EF4-FFF2-40B4-BE49-F238E27FC236}">
                <a16:creationId xmlns:a16="http://schemas.microsoft.com/office/drawing/2014/main" id="{5CED4A11-B8A0-4B20-A330-DC890B92B177}"/>
              </a:ext>
            </a:extLst>
          </p:cNvPr>
          <p:cNvGrpSpPr/>
          <p:nvPr/>
        </p:nvGrpSpPr>
        <p:grpSpPr>
          <a:xfrm>
            <a:off x="1403648" y="1772816"/>
            <a:ext cx="6420842" cy="1749044"/>
            <a:chOff x="1403648" y="2892425"/>
            <a:chExt cx="6420842" cy="1749044"/>
          </a:xfrm>
        </p:grpSpPr>
        <p:sp>
          <p:nvSpPr>
            <p:cNvPr id="4" name="Oval 5">
              <a:extLst>
                <a:ext uri="{FF2B5EF4-FFF2-40B4-BE49-F238E27FC236}">
                  <a16:creationId xmlns:a16="http://schemas.microsoft.com/office/drawing/2014/main" id="{B5874CD3-0955-4097-BA15-D25DF956325B}"/>
                </a:ext>
              </a:extLst>
            </p:cNvPr>
            <p:cNvSpPr>
              <a:spLocks noChangeArrowheads="1"/>
            </p:cNvSpPr>
            <p:nvPr/>
          </p:nvSpPr>
          <p:spPr bwMode="auto">
            <a:xfrm>
              <a:off x="3830637" y="2892425"/>
              <a:ext cx="1468438"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Burglary</a:t>
              </a:r>
            </a:p>
          </p:txBody>
        </p:sp>
        <p:sp>
          <p:nvSpPr>
            <p:cNvPr id="5" name="Oval 7">
              <a:extLst>
                <a:ext uri="{FF2B5EF4-FFF2-40B4-BE49-F238E27FC236}">
                  <a16:creationId xmlns:a16="http://schemas.microsoft.com/office/drawing/2014/main" id="{817B9D1A-CDD1-430A-8DFD-6FBAB185BA97}"/>
                </a:ext>
              </a:extLst>
            </p:cNvPr>
            <p:cNvSpPr>
              <a:spLocks noChangeArrowheads="1"/>
            </p:cNvSpPr>
            <p:nvPr/>
          </p:nvSpPr>
          <p:spPr bwMode="auto">
            <a:xfrm>
              <a:off x="4010025" y="4104894"/>
              <a:ext cx="1109663"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Alarm</a:t>
              </a:r>
            </a:p>
          </p:txBody>
        </p:sp>
        <p:sp>
          <p:nvSpPr>
            <p:cNvPr id="6" name="Oval 8">
              <a:extLst>
                <a:ext uri="{FF2B5EF4-FFF2-40B4-BE49-F238E27FC236}">
                  <a16:creationId xmlns:a16="http://schemas.microsoft.com/office/drawing/2014/main" id="{EBFCA3B0-7329-4451-9087-D45BC2CE49ED}"/>
                </a:ext>
              </a:extLst>
            </p:cNvPr>
            <p:cNvSpPr>
              <a:spLocks noChangeArrowheads="1"/>
            </p:cNvSpPr>
            <p:nvPr/>
          </p:nvSpPr>
          <p:spPr bwMode="auto">
            <a:xfrm>
              <a:off x="1403648" y="4104894"/>
              <a:ext cx="1608138"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dirty="0" err="1">
                  <a:solidFill>
                    <a:srgbClr val="000000"/>
                  </a:solidFill>
                </a:rPr>
                <a:t>JohnCalls</a:t>
              </a:r>
              <a:endParaRPr lang="en-US" altLang="en-US" sz="2000" dirty="0">
                <a:solidFill>
                  <a:srgbClr val="000000"/>
                </a:solidFill>
              </a:endParaRPr>
            </a:p>
          </p:txBody>
        </p:sp>
        <p:sp>
          <p:nvSpPr>
            <p:cNvPr id="7" name="Oval 9">
              <a:extLst>
                <a:ext uri="{FF2B5EF4-FFF2-40B4-BE49-F238E27FC236}">
                  <a16:creationId xmlns:a16="http://schemas.microsoft.com/office/drawing/2014/main" id="{78D6810D-1A6E-4501-90BE-1833C8E87A0F}"/>
                </a:ext>
              </a:extLst>
            </p:cNvPr>
            <p:cNvSpPr>
              <a:spLocks noChangeArrowheads="1"/>
            </p:cNvSpPr>
            <p:nvPr/>
          </p:nvSpPr>
          <p:spPr bwMode="auto">
            <a:xfrm>
              <a:off x="6117927" y="4077072"/>
              <a:ext cx="1706563"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MaryCalls</a:t>
              </a:r>
            </a:p>
          </p:txBody>
        </p:sp>
        <p:cxnSp>
          <p:nvCxnSpPr>
            <p:cNvPr id="12" name="Straight Arrow Connector 11">
              <a:extLst>
                <a:ext uri="{FF2B5EF4-FFF2-40B4-BE49-F238E27FC236}">
                  <a16:creationId xmlns:a16="http://schemas.microsoft.com/office/drawing/2014/main" id="{FA0E352E-2487-4F29-9C33-5235BEAC84C8}"/>
                </a:ext>
              </a:extLst>
            </p:cNvPr>
            <p:cNvCxnSpPr>
              <a:stCxn id="4" idx="4"/>
              <a:endCxn id="6" idx="0"/>
            </p:cNvCxnSpPr>
            <p:nvPr/>
          </p:nvCxnSpPr>
          <p:spPr>
            <a:xfrm flipH="1">
              <a:off x="2207717" y="3429000"/>
              <a:ext cx="2357139" cy="675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0A37337-A3D1-4B3B-82A5-2BF99E2ADCD6}"/>
                </a:ext>
              </a:extLst>
            </p:cNvPr>
            <p:cNvCxnSpPr>
              <a:stCxn id="4" idx="4"/>
              <a:endCxn id="5" idx="0"/>
            </p:cNvCxnSpPr>
            <p:nvPr/>
          </p:nvCxnSpPr>
          <p:spPr>
            <a:xfrm>
              <a:off x="4564856" y="3429000"/>
              <a:ext cx="1" cy="675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B565E9-C5B6-40EB-A0E5-4D84484475DD}"/>
                </a:ext>
              </a:extLst>
            </p:cNvPr>
            <p:cNvCxnSpPr>
              <a:stCxn id="4" idx="4"/>
              <a:endCxn id="7" idx="0"/>
            </p:cNvCxnSpPr>
            <p:nvPr/>
          </p:nvCxnSpPr>
          <p:spPr>
            <a:xfrm>
              <a:off x="4564856" y="3429000"/>
              <a:ext cx="2406353" cy="6480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811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ltLang="en-US"/>
              <a:t>CPT Comments</a:t>
            </a:r>
          </a:p>
        </p:txBody>
      </p:sp>
      <p:sp>
        <p:nvSpPr>
          <p:cNvPr id="218115" name="Rectangle 3"/>
          <p:cNvSpPr>
            <a:spLocks noGrp="1" noChangeArrowheads="1"/>
          </p:cNvSpPr>
          <p:nvPr>
            <p:ph idx="1"/>
          </p:nvPr>
        </p:nvSpPr>
        <p:spPr/>
        <p:txBody>
          <a:bodyPr>
            <a:noAutofit/>
          </a:bodyPr>
          <a:lstStyle/>
          <a:p>
            <a:pPr>
              <a:buFont typeface="Arial" pitchFamily="34" charset="0"/>
              <a:buChar char="•"/>
            </a:pPr>
            <a:r>
              <a:rPr lang="en-US" altLang="en-US" sz="2800" dirty="0"/>
              <a:t>Probability of false not given since rows must add to 1</a:t>
            </a:r>
          </a:p>
          <a:p>
            <a:pPr>
              <a:buFont typeface="Arial" pitchFamily="34" charset="0"/>
              <a:buChar char="•"/>
            </a:pPr>
            <a:r>
              <a:rPr lang="en-US" altLang="en-US" sz="2800" dirty="0"/>
              <a:t>Example requires 10 parameters rather than 2</a:t>
            </a:r>
            <a:r>
              <a:rPr lang="en-US" altLang="en-US" sz="2800" baseline="30000" dirty="0"/>
              <a:t>5</a:t>
            </a:r>
            <a:r>
              <a:rPr lang="en-US" altLang="en-US" sz="2800" dirty="0">
                <a:cs typeface="Times New Roman" panose="02020603050405020304" pitchFamily="18" charset="0"/>
              </a:rPr>
              <a:t>–1=31 for specifying the full joint distribution</a:t>
            </a:r>
          </a:p>
          <a:p>
            <a:pPr>
              <a:buFont typeface="Arial" pitchFamily="34" charset="0"/>
              <a:buChar char="•"/>
            </a:pPr>
            <a:r>
              <a:rPr lang="en-US" altLang="en-US" sz="2800" dirty="0">
                <a:cs typeface="Times New Roman" panose="02020603050405020304" pitchFamily="18" charset="0"/>
              </a:rPr>
              <a:t>Number of parameters in the CPT for a node is exponential in the number of parents</a:t>
            </a:r>
          </a:p>
        </p:txBody>
      </p:sp>
      <p:sp>
        <p:nvSpPr>
          <p:cNvPr id="6" name="TextBox 5"/>
          <p:cNvSpPr txBox="1"/>
          <p:nvPr/>
        </p:nvSpPr>
        <p:spPr>
          <a:xfrm>
            <a:off x="0" y="6581001"/>
            <a:ext cx="963084" cy="276999"/>
          </a:xfrm>
          <a:prstGeom prst="rect">
            <a:avLst/>
          </a:prstGeom>
          <a:noFill/>
        </p:spPr>
        <p:txBody>
          <a:bodyPr wrap="none" rtlCol="0">
            <a:spAutoFit/>
          </a:bodyPr>
          <a:lstStyle/>
          <a:p>
            <a:r>
              <a:rPr lang="en-US" sz="1200" dirty="0">
                <a:solidFill>
                  <a:srgbClr val="000000"/>
                </a:solidFill>
              </a:rPr>
              <a:t>Ray Mooney</a:t>
            </a:r>
          </a:p>
        </p:txBody>
      </p:sp>
    </p:spTree>
    <p:extLst>
      <p:ext uri="{BB962C8B-B14F-4D97-AF65-F5344CB8AC3E}">
        <p14:creationId xmlns:p14="http://schemas.microsoft.com/office/powerpoint/2010/main" val="1697633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ltLang="en-US"/>
              <a:t>Bayes Net Inference</a:t>
            </a:r>
          </a:p>
        </p:txBody>
      </p:sp>
      <p:sp>
        <p:nvSpPr>
          <p:cNvPr id="221187" name="Rectangle 3"/>
          <p:cNvSpPr>
            <a:spLocks noGrp="1" noChangeArrowheads="1"/>
          </p:cNvSpPr>
          <p:nvPr>
            <p:ph idx="1"/>
          </p:nvPr>
        </p:nvSpPr>
        <p:spPr/>
        <p:txBody>
          <a:bodyPr/>
          <a:lstStyle/>
          <a:p>
            <a:pPr>
              <a:buFont typeface="Arial" pitchFamily="34" charset="0"/>
              <a:buChar char="•"/>
            </a:pPr>
            <a:r>
              <a:rPr lang="en-US" altLang="en-US" sz="2800" dirty="0"/>
              <a:t>Given known values for some </a:t>
            </a:r>
            <a:r>
              <a:rPr lang="en-US" altLang="en-US" sz="2800" b="1" dirty="0">
                <a:solidFill>
                  <a:srgbClr val="FF0000"/>
                </a:solidFill>
              </a:rPr>
              <a:t>evidence variables</a:t>
            </a:r>
            <a:r>
              <a:rPr lang="en-US" altLang="en-US" sz="2800" dirty="0"/>
              <a:t>, determine the posterior probability of some </a:t>
            </a:r>
            <a:r>
              <a:rPr lang="en-US" altLang="en-US" sz="2800" b="1" dirty="0">
                <a:solidFill>
                  <a:srgbClr val="FF0000"/>
                </a:solidFill>
              </a:rPr>
              <a:t>query variables</a:t>
            </a:r>
            <a:endParaRPr lang="en-US" altLang="en-US" sz="2800" dirty="0"/>
          </a:p>
          <a:p>
            <a:pPr>
              <a:buFont typeface="Arial" pitchFamily="34" charset="0"/>
              <a:buChar char="•"/>
            </a:pPr>
            <a:r>
              <a:rPr lang="en-US" altLang="en-US" sz="2800" dirty="0"/>
              <a:t>Example: Given that John calls, what is the probability that there is a Burglary?</a:t>
            </a:r>
          </a:p>
        </p:txBody>
      </p:sp>
      <p:sp>
        <p:nvSpPr>
          <p:cNvPr id="221189" name="Oval 5"/>
          <p:cNvSpPr>
            <a:spLocks noChangeArrowheads="1"/>
          </p:cNvSpPr>
          <p:nvPr/>
        </p:nvSpPr>
        <p:spPr bwMode="auto">
          <a:xfrm>
            <a:off x="481013" y="4143375"/>
            <a:ext cx="1468437" cy="536575"/>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Burglary</a:t>
            </a:r>
          </a:p>
        </p:txBody>
      </p:sp>
      <p:sp>
        <p:nvSpPr>
          <p:cNvPr id="221190" name="Oval 6"/>
          <p:cNvSpPr>
            <a:spLocks noChangeArrowheads="1"/>
          </p:cNvSpPr>
          <p:nvPr/>
        </p:nvSpPr>
        <p:spPr bwMode="auto">
          <a:xfrm>
            <a:off x="2952750" y="4137025"/>
            <a:ext cx="1828800"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Earthquake</a:t>
            </a:r>
          </a:p>
        </p:txBody>
      </p:sp>
      <p:sp>
        <p:nvSpPr>
          <p:cNvPr id="221191" name="Oval 7"/>
          <p:cNvSpPr>
            <a:spLocks noChangeArrowheads="1"/>
          </p:cNvSpPr>
          <p:nvPr/>
        </p:nvSpPr>
        <p:spPr bwMode="auto">
          <a:xfrm>
            <a:off x="1998663" y="4937125"/>
            <a:ext cx="1109662"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Alarm</a:t>
            </a:r>
          </a:p>
        </p:txBody>
      </p:sp>
      <p:sp>
        <p:nvSpPr>
          <p:cNvPr id="221192" name="Oval 8"/>
          <p:cNvSpPr>
            <a:spLocks noChangeArrowheads="1"/>
          </p:cNvSpPr>
          <p:nvPr/>
        </p:nvSpPr>
        <p:spPr bwMode="auto">
          <a:xfrm>
            <a:off x="439738" y="5795963"/>
            <a:ext cx="1608137" cy="536575"/>
          </a:xfrm>
          <a:prstGeom prst="ellipse">
            <a:avLst/>
          </a:prstGeom>
          <a:solidFill>
            <a:srgbClr val="FF3F3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JohnCalls</a:t>
            </a:r>
          </a:p>
        </p:txBody>
      </p:sp>
      <p:sp>
        <p:nvSpPr>
          <p:cNvPr id="221193" name="Oval 9"/>
          <p:cNvSpPr>
            <a:spLocks noChangeArrowheads="1"/>
          </p:cNvSpPr>
          <p:nvPr/>
        </p:nvSpPr>
        <p:spPr bwMode="auto">
          <a:xfrm>
            <a:off x="3006725" y="5776913"/>
            <a:ext cx="1706563"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MaryCalls</a:t>
            </a:r>
          </a:p>
        </p:txBody>
      </p:sp>
      <p:sp>
        <p:nvSpPr>
          <p:cNvPr id="221194" name="Line 10"/>
          <p:cNvSpPr>
            <a:spLocks noChangeShapeType="1"/>
          </p:cNvSpPr>
          <p:nvPr/>
        </p:nvSpPr>
        <p:spPr bwMode="auto">
          <a:xfrm>
            <a:off x="1670050" y="4619625"/>
            <a:ext cx="463550" cy="403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21195" name="Line 11"/>
          <p:cNvSpPr>
            <a:spLocks noChangeShapeType="1"/>
          </p:cNvSpPr>
          <p:nvPr/>
        </p:nvSpPr>
        <p:spPr bwMode="auto">
          <a:xfrm flipH="1">
            <a:off x="2973388" y="4632325"/>
            <a:ext cx="439737" cy="414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21196" name="Line 12"/>
          <p:cNvSpPr>
            <a:spLocks noChangeShapeType="1"/>
          </p:cNvSpPr>
          <p:nvPr/>
        </p:nvSpPr>
        <p:spPr bwMode="auto">
          <a:xfrm flipH="1">
            <a:off x="1797050" y="5407025"/>
            <a:ext cx="439738" cy="4635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21197" name="Line 13"/>
          <p:cNvSpPr>
            <a:spLocks noChangeShapeType="1"/>
          </p:cNvSpPr>
          <p:nvPr/>
        </p:nvSpPr>
        <p:spPr bwMode="auto">
          <a:xfrm>
            <a:off x="2895600" y="5418138"/>
            <a:ext cx="463550" cy="403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21198" name="Text Box 14"/>
          <p:cNvSpPr txBox="1">
            <a:spLocks noChangeArrowheads="1"/>
          </p:cNvSpPr>
          <p:nvPr/>
        </p:nvSpPr>
        <p:spPr bwMode="auto">
          <a:xfrm>
            <a:off x="801688" y="3817938"/>
            <a:ext cx="790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r>
              <a:rPr lang="en-US" altLang="en-US" sz="3200" b="1">
                <a:solidFill>
                  <a:srgbClr val="CC0000"/>
                </a:solidFill>
              </a:rPr>
              <a:t>???</a:t>
            </a:r>
          </a:p>
        </p:txBody>
      </p:sp>
      <p:sp>
        <p:nvSpPr>
          <p:cNvPr id="221199" name="Text Box 15"/>
          <p:cNvSpPr txBox="1">
            <a:spLocks noChangeArrowheads="1"/>
          </p:cNvSpPr>
          <p:nvPr/>
        </p:nvSpPr>
        <p:spPr bwMode="auto">
          <a:xfrm>
            <a:off x="5000625" y="4051300"/>
            <a:ext cx="41433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US" altLang="en-US" sz="2000" dirty="0">
                <a:solidFill>
                  <a:srgbClr val="000000"/>
                </a:solidFill>
              </a:rPr>
              <a:t>John calls 90% of the time there</a:t>
            </a:r>
          </a:p>
          <a:p>
            <a:pPr fontAlgn="base">
              <a:spcBef>
                <a:spcPct val="0"/>
              </a:spcBef>
              <a:spcAft>
                <a:spcPct val="0"/>
              </a:spcAft>
            </a:pPr>
            <a:r>
              <a:rPr lang="en-US" altLang="en-US" sz="2000" dirty="0">
                <a:solidFill>
                  <a:srgbClr val="000000"/>
                </a:solidFill>
              </a:rPr>
              <a:t>is an Alarm and the Alarm detects</a:t>
            </a:r>
          </a:p>
          <a:p>
            <a:pPr fontAlgn="base">
              <a:spcBef>
                <a:spcPct val="0"/>
              </a:spcBef>
              <a:spcAft>
                <a:spcPct val="0"/>
              </a:spcAft>
            </a:pPr>
            <a:r>
              <a:rPr lang="en-US" altLang="en-US" sz="2000" dirty="0">
                <a:solidFill>
                  <a:srgbClr val="000000"/>
                </a:solidFill>
              </a:rPr>
              <a:t>94% of Burglaries so people</a:t>
            </a:r>
          </a:p>
          <a:p>
            <a:pPr fontAlgn="base">
              <a:spcBef>
                <a:spcPct val="0"/>
              </a:spcBef>
              <a:spcAft>
                <a:spcPct val="0"/>
              </a:spcAft>
            </a:pPr>
            <a:r>
              <a:rPr lang="en-US" altLang="en-US" sz="2000" dirty="0">
                <a:solidFill>
                  <a:srgbClr val="000000"/>
                </a:solidFill>
              </a:rPr>
              <a:t>generally think it should be fairly high.</a:t>
            </a:r>
          </a:p>
          <a:p>
            <a:pPr fontAlgn="base">
              <a:spcBef>
                <a:spcPct val="0"/>
              </a:spcBef>
              <a:spcAft>
                <a:spcPct val="0"/>
              </a:spcAft>
            </a:pPr>
            <a:endParaRPr lang="en-US" altLang="en-US" sz="2000" dirty="0">
              <a:solidFill>
                <a:srgbClr val="000000"/>
              </a:solidFill>
            </a:endParaRPr>
          </a:p>
          <a:p>
            <a:pPr fontAlgn="base">
              <a:spcBef>
                <a:spcPct val="0"/>
              </a:spcBef>
              <a:spcAft>
                <a:spcPct val="0"/>
              </a:spcAft>
            </a:pPr>
            <a:r>
              <a:rPr lang="en-US" altLang="en-US" sz="2000" dirty="0">
                <a:solidFill>
                  <a:srgbClr val="000000"/>
                </a:solidFill>
              </a:rPr>
              <a:t>However, this ignores the prior</a:t>
            </a:r>
          </a:p>
          <a:p>
            <a:pPr fontAlgn="base">
              <a:spcBef>
                <a:spcPct val="0"/>
              </a:spcBef>
              <a:spcAft>
                <a:spcPct val="0"/>
              </a:spcAft>
            </a:pPr>
            <a:r>
              <a:rPr lang="en-US" altLang="en-US" sz="2000" dirty="0">
                <a:solidFill>
                  <a:srgbClr val="000000"/>
                </a:solidFill>
              </a:rPr>
              <a:t>probability of John calling. </a:t>
            </a:r>
          </a:p>
        </p:txBody>
      </p:sp>
      <p:sp>
        <p:nvSpPr>
          <p:cNvPr id="17" name="TextBox 16"/>
          <p:cNvSpPr txBox="1"/>
          <p:nvPr/>
        </p:nvSpPr>
        <p:spPr>
          <a:xfrm>
            <a:off x="0" y="6581001"/>
            <a:ext cx="963084" cy="276999"/>
          </a:xfrm>
          <a:prstGeom prst="rect">
            <a:avLst/>
          </a:prstGeom>
          <a:noFill/>
        </p:spPr>
        <p:txBody>
          <a:bodyPr wrap="none" rtlCol="0">
            <a:spAutoFit/>
          </a:bodyPr>
          <a:lstStyle/>
          <a:p>
            <a:r>
              <a:rPr lang="en-US" sz="1200" dirty="0">
                <a:solidFill>
                  <a:srgbClr val="000000"/>
                </a:solidFill>
              </a:rPr>
              <a:t>Ray Mooney</a:t>
            </a:r>
          </a:p>
        </p:txBody>
      </p:sp>
    </p:spTree>
    <p:extLst>
      <p:ext uri="{BB962C8B-B14F-4D97-AF65-F5344CB8AC3E}">
        <p14:creationId xmlns:p14="http://schemas.microsoft.com/office/powerpoint/2010/main" val="504457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ltLang="en-US"/>
              <a:t>Bayes Net Inference</a:t>
            </a:r>
          </a:p>
        </p:txBody>
      </p:sp>
      <p:sp>
        <p:nvSpPr>
          <p:cNvPr id="222211" name="Rectangle 3"/>
          <p:cNvSpPr>
            <a:spLocks noGrp="1" noChangeArrowheads="1"/>
          </p:cNvSpPr>
          <p:nvPr>
            <p:ph idx="1"/>
          </p:nvPr>
        </p:nvSpPr>
        <p:spPr/>
        <p:txBody>
          <a:bodyPr/>
          <a:lstStyle/>
          <a:p>
            <a:pPr>
              <a:buFont typeface="Arial" pitchFamily="34" charset="0"/>
              <a:buChar char="•"/>
            </a:pPr>
            <a:r>
              <a:rPr lang="en-US" altLang="en-US" sz="2800" dirty="0"/>
              <a:t>Example: Given that John calls, what is the probability that there is a Burglary?</a:t>
            </a:r>
          </a:p>
        </p:txBody>
      </p:sp>
      <p:sp>
        <p:nvSpPr>
          <p:cNvPr id="222212" name="Oval 4"/>
          <p:cNvSpPr>
            <a:spLocks noChangeArrowheads="1"/>
          </p:cNvSpPr>
          <p:nvPr/>
        </p:nvSpPr>
        <p:spPr bwMode="auto">
          <a:xfrm>
            <a:off x="322263" y="3145305"/>
            <a:ext cx="1468437" cy="536575"/>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Burglary</a:t>
            </a:r>
          </a:p>
        </p:txBody>
      </p:sp>
      <p:sp>
        <p:nvSpPr>
          <p:cNvPr id="222213" name="Oval 5"/>
          <p:cNvSpPr>
            <a:spLocks noChangeArrowheads="1"/>
          </p:cNvSpPr>
          <p:nvPr/>
        </p:nvSpPr>
        <p:spPr bwMode="auto">
          <a:xfrm>
            <a:off x="2794000" y="3138955"/>
            <a:ext cx="1828800"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Earthquake</a:t>
            </a:r>
          </a:p>
        </p:txBody>
      </p:sp>
      <p:sp>
        <p:nvSpPr>
          <p:cNvPr id="222214" name="Oval 6"/>
          <p:cNvSpPr>
            <a:spLocks noChangeArrowheads="1"/>
          </p:cNvSpPr>
          <p:nvPr/>
        </p:nvSpPr>
        <p:spPr bwMode="auto">
          <a:xfrm>
            <a:off x="1839913" y="3939055"/>
            <a:ext cx="1109662"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Alarm</a:t>
            </a:r>
          </a:p>
        </p:txBody>
      </p:sp>
      <p:sp>
        <p:nvSpPr>
          <p:cNvPr id="222215" name="Oval 7"/>
          <p:cNvSpPr>
            <a:spLocks noChangeArrowheads="1"/>
          </p:cNvSpPr>
          <p:nvPr/>
        </p:nvSpPr>
        <p:spPr bwMode="auto">
          <a:xfrm>
            <a:off x="280988" y="4797892"/>
            <a:ext cx="1608137" cy="536575"/>
          </a:xfrm>
          <a:prstGeom prst="ellipse">
            <a:avLst/>
          </a:prstGeom>
          <a:solidFill>
            <a:srgbClr val="FF3F3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JohnCalls</a:t>
            </a:r>
          </a:p>
        </p:txBody>
      </p:sp>
      <p:sp>
        <p:nvSpPr>
          <p:cNvPr id="222216" name="Oval 8"/>
          <p:cNvSpPr>
            <a:spLocks noChangeArrowheads="1"/>
          </p:cNvSpPr>
          <p:nvPr/>
        </p:nvSpPr>
        <p:spPr bwMode="auto">
          <a:xfrm>
            <a:off x="2847975" y="4778842"/>
            <a:ext cx="1706563" cy="536575"/>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altLang="en-US" sz="2000">
                <a:solidFill>
                  <a:srgbClr val="000000"/>
                </a:solidFill>
              </a:rPr>
              <a:t>MaryCalls</a:t>
            </a:r>
          </a:p>
        </p:txBody>
      </p:sp>
      <p:sp>
        <p:nvSpPr>
          <p:cNvPr id="222217" name="Line 9"/>
          <p:cNvSpPr>
            <a:spLocks noChangeShapeType="1"/>
          </p:cNvSpPr>
          <p:nvPr/>
        </p:nvSpPr>
        <p:spPr bwMode="auto">
          <a:xfrm>
            <a:off x="1511300" y="3621555"/>
            <a:ext cx="463550" cy="403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22218" name="Line 10"/>
          <p:cNvSpPr>
            <a:spLocks noChangeShapeType="1"/>
          </p:cNvSpPr>
          <p:nvPr/>
        </p:nvSpPr>
        <p:spPr bwMode="auto">
          <a:xfrm flipH="1">
            <a:off x="2814638" y="3634255"/>
            <a:ext cx="439737" cy="4143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22219" name="Line 11"/>
          <p:cNvSpPr>
            <a:spLocks noChangeShapeType="1"/>
          </p:cNvSpPr>
          <p:nvPr/>
        </p:nvSpPr>
        <p:spPr bwMode="auto">
          <a:xfrm flipH="1">
            <a:off x="1638300" y="4408955"/>
            <a:ext cx="439738" cy="4635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22220" name="Line 12"/>
          <p:cNvSpPr>
            <a:spLocks noChangeShapeType="1"/>
          </p:cNvSpPr>
          <p:nvPr/>
        </p:nvSpPr>
        <p:spPr bwMode="auto">
          <a:xfrm>
            <a:off x="2736850" y="4420067"/>
            <a:ext cx="463550" cy="403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endParaRPr lang="en-US" sz="2000">
              <a:solidFill>
                <a:srgbClr val="000000"/>
              </a:solidFill>
            </a:endParaRPr>
          </a:p>
        </p:txBody>
      </p:sp>
      <p:sp>
        <p:nvSpPr>
          <p:cNvPr id="222221" name="Text Box 13"/>
          <p:cNvSpPr txBox="1">
            <a:spLocks noChangeArrowheads="1"/>
          </p:cNvSpPr>
          <p:nvPr/>
        </p:nvSpPr>
        <p:spPr bwMode="auto">
          <a:xfrm>
            <a:off x="642938" y="2819867"/>
            <a:ext cx="790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r>
              <a:rPr lang="en-US" altLang="en-US" sz="3200" b="1">
                <a:solidFill>
                  <a:srgbClr val="CC0000"/>
                </a:solidFill>
              </a:rPr>
              <a:t>???</a:t>
            </a:r>
          </a:p>
        </p:txBody>
      </p:sp>
      <p:sp>
        <p:nvSpPr>
          <p:cNvPr id="222222" name="Text Box 14"/>
          <p:cNvSpPr txBox="1">
            <a:spLocks noChangeArrowheads="1"/>
          </p:cNvSpPr>
          <p:nvPr/>
        </p:nvSpPr>
        <p:spPr bwMode="auto">
          <a:xfrm>
            <a:off x="4622800" y="2747963"/>
            <a:ext cx="4521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US" altLang="en-US" sz="2000">
                <a:solidFill>
                  <a:srgbClr val="000000"/>
                </a:solidFill>
              </a:rPr>
              <a:t>John also calls 5% of the time when there</a:t>
            </a:r>
          </a:p>
          <a:p>
            <a:pPr fontAlgn="base">
              <a:spcBef>
                <a:spcPct val="0"/>
              </a:spcBef>
              <a:spcAft>
                <a:spcPct val="0"/>
              </a:spcAft>
            </a:pPr>
            <a:r>
              <a:rPr lang="en-US" altLang="en-US" sz="2000">
                <a:solidFill>
                  <a:srgbClr val="000000"/>
                </a:solidFill>
              </a:rPr>
              <a:t>is no Alarm. So over 1,000 days we </a:t>
            </a:r>
          </a:p>
          <a:p>
            <a:pPr fontAlgn="base">
              <a:spcBef>
                <a:spcPct val="0"/>
              </a:spcBef>
              <a:spcAft>
                <a:spcPct val="0"/>
              </a:spcAft>
            </a:pPr>
            <a:r>
              <a:rPr lang="en-US" altLang="en-US" sz="2000">
                <a:solidFill>
                  <a:srgbClr val="000000"/>
                </a:solidFill>
              </a:rPr>
              <a:t>expect 1 Burglary and John will probably call. However, he will also call with a false report 50 times on average. So the call is about 50 times more likely a false report: P(Burglary | JohnCalls) </a:t>
            </a:r>
            <a:r>
              <a:rPr lang="en-US" altLang="en-US" sz="2000">
                <a:solidFill>
                  <a:srgbClr val="000000"/>
                </a:solidFill>
                <a:cs typeface="Times New Roman" panose="02020603050405020304" pitchFamily="18" charset="0"/>
              </a:rPr>
              <a:t>≈ 0.02</a:t>
            </a:r>
          </a:p>
        </p:txBody>
      </p:sp>
      <p:graphicFrame>
        <p:nvGraphicFramePr>
          <p:cNvPr id="222223" name="Group 15"/>
          <p:cNvGraphicFramePr>
            <a:graphicFrameLocks noGrp="1"/>
          </p:cNvGraphicFramePr>
          <p:nvPr/>
        </p:nvGraphicFramePr>
        <p:xfrm>
          <a:off x="1647825" y="2700805"/>
          <a:ext cx="511175" cy="552960"/>
        </p:xfrm>
        <a:graphic>
          <a:graphicData uri="http://schemas.openxmlformats.org/drawingml/2006/table">
            <a:tbl>
              <a:tblPr/>
              <a:tblGrid>
                <a:gridCol w="511175">
                  <a:extLst>
                    <a:ext uri="{9D8B030D-6E8A-4147-A177-3AD203B41FA5}">
                      <a16:colId xmlns:a16="http://schemas.microsoft.com/office/drawing/2014/main" val="20000"/>
                    </a:ext>
                  </a:extLst>
                </a:gridCol>
              </a:tblGrid>
              <a:tr h="261938">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P(B)</a:t>
                      </a:r>
                    </a:p>
                  </a:txBody>
                  <a:tcPr marL="90000" marR="90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.001</a:t>
                      </a:r>
                    </a:p>
                  </a:txBody>
                  <a:tcPr marL="90000" marR="90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22231" name="Group 23"/>
          <p:cNvGraphicFramePr>
            <a:graphicFrameLocks noGrp="1"/>
          </p:cNvGraphicFramePr>
          <p:nvPr/>
        </p:nvGraphicFramePr>
        <p:xfrm>
          <a:off x="1108075" y="5445592"/>
          <a:ext cx="866775" cy="719712"/>
        </p:xfrm>
        <a:graphic>
          <a:graphicData uri="http://schemas.openxmlformats.org/drawingml/2006/table">
            <a:tbl>
              <a:tblPr/>
              <a:tblGrid>
                <a:gridCol w="311150">
                  <a:extLst>
                    <a:ext uri="{9D8B030D-6E8A-4147-A177-3AD203B41FA5}">
                      <a16:colId xmlns:a16="http://schemas.microsoft.com/office/drawing/2014/main" val="20000"/>
                    </a:ext>
                  </a:extLst>
                </a:gridCol>
                <a:gridCol w="555625">
                  <a:extLst>
                    <a:ext uri="{9D8B030D-6E8A-4147-A177-3AD203B41FA5}">
                      <a16:colId xmlns:a16="http://schemas.microsoft.com/office/drawing/2014/main" val="20001"/>
                    </a:ext>
                  </a:extLst>
                </a:gridCol>
              </a:tblGrid>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1" i="0" u="none" strike="noStrike" cap="none" normalizeH="0" baseline="0">
                          <a:ln>
                            <a:noFill/>
                          </a:ln>
                          <a:solidFill>
                            <a:srgbClr val="0000FF"/>
                          </a:solidFill>
                          <a:effectLst/>
                          <a:latin typeface="Times New Roman" panose="02020603050405020304" pitchFamily="18" charset="0"/>
                        </a:rPr>
                        <a:t>P(J)</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.90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F</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defRPr sz="2800">
                          <a:solidFill>
                            <a:schemeClr val="tx1"/>
                          </a:solidFill>
                          <a:latin typeface="Times New Roman" panose="02020603050405020304" pitchFamily="18" charset="0"/>
                        </a:defRPr>
                      </a:lvl1pPr>
                      <a:lvl2pPr algn="l">
                        <a:spcBef>
                          <a:spcPct val="20000"/>
                        </a:spcBef>
                        <a:buClr>
                          <a:srgbClr val="00CC00"/>
                        </a:buClr>
                        <a:defRPr sz="2400">
                          <a:solidFill>
                            <a:srgbClr val="333399"/>
                          </a:solidFill>
                          <a:latin typeface="Times New Roman" panose="02020603050405020304" pitchFamily="18" charset="0"/>
                        </a:defRPr>
                      </a:lvl2pPr>
                      <a:lvl3pPr algn="l">
                        <a:spcBef>
                          <a:spcPct val="20000"/>
                        </a:spcBef>
                        <a:buClr>
                          <a:srgbClr val="3333CC"/>
                        </a:buClr>
                        <a:defRPr sz="2000">
                          <a:solidFill>
                            <a:srgbClr val="006600"/>
                          </a:solidFill>
                          <a:latin typeface="Times New Roman" panose="02020603050405020304" pitchFamily="18" charset="0"/>
                        </a:defRPr>
                      </a:lvl3pPr>
                      <a:lvl4pPr algn="l">
                        <a:spcBef>
                          <a:spcPct val="20000"/>
                        </a:spcBef>
                        <a:buClr>
                          <a:srgbClr val="3333CC"/>
                        </a:buClr>
                        <a:defRPr>
                          <a:solidFill>
                            <a:schemeClr val="tx1"/>
                          </a:solidFill>
                          <a:latin typeface="Times New Roman" panose="02020603050405020304" pitchFamily="18" charset="0"/>
                        </a:defRPr>
                      </a:lvl4pPr>
                      <a:lvl5pPr algn="l">
                        <a:spcBef>
                          <a:spcPct val="20000"/>
                        </a:spcBef>
                        <a:buClr>
                          <a:srgbClr val="3333CC"/>
                        </a:buClr>
                        <a:defRPr>
                          <a:solidFill>
                            <a:srgbClr val="0000CC"/>
                          </a:solidFill>
                          <a:latin typeface="Times New Roman" panose="02020603050405020304" pitchFamily="18" charset="0"/>
                        </a:defRPr>
                      </a:lvl5pPr>
                      <a:lvl6pPr fontAlgn="base">
                        <a:spcBef>
                          <a:spcPct val="20000"/>
                        </a:spcBef>
                        <a:spcAft>
                          <a:spcPct val="0"/>
                        </a:spcAft>
                        <a:buClr>
                          <a:srgbClr val="3333CC"/>
                        </a:buClr>
                        <a:defRPr>
                          <a:solidFill>
                            <a:srgbClr val="0000CC"/>
                          </a:solidFill>
                          <a:latin typeface="Times New Roman" panose="02020603050405020304" pitchFamily="18" charset="0"/>
                        </a:defRPr>
                      </a:lvl6pPr>
                      <a:lvl7pPr fontAlgn="base">
                        <a:spcBef>
                          <a:spcPct val="20000"/>
                        </a:spcBef>
                        <a:spcAft>
                          <a:spcPct val="0"/>
                        </a:spcAft>
                        <a:buClr>
                          <a:srgbClr val="3333CC"/>
                        </a:buClr>
                        <a:defRPr>
                          <a:solidFill>
                            <a:srgbClr val="0000CC"/>
                          </a:solidFill>
                          <a:latin typeface="Times New Roman" panose="02020603050405020304" pitchFamily="18" charset="0"/>
                        </a:defRPr>
                      </a:lvl7pPr>
                      <a:lvl8pPr fontAlgn="base">
                        <a:spcBef>
                          <a:spcPct val="20000"/>
                        </a:spcBef>
                        <a:spcAft>
                          <a:spcPct val="0"/>
                        </a:spcAft>
                        <a:buClr>
                          <a:srgbClr val="3333CC"/>
                        </a:buClr>
                        <a:defRPr>
                          <a:solidFill>
                            <a:srgbClr val="0000CC"/>
                          </a:solidFill>
                          <a:latin typeface="Times New Roman" panose="02020603050405020304" pitchFamily="18" charset="0"/>
                        </a:defRPr>
                      </a:lvl8pPr>
                      <a:lvl9pPr fontAlgn="base">
                        <a:spcBef>
                          <a:spcPct val="20000"/>
                        </a:spcBef>
                        <a:spcAft>
                          <a:spcPct val="0"/>
                        </a:spcAft>
                        <a:buClr>
                          <a:srgbClr val="3333CC"/>
                        </a:buClr>
                        <a:defRPr>
                          <a:solidFill>
                            <a:srgbClr val="0000CC"/>
                          </a:solidFill>
                          <a:latin typeface="Times New Roman" panose="02020603050405020304" pitchFamily="18" charset="0"/>
                        </a:defRPr>
                      </a:lvl9pPr>
                    </a:lstStyle>
                    <a:p>
                      <a:pPr marL="0" marR="0" lvl="0" indent="0" algn="l" defTabSz="914400" rtl="0" eaLnBrk="1" fontAlgn="base" latinLnBrk="0" hangingPunct="1">
                        <a:lnSpc>
                          <a:spcPct val="80000"/>
                        </a:lnSpc>
                        <a:spcBef>
                          <a:spcPct val="20000"/>
                        </a:spcBef>
                        <a:spcAft>
                          <a:spcPct val="0"/>
                        </a:spcAft>
                        <a:buClr>
                          <a:srgbClr val="FF0000"/>
                        </a:buClr>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rPr>
                        <a:t>.05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 name="TextBox 17"/>
          <p:cNvSpPr txBox="1"/>
          <p:nvPr/>
        </p:nvSpPr>
        <p:spPr>
          <a:xfrm>
            <a:off x="0" y="6581001"/>
            <a:ext cx="963084" cy="276999"/>
          </a:xfrm>
          <a:prstGeom prst="rect">
            <a:avLst/>
          </a:prstGeom>
          <a:noFill/>
        </p:spPr>
        <p:txBody>
          <a:bodyPr wrap="none" rtlCol="0">
            <a:spAutoFit/>
          </a:bodyPr>
          <a:lstStyle/>
          <a:p>
            <a:r>
              <a:rPr lang="en-US" sz="1200" dirty="0">
                <a:solidFill>
                  <a:srgbClr val="000000"/>
                </a:solidFill>
              </a:rPr>
              <a:t>Ray Mooney</a:t>
            </a:r>
          </a:p>
        </p:txBody>
      </p:sp>
    </p:spTree>
    <p:extLst>
      <p:ext uri="{BB962C8B-B14F-4D97-AF65-F5344CB8AC3E}">
        <p14:creationId xmlns:p14="http://schemas.microsoft.com/office/powerpoint/2010/main" val="373211245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Bayes Nets (not yet useful)</a:t>
            </a:r>
          </a:p>
        </p:txBody>
      </p:sp>
      <p:sp>
        <p:nvSpPr>
          <p:cNvPr id="6" name="Content Placeholder 5"/>
          <p:cNvSpPr>
            <a:spLocks noGrp="1"/>
          </p:cNvSpPr>
          <p:nvPr>
            <p:ph idx="1"/>
          </p:nvPr>
        </p:nvSpPr>
        <p:spPr/>
        <p:txBody>
          <a:bodyPr>
            <a:normAutofit/>
          </a:bodyPr>
          <a:lstStyle/>
          <a:p>
            <a:pPr marL="457200" indent="-457200">
              <a:buFont typeface="Arial" panose="020B0604020202020204" pitchFamily="34" charset="0"/>
              <a:buChar char="•"/>
            </a:pPr>
            <a:r>
              <a:rPr lang="en-GB" sz="2800" dirty="0"/>
              <a:t>No independence encoded</a:t>
            </a:r>
          </a:p>
        </p:txBody>
      </p:sp>
      <p:pic>
        <p:nvPicPr>
          <p:cNvPr id="5" name="Picture 4" descr="Figure8.1.jpg"/>
          <p:cNvPicPr>
            <a:picLocks noChangeAspect="1"/>
          </p:cNvPicPr>
          <p:nvPr/>
        </p:nvPicPr>
        <p:blipFill>
          <a:blip r:embed="rId4" cstate="print"/>
          <a:stretch>
            <a:fillRect/>
          </a:stretch>
        </p:blipFill>
        <p:spPr>
          <a:xfrm>
            <a:off x="3414672" y="2344300"/>
            <a:ext cx="2310384" cy="2084832"/>
          </a:xfrm>
          <a:prstGeom prst="rect">
            <a:avLst/>
          </a:prstGeom>
        </p:spPr>
      </p:pic>
      <p:pic>
        <p:nvPicPr>
          <p:cNvPr id="7" name="Picture 6" descr="TP_tmp.png"/>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2031487" y="5596856"/>
            <a:ext cx="5081025" cy="280416"/>
          </a:xfrm>
          <a:prstGeom prst="rect">
            <a:avLst/>
          </a:prstGeom>
          <a:noFill/>
        </p:spPr>
      </p:pic>
      <p:pic>
        <p:nvPicPr>
          <p:cNvPr id="9" name="Picture 8" descr="TP_tmp.png"/>
          <p:cNvPicPr>
            <a:picLocks noChangeAspect="1"/>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1650486" y="4890456"/>
            <a:ext cx="5843027" cy="280416"/>
          </a:xfrm>
          <a:prstGeom prst="rect">
            <a:avLst/>
          </a:prstGeom>
          <a:noFill/>
        </p:spPr>
      </p:pic>
      <p:sp>
        <p:nvSpPr>
          <p:cNvPr id="2" name="TextBox 1"/>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Bayes Nets (formulation)</a:t>
            </a:r>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800" dirty="0"/>
              <a:t>More interesting: Some independences encoded</a:t>
            </a:r>
          </a:p>
        </p:txBody>
      </p:sp>
      <p:pic>
        <p:nvPicPr>
          <p:cNvPr id="6" name="Picture 5" descr="Figure8.2.jpg"/>
          <p:cNvPicPr>
            <a:picLocks noChangeAspect="1"/>
          </p:cNvPicPr>
          <p:nvPr/>
        </p:nvPicPr>
        <p:blipFill>
          <a:blip r:embed="rId4" cstate="print"/>
          <a:stretch>
            <a:fillRect/>
          </a:stretch>
        </p:blipFill>
        <p:spPr>
          <a:xfrm>
            <a:off x="785786" y="2740496"/>
            <a:ext cx="2718816" cy="3352800"/>
          </a:xfrm>
          <a:prstGeom prst="rect">
            <a:avLst/>
          </a:prstGeom>
        </p:spPr>
      </p:pic>
      <p:pic>
        <p:nvPicPr>
          <p:cNvPr id="11" name="Picture 10" descr="TP_tmp.png"/>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bwMode="auto">
          <a:xfrm>
            <a:off x="2928926" y="2436385"/>
            <a:ext cx="5586005" cy="661301"/>
          </a:xfrm>
          <a:prstGeom prst="rect">
            <a:avLst/>
          </a:prstGeom>
          <a:noFill/>
          <a:ln/>
          <a:effectLst/>
        </p:spPr>
      </p:pic>
      <p:pic>
        <p:nvPicPr>
          <p:cNvPr id="13" name="Picture 12" descr="TP_tmp.png"/>
          <p:cNvPicPr>
            <a:picLocks noChangeAspect="1"/>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5072078" y="4740192"/>
            <a:ext cx="2286004" cy="786386"/>
          </a:xfrm>
          <a:prstGeom prst="rect">
            <a:avLst/>
          </a:prstGeom>
          <a:noFill/>
        </p:spPr>
      </p:pic>
      <p:sp>
        <p:nvSpPr>
          <p:cNvPr id="7" name="TextBox 6"/>
          <p:cNvSpPr txBox="1"/>
          <p:nvPr/>
        </p:nvSpPr>
        <p:spPr>
          <a:xfrm>
            <a:off x="4429124" y="4157114"/>
            <a:ext cx="3357586" cy="461665"/>
          </a:xfrm>
          <a:prstGeom prst="rect">
            <a:avLst/>
          </a:prstGeom>
          <a:noFill/>
        </p:spPr>
        <p:txBody>
          <a:bodyPr wrap="square" rtlCol="0">
            <a:spAutoFit/>
          </a:bodyPr>
          <a:lstStyle/>
          <a:p>
            <a:r>
              <a:rPr lang="en-GB" sz="2400" dirty="0"/>
              <a:t>General Factorization</a:t>
            </a:r>
          </a:p>
        </p:txBody>
      </p:sp>
      <p:sp>
        <p:nvSpPr>
          <p:cNvPr id="9" name="Rectangle 8"/>
          <p:cNvSpPr/>
          <p:nvPr/>
        </p:nvSpPr>
        <p:spPr>
          <a:xfrm>
            <a:off x="4572000" y="2370196"/>
            <a:ext cx="4032448"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DA9A-D5CB-40E0-9C82-1CDEF91540BD}"/>
              </a:ext>
            </a:extLst>
          </p:cNvPr>
          <p:cNvSpPr>
            <a:spLocks noGrp="1"/>
          </p:cNvSpPr>
          <p:nvPr>
            <p:ph type="title"/>
          </p:nvPr>
        </p:nvSpPr>
        <p:spPr/>
        <p:txBody>
          <a:bodyPr/>
          <a:lstStyle/>
          <a:p>
            <a:r>
              <a:rPr lang="en-US" dirty="0"/>
              <a:t>Plan for This Lecture</a:t>
            </a:r>
          </a:p>
        </p:txBody>
      </p:sp>
      <p:sp>
        <p:nvSpPr>
          <p:cNvPr id="3" name="Content Placeholder 2">
            <a:extLst>
              <a:ext uri="{FF2B5EF4-FFF2-40B4-BE49-F238E27FC236}">
                <a16:creationId xmlns:a16="http://schemas.microsoft.com/office/drawing/2014/main" id="{3C244FE9-26A6-4921-AE64-394026FB9C84}"/>
              </a:ext>
            </a:extLst>
          </p:cNvPr>
          <p:cNvSpPr>
            <a:spLocks noGrp="1"/>
          </p:cNvSpPr>
          <p:nvPr>
            <p:ph idx="1"/>
          </p:nvPr>
        </p:nvSpPr>
        <p:spPr>
          <a:xfrm>
            <a:off x="609600" y="1600200"/>
            <a:ext cx="8077200" cy="4525963"/>
          </a:xfrm>
        </p:spPr>
        <p:txBody>
          <a:bodyPr/>
          <a:lstStyle/>
          <a:p>
            <a:pPr marL="457200" indent="-457200">
              <a:buFont typeface="Arial" panose="020B0604020202020204" pitchFamily="34" charset="0"/>
              <a:buChar char="•"/>
            </a:pPr>
            <a:r>
              <a:rPr lang="en-US" dirty="0"/>
              <a:t>Motivation for probabilistic graphical models</a:t>
            </a:r>
          </a:p>
          <a:p>
            <a:pPr marL="457200" indent="-457200">
              <a:buFont typeface="Arial" panose="020B0604020202020204" pitchFamily="34" charset="0"/>
              <a:buChar char="•"/>
            </a:pPr>
            <a:r>
              <a:rPr lang="en-US" dirty="0"/>
              <a:t>Directed models: Bayesian networks</a:t>
            </a:r>
          </a:p>
          <a:p>
            <a:pPr marL="457200" indent="-457200">
              <a:buFont typeface="Arial" panose="020B0604020202020204" pitchFamily="34" charset="0"/>
              <a:buChar char="•"/>
            </a:pPr>
            <a:r>
              <a:rPr lang="en-US" dirty="0"/>
              <a:t>Undirected models: Markov random fields (briefly)</a:t>
            </a:r>
          </a:p>
          <a:p>
            <a:pPr marL="457200" indent="-457200">
              <a:buFont typeface="Arial" panose="020B0604020202020204" pitchFamily="34" charset="0"/>
              <a:buChar char="•"/>
            </a:pPr>
            <a:r>
              <a:rPr lang="en-US" dirty="0"/>
              <a:t>Directed models for sequence classification: Hidden Markov models</a:t>
            </a:r>
          </a:p>
        </p:txBody>
      </p:sp>
    </p:spTree>
    <p:extLst>
      <p:ext uri="{BB962C8B-B14F-4D97-AF65-F5344CB8AC3E}">
        <p14:creationId xmlns:p14="http://schemas.microsoft.com/office/powerpoint/2010/main" val="336245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Conditional Independence</a:t>
            </a:r>
          </a:p>
        </p:txBody>
      </p:sp>
      <p:sp>
        <p:nvSpPr>
          <p:cNvPr id="6" name="Content Placeholder 5"/>
          <p:cNvSpPr>
            <a:spLocks noGrp="1"/>
          </p:cNvSpPr>
          <p:nvPr>
            <p:ph idx="1"/>
          </p:nvPr>
        </p:nvSpPr>
        <p:spPr/>
        <p:txBody>
          <a:bodyPr>
            <a:normAutofit/>
          </a:bodyPr>
          <a:lstStyle/>
          <a:p>
            <a:r>
              <a:rPr lang="en-GB" sz="2800" dirty="0">
                <a:latin typeface="cmmi10" pitchFamily="34" charset="0"/>
              </a:rPr>
              <a:t>a</a:t>
            </a:r>
            <a:r>
              <a:rPr lang="en-GB" sz="2800" dirty="0"/>
              <a:t> is independent of </a:t>
            </a:r>
            <a:r>
              <a:rPr lang="en-GB" sz="2800" dirty="0">
                <a:latin typeface="cmmi10" pitchFamily="34" charset="0"/>
              </a:rPr>
              <a:t>b</a:t>
            </a:r>
            <a:r>
              <a:rPr lang="en-GB" sz="2800" dirty="0"/>
              <a:t> given </a:t>
            </a:r>
            <a:r>
              <a:rPr lang="en-GB" sz="2800" dirty="0">
                <a:latin typeface="cmmi10" pitchFamily="34" charset="0"/>
              </a:rPr>
              <a:t>c</a:t>
            </a:r>
            <a:endParaRPr lang="en-GB" sz="2800" dirty="0"/>
          </a:p>
          <a:p>
            <a:endParaRPr lang="en-GB" sz="2800" dirty="0"/>
          </a:p>
          <a:p>
            <a:endParaRPr lang="en-GB" sz="2800" dirty="0"/>
          </a:p>
          <a:p>
            <a:r>
              <a:rPr lang="en-GB" sz="2800" dirty="0"/>
              <a:t>Equivalently</a:t>
            </a:r>
          </a:p>
          <a:p>
            <a:endParaRPr lang="en-GB" sz="2800" dirty="0"/>
          </a:p>
          <a:p>
            <a:endParaRPr lang="en-GB" sz="2800" dirty="0"/>
          </a:p>
          <a:p>
            <a:r>
              <a:rPr lang="en-GB" sz="2800" dirty="0"/>
              <a:t>Notation</a:t>
            </a:r>
          </a:p>
        </p:txBody>
      </p:sp>
      <p:pic>
        <p:nvPicPr>
          <p:cNvPr id="5" name="Picture 4" descr="TP_tmp.png"/>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3233214" y="2414580"/>
            <a:ext cx="1828804" cy="280416"/>
          </a:xfrm>
          <a:prstGeom prst="rect">
            <a:avLst/>
          </a:prstGeom>
          <a:noFill/>
        </p:spPr>
      </p:pic>
      <p:pic>
        <p:nvPicPr>
          <p:cNvPr id="7" name="Picture 6" descr="TP_tmp.png"/>
          <p:cNvPicPr>
            <a:picLocks noChangeAspect="1"/>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3048005" y="3305748"/>
            <a:ext cx="3048006" cy="661418"/>
          </a:xfrm>
          <a:prstGeom prst="rect">
            <a:avLst/>
          </a:prstGeom>
          <a:noFill/>
        </p:spPr>
      </p:pic>
      <p:pic>
        <p:nvPicPr>
          <p:cNvPr id="9" name="Picture 8" descr="TP_tmp.png"/>
          <p:cNvPicPr>
            <a:picLocks noChangeAspect="1"/>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4048699" y="4853571"/>
            <a:ext cx="1042417" cy="280416"/>
          </a:xfrm>
          <a:prstGeom prst="rect">
            <a:avLst/>
          </a:prstGeom>
          <a:noFill/>
        </p:spPr>
      </p:pic>
      <p:sp>
        <p:nvSpPr>
          <p:cNvPr id="10" name="TextBox 9"/>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29600" cy="1143000"/>
          </a:xfrm>
        </p:spPr>
        <p:txBody>
          <a:bodyPr>
            <a:normAutofit/>
          </a:bodyPr>
          <a:lstStyle/>
          <a:p>
            <a:r>
              <a:rPr lang="en-GB" dirty="0"/>
              <a:t>Conditional Independence: Example 1</a:t>
            </a:r>
          </a:p>
        </p:txBody>
      </p:sp>
      <p:pic>
        <p:nvPicPr>
          <p:cNvPr id="4" name="Picture 3" descr="Figure8.15.jpg"/>
          <p:cNvPicPr>
            <a:picLocks noChangeAspect="1"/>
          </p:cNvPicPr>
          <p:nvPr/>
        </p:nvPicPr>
        <p:blipFill>
          <a:blip r:embed="rId6" cstate="print"/>
          <a:stretch>
            <a:fillRect/>
          </a:stretch>
        </p:blipFill>
        <p:spPr>
          <a:xfrm>
            <a:off x="928662" y="2428868"/>
            <a:ext cx="3151632" cy="1956816"/>
          </a:xfrm>
          <a:prstGeom prst="rect">
            <a:avLst/>
          </a:prstGeom>
        </p:spPr>
      </p:pic>
      <p:pic>
        <p:nvPicPr>
          <p:cNvPr id="6" name="Picture 5" descr="TP_tmp.png"/>
          <p:cNvPicPr>
            <a:picLocks noChangeAspect="1"/>
          </p:cNvPicPr>
          <p:nvPr>
            <p:custDataLst>
              <p:tags r:id="rId1"/>
            </p:custDataLst>
          </p:nvPr>
        </p:nvPicPr>
        <p:blipFill>
          <a:blip r:embed="rId7" cstate="print">
            <a:clrChange>
              <a:clrFrom>
                <a:srgbClr val="FFFFFF"/>
              </a:clrFrom>
              <a:clrTo>
                <a:srgbClr val="FFFFFF">
                  <a:alpha val="0"/>
                </a:srgbClr>
              </a:clrTo>
            </a:clrChange>
          </a:blip>
          <a:stretch>
            <a:fillRect/>
          </a:stretch>
        </p:blipFill>
        <p:spPr>
          <a:xfrm>
            <a:off x="5224990" y="2362766"/>
            <a:ext cx="2947422" cy="280416"/>
          </a:xfrm>
          <a:prstGeom prst="rect">
            <a:avLst/>
          </a:prstGeom>
          <a:noFill/>
        </p:spPr>
      </p:pic>
      <p:pic>
        <p:nvPicPr>
          <p:cNvPr id="8" name="Picture 7" descr="TP_tmp.png"/>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a:xfrm>
            <a:off x="5072066" y="3233740"/>
            <a:ext cx="3099822" cy="557786"/>
          </a:xfrm>
          <a:prstGeom prst="rect">
            <a:avLst/>
          </a:prstGeom>
          <a:noFill/>
        </p:spPr>
      </p:pic>
      <p:pic>
        <p:nvPicPr>
          <p:cNvPr id="10" name="Picture 9" descr="TP_tmp.png"/>
          <p:cNvPicPr>
            <a:picLocks noChangeAspect="1"/>
          </p:cNvPicPr>
          <p:nvPr>
            <p:custDataLst>
              <p:tags r:id="rId3"/>
            </p:custDataLst>
          </p:nvPr>
        </p:nvPicPr>
        <p:blipFill>
          <a:blip r:embed="rId9" cstate="print">
            <a:clrChange>
              <a:clrFrom>
                <a:srgbClr val="FFFFFF"/>
              </a:clrFrom>
              <a:clrTo>
                <a:srgbClr val="FFFFFF">
                  <a:alpha val="0"/>
                </a:srgbClr>
              </a:clrTo>
            </a:clrChange>
          </a:blip>
          <a:stretch>
            <a:fillRect/>
          </a:stretch>
        </p:blipFill>
        <p:spPr>
          <a:xfrm>
            <a:off x="6082246" y="4220154"/>
            <a:ext cx="990602" cy="280416"/>
          </a:xfrm>
          <a:prstGeom prst="rect">
            <a:avLst/>
          </a:prstGeom>
          <a:noFill/>
        </p:spPr>
      </p:pic>
      <p:sp>
        <p:nvSpPr>
          <p:cNvPr id="9" name="TextBox 8"/>
          <p:cNvSpPr txBox="1"/>
          <p:nvPr/>
        </p:nvSpPr>
        <p:spPr>
          <a:xfrm>
            <a:off x="755576" y="5373216"/>
            <a:ext cx="4949560" cy="646331"/>
          </a:xfrm>
          <a:prstGeom prst="rect">
            <a:avLst/>
          </a:prstGeom>
          <a:noFill/>
        </p:spPr>
        <p:txBody>
          <a:bodyPr wrap="none" rtlCol="0">
            <a:spAutoFit/>
          </a:bodyPr>
          <a:lstStyle/>
          <a:p>
            <a:r>
              <a:rPr lang="en-US" dirty="0"/>
              <a:t>Node </a:t>
            </a:r>
            <a:r>
              <a:rPr lang="en-US" i="1" dirty="0"/>
              <a:t>c </a:t>
            </a:r>
            <a:r>
              <a:rPr lang="en-US" dirty="0"/>
              <a:t>is “tail to tail” for path from </a:t>
            </a:r>
            <a:r>
              <a:rPr lang="en-US" i="1" dirty="0"/>
              <a:t>a </a:t>
            </a:r>
            <a:r>
              <a:rPr lang="en-US" dirty="0"/>
              <a:t>to </a:t>
            </a:r>
            <a:r>
              <a:rPr lang="en-US" i="1" dirty="0"/>
              <a:t>b</a:t>
            </a:r>
            <a:r>
              <a:rPr lang="en-US" dirty="0"/>
              <a:t>: </a:t>
            </a:r>
          </a:p>
          <a:p>
            <a:r>
              <a:rPr lang="en-US" b="1" dirty="0"/>
              <a:t>No independence </a:t>
            </a:r>
            <a:r>
              <a:rPr lang="en-US" dirty="0"/>
              <a:t>of </a:t>
            </a:r>
            <a:r>
              <a:rPr lang="en-US" i="1" dirty="0"/>
              <a:t>a </a:t>
            </a:r>
            <a:r>
              <a:rPr lang="en-US" dirty="0"/>
              <a:t>and </a:t>
            </a:r>
            <a:r>
              <a:rPr lang="en-US" i="1" dirty="0"/>
              <a:t>b</a:t>
            </a:r>
            <a:r>
              <a:rPr lang="en-US" dirty="0"/>
              <a:t> follows from this path</a:t>
            </a:r>
            <a:endParaRPr lang="en-US" b="1" dirty="0"/>
          </a:p>
        </p:txBody>
      </p:sp>
      <p:sp>
        <p:nvSpPr>
          <p:cNvPr id="11" name="TextBox 10"/>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36"/>
            <a:ext cx="8229600" cy="1143000"/>
          </a:xfrm>
        </p:spPr>
        <p:txBody>
          <a:bodyPr>
            <a:normAutofit/>
          </a:bodyPr>
          <a:lstStyle/>
          <a:p>
            <a:r>
              <a:rPr lang="en-GB" dirty="0"/>
              <a:t>Conditional Independence: Example 1</a:t>
            </a:r>
          </a:p>
        </p:txBody>
      </p:sp>
      <p:pic>
        <p:nvPicPr>
          <p:cNvPr id="5" name="Picture 4" descr="Figure8.16.jpg"/>
          <p:cNvPicPr>
            <a:picLocks noChangeAspect="1"/>
          </p:cNvPicPr>
          <p:nvPr/>
        </p:nvPicPr>
        <p:blipFill>
          <a:blip r:embed="rId6" cstate="print"/>
          <a:stretch>
            <a:fillRect/>
          </a:stretch>
        </p:blipFill>
        <p:spPr>
          <a:xfrm>
            <a:off x="928662" y="2428868"/>
            <a:ext cx="3151632" cy="1956816"/>
          </a:xfrm>
          <a:prstGeom prst="rect">
            <a:avLst/>
          </a:prstGeom>
        </p:spPr>
      </p:pic>
      <p:pic>
        <p:nvPicPr>
          <p:cNvPr id="7" name="Picture 6" descr="TP_tmp.png"/>
          <p:cNvPicPr>
            <a:picLocks noChangeAspect="1"/>
          </p:cNvPicPr>
          <p:nvPr>
            <p:custDataLst>
              <p:tags r:id="rId1"/>
            </p:custDataLst>
          </p:nvPr>
        </p:nvPicPr>
        <p:blipFill>
          <a:blip r:embed="rId7" cstate="print">
            <a:clrChange>
              <a:clrFrom>
                <a:srgbClr val="FFFFFF"/>
              </a:clrFrom>
              <a:clrTo>
                <a:srgbClr val="FFFFFF">
                  <a:alpha val="0"/>
                </a:srgbClr>
              </a:clrTo>
            </a:clrChange>
          </a:blip>
          <a:stretch>
            <a:fillRect/>
          </a:stretch>
        </p:blipFill>
        <p:spPr>
          <a:xfrm>
            <a:off x="5324494" y="2509836"/>
            <a:ext cx="2819406" cy="990602"/>
          </a:xfrm>
          <a:prstGeom prst="rect">
            <a:avLst/>
          </a:prstGeom>
          <a:noFill/>
        </p:spPr>
      </p:pic>
      <p:pic>
        <p:nvPicPr>
          <p:cNvPr id="9" name="Picture 8" descr="TP_tmp.png"/>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a:xfrm>
            <a:off x="6029913" y="3934402"/>
            <a:ext cx="1042417" cy="280416"/>
          </a:xfrm>
          <a:prstGeom prst="rect">
            <a:avLst/>
          </a:prstGeom>
          <a:noFill/>
        </p:spPr>
      </p:pic>
      <p:sp>
        <p:nvSpPr>
          <p:cNvPr id="8" name="TextBox 7"/>
          <p:cNvSpPr txBox="1"/>
          <p:nvPr/>
        </p:nvSpPr>
        <p:spPr>
          <a:xfrm>
            <a:off x="755576" y="5373216"/>
            <a:ext cx="7285841" cy="646331"/>
          </a:xfrm>
          <a:prstGeom prst="rect">
            <a:avLst/>
          </a:prstGeom>
          <a:noFill/>
        </p:spPr>
        <p:txBody>
          <a:bodyPr wrap="none" rtlCol="0">
            <a:spAutoFit/>
          </a:bodyPr>
          <a:lstStyle/>
          <a:p>
            <a:r>
              <a:rPr lang="en-US" dirty="0"/>
              <a:t>Node </a:t>
            </a:r>
            <a:r>
              <a:rPr lang="en-US" i="1" dirty="0"/>
              <a:t>c </a:t>
            </a:r>
            <a:r>
              <a:rPr lang="en-US" dirty="0"/>
              <a:t>is “tail to tail” for path from </a:t>
            </a:r>
            <a:r>
              <a:rPr lang="en-US" i="1" dirty="0"/>
              <a:t>a </a:t>
            </a:r>
            <a:r>
              <a:rPr lang="en-US" dirty="0"/>
              <a:t>to </a:t>
            </a:r>
            <a:r>
              <a:rPr lang="en-US" i="1" dirty="0"/>
              <a:t>b</a:t>
            </a:r>
            <a:r>
              <a:rPr lang="en-US" dirty="0"/>
              <a:t>: </a:t>
            </a:r>
          </a:p>
          <a:p>
            <a:r>
              <a:rPr lang="en-US" dirty="0"/>
              <a:t>Observing </a:t>
            </a:r>
            <a:r>
              <a:rPr lang="en-US" i="1" dirty="0"/>
              <a:t>c </a:t>
            </a:r>
            <a:r>
              <a:rPr lang="en-US" dirty="0"/>
              <a:t>blocks the path thus making </a:t>
            </a:r>
            <a:r>
              <a:rPr lang="en-US" i="1" dirty="0"/>
              <a:t>a </a:t>
            </a:r>
            <a:r>
              <a:rPr lang="en-US" dirty="0"/>
              <a:t>and </a:t>
            </a:r>
            <a:r>
              <a:rPr lang="en-US" i="1" dirty="0"/>
              <a:t>b</a:t>
            </a:r>
            <a:r>
              <a:rPr lang="en-US" dirty="0"/>
              <a:t> </a:t>
            </a:r>
            <a:r>
              <a:rPr lang="en-US" b="1" dirty="0"/>
              <a:t>conditionally independent</a:t>
            </a:r>
          </a:p>
        </p:txBody>
      </p:sp>
      <p:pic>
        <p:nvPicPr>
          <p:cNvPr id="10" name="Picture 9" descr="TP_tmp.png"/>
          <p:cNvPicPr>
            <a:picLocks noChangeAspect="1"/>
          </p:cNvPicPr>
          <p:nvPr>
            <p:custDataLst>
              <p:tags r:id="rId3"/>
            </p:custDataLst>
          </p:nvPr>
        </p:nvPicPr>
        <p:blipFill>
          <a:blip r:embed="rId9" cstate="print">
            <a:clrChange>
              <a:clrFrom>
                <a:srgbClr val="FFFFFF"/>
              </a:clrFrom>
              <a:clrTo>
                <a:srgbClr val="FFFFFF">
                  <a:alpha val="0"/>
                </a:srgbClr>
              </a:clrTo>
            </a:clrChange>
          </a:blip>
          <a:stretch>
            <a:fillRect/>
          </a:stretch>
        </p:blipFill>
        <p:spPr>
          <a:xfrm>
            <a:off x="5292080" y="1988840"/>
            <a:ext cx="2947422" cy="280416"/>
          </a:xfrm>
          <a:prstGeom prst="rect">
            <a:avLst/>
          </a:prstGeom>
          <a:noFill/>
        </p:spPr>
      </p:pic>
      <p:sp>
        <p:nvSpPr>
          <p:cNvPr id="11" name="TextBox 10"/>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36"/>
            <a:ext cx="8229600" cy="1143000"/>
          </a:xfrm>
        </p:spPr>
        <p:txBody>
          <a:bodyPr>
            <a:normAutofit/>
          </a:bodyPr>
          <a:lstStyle/>
          <a:p>
            <a:r>
              <a:rPr lang="en-GB" dirty="0"/>
              <a:t>Conditional Independence: Example 2</a:t>
            </a:r>
          </a:p>
        </p:txBody>
      </p:sp>
      <p:pic>
        <p:nvPicPr>
          <p:cNvPr id="5" name="Picture 4" descr="Figure8.17.jpg"/>
          <p:cNvPicPr>
            <a:picLocks noChangeAspect="1"/>
          </p:cNvPicPr>
          <p:nvPr/>
        </p:nvPicPr>
        <p:blipFill>
          <a:blip r:embed="rId6" cstate="print"/>
          <a:stretch>
            <a:fillRect/>
          </a:stretch>
        </p:blipFill>
        <p:spPr>
          <a:xfrm>
            <a:off x="2727308" y="1628800"/>
            <a:ext cx="3681984" cy="762000"/>
          </a:xfrm>
          <a:prstGeom prst="rect">
            <a:avLst/>
          </a:prstGeom>
        </p:spPr>
      </p:pic>
      <p:pic>
        <p:nvPicPr>
          <p:cNvPr id="7" name="Picture 6" descr="TP_tmp.png"/>
          <p:cNvPicPr>
            <a:picLocks noChangeAspect="1"/>
          </p:cNvPicPr>
          <p:nvPr>
            <p:custDataLst>
              <p:tags r:id="rId1"/>
            </p:custDataLst>
          </p:nvPr>
        </p:nvPicPr>
        <p:blipFill>
          <a:blip r:embed="rId7" cstate="print">
            <a:clrChange>
              <a:clrFrom>
                <a:srgbClr val="FFFFFF"/>
              </a:clrFrom>
              <a:clrTo>
                <a:srgbClr val="FFFFFF">
                  <a:alpha val="0"/>
                </a:srgbClr>
              </a:clrTo>
            </a:clrChange>
          </a:blip>
          <a:stretch>
            <a:fillRect/>
          </a:stretch>
        </p:blipFill>
        <p:spPr>
          <a:xfrm>
            <a:off x="3098288" y="2799838"/>
            <a:ext cx="2947422" cy="280416"/>
          </a:xfrm>
          <a:prstGeom prst="rect">
            <a:avLst/>
          </a:prstGeom>
          <a:noFill/>
        </p:spPr>
      </p:pic>
      <p:pic>
        <p:nvPicPr>
          <p:cNvPr id="9" name="Picture 8" descr="TP_tmp.png"/>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a:xfrm>
            <a:off x="2260087" y="3553904"/>
            <a:ext cx="4623825" cy="557786"/>
          </a:xfrm>
          <a:prstGeom prst="rect">
            <a:avLst/>
          </a:prstGeom>
          <a:noFill/>
        </p:spPr>
      </p:pic>
      <p:pic>
        <p:nvPicPr>
          <p:cNvPr id="11" name="Picture 10" descr="TP_tmp.png"/>
          <p:cNvPicPr>
            <a:picLocks noChangeAspect="1"/>
          </p:cNvPicPr>
          <p:nvPr>
            <p:custDataLst>
              <p:tags r:id="rId3"/>
            </p:custDataLst>
          </p:nvPr>
        </p:nvPicPr>
        <p:blipFill>
          <a:blip r:embed="rId9" cstate="print">
            <a:clrChange>
              <a:clrFrom>
                <a:srgbClr val="FFFFFF"/>
              </a:clrFrom>
              <a:clrTo>
                <a:srgbClr val="FFFFFF">
                  <a:alpha val="0"/>
                </a:srgbClr>
              </a:clrTo>
            </a:clrChange>
          </a:blip>
          <a:stretch>
            <a:fillRect/>
          </a:stretch>
        </p:blipFill>
        <p:spPr>
          <a:xfrm>
            <a:off x="4076698" y="4482598"/>
            <a:ext cx="990602" cy="280416"/>
          </a:xfrm>
          <a:prstGeom prst="rect">
            <a:avLst/>
          </a:prstGeom>
          <a:noFill/>
        </p:spPr>
      </p:pic>
      <p:sp>
        <p:nvSpPr>
          <p:cNvPr id="10" name="TextBox 9"/>
          <p:cNvSpPr txBox="1"/>
          <p:nvPr/>
        </p:nvSpPr>
        <p:spPr>
          <a:xfrm>
            <a:off x="755576" y="5373216"/>
            <a:ext cx="4965590" cy="646331"/>
          </a:xfrm>
          <a:prstGeom prst="rect">
            <a:avLst/>
          </a:prstGeom>
          <a:noFill/>
        </p:spPr>
        <p:txBody>
          <a:bodyPr wrap="none" rtlCol="0">
            <a:spAutoFit/>
          </a:bodyPr>
          <a:lstStyle/>
          <a:p>
            <a:r>
              <a:rPr lang="en-US" dirty="0"/>
              <a:t>Node </a:t>
            </a:r>
            <a:r>
              <a:rPr lang="en-US" i="1" dirty="0"/>
              <a:t>c </a:t>
            </a:r>
            <a:r>
              <a:rPr lang="en-US" dirty="0"/>
              <a:t>is “head to tail” for path from </a:t>
            </a:r>
            <a:r>
              <a:rPr lang="en-US" i="1" dirty="0"/>
              <a:t>a </a:t>
            </a:r>
            <a:r>
              <a:rPr lang="en-US" dirty="0"/>
              <a:t>to </a:t>
            </a:r>
            <a:r>
              <a:rPr lang="en-US" i="1" dirty="0"/>
              <a:t>b</a:t>
            </a:r>
            <a:r>
              <a:rPr lang="en-US" dirty="0"/>
              <a:t>: </a:t>
            </a:r>
          </a:p>
          <a:p>
            <a:r>
              <a:rPr lang="en-US" b="1" dirty="0"/>
              <a:t>No independence </a:t>
            </a:r>
            <a:r>
              <a:rPr lang="en-US" dirty="0"/>
              <a:t>of </a:t>
            </a:r>
            <a:r>
              <a:rPr lang="en-US" i="1" dirty="0"/>
              <a:t>a </a:t>
            </a:r>
            <a:r>
              <a:rPr lang="en-US" dirty="0"/>
              <a:t>and </a:t>
            </a:r>
            <a:r>
              <a:rPr lang="en-US" i="1" dirty="0"/>
              <a:t>b</a:t>
            </a:r>
            <a:r>
              <a:rPr lang="en-US" dirty="0"/>
              <a:t> follows from this path</a:t>
            </a:r>
            <a:endParaRPr lang="en-US" b="1" dirty="0"/>
          </a:p>
        </p:txBody>
      </p:sp>
      <p:sp>
        <p:nvSpPr>
          <p:cNvPr id="12" name="TextBox 11"/>
          <p:cNvSpPr txBox="1"/>
          <p:nvPr/>
        </p:nvSpPr>
        <p:spPr>
          <a:xfrm>
            <a:off x="0" y="6596390"/>
            <a:ext cx="886781" cy="261610"/>
          </a:xfrm>
          <a:prstGeom prst="rect">
            <a:avLst/>
          </a:prstGeom>
          <a:noFill/>
        </p:spPr>
        <p:txBody>
          <a:bodyPr wrap="none" rtlCol="0">
            <a:spAutoFit/>
          </a:bodyPr>
          <a:lstStyle/>
          <a:p>
            <a:r>
              <a:rPr lang="en-US" sz="1100" dirty="0"/>
              <a:t>Chris Bishop</a:t>
            </a:r>
          </a:p>
        </p:txBody>
      </p:sp>
      <p:sp>
        <p:nvSpPr>
          <p:cNvPr id="3" name="TextBox 2"/>
          <p:cNvSpPr txBox="1"/>
          <p:nvPr/>
        </p:nvSpPr>
        <p:spPr>
          <a:xfrm>
            <a:off x="6084168" y="4224162"/>
            <a:ext cx="3240360" cy="1200329"/>
          </a:xfrm>
          <a:prstGeom prst="rect">
            <a:avLst/>
          </a:prstGeom>
          <a:noFill/>
        </p:spPr>
        <p:txBody>
          <a:bodyPr wrap="square" rtlCol="0">
            <a:spAutoFit/>
          </a:bodyPr>
          <a:lstStyle/>
          <a:p>
            <a:r>
              <a:rPr lang="en-US" dirty="0" err="1"/>
              <a:t>Σ</a:t>
            </a:r>
            <a:r>
              <a:rPr lang="en-US" baseline="-25000" dirty="0" err="1"/>
              <a:t>c</a:t>
            </a:r>
            <a:r>
              <a:rPr lang="en-US" dirty="0"/>
              <a:t> p(</a:t>
            </a:r>
            <a:r>
              <a:rPr lang="en-US" dirty="0" err="1"/>
              <a:t>c|a</a:t>
            </a:r>
            <a:r>
              <a:rPr lang="en-US" dirty="0"/>
              <a:t>) p(</a:t>
            </a:r>
            <a:r>
              <a:rPr lang="en-US" dirty="0" err="1"/>
              <a:t>b|c</a:t>
            </a:r>
            <a:r>
              <a:rPr lang="en-US" dirty="0"/>
              <a:t>) = </a:t>
            </a:r>
          </a:p>
          <a:p>
            <a:r>
              <a:rPr lang="en-US" dirty="0" err="1"/>
              <a:t>Σ</a:t>
            </a:r>
            <a:r>
              <a:rPr lang="en-US" baseline="-25000" dirty="0" err="1"/>
              <a:t>c</a:t>
            </a:r>
            <a:r>
              <a:rPr lang="en-US" dirty="0"/>
              <a:t> p(</a:t>
            </a:r>
            <a:r>
              <a:rPr lang="en-US" dirty="0" err="1"/>
              <a:t>c|a</a:t>
            </a:r>
            <a:r>
              <a:rPr lang="en-US" dirty="0"/>
              <a:t>) </a:t>
            </a:r>
            <a:r>
              <a:rPr lang="en-US" b="1" dirty="0"/>
              <a:t>p(</a:t>
            </a:r>
            <a:r>
              <a:rPr lang="en-US" b="1" dirty="0" err="1"/>
              <a:t>b|c</a:t>
            </a:r>
            <a:r>
              <a:rPr lang="en-US" b="1" dirty="0"/>
              <a:t>, a) </a:t>
            </a:r>
            <a:r>
              <a:rPr lang="en-US" dirty="0"/>
              <a:t>= </a:t>
            </a:r>
            <a:r>
              <a:rPr lang="en-US" sz="1200" dirty="0"/>
              <a:t>// next slide</a:t>
            </a:r>
            <a:endParaRPr lang="en-US" dirty="0"/>
          </a:p>
          <a:p>
            <a:r>
              <a:rPr lang="en-US" dirty="0" err="1"/>
              <a:t>Σ</a:t>
            </a:r>
            <a:r>
              <a:rPr lang="en-US" baseline="-25000" dirty="0" err="1"/>
              <a:t>c</a:t>
            </a:r>
            <a:r>
              <a:rPr lang="en-US" dirty="0"/>
              <a:t> p(b, </a:t>
            </a:r>
            <a:r>
              <a:rPr lang="en-US" dirty="0" err="1"/>
              <a:t>c|a</a:t>
            </a:r>
            <a:r>
              <a:rPr lang="en-US" dirty="0"/>
              <a:t>) =</a:t>
            </a:r>
          </a:p>
          <a:p>
            <a:r>
              <a:rPr lang="en-US" dirty="0"/>
              <a:t>p(</a:t>
            </a:r>
            <a:r>
              <a:rPr lang="en-US" dirty="0" err="1"/>
              <a:t>b|a</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5576" y="5373216"/>
            <a:ext cx="7232942" cy="646331"/>
          </a:xfrm>
          <a:prstGeom prst="rect">
            <a:avLst/>
          </a:prstGeom>
          <a:noFill/>
        </p:spPr>
        <p:txBody>
          <a:bodyPr wrap="none" rtlCol="0">
            <a:spAutoFit/>
          </a:bodyPr>
          <a:lstStyle/>
          <a:p>
            <a:r>
              <a:rPr lang="en-US" dirty="0"/>
              <a:t>Node </a:t>
            </a:r>
            <a:r>
              <a:rPr lang="en-US" i="1" dirty="0"/>
              <a:t>c </a:t>
            </a:r>
            <a:r>
              <a:rPr lang="en-US" dirty="0"/>
              <a:t>is “head to tail” for path from </a:t>
            </a:r>
            <a:r>
              <a:rPr lang="en-US" i="1" dirty="0"/>
              <a:t>a </a:t>
            </a:r>
            <a:r>
              <a:rPr lang="en-US" dirty="0"/>
              <a:t>to </a:t>
            </a:r>
            <a:r>
              <a:rPr lang="en-US" i="1" dirty="0"/>
              <a:t>b</a:t>
            </a:r>
            <a:r>
              <a:rPr lang="en-US" dirty="0"/>
              <a:t>: </a:t>
            </a:r>
          </a:p>
          <a:p>
            <a:r>
              <a:rPr lang="en-US" dirty="0"/>
              <a:t>Observing </a:t>
            </a:r>
            <a:r>
              <a:rPr lang="en-US" i="1" dirty="0"/>
              <a:t>c </a:t>
            </a:r>
            <a:r>
              <a:rPr lang="en-US" dirty="0"/>
              <a:t>blocks the path thus making </a:t>
            </a:r>
            <a:r>
              <a:rPr lang="en-US" i="1" dirty="0"/>
              <a:t>a </a:t>
            </a:r>
            <a:r>
              <a:rPr lang="en-US" dirty="0"/>
              <a:t>and </a:t>
            </a:r>
            <a:r>
              <a:rPr lang="en-US" i="1" dirty="0"/>
              <a:t>b</a:t>
            </a:r>
            <a:r>
              <a:rPr lang="en-US" dirty="0"/>
              <a:t> </a:t>
            </a:r>
            <a:r>
              <a:rPr lang="en-US" b="1" dirty="0"/>
              <a:t>conditionally independent</a:t>
            </a:r>
          </a:p>
        </p:txBody>
      </p:sp>
      <p:sp>
        <p:nvSpPr>
          <p:cNvPr id="2" name="Title 1"/>
          <p:cNvSpPr>
            <a:spLocks noGrp="1"/>
          </p:cNvSpPr>
          <p:nvPr>
            <p:ph type="title"/>
          </p:nvPr>
        </p:nvSpPr>
        <p:spPr>
          <a:xfrm>
            <a:off x="428596" y="285736"/>
            <a:ext cx="8229600" cy="1143000"/>
          </a:xfrm>
        </p:spPr>
        <p:txBody>
          <a:bodyPr>
            <a:normAutofit/>
          </a:bodyPr>
          <a:lstStyle/>
          <a:p>
            <a:r>
              <a:rPr lang="en-GB" dirty="0"/>
              <a:t>Conditional Independence: Example 2</a:t>
            </a:r>
          </a:p>
        </p:txBody>
      </p:sp>
      <p:pic>
        <p:nvPicPr>
          <p:cNvPr id="4" name="Picture 3" descr="Figure8.18.jpg"/>
          <p:cNvPicPr>
            <a:picLocks noChangeAspect="1"/>
          </p:cNvPicPr>
          <p:nvPr/>
        </p:nvPicPr>
        <p:blipFill>
          <a:blip r:embed="rId5" cstate="print"/>
          <a:stretch>
            <a:fillRect/>
          </a:stretch>
        </p:blipFill>
        <p:spPr>
          <a:xfrm>
            <a:off x="2727308" y="1628800"/>
            <a:ext cx="3681984" cy="762000"/>
          </a:xfrm>
          <a:prstGeom prst="rect">
            <a:avLst/>
          </a:prstGeom>
        </p:spPr>
      </p:pic>
      <p:pic>
        <p:nvPicPr>
          <p:cNvPr id="6" name="Picture 5" descr="TP_tmp.png"/>
          <p:cNvPicPr>
            <a:picLocks noChangeAspect="1"/>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2895597" y="2803560"/>
            <a:ext cx="3352805" cy="1676403"/>
          </a:xfrm>
          <a:prstGeom prst="rect">
            <a:avLst/>
          </a:prstGeom>
          <a:noFill/>
        </p:spPr>
      </p:pic>
      <p:pic>
        <p:nvPicPr>
          <p:cNvPr id="8" name="Picture 7" descr="TP_tmp.png"/>
          <p:cNvPicPr>
            <a:picLocks noChangeAspect="1"/>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4050791" y="4797152"/>
            <a:ext cx="1042417" cy="280416"/>
          </a:xfrm>
          <a:prstGeom prst="rect">
            <a:avLst/>
          </a:prstGeom>
          <a:noFill/>
        </p:spPr>
      </p:pic>
      <p:sp>
        <p:nvSpPr>
          <p:cNvPr id="10" name="TextBox 9"/>
          <p:cNvSpPr txBox="1"/>
          <p:nvPr/>
        </p:nvSpPr>
        <p:spPr>
          <a:xfrm>
            <a:off x="0" y="6596390"/>
            <a:ext cx="886781" cy="261610"/>
          </a:xfrm>
          <a:prstGeom prst="rect">
            <a:avLst/>
          </a:prstGeom>
          <a:noFill/>
        </p:spPr>
        <p:txBody>
          <a:bodyPr wrap="none" rtlCol="0">
            <a:spAutoFit/>
          </a:bodyPr>
          <a:lstStyle/>
          <a:p>
            <a:r>
              <a:rPr lang="en-US" sz="1100" dirty="0"/>
              <a:t>Chris Bishop</a:t>
            </a:r>
          </a:p>
        </p:txBody>
      </p:sp>
      <p:grpSp>
        <p:nvGrpSpPr>
          <p:cNvPr id="5" name="Group 4"/>
          <p:cNvGrpSpPr/>
          <p:nvPr/>
        </p:nvGrpSpPr>
        <p:grpSpPr>
          <a:xfrm>
            <a:off x="4473526" y="3429000"/>
            <a:ext cx="1106586" cy="1060982"/>
            <a:chOff x="4473526" y="3429000"/>
            <a:chExt cx="1106586" cy="1060982"/>
          </a:xfrm>
        </p:grpSpPr>
        <p:sp>
          <p:nvSpPr>
            <p:cNvPr id="3" name="Rectangle 2"/>
            <p:cNvSpPr/>
            <p:nvPr/>
          </p:nvSpPr>
          <p:spPr>
            <a:xfrm>
              <a:off x="4473526" y="3429000"/>
              <a:ext cx="110658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73526" y="4165516"/>
              <a:ext cx="627783" cy="324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4163"/>
            <a:ext cx="8229600" cy="1143000"/>
          </a:xfrm>
        </p:spPr>
        <p:txBody>
          <a:bodyPr>
            <a:normAutofit/>
          </a:bodyPr>
          <a:lstStyle/>
          <a:p>
            <a:r>
              <a:rPr lang="en-GB" dirty="0"/>
              <a:t>Conditional Independence: Example 3</a:t>
            </a:r>
          </a:p>
        </p:txBody>
      </p:sp>
      <p:sp>
        <p:nvSpPr>
          <p:cNvPr id="7" name="Content Placeholder 6"/>
          <p:cNvSpPr>
            <a:spLocks noGrp="1"/>
          </p:cNvSpPr>
          <p:nvPr>
            <p:ph idx="1"/>
          </p:nvPr>
        </p:nvSpPr>
        <p:spPr/>
        <p:txBody>
          <a:bodyPr>
            <a:normAutofit/>
          </a:bodyPr>
          <a:lstStyle/>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Note: this is the opposite of Example 1, with </a:t>
            </a:r>
            <a:r>
              <a:rPr lang="en-GB" sz="2000" dirty="0">
                <a:latin typeface="cmmi12" pitchFamily="34" charset="0"/>
              </a:rPr>
              <a:t>c</a:t>
            </a:r>
            <a:r>
              <a:rPr lang="en-GB" sz="2000" dirty="0"/>
              <a:t> unobserved.</a:t>
            </a:r>
          </a:p>
        </p:txBody>
      </p:sp>
      <p:pic>
        <p:nvPicPr>
          <p:cNvPr id="4" name="Picture 3" descr="Figure8.19.jpg"/>
          <p:cNvPicPr>
            <a:picLocks noChangeAspect="1"/>
          </p:cNvPicPr>
          <p:nvPr/>
        </p:nvPicPr>
        <p:blipFill>
          <a:blip r:embed="rId6" cstate="print"/>
          <a:stretch>
            <a:fillRect/>
          </a:stretch>
        </p:blipFill>
        <p:spPr>
          <a:xfrm>
            <a:off x="828768" y="2490258"/>
            <a:ext cx="3151632" cy="2133600"/>
          </a:xfrm>
          <a:prstGeom prst="rect">
            <a:avLst/>
          </a:prstGeom>
        </p:spPr>
      </p:pic>
      <p:pic>
        <p:nvPicPr>
          <p:cNvPr id="6" name="Picture 5" descr="TP_tmp.png"/>
          <p:cNvPicPr>
            <a:picLocks noChangeAspect="1"/>
          </p:cNvPicPr>
          <p:nvPr>
            <p:custDataLst>
              <p:tags r:id="rId1"/>
            </p:custDataLst>
          </p:nvPr>
        </p:nvPicPr>
        <p:blipFill>
          <a:blip r:embed="rId7" cstate="print">
            <a:clrChange>
              <a:clrFrom>
                <a:srgbClr val="FFFFFF"/>
              </a:clrFrom>
              <a:clrTo>
                <a:srgbClr val="FFFFFF">
                  <a:alpha val="0"/>
                </a:srgbClr>
              </a:clrTo>
            </a:clrChange>
          </a:blip>
          <a:stretch>
            <a:fillRect/>
          </a:stretch>
        </p:blipFill>
        <p:spPr>
          <a:xfrm>
            <a:off x="5143504" y="2648518"/>
            <a:ext cx="2996189" cy="280416"/>
          </a:xfrm>
          <a:prstGeom prst="rect">
            <a:avLst/>
          </a:prstGeom>
          <a:noFill/>
        </p:spPr>
      </p:pic>
      <p:pic>
        <p:nvPicPr>
          <p:cNvPr id="8" name="Picture 7" descr="TP_tmp.png"/>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a:xfrm>
            <a:off x="5357818" y="3286124"/>
            <a:ext cx="1929388" cy="280416"/>
          </a:xfrm>
          <a:prstGeom prst="rect">
            <a:avLst/>
          </a:prstGeom>
          <a:noFill/>
        </p:spPr>
      </p:pic>
      <p:pic>
        <p:nvPicPr>
          <p:cNvPr id="10" name="Picture 9" descr="TP_tmp.png"/>
          <p:cNvPicPr>
            <a:picLocks noChangeAspect="1"/>
          </p:cNvPicPr>
          <p:nvPr>
            <p:custDataLst>
              <p:tags r:id="rId3"/>
            </p:custDataLst>
          </p:nvPr>
        </p:nvPicPr>
        <p:blipFill>
          <a:blip r:embed="rId9" cstate="print">
            <a:clrChange>
              <a:clrFrom>
                <a:srgbClr val="FFFFFF"/>
              </a:clrFrom>
              <a:clrTo>
                <a:srgbClr val="FFFFFF">
                  <a:alpha val="0"/>
                </a:srgbClr>
              </a:clrTo>
            </a:clrChange>
          </a:blip>
          <a:stretch>
            <a:fillRect/>
          </a:stretch>
        </p:blipFill>
        <p:spPr>
          <a:xfrm>
            <a:off x="5715008" y="3929066"/>
            <a:ext cx="1042417" cy="280416"/>
          </a:xfrm>
          <a:prstGeom prst="rect">
            <a:avLst/>
          </a:prstGeom>
          <a:noFill/>
        </p:spPr>
      </p:pic>
      <p:sp>
        <p:nvSpPr>
          <p:cNvPr id="11" name="TextBox 10"/>
          <p:cNvSpPr txBox="1"/>
          <p:nvPr/>
        </p:nvSpPr>
        <p:spPr>
          <a:xfrm>
            <a:off x="611560" y="4869160"/>
            <a:ext cx="6130589" cy="646331"/>
          </a:xfrm>
          <a:prstGeom prst="rect">
            <a:avLst/>
          </a:prstGeom>
          <a:noFill/>
        </p:spPr>
        <p:txBody>
          <a:bodyPr wrap="none" rtlCol="0">
            <a:spAutoFit/>
          </a:bodyPr>
          <a:lstStyle/>
          <a:p>
            <a:r>
              <a:rPr lang="en-US" dirty="0"/>
              <a:t>Node </a:t>
            </a:r>
            <a:r>
              <a:rPr lang="en-US" i="1" dirty="0"/>
              <a:t>c </a:t>
            </a:r>
            <a:r>
              <a:rPr lang="en-US" dirty="0"/>
              <a:t>is </a:t>
            </a:r>
            <a:r>
              <a:rPr lang="en-US" b="1" dirty="0"/>
              <a:t>“head to head” </a:t>
            </a:r>
            <a:r>
              <a:rPr lang="en-US" dirty="0"/>
              <a:t>for path from </a:t>
            </a:r>
            <a:r>
              <a:rPr lang="en-US" i="1" dirty="0"/>
              <a:t>a </a:t>
            </a:r>
            <a:r>
              <a:rPr lang="en-US" dirty="0"/>
              <a:t>to </a:t>
            </a:r>
            <a:r>
              <a:rPr lang="en-US" i="1" dirty="0"/>
              <a:t>b</a:t>
            </a:r>
            <a:r>
              <a:rPr lang="en-US" dirty="0"/>
              <a:t>: </a:t>
            </a:r>
          </a:p>
          <a:p>
            <a:r>
              <a:rPr lang="en-US" u="sng" dirty="0"/>
              <a:t>Unobserved</a:t>
            </a:r>
            <a:r>
              <a:rPr lang="en-US" dirty="0"/>
              <a:t> </a:t>
            </a:r>
            <a:r>
              <a:rPr lang="en-US" i="1" dirty="0"/>
              <a:t>c </a:t>
            </a:r>
            <a:r>
              <a:rPr lang="en-US" dirty="0"/>
              <a:t>blocks the path thus making </a:t>
            </a:r>
            <a:r>
              <a:rPr lang="en-US" i="1" dirty="0"/>
              <a:t>a </a:t>
            </a:r>
            <a:r>
              <a:rPr lang="en-US" dirty="0"/>
              <a:t>and </a:t>
            </a:r>
            <a:r>
              <a:rPr lang="en-US" i="1" dirty="0"/>
              <a:t>b</a:t>
            </a:r>
            <a:r>
              <a:rPr lang="en-US" dirty="0"/>
              <a:t> </a:t>
            </a:r>
            <a:r>
              <a:rPr lang="en-US" b="1" dirty="0"/>
              <a:t>independent</a:t>
            </a:r>
          </a:p>
        </p:txBody>
      </p:sp>
      <p:sp>
        <p:nvSpPr>
          <p:cNvPr id="12" name="TextBox 11"/>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36"/>
            <a:ext cx="8229600" cy="1143000"/>
          </a:xfrm>
        </p:spPr>
        <p:txBody>
          <a:bodyPr>
            <a:normAutofit/>
          </a:bodyPr>
          <a:lstStyle/>
          <a:p>
            <a:r>
              <a:rPr lang="en-GB" dirty="0"/>
              <a:t>Conditional Independence: Example 3</a:t>
            </a:r>
          </a:p>
        </p:txBody>
      </p:sp>
      <p:pic>
        <p:nvPicPr>
          <p:cNvPr id="4" name="Picture 3" descr="Figure8.20.jpg"/>
          <p:cNvPicPr>
            <a:picLocks noChangeAspect="1"/>
          </p:cNvPicPr>
          <p:nvPr/>
        </p:nvPicPr>
        <p:blipFill>
          <a:blip r:embed="rId5" cstate="print"/>
          <a:stretch>
            <a:fillRect/>
          </a:stretch>
        </p:blipFill>
        <p:spPr>
          <a:xfrm>
            <a:off x="827080" y="2489156"/>
            <a:ext cx="3151632" cy="2133600"/>
          </a:xfrm>
          <a:prstGeom prst="rect">
            <a:avLst/>
          </a:prstGeom>
        </p:spPr>
      </p:pic>
      <p:pic>
        <p:nvPicPr>
          <p:cNvPr id="6" name="Picture 5" descr="TP_tmp.png"/>
          <p:cNvPicPr>
            <a:picLocks noChangeAspect="1"/>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4786314" y="2571744"/>
            <a:ext cx="3352805" cy="1319786"/>
          </a:xfrm>
          <a:prstGeom prst="rect">
            <a:avLst/>
          </a:prstGeom>
          <a:noFill/>
        </p:spPr>
      </p:pic>
      <p:pic>
        <p:nvPicPr>
          <p:cNvPr id="8" name="Picture 7" descr="TP_tmp.png"/>
          <p:cNvPicPr>
            <a:picLocks noChangeAspect="1"/>
          </p:cNvPicPr>
          <p:nvPr>
            <p:custDataLst>
              <p:tags r:id="rId2"/>
            </p:custDataLst>
          </p:nvPr>
        </p:nvPicPr>
        <p:blipFill>
          <a:blip r:embed="rId7" cstate="print">
            <a:clrChange>
              <a:clrFrom>
                <a:srgbClr val="FFFFFF"/>
              </a:clrFrom>
              <a:clrTo>
                <a:srgbClr val="FFFFFF">
                  <a:alpha val="0"/>
                </a:srgbClr>
              </a:clrTo>
            </a:clrChange>
          </a:blip>
          <a:stretch>
            <a:fillRect/>
          </a:stretch>
        </p:blipFill>
        <p:spPr>
          <a:xfrm>
            <a:off x="5485840" y="4291592"/>
            <a:ext cx="1014986" cy="280416"/>
          </a:xfrm>
          <a:prstGeom prst="rect">
            <a:avLst/>
          </a:prstGeom>
          <a:noFill/>
        </p:spPr>
      </p:pic>
      <p:sp>
        <p:nvSpPr>
          <p:cNvPr id="7" name="Content Placeholder 6"/>
          <p:cNvSpPr txBox="1">
            <a:spLocks/>
          </p:cNvSpPr>
          <p:nvPr/>
        </p:nvSpPr>
        <p:spPr>
          <a:xfrm>
            <a:off x="609600" y="1600200"/>
            <a:ext cx="79248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defRPr/>
            </a:pPr>
            <a:r>
              <a:rPr kumimoji="0" lang="en-GB" sz="2000" b="0" i="0" u="none" strike="noStrike" kern="1200" cap="none" spc="0" normalizeH="0" baseline="0" noProof="0" dirty="0">
                <a:ln>
                  <a:noFill/>
                </a:ln>
                <a:solidFill>
                  <a:schemeClr val="tx1"/>
                </a:solidFill>
                <a:effectLst/>
                <a:uLnTx/>
                <a:uFillTx/>
                <a:latin typeface="+mn-lt"/>
                <a:ea typeface="+mn-ea"/>
                <a:cs typeface="+mn-cs"/>
              </a:rPr>
              <a:t>Note: this is the opposite of Example 1,</a:t>
            </a:r>
            <a:r>
              <a:rPr lang="en-GB" sz="2000" dirty="0"/>
              <a:t> with </a:t>
            </a:r>
            <a:r>
              <a:rPr lang="en-GB" sz="2000" dirty="0">
                <a:latin typeface="cmmi12" pitchFamily="34" charset="0"/>
              </a:rPr>
              <a:t>c</a:t>
            </a:r>
            <a:r>
              <a:rPr lang="en-GB" sz="2000" dirty="0"/>
              <a:t> observed</a:t>
            </a:r>
            <a:r>
              <a:rPr kumimoji="0" lang="en-GB" sz="2000" b="0" i="0" u="none" strike="noStrike" kern="1200" cap="none" spc="0" normalizeH="0" baseline="0" noProof="0" dirty="0">
                <a:ln>
                  <a:noFill/>
                </a:ln>
                <a:solidFill>
                  <a:schemeClr val="tx1"/>
                </a:solidFill>
                <a:effectLst/>
                <a:uLnTx/>
                <a:uFillTx/>
                <a:latin typeface="+mn-lt"/>
                <a:ea typeface="+mn-ea"/>
                <a:cs typeface="+mn-cs"/>
              </a:rPr>
              <a:t>.</a:t>
            </a:r>
          </a:p>
        </p:txBody>
      </p:sp>
      <p:sp>
        <p:nvSpPr>
          <p:cNvPr id="10" name="TextBox 9"/>
          <p:cNvSpPr txBox="1"/>
          <p:nvPr/>
        </p:nvSpPr>
        <p:spPr>
          <a:xfrm>
            <a:off x="611560" y="4869160"/>
            <a:ext cx="7313284" cy="646331"/>
          </a:xfrm>
          <a:prstGeom prst="rect">
            <a:avLst/>
          </a:prstGeom>
          <a:noFill/>
        </p:spPr>
        <p:txBody>
          <a:bodyPr wrap="none" rtlCol="0">
            <a:spAutoFit/>
          </a:bodyPr>
          <a:lstStyle/>
          <a:p>
            <a:r>
              <a:rPr lang="en-US" dirty="0"/>
              <a:t>Node </a:t>
            </a:r>
            <a:r>
              <a:rPr lang="en-US" i="1" dirty="0"/>
              <a:t>c </a:t>
            </a:r>
            <a:r>
              <a:rPr lang="en-US" dirty="0"/>
              <a:t>is </a:t>
            </a:r>
            <a:r>
              <a:rPr lang="en-US" b="1" dirty="0"/>
              <a:t>“head to head” </a:t>
            </a:r>
            <a:r>
              <a:rPr lang="en-US" dirty="0"/>
              <a:t>for path from </a:t>
            </a:r>
            <a:r>
              <a:rPr lang="en-US" i="1" dirty="0"/>
              <a:t>a </a:t>
            </a:r>
            <a:r>
              <a:rPr lang="en-US" dirty="0"/>
              <a:t>to </a:t>
            </a:r>
            <a:r>
              <a:rPr lang="en-US" i="1" dirty="0"/>
              <a:t>b</a:t>
            </a:r>
            <a:r>
              <a:rPr lang="en-US" dirty="0"/>
              <a:t>: </a:t>
            </a:r>
          </a:p>
          <a:p>
            <a:r>
              <a:rPr lang="en-US" u="sng" dirty="0"/>
              <a:t>Observing</a:t>
            </a:r>
            <a:r>
              <a:rPr lang="en-US" dirty="0"/>
              <a:t> </a:t>
            </a:r>
            <a:r>
              <a:rPr lang="en-US" i="1" dirty="0"/>
              <a:t>c </a:t>
            </a:r>
            <a:r>
              <a:rPr lang="en-US" b="1" dirty="0"/>
              <a:t>unblocks</a:t>
            </a:r>
            <a:r>
              <a:rPr lang="en-US" dirty="0"/>
              <a:t> the path thus making </a:t>
            </a:r>
            <a:r>
              <a:rPr lang="en-US" i="1" dirty="0"/>
              <a:t>a </a:t>
            </a:r>
            <a:r>
              <a:rPr lang="en-US" dirty="0"/>
              <a:t>and </a:t>
            </a:r>
            <a:r>
              <a:rPr lang="en-US" i="1" dirty="0"/>
              <a:t>b</a:t>
            </a:r>
            <a:r>
              <a:rPr lang="en-US" dirty="0"/>
              <a:t> </a:t>
            </a:r>
            <a:r>
              <a:rPr lang="en-US" b="1" dirty="0"/>
              <a:t>conditionally dependent</a:t>
            </a:r>
          </a:p>
        </p:txBody>
      </p:sp>
      <p:sp>
        <p:nvSpPr>
          <p:cNvPr id="11" name="TextBox 10"/>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36"/>
            <a:ext cx="8229600" cy="1143000"/>
          </a:xfrm>
        </p:spPr>
        <p:txBody>
          <a:bodyPr>
            <a:normAutofit/>
          </a:bodyPr>
          <a:lstStyle/>
          <a:p>
            <a:r>
              <a:rPr lang="en-GB" dirty="0"/>
              <a:t>Example: “Am I out of fuel?”</a:t>
            </a:r>
          </a:p>
        </p:txBody>
      </p:sp>
      <p:pic>
        <p:nvPicPr>
          <p:cNvPr id="4" name="Picture 3" descr="Figure8.21a.jpg"/>
          <p:cNvPicPr>
            <a:picLocks noChangeAspect="1"/>
          </p:cNvPicPr>
          <p:nvPr/>
        </p:nvPicPr>
        <p:blipFill>
          <a:blip r:embed="rId5" cstate="print"/>
          <a:stretch>
            <a:fillRect/>
          </a:stretch>
        </p:blipFill>
        <p:spPr>
          <a:xfrm>
            <a:off x="1020510" y="1790130"/>
            <a:ext cx="3121152" cy="1853184"/>
          </a:xfrm>
          <a:prstGeom prst="rect">
            <a:avLst/>
          </a:prstGeom>
        </p:spPr>
      </p:pic>
      <p:pic>
        <p:nvPicPr>
          <p:cNvPr id="10" name="Picture 9" descr="TP_tmp.png"/>
          <p:cNvPicPr>
            <a:picLocks noChangeAspect="1"/>
          </p:cNvPicPr>
          <p:nvPr>
            <p:custDataLst>
              <p:tags r:id="rId1"/>
            </p:custDataLst>
          </p:nvPr>
        </p:nvPicPr>
        <p:blipFill>
          <a:blip r:embed="rId6" cstate="print">
            <a:clrChange>
              <a:clrFrom>
                <a:srgbClr val="FFFFFF"/>
              </a:clrFrom>
              <a:clrTo>
                <a:srgbClr val="FFFFFF">
                  <a:alpha val="0"/>
                </a:srgbClr>
              </a:clrTo>
            </a:clrChange>
          </a:blip>
          <a:stretch>
            <a:fillRect/>
          </a:stretch>
        </p:blipFill>
        <p:spPr>
          <a:xfrm>
            <a:off x="5004048" y="1904989"/>
            <a:ext cx="3557023" cy="1423418"/>
          </a:xfrm>
          <a:prstGeom prst="rect">
            <a:avLst/>
          </a:prstGeom>
          <a:noFill/>
        </p:spPr>
      </p:pic>
      <p:sp>
        <p:nvSpPr>
          <p:cNvPr id="11" name="TextBox 10"/>
          <p:cNvSpPr txBox="1"/>
          <p:nvPr/>
        </p:nvSpPr>
        <p:spPr>
          <a:xfrm>
            <a:off x="641200" y="4409911"/>
            <a:ext cx="3714776" cy="1200329"/>
          </a:xfrm>
          <a:prstGeom prst="rect">
            <a:avLst/>
          </a:prstGeom>
          <a:noFill/>
        </p:spPr>
        <p:txBody>
          <a:bodyPr wrap="square" rtlCol="0">
            <a:spAutoFit/>
          </a:bodyPr>
          <a:lstStyle/>
          <a:p>
            <a:pPr>
              <a:tabLst>
                <a:tab pos="271463" algn="l"/>
                <a:tab pos="542925" algn="l"/>
              </a:tabLst>
            </a:pPr>
            <a:r>
              <a:rPr lang="en-GB" dirty="0">
                <a:latin typeface="cmmi9" pitchFamily="34" charset="0"/>
                <a:cs typeface="Andalus" pitchFamily="2" charset="-78"/>
              </a:rPr>
              <a:t>B	</a:t>
            </a:r>
            <a:r>
              <a:rPr lang="en-GB" dirty="0"/>
              <a:t>=	Battery (0=flat, 1=fully charged)</a:t>
            </a:r>
          </a:p>
          <a:p>
            <a:pPr>
              <a:tabLst>
                <a:tab pos="271463" algn="l"/>
                <a:tab pos="542925" algn="l"/>
              </a:tabLst>
            </a:pPr>
            <a:r>
              <a:rPr lang="en-GB" dirty="0">
                <a:latin typeface="cmmi9" pitchFamily="34" charset="0"/>
                <a:cs typeface="Andalus" pitchFamily="2" charset="-78"/>
              </a:rPr>
              <a:t>F</a:t>
            </a:r>
            <a:r>
              <a:rPr lang="en-GB" dirty="0"/>
              <a:t>	=	Fuel Tank (0=empty, 1=full)</a:t>
            </a:r>
          </a:p>
          <a:p>
            <a:pPr>
              <a:tabLst>
                <a:tab pos="271463" algn="l"/>
                <a:tab pos="542925" algn="l"/>
              </a:tabLst>
            </a:pPr>
            <a:r>
              <a:rPr lang="en-GB" dirty="0">
                <a:latin typeface="cmmi9" pitchFamily="34" charset="0"/>
                <a:cs typeface="Andalus" pitchFamily="2" charset="-78"/>
              </a:rPr>
              <a:t>G	</a:t>
            </a:r>
            <a:r>
              <a:rPr lang="en-GB" dirty="0"/>
              <a:t>=	Fuel Gauge Reading</a:t>
            </a:r>
            <a:br>
              <a:rPr lang="en-GB" dirty="0"/>
            </a:br>
            <a:r>
              <a:rPr lang="en-GB" dirty="0"/>
              <a:t>		(0=empty, 1=full)</a:t>
            </a:r>
          </a:p>
        </p:txBody>
      </p:sp>
      <p:grpSp>
        <p:nvGrpSpPr>
          <p:cNvPr id="12" name="Group 11"/>
          <p:cNvGrpSpPr/>
          <p:nvPr/>
        </p:nvGrpSpPr>
        <p:grpSpPr>
          <a:xfrm>
            <a:off x="5803169" y="4148034"/>
            <a:ext cx="2058399" cy="1424106"/>
            <a:chOff x="1372652" y="4267779"/>
            <a:chExt cx="2058399" cy="1424106"/>
          </a:xfrm>
        </p:grpSpPr>
        <p:pic>
          <p:nvPicPr>
            <p:cNvPr id="7" name="Picture 6" descr="TP_tmp.png"/>
            <p:cNvPicPr>
              <a:picLocks noChangeAspect="1"/>
            </p:cNvPicPr>
            <p:nvPr>
              <p:custDataLst>
                <p:tags r:id="rId2"/>
              </p:custDataLst>
            </p:nvPr>
          </p:nvPicPr>
          <p:blipFill>
            <a:blip r:embed="rId7" cstate="print">
              <a:clrChange>
                <a:clrFrom>
                  <a:srgbClr val="FFFFFF"/>
                </a:clrFrom>
                <a:clrTo>
                  <a:srgbClr val="FFFFFF">
                    <a:alpha val="0"/>
                  </a:srgbClr>
                </a:clrTo>
              </a:clrChange>
            </a:blip>
            <a:stretch>
              <a:fillRect/>
            </a:stretch>
          </p:blipFill>
          <p:spPr bwMode="auto">
            <a:xfrm>
              <a:off x="1372652" y="4267779"/>
              <a:ext cx="2058399" cy="1424106"/>
            </a:xfrm>
            <a:prstGeom prst="rect">
              <a:avLst/>
            </a:prstGeom>
            <a:noFill/>
            <a:ln/>
            <a:effectLst/>
          </p:spPr>
        </p:pic>
        <p:sp>
          <p:nvSpPr>
            <p:cNvPr id="9" name="TextBox 8"/>
            <p:cNvSpPr txBox="1"/>
            <p:nvPr/>
          </p:nvSpPr>
          <p:spPr>
            <a:xfrm>
              <a:off x="1852593" y="4981586"/>
              <a:ext cx="1214446" cy="369332"/>
            </a:xfrm>
            <a:prstGeom prst="rect">
              <a:avLst/>
            </a:prstGeom>
            <a:noFill/>
          </p:spPr>
          <p:txBody>
            <a:bodyPr wrap="square" rtlCol="0">
              <a:spAutoFit/>
            </a:bodyPr>
            <a:lstStyle/>
            <a:p>
              <a:r>
                <a:rPr lang="en-GB" dirty="0"/>
                <a:t>and hence</a:t>
              </a:r>
            </a:p>
          </p:txBody>
        </p:sp>
      </p:grpSp>
      <p:sp>
        <p:nvSpPr>
          <p:cNvPr id="14" name="TextBox 13"/>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36"/>
            <a:ext cx="8229600" cy="1143000"/>
          </a:xfrm>
        </p:spPr>
        <p:txBody>
          <a:bodyPr>
            <a:normAutofit/>
          </a:bodyPr>
          <a:lstStyle/>
          <a:p>
            <a:r>
              <a:rPr lang="en-GB" dirty="0"/>
              <a:t>Example: “Am I out of fuel?”</a:t>
            </a:r>
          </a:p>
        </p:txBody>
      </p:sp>
      <p:pic>
        <p:nvPicPr>
          <p:cNvPr id="4" name="Picture 3" descr="Figure8.21b.jpg"/>
          <p:cNvPicPr>
            <a:picLocks noChangeAspect="1"/>
          </p:cNvPicPr>
          <p:nvPr/>
        </p:nvPicPr>
        <p:blipFill>
          <a:blip r:embed="rId5" cstate="print"/>
          <a:stretch>
            <a:fillRect/>
          </a:stretch>
        </p:blipFill>
        <p:spPr>
          <a:xfrm>
            <a:off x="5165624" y="1790130"/>
            <a:ext cx="3121152" cy="1853184"/>
          </a:xfrm>
          <a:prstGeom prst="rect">
            <a:avLst/>
          </a:prstGeom>
        </p:spPr>
      </p:pic>
      <p:pic>
        <p:nvPicPr>
          <p:cNvPr id="8" name="Picture 7" descr="TP_tmp.png"/>
          <p:cNvPicPr>
            <a:picLocks noChangeAspect="1"/>
          </p:cNvPicPr>
          <p:nvPr>
            <p:custDataLst>
              <p:tags r:id="rId1"/>
            </p:custDataLst>
          </p:nvPr>
        </p:nvPicPr>
        <p:blipFill>
          <a:blip r:embed="rId6" cstate="print">
            <a:clrChange>
              <a:clrFrom>
                <a:srgbClr val="FFFFFF"/>
              </a:clrFrom>
              <a:clrTo>
                <a:srgbClr val="FFFFFF">
                  <a:alpha val="0"/>
                </a:srgbClr>
              </a:clrTo>
            </a:clrChange>
          </a:blip>
          <a:stretch>
            <a:fillRect/>
          </a:stretch>
        </p:blipFill>
        <p:spPr bwMode="auto">
          <a:xfrm>
            <a:off x="962184" y="4143380"/>
            <a:ext cx="5181452" cy="889991"/>
          </a:xfrm>
          <a:prstGeom prst="rect">
            <a:avLst/>
          </a:prstGeom>
          <a:noFill/>
          <a:ln/>
          <a:effectLst/>
        </p:spPr>
      </p:pic>
      <p:sp>
        <p:nvSpPr>
          <p:cNvPr id="9" name="TextBox 8"/>
          <p:cNvSpPr txBox="1"/>
          <p:nvPr/>
        </p:nvSpPr>
        <p:spPr>
          <a:xfrm>
            <a:off x="857224" y="5429264"/>
            <a:ext cx="6500858" cy="369332"/>
          </a:xfrm>
          <a:prstGeom prst="rect">
            <a:avLst/>
          </a:prstGeom>
          <a:noFill/>
        </p:spPr>
        <p:txBody>
          <a:bodyPr wrap="square" rtlCol="0">
            <a:spAutoFit/>
          </a:bodyPr>
          <a:lstStyle/>
          <a:p>
            <a:r>
              <a:rPr lang="en-GB" dirty="0"/>
              <a:t>Probability of an empty tank increased by observing </a:t>
            </a:r>
            <a:r>
              <a:rPr lang="en-GB" dirty="0">
                <a:latin typeface="cmmi12" pitchFamily="34" charset="0"/>
              </a:rPr>
              <a:t>G  </a:t>
            </a:r>
            <a:r>
              <a:rPr lang="en-GB" dirty="0">
                <a:latin typeface="cmr12" pitchFamily="34" charset="0"/>
              </a:rPr>
              <a:t> = 0</a:t>
            </a:r>
            <a:r>
              <a:rPr lang="en-GB" dirty="0"/>
              <a:t>. </a:t>
            </a:r>
          </a:p>
        </p:txBody>
      </p:sp>
      <p:sp>
        <p:nvSpPr>
          <p:cNvPr id="7" name="TextBox 6"/>
          <p:cNvSpPr txBox="1"/>
          <p:nvPr/>
        </p:nvSpPr>
        <p:spPr>
          <a:xfrm>
            <a:off x="0" y="6596390"/>
            <a:ext cx="886781" cy="261610"/>
          </a:xfrm>
          <a:prstGeom prst="rect">
            <a:avLst/>
          </a:prstGeom>
          <a:noFill/>
        </p:spPr>
        <p:txBody>
          <a:bodyPr wrap="none" rtlCol="0">
            <a:spAutoFit/>
          </a:bodyPr>
          <a:lstStyle/>
          <a:p>
            <a:r>
              <a:rPr lang="en-US" sz="1100" dirty="0"/>
              <a:t>Chris Bishop</a:t>
            </a:r>
          </a:p>
        </p:txBody>
      </p:sp>
      <p:pic>
        <p:nvPicPr>
          <p:cNvPr id="3" name="Picture 2"/>
          <p:cNvPicPr>
            <a:picLocks noChangeAspect="1"/>
          </p:cNvPicPr>
          <p:nvPr/>
        </p:nvPicPr>
        <p:blipFill>
          <a:blip r:embed="rId7"/>
          <a:stretch>
            <a:fillRect/>
          </a:stretch>
        </p:blipFill>
        <p:spPr>
          <a:xfrm>
            <a:off x="883552" y="3140968"/>
            <a:ext cx="3564053" cy="423924"/>
          </a:xfrm>
          <a:prstGeom prst="rect">
            <a:avLst/>
          </a:prstGeom>
        </p:spPr>
      </p:pic>
      <p:pic>
        <p:nvPicPr>
          <p:cNvPr id="10" name="Picture 9"/>
          <p:cNvPicPr>
            <a:picLocks noChangeAspect="1"/>
          </p:cNvPicPr>
          <p:nvPr/>
        </p:nvPicPr>
        <p:blipFill>
          <a:blip r:embed="rId8"/>
          <a:stretch>
            <a:fillRect/>
          </a:stretch>
        </p:blipFill>
        <p:spPr>
          <a:xfrm>
            <a:off x="857224" y="1864646"/>
            <a:ext cx="3457651" cy="413100"/>
          </a:xfrm>
          <a:prstGeom prst="rect">
            <a:avLst/>
          </a:prstGeom>
        </p:spPr>
      </p:pic>
      <p:pic>
        <p:nvPicPr>
          <p:cNvPr id="11" name="Picture 10" descr="TP_tmp.png"/>
          <p:cNvPicPr>
            <a:picLocks noChangeAspect="1"/>
          </p:cNvPicPr>
          <p:nvPr>
            <p:custDataLst>
              <p:tags r:id="rId2"/>
            </p:custDataLst>
          </p:nvPr>
        </p:nvPicPr>
        <p:blipFill rotWithShape="1">
          <a:blip r:embed="rId9" cstate="print">
            <a:clrChange>
              <a:clrFrom>
                <a:srgbClr val="FFFFFF"/>
              </a:clrFrom>
              <a:clrTo>
                <a:srgbClr val="FFFFFF">
                  <a:alpha val="0"/>
                </a:srgbClr>
              </a:clrTo>
            </a:clrChange>
          </a:blip>
          <a:srcRect t="76803"/>
          <a:stretch/>
        </p:blipFill>
        <p:spPr bwMode="auto">
          <a:xfrm>
            <a:off x="886781" y="2577769"/>
            <a:ext cx="1232165" cy="197747"/>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36"/>
            <a:ext cx="8229600" cy="1143000"/>
          </a:xfrm>
        </p:spPr>
        <p:txBody>
          <a:bodyPr>
            <a:normAutofit/>
          </a:bodyPr>
          <a:lstStyle/>
          <a:p>
            <a:r>
              <a:rPr lang="en-GB" dirty="0"/>
              <a:t>Example: “Am I out of fuel?”</a:t>
            </a:r>
          </a:p>
        </p:txBody>
      </p:sp>
      <p:pic>
        <p:nvPicPr>
          <p:cNvPr id="4" name="Picture 3" descr="Figure8.21b.jpg"/>
          <p:cNvPicPr>
            <a:picLocks noChangeAspect="1"/>
          </p:cNvPicPr>
          <p:nvPr/>
        </p:nvPicPr>
        <p:blipFill>
          <a:blip r:embed="rId4" cstate="print"/>
          <a:stretch>
            <a:fillRect/>
          </a:stretch>
        </p:blipFill>
        <p:spPr>
          <a:xfrm>
            <a:off x="5165624" y="1790130"/>
            <a:ext cx="3121152" cy="1853184"/>
          </a:xfrm>
          <a:prstGeom prst="rect">
            <a:avLst/>
          </a:prstGeom>
        </p:spPr>
      </p:pic>
      <p:sp>
        <p:nvSpPr>
          <p:cNvPr id="9" name="TextBox 8"/>
          <p:cNvSpPr txBox="1"/>
          <p:nvPr/>
        </p:nvSpPr>
        <p:spPr>
          <a:xfrm>
            <a:off x="857224" y="5429264"/>
            <a:ext cx="6500858" cy="646331"/>
          </a:xfrm>
          <a:prstGeom prst="rect">
            <a:avLst/>
          </a:prstGeom>
          <a:noFill/>
        </p:spPr>
        <p:txBody>
          <a:bodyPr wrap="square" rtlCol="0">
            <a:spAutoFit/>
          </a:bodyPr>
          <a:lstStyle/>
          <a:p>
            <a:r>
              <a:rPr lang="en-GB" dirty="0"/>
              <a:t>Probability of an empty tank reduced by observing </a:t>
            </a:r>
            <a:r>
              <a:rPr lang="en-GB" dirty="0">
                <a:latin typeface="cmmi12" pitchFamily="34" charset="0"/>
              </a:rPr>
              <a:t>B  </a:t>
            </a:r>
            <a:r>
              <a:rPr lang="en-GB" dirty="0">
                <a:latin typeface="cmr12" pitchFamily="34" charset="0"/>
              </a:rPr>
              <a:t> = 0</a:t>
            </a:r>
            <a:r>
              <a:rPr lang="en-GB" dirty="0"/>
              <a:t>. </a:t>
            </a:r>
          </a:p>
          <a:p>
            <a:r>
              <a:rPr lang="en-GB" dirty="0"/>
              <a:t>This is referred to as “explaining away”.</a:t>
            </a:r>
          </a:p>
        </p:txBody>
      </p:sp>
      <p:pic>
        <p:nvPicPr>
          <p:cNvPr id="7" name="Picture 6" descr="TP_tmp.png"/>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bwMode="auto">
          <a:xfrm>
            <a:off x="948304" y="4143380"/>
            <a:ext cx="6909844" cy="966220"/>
          </a:xfrm>
          <a:prstGeom prst="rect">
            <a:avLst/>
          </a:prstGeom>
          <a:noFill/>
          <a:ln/>
          <a:effectLst/>
        </p:spPr>
      </p:pic>
      <p:sp>
        <p:nvSpPr>
          <p:cNvPr id="8" name="TextBox 7"/>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a:t>Probabilities: Example Use </a:t>
            </a:r>
          </a:p>
        </p:txBody>
      </p:sp>
      <p:pic>
        <p:nvPicPr>
          <p:cNvPr id="25603" name="Content Placeholder 3" descr="Figure1.9.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389188"/>
            <a:ext cx="5181600" cy="3402012"/>
          </a:xfrm>
        </p:spPr>
      </p:pic>
      <p:sp>
        <p:nvSpPr>
          <p:cNvPr id="5" name="TextBox 4"/>
          <p:cNvSpPr txBox="1"/>
          <p:nvPr/>
        </p:nvSpPr>
        <p:spPr>
          <a:xfrm>
            <a:off x="457200" y="1524000"/>
            <a:ext cx="8229600" cy="4619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Apples</a:t>
            </a:r>
            <a:r>
              <a:rPr kumimoji="0" lang="en-GB"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and </a:t>
            </a:r>
            <a:r>
              <a:rPr kumimoji="0" lang="en-GB" sz="2400" b="0" i="0" u="none" strike="noStrike" kern="1200" cap="none" spc="0" normalizeH="0" baseline="0" noProof="0" dirty="0">
                <a:ln>
                  <a:noFill/>
                </a:ln>
                <a:solidFill>
                  <a:srgbClr val="F79646">
                    <a:lumMod val="75000"/>
                  </a:srgbClr>
                </a:solidFill>
                <a:effectLst/>
                <a:uLnTx/>
                <a:uFillTx/>
                <a:latin typeface="Calibri"/>
                <a:ea typeface="+mn-ea"/>
                <a:cs typeface="Arial" panose="020B0604020202020204" pitchFamily="34" charset="0"/>
              </a:rPr>
              <a:t>Oranges</a:t>
            </a:r>
          </a:p>
        </p:txBody>
      </p:sp>
      <p:sp>
        <p:nvSpPr>
          <p:cNvPr id="6" name="TextBox 5"/>
          <p:cNvSpPr txBox="1"/>
          <p:nvPr/>
        </p:nvSpPr>
        <p:spPr>
          <a:xfrm>
            <a:off x="0" y="6591920"/>
            <a:ext cx="952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Chris Bishop</a:t>
            </a:r>
          </a:p>
        </p:txBody>
      </p:sp>
    </p:spTree>
    <p:extLst>
      <p:ext uri="{BB962C8B-B14F-4D97-AF65-F5344CB8AC3E}">
        <p14:creationId xmlns:p14="http://schemas.microsoft.com/office/powerpoint/2010/main" val="172440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36"/>
            <a:ext cx="8229600" cy="1143000"/>
          </a:xfrm>
        </p:spPr>
        <p:txBody>
          <a:bodyPr>
            <a:normAutofit/>
          </a:bodyPr>
          <a:lstStyle/>
          <a:p>
            <a:r>
              <a:rPr lang="en-GB" dirty="0"/>
              <a:t>D-separation</a:t>
            </a:r>
          </a:p>
        </p:txBody>
      </p:sp>
      <p:sp>
        <p:nvSpPr>
          <p:cNvPr id="4" name="TextBox 3"/>
          <p:cNvSpPr txBox="1"/>
          <p:nvPr/>
        </p:nvSpPr>
        <p:spPr>
          <a:xfrm>
            <a:off x="714348" y="1321435"/>
            <a:ext cx="7786742" cy="4893647"/>
          </a:xfrm>
          <a:prstGeom prst="rect">
            <a:avLst/>
          </a:prstGeom>
          <a:noFill/>
        </p:spPr>
        <p:txBody>
          <a:bodyPr wrap="square" rtlCol="0">
            <a:spAutoFit/>
          </a:bodyPr>
          <a:lstStyle/>
          <a:p>
            <a:pPr marL="180975" indent="-180975">
              <a:buFont typeface="Arial" pitchFamily="34" charset="0"/>
              <a:buChar char="•"/>
            </a:pPr>
            <a:r>
              <a:rPr lang="en-GB" sz="2400" dirty="0">
                <a:latin typeface="cmmi12" pitchFamily="34" charset="0"/>
              </a:rPr>
              <a:t>A</a:t>
            </a:r>
            <a:r>
              <a:rPr lang="en-GB" sz="2400" dirty="0"/>
              <a:t>, </a:t>
            </a:r>
            <a:r>
              <a:rPr lang="en-GB" sz="2400" dirty="0">
                <a:latin typeface="cmmi12" pitchFamily="34" charset="0"/>
              </a:rPr>
              <a:t>B</a:t>
            </a:r>
            <a:r>
              <a:rPr lang="en-GB" sz="2400" dirty="0"/>
              <a:t>, and </a:t>
            </a:r>
            <a:r>
              <a:rPr lang="en-GB" sz="2400" dirty="0">
                <a:latin typeface="cmmi12" pitchFamily="34" charset="0"/>
              </a:rPr>
              <a:t>C</a:t>
            </a:r>
            <a:r>
              <a:rPr lang="en-GB" sz="2400" dirty="0"/>
              <a:t> are non-intersecting subsets of nodes in a directed graph.</a:t>
            </a:r>
          </a:p>
          <a:p>
            <a:pPr marL="180975" indent="-180975">
              <a:buFont typeface="Arial" pitchFamily="34" charset="0"/>
              <a:buChar char="•"/>
            </a:pPr>
            <a:r>
              <a:rPr lang="en-GB" sz="2400" dirty="0"/>
              <a:t>A path from </a:t>
            </a:r>
            <a:r>
              <a:rPr lang="en-GB" sz="2400" dirty="0">
                <a:latin typeface="cmmi12" pitchFamily="34" charset="0"/>
              </a:rPr>
              <a:t>A</a:t>
            </a:r>
            <a:r>
              <a:rPr lang="en-GB" sz="2400" dirty="0"/>
              <a:t> to </a:t>
            </a:r>
            <a:r>
              <a:rPr lang="en-GB" sz="2400" dirty="0">
                <a:latin typeface="cmmi12" pitchFamily="34" charset="0"/>
              </a:rPr>
              <a:t>B</a:t>
            </a:r>
            <a:r>
              <a:rPr lang="en-GB" sz="2400" dirty="0"/>
              <a:t> is blocked if it contains a node such that either</a:t>
            </a:r>
          </a:p>
          <a:p>
            <a:pPr marL="800100" lvl="1" indent="-342900">
              <a:buFont typeface="+mj-lt"/>
              <a:buAutoNum type="alphaLcParenR"/>
            </a:pPr>
            <a:r>
              <a:rPr lang="en-GB" sz="2400" dirty="0"/>
              <a:t>the arrows on the path meet either head-to-tail or tail-to-tail at the node, and the node is in the set </a:t>
            </a:r>
            <a:r>
              <a:rPr lang="en-GB" sz="2400" dirty="0">
                <a:latin typeface="cmmi12" pitchFamily="34" charset="0"/>
              </a:rPr>
              <a:t>C</a:t>
            </a:r>
            <a:r>
              <a:rPr lang="en-GB" sz="2400" dirty="0"/>
              <a:t>, or</a:t>
            </a:r>
          </a:p>
          <a:p>
            <a:pPr marL="800100" lvl="1" indent="-342900">
              <a:buFont typeface="+mj-lt"/>
              <a:buAutoNum type="alphaLcParenR"/>
            </a:pPr>
            <a:r>
              <a:rPr lang="en-GB" sz="2400" dirty="0"/>
              <a:t>the arrows meet head-to-head at the node, and neither the node, nor any of its descendants, are in the set </a:t>
            </a:r>
            <a:r>
              <a:rPr lang="en-GB" sz="2400" dirty="0">
                <a:latin typeface="cmmi12" pitchFamily="34" charset="0"/>
              </a:rPr>
              <a:t>C</a:t>
            </a:r>
            <a:r>
              <a:rPr lang="en-GB" sz="2400" dirty="0"/>
              <a:t>.</a:t>
            </a:r>
          </a:p>
          <a:p>
            <a:pPr marL="180975" indent="-180975">
              <a:buFont typeface="Arial" pitchFamily="34" charset="0"/>
              <a:buChar char="•"/>
            </a:pPr>
            <a:r>
              <a:rPr lang="en-GB" sz="2400" dirty="0"/>
              <a:t>If all paths from </a:t>
            </a:r>
            <a:r>
              <a:rPr lang="en-GB" sz="2400" dirty="0">
                <a:latin typeface="cmmi12" pitchFamily="34" charset="0"/>
              </a:rPr>
              <a:t>A</a:t>
            </a:r>
            <a:r>
              <a:rPr lang="en-GB" sz="2400" dirty="0"/>
              <a:t> to </a:t>
            </a:r>
            <a:r>
              <a:rPr lang="en-GB" sz="2400" dirty="0">
                <a:latin typeface="cmmi12" pitchFamily="34" charset="0"/>
              </a:rPr>
              <a:t>B</a:t>
            </a:r>
            <a:r>
              <a:rPr lang="en-GB" sz="2400" dirty="0"/>
              <a:t> are blocked, </a:t>
            </a:r>
            <a:r>
              <a:rPr lang="en-GB" sz="2400" dirty="0">
                <a:latin typeface="cmmi12" pitchFamily="34" charset="0"/>
              </a:rPr>
              <a:t>A</a:t>
            </a:r>
            <a:r>
              <a:rPr lang="en-GB" sz="2400" dirty="0"/>
              <a:t> is said to be d-separated from </a:t>
            </a:r>
            <a:r>
              <a:rPr lang="en-GB" sz="2400" dirty="0">
                <a:latin typeface="cmmi12" pitchFamily="34" charset="0"/>
              </a:rPr>
              <a:t>B</a:t>
            </a:r>
            <a:r>
              <a:rPr lang="en-GB" sz="2400" dirty="0"/>
              <a:t> by </a:t>
            </a:r>
            <a:r>
              <a:rPr lang="en-GB" sz="2400" dirty="0">
                <a:latin typeface="cmmi12" pitchFamily="34" charset="0"/>
              </a:rPr>
              <a:t>C</a:t>
            </a:r>
            <a:r>
              <a:rPr lang="en-GB" sz="2400" dirty="0"/>
              <a:t>. </a:t>
            </a:r>
          </a:p>
          <a:p>
            <a:pPr marL="180975" indent="-180975">
              <a:buFont typeface="Arial" pitchFamily="34" charset="0"/>
              <a:buChar char="•"/>
            </a:pPr>
            <a:r>
              <a:rPr lang="en-GB" sz="2400" dirty="0"/>
              <a:t>If </a:t>
            </a:r>
            <a:r>
              <a:rPr lang="en-GB" sz="2400" dirty="0">
                <a:latin typeface="cmmi12" pitchFamily="34" charset="0"/>
              </a:rPr>
              <a:t>A</a:t>
            </a:r>
            <a:r>
              <a:rPr lang="en-GB" sz="2400" dirty="0"/>
              <a:t> is d-separated from </a:t>
            </a:r>
            <a:r>
              <a:rPr lang="en-GB" sz="2400" dirty="0">
                <a:latin typeface="cmmi12" pitchFamily="34" charset="0"/>
              </a:rPr>
              <a:t>B</a:t>
            </a:r>
            <a:r>
              <a:rPr lang="en-GB" sz="2400" dirty="0"/>
              <a:t> by </a:t>
            </a:r>
            <a:r>
              <a:rPr lang="en-GB" sz="2400" dirty="0">
                <a:latin typeface="cmmi12" pitchFamily="34" charset="0"/>
              </a:rPr>
              <a:t>C</a:t>
            </a:r>
            <a:r>
              <a:rPr lang="en-GB" sz="2400" dirty="0"/>
              <a:t>, the joint distribution over all variables in the graph satisfies                       .</a:t>
            </a:r>
          </a:p>
        </p:txBody>
      </p:sp>
      <p:pic>
        <p:nvPicPr>
          <p:cNvPr id="6" name="Picture 5" descr="TP_tmp.png"/>
          <p:cNvPicPr>
            <a:picLocks noChangeAspect="1"/>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5150256" y="5804926"/>
            <a:ext cx="1493446" cy="329489"/>
          </a:xfrm>
          <a:prstGeom prst="rect">
            <a:avLst/>
          </a:prstGeom>
          <a:noFill/>
        </p:spPr>
      </p:pic>
      <p:sp>
        <p:nvSpPr>
          <p:cNvPr id="7" name="TextBox 6"/>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36"/>
            <a:ext cx="8229600" cy="1143000"/>
          </a:xfrm>
        </p:spPr>
        <p:txBody>
          <a:bodyPr>
            <a:normAutofit/>
          </a:bodyPr>
          <a:lstStyle/>
          <a:p>
            <a:r>
              <a:rPr lang="en-GB" dirty="0"/>
              <a:t>D-separation: Example</a:t>
            </a:r>
          </a:p>
        </p:txBody>
      </p:sp>
      <p:pic>
        <p:nvPicPr>
          <p:cNvPr id="4" name="Picture 3" descr="Figure8.22a.jpg"/>
          <p:cNvPicPr>
            <a:picLocks noChangeAspect="1"/>
          </p:cNvPicPr>
          <p:nvPr/>
        </p:nvPicPr>
        <p:blipFill>
          <a:blip r:embed="rId5" cstate="print"/>
          <a:stretch>
            <a:fillRect/>
          </a:stretch>
        </p:blipFill>
        <p:spPr>
          <a:xfrm>
            <a:off x="990026" y="1983258"/>
            <a:ext cx="3224784" cy="2487168"/>
          </a:xfrm>
          <a:prstGeom prst="rect">
            <a:avLst/>
          </a:prstGeom>
        </p:spPr>
      </p:pic>
      <p:pic>
        <p:nvPicPr>
          <p:cNvPr id="5" name="Picture 4" descr="Figure8.22b.jpg"/>
          <p:cNvPicPr>
            <a:picLocks noChangeAspect="1"/>
          </p:cNvPicPr>
          <p:nvPr/>
        </p:nvPicPr>
        <p:blipFill>
          <a:blip r:embed="rId6" cstate="print"/>
          <a:stretch>
            <a:fillRect/>
          </a:stretch>
        </p:blipFill>
        <p:spPr>
          <a:xfrm>
            <a:off x="4929190" y="1980144"/>
            <a:ext cx="3224784" cy="2487168"/>
          </a:xfrm>
          <a:prstGeom prst="rect">
            <a:avLst/>
          </a:prstGeom>
        </p:spPr>
      </p:pic>
      <p:pic>
        <p:nvPicPr>
          <p:cNvPr id="7" name="Picture 6" descr="TP_tmp.png"/>
          <p:cNvPicPr>
            <a:picLocks noChangeAspect="1"/>
          </p:cNvPicPr>
          <p:nvPr>
            <p:custDataLst>
              <p:tags r:id="rId1"/>
            </p:custDataLst>
          </p:nvPr>
        </p:nvPicPr>
        <p:blipFill>
          <a:blip r:embed="rId7" cstate="print">
            <a:clrChange>
              <a:clrFrom>
                <a:srgbClr val="FFFFFF"/>
              </a:clrFrom>
              <a:clrTo>
                <a:srgbClr val="FFFFFF">
                  <a:alpha val="0"/>
                </a:srgbClr>
              </a:clrTo>
            </a:clrChange>
          </a:blip>
          <a:stretch>
            <a:fillRect/>
          </a:stretch>
        </p:blipFill>
        <p:spPr>
          <a:xfrm>
            <a:off x="2128254" y="4863096"/>
            <a:ext cx="1014986" cy="280416"/>
          </a:xfrm>
          <a:prstGeom prst="rect">
            <a:avLst/>
          </a:prstGeom>
          <a:noFill/>
        </p:spPr>
      </p:pic>
      <p:pic>
        <p:nvPicPr>
          <p:cNvPr id="9" name="Picture 8" descr="TP_tmp.png"/>
          <p:cNvPicPr>
            <a:picLocks noChangeAspect="1"/>
          </p:cNvPicPr>
          <p:nvPr>
            <p:custDataLst>
              <p:tags r:id="rId2"/>
            </p:custDataLst>
          </p:nvPr>
        </p:nvPicPr>
        <p:blipFill>
          <a:blip r:embed="rId8" cstate="print">
            <a:clrChange>
              <a:clrFrom>
                <a:srgbClr val="FFFFFF"/>
              </a:clrFrom>
              <a:clrTo>
                <a:srgbClr val="FFFFFF">
                  <a:alpha val="0"/>
                </a:srgbClr>
              </a:clrTo>
            </a:clrChange>
          </a:blip>
          <a:stretch>
            <a:fillRect/>
          </a:stretch>
        </p:blipFill>
        <p:spPr bwMode="auto">
          <a:xfrm>
            <a:off x="6038860" y="4863376"/>
            <a:ext cx="1065737" cy="280136"/>
          </a:xfrm>
          <a:prstGeom prst="rect">
            <a:avLst/>
          </a:prstGeom>
          <a:noFill/>
          <a:ln/>
          <a:effectLst/>
        </p:spPr>
      </p:pic>
      <p:sp>
        <p:nvSpPr>
          <p:cNvPr id="10" name="TextBox 9"/>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a:t>
            </a:r>
            <a:r>
              <a:rPr lang="en-US" dirty="0" err="1"/>
              <a:t>Bayes</a:t>
            </a:r>
            <a:endParaRPr lang="en-US" dirty="0"/>
          </a:p>
        </p:txBody>
      </p:sp>
      <p:pic>
        <p:nvPicPr>
          <p:cNvPr id="174082" name="Picture 2" descr="http://research.microsoft.com/en-us/um/people/cmbishop/PRML/prmlfigs-jpg/Figure8.24.jpg"/>
          <p:cNvPicPr>
            <a:picLocks noChangeAspect="1" noChangeArrowheads="1"/>
          </p:cNvPicPr>
          <p:nvPr/>
        </p:nvPicPr>
        <p:blipFill>
          <a:blip r:embed="rId2" cstate="print"/>
          <a:srcRect/>
          <a:stretch>
            <a:fillRect/>
          </a:stretch>
        </p:blipFill>
        <p:spPr bwMode="auto">
          <a:xfrm>
            <a:off x="2706624" y="1988840"/>
            <a:ext cx="3730752" cy="1853184"/>
          </a:xfrm>
          <a:prstGeom prst="rect">
            <a:avLst/>
          </a:prstGeom>
          <a:noFill/>
        </p:spPr>
      </p:pic>
      <p:sp>
        <p:nvSpPr>
          <p:cNvPr id="4" name="TextBox 3"/>
          <p:cNvSpPr txBox="1"/>
          <p:nvPr/>
        </p:nvSpPr>
        <p:spPr>
          <a:xfrm>
            <a:off x="467544" y="4581128"/>
            <a:ext cx="6255367" cy="646331"/>
          </a:xfrm>
          <a:prstGeom prst="rect">
            <a:avLst/>
          </a:prstGeom>
          <a:noFill/>
        </p:spPr>
        <p:txBody>
          <a:bodyPr wrap="none" rtlCol="0">
            <a:spAutoFit/>
          </a:bodyPr>
          <a:lstStyle/>
          <a:p>
            <a:r>
              <a:rPr lang="en-US" dirty="0"/>
              <a:t>Conditioned on the class </a:t>
            </a:r>
            <a:r>
              <a:rPr lang="en-US" b="1" dirty="0"/>
              <a:t>z</a:t>
            </a:r>
            <a:r>
              <a:rPr lang="en-US" dirty="0"/>
              <a:t>, </a:t>
            </a:r>
          </a:p>
          <a:p>
            <a:r>
              <a:rPr lang="en-US" dirty="0"/>
              <a:t>the distributions of the input variables x</a:t>
            </a:r>
            <a:r>
              <a:rPr lang="en-US" baseline="-25000" dirty="0"/>
              <a:t>1</a:t>
            </a:r>
            <a:r>
              <a:rPr lang="en-US" dirty="0"/>
              <a:t>, …, </a:t>
            </a:r>
            <a:r>
              <a:rPr lang="en-US" dirty="0" err="1"/>
              <a:t>x</a:t>
            </a:r>
            <a:r>
              <a:rPr lang="en-US" baseline="-25000" dirty="0" err="1"/>
              <a:t>D</a:t>
            </a:r>
            <a:r>
              <a:rPr lang="en-US" dirty="0"/>
              <a:t> are independent.</a:t>
            </a:r>
          </a:p>
        </p:txBody>
      </p:sp>
      <p:sp>
        <p:nvSpPr>
          <p:cNvPr id="5" name="TextBox 4"/>
          <p:cNvSpPr txBox="1"/>
          <p:nvPr/>
        </p:nvSpPr>
        <p:spPr>
          <a:xfrm>
            <a:off x="467544" y="5445224"/>
            <a:ext cx="4076501" cy="369332"/>
          </a:xfrm>
          <a:prstGeom prst="rect">
            <a:avLst/>
          </a:prstGeom>
          <a:noFill/>
        </p:spPr>
        <p:txBody>
          <a:bodyPr wrap="none" rtlCol="0">
            <a:spAutoFit/>
          </a:bodyPr>
          <a:lstStyle/>
          <a:p>
            <a:r>
              <a:rPr lang="en-US" dirty="0"/>
              <a:t>Are the x</a:t>
            </a:r>
            <a:r>
              <a:rPr lang="en-US" baseline="-25000" dirty="0"/>
              <a:t>1</a:t>
            </a:r>
            <a:r>
              <a:rPr lang="en-US" dirty="0"/>
              <a:t>, …, </a:t>
            </a:r>
            <a:r>
              <a:rPr lang="en-US" dirty="0" err="1"/>
              <a:t>x</a:t>
            </a:r>
            <a:r>
              <a:rPr lang="en-US" baseline="-25000" dirty="0" err="1"/>
              <a:t>D</a:t>
            </a:r>
            <a:r>
              <a:rPr lang="en-US" dirty="0"/>
              <a:t> marginally independent?</a:t>
            </a:r>
          </a:p>
        </p:txBody>
      </p:sp>
      <p:sp>
        <p:nvSpPr>
          <p:cNvPr id="6" name="TextBox 5"/>
          <p:cNvSpPr txBox="1"/>
          <p:nvPr/>
        </p:nvSpPr>
        <p:spPr>
          <a:xfrm>
            <a:off x="0" y="6596390"/>
            <a:ext cx="886781" cy="261610"/>
          </a:xfrm>
          <a:prstGeom prst="rect">
            <a:avLst/>
          </a:prstGeom>
          <a:noFill/>
        </p:spPr>
        <p:txBody>
          <a:bodyPr wrap="none" rtlCol="0">
            <a:spAutoFit/>
          </a:bodyPr>
          <a:lstStyle/>
          <a:p>
            <a:r>
              <a:rPr lang="en-US" sz="1100" dirty="0"/>
              <a:t>Chris Bishop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ltLang="en-US"/>
              <a:t>Bayes Nets vs. Markov Nets</a:t>
            </a:r>
          </a:p>
        </p:txBody>
      </p:sp>
      <p:sp>
        <p:nvSpPr>
          <p:cNvPr id="232451" name="Rectangle 3"/>
          <p:cNvSpPr>
            <a:spLocks noGrp="1" noChangeArrowheads="1"/>
          </p:cNvSpPr>
          <p:nvPr>
            <p:ph idx="1"/>
          </p:nvPr>
        </p:nvSpPr>
        <p:spPr/>
        <p:txBody>
          <a:bodyPr/>
          <a:lstStyle/>
          <a:p>
            <a:pPr>
              <a:buFont typeface="Arial" pitchFamily="34" charset="0"/>
              <a:buChar char="•"/>
            </a:pPr>
            <a:r>
              <a:rPr lang="en-US" altLang="en-US" dirty="0" err="1"/>
              <a:t>Bayes</a:t>
            </a:r>
            <a:r>
              <a:rPr lang="en-US" altLang="en-US" dirty="0"/>
              <a:t> nets represent a subclass of joint distributions that capture non-cyclic </a:t>
            </a:r>
            <a:r>
              <a:rPr lang="en-US" altLang="en-US" i="1" dirty="0"/>
              <a:t>causal</a:t>
            </a:r>
            <a:r>
              <a:rPr lang="en-US" altLang="en-US" dirty="0"/>
              <a:t> dependencies between variables.</a:t>
            </a:r>
          </a:p>
          <a:p>
            <a:pPr>
              <a:buFont typeface="Arial" pitchFamily="34" charset="0"/>
              <a:buChar char="•"/>
            </a:pPr>
            <a:r>
              <a:rPr lang="en-US" altLang="en-US" dirty="0"/>
              <a:t>A Markov net can represent any joint distribution.</a:t>
            </a:r>
          </a:p>
        </p:txBody>
      </p:sp>
      <p:sp>
        <p:nvSpPr>
          <p:cNvPr id="6" name="TextBox 5"/>
          <p:cNvSpPr txBox="1"/>
          <p:nvPr/>
        </p:nvSpPr>
        <p:spPr>
          <a:xfrm>
            <a:off x="0" y="6581001"/>
            <a:ext cx="9630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Ray Mooney</a:t>
            </a:r>
          </a:p>
        </p:txBody>
      </p:sp>
    </p:spTree>
    <p:extLst>
      <p:ext uri="{BB962C8B-B14F-4D97-AF65-F5344CB8AC3E}">
        <p14:creationId xmlns:p14="http://schemas.microsoft.com/office/powerpoint/2010/main" val="322194396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Cliques and Maximal Cliques</a:t>
            </a:r>
          </a:p>
        </p:txBody>
      </p:sp>
      <p:grpSp>
        <p:nvGrpSpPr>
          <p:cNvPr id="6" name="Group 5"/>
          <p:cNvGrpSpPr/>
          <p:nvPr/>
        </p:nvGrpSpPr>
        <p:grpSpPr>
          <a:xfrm>
            <a:off x="3000364" y="1916660"/>
            <a:ext cx="3714776" cy="3083976"/>
            <a:chOff x="3214678" y="1785926"/>
            <a:chExt cx="3714776" cy="3083976"/>
          </a:xfrm>
        </p:grpSpPr>
        <p:pic>
          <p:nvPicPr>
            <p:cNvPr id="3" name="Picture 2" descr="Figure8.29.jpg"/>
            <p:cNvPicPr>
              <a:picLocks noChangeAspect="1"/>
            </p:cNvPicPr>
            <p:nvPr/>
          </p:nvPicPr>
          <p:blipFill>
            <a:blip r:embed="rId2" cstate="print"/>
            <a:stretch>
              <a:fillRect/>
            </a:stretch>
          </p:blipFill>
          <p:spPr>
            <a:xfrm>
              <a:off x="3325872" y="2013402"/>
              <a:ext cx="2487168" cy="2487168"/>
            </a:xfrm>
            <a:prstGeom prst="rect">
              <a:avLst/>
            </a:prstGeom>
          </p:spPr>
        </p:pic>
        <p:sp>
          <p:nvSpPr>
            <p:cNvPr id="4" name="TextBox 3"/>
            <p:cNvSpPr txBox="1"/>
            <p:nvPr/>
          </p:nvSpPr>
          <p:spPr>
            <a:xfrm>
              <a:off x="3214678" y="1785926"/>
              <a:ext cx="11430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FF00"/>
                  </a:solidFill>
                  <a:effectLst/>
                  <a:uLnTx/>
                  <a:uFillTx/>
                  <a:latin typeface="Calibri"/>
                  <a:ea typeface="+mn-ea"/>
                  <a:cs typeface="+mn-cs"/>
                </a:rPr>
                <a:t>Clique</a:t>
              </a:r>
            </a:p>
          </p:txBody>
        </p:sp>
        <p:sp>
          <p:nvSpPr>
            <p:cNvPr id="5" name="TextBox 4"/>
            <p:cNvSpPr txBox="1"/>
            <p:nvPr/>
          </p:nvSpPr>
          <p:spPr>
            <a:xfrm>
              <a:off x="4786314" y="4500570"/>
              <a:ext cx="2143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CC"/>
                  </a:solidFill>
                  <a:effectLst/>
                  <a:uLnTx/>
                  <a:uFillTx/>
                  <a:latin typeface="Calibri"/>
                  <a:ea typeface="+mn-ea"/>
                  <a:cs typeface="+mn-cs"/>
                </a:rPr>
                <a:t>Maximal Clique</a:t>
              </a:r>
            </a:p>
          </p:txBody>
        </p:sp>
      </p:grpSp>
      <p:sp>
        <p:nvSpPr>
          <p:cNvPr id="8" name="TextBox 7"/>
          <p:cNvSpPr txBox="1"/>
          <p:nvPr/>
        </p:nvSpPr>
        <p:spPr>
          <a:xfrm>
            <a:off x="0" y="6596390"/>
            <a:ext cx="88678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Chris Bishop</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r>
              <a:rPr lang="en-US" altLang="en-US" dirty="0"/>
              <a:t>Joint Distribution for a Markov Net</a:t>
            </a:r>
          </a:p>
        </p:txBody>
      </p:sp>
      <p:sp>
        <p:nvSpPr>
          <p:cNvPr id="228355" name="Rectangle 3"/>
          <p:cNvSpPr>
            <a:spLocks noGrp="1" noChangeArrowheads="1"/>
          </p:cNvSpPr>
          <p:nvPr>
            <p:ph idx="1"/>
          </p:nvPr>
        </p:nvSpPr>
        <p:spPr>
          <a:xfrm>
            <a:off x="685800" y="1371600"/>
            <a:ext cx="7918648" cy="4145632"/>
          </a:xfrm>
        </p:spPr>
        <p:txBody>
          <a:bodyPr>
            <a:noAutofit/>
          </a:bodyPr>
          <a:lstStyle/>
          <a:p>
            <a:pPr>
              <a:lnSpc>
                <a:spcPct val="90000"/>
              </a:lnSpc>
              <a:buFont typeface="Arial" pitchFamily="34" charset="0"/>
              <a:buChar char="•"/>
            </a:pPr>
            <a:r>
              <a:rPr lang="en-US" altLang="en-US" dirty="0">
                <a:latin typeface="+mj-lt"/>
              </a:rPr>
              <a:t>The distribution of a Markov net is described in terms of a set of </a:t>
            </a:r>
            <a:r>
              <a:rPr lang="en-US" altLang="en-US" b="1" dirty="0">
                <a:solidFill>
                  <a:srgbClr val="FF0000"/>
                </a:solidFill>
                <a:latin typeface="+mj-lt"/>
              </a:rPr>
              <a:t>potential functions</a:t>
            </a:r>
            <a:r>
              <a:rPr lang="en-US" altLang="en-US" dirty="0">
                <a:latin typeface="+mj-lt"/>
              </a:rPr>
              <a:t>,</a:t>
            </a:r>
            <a:r>
              <a:rPr lang="en-US" altLang="en-US" b="1" dirty="0">
                <a:solidFill>
                  <a:srgbClr val="FF0000"/>
                </a:solidFill>
                <a:latin typeface="+mj-lt"/>
              </a:rPr>
              <a:t> </a:t>
            </a:r>
            <a:r>
              <a:rPr lang="el-GR" altLang="en-US" dirty="0">
                <a:latin typeface="+mj-lt"/>
                <a:cs typeface="Times New Roman" panose="02020603050405020304" pitchFamily="18" charset="0"/>
              </a:rPr>
              <a:t>ψ</a:t>
            </a:r>
            <a:r>
              <a:rPr lang="en-US" altLang="en-US" baseline="-25000" dirty="0">
                <a:latin typeface="+mj-lt"/>
                <a:cs typeface="Times New Roman" panose="02020603050405020304" pitchFamily="18" charset="0"/>
              </a:rPr>
              <a:t>c</a:t>
            </a:r>
            <a:r>
              <a:rPr lang="en-US" altLang="en-US" dirty="0">
                <a:latin typeface="+mj-lt"/>
              </a:rPr>
              <a:t>, for each clique C in the graph.</a:t>
            </a:r>
          </a:p>
          <a:p>
            <a:pPr>
              <a:lnSpc>
                <a:spcPct val="90000"/>
              </a:lnSpc>
              <a:buFont typeface="Arial" pitchFamily="34" charset="0"/>
              <a:buChar char="•"/>
            </a:pPr>
            <a:r>
              <a:rPr lang="en-US" altLang="en-US" dirty="0">
                <a:latin typeface="+mj-lt"/>
              </a:rPr>
              <a:t>For each joint assignment of values to the variables in clique C</a:t>
            </a:r>
            <a:r>
              <a:rPr lang="en-US" altLang="en-US" i="1" dirty="0">
                <a:latin typeface="+mj-lt"/>
              </a:rPr>
              <a:t>, </a:t>
            </a:r>
            <a:r>
              <a:rPr lang="el-GR" altLang="en-US" dirty="0">
                <a:cs typeface="Times New Roman" panose="02020603050405020304" pitchFamily="18" charset="0"/>
              </a:rPr>
              <a:t>ψ</a:t>
            </a:r>
            <a:r>
              <a:rPr lang="en-US" altLang="en-US" baseline="-25000" dirty="0">
                <a:cs typeface="Times New Roman" panose="02020603050405020304" pitchFamily="18" charset="0"/>
              </a:rPr>
              <a:t>c</a:t>
            </a:r>
            <a:r>
              <a:rPr lang="en-US" altLang="en-US" i="1" baseline="-25000" dirty="0">
                <a:latin typeface="+mj-lt"/>
                <a:cs typeface="Times New Roman" panose="02020603050405020304" pitchFamily="18" charset="0"/>
              </a:rPr>
              <a:t> </a:t>
            </a:r>
            <a:r>
              <a:rPr lang="en-US" altLang="en-US" dirty="0">
                <a:latin typeface="+mj-lt"/>
                <a:cs typeface="Times New Roman" panose="02020603050405020304" pitchFamily="18" charset="0"/>
              </a:rPr>
              <a:t>assigns a non-negative real value that represents the compatibility of these values.</a:t>
            </a:r>
          </a:p>
        </p:txBody>
      </p:sp>
      <p:sp>
        <p:nvSpPr>
          <p:cNvPr id="9" name="TextBox 8"/>
          <p:cNvSpPr txBox="1"/>
          <p:nvPr/>
        </p:nvSpPr>
        <p:spPr>
          <a:xfrm>
            <a:off x="0" y="6581001"/>
            <a:ext cx="18655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Adapted from Ray Mooney</a:t>
            </a:r>
          </a:p>
        </p:txBody>
      </p:sp>
    </p:spTree>
    <p:extLst>
      <p:ext uri="{BB962C8B-B14F-4D97-AF65-F5344CB8AC3E}">
        <p14:creationId xmlns:p14="http://schemas.microsoft.com/office/powerpoint/2010/main" val="13646936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8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Joint Distribution for a Markov Net</a:t>
            </a:r>
            <a:endParaRPr lang="en-GB" dirty="0"/>
          </a:p>
        </p:txBody>
      </p:sp>
      <p:sp>
        <p:nvSpPr>
          <p:cNvPr id="12" name="Content Placeholder 11"/>
          <p:cNvSpPr>
            <a:spLocks noGrp="1"/>
          </p:cNvSpPr>
          <p:nvPr>
            <p:ph idx="1"/>
          </p:nvPr>
        </p:nvSpPr>
        <p:spPr/>
        <p:txBody>
          <a:bodyPr>
            <a:normAutofit/>
          </a:bodyPr>
          <a:lstStyle/>
          <a:p>
            <a:endParaRPr lang="en-GB" sz="1800" dirty="0"/>
          </a:p>
          <a:p>
            <a:endParaRPr lang="en-GB" sz="1800" dirty="0"/>
          </a:p>
          <a:p>
            <a:r>
              <a:rPr lang="en-GB" sz="1800" dirty="0"/>
              <a:t>where                   is the potential over clique </a:t>
            </a:r>
            <a:r>
              <a:rPr lang="en-GB" sz="1800" dirty="0">
                <a:latin typeface="cmmi12" pitchFamily="34" charset="0"/>
              </a:rPr>
              <a:t>C</a:t>
            </a:r>
            <a:r>
              <a:rPr lang="en-GB" sz="1800" dirty="0"/>
              <a:t> and </a:t>
            </a:r>
          </a:p>
          <a:p>
            <a:endParaRPr lang="en-GB" sz="1800" dirty="0"/>
          </a:p>
          <a:p>
            <a:endParaRPr lang="en-GB" sz="1800" dirty="0"/>
          </a:p>
          <a:p>
            <a:endParaRPr lang="en-GB" sz="1800" dirty="0"/>
          </a:p>
          <a:p>
            <a:r>
              <a:rPr lang="en-GB" sz="1800" dirty="0"/>
              <a:t>is the normalization coefficient; note: </a:t>
            </a:r>
            <a:r>
              <a:rPr lang="en-GB" sz="1800" dirty="0">
                <a:latin typeface="cmmi12" pitchFamily="34" charset="0"/>
              </a:rPr>
              <a:t>M</a:t>
            </a:r>
            <a:r>
              <a:rPr lang="en-GB" sz="1800" dirty="0"/>
              <a:t> </a:t>
            </a:r>
            <a:r>
              <a:rPr lang="en-GB" sz="1800" dirty="0">
                <a:latin typeface="cmmi12" pitchFamily="34" charset="0"/>
              </a:rPr>
              <a:t>K</a:t>
            </a:r>
            <a:r>
              <a:rPr lang="en-GB" sz="1800" dirty="0"/>
              <a:t>-state variables </a:t>
            </a:r>
            <a:r>
              <a:rPr lang="en-GB" sz="1800" dirty="0">
                <a:sym typeface="Symbol"/>
              </a:rPr>
              <a:t> </a:t>
            </a:r>
            <a:r>
              <a:rPr lang="en-GB" sz="1800" dirty="0">
                <a:latin typeface="cmmi12" pitchFamily="34" charset="0"/>
              </a:rPr>
              <a:t>K</a:t>
            </a:r>
            <a:r>
              <a:rPr lang="en-GB" sz="1800" baseline="40000" dirty="0">
                <a:latin typeface="cmmi12" pitchFamily="34" charset="0"/>
              </a:rPr>
              <a:t>M</a:t>
            </a:r>
            <a:r>
              <a:rPr lang="en-GB" sz="1800" dirty="0"/>
              <a:t> terms in </a:t>
            </a:r>
            <a:r>
              <a:rPr lang="en-GB" sz="1800" dirty="0">
                <a:latin typeface="cmmi12" pitchFamily="34" charset="0"/>
              </a:rPr>
              <a:t>Z</a:t>
            </a:r>
            <a:r>
              <a:rPr lang="en-GB" sz="1800" dirty="0"/>
              <a:t>.</a:t>
            </a:r>
          </a:p>
          <a:p>
            <a:endParaRPr lang="en-GB" sz="1800" dirty="0"/>
          </a:p>
          <a:p>
            <a:endParaRPr lang="en-GB" sz="1800" dirty="0"/>
          </a:p>
          <a:p>
            <a:r>
              <a:rPr lang="en-GB" sz="1800" dirty="0"/>
              <a:t>Energies and the Boltzmann distribution</a:t>
            </a:r>
          </a:p>
        </p:txBody>
      </p:sp>
      <p:pic>
        <p:nvPicPr>
          <p:cNvPr id="4" name="Picture 3" descr="TP_tmp.png"/>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3403089" y="1571612"/>
            <a:ext cx="2337820" cy="661418"/>
          </a:xfrm>
          <a:prstGeom prst="rect">
            <a:avLst/>
          </a:prstGeom>
          <a:noFill/>
        </p:spPr>
      </p:pic>
      <p:pic>
        <p:nvPicPr>
          <p:cNvPr id="6" name="Picture 5" descr="TP_tmp.png"/>
          <p:cNvPicPr>
            <a:picLocks noChangeAspect="1"/>
          </p:cNvPicPr>
          <p:nvPr>
            <p:custDataLst>
              <p:tags r:id="rId2"/>
            </p:custDataLst>
          </p:nvPr>
        </p:nvPicPr>
        <p:blipFill>
          <a:blip r:embed="rId7">
            <a:clrChange>
              <a:clrFrom>
                <a:srgbClr val="FFFFFF"/>
              </a:clrFrom>
              <a:clrTo>
                <a:srgbClr val="FFFFFF">
                  <a:alpha val="0"/>
                </a:srgbClr>
              </a:clrTo>
            </a:clrChange>
          </a:blip>
          <a:stretch>
            <a:fillRect/>
          </a:stretch>
        </p:blipFill>
        <p:spPr>
          <a:xfrm>
            <a:off x="3491194" y="2799776"/>
            <a:ext cx="2157988" cy="557786"/>
          </a:xfrm>
          <a:prstGeom prst="rect">
            <a:avLst/>
          </a:prstGeom>
          <a:noFill/>
        </p:spPr>
      </p:pic>
      <p:pic>
        <p:nvPicPr>
          <p:cNvPr id="13" name="Picture 12" descr="TP_tmp.png"/>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bwMode="auto">
          <a:xfrm>
            <a:off x="1375979" y="2304464"/>
            <a:ext cx="838567" cy="280538"/>
          </a:xfrm>
          <a:prstGeom prst="rect">
            <a:avLst/>
          </a:prstGeom>
          <a:noFill/>
          <a:ln/>
          <a:effectLst/>
        </p:spPr>
      </p:pic>
      <p:pic>
        <p:nvPicPr>
          <p:cNvPr id="14" name="Picture 13" descr="TP_tmp.png"/>
          <p:cNvPicPr>
            <a:picLocks noChangeAspect="1"/>
          </p:cNvPicPr>
          <p:nvPr>
            <p:custDataLst>
              <p:tags r:id="rId4"/>
            </p:custDataLst>
          </p:nvPr>
        </p:nvPicPr>
        <p:blipFill>
          <a:blip r:embed="rId9">
            <a:clrChange>
              <a:clrFrom>
                <a:srgbClr val="FFFFFF"/>
              </a:clrFrom>
              <a:clrTo>
                <a:srgbClr val="FFFFFF">
                  <a:alpha val="0"/>
                </a:srgbClr>
              </a:clrTo>
            </a:clrChange>
          </a:blip>
          <a:stretch>
            <a:fillRect/>
          </a:stretch>
        </p:blipFill>
        <p:spPr>
          <a:xfrm>
            <a:off x="3170948" y="5148848"/>
            <a:ext cx="2795022" cy="280416"/>
          </a:xfrm>
          <a:prstGeom prst="rect">
            <a:avLst/>
          </a:prstGeom>
          <a:noFill/>
        </p:spPr>
      </p:pic>
      <p:sp>
        <p:nvSpPr>
          <p:cNvPr id="8" name="TextBox 7"/>
          <p:cNvSpPr txBox="1"/>
          <p:nvPr/>
        </p:nvSpPr>
        <p:spPr>
          <a:xfrm>
            <a:off x="0" y="6596390"/>
            <a:ext cx="88678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Chris Bishop</a:t>
            </a:r>
          </a:p>
        </p:txBody>
      </p:sp>
    </p:spTree>
    <p:extLst>
      <p:ext uri="{BB962C8B-B14F-4D97-AF65-F5344CB8AC3E}">
        <p14:creationId xmlns:p14="http://schemas.microsoft.com/office/powerpoint/2010/main" val="388841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Illustration: Image De-Noising </a:t>
            </a:r>
          </a:p>
        </p:txBody>
      </p:sp>
      <p:pic>
        <p:nvPicPr>
          <p:cNvPr id="4" name="Picture 3" descr="Figure8.30b.jpg"/>
          <p:cNvPicPr>
            <a:picLocks noChangeAspect="1"/>
          </p:cNvPicPr>
          <p:nvPr/>
        </p:nvPicPr>
        <p:blipFill>
          <a:blip r:embed="rId2" cstate="print"/>
          <a:stretch>
            <a:fillRect/>
          </a:stretch>
        </p:blipFill>
        <p:spPr>
          <a:xfrm>
            <a:off x="518350" y="1857364"/>
            <a:ext cx="3982211" cy="2971800"/>
          </a:xfrm>
          <a:prstGeom prst="rect">
            <a:avLst/>
          </a:prstGeom>
        </p:spPr>
      </p:pic>
      <p:pic>
        <p:nvPicPr>
          <p:cNvPr id="5" name="Picture 4" descr="Figure8.30c.jpg"/>
          <p:cNvPicPr>
            <a:picLocks noChangeAspect="1"/>
          </p:cNvPicPr>
          <p:nvPr/>
        </p:nvPicPr>
        <p:blipFill>
          <a:blip r:embed="rId3" cstate="print"/>
          <a:stretch>
            <a:fillRect/>
          </a:stretch>
        </p:blipFill>
        <p:spPr>
          <a:xfrm>
            <a:off x="4661754" y="1858585"/>
            <a:ext cx="3982211" cy="2971800"/>
          </a:xfrm>
          <a:prstGeom prst="rect">
            <a:avLst/>
          </a:prstGeom>
        </p:spPr>
      </p:pic>
      <p:sp>
        <p:nvSpPr>
          <p:cNvPr id="7" name="TextBox 6"/>
          <p:cNvSpPr txBox="1"/>
          <p:nvPr/>
        </p:nvSpPr>
        <p:spPr>
          <a:xfrm>
            <a:off x="1714480" y="4988494"/>
            <a:ext cx="1571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Original Image</a:t>
            </a:r>
          </a:p>
        </p:txBody>
      </p:sp>
      <p:sp>
        <p:nvSpPr>
          <p:cNvPr id="8" name="TextBox 7"/>
          <p:cNvSpPr txBox="1"/>
          <p:nvPr/>
        </p:nvSpPr>
        <p:spPr>
          <a:xfrm>
            <a:off x="5500694" y="4991111"/>
            <a:ext cx="22860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Noisy Image</a:t>
            </a:r>
          </a:p>
        </p:txBody>
      </p:sp>
      <p:sp>
        <p:nvSpPr>
          <p:cNvPr id="10" name="TextBox 9"/>
          <p:cNvSpPr txBox="1"/>
          <p:nvPr/>
        </p:nvSpPr>
        <p:spPr>
          <a:xfrm>
            <a:off x="0" y="6596390"/>
            <a:ext cx="88678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Chris Bishop</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Illustration: Image De-Noising</a:t>
            </a:r>
          </a:p>
        </p:txBody>
      </p:sp>
      <p:pic>
        <p:nvPicPr>
          <p:cNvPr id="5" name="Picture 4" descr="Figure8.31.jpg"/>
          <p:cNvPicPr>
            <a:picLocks noChangeAspect="1"/>
          </p:cNvPicPr>
          <p:nvPr/>
        </p:nvPicPr>
        <p:blipFill>
          <a:blip r:embed="rId4" cstate="print"/>
          <a:stretch>
            <a:fillRect/>
          </a:stretch>
        </p:blipFill>
        <p:spPr>
          <a:xfrm>
            <a:off x="401960" y="1758518"/>
            <a:ext cx="3810000" cy="3456432"/>
          </a:xfrm>
          <a:prstGeom prst="rect">
            <a:avLst/>
          </a:prstGeom>
        </p:spPr>
      </p:pic>
      <p:pic>
        <p:nvPicPr>
          <p:cNvPr id="11" name="Picture 10" descr="TP_tmp.png"/>
          <p:cNvPicPr>
            <a:picLocks noChangeAspect="1"/>
          </p:cNvPicPr>
          <p:nvPr>
            <p:custDataLst>
              <p:tags r:id="rId1"/>
            </p:custDataLst>
          </p:nvPr>
        </p:nvPicPr>
        <p:blipFill>
          <a:blip r:embed="rId5" cstate="print">
            <a:clrChange>
              <a:clrFrom>
                <a:srgbClr val="FFFFFF"/>
              </a:clrFrom>
              <a:clrTo>
                <a:srgbClr val="FFFFFF">
                  <a:alpha val="0"/>
                </a:srgbClr>
              </a:clrTo>
            </a:clrChange>
          </a:blip>
          <a:stretch>
            <a:fillRect/>
          </a:stretch>
        </p:blipFill>
        <p:spPr bwMode="auto">
          <a:xfrm>
            <a:off x="4187343" y="3746661"/>
            <a:ext cx="3810831" cy="1320071"/>
          </a:xfrm>
          <a:prstGeom prst="rect">
            <a:avLst/>
          </a:prstGeom>
          <a:noFill/>
          <a:ln/>
          <a:effectLst/>
        </p:spPr>
      </p:pic>
      <p:pic>
        <p:nvPicPr>
          <p:cNvPr id="9" name="Picture 8" descr="TP_tmp.png"/>
          <p:cNvPicPr>
            <a:picLocks noChangeAspect="1"/>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4187343" y="2877743"/>
            <a:ext cx="3048006" cy="533402"/>
          </a:xfrm>
          <a:prstGeom prst="rect">
            <a:avLst/>
          </a:prstGeom>
          <a:noFill/>
        </p:spPr>
      </p:pic>
      <p:sp>
        <p:nvSpPr>
          <p:cNvPr id="3" name="TextBox 2"/>
          <p:cNvSpPr txBox="1"/>
          <p:nvPr/>
        </p:nvSpPr>
        <p:spPr>
          <a:xfrm>
            <a:off x="4168655" y="1436583"/>
            <a:ext cx="500348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Calibri"/>
                <a:ea typeface="+mn-ea"/>
                <a:cs typeface="+mn-cs"/>
              </a:rPr>
              <a:t>y</a:t>
            </a:r>
            <a:r>
              <a:rPr kumimoji="0" lang="en-US" sz="1800" b="0" i="1" u="none" strike="noStrike" kern="1200" cap="none" spc="0" normalizeH="0" baseline="-25000" noProof="0" dirty="0" err="1">
                <a:ln>
                  <a:noFill/>
                </a:ln>
                <a:solidFill>
                  <a:prstClr val="black"/>
                </a:solidFill>
                <a:effectLst/>
                <a:uLnTx/>
                <a:uFillTx/>
                <a:latin typeface="Calibri"/>
                <a:ea typeface="+mn-ea"/>
                <a:cs typeface="+mn-cs"/>
              </a:rPr>
              <a:t>i</a:t>
            </a:r>
            <a:r>
              <a:rPr kumimoji="0" lang="en-US" sz="1800" b="0" i="1" u="none" strike="noStrike" kern="1200" cap="none" spc="0" normalizeH="0" baseline="-2500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in {+1, -1}: labels in noisy image (which we have),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x</a:t>
            </a:r>
            <a:r>
              <a:rPr kumimoji="0" lang="en-US" sz="1800" b="0" i="1" u="none" strike="noStrike" kern="1200" cap="none" spc="0" normalizeH="0" baseline="-25000" noProof="0" dirty="0">
                <a:ln>
                  <a:noFill/>
                </a:ln>
                <a:solidFill>
                  <a:prstClr val="black"/>
                </a:solidFill>
                <a:effectLst/>
                <a:uLnTx/>
                <a:uFillTx/>
                <a:latin typeface="Calibri"/>
                <a:ea typeface="+mn-ea"/>
                <a:cs typeface="+mn-cs"/>
              </a:rPr>
              <a:t>i</a:t>
            </a:r>
            <a:r>
              <a:rPr kumimoji="0" lang="en-US" sz="1800" b="0" i="0" u="none" strike="noStrike" kern="1200" cap="none" spc="0" normalizeH="0" baseline="0" noProof="0" dirty="0">
                <a:ln>
                  <a:noFill/>
                </a:ln>
                <a:solidFill>
                  <a:prstClr val="black"/>
                </a:solidFill>
                <a:effectLst/>
                <a:uLnTx/>
                <a:uFillTx/>
                <a:latin typeface="Calibri"/>
                <a:ea typeface="+mn-ea"/>
                <a:cs typeface="+mn-cs"/>
              </a:rPr>
              <a:t> in {+1, -1}: labels in noise-free image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(which we want to recover),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Calibri"/>
                <a:ea typeface="+mn-ea"/>
                <a:cs typeface="+mn-cs"/>
              </a:rPr>
              <a:t>i</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is the index over pixels</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0" y="6596390"/>
            <a:ext cx="171713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Adapted from Chris Bishop</a:t>
            </a:r>
          </a:p>
        </p:txBody>
      </p:sp>
      <p:sp>
        <p:nvSpPr>
          <p:cNvPr id="7" name="Rectangle 6"/>
          <p:cNvSpPr/>
          <p:nvPr/>
        </p:nvSpPr>
        <p:spPr>
          <a:xfrm>
            <a:off x="5652120" y="3670663"/>
            <a:ext cx="936104" cy="7200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6635615" y="3667381"/>
            <a:ext cx="1392769" cy="7233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5951242" y="4456659"/>
            <a:ext cx="1392769" cy="6860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4139952" y="5110823"/>
            <a:ext cx="6383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2D050"/>
                </a:solidFill>
                <a:effectLst/>
                <a:uLnTx/>
                <a:uFillTx/>
                <a:latin typeface="Calibri"/>
                <a:ea typeface="+mn-ea"/>
                <a:cs typeface="+mn-cs"/>
              </a:rPr>
              <a:t>Prior</a:t>
            </a:r>
          </a:p>
        </p:txBody>
      </p:sp>
      <p:sp>
        <p:nvSpPr>
          <p:cNvPr id="14" name="TextBox 13"/>
          <p:cNvSpPr txBox="1"/>
          <p:nvPr/>
        </p:nvSpPr>
        <p:spPr>
          <a:xfrm>
            <a:off x="4141894" y="5489401"/>
            <a:ext cx="29181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Pixels are like their neighbors</a:t>
            </a:r>
          </a:p>
        </p:txBody>
      </p:sp>
      <p:sp>
        <p:nvSpPr>
          <p:cNvPr id="15" name="TextBox 14"/>
          <p:cNvSpPr txBox="1"/>
          <p:nvPr/>
        </p:nvSpPr>
        <p:spPr>
          <a:xfrm>
            <a:off x="4139952" y="5867980"/>
            <a:ext cx="46905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Pixels of noisy and noise-free images are related</a:t>
            </a:r>
          </a:p>
        </p:txBody>
      </p:sp>
      <p:sp>
        <p:nvSpPr>
          <p:cNvPr id="4" name="TextBox 3"/>
          <p:cNvSpPr txBox="1"/>
          <p:nvPr/>
        </p:nvSpPr>
        <p:spPr>
          <a:xfrm>
            <a:off x="1762200" y="3746661"/>
            <a:ext cx="3433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t>
            </a:r>
            <a:r>
              <a:rPr kumimoji="0" lang="en-US" sz="1800" b="0" i="1" u="none" strike="noStrike" kern="1200" cap="none" spc="0" normalizeH="0" baseline="-2500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j</a:t>
            </a:r>
            <a:endParaRPr kumimoji="0" lang="en-US" sz="1800" b="0" i="1"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8"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Illustration: Image De-Noising</a:t>
            </a:r>
          </a:p>
        </p:txBody>
      </p:sp>
      <p:pic>
        <p:nvPicPr>
          <p:cNvPr id="4" name="Picture 3" descr="Figure8.30b.jpg"/>
          <p:cNvPicPr>
            <a:picLocks noChangeAspect="1"/>
          </p:cNvPicPr>
          <p:nvPr/>
        </p:nvPicPr>
        <p:blipFill>
          <a:blip r:embed="rId2" cstate="print"/>
          <a:stretch>
            <a:fillRect/>
          </a:stretch>
        </p:blipFill>
        <p:spPr>
          <a:xfrm>
            <a:off x="518350" y="1857364"/>
            <a:ext cx="3982212" cy="2971800"/>
          </a:xfrm>
          <a:prstGeom prst="rect">
            <a:avLst/>
          </a:prstGeom>
        </p:spPr>
      </p:pic>
      <p:pic>
        <p:nvPicPr>
          <p:cNvPr id="5" name="Picture 4" descr="Figure8.30c.jpg"/>
          <p:cNvPicPr>
            <a:picLocks noChangeAspect="1"/>
          </p:cNvPicPr>
          <p:nvPr/>
        </p:nvPicPr>
        <p:blipFill>
          <a:blip r:embed="rId3" cstate="print"/>
          <a:stretch>
            <a:fillRect/>
          </a:stretch>
        </p:blipFill>
        <p:spPr>
          <a:xfrm>
            <a:off x="4661754" y="1858585"/>
            <a:ext cx="3982212" cy="2971800"/>
          </a:xfrm>
          <a:prstGeom prst="rect">
            <a:avLst/>
          </a:prstGeom>
        </p:spPr>
      </p:pic>
      <p:sp>
        <p:nvSpPr>
          <p:cNvPr id="7" name="TextBox 6"/>
          <p:cNvSpPr txBox="1"/>
          <p:nvPr/>
        </p:nvSpPr>
        <p:spPr>
          <a:xfrm>
            <a:off x="1857356" y="5000636"/>
            <a:ext cx="1428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Noisy Image</a:t>
            </a:r>
          </a:p>
        </p:txBody>
      </p:sp>
      <p:sp>
        <p:nvSpPr>
          <p:cNvPr id="8" name="TextBox 7"/>
          <p:cNvSpPr txBox="1"/>
          <p:nvPr/>
        </p:nvSpPr>
        <p:spPr>
          <a:xfrm>
            <a:off x="5500694" y="5000636"/>
            <a:ext cx="22860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Restored Image (ICM)</a:t>
            </a:r>
          </a:p>
        </p:txBody>
      </p:sp>
      <p:sp>
        <p:nvSpPr>
          <p:cNvPr id="10" name="TextBox 9"/>
          <p:cNvSpPr txBox="1"/>
          <p:nvPr/>
        </p:nvSpPr>
        <p:spPr>
          <a:xfrm>
            <a:off x="0" y="6596390"/>
            <a:ext cx="88678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Chris Bishop</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GB" altLang="en-US" dirty="0"/>
              <a:t>Marginal, Joint, Conditional</a:t>
            </a:r>
          </a:p>
        </p:txBody>
      </p:sp>
      <p:pic>
        <p:nvPicPr>
          <p:cNvPr id="26627" name="Content Placeholder 8" descr="Figure1.10.jpg"/>
          <p:cNvPicPr>
            <a:picLocks noGrp="1" noChangeAspect="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85788" y="1447800"/>
            <a:ext cx="3833812" cy="2511425"/>
          </a:xfrm>
        </p:spPr>
      </p:pic>
      <p:sp>
        <p:nvSpPr>
          <p:cNvPr id="26628" name="Content Placeholder 4"/>
          <p:cNvSpPr>
            <a:spLocks noGrp="1"/>
          </p:cNvSpPr>
          <p:nvPr>
            <p:ph sz="half" idx="2"/>
          </p:nvPr>
        </p:nvSpPr>
        <p:spPr>
          <a:xfrm>
            <a:off x="4724400" y="1600200"/>
            <a:ext cx="4038600" cy="4068763"/>
          </a:xfrm>
        </p:spPr>
        <p:txBody>
          <a:bodyPr/>
          <a:lstStyle/>
          <a:p>
            <a:pPr marL="0" indent="0"/>
            <a:endParaRPr lang="en-GB" altLang="en-US"/>
          </a:p>
          <a:p>
            <a:pPr marL="0" indent="0"/>
            <a:r>
              <a:rPr lang="en-GB" altLang="en-US"/>
              <a:t>Marginal Probability</a:t>
            </a:r>
          </a:p>
          <a:p>
            <a:pPr marL="0" indent="0"/>
            <a:endParaRPr lang="en-GB" altLang="en-US"/>
          </a:p>
          <a:p>
            <a:pPr marL="0" indent="0"/>
            <a:endParaRPr lang="en-GB" altLang="en-US"/>
          </a:p>
          <a:p>
            <a:pPr marL="0" indent="0"/>
            <a:endParaRPr lang="en-GB" altLang="en-US"/>
          </a:p>
          <a:p>
            <a:pPr marL="0" indent="0"/>
            <a:endParaRPr lang="en-GB" altLang="en-US"/>
          </a:p>
          <a:p>
            <a:pPr marL="0" indent="0"/>
            <a:r>
              <a:rPr lang="en-GB" altLang="en-US"/>
              <a:t>Conditional Probability</a:t>
            </a:r>
          </a:p>
        </p:txBody>
      </p:sp>
      <p:sp>
        <p:nvSpPr>
          <p:cNvPr id="26629" name="TextBox 7"/>
          <p:cNvSpPr txBox="1">
            <a:spLocks noChangeArrowheads="1"/>
          </p:cNvSpPr>
          <p:nvPr/>
        </p:nvSpPr>
        <p:spPr bwMode="auto">
          <a:xfrm>
            <a:off x="685800" y="4230688"/>
            <a:ext cx="4038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Joint Probability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26630" name="Picture 12" descr="TP_tmp.emf"/>
          <p:cNvPicPr>
            <a:picLocks noChangeAspect="1"/>
          </p:cNvPicPr>
          <p:nvPr>
            <p:custDataLst>
              <p:tags r:id="rId1"/>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663" y="4876800"/>
            <a:ext cx="27511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3" descr="TP_tmp.emf"/>
          <p:cNvPicPr>
            <a:picLocks noChangeAspect="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6813" y="2743200"/>
            <a:ext cx="18335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4" descr="TP_tmp.emf"/>
          <p:cNvPicPr>
            <a:picLocks noChangeAspect="1"/>
          </p:cNvPicPr>
          <p:nvPr>
            <p:custDataLst>
              <p:tags r:id="rId3"/>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6813" y="4876800"/>
            <a:ext cx="26987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6591920"/>
            <a:ext cx="952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Chris Bishop</a:t>
            </a:r>
          </a:p>
        </p:txBody>
      </p:sp>
    </p:spTree>
    <p:extLst>
      <p:ext uri="{BB962C8B-B14F-4D97-AF65-F5344CB8AC3E}">
        <p14:creationId xmlns:p14="http://schemas.microsoft.com/office/powerpoint/2010/main" val="4042062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9684-0613-4277-A38B-F3326C4C41B8}"/>
              </a:ext>
            </a:extLst>
          </p:cNvPr>
          <p:cNvSpPr>
            <a:spLocks noGrp="1"/>
          </p:cNvSpPr>
          <p:nvPr>
            <p:ph type="title"/>
          </p:nvPr>
        </p:nvSpPr>
        <p:spPr/>
        <p:txBody>
          <a:bodyPr/>
          <a:lstStyle/>
          <a:p>
            <a:r>
              <a:rPr lang="en-US" dirty="0"/>
              <a:t>Aside: Graphical vs other models</a:t>
            </a:r>
          </a:p>
        </p:txBody>
      </p:sp>
      <p:sp>
        <p:nvSpPr>
          <p:cNvPr id="3" name="Content Placeholder 2">
            <a:extLst>
              <a:ext uri="{FF2B5EF4-FFF2-40B4-BE49-F238E27FC236}">
                <a16:creationId xmlns:a16="http://schemas.microsoft.com/office/drawing/2014/main" id="{1342FD02-C609-41C0-9817-4BE49F8F7B32}"/>
              </a:ext>
            </a:extLst>
          </p:cNvPr>
          <p:cNvSpPr>
            <a:spLocks noGrp="1"/>
          </p:cNvSpPr>
          <p:nvPr>
            <p:ph idx="1"/>
          </p:nvPr>
        </p:nvSpPr>
        <p:spPr/>
        <p:txBody>
          <a:bodyPr/>
          <a:lstStyle/>
          <a:p>
            <a:pPr marL="457200" indent="-457200">
              <a:buFont typeface="Arial" panose="020B0604020202020204" pitchFamily="34" charset="0"/>
              <a:buChar char="•"/>
            </a:pPr>
            <a:r>
              <a:rPr lang="en-US" dirty="0"/>
              <a:t>Some graphical models are generative i.e. model p(x) not just p(</a:t>
            </a:r>
            <a:r>
              <a:rPr lang="en-US" dirty="0" err="1"/>
              <a:t>y|x</a:t>
            </a:r>
            <a:r>
              <a:rPr lang="en-US" dirty="0"/>
              <a:t>)</a:t>
            </a:r>
          </a:p>
          <a:p>
            <a:pPr marL="457200" indent="-457200">
              <a:buFont typeface="Arial" panose="020B0604020202020204" pitchFamily="34" charset="0"/>
              <a:buChar char="•"/>
            </a:pPr>
            <a:r>
              <a:rPr lang="en-US" dirty="0"/>
              <a:t>Consider relationships of the features </a:t>
            </a:r>
          </a:p>
          <a:p>
            <a:pPr marL="457200" indent="-457200">
              <a:buFont typeface="Arial" panose="020B0604020202020204" pitchFamily="34" charset="0"/>
              <a:buChar char="•"/>
            </a:pPr>
            <a:r>
              <a:rPr lang="en-US" dirty="0"/>
              <a:t>Somewhat interpretable </a:t>
            </a:r>
          </a:p>
          <a:p>
            <a:pPr marL="457200" indent="-457200">
              <a:buFont typeface="Arial" panose="020B0604020202020204" pitchFamily="34" charset="0"/>
              <a:buChar char="•"/>
            </a:pPr>
            <a:r>
              <a:rPr lang="en-US" dirty="0"/>
              <a:t>We’ll also discuss one model appropriate for sequence classification (e.g. weather)</a:t>
            </a:r>
          </a:p>
        </p:txBody>
      </p:sp>
    </p:spTree>
    <p:extLst>
      <p:ext uri="{BB962C8B-B14F-4D97-AF65-F5344CB8AC3E}">
        <p14:creationId xmlns:p14="http://schemas.microsoft.com/office/powerpoint/2010/main" val="2903939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1F9036-EC31-4188-9E42-EA0B9A8F3354}"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p:cNvSpPr>
            <a:spLocks noGrp="1" noChangeArrowheads="1"/>
          </p:cNvSpPr>
          <p:nvPr>
            <p:ph type="title"/>
          </p:nvPr>
        </p:nvSpPr>
        <p:spPr/>
        <p:txBody>
          <a:bodyPr/>
          <a:lstStyle/>
          <a:p>
            <a:pPr eaLnBrk="1" hangingPunct="1"/>
            <a:r>
              <a:rPr lang="en-US" altLang="en-US" dirty="0"/>
              <a:t>Classifying Connected Samples (Sequences)</a:t>
            </a:r>
          </a:p>
        </p:txBody>
      </p:sp>
      <p:sp>
        <p:nvSpPr>
          <p:cNvPr id="30724" name="Rectangle 3"/>
          <p:cNvSpPr>
            <a:spLocks noGrp="1" noChangeArrowheads="1"/>
          </p:cNvSpPr>
          <p:nvPr>
            <p:ph type="body" idx="1"/>
          </p:nvPr>
        </p:nvSpPr>
        <p:spPr/>
        <p:txBody>
          <a:bodyPr/>
          <a:lstStyle/>
          <a:p>
            <a:pPr eaLnBrk="1" hangingPunct="1"/>
            <a:r>
              <a:rPr lang="en-US" altLang="en-US" dirty="0"/>
              <a:t>Standard classification problem assumes individual cases are disconnected and independent (</a:t>
            </a:r>
            <a:r>
              <a:rPr lang="en-US" altLang="en-US" dirty="0" err="1"/>
              <a:t>i.i.d</a:t>
            </a:r>
            <a:r>
              <a:rPr lang="en-US" altLang="en-US" dirty="0"/>
              <a:t>.: independently and identically distributed).</a:t>
            </a:r>
          </a:p>
          <a:p>
            <a:pPr eaLnBrk="1" hangingPunct="1"/>
            <a:r>
              <a:rPr lang="en-US" altLang="en-US" dirty="0"/>
              <a:t>Many problems do not satisfy this assumption and involve making many connected decisions which are mutually dependent.</a:t>
            </a:r>
          </a:p>
        </p:txBody>
      </p:sp>
      <p:sp>
        <p:nvSpPr>
          <p:cNvPr id="30725" name="TextBox 6"/>
          <p:cNvSpPr txBox="1">
            <a:spLocks noChangeArrowheads="1"/>
          </p:cNvSpPr>
          <p:nvPr/>
        </p:nvSpPr>
        <p:spPr bwMode="auto">
          <a:xfrm>
            <a:off x="0" y="6596063"/>
            <a:ext cx="17319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Adapted from Ray Mooney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AC536D-9F05-4C03-BCF5-761382CA371A}"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71" name="Rectangle 2"/>
          <p:cNvSpPr>
            <a:spLocks noGrp="1" noChangeArrowheads="1"/>
          </p:cNvSpPr>
          <p:nvPr>
            <p:ph type="title"/>
          </p:nvPr>
        </p:nvSpPr>
        <p:spPr/>
        <p:txBody>
          <a:bodyPr/>
          <a:lstStyle/>
          <a:p>
            <a:pPr eaLnBrk="1" hangingPunct="1"/>
            <a:r>
              <a:rPr lang="en-US" altLang="en-US"/>
              <a:t>Markov Chains</a:t>
            </a:r>
          </a:p>
        </p:txBody>
      </p:sp>
      <p:sp>
        <p:nvSpPr>
          <p:cNvPr id="32772" name="Rectangle 3"/>
          <p:cNvSpPr>
            <a:spLocks noGrp="1" noChangeArrowheads="1"/>
          </p:cNvSpPr>
          <p:nvPr>
            <p:ph type="body" idx="1"/>
          </p:nvPr>
        </p:nvSpPr>
        <p:spPr/>
        <p:txBody>
          <a:bodyPr/>
          <a:lstStyle/>
          <a:p>
            <a:pPr eaLnBrk="1" hangingPunct="1"/>
            <a:r>
              <a:rPr lang="en-US" altLang="en-US"/>
              <a:t>A finite state machine with probabilistic state transitions.</a:t>
            </a:r>
          </a:p>
          <a:p>
            <a:pPr eaLnBrk="1" hangingPunct="1"/>
            <a:r>
              <a:rPr lang="en-US" altLang="en-US"/>
              <a:t>Makes Markov assumption that next state only depends on the current state and independent of previous history.</a:t>
            </a:r>
          </a:p>
        </p:txBody>
      </p:sp>
      <p:sp>
        <p:nvSpPr>
          <p:cNvPr id="3277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Markov Chains</a:t>
            </a:r>
          </a:p>
        </p:txBody>
      </p:sp>
      <p:sp>
        <p:nvSpPr>
          <p:cNvPr id="3" name="Content Placeholder 2"/>
          <p:cNvSpPr>
            <a:spLocks noGrp="1"/>
          </p:cNvSpPr>
          <p:nvPr>
            <p:ph idx="1"/>
          </p:nvPr>
        </p:nvSpPr>
        <p:spPr/>
        <p:txBody>
          <a:bodyPr/>
          <a:lstStyle/>
          <a:p>
            <a:r>
              <a:rPr lang="en-US" altLang="en-US"/>
              <a:t>General joint probability distribution:</a:t>
            </a:r>
          </a:p>
          <a:p>
            <a:endParaRPr lang="en-US" altLang="en-US"/>
          </a:p>
          <a:p>
            <a:endParaRPr lang="en-US" altLang="en-US"/>
          </a:p>
          <a:p>
            <a:r>
              <a:rPr lang="en-US" altLang="en-US"/>
              <a:t>First-order Markov chain:</a:t>
            </a:r>
          </a:p>
        </p:txBody>
      </p:sp>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125663"/>
            <a:ext cx="4038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4035425"/>
            <a:ext cx="3838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descr="http://research.microsoft.com/en-us/um/people/cmbishop/PRML/prmlfigs-jpg/Figure1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775" y="5084763"/>
            <a:ext cx="69024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6"/>
          <p:cNvSpPr txBox="1">
            <a:spLocks noChangeArrowheads="1"/>
          </p:cNvSpPr>
          <p:nvPr/>
        </p:nvSpPr>
        <p:spPr bwMode="auto">
          <a:xfrm>
            <a:off x="0" y="6596063"/>
            <a:ext cx="1639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Figures from Chris Bishop</a:t>
            </a:r>
          </a:p>
        </p:txBody>
      </p:sp>
      <p:sp>
        <p:nvSpPr>
          <p:cNvPr id="3482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ABCD68-A2A5-41A1-8DFC-E16A1DDDAB05}"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Markov Chains</a:t>
            </a:r>
          </a:p>
        </p:txBody>
      </p:sp>
      <p:sp>
        <p:nvSpPr>
          <p:cNvPr id="35843" name="Content Placeholder 2"/>
          <p:cNvSpPr>
            <a:spLocks noGrp="1"/>
          </p:cNvSpPr>
          <p:nvPr>
            <p:ph idx="1"/>
          </p:nvPr>
        </p:nvSpPr>
        <p:spPr/>
        <p:txBody>
          <a:bodyPr/>
          <a:lstStyle/>
          <a:p>
            <a:r>
              <a:rPr lang="en-US" altLang="en-US"/>
              <a:t>Second-order Markov chain:</a:t>
            </a:r>
          </a:p>
        </p:txBody>
      </p:sp>
      <p:pic>
        <p:nvPicPr>
          <p:cNvPr id="1013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2208213"/>
            <a:ext cx="52673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3" descr="http://research.microsoft.com/en-us/um/people/cmbishop/PRML/prmlfigs-jpg/Figure1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63" y="3500438"/>
            <a:ext cx="70262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5"/>
          <p:cNvSpPr txBox="1">
            <a:spLocks noChangeArrowheads="1"/>
          </p:cNvSpPr>
          <p:nvPr/>
        </p:nvSpPr>
        <p:spPr bwMode="auto">
          <a:xfrm>
            <a:off x="0" y="6596063"/>
            <a:ext cx="1639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Figures from Chris Bishop</a:t>
            </a:r>
          </a:p>
        </p:txBody>
      </p:sp>
      <p:sp>
        <p:nvSpPr>
          <p:cNvPr id="358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DF2E81-8AEB-4FD7-BD0A-4A25A30FF742}"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Hidden Markov Models</a:t>
            </a:r>
          </a:p>
        </p:txBody>
      </p:sp>
      <p:sp>
        <p:nvSpPr>
          <p:cNvPr id="36867" name="Content Placeholder 2"/>
          <p:cNvSpPr>
            <a:spLocks noGrp="1"/>
          </p:cNvSpPr>
          <p:nvPr>
            <p:ph idx="1"/>
          </p:nvPr>
        </p:nvSpPr>
        <p:spPr/>
        <p:txBody>
          <a:bodyPr/>
          <a:lstStyle/>
          <a:p>
            <a:r>
              <a:rPr lang="en-US" altLang="en-US" dirty="0"/>
              <a:t>Latent variables (</a:t>
            </a:r>
            <a:r>
              <a:rPr lang="en-US" altLang="en-US" b="1" dirty="0"/>
              <a:t>z</a:t>
            </a:r>
            <a:r>
              <a:rPr lang="en-US" altLang="en-US" dirty="0"/>
              <a:t>) satisfy Markov property</a:t>
            </a:r>
          </a:p>
          <a:p>
            <a:r>
              <a:rPr lang="en-US" altLang="en-US" dirty="0"/>
              <a:t>Observed variables/predictions (</a:t>
            </a:r>
            <a:r>
              <a:rPr lang="en-US" altLang="en-US" b="1" dirty="0"/>
              <a:t>x</a:t>
            </a:r>
            <a:r>
              <a:rPr lang="en-US" altLang="en-US" dirty="0"/>
              <a:t>) </a:t>
            </a:r>
            <a:r>
              <a:rPr lang="en-US" altLang="en-US" i="1" dirty="0"/>
              <a:t>do not</a:t>
            </a:r>
          </a:p>
          <a:p>
            <a:r>
              <a:rPr lang="en-US" altLang="en-US" dirty="0"/>
              <a:t>Example: </a:t>
            </a:r>
            <a:r>
              <a:rPr lang="en-US" altLang="en-US" b="1" dirty="0"/>
              <a:t>x</a:t>
            </a:r>
            <a:r>
              <a:rPr lang="en-US" altLang="en-US" dirty="0"/>
              <a:t> = words, </a:t>
            </a:r>
            <a:r>
              <a:rPr lang="en-US" altLang="en-US" b="1" dirty="0"/>
              <a:t>z</a:t>
            </a:r>
            <a:r>
              <a:rPr lang="en-US" altLang="en-US" dirty="0"/>
              <a:t> = parts of speech</a:t>
            </a:r>
          </a:p>
        </p:txBody>
      </p:sp>
      <p:pic>
        <p:nvPicPr>
          <p:cNvPr id="36868" name="Picture 3"/>
          <p:cNvPicPr>
            <a:picLocks noChangeAspect="1"/>
          </p:cNvPicPr>
          <p:nvPr/>
        </p:nvPicPr>
        <p:blipFill>
          <a:blip r:embed="rId3">
            <a:extLst>
              <a:ext uri="{28A0092B-C50C-407E-A947-70E740481C1C}">
                <a14:useLocalDpi xmlns:a14="http://schemas.microsoft.com/office/drawing/2010/main" val="0"/>
              </a:ext>
            </a:extLst>
          </a:blip>
          <a:srcRect l="34637" t="33308" r="21739" b="40656"/>
          <a:stretch>
            <a:fillRect/>
          </a:stretch>
        </p:blipFill>
        <p:spPr bwMode="auto">
          <a:xfrm>
            <a:off x="884238" y="3145556"/>
            <a:ext cx="73755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p:cNvPicPr>
          <p:nvPr/>
        </p:nvPicPr>
        <p:blipFill>
          <a:blip r:embed="rId4">
            <a:extLst>
              <a:ext uri="{28A0092B-C50C-407E-A947-70E740481C1C}">
                <a14:useLocalDpi xmlns:a14="http://schemas.microsoft.com/office/drawing/2010/main" val="0"/>
              </a:ext>
            </a:extLst>
          </a:blip>
          <a:srcRect l="24059" t="40784" r="30724" b="48647"/>
          <a:stretch>
            <a:fillRect/>
          </a:stretch>
        </p:blipFill>
        <p:spPr bwMode="auto">
          <a:xfrm>
            <a:off x="1041400" y="5598244"/>
            <a:ext cx="7061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6"/>
          <p:cNvSpPr txBox="1">
            <a:spLocks noChangeArrowheads="1"/>
          </p:cNvSpPr>
          <p:nvPr/>
        </p:nvSpPr>
        <p:spPr bwMode="auto">
          <a:xfrm>
            <a:off x="0" y="6596063"/>
            <a:ext cx="1639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Figures from Chris Bishop</a:t>
            </a:r>
          </a:p>
        </p:txBody>
      </p:sp>
      <p:sp>
        <p:nvSpPr>
          <p:cNvPr id="368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DBC213-316E-4719-A2BD-C0CD7C3B7E70}"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DDA664-109F-4042-9E3A-AA902B30761E}"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9939" name="Rectangle 2"/>
          <p:cNvSpPr>
            <a:spLocks noGrp="1" noChangeArrowheads="1"/>
          </p:cNvSpPr>
          <p:nvPr>
            <p:ph type="title"/>
          </p:nvPr>
        </p:nvSpPr>
        <p:spPr/>
        <p:txBody>
          <a:bodyPr/>
          <a:lstStyle/>
          <a:p>
            <a:pPr eaLnBrk="1" hangingPunct="1"/>
            <a:r>
              <a:rPr lang="en-US" altLang="en-US" dirty="0"/>
              <a:t>Example: Part Of Speech Tagging</a:t>
            </a:r>
          </a:p>
        </p:txBody>
      </p:sp>
      <p:sp>
        <p:nvSpPr>
          <p:cNvPr id="39940" name="Rectangle 3"/>
          <p:cNvSpPr>
            <a:spLocks noGrp="1" noChangeArrowheads="1"/>
          </p:cNvSpPr>
          <p:nvPr>
            <p:ph type="body" idx="1"/>
          </p:nvPr>
        </p:nvSpPr>
        <p:spPr>
          <a:xfrm>
            <a:off x="685800" y="1371600"/>
            <a:ext cx="7772400" cy="5140325"/>
          </a:xfrm>
        </p:spPr>
        <p:txBody>
          <a:bodyPr/>
          <a:lstStyle/>
          <a:p>
            <a:pPr eaLnBrk="1" hangingPunct="1"/>
            <a:r>
              <a:rPr lang="en-US" altLang="en-US" dirty="0"/>
              <a:t>Annotate each word in a sentence with a </a:t>
            </a:r>
            <a:r>
              <a:rPr lang="en-US" altLang="en-US" dirty="0">
                <a:solidFill>
                  <a:srgbClr val="CC0099"/>
                </a:solidFill>
              </a:rPr>
              <a:t>part-of-speech marker</a:t>
            </a:r>
            <a:r>
              <a:rPr lang="en-US" altLang="en-US" dirty="0"/>
              <a:t>.</a:t>
            </a:r>
          </a:p>
          <a:p>
            <a:pPr marL="0" indent="0" eaLnBrk="1" hangingPunct="1">
              <a:buNone/>
            </a:pPr>
            <a:endParaRPr lang="en-US" altLang="en-US" dirty="0"/>
          </a:p>
          <a:p>
            <a:pPr marL="0" indent="0" eaLnBrk="1" hangingPunct="1">
              <a:buNone/>
            </a:pPr>
            <a:endParaRPr lang="en-US" altLang="en-US" dirty="0"/>
          </a:p>
        </p:txBody>
      </p:sp>
      <p:sp>
        <p:nvSpPr>
          <p:cNvPr id="39941" name="Text Box 4"/>
          <p:cNvSpPr txBox="1">
            <a:spLocks noChangeArrowheads="1"/>
          </p:cNvSpPr>
          <p:nvPr/>
        </p:nvSpPr>
        <p:spPr bwMode="auto">
          <a:xfrm>
            <a:off x="854075" y="3186113"/>
            <a:ext cx="7707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John  saw  the  saw  and  decided  to  take  it     to   the   table.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C0099"/>
                </a:solidFill>
                <a:effectLst/>
                <a:uLnTx/>
                <a:uFillTx/>
                <a:latin typeface="Times New Roman" panose="02020603050405020304" pitchFamily="18" charset="0"/>
                <a:ea typeface="+mn-ea"/>
                <a:cs typeface="+mn-cs"/>
              </a:rPr>
              <a:t>NNP VBD DT  NN  CC  VBD     TO VB  PRP IN DT    NN</a:t>
            </a:r>
          </a:p>
        </p:txBody>
      </p:sp>
      <p:sp>
        <p:nvSpPr>
          <p:cNvPr id="39942"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Ray Mooney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E438A-DBF4-4ADA-8723-5EFB7D07AE89}"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987" name="Rectangle 2"/>
          <p:cNvSpPr>
            <a:spLocks noGrp="1" noChangeArrowheads="1"/>
          </p:cNvSpPr>
          <p:nvPr>
            <p:ph type="title"/>
          </p:nvPr>
        </p:nvSpPr>
        <p:spPr/>
        <p:txBody>
          <a:bodyPr/>
          <a:lstStyle/>
          <a:p>
            <a:pPr eaLnBrk="1" hangingPunct="1"/>
            <a:r>
              <a:rPr lang="en-US" altLang="en-US"/>
              <a:t>English Parts of Speech</a:t>
            </a:r>
          </a:p>
        </p:txBody>
      </p:sp>
      <p:sp>
        <p:nvSpPr>
          <p:cNvPr id="41988" name="Rectangle 3"/>
          <p:cNvSpPr>
            <a:spLocks noGrp="1" noChangeArrowheads="1"/>
          </p:cNvSpPr>
          <p:nvPr>
            <p:ph type="body" idx="1"/>
          </p:nvPr>
        </p:nvSpPr>
        <p:spPr>
          <a:xfrm>
            <a:off x="685800" y="1371600"/>
            <a:ext cx="7772400" cy="5334000"/>
          </a:xfrm>
        </p:spPr>
        <p:txBody>
          <a:bodyPr/>
          <a:lstStyle/>
          <a:p>
            <a:pPr eaLnBrk="1" hangingPunct="1">
              <a:lnSpc>
                <a:spcPct val="90000"/>
              </a:lnSpc>
            </a:pPr>
            <a:r>
              <a:rPr lang="en-US" altLang="en-US" sz="2400"/>
              <a:t>Noun (person, place or thing)</a:t>
            </a:r>
          </a:p>
          <a:p>
            <a:pPr lvl="1" eaLnBrk="1" hangingPunct="1">
              <a:lnSpc>
                <a:spcPct val="90000"/>
              </a:lnSpc>
            </a:pPr>
            <a:r>
              <a:rPr lang="en-US" altLang="en-US" sz="2000"/>
              <a:t>Singular (NN):  dog, fork</a:t>
            </a:r>
          </a:p>
          <a:p>
            <a:pPr lvl="1" eaLnBrk="1" hangingPunct="1">
              <a:lnSpc>
                <a:spcPct val="90000"/>
              </a:lnSpc>
            </a:pPr>
            <a:r>
              <a:rPr lang="en-US" altLang="en-US" sz="2000"/>
              <a:t>Plural (NNS):  dogs, forks</a:t>
            </a:r>
          </a:p>
          <a:p>
            <a:pPr lvl="1" eaLnBrk="1" hangingPunct="1">
              <a:lnSpc>
                <a:spcPct val="90000"/>
              </a:lnSpc>
            </a:pPr>
            <a:r>
              <a:rPr lang="en-US" altLang="en-US" sz="2000"/>
              <a:t>Proper (NNP, NNPS): John, Springfields</a:t>
            </a:r>
          </a:p>
          <a:p>
            <a:pPr lvl="1" eaLnBrk="1" hangingPunct="1">
              <a:lnSpc>
                <a:spcPct val="90000"/>
              </a:lnSpc>
            </a:pPr>
            <a:r>
              <a:rPr lang="en-US" altLang="en-US" sz="2000"/>
              <a:t>Personal pronoun (PRP): I, you, he, she, it</a:t>
            </a:r>
          </a:p>
          <a:p>
            <a:pPr lvl="1" eaLnBrk="1" hangingPunct="1">
              <a:lnSpc>
                <a:spcPct val="90000"/>
              </a:lnSpc>
            </a:pPr>
            <a:r>
              <a:rPr lang="en-US" altLang="en-US" sz="2000"/>
              <a:t>Wh-pronoun  (WP): who, what</a:t>
            </a:r>
          </a:p>
          <a:p>
            <a:pPr eaLnBrk="1" hangingPunct="1">
              <a:lnSpc>
                <a:spcPct val="90000"/>
              </a:lnSpc>
            </a:pPr>
            <a:r>
              <a:rPr lang="en-US" altLang="en-US" sz="2400"/>
              <a:t>Verb (actions and processes)</a:t>
            </a:r>
          </a:p>
          <a:p>
            <a:pPr lvl="1" eaLnBrk="1" hangingPunct="1">
              <a:lnSpc>
                <a:spcPct val="90000"/>
              </a:lnSpc>
            </a:pPr>
            <a:r>
              <a:rPr lang="en-US" altLang="en-US" sz="2000"/>
              <a:t>Base, infinitive (VB):  eat</a:t>
            </a:r>
          </a:p>
          <a:p>
            <a:pPr lvl="1" eaLnBrk="1" hangingPunct="1">
              <a:lnSpc>
                <a:spcPct val="90000"/>
              </a:lnSpc>
            </a:pPr>
            <a:r>
              <a:rPr lang="en-US" altLang="en-US" sz="2000"/>
              <a:t>Past tense (VBD):  ate</a:t>
            </a:r>
          </a:p>
          <a:p>
            <a:pPr lvl="1" eaLnBrk="1" hangingPunct="1">
              <a:lnSpc>
                <a:spcPct val="90000"/>
              </a:lnSpc>
            </a:pPr>
            <a:r>
              <a:rPr lang="en-US" altLang="en-US" sz="2000"/>
              <a:t>Gerund (VBG):  eating</a:t>
            </a:r>
          </a:p>
          <a:p>
            <a:pPr lvl="1" eaLnBrk="1" hangingPunct="1">
              <a:lnSpc>
                <a:spcPct val="90000"/>
              </a:lnSpc>
            </a:pPr>
            <a:r>
              <a:rPr lang="en-US" altLang="en-US" sz="2000"/>
              <a:t>Past participle (VBN):  eaten</a:t>
            </a:r>
          </a:p>
          <a:p>
            <a:pPr lvl="1" eaLnBrk="1" hangingPunct="1">
              <a:lnSpc>
                <a:spcPct val="90000"/>
              </a:lnSpc>
            </a:pPr>
            <a:r>
              <a:rPr lang="en-US" altLang="en-US" sz="2000"/>
              <a:t>Non 3</a:t>
            </a:r>
            <a:r>
              <a:rPr lang="en-US" altLang="en-US" sz="2000" baseline="30000"/>
              <a:t>rd</a:t>
            </a:r>
            <a:r>
              <a:rPr lang="en-US" altLang="en-US" sz="2000"/>
              <a:t> person singular present tense (VBP): eat</a:t>
            </a:r>
          </a:p>
          <a:p>
            <a:pPr lvl="1" eaLnBrk="1" hangingPunct="1">
              <a:lnSpc>
                <a:spcPct val="90000"/>
              </a:lnSpc>
            </a:pPr>
            <a:r>
              <a:rPr lang="en-US" altLang="en-US" sz="2000"/>
              <a:t>3</a:t>
            </a:r>
            <a:r>
              <a:rPr lang="en-US" altLang="en-US" sz="2000" baseline="30000"/>
              <a:t>rd</a:t>
            </a:r>
            <a:r>
              <a:rPr lang="en-US" altLang="en-US" sz="2000"/>
              <a:t> person singular present tense: (VBZ): eats</a:t>
            </a:r>
          </a:p>
          <a:p>
            <a:pPr lvl="1" eaLnBrk="1" hangingPunct="1">
              <a:lnSpc>
                <a:spcPct val="90000"/>
              </a:lnSpc>
            </a:pPr>
            <a:r>
              <a:rPr lang="en-US" altLang="en-US" sz="2000"/>
              <a:t>Modal (MD): should, can</a:t>
            </a:r>
          </a:p>
          <a:p>
            <a:pPr lvl="1" eaLnBrk="1" hangingPunct="1">
              <a:lnSpc>
                <a:spcPct val="90000"/>
              </a:lnSpc>
            </a:pPr>
            <a:r>
              <a:rPr lang="en-US" altLang="en-US" sz="2000"/>
              <a:t>To (TO): to (to eat)</a:t>
            </a:r>
          </a:p>
        </p:txBody>
      </p:sp>
      <p:sp>
        <p:nvSpPr>
          <p:cNvPr id="4198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0E9FF3-373C-4A0E-B4E0-12A155FDB022}"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035" name="Rectangle 2"/>
          <p:cNvSpPr>
            <a:spLocks noGrp="1" noChangeArrowheads="1"/>
          </p:cNvSpPr>
          <p:nvPr>
            <p:ph type="title"/>
          </p:nvPr>
        </p:nvSpPr>
        <p:spPr/>
        <p:txBody>
          <a:bodyPr/>
          <a:lstStyle/>
          <a:p>
            <a:pPr eaLnBrk="1" hangingPunct="1"/>
            <a:r>
              <a:rPr lang="en-US" altLang="en-US"/>
              <a:t>English Parts of Speech (cont.)</a:t>
            </a:r>
          </a:p>
        </p:txBody>
      </p:sp>
      <p:sp>
        <p:nvSpPr>
          <p:cNvPr id="44036" name="Rectangle 3"/>
          <p:cNvSpPr>
            <a:spLocks noGrp="1" noChangeArrowheads="1"/>
          </p:cNvSpPr>
          <p:nvPr>
            <p:ph type="body" idx="1"/>
          </p:nvPr>
        </p:nvSpPr>
        <p:spPr/>
        <p:txBody>
          <a:bodyPr/>
          <a:lstStyle/>
          <a:p>
            <a:pPr eaLnBrk="1" hangingPunct="1">
              <a:lnSpc>
                <a:spcPct val="80000"/>
              </a:lnSpc>
            </a:pPr>
            <a:r>
              <a:rPr lang="en-US" altLang="en-US" sz="2400"/>
              <a:t>Adjective (modify nouns)</a:t>
            </a:r>
          </a:p>
          <a:p>
            <a:pPr lvl="1" eaLnBrk="1" hangingPunct="1">
              <a:lnSpc>
                <a:spcPct val="80000"/>
              </a:lnSpc>
            </a:pPr>
            <a:r>
              <a:rPr lang="en-US" altLang="en-US" sz="2000"/>
              <a:t>Basic (JJ): red, tall</a:t>
            </a:r>
          </a:p>
          <a:p>
            <a:pPr lvl="1" eaLnBrk="1" hangingPunct="1">
              <a:lnSpc>
                <a:spcPct val="80000"/>
              </a:lnSpc>
            </a:pPr>
            <a:r>
              <a:rPr lang="en-US" altLang="en-US" sz="2000"/>
              <a:t>Comparative (JJR): redder, taller</a:t>
            </a:r>
          </a:p>
          <a:p>
            <a:pPr lvl="1" eaLnBrk="1" hangingPunct="1">
              <a:lnSpc>
                <a:spcPct val="80000"/>
              </a:lnSpc>
            </a:pPr>
            <a:r>
              <a:rPr lang="en-US" altLang="en-US" sz="2000"/>
              <a:t>Superlative (JJS): reddest, tallest</a:t>
            </a:r>
          </a:p>
          <a:p>
            <a:pPr eaLnBrk="1" hangingPunct="1">
              <a:lnSpc>
                <a:spcPct val="80000"/>
              </a:lnSpc>
            </a:pPr>
            <a:r>
              <a:rPr lang="en-US" altLang="en-US" sz="2400"/>
              <a:t>Adverb (modify verbs)</a:t>
            </a:r>
          </a:p>
          <a:p>
            <a:pPr lvl="1" eaLnBrk="1" hangingPunct="1">
              <a:lnSpc>
                <a:spcPct val="80000"/>
              </a:lnSpc>
            </a:pPr>
            <a:r>
              <a:rPr lang="en-US" altLang="en-US" sz="2000"/>
              <a:t>Basic (RB): quickly</a:t>
            </a:r>
          </a:p>
          <a:p>
            <a:pPr lvl="1" eaLnBrk="1" hangingPunct="1">
              <a:lnSpc>
                <a:spcPct val="80000"/>
              </a:lnSpc>
            </a:pPr>
            <a:r>
              <a:rPr lang="en-US" altLang="en-US" sz="2000"/>
              <a:t>Comparative (RBR): quicker</a:t>
            </a:r>
          </a:p>
          <a:p>
            <a:pPr lvl="1" eaLnBrk="1" hangingPunct="1">
              <a:lnSpc>
                <a:spcPct val="80000"/>
              </a:lnSpc>
            </a:pPr>
            <a:r>
              <a:rPr lang="en-US" altLang="en-US" sz="2000"/>
              <a:t>Superlative (RBS): quickest</a:t>
            </a:r>
          </a:p>
          <a:p>
            <a:pPr eaLnBrk="1" hangingPunct="1">
              <a:lnSpc>
                <a:spcPct val="80000"/>
              </a:lnSpc>
            </a:pPr>
            <a:r>
              <a:rPr lang="en-US" altLang="en-US" sz="2400"/>
              <a:t>Preposition (IN): on, in, by, to, with</a:t>
            </a:r>
          </a:p>
          <a:p>
            <a:pPr eaLnBrk="1" hangingPunct="1">
              <a:lnSpc>
                <a:spcPct val="80000"/>
              </a:lnSpc>
            </a:pPr>
            <a:r>
              <a:rPr lang="en-US" altLang="en-US" sz="2400"/>
              <a:t>Determiner:</a:t>
            </a:r>
          </a:p>
          <a:p>
            <a:pPr lvl="1" eaLnBrk="1" hangingPunct="1">
              <a:lnSpc>
                <a:spcPct val="80000"/>
              </a:lnSpc>
            </a:pPr>
            <a:r>
              <a:rPr lang="en-US" altLang="en-US" sz="2000"/>
              <a:t>Basic (DT) a, an, the</a:t>
            </a:r>
          </a:p>
          <a:p>
            <a:pPr lvl="1" eaLnBrk="1" hangingPunct="1">
              <a:lnSpc>
                <a:spcPct val="80000"/>
              </a:lnSpc>
            </a:pPr>
            <a:r>
              <a:rPr lang="en-US" altLang="en-US" sz="2000"/>
              <a:t>WH-determiner (WDT): which, that</a:t>
            </a:r>
          </a:p>
          <a:p>
            <a:pPr eaLnBrk="1" hangingPunct="1">
              <a:lnSpc>
                <a:spcPct val="80000"/>
              </a:lnSpc>
            </a:pPr>
            <a:r>
              <a:rPr lang="en-US" altLang="en-US" sz="2400"/>
              <a:t>Coordinating Conjunction (CC): and, but, or,</a:t>
            </a:r>
          </a:p>
          <a:p>
            <a:pPr eaLnBrk="1" hangingPunct="1">
              <a:lnSpc>
                <a:spcPct val="80000"/>
              </a:lnSpc>
            </a:pPr>
            <a:r>
              <a:rPr lang="en-US" altLang="en-US" sz="2400"/>
              <a:t>Particle (RP): off (took off), up (put up)</a:t>
            </a:r>
          </a:p>
          <a:p>
            <a:pPr eaLnBrk="1" hangingPunct="1">
              <a:lnSpc>
                <a:spcPct val="80000"/>
              </a:lnSpc>
            </a:pPr>
            <a:endParaRPr lang="en-US" altLang="en-US" sz="2400"/>
          </a:p>
          <a:p>
            <a:pPr eaLnBrk="1" hangingPunct="1">
              <a:lnSpc>
                <a:spcPct val="80000"/>
              </a:lnSpc>
            </a:pPr>
            <a:endParaRPr lang="en-US" altLang="en-US" sz="2000"/>
          </a:p>
          <a:p>
            <a:pPr eaLnBrk="1" hangingPunct="1">
              <a:lnSpc>
                <a:spcPct val="80000"/>
              </a:lnSpc>
            </a:pPr>
            <a:endParaRPr lang="en-US" altLang="en-US" sz="2000"/>
          </a:p>
        </p:txBody>
      </p:sp>
      <p:sp>
        <p:nvSpPr>
          <p:cNvPr id="4403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E50453-4845-413E-A608-903EDD22C933}"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083" name="Rectangle 2"/>
          <p:cNvSpPr>
            <a:spLocks noGrp="1" noChangeArrowheads="1"/>
          </p:cNvSpPr>
          <p:nvPr>
            <p:ph type="title"/>
          </p:nvPr>
        </p:nvSpPr>
        <p:spPr/>
        <p:txBody>
          <a:bodyPr/>
          <a:lstStyle/>
          <a:p>
            <a:pPr eaLnBrk="1" hangingPunct="1"/>
            <a:r>
              <a:rPr lang="en-US" altLang="en-US"/>
              <a:t>Ambiguity in POS Tagging</a:t>
            </a:r>
          </a:p>
        </p:txBody>
      </p:sp>
      <p:sp>
        <p:nvSpPr>
          <p:cNvPr id="46084" name="Rectangle 3"/>
          <p:cNvSpPr>
            <a:spLocks noGrp="1" noChangeArrowheads="1"/>
          </p:cNvSpPr>
          <p:nvPr>
            <p:ph type="body" idx="1"/>
          </p:nvPr>
        </p:nvSpPr>
        <p:spPr/>
        <p:txBody>
          <a:bodyPr/>
          <a:lstStyle/>
          <a:p>
            <a:pPr eaLnBrk="1" hangingPunct="1"/>
            <a:r>
              <a:rPr lang="en-US" altLang="en-US" dirty="0"/>
              <a:t>“Like” can be a verb or a preposition</a:t>
            </a:r>
          </a:p>
          <a:p>
            <a:pPr lvl="1" eaLnBrk="1" hangingPunct="1"/>
            <a:r>
              <a:rPr lang="en-US" altLang="en-US" dirty="0"/>
              <a:t>I like/VBP candy.</a:t>
            </a:r>
          </a:p>
          <a:p>
            <a:pPr lvl="1" eaLnBrk="1" hangingPunct="1"/>
            <a:r>
              <a:rPr lang="en-US" altLang="en-US" dirty="0"/>
              <a:t>Time flies like/IN an arrow.</a:t>
            </a:r>
          </a:p>
          <a:p>
            <a:pPr eaLnBrk="1" hangingPunct="1"/>
            <a:r>
              <a:rPr lang="en-US" altLang="en-US" dirty="0"/>
              <a:t>“Around” can be a preposition, particle, or adverb</a:t>
            </a:r>
          </a:p>
          <a:p>
            <a:pPr lvl="1" eaLnBrk="1" hangingPunct="1"/>
            <a:r>
              <a:rPr lang="en-US" altLang="en-US" dirty="0"/>
              <a:t>I bought it at the shop around/IN the corner.</a:t>
            </a:r>
          </a:p>
          <a:p>
            <a:pPr lvl="1" eaLnBrk="1" hangingPunct="1"/>
            <a:r>
              <a:rPr lang="en-US" altLang="en-US" dirty="0"/>
              <a:t>I never got around/RP to getting a car.</a:t>
            </a:r>
          </a:p>
          <a:p>
            <a:pPr lvl="1" eaLnBrk="1" hangingPunct="1"/>
            <a:r>
              <a:rPr lang="en-US" altLang="en-US" dirty="0"/>
              <a:t>A new Prius costs around/RB $25K.</a:t>
            </a:r>
          </a:p>
          <a:p>
            <a:pPr eaLnBrk="1" hangingPunct="1"/>
            <a:r>
              <a:rPr lang="en-US" altLang="en-US" dirty="0"/>
              <a:t>Context from other words can help classify </a:t>
            </a:r>
          </a:p>
        </p:txBody>
      </p:sp>
      <p:sp>
        <p:nvSpPr>
          <p:cNvPr id="46085"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Ray Mooney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dirty="0"/>
              <a:t>Sum and Product Rules</a:t>
            </a:r>
          </a:p>
        </p:txBody>
      </p:sp>
      <p:pic>
        <p:nvPicPr>
          <p:cNvPr id="27651" name="Content Placeholder 8" descr="Figure1.10.jpg"/>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85788" y="1447800"/>
            <a:ext cx="3833812" cy="2511425"/>
          </a:xfrm>
        </p:spPr>
      </p:pic>
      <p:sp>
        <p:nvSpPr>
          <p:cNvPr id="27652" name="Content Placeholder 4"/>
          <p:cNvSpPr>
            <a:spLocks noGrp="1"/>
          </p:cNvSpPr>
          <p:nvPr>
            <p:ph sz="half" idx="2"/>
          </p:nvPr>
        </p:nvSpPr>
        <p:spPr>
          <a:xfrm>
            <a:off x="4876800" y="2057400"/>
            <a:ext cx="3505200" cy="2057400"/>
          </a:xfrm>
        </p:spPr>
        <p:txBody>
          <a:bodyPr/>
          <a:lstStyle/>
          <a:p>
            <a:pPr marL="0" indent="0"/>
            <a:r>
              <a:rPr lang="en-GB" altLang="en-US"/>
              <a:t>Sum Rule</a:t>
            </a:r>
          </a:p>
          <a:p>
            <a:pPr marL="0" indent="0"/>
            <a:endParaRPr lang="en-GB" altLang="en-US"/>
          </a:p>
          <a:p>
            <a:pPr marL="0" indent="0"/>
            <a:endParaRPr lang="en-GB" altLang="en-US"/>
          </a:p>
          <a:p>
            <a:pPr marL="0" indent="0"/>
            <a:endParaRPr lang="en-GB" altLang="en-US"/>
          </a:p>
        </p:txBody>
      </p:sp>
      <p:sp>
        <p:nvSpPr>
          <p:cNvPr id="27653" name="TextBox 7"/>
          <p:cNvSpPr txBox="1">
            <a:spLocks noChangeArrowheads="1"/>
          </p:cNvSpPr>
          <p:nvPr/>
        </p:nvSpPr>
        <p:spPr bwMode="auto">
          <a:xfrm>
            <a:off x="762000" y="4191000"/>
            <a:ext cx="4038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Product Rule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27654" name="Picture 11" descr="TP_tmp.emf"/>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1713" y="4767263"/>
            <a:ext cx="58086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 descr="TP_tmp.emf"/>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4438" y="2532063"/>
            <a:ext cx="31623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6591920"/>
            <a:ext cx="952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Chris Bishop</a:t>
            </a:r>
          </a:p>
        </p:txBody>
      </p:sp>
    </p:spTree>
    <p:extLst>
      <p:ext uri="{BB962C8B-B14F-4D97-AF65-F5344CB8AC3E}">
        <p14:creationId xmlns:p14="http://schemas.microsoft.com/office/powerpoint/2010/main" val="205670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9A42-0FD2-4F78-81DD-7FEC450E08F3}"/>
              </a:ext>
            </a:extLst>
          </p:cNvPr>
          <p:cNvSpPr>
            <a:spLocks noGrp="1"/>
          </p:cNvSpPr>
          <p:nvPr>
            <p:ph type="title"/>
          </p:nvPr>
        </p:nvSpPr>
        <p:spPr/>
        <p:txBody>
          <a:bodyPr/>
          <a:lstStyle/>
          <a:p>
            <a:r>
              <a:rPr lang="en-US" dirty="0"/>
              <a:t>Aside: Why talking about HMMs</a:t>
            </a:r>
          </a:p>
        </p:txBody>
      </p:sp>
      <p:sp>
        <p:nvSpPr>
          <p:cNvPr id="3" name="Content Placeholder 2">
            <a:extLst>
              <a:ext uri="{FF2B5EF4-FFF2-40B4-BE49-F238E27FC236}">
                <a16:creationId xmlns:a16="http://schemas.microsoft.com/office/drawing/2014/main" id="{FF89B62F-1975-49F5-A54E-4F23F0B36074}"/>
              </a:ext>
            </a:extLst>
          </p:cNvPr>
          <p:cNvSpPr>
            <a:spLocks noGrp="1"/>
          </p:cNvSpPr>
          <p:nvPr>
            <p:ph idx="1"/>
          </p:nvPr>
        </p:nvSpPr>
        <p:spPr/>
        <p:txBody>
          <a:bodyPr/>
          <a:lstStyle/>
          <a:p>
            <a:r>
              <a:rPr lang="en-US" dirty="0"/>
              <a:t>A probabilistic graphical model</a:t>
            </a:r>
          </a:p>
          <a:p>
            <a:r>
              <a:rPr lang="en-US" dirty="0"/>
              <a:t>Introduce sequence classification, nice way to model dynamical processes</a:t>
            </a:r>
          </a:p>
          <a:p>
            <a:r>
              <a:rPr lang="en-US" dirty="0"/>
              <a:t>Introduce dealing with latent variables (not observed during training)</a:t>
            </a:r>
          </a:p>
        </p:txBody>
      </p:sp>
      <p:sp>
        <p:nvSpPr>
          <p:cNvPr id="4" name="Slide Number Placeholder 3">
            <a:extLst>
              <a:ext uri="{FF2B5EF4-FFF2-40B4-BE49-F238E27FC236}">
                <a16:creationId xmlns:a16="http://schemas.microsoft.com/office/drawing/2014/main" id="{2C35F221-8B5B-45AE-A0F1-46AAA5E28E39}"/>
              </a:ext>
            </a:extLst>
          </p:cNvPr>
          <p:cNvSpPr>
            <a:spLocks noGrp="1"/>
          </p:cNvSpPr>
          <p:nvPr>
            <p:ph type="sldNum" sz="quarter" idx="11"/>
          </p:nvPr>
        </p:nvSpPr>
        <p:spPr/>
        <p:txBody>
          <a:bodyPr/>
          <a:lstStyle/>
          <a:p>
            <a:pPr>
              <a:defRPr/>
            </a:pPr>
            <a:fld id="{A2AC9C4D-17C1-43D6-9167-BD1E8F153D80}" type="slidenum">
              <a:rPr lang="en-US" altLang="en-US" smtClean="0"/>
              <a:pPr>
                <a:defRPr/>
              </a:pPr>
              <a:t>50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71430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F4BE-DFE0-432F-82F6-D181D78096D9}"/>
              </a:ext>
            </a:extLst>
          </p:cNvPr>
          <p:cNvSpPr>
            <a:spLocks noGrp="1"/>
          </p:cNvSpPr>
          <p:nvPr>
            <p:ph type="title"/>
          </p:nvPr>
        </p:nvSpPr>
        <p:spPr/>
        <p:txBody>
          <a:bodyPr/>
          <a:lstStyle/>
          <a:p>
            <a:r>
              <a:rPr lang="en-US" dirty="0"/>
              <a:t>First Attempt: Markov Model</a:t>
            </a:r>
          </a:p>
        </p:txBody>
      </p:sp>
      <p:sp>
        <p:nvSpPr>
          <p:cNvPr id="4" name="Content Placeholder 3">
            <a:extLst>
              <a:ext uri="{FF2B5EF4-FFF2-40B4-BE49-F238E27FC236}">
                <a16:creationId xmlns:a16="http://schemas.microsoft.com/office/drawing/2014/main" id="{1F776796-7DDF-4200-AC9C-A6834324CA9F}"/>
              </a:ext>
            </a:extLst>
          </p:cNvPr>
          <p:cNvSpPr>
            <a:spLocks noGrp="1"/>
          </p:cNvSpPr>
          <p:nvPr>
            <p:ph idx="1"/>
          </p:nvPr>
        </p:nvSpPr>
        <p:spPr/>
        <p:txBody>
          <a:bodyPr/>
          <a:lstStyle/>
          <a:p>
            <a:r>
              <a:rPr lang="en-US" dirty="0"/>
              <a:t>No hidden variables</a:t>
            </a:r>
          </a:p>
          <a:p>
            <a:r>
              <a:rPr lang="en-US" dirty="0"/>
              <a:t>Assume all POS are annotated by a human</a:t>
            </a:r>
          </a:p>
          <a:p>
            <a:r>
              <a:rPr lang="en-US" dirty="0"/>
              <a:t>We can then reason about transitions between POS</a:t>
            </a:r>
          </a:p>
          <a:p>
            <a:r>
              <a:rPr lang="en-US" dirty="0"/>
              <a:t>Goal: tag (classify) all words in a sentence with their POS</a:t>
            </a:r>
          </a:p>
        </p:txBody>
      </p:sp>
      <p:sp>
        <p:nvSpPr>
          <p:cNvPr id="3" name="Slide Number Placeholder 2">
            <a:extLst>
              <a:ext uri="{FF2B5EF4-FFF2-40B4-BE49-F238E27FC236}">
                <a16:creationId xmlns:a16="http://schemas.microsoft.com/office/drawing/2014/main" id="{B25133E2-DB0C-41C7-B46A-DDA1048071C7}"/>
              </a:ext>
            </a:extLst>
          </p:cNvPr>
          <p:cNvSpPr>
            <a:spLocks noGrp="1"/>
          </p:cNvSpPr>
          <p:nvPr>
            <p:ph type="sldNum" sz="quarter" idx="11"/>
          </p:nvPr>
        </p:nvSpPr>
        <p:spPr/>
        <p:txBody>
          <a:bodyPr/>
          <a:lstStyle/>
          <a:p>
            <a:pPr>
              <a:defRPr/>
            </a:pPr>
            <a:fld id="{D5BC24AA-1A8A-46DD-8078-F5EAC00343B0}" type="slidenum">
              <a:rPr lang="en-US" altLang="en-US" smtClean="0"/>
              <a:pPr>
                <a:defRPr/>
              </a:pPr>
              <a:t>51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468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617B7B-0AD8-4DBB-BD5B-56B4E09D5809}"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31" name="Rectangle 2"/>
          <p:cNvSpPr>
            <a:spLocks noGrp="1" noChangeArrowheads="1"/>
          </p:cNvSpPr>
          <p:nvPr>
            <p:ph type="title"/>
          </p:nvPr>
        </p:nvSpPr>
        <p:spPr/>
        <p:txBody>
          <a:bodyPr/>
          <a:lstStyle/>
          <a:p>
            <a:pPr eaLnBrk="1" hangingPunct="1"/>
            <a:r>
              <a:rPr lang="en-US" altLang="en-US"/>
              <a:t>Sample Markov Model for POS</a:t>
            </a:r>
          </a:p>
        </p:txBody>
      </p:sp>
      <p:sp>
        <p:nvSpPr>
          <p:cNvPr id="48132" name="Freeform 52"/>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33" name="Text Box 53"/>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48134" name="Freeform 54"/>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35" name="Freeform 55"/>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36" name="Text Box 56"/>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48137" name="Text Box 57"/>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48138" name="Freeform 59"/>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39" name="Text Box 60"/>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48140" name="Oval 61"/>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41" name="Text Box 62"/>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48142" name="Freeform 63"/>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43" name="Text Box 64"/>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48144" name="Freeform 65"/>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45" name="Text Box 66"/>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48146" name="Freeform 67"/>
          <p:cNvSpPr>
            <a:spLocks/>
          </p:cNvSpPr>
          <p:nvPr/>
        </p:nvSpPr>
        <p:spPr bwMode="auto">
          <a:xfrm>
            <a:off x="3389313"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47" name="Text Box 68"/>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48148" name="Freeform 69"/>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49" name="Text Box 70"/>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48150" name="Text Box 71"/>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48151" name="Freeform 72"/>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52" name="Freeform 73"/>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53" name="Text Box 74"/>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48154" name="Freeform 75"/>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55" name="Text Box 76"/>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48156"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57" name="TextBox 80"/>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48158" name="Freeform 82"/>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48159" name="Straight Arrow Connector 84"/>
          <p:cNvCxnSpPr>
            <a:cxnSpLocks noChangeShapeType="1"/>
            <a:stCxn id="48156"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60"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48161"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48162"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48163" name="Freeform 91"/>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64" name="Oval 90"/>
          <p:cNvSpPr>
            <a:spLocks noChangeArrowheads="1"/>
          </p:cNvSpPr>
          <p:nvPr/>
        </p:nvSpPr>
        <p:spPr bwMode="auto">
          <a:xfrm>
            <a:off x="854075" y="2249488"/>
            <a:ext cx="1419225" cy="830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65" name="Oval 93"/>
          <p:cNvSpPr>
            <a:spLocks noChangeArrowheads="1"/>
          </p:cNvSpPr>
          <p:nvPr/>
        </p:nvSpPr>
        <p:spPr bwMode="auto">
          <a:xfrm>
            <a:off x="3586163" y="2093913"/>
            <a:ext cx="1057275" cy="1046162"/>
          </a:xfrm>
          <a:prstGeom prst="ellipse">
            <a:avLst/>
          </a:prstGeom>
          <a:noFill/>
          <a:ln w="38100" algn="ctr">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66" name="Oval 94"/>
          <p:cNvSpPr>
            <a:spLocks noChangeArrowheads="1"/>
          </p:cNvSpPr>
          <p:nvPr/>
        </p:nvSpPr>
        <p:spPr bwMode="auto">
          <a:xfrm>
            <a:off x="6003925" y="3405188"/>
            <a:ext cx="1227138" cy="1095375"/>
          </a:xfrm>
          <a:prstGeom prst="ellipse">
            <a:avLst/>
          </a:prstGeom>
          <a:noFill/>
          <a:ln w="381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67" name="Oval 95"/>
          <p:cNvSpPr>
            <a:spLocks noChangeArrowheads="1"/>
          </p:cNvSpPr>
          <p:nvPr/>
        </p:nvSpPr>
        <p:spPr bwMode="auto">
          <a:xfrm>
            <a:off x="2128838" y="4198938"/>
            <a:ext cx="1228725" cy="1106487"/>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8168" name="TextBox 96"/>
          <p:cNvSpPr txBox="1">
            <a:spLocks noChangeArrowheads="1"/>
          </p:cNvSpPr>
          <p:nvPr/>
        </p:nvSpPr>
        <p:spPr bwMode="auto">
          <a:xfrm>
            <a:off x="1287463" y="2454275"/>
            <a:ext cx="56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Det</a:t>
            </a:r>
          </a:p>
        </p:txBody>
      </p:sp>
      <p:sp>
        <p:nvSpPr>
          <p:cNvPr id="48169" name="TextBox 97"/>
          <p:cNvSpPr txBox="1">
            <a:spLocks noChangeArrowheads="1"/>
          </p:cNvSpPr>
          <p:nvPr/>
        </p:nvSpPr>
        <p:spPr bwMode="auto">
          <a:xfrm>
            <a:off x="3749675" y="2401888"/>
            <a:ext cx="78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Noun</a:t>
            </a:r>
          </a:p>
        </p:txBody>
      </p:sp>
      <p:sp>
        <p:nvSpPr>
          <p:cNvPr id="48170" name="TextBox 98"/>
          <p:cNvSpPr txBox="1">
            <a:spLocks noChangeArrowheads="1"/>
          </p:cNvSpPr>
          <p:nvPr/>
        </p:nvSpPr>
        <p:spPr bwMode="auto">
          <a:xfrm>
            <a:off x="2101850" y="4567238"/>
            <a:ext cx="1320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PropNoun</a:t>
            </a:r>
          </a:p>
        </p:txBody>
      </p:sp>
      <p:sp>
        <p:nvSpPr>
          <p:cNvPr id="48171" name="TextBox 99"/>
          <p:cNvSpPr txBox="1">
            <a:spLocks noChangeArrowheads="1"/>
          </p:cNvSpPr>
          <p:nvPr/>
        </p:nvSpPr>
        <p:spPr bwMode="auto">
          <a:xfrm>
            <a:off x="6337300" y="3749675"/>
            <a:ext cx="715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Verb</a:t>
            </a:r>
          </a:p>
        </p:txBody>
      </p:sp>
      <p:sp>
        <p:nvSpPr>
          <p:cNvPr id="48172"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A57E3A-23C5-4166-96FE-808FE567954B}"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79" name="Rectangle 2"/>
          <p:cNvSpPr>
            <a:spLocks noGrp="1" noChangeArrowheads="1"/>
          </p:cNvSpPr>
          <p:nvPr>
            <p:ph type="title"/>
          </p:nvPr>
        </p:nvSpPr>
        <p:spPr/>
        <p:txBody>
          <a:bodyPr/>
          <a:lstStyle/>
          <a:p>
            <a:pPr eaLnBrk="1" hangingPunct="1"/>
            <a:r>
              <a:rPr lang="en-US" altLang="en-US"/>
              <a:t>Sample Markov Model for POS</a:t>
            </a:r>
          </a:p>
        </p:txBody>
      </p:sp>
      <p:sp>
        <p:nvSpPr>
          <p:cNvPr id="50180" name="Freeform 52"/>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81" name="Text Box 53"/>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50182" name="Freeform 54"/>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83" name="Freeform 55"/>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84" name="Text Box 56"/>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0185" name="Text Box 57"/>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50186" name="Freeform 59"/>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87" name="Text Box 60"/>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0188" name="Oval 61"/>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89" name="Text Box 62"/>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50190" name="Freeform 63"/>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91" name="Text Box 64"/>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0192" name="Freeform 65"/>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93" name="Text Box 66"/>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0194" name="Freeform 67"/>
          <p:cNvSpPr>
            <a:spLocks/>
          </p:cNvSpPr>
          <p:nvPr/>
        </p:nvSpPr>
        <p:spPr bwMode="auto">
          <a:xfrm>
            <a:off x="3389313"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95" name="Text Box 68"/>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50196" name="Freeform 69"/>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197" name="Text Box 70"/>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0198" name="Text Box 71"/>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0199" name="Freeform 72"/>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00" name="Freeform 73"/>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508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01" name="Text Box 74"/>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50202" name="Freeform 75"/>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03" name="Text Box 76"/>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50204"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05" name="TextBox 80"/>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50206" name="Freeform 82"/>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508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50207" name="Straight Arrow Connector 84"/>
          <p:cNvCxnSpPr>
            <a:cxnSpLocks noChangeShapeType="1"/>
            <a:stCxn id="50204"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0208"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0209"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0210"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50211" name="Freeform 91"/>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12" name="Oval 90"/>
          <p:cNvSpPr>
            <a:spLocks noChangeArrowheads="1"/>
          </p:cNvSpPr>
          <p:nvPr/>
        </p:nvSpPr>
        <p:spPr bwMode="auto">
          <a:xfrm>
            <a:off x="854075" y="2249488"/>
            <a:ext cx="1419225" cy="830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13" name="Oval 93"/>
          <p:cNvSpPr>
            <a:spLocks noChangeArrowheads="1"/>
          </p:cNvSpPr>
          <p:nvPr/>
        </p:nvSpPr>
        <p:spPr bwMode="auto">
          <a:xfrm>
            <a:off x="3586163" y="2093913"/>
            <a:ext cx="1057275" cy="1046162"/>
          </a:xfrm>
          <a:prstGeom prst="ellipse">
            <a:avLst/>
          </a:prstGeom>
          <a:noFill/>
          <a:ln w="38100" algn="ctr">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14" name="Oval 94"/>
          <p:cNvSpPr>
            <a:spLocks noChangeArrowheads="1"/>
          </p:cNvSpPr>
          <p:nvPr/>
        </p:nvSpPr>
        <p:spPr bwMode="auto">
          <a:xfrm>
            <a:off x="6003925" y="3405188"/>
            <a:ext cx="1227138" cy="1095375"/>
          </a:xfrm>
          <a:prstGeom prst="ellipse">
            <a:avLst/>
          </a:prstGeom>
          <a:noFill/>
          <a:ln w="381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15" name="Oval 95"/>
          <p:cNvSpPr>
            <a:spLocks noChangeArrowheads="1"/>
          </p:cNvSpPr>
          <p:nvPr/>
        </p:nvSpPr>
        <p:spPr bwMode="auto">
          <a:xfrm>
            <a:off x="2128838" y="4198938"/>
            <a:ext cx="1228725" cy="1106487"/>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0216" name="TextBox 96"/>
          <p:cNvSpPr txBox="1">
            <a:spLocks noChangeArrowheads="1"/>
          </p:cNvSpPr>
          <p:nvPr/>
        </p:nvSpPr>
        <p:spPr bwMode="auto">
          <a:xfrm>
            <a:off x="1287463" y="2454275"/>
            <a:ext cx="56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Det</a:t>
            </a:r>
          </a:p>
        </p:txBody>
      </p:sp>
      <p:sp>
        <p:nvSpPr>
          <p:cNvPr id="50217" name="TextBox 97"/>
          <p:cNvSpPr txBox="1">
            <a:spLocks noChangeArrowheads="1"/>
          </p:cNvSpPr>
          <p:nvPr/>
        </p:nvSpPr>
        <p:spPr bwMode="auto">
          <a:xfrm>
            <a:off x="3749675" y="2401888"/>
            <a:ext cx="78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Noun</a:t>
            </a:r>
          </a:p>
        </p:txBody>
      </p:sp>
      <p:sp>
        <p:nvSpPr>
          <p:cNvPr id="50218" name="TextBox 98"/>
          <p:cNvSpPr txBox="1">
            <a:spLocks noChangeArrowheads="1"/>
          </p:cNvSpPr>
          <p:nvPr/>
        </p:nvSpPr>
        <p:spPr bwMode="auto">
          <a:xfrm>
            <a:off x="2101850" y="4567238"/>
            <a:ext cx="1320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PropNoun</a:t>
            </a:r>
          </a:p>
        </p:txBody>
      </p:sp>
      <p:sp>
        <p:nvSpPr>
          <p:cNvPr id="50219" name="TextBox 99"/>
          <p:cNvSpPr txBox="1">
            <a:spLocks noChangeArrowheads="1"/>
          </p:cNvSpPr>
          <p:nvPr/>
        </p:nvSpPr>
        <p:spPr bwMode="auto">
          <a:xfrm>
            <a:off x="6337300" y="3749675"/>
            <a:ext cx="715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7030A0"/>
                </a:solidFill>
                <a:effectLst/>
                <a:uLnTx/>
                <a:uFillTx/>
                <a:latin typeface="Times New Roman" panose="02020603050405020304" pitchFamily="18" charset="0"/>
                <a:ea typeface="+mn-ea"/>
                <a:cs typeface="+mn-cs"/>
              </a:rPr>
              <a:t>Verb</a:t>
            </a:r>
          </a:p>
        </p:txBody>
      </p:sp>
      <p:sp>
        <p:nvSpPr>
          <p:cNvPr id="50220" name="TextBox 43"/>
          <p:cNvSpPr txBox="1">
            <a:spLocks noChangeArrowheads="1"/>
          </p:cNvSpPr>
          <p:nvPr/>
        </p:nvSpPr>
        <p:spPr bwMode="auto">
          <a:xfrm>
            <a:off x="1431925" y="6184900"/>
            <a:ext cx="6850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P(PropNoun Verb Det Noun) = 0.4*0.8*0.25*0.95*0.1=0.0076</a:t>
            </a:r>
          </a:p>
        </p:txBody>
      </p:sp>
      <p:sp>
        <p:nvSpPr>
          <p:cNvPr id="5022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769027-9D75-4A64-9D5F-B69D14FA6FE3}"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891" name="Rectangle 2"/>
          <p:cNvSpPr>
            <a:spLocks noGrp="1" noChangeArrowheads="1"/>
          </p:cNvSpPr>
          <p:nvPr>
            <p:ph type="title"/>
          </p:nvPr>
        </p:nvSpPr>
        <p:spPr/>
        <p:txBody>
          <a:bodyPr/>
          <a:lstStyle/>
          <a:p>
            <a:pPr eaLnBrk="1" hangingPunct="1"/>
            <a:r>
              <a:rPr lang="en-US" altLang="en-US"/>
              <a:t>Hidden Markov Models</a:t>
            </a:r>
          </a:p>
        </p:txBody>
      </p:sp>
      <p:sp>
        <p:nvSpPr>
          <p:cNvPr id="37892" name="Rectangle 3"/>
          <p:cNvSpPr>
            <a:spLocks noGrp="1" noChangeArrowheads="1"/>
          </p:cNvSpPr>
          <p:nvPr>
            <p:ph type="body" idx="1"/>
          </p:nvPr>
        </p:nvSpPr>
        <p:spPr>
          <a:xfrm>
            <a:off x="685800" y="1371600"/>
            <a:ext cx="8053388" cy="4687888"/>
          </a:xfrm>
        </p:spPr>
        <p:txBody>
          <a:bodyPr/>
          <a:lstStyle/>
          <a:p>
            <a:pPr eaLnBrk="1" hangingPunct="1">
              <a:lnSpc>
                <a:spcPct val="90000"/>
              </a:lnSpc>
            </a:pPr>
            <a:r>
              <a:rPr lang="en-US" altLang="en-US" dirty="0"/>
              <a:t>Probabilistic generative model for sequences.</a:t>
            </a:r>
          </a:p>
          <a:p>
            <a:pPr eaLnBrk="1" hangingPunct="1">
              <a:lnSpc>
                <a:spcPct val="90000"/>
              </a:lnSpc>
            </a:pPr>
            <a:r>
              <a:rPr lang="en-US" altLang="en-US" dirty="0"/>
              <a:t>Assume an underlying set of </a:t>
            </a:r>
            <a:r>
              <a:rPr lang="en-US" altLang="en-US" b="1" i="1" dirty="0"/>
              <a:t>hidden </a:t>
            </a:r>
            <a:r>
              <a:rPr lang="en-US" altLang="en-US" dirty="0"/>
              <a:t>(unobserved) states in which the model can be (e.g. parts of speech, abbreviated POS).</a:t>
            </a:r>
          </a:p>
          <a:p>
            <a:pPr eaLnBrk="1" hangingPunct="1">
              <a:lnSpc>
                <a:spcPct val="90000"/>
              </a:lnSpc>
            </a:pPr>
            <a:r>
              <a:rPr lang="en-US" altLang="en-US" dirty="0"/>
              <a:t>Assume probabilistic transitions between states over time (e.g. transition from POS to another POS as sequence is generated).</a:t>
            </a:r>
          </a:p>
          <a:p>
            <a:pPr eaLnBrk="1" hangingPunct="1">
              <a:lnSpc>
                <a:spcPct val="90000"/>
              </a:lnSpc>
            </a:pPr>
            <a:r>
              <a:rPr lang="en-US" altLang="en-US" dirty="0"/>
              <a:t>Assume probabilistic</a:t>
            </a:r>
            <a:r>
              <a:rPr lang="en-US" altLang="en-US" b="1" dirty="0"/>
              <a:t> </a:t>
            </a:r>
            <a:r>
              <a:rPr lang="en-US" altLang="en-US" dirty="0"/>
              <a:t>generation of tokens from states (e.g. words generated per POS).</a:t>
            </a:r>
          </a:p>
          <a:p>
            <a:pPr eaLnBrk="1" hangingPunct="1">
              <a:lnSpc>
                <a:spcPct val="90000"/>
              </a:lnSpc>
            </a:pPr>
            <a:r>
              <a:rPr lang="en-US" altLang="en-US" dirty="0"/>
              <a:t>Advantages of using hidden (un-annotated) variables?</a:t>
            </a:r>
          </a:p>
        </p:txBody>
      </p:sp>
      <p:sp>
        <p:nvSpPr>
          <p:cNvPr id="3789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E49D6D-3C07-4D38-98B5-7394A83FE09C}"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27" name="Rectangle 2"/>
          <p:cNvSpPr>
            <a:spLocks noGrp="1" noChangeArrowheads="1"/>
          </p:cNvSpPr>
          <p:nvPr>
            <p:ph type="title"/>
          </p:nvPr>
        </p:nvSpPr>
        <p:spPr/>
        <p:txBody>
          <a:bodyPr/>
          <a:lstStyle/>
          <a:p>
            <a:pPr eaLnBrk="1" hangingPunct="1"/>
            <a:r>
              <a:rPr lang="en-US" altLang="en-US"/>
              <a:t>Sample HMM for POS</a:t>
            </a:r>
          </a:p>
        </p:txBody>
      </p:sp>
      <p:grpSp>
        <p:nvGrpSpPr>
          <p:cNvPr id="52228" name="Group 3"/>
          <p:cNvGrpSpPr>
            <a:grpSpLocks/>
          </p:cNvGrpSpPr>
          <p:nvPr/>
        </p:nvGrpSpPr>
        <p:grpSpPr bwMode="auto">
          <a:xfrm>
            <a:off x="450850" y="1404938"/>
            <a:ext cx="8362950" cy="4554537"/>
            <a:chOff x="315" y="1007"/>
            <a:chExt cx="5268" cy="2869"/>
          </a:xfrm>
        </p:grpSpPr>
        <p:grpSp>
          <p:nvGrpSpPr>
            <p:cNvPr id="52238" name="Group 4"/>
            <p:cNvGrpSpPr>
              <a:grpSpLocks/>
            </p:cNvGrpSpPr>
            <p:nvPr/>
          </p:nvGrpSpPr>
          <p:grpSpPr bwMode="auto">
            <a:xfrm>
              <a:off x="1391" y="2622"/>
              <a:ext cx="829" cy="1023"/>
              <a:chOff x="1391" y="2622"/>
              <a:chExt cx="829" cy="1023"/>
            </a:xfrm>
          </p:grpSpPr>
          <p:grpSp>
            <p:nvGrpSpPr>
              <p:cNvPr id="52301" name="Group 5"/>
              <p:cNvGrpSpPr>
                <a:grpSpLocks/>
              </p:cNvGrpSpPr>
              <p:nvPr/>
            </p:nvGrpSpPr>
            <p:grpSpPr bwMode="auto">
              <a:xfrm>
                <a:off x="1391" y="2622"/>
                <a:ext cx="829" cy="797"/>
                <a:chOff x="3852" y="2120"/>
                <a:chExt cx="1098" cy="1242"/>
              </a:xfrm>
            </p:grpSpPr>
            <p:sp>
              <p:nvSpPr>
                <p:cNvPr id="52308" name="Freeform 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309" name="Freeform 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310" name="Line 8"/>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2302" name="Text Box 9"/>
              <p:cNvSpPr txBox="1">
                <a:spLocks noChangeArrowheads="1"/>
              </p:cNvSpPr>
              <p:nvPr/>
            </p:nvSpPr>
            <p:spPr bwMode="auto">
              <a:xfrm>
                <a:off x="1413" y="3395"/>
                <a:ext cx="7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52303" name="Text Box 10"/>
              <p:cNvSpPr txBox="1">
                <a:spLocks noChangeArrowheads="1"/>
              </p:cNvSpPr>
              <p:nvPr/>
            </p:nvSpPr>
            <p:spPr bwMode="auto">
              <a:xfrm>
                <a:off x="1444" y="287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52304" name="Text Box 11"/>
              <p:cNvSpPr txBox="1">
                <a:spLocks noChangeArrowheads="1"/>
              </p:cNvSpPr>
              <p:nvPr/>
            </p:nvSpPr>
            <p:spPr bwMode="auto">
              <a:xfrm>
                <a:off x="1753" y="29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52305" name="Text Box 12"/>
              <p:cNvSpPr txBox="1">
                <a:spLocks noChangeArrowheads="1"/>
              </p:cNvSpPr>
              <p:nvPr/>
            </p:nvSpPr>
            <p:spPr bwMode="auto">
              <a:xfrm>
                <a:off x="1392" y="3050"/>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52306" name="Text Box 13"/>
              <p:cNvSpPr txBox="1">
                <a:spLocks noChangeArrowheads="1"/>
              </p:cNvSpPr>
              <p:nvPr/>
            </p:nvSpPr>
            <p:spPr bwMode="auto">
              <a:xfrm>
                <a:off x="1705" y="3143"/>
                <a:ext cx="4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52307" name="Text Box 14"/>
              <p:cNvSpPr txBox="1">
                <a:spLocks noChangeArrowheads="1"/>
              </p:cNvSpPr>
              <p:nvPr/>
            </p:nvSpPr>
            <p:spPr bwMode="auto">
              <a:xfrm>
                <a:off x="1582" y="2697"/>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grpSp>
          <p:nvGrpSpPr>
            <p:cNvPr id="52239" name="Group 15"/>
            <p:cNvGrpSpPr>
              <a:grpSpLocks/>
            </p:cNvGrpSpPr>
            <p:nvPr/>
          </p:nvGrpSpPr>
          <p:grpSpPr bwMode="auto">
            <a:xfrm>
              <a:off x="2212" y="1285"/>
              <a:ext cx="829" cy="1048"/>
              <a:chOff x="2212" y="1285"/>
              <a:chExt cx="829" cy="1048"/>
            </a:xfrm>
          </p:grpSpPr>
          <p:grpSp>
            <p:nvGrpSpPr>
              <p:cNvPr id="52290" name="Group 16"/>
              <p:cNvGrpSpPr>
                <a:grpSpLocks/>
              </p:cNvGrpSpPr>
              <p:nvPr/>
            </p:nvGrpSpPr>
            <p:grpSpPr bwMode="auto">
              <a:xfrm>
                <a:off x="2212" y="1285"/>
                <a:ext cx="829" cy="797"/>
                <a:chOff x="3852" y="2120"/>
                <a:chExt cx="1098" cy="1242"/>
              </a:xfrm>
            </p:grpSpPr>
            <p:sp>
              <p:nvSpPr>
                <p:cNvPr id="52298" name="Freeform 1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99" name="Freeform 1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300" name="Line 19"/>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2291" name="Text Box 20"/>
              <p:cNvSpPr txBox="1">
                <a:spLocks noChangeArrowheads="1"/>
              </p:cNvSpPr>
              <p:nvPr/>
            </p:nvSpPr>
            <p:spPr bwMode="auto">
              <a:xfrm>
                <a:off x="2368" y="2083"/>
                <a:ext cx="4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52292" name="Text Box 21"/>
              <p:cNvSpPr txBox="1">
                <a:spLocks noChangeArrowheads="1"/>
              </p:cNvSpPr>
              <p:nvPr/>
            </p:nvSpPr>
            <p:spPr bwMode="auto">
              <a:xfrm>
                <a:off x="2454" y="1299"/>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52293" name="Text Box 22"/>
              <p:cNvSpPr txBox="1">
                <a:spLocks noChangeArrowheads="1"/>
              </p:cNvSpPr>
              <p:nvPr/>
            </p:nvSpPr>
            <p:spPr bwMode="auto">
              <a:xfrm>
                <a:off x="2337" y="1471"/>
                <a:ext cx="3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52294" name="Text Box 23"/>
              <p:cNvSpPr txBox="1">
                <a:spLocks noChangeArrowheads="1"/>
              </p:cNvSpPr>
              <p:nvPr/>
            </p:nvSpPr>
            <p:spPr bwMode="auto">
              <a:xfrm>
                <a:off x="2232" y="1619"/>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52295" name="Text Box 24"/>
              <p:cNvSpPr txBox="1">
                <a:spLocks noChangeArrowheads="1"/>
              </p:cNvSpPr>
              <p:nvPr/>
            </p:nvSpPr>
            <p:spPr bwMode="auto">
              <a:xfrm>
                <a:off x="2278" y="17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52296" name="Text Box 25"/>
              <p:cNvSpPr txBox="1">
                <a:spLocks noChangeArrowheads="1"/>
              </p:cNvSpPr>
              <p:nvPr/>
            </p:nvSpPr>
            <p:spPr bwMode="auto">
              <a:xfrm>
                <a:off x="2601" y="15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52297" name="Text Box 26"/>
              <p:cNvSpPr txBox="1">
                <a:spLocks noChangeArrowheads="1"/>
              </p:cNvSpPr>
              <p:nvPr/>
            </p:nvSpPr>
            <p:spPr bwMode="auto">
              <a:xfrm>
                <a:off x="2555" y="17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grpSp>
          <p:nvGrpSpPr>
            <p:cNvPr id="52240" name="Group 27"/>
            <p:cNvGrpSpPr>
              <a:grpSpLocks/>
            </p:cNvGrpSpPr>
            <p:nvPr/>
          </p:nvGrpSpPr>
          <p:grpSpPr bwMode="auto">
            <a:xfrm>
              <a:off x="610" y="1295"/>
              <a:ext cx="829" cy="1044"/>
              <a:chOff x="610" y="1295"/>
              <a:chExt cx="829" cy="1044"/>
            </a:xfrm>
          </p:grpSpPr>
          <p:grpSp>
            <p:nvGrpSpPr>
              <p:cNvPr id="52276" name="Group 28"/>
              <p:cNvGrpSpPr>
                <a:grpSpLocks/>
              </p:cNvGrpSpPr>
              <p:nvPr/>
            </p:nvGrpSpPr>
            <p:grpSpPr bwMode="auto">
              <a:xfrm>
                <a:off x="610" y="1297"/>
                <a:ext cx="829" cy="1042"/>
                <a:chOff x="610" y="1297"/>
                <a:chExt cx="829" cy="1042"/>
              </a:xfrm>
            </p:grpSpPr>
            <p:grpSp>
              <p:nvGrpSpPr>
                <p:cNvPr id="52285" name="Group 29"/>
                <p:cNvGrpSpPr>
                  <a:grpSpLocks/>
                </p:cNvGrpSpPr>
                <p:nvPr/>
              </p:nvGrpSpPr>
              <p:grpSpPr bwMode="auto">
                <a:xfrm>
                  <a:off x="610" y="1297"/>
                  <a:ext cx="829" cy="797"/>
                  <a:chOff x="3852" y="2120"/>
                  <a:chExt cx="1098" cy="1242"/>
                </a:xfrm>
              </p:grpSpPr>
              <p:sp>
                <p:nvSpPr>
                  <p:cNvPr id="52287" name="Freeform 30"/>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88" name="Freeform 31"/>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89" name="Line 32"/>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2286" name="Text Box 33"/>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52277" name="Text Box 34"/>
              <p:cNvSpPr txBox="1">
                <a:spLocks noChangeArrowheads="1"/>
              </p:cNvSpPr>
              <p:nvPr/>
            </p:nvSpPr>
            <p:spPr bwMode="auto">
              <a:xfrm>
                <a:off x="753" y="1476"/>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52278" name="Text Box 35"/>
              <p:cNvSpPr txBox="1">
                <a:spLocks noChangeArrowheads="1"/>
              </p:cNvSpPr>
              <p:nvPr/>
            </p:nvSpPr>
            <p:spPr bwMode="auto">
              <a:xfrm>
                <a:off x="995" y="150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2279" name="Text Box 36"/>
              <p:cNvSpPr txBox="1">
                <a:spLocks noChangeArrowheads="1"/>
              </p:cNvSpPr>
              <p:nvPr/>
            </p:nvSpPr>
            <p:spPr bwMode="auto">
              <a:xfrm>
                <a:off x="676" y="167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2280" name="Text Box 37"/>
              <p:cNvSpPr txBox="1">
                <a:spLocks noChangeArrowheads="1"/>
              </p:cNvSpPr>
              <p:nvPr/>
            </p:nvSpPr>
            <p:spPr bwMode="auto">
              <a:xfrm>
                <a:off x="841" y="129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2281" name="Text Box 38"/>
              <p:cNvSpPr txBox="1">
                <a:spLocks noChangeArrowheads="1"/>
              </p:cNvSpPr>
              <p:nvPr/>
            </p:nvSpPr>
            <p:spPr bwMode="auto">
              <a:xfrm>
                <a:off x="869" y="1821"/>
                <a:ext cx="3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52282" name="Text Box 39"/>
              <p:cNvSpPr txBox="1">
                <a:spLocks noChangeArrowheads="1"/>
              </p:cNvSpPr>
              <p:nvPr/>
            </p:nvSpPr>
            <p:spPr bwMode="auto">
              <a:xfrm>
                <a:off x="849" y="1572"/>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52283" name="Text Box 40"/>
              <p:cNvSpPr txBox="1">
                <a:spLocks noChangeArrowheads="1"/>
              </p:cNvSpPr>
              <p:nvPr/>
            </p:nvSpPr>
            <p:spPr bwMode="auto">
              <a:xfrm>
                <a:off x="1082" y="165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2284" name="Text Box 41"/>
              <p:cNvSpPr txBox="1">
                <a:spLocks noChangeArrowheads="1"/>
              </p:cNvSpPr>
              <p:nvPr/>
            </p:nvSpPr>
            <p:spPr bwMode="auto">
              <a:xfrm>
                <a:off x="945" y="1668"/>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grpSp>
        <p:grpSp>
          <p:nvGrpSpPr>
            <p:cNvPr id="52241" name="Group 42"/>
            <p:cNvGrpSpPr>
              <a:grpSpLocks/>
            </p:cNvGrpSpPr>
            <p:nvPr/>
          </p:nvGrpSpPr>
          <p:grpSpPr bwMode="auto">
            <a:xfrm>
              <a:off x="3799" y="2135"/>
              <a:ext cx="829" cy="797"/>
              <a:chOff x="3852" y="2120"/>
              <a:chExt cx="1098" cy="1242"/>
            </a:xfrm>
          </p:grpSpPr>
          <p:sp>
            <p:nvSpPr>
              <p:cNvPr id="52273" name="Freeform 43"/>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74" name="Freeform 44"/>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75" name="Line 45"/>
              <p:cNvSpPr>
                <a:spLocks noChangeShapeType="1"/>
              </p:cNvSpPr>
              <p:nvPr/>
            </p:nvSpPr>
            <p:spPr bwMode="auto">
              <a:xfrm flipV="1">
                <a:off x="4025" y="2120"/>
                <a:ext cx="760" cy="8"/>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2242" name="Text Box 46"/>
            <p:cNvSpPr txBox="1">
              <a:spLocks noChangeArrowheads="1"/>
            </p:cNvSpPr>
            <p:nvPr/>
          </p:nvSpPr>
          <p:spPr bwMode="auto">
            <a:xfrm>
              <a:off x="4001" y="2935"/>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52243" name="Text Box 47"/>
            <p:cNvSpPr txBox="1">
              <a:spLocks noChangeArrowheads="1"/>
            </p:cNvSpPr>
            <p:nvPr/>
          </p:nvSpPr>
          <p:spPr bwMode="auto">
            <a:xfrm>
              <a:off x="4075" y="2144"/>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52244" name="Text Box 48"/>
            <p:cNvSpPr txBox="1">
              <a:spLocks noChangeArrowheads="1"/>
            </p:cNvSpPr>
            <p:nvPr/>
          </p:nvSpPr>
          <p:spPr bwMode="auto">
            <a:xfrm>
              <a:off x="3837" y="2413"/>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52245" name="Text Box 49"/>
            <p:cNvSpPr txBox="1">
              <a:spLocks noChangeArrowheads="1"/>
            </p:cNvSpPr>
            <p:nvPr/>
          </p:nvSpPr>
          <p:spPr bwMode="auto">
            <a:xfrm>
              <a:off x="4082" y="2358"/>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52246" name="Text Box 50"/>
            <p:cNvSpPr txBox="1">
              <a:spLocks noChangeArrowheads="1"/>
            </p:cNvSpPr>
            <p:nvPr/>
          </p:nvSpPr>
          <p:spPr bwMode="auto">
            <a:xfrm>
              <a:off x="4036" y="2500"/>
              <a:ext cx="5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52247" name="Text Box 51"/>
            <p:cNvSpPr txBox="1">
              <a:spLocks noChangeArrowheads="1"/>
            </p:cNvSpPr>
            <p:nvPr/>
          </p:nvSpPr>
          <p:spPr bwMode="auto">
            <a:xfrm>
              <a:off x="3907" y="2658"/>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52248" name="Freeform 52"/>
            <p:cNvSpPr>
              <a:spLocks/>
            </p:cNvSpPr>
            <p:nvPr/>
          </p:nvSpPr>
          <p:spPr bwMode="auto">
            <a:xfrm>
              <a:off x="1321" y="1951"/>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49" name="Text Box 53"/>
            <p:cNvSpPr txBox="1">
              <a:spLocks noChangeArrowheads="1"/>
            </p:cNvSpPr>
            <p:nvPr/>
          </p:nvSpPr>
          <p:spPr bwMode="auto">
            <a:xfrm>
              <a:off x="1585" y="1968"/>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52250" name="Freeform 54"/>
            <p:cNvSpPr>
              <a:spLocks/>
            </p:cNvSpPr>
            <p:nvPr/>
          </p:nvSpPr>
          <p:spPr bwMode="auto">
            <a:xfrm>
              <a:off x="2949" y="1943"/>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51" name="Freeform 55"/>
            <p:cNvSpPr>
              <a:spLocks/>
            </p:cNvSpPr>
            <p:nvPr/>
          </p:nvSpPr>
          <p:spPr bwMode="auto">
            <a:xfrm>
              <a:off x="1344" y="1223"/>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52" name="Text Box 56"/>
            <p:cNvSpPr txBox="1">
              <a:spLocks noChangeArrowheads="1"/>
            </p:cNvSpPr>
            <p:nvPr/>
          </p:nvSpPr>
          <p:spPr bwMode="auto">
            <a:xfrm>
              <a:off x="1662" y="1007"/>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2253" name="Text Box 57"/>
            <p:cNvSpPr txBox="1">
              <a:spLocks noChangeArrowheads="1"/>
            </p:cNvSpPr>
            <p:nvPr/>
          </p:nvSpPr>
          <p:spPr bwMode="auto">
            <a:xfrm>
              <a:off x="3238" y="2071"/>
              <a:ext cx="39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52254" name="Text Box 58"/>
            <p:cNvSpPr txBox="1">
              <a:spLocks noChangeArrowheads="1"/>
            </p:cNvSpPr>
            <p:nvPr/>
          </p:nvSpPr>
          <p:spPr bwMode="auto">
            <a:xfrm>
              <a:off x="4137" y="265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52255" name="Freeform 59"/>
            <p:cNvSpPr>
              <a:spLocks/>
            </p:cNvSpPr>
            <p:nvPr/>
          </p:nvSpPr>
          <p:spPr bwMode="auto">
            <a:xfrm>
              <a:off x="1190" y="2081"/>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56" name="Text Box 60"/>
            <p:cNvSpPr txBox="1">
              <a:spLocks noChangeArrowheads="1"/>
            </p:cNvSpPr>
            <p:nvPr/>
          </p:nvSpPr>
          <p:spPr bwMode="auto">
            <a:xfrm>
              <a:off x="2627" y="2494"/>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2257" name="Oval 61"/>
            <p:cNvSpPr>
              <a:spLocks noChangeArrowheads="1"/>
            </p:cNvSpPr>
            <p:nvPr/>
          </p:nvSpPr>
          <p:spPr bwMode="auto">
            <a:xfrm>
              <a:off x="5084" y="2250"/>
              <a:ext cx="499" cy="43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58" name="Text Box 62"/>
            <p:cNvSpPr txBox="1">
              <a:spLocks noChangeArrowheads="1"/>
            </p:cNvSpPr>
            <p:nvPr/>
          </p:nvSpPr>
          <p:spPr bwMode="auto">
            <a:xfrm>
              <a:off x="5155" y="2313"/>
              <a:ext cx="3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52259" name="Freeform 63"/>
            <p:cNvSpPr>
              <a:spLocks/>
            </p:cNvSpPr>
            <p:nvPr/>
          </p:nvSpPr>
          <p:spPr bwMode="auto">
            <a:xfrm>
              <a:off x="4531" y="2146"/>
              <a:ext cx="691" cy="289"/>
            </a:xfrm>
            <a:custGeom>
              <a:avLst/>
              <a:gdLst>
                <a:gd name="T0" fmla="*/ 0 w 691"/>
                <a:gd name="T1" fmla="*/ 289 h 289"/>
                <a:gd name="T2" fmla="*/ 146 w 691"/>
                <a:gd name="T3" fmla="*/ 150 h 289"/>
                <a:gd name="T4" fmla="*/ 423 w 691"/>
                <a:gd name="T5" fmla="*/ 4 h 289"/>
                <a:gd name="T6" fmla="*/ 691 w 691"/>
                <a:gd name="T7" fmla="*/ 127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60" name="Text Box 64"/>
            <p:cNvSpPr txBox="1">
              <a:spLocks noChangeArrowheads="1"/>
            </p:cNvSpPr>
            <p:nvPr/>
          </p:nvSpPr>
          <p:spPr bwMode="auto">
            <a:xfrm>
              <a:off x="4743" y="1883"/>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2261" name="Freeform 65"/>
            <p:cNvSpPr>
              <a:spLocks/>
            </p:cNvSpPr>
            <p:nvPr/>
          </p:nvSpPr>
          <p:spPr bwMode="auto">
            <a:xfrm>
              <a:off x="2880" y="1186"/>
              <a:ext cx="2527" cy="1072"/>
            </a:xfrm>
            <a:custGeom>
              <a:avLst/>
              <a:gdLst>
                <a:gd name="T0" fmla="*/ 0 w 2527"/>
                <a:gd name="T1" fmla="*/ 358 h 1072"/>
                <a:gd name="T2" fmla="*/ 684 w 2527"/>
                <a:gd name="T3" fmla="*/ 104 h 1072"/>
                <a:gd name="T4" fmla="*/ 1574 w 2527"/>
                <a:gd name="T5" fmla="*/ 27 h 1072"/>
                <a:gd name="T6" fmla="*/ 2335 w 2527"/>
                <a:gd name="T7" fmla="*/ 266 h 1072"/>
                <a:gd name="T8" fmla="*/ 2527 w 2527"/>
                <a:gd name="T9" fmla="*/ 1072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62" name="Text Box 66"/>
            <p:cNvSpPr txBox="1">
              <a:spLocks noChangeArrowheads="1"/>
            </p:cNvSpPr>
            <p:nvPr/>
          </p:nvSpPr>
          <p:spPr bwMode="auto">
            <a:xfrm>
              <a:off x="3667" y="1222"/>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2263" name="Freeform 67"/>
            <p:cNvSpPr>
              <a:spLocks/>
            </p:cNvSpPr>
            <p:nvPr/>
          </p:nvSpPr>
          <p:spPr bwMode="auto">
            <a:xfrm>
              <a:off x="2204" y="2857"/>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64" name="Text Box 68"/>
            <p:cNvSpPr txBox="1">
              <a:spLocks noChangeArrowheads="1"/>
            </p:cNvSpPr>
            <p:nvPr/>
          </p:nvSpPr>
          <p:spPr bwMode="auto">
            <a:xfrm>
              <a:off x="2662" y="3050"/>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52265" name="Freeform 69"/>
            <p:cNvSpPr>
              <a:spLocks/>
            </p:cNvSpPr>
            <p:nvPr/>
          </p:nvSpPr>
          <p:spPr bwMode="auto">
            <a:xfrm>
              <a:off x="2066" y="2665"/>
              <a:ext cx="3195" cy="974"/>
            </a:xfrm>
            <a:custGeom>
              <a:avLst/>
              <a:gdLst>
                <a:gd name="T0" fmla="*/ 0 w 3195"/>
                <a:gd name="T1" fmla="*/ 683 h 974"/>
                <a:gd name="T2" fmla="*/ 1060 w 3195"/>
                <a:gd name="T3" fmla="*/ 868 h 974"/>
                <a:gd name="T4" fmla="*/ 1943 w 3195"/>
                <a:gd name="T5" fmla="*/ 829 h 974"/>
                <a:gd name="T6" fmla="*/ 3195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66" name="Text Box 70"/>
            <p:cNvSpPr txBox="1">
              <a:spLocks noChangeArrowheads="1"/>
            </p:cNvSpPr>
            <p:nvPr/>
          </p:nvSpPr>
          <p:spPr bwMode="auto">
            <a:xfrm>
              <a:off x="3283" y="3350"/>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2267" name="Text Box 71"/>
            <p:cNvSpPr txBox="1">
              <a:spLocks noChangeArrowheads="1"/>
            </p:cNvSpPr>
            <p:nvPr/>
          </p:nvSpPr>
          <p:spPr bwMode="auto">
            <a:xfrm>
              <a:off x="1013" y="2854"/>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2268" name="Freeform 72"/>
            <p:cNvSpPr>
              <a:spLocks/>
            </p:cNvSpPr>
            <p:nvPr/>
          </p:nvSpPr>
          <p:spPr bwMode="auto">
            <a:xfrm>
              <a:off x="506" y="1905"/>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69" name="Freeform 73"/>
            <p:cNvSpPr>
              <a:spLocks/>
            </p:cNvSpPr>
            <p:nvPr/>
          </p:nvSpPr>
          <p:spPr bwMode="auto">
            <a:xfrm>
              <a:off x="315" y="1743"/>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70" name="Text Box 74"/>
            <p:cNvSpPr txBox="1">
              <a:spLocks noChangeArrowheads="1"/>
            </p:cNvSpPr>
            <p:nvPr/>
          </p:nvSpPr>
          <p:spPr bwMode="auto">
            <a:xfrm>
              <a:off x="2453" y="3626"/>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52271" name="Freeform 75"/>
            <p:cNvSpPr>
              <a:spLocks/>
            </p:cNvSpPr>
            <p:nvPr/>
          </p:nvSpPr>
          <p:spPr bwMode="auto">
            <a:xfrm>
              <a:off x="2028" y="2734"/>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72" name="Text Box 76"/>
            <p:cNvSpPr txBox="1">
              <a:spLocks noChangeArrowheads="1"/>
            </p:cNvSpPr>
            <p:nvPr/>
          </p:nvSpPr>
          <p:spPr bwMode="auto">
            <a:xfrm>
              <a:off x="3072" y="2723"/>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grpSp>
      <p:sp>
        <p:nvSpPr>
          <p:cNvPr id="52229"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30" name="TextBox 80"/>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52231" name="Freeform 82"/>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52232" name="Straight Arrow Connector 84"/>
          <p:cNvCxnSpPr>
            <a:cxnSpLocks noChangeShapeType="1"/>
            <a:stCxn id="52229"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33"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2234"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2235"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52236" name="Freeform 91"/>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23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72402C-F4AA-489F-89F3-3E8CF43B0C7F}"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75" name="Rectangle 2"/>
          <p:cNvSpPr>
            <a:spLocks noGrp="1" noChangeArrowheads="1"/>
          </p:cNvSpPr>
          <p:nvPr>
            <p:ph type="title"/>
          </p:nvPr>
        </p:nvSpPr>
        <p:spPr/>
        <p:txBody>
          <a:bodyPr/>
          <a:lstStyle/>
          <a:p>
            <a:pPr eaLnBrk="1" hangingPunct="1"/>
            <a:r>
              <a:rPr lang="en-US" altLang="en-US"/>
              <a:t>Sample HMM Generation</a:t>
            </a:r>
          </a:p>
        </p:txBody>
      </p:sp>
      <p:grpSp>
        <p:nvGrpSpPr>
          <p:cNvPr id="54276" name="Group 3"/>
          <p:cNvGrpSpPr>
            <a:grpSpLocks/>
          </p:cNvGrpSpPr>
          <p:nvPr/>
        </p:nvGrpSpPr>
        <p:grpSpPr bwMode="auto">
          <a:xfrm>
            <a:off x="450850" y="1404938"/>
            <a:ext cx="8362950" cy="4554537"/>
            <a:chOff x="315" y="1007"/>
            <a:chExt cx="5268" cy="2869"/>
          </a:xfrm>
        </p:grpSpPr>
        <p:grpSp>
          <p:nvGrpSpPr>
            <p:cNvPr id="54286" name="Group 4"/>
            <p:cNvGrpSpPr>
              <a:grpSpLocks/>
            </p:cNvGrpSpPr>
            <p:nvPr/>
          </p:nvGrpSpPr>
          <p:grpSpPr bwMode="auto">
            <a:xfrm>
              <a:off x="1391" y="2622"/>
              <a:ext cx="829" cy="1023"/>
              <a:chOff x="1391" y="2622"/>
              <a:chExt cx="829" cy="1023"/>
            </a:xfrm>
          </p:grpSpPr>
          <p:grpSp>
            <p:nvGrpSpPr>
              <p:cNvPr id="54349" name="Group 5"/>
              <p:cNvGrpSpPr>
                <a:grpSpLocks/>
              </p:cNvGrpSpPr>
              <p:nvPr/>
            </p:nvGrpSpPr>
            <p:grpSpPr bwMode="auto">
              <a:xfrm>
                <a:off x="1391" y="2622"/>
                <a:ext cx="829" cy="797"/>
                <a:chOff x="3852" y="2120"/>
                <a:chExt cx="1098" cy="1242"/>
              </a:xfrm>
            </p:grpSpPr>
            <p:sp>
              <p:nvSpPr>
                <p:cNvPr id="54356" name="Freeform 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57" name="Freeform 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58" name="Line 8"/>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4350" name="Text Box 9"/>
              <p:cNvSpPr txBox="1">
                <a:spLocks noChangeArrowheads="1"/>
              </p:cNvSpPr>
              <p:nvPr/>
            </p:nvSpPr>
            <p:spPr bwMode="auto">
              <a:xfrm>
                <a:off x="1413" y="3395"/>
                <a:ext cx="7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54351" name="Text Box 10"/>
              <p:cNvSpPr txBox="1">
                <a:spLocks noChangeArrowheads="1"/>
              </p:cNvSpPr>
              <p:nvPr/>
            </p:nvSpPr>
            <p:spPr bwMode="auto">
              <a:xfrm>
                <a:off x="1444" y="287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54352" name="Text Box 11"/>
              <p:cNvSpPr txBox="1">
                <a:spLocks noChangeArrowheads="1"/>
              </p:cNvSpPr>
              <p:nvPr/>
            </p:nvSpPr>
            <p:spPr bwMode="auto">
              <a:xfrm>
                <a:off x="1753" y="29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54353" name="Text Box 12"/>
              <p:cNvSpPr txBox="1">
                <a:spLocks noChangeArrowheads="1"/>
              </p:cNvSpPr>
              <p:nvPr/>
            </p:nvSpPr>
            <p:spPr bwMode="auto">
              <a:xfrm>
                <a:off x="1392" y="3050"/>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54354" name="Text Box 13"/>
              <p:cNvSpPr txBox="1">
                <a:spLocks noChangeArrowheads="1"/>
              </p:cNvSpPr>
              <p:nvPr/>
            </p:nvSpPr>
            <p:spPr bwMode="auto">
              <a:xfrm>
                <a:off x="1705" y="3143"/>
                <a:ext cx="4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54355" name="Text Box 14"/>
              <p:cNvSpPr txBox="1">
                <a:spLocks noChangeArrowheads="1"/>
              </p:cNvSpPr>
              <p:nvPr/>
            </p:nvSpPr>
            <p:spPr bwMode="auto">
              <a:xfrm>
                <a:off x="1582" y="2697"/>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grpSp>
          <p:nvGrpSpPr>
            <p:cNvPr id="54287" name="Group 15"/>
            <p:cNvGrpSpPr>
              <a:grpSpLocks/>
            </p:cNvGrpSpPr>
            <p:nvPr/>
          </p:nvGrpSpPr>
          <p:grpSpPr bwMode="auto">
            <a:xfrm>
              <a:off x="2212" y="1285"/>
              <a:ext cx="829" cy="1048"/>
              <a:chOff x="2212" y="1285"/>
              <a:chExt cx="829" cy="1048"/>
            </a:xfrm>
          </p:grpSpPr>
          <p:grpSp>
            <p:nvGrpSpPr>
              <p:cNvPr id="54338" name="Group 16"/>
              <p:cNvGrpSpPr>
                <a:grpSpLocks/>
              </p:cNvGrpSpPr>
              <p:nvPr/>
            </p:nvGrpSpPr>
            <p:grpSpPr bwMode="auto">
              <a:xfrm>
                <a:off x="2212" y="1285"/>
                <a:ext cx="829" cy="797"/>
                <a:chOff x="3852" y="2120"/>
                <a:chExt cx="1098" cy="1242"/>
              </a:xfrm>
            </p:grpSpPr>
            <p:sp>
              <p:nvSpPr>
                <p:cNvPr id="54346" name="Freeform 1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47" name="Freeform 1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48" name="Line 19"/>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4339" name="Text Box 20"/>
              <p:cNvSpPr txBox="1">
                <a:spLocks noChangeArrowheads="1"/>
              </p:cNvSpPr>
              <p:nvPr/>
            </p:nvSpPr>
            <p:spPr bwMode="auto">
              <a:xfrm>
                <a:off x="2368" y="2083"/>
                <a:ext cx="4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54340" name="Text Box 21"/>
              <p:cNvSpPr txBox="1">
                <a:spLocks noChangeArrowheads="1"/>
              </p:cNvSpPr>
              <p:nvPr/>
            </p:nvSpPr>
            <p:spPr bwMode="auto">
              <a:xfrm>
                <a:off x="2454" y="1299"/>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54341" name="Text Box 22"/>
              <p:cNvSpPr txBox="1">
                <a:spLocks noChangeArrowheads="1"/>
              </p:cNvSpPr>
              <p:nvPr/>
            </p:nvSpPr>
            <p:spPr bwMode="auto">
              <a:xfrm>
                <a:off x="2337" y="1471"/>
                <a:ext cx="3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54342" name="Text Box 23"/>
              <p:cNvSpPr txBox="1">
                <a:spLocks noChangeArrowheads="1"/>
              </p:cNvSpPr>
              <p:nvPr/>
            </p:nvSpPr>
            <p:spPr bwMode="auto">
              <a:xfrm>
                <a:off x="2232" y="1619"/>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54343" name="Text Box 24"/>
              <p:cNvSpPr txBox="1">
                <a:spLocks noChangeArrowheads="1"/>
              </p:cNvSpPr>
              <p:nvPr/>
            </p:nvSpPr>
            <p:spPr bwMode="auto">
              <a:xfrm>
                <a:off x="2278" y="17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54344" name="Text Box 25"/>
              <p:cNvSpPr txBox="1">
                <a:spLocks noChangeArrowheads="1"/>
              </p:cNvSpPr>
              <p:nvPr/>
            </p:nvSpPr>
            <p:spPr bwMode="auto">
              <a:xfrm>
                <a:off x="2601" y="15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54345" name="Text Box 26"/>
              <p:cNvSpPr txBox="1">
                <a:spLocks noChangeArrowheads="1"/>
              </p:cNvSpPr>
              <p:nvPr/>
            </p:nvSpPr>
            <p:spPr bwMode="auto">
              <a:xfrm>
                <a:off x="2555" y="17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grpSp>
          <p:nvGrpSpPr>
            <p:cNvPr id="54288" name="Group 27"/>
            <p:cNvGrpSpPr>
              <a:grpSpLocks/>
            </p:cNvGrpSpPr>
            <p:nvPr/>
          </p:nvGrpSpPr>
          <p:grpSpPr bwMode="auto">
            <a:xfrm>
              <a:off x="610" y="1295"/>
              <a:ext cx="829" cy="1044"/>
              <a:chOff x="610" y="1295"/>
              <a:chExt cx="829" cy="1044"/>
            </a:xfrm>
          </p:grpSpPr>
          <p:grpSp>
            <p:nvGrpSpPr>
              <p:cNvPr id="54324" name="Group 28"/>
              <p:cNvGrpSpPr>
                <a:grpSpLocks/>
              </p:cNvGrpSpPr>
              <p:nvPr/>
            </p:nvGrpSpPr>
            <p:grpSpPr bwMode="auto">
              <a:xfrm>
                <a:off x="610" y="1297"/>
                <a:ext cx="829" cy="1042"/>
                <a:chOff x="610" y="1297"/>
                <a:chExt cx="829" cy="1042"/>
              </a:xfrm>
            </p:grpSpPr>
            <p:grpSp>
              <p:nvGrpSpPr>
                <p:cNvPr id="54333" name="Group 29"/>
                <p:cNvGrpSpPr>
                  <a:grpSpLocks/>
                </p:cNvGrpSpPr>
                <p:nvPr/>
              </p:nvGrpSpPr>
              <p:grpSpPr bwMode="auto">
                <a:xfrm>
                  <a:off x="610" y="1297"/>
                  <a:ext cx="829" cy="797"/>
                  <a:chOff x="3852" y="2120"/>
                  <a:chExt cx="1098" cy="1242"/>
                </a:xfrm>
              </p:grpSpPr>
              <p:sp>
                <p:nvSpPr>
                  <p:cNvPr id="54335" name="Freeform 30"/>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36" name="Freeform 31"/>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37" name="Line 32"/>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4334" name="Text Box 33"/>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54325" name="Text Box 34"/>
              <p:cNvSpPr txBox="1">
                <a:spLocks noChangeArrowheads="1"/>
              </p:cNvSpPr>
              <p:nvPr/>
            </p:nvSpPr>
            <p:spPr bwMode="auto">
              <a:xfrm>
                <a:off x="753" y="1476"/>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54326" name="Text Box 35"/>
              <p:cNvSpPr txBox="1">
                <a:spLocks noChangeArrowheads="1"/>
              </p:cNvSpPr>
              <p:nvPr/>
            </p:nvSpPr>
            <p:spPr bwMode="auto">
              <a:xfrm>
                <a:off x="995" y="150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4327" name="Text Box 36"/>
              <p:cNvSpPr txBox="1">
                <a:spLocks noChangeArrowheads="1"/>
              </p:cNvSpPr>
              <p:nvPr/>
            </p:nvSpPr>
            <p:spPr bwMode="auto">
              <a:xfrm>
                <a:off x="676" y="167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4328" name="Text Box 37"/>
              <p:cNvSpPr txBox="1">
                <a:spLocks noChangeArrowheads="1"/>
              </p:cNvSpPr>
              <p:nvPr/>
            </p:nvSpPr>
            <p:spPr bwMode="auto">
              <a:xfrm>
                <a:off x="841" y="129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4329" name="Text Box 38"/>
              <p:cNvSpPr txBox="1">
                <a:spLocks noChangeArrowheads="1"/>
              </p:cNvSpPr>
              <p:nvPr/>
            </p:nvSpPr>
            <p:spPr bwMode="auto">
              <a:xfrm>
                <a:off x="869" y="1821"/>
                <a:ext cx="3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54330" name="Text Box 39"/>
              <p:cNvSpPr txBox="1">
                <a:spLocks noChangeArrowheads="1"/>
              </p:cNvSpPr>
              <p:nvPr/>
            </p:nvSpPr>
            <p:spPr bwMode="auto">
              <a:xfrm>
                <a:off x="849" y="1572"/>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54331" name="Text Box 40"/>
              <p:cNvSpPr txBox="1">
                <a:spLocks noChangeArrowheads="1"/>
              </p:cNvSpPr>
              <p:nvPr/>
            </p:nvSpPr>
            <p:spPr bwMode="auto">
              <a:xfrm>
                <a:off x="1082" y="165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4332" name="Text Box 41"/>
              <p:cNvSpPr txBox="1">
                <a:spLocks noChangeArrowheads="1"/>
              </p:cNvSpPr>
              <p:nvPr/>
            </p:nvSpPr>
            <p:spPr bwMode="auto">
              <a:xfrm>
                <a:off x="945" y="1668"/>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grpSp>
        <p:grpSp>
          <p:nvGrpSpPr>
            <p:cNvPr id="54289" name="Group 42"/>
            <p:cNvGrpSpPr>
              <a:grpSpLocks/>
            </p:cNvGrpSpPr>
            <p:nvPr/>
          </p:nvGrpSpPr>
          <p:grpSpPr bwMode="auto">
            <a:xfrm>
              <a:off x="3799" y="2135"/>
              <a:ext cx="829" cy="797"/>
              <a:chOff x="3852" y="2120"/>
              <a:chExt cx="1098" cy="1242"/>
            </a:xfrm>
          </p:grpSpPr>
          <p:sp>
            <p:nvSpPr>
              <p:cNvPr id="54321" name="Freeform 43"/>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22" name="Freeform 44"/>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23" name="Line 45"/>
              <p:cNvSpPr>
                <a:spLocks noChangeShapeType="1"/>
              </p:cNvSpPr>
              <p:nvPr/>
            </p:nvSpPr>
            <p:spPr bwMode="auto">
              <a:xfrm flipV="1">
                <a:off x="4025" y="2120"/>
                <a:ext cx="760" cy="8"/>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4290" name="Text Box 46"/>
            <p:cNvSpPr txBox="1">
              <a:spLocks noChangeArrowheads="1"/>
            </p:cNvSpPr>
            <p:nvPr/>
          </p:nvSpPr>
          <p:spPr bwMode="auto">
            <a:xfrm>
              <a:off x="4001" y="2935"/>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54291" name="Text Box 47"/>
            <p:cNvSpPr txBox="1">
              <a:spLocks noChangeArrowheads="1"/>
            </p:cNvSpPr>
            <p:nvPr/>
          </p:nvSpPr>
          <p:spPr bwMode="auto">
            <a:xfrm>
              <a:off x="4075" y="2144"/>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54292" name="Text Box 48"/>
            <p:cNvSpPr txBox="1">
              <a:spLocks noChangeArrowheads="1"/>
            </p:cNvSpPr>
            <p:nvPr/>
          </p:nvSpPr>
          <p:spPr bwMode="auto">
            <a:xfrm>
              <a:off x="3837" y="2413"/>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54293" name="Text Box 49"/>
            <p:cNvSpPr txBox="1">
              <a:spLocks noChangeArrowheads="1"/>
            </p:cNvSpPr>
            <p:nvPr/>
          </p:nvSpPr>
          <p:spPr bwMode="auto">
            <a:xfrm>
              <a:off x="4082" y="2358"/>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54294" name="Text Box 50"/>
            <p:cNvSpPr txBox="1">
              <a:spLocks noChangeArrowheads="1"/>
            </p:cNvSpPr>
            <p:nvPr/>
          </p:nvSpPr>
          <p:spPr bwMode="auto">
            <a:xfrm>
              <a:off x="4036" y="2500"/>
              <a:ext cx="5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54295" name="Text Box 51"/>
            <p:cNvSpPr txBox="1">
              <a:spLocks noChangeArrowheads="1"/>
            </p:cNvSpPr>
            <p:nvPr/>
          </p:nvSpPr>
          <p:spPr bwMode="auto">
            <a:xfrm>
              <a:off x="3907" y="2658"/>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54296" name="Freeform 52"/>
            <p:cNvSpPr>
              <a:spLocks/>
            </p:cNvSpPr>
            <p:nvPr/>
          </p:nvSpPr>
          <p:spPr bwMode="auto">
            <a:xfrm>
              <a:off x="1321" y="1951"/>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97" name="Text Box 53"/>
            <p:cNvSpPr txBox="1">
              <a:spLocks noChangeArrowheads="1"/>
            </p:cNvSpPr>
            <p:nvPr/>
          </p:nvSpPr>
          <p:spPr bwMode="auto">
            <a:xfrm>
              <a:off x="1585" y="1968"/>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54298" name="Freeform 54"/>
            <p:cNvSpPr>
              <a:spLocks/>
            </p:cNvSpPr>
            <p:nvPr/>
          </p:nvSpPr>
          <p:spPr bwMode="auto">
            <a:xfrm>
              <a:off x="2949" y="1943"/>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99" name="Freeform 55"/>
            <p:cNvSpPr>
              <a:spLocks/>
            </p:cNvSpPr>
            <p:nvPr/>
          </p:nvSpPr>
          <p:spPr bwMode="auto">
            <a:xfrm>
              <a:off x="1344" y="1223"/>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00" name="Text Box 56"/>
            <p:cNvSpPr txBox="1">
              <a:spLocks noChangeArrowheads="1"/>
            </p:cNvSpPr>
            <p:nvPr/>
          </p:nvSpPr>
          <p:spPr bwMode="auto">
            <a:xfrm>
              <a:off x="1662" y="1007"/>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4301" name="Text Box 57"/>
            <p:cNvSpPr txBox="1">
              <a:spLocks noChangeArrowheads="1"/>
            </p:cNvSpPr>
            <p:nvPr/>
          </p:nvSpPr>
          <p:spPr bwMode="auto">
            <a:xfrm>
              <a:off x="3238" y="2071"/>
              <a:ext cx="39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54302" name="Text Box 58"/>
            <p:cNvSpPr txBox="1">
              <a:spLocks noChangeArrowheads="1"/>
            </p:cNvSpPr>
            <p:nvPr/>
          </p:nvSpPr>
          <p:spPr bwMode="auto">
            <a:xfrm>
              <a:off x="4137" y="2654"/>
              <a:ext cx="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54303" name="Freeform 59"/>
            <p:cNvSpPr>
              <a:spLocks/>
            </p:cNvSpPr>
            <p:nvPr/>
          </p:nvSpPr>
          <p:spPr bwMode="auto">
            <a:xfrm>
              <a:off x="1190" y="2081"/>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04" name="Text Box 60"/>
            <p:cNvSpPr txBox="1">
              <a:spLocks noChangeArrowheads="1"/>
            </p:cNvSpPr>
            <p:nvPr/>
          </p:nvSpPr>
          <p:spPr bwMode="auto">
            <a:xfrm>
              <a:off x="2627" y="2494"/>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4305" name="Oval 61"/>
            <p:cNvSpPr>
              <a:spLocks noChangeArrowheads="1"/>
            </p:cNvSpPr>
            <p:nvPr/>
          </p:nvSpPr>
          <p:spPr bwMode="auto">
            <a:xfrm>
              <a:off x="5084" y="2250"/>
              <a:ext cx="499" cy="43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06" name="Text Box 62"/>
            <p:cNvSpPr txBox="1">
              <a:spLocks noChangeArrowheads="1"/>
            </p:cNvSpPr>
            <p:nvPr/>
          </p:nvSpPr>
          <p:spPr bwMode="auto">
            <a:xfrm>
              <a:off x="5155" y="2313"/>
              <a:ext cx="3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54307" name="Freeform 63"/>
            <p:cNvSpPr>
              <a:spLocks/>
            </p:cNvSpPr>
            <p:nvPr/>
          </p:nvSpPr>
          <p:spPr bwMode="auto">
            <a:xfrm>
              <a:off x="4531" y="2146"/>
              <a:ext cx="691" cy="289"/>
            </a:xfrm>
            <a:custGeom>
              <a:avLst/>
              <a:gdLst>
                <a:gd name="T0" fmla="*/ 0 w 691"/>
                <a:gd name="T1" fmla="*/ 289 h 289"/>
                <a:gd name="T2" fmla="*/ 146 w 691"/>
                <a:gd name="T3" fmla="*/ 150 h 289"/>
                <a:gd name="T4" fmla="*/ 423 w 691"/>
                <a:gd name="T5" fmla="*/ 4 h 289"/>
                <a:gd name="T6" fmla="*/ 691 w 691"/>
                <a:gd name="T7" fmla="*/ 127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08" name="Text Box 64"/>
            <p:cNvSpPr txBox="1">
              <a:spLocks noChangeArrowheads="1"/>
            </p:cNvSpPr>
            <p:nvPr/>
          </p:nvSpPr>
          <p:spPr bwMode="auto">
            <a:xfrm>
              <a:off x="4743" y="1883"/>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4309" name="Freeform 65"/>
            <p:cNvSpPr>
              <a:spLocks/>
            </p:cNvSpPr>
            <p:nvPr/>
          </p:nvSpPr>
          <p:spPr bwMode="auto">
            <a:xfrm>
              <a:off x="2880" y="1186"/>
              <a:ext cx="2527" cy="1072"/>
            </a:xfrm>
            <a:custGeom>
              <a:avLst/>
              <a:gdLst>
                <a:gd name="T0" fmla="*/ 0 w 2527"/>
                <a:gd name="T1" fmla="*/ 358 h 1072"/>
                <a:gd name="T2" fmla="*/ 684 w 2527"/>
                <a:gd name="T3" fmla="*/ 104 h 1072"/>
                <a:gd name="T4" fmla="*/ 1574 w 2527"/>
                <a:gd name="T5" fmla="*/ 27 h 1072"/>
                <a:gd name="T6" fmla="*/ 2335 w 2527"/>
                <a:gd name="T7" fmla="*/ 266 h 1072"/>
                <a:gd name="T8" fmla="*/ 2527 w 2527"/>
                <a:gd name="T9" fmla="*/ 1072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10" name="Text Box 66"/>
            <p:cNvSpPr txBox="1">
              <a:spLocks noChangeArrowheads="1"/>
            </p:cNvSpPr>
            <p:nvPr/>
          </p:nvSpPr>
          <p:spPr bwMode="auto">
            <a:xfrm>
              <a:off x="3667" y="1222"/>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4311" name="Freeform 67"/>
            <p:cNvSpPr>
              <a:spLocks/>
            </p:cNvSpPr>
            <p:nvPr/>
          </p:nvSpPr>
          <p:spPr bwMode="auto">
            <a:xfrm>
              <a:off x="2204" y="2857"/>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12" name="Text Box 68"/>
            <p:cNvSpPr txBox="1">
              <a:spLocks noChangeArrowheads="1"/>
            </p:cNvSpPr>
            <p:nvPr/>
          </p:nvSpPr>
          <p:spPr bwMode="auto">
            <a:xfrm>
              <a:off x="2662" y="3050"/>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54313" name="Freeform 69"/>
            <p:cNvSpPr>
              <a:spLocks/>
            </p:cNvSpPr>
            <p:nvPr/>
          </p:nvSpPr>
          <p:spPr bwMode="auto">
            <a:xfrm>
              <a:off x="2066" y="2665"/>
              <a:ext cx="3195" cy="974"/>
            </a:xfrm>
            <a:custGeom>
              <a:avLst/>
              <a:gdLst>
                <a:gd name="T0" fmla="*/ 0 w 3195"/>
                <a:gd name="T1" fmla="*/ 683 h 974"/>
                <a:gd name="T2" fmla="*/ 1060 w 3195"/>
                <a:gd name="T3" fmla="*/ 868 h 974"/>
                <a:gd name="T4" fmla="*/ 1943 w 3195"/>
                <a:gd name="T5" fmla="*/ 829 h 974"/>
                <a:gd name="T6" fmla="*/ 3195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14" name="Text Box 70"/>
            <p:cNvSpPr txBox="1">
              <a:spLocks noChangeArrowheads="1"/>
            </p:cNvSpPr>
            <p:nvPr/>
          </p:nvSpPr>
          <p:spPr bwMode="auto">
            <a:xfrm>
              <a:off x="3283" y="3350"/>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4315" name="Text Box 71"/>
            <p:cNvSpPr txBox="1">
              <a:spLocks noChangeArrowheads="1"/>
            </p:cNvSpPr>
            <p:nvPr/>
          </p:nvSpPr>
          <p:spPr bwMode="auto">
            <a:xfrm>
              <a:off x="1013" y="2854"/>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4316" name="Freeform 72"/>
            <p:cNvSpPr>
              <a:spLocks/>
            </p:cNvSpPr>
            <p:nvPr/>
          </p:nvSpPr>
          <p:spPr bwMode="auto">
            <a:xfrm>
              <a:off x="506" y="1905"/>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17" name="Freeform 73"/>
            <p:cNvSpPr>
              <a:spLocks/>
            </p:cNvSpPr>
            <p:nvPr/>
          </p:nvSpPr>
          <p:spPr bwMode="auto">
            <a:xfrm>
              <a:off x="315" y="1743"/>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18" name="Text Box 74"/>
            <p:cNvSpPr txBox="1">
              <a:spLocks noChangeArrowheads="1"/>
            </p:cNvSpPr>
            <p:nvPr/>
          </p:nvSpPr>
          <p:spPr bwMode="auto">
            <a:xfrm>
              <a:off x="2453" y="3626"/>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54319" name="Freeform 75"/>
            <p:cNvSpPr>
              <a:spLocks/>
            </p:cNvSpPr>
            <p:nvPr/>
          </p:nvSpPr>
          <p:spPr bwMode="auto">
            <a:xfrm>
              <a:off x="2028" y="2734"/>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20" name="Text Box 76"/>
            <p:cNvSpPr txBox="1">
              <a:spLocks noChangeArrowheads="1"/>
            </p:cNvSpPr>
            <p:nvPr/>
          </p:nvSpPr>
          <p:spPr bwMode="auto">
            <a:xfrm>
              <a:off x="3072" y="2723"/>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grpSp>
      <p:sp>
        <p:nvSpPr>
          <p:cNvPr id="54277" name="Oval 61"/>
          <p:cNvSpPr>
            <a:spLocks noChangeArrowheads="1"/>
          </p:cNvSpPr>
          <p:nvPr/>
        </p:nvSpPr>
        <p:spPr bwMode="auto">
          <a:xfrm>
            <a:off x="558800" y="5840413"/>
            <a:ext cx="792163" cy="695325"/>
          </a:xfrm>
          <a:prstGeom prst="ellipse">
            <a:avLst/>
          </a:prstGeom>
          <a:noFill/>
          <a:ln w="539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78" name="TextBox 89"/>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start</a:t>
            </a:r>
          </a:p>
        </p:txBody>
      </p:sp>
      <p:sp>
        <p:nvSpPr>
          <p:cNvPr id="54279" name="Freeform 90"/>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54280" name="Straight Arrow Connector 91"/>
          <p:cNvCxnSpPr>
            <a:cxnSpLocks noChangeShapeType="1"/>
            <a:stCxn id="54277"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4281"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4282"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4283"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54284" name="Freeform 95"/>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8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81A3BE-83F6-4BBF-BE75-2EE89715386F}"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3" name="Rectangle 2"/>
          <p:cNvSpPr>
            <a:spLocks noGrp="1" noChangeArrowheads="1"/>
          </p:cNvSpPr>
          <p:nvPr>
            <p:ph type="title"/>
          </p:nvPr>
        </p:nvSpPr>
        <p:spPr/>
        <p:txBody>
          <a:bodyPr/>
          <a:lstStyle/>
          <a:p>
            <a:pPr eaLnBrk="1" hangingPunct="1"/>
            <a:r>
              <a:rPr lang="en-US" altLang="en-US"/>
              <a:t>Sample HMM Generation</a:t>
            </a:r>
          </a:p>
        </p:txBody>
      </p:sp>
      <p:grpSp>
        <p:nvGrpSpPr>
          <p:cNvPr id="56324" name="Group 3"/>
          <p:cNvGrpSpPr>
            <a:grpSpLocks/>
          </p:cNvGrpSpPr>
          <p:nvPr/>
        </p:nvGrpSpPr>
        <p:grpSpPr bwMode="auto">
          <a:xfrm>
            <a:off x="2159000" y="3968750"/>
            <a:ext cx="1316038" cy="1265238"/>
            <a:chOff x="3852" y="2120"/>
            <a:chExt cx="1098" cy="1242"/>
          </a:xfrm>
        </p:grpSpPr>
        <p:sp>
          <p:nvSpPr>
            <p:cNvPr id="56402"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403"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404" name="Line 6"/>
            <p:cNvSpPr>
              <a:spLocks noChangeShapeType="1"/>
            </p:cNvSpPr>
            <p:nvPr/>
          </p:nvSpPr>
          <p:spPr bwMode="auto">
            <a:xfrm flipV="1">
              <a:off x="4025" y="2120"/>
              <a:ext cx="760" cy="8"/>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6325"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56326"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John</a:t>
            </a:r>
          </a:p>
        </p:txBody>
      </p:sp>
      <p:sp>
        <p:nvSpPr>
          <p:cNvPr id="56327"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Mary</a:t>
            </a:r>
          </a:p>
        </p:txBody>
      </p:sp>
      <p:sp>
        <p:nvSpPr>
          <p:cNvPr id="56328"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Alice</a:t>
            </a:r>
          </a:p>
        </p:txBody>
      </p:sp>
      <p:sp>
        <p:nvSpPr>
          <p:cNvPr id="56329"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Jerry</a:t>
            </a:r>
          </a:p>
        </p:txBody>
      </p:sp>
      <p:sp>
        <p:nvSpPr>
          <p:cNvPr id="56330"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Tom</a:t>
            </a:r>
          </a:p>
        </p:txBody>
      </p:sp>
      <p:grpSp>
        <p:nvGrpSpPr>
          <p:cNvPr id="56331" name="Group 13"/>
          <p:cNvGrpSpPr>
            <a:grpSpLocks/>
          </p:cNvGrpSpPr>
          <p:nvPr/>
        </p:nvGrpSpPr>
        <p:grpSpPr bwMode="auto">
          <a:xfrm>
            <a:off x="3462338" y="1846263"/>
            <a:ext cx="1316037" cy="1663700"/>
            <a:chOff x="2212" y="1285"/>
            <a:chExt cx="829" cy="1048"/>
          </a:xfrm>
        </p:grpSpPr>
        <p:grpSp>
          <p:nvGrpSpPr>
            <p:cNvPr id="56391" name="Group 14"/>
            <p:cNvGrpSpPr>
              <a:grpSpLocks/>
            </p:cNvGrpSpPr>
            <p:nvPr/>
          </p:nvGrpSpPr>
          <p:grpSpPr bwMode="auto">
            <a:xfrm>
              <a:off x="2212" y="1285"/>
              <a:ext cx="829" cy="797"/>
              <a:chOff x="3852" y="2120"/>
              <a:chExt cx="1098" cy="1242"/>
            </a:xfrm>
          </p:grpSpPr>
          <p:sp>
            <p:nvSpPr>
              <p:cNvPr id="56399" name="Freeform 15"/>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400" name="Freeform 16"/>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401" name="Line 17"/>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6392" name="Text Box 18"/>
            <p:cNvSpPr txBox="1">
              <a:spLocks noChangeArrowheads="1"/>
            </p:cNvSpPr>
            <p:nvPr/>
          </p:nvSpPr>
          <p:spPr bwMode="auto">
            <a:xfrm>
              <a:off x="2368" y="2083"/>
              <a:ext cx="4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56393" name="Text Box 19"/>
            <p:cNvSpPr txBox="1">
              <a:spLocks noChangeArrowheads="1"/>
            </p:cNvSpPr>
            <p:nvPr/>
          </p:nvSpPr>
          <p:spPr bwMode="auto">
            <a:xfrm>
              <a:off x="2454" y="1299"/>
              <a:ext cx="3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56394" name="Text Box 20"/>
            <p:cNvSpPr txBox="1">
              <a:spLocks noChangeArrowheads="1"/>
            </p:cNvSpPr>
            <p:nvPr/>
          </p:nvSpPr>
          <p:spPr bwMode="auto">
            <a:xfrm>
              <a:off x="2337" y="1471"/>
              <a:ext cx="3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56395" name="Text Box 21"/>
            <p:cNvSpPr txBox="1">
              <a:spLocks noChangeArrowheads="1"/>
            </p:cNvSpPr>
            <p:nvPr/>
          </p:nvSpPr>
          <p:spPr bwMode="auto">
            <a:xfrm>
              <a:off x="2232" y="1619"/>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56396" name="Text Box 22"/>
            <p:cNvSpPr txBox="1">
              <a:spLocks noChangeArrowheads="1"/>
            </p:cNvSpPr>
            <p:nvPr/>
          </p:nvSpPr>
          <p:spPr bwMode="auto">
            <a:xfrm>
              <a:off x="2278" y="17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56397" name="Text Box 23"/>
            <p:cNvSpPr txBox="1">
              <a:spLocks noChangeArrowheads="1"/>
            </p:cNvSpPr>
            <p:nvPr/>
          </p:nvSpPr>
          <p:spPr bwMode="auto">
            <a:xfrm>
              <a:off x="2601" y="156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56398" name="Text Box 24"/>
            <p:cNvSpPr txBox="1">
              <a:spLocks noChangeArrowheads="1"/>
            </p:cNvSpPr>
            <p:nvPr/>
          </p:nvSpPr>
          <p:spPr bwMode="auto">
            <a:xfrm>
              <a:off x="2555" y="1742"/>
              <a:ext cx="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grpSp>
        <p:nvGrpSpPr>
          <p:cNvPr id="56332" name="Group 25"/>
          <p:cNvGrpSpPr>
            <a:grpSpLocks/>
          </p:cNvGrpSpPr>
          <p:nvPr/>
        </p:nvGrpSpPr>
        <p:grpSpPr bwMode="auto">
          <a:xfrm>
            <a:off x="919163" y="1862138"/>
            <a:ext cx="1316037" cy="1657350"/>
            <a:chOff x="610" y="1295"/>
            <a:chExt cx="829" cy="1044"/>
          </a:xfrm>
        </p:grpSpPr>
        <p:grpSp>
          <p:nvGrpSpPr>
            <p:cNvPr id="56377" name="Group 26"/>
            <p:cNvGrpSpPr>
              <a:grpSpLocks/>
            </p:cNvGrpSpPr>
            <p:nvPr/>
          </p:nvGrpSpPr>
          <p:grpSpPr bwMode="auto">
            <a:xfrm>
              <a:off x="610" y="1297"/>
              <a:ext cx="829" cy="1042"/>
              <a:chOff x="610" y="1297"/>
              <a:chExt cx="829" cy="1042"/>
            </a:xfrm>
          </p:grpSpPr>
          <p:grpSp>
            <p:nvGrpSpPr>
              <p:cNvPr id="56386" name="Group 27"/>
              <p:cNvGrpSpPr>
                <a:grpSpLocks/>
              </p:cNvGrpSpPr>
              <p:nvPr/>
            </p:nvGrpSpPr>
            <p:grpSpPr bwMode="auto">
              <a:xfrm>
                <a:off x="610" y="1297"/>
                <a:ext cx="829" cy="797"/>
                <a:chOff x="3852" y="2120"/>
                <a:chExt cx="1098" cy="1242"/>
              </a:xfrm>
            </p:grpSpPr>
            <p:sp>
              <p:nvSpPr>
                <p:cNvPr id="56388" name="Freeform 28"/>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89" name="Freeform 29"/>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90" name="Line 30"/>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6387" name="Text Box 31"/>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56378" name="Text Box 32"/>
            <p:cNvSpPr txBox="1">
              <a:spLocks noChangeArrowheads="1"/>
            </p:cNvSpPr>
            <p:nvPr/>
          </p:nvSpPr>
          <p:spPr bwMode="auto">
            <a:xfrm>
              <a:off x="753" y="1476"/>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56379" name="Text Box 33"/>
            <p:cNvSpPr txBox="1">
              <a:spLocks noChangeArrowheads="1"/>
            </p:cNvSpPr>
            <p:nvPr/>
          </p:nvSpPr>
          <p:spPr bwMode="auto">
            <a:xfrm>
              <a:off x="995" y="150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6380" name="Text Box 34"/>
            <p:cNvSpPr txBox="1">
              <a:spLocks noChangeArrowheads="1"/>
            </p:cNvSpPr>
            <p:nvPr/>
          </p:nvSpPr>
          <p:spPr bwMode="auto">
            <a:xfrm>
              <a:off x="676" y="167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6381" name="Text Box 35"/>
            <p:cNvSpPr txBox="1">
              <a:spLocks noChangeArrowheads="1"/>
            </p:cNvSpPr>
            <p:nvPr/>
          </p:nvSpPr>
          <p:spPr bwMode="auto">
            <a:xfrm>
              <a:off x="841" y="1295"/>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6382" name="Text Box 36"/>
            <p:cNvSpPr txBox="1">
              <a:spLocks noChangeArrowheads="1"/>
            </p:cNvSpPr>
            <p:nvPr/>
          </p:nvSpPr>
          <p:spPr bwMode="auto">
            <a:xfrm>
              <a:off x="869" y="1821"/>
              <a:ext cx="3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56383" name="Text Box 37"/>
            <p:cNvSpPr txBox="1">
              <a:spLocks noChangeArrowheads="1"/>
            </p:cNvSpPr>
            <p:nvPr/>
          </p:nvSpPr>
          <p:spPr bwMode="auto">
            <a:xfrm>
              <a:off x="849" y="1572"/>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56384" name="Text Box 38"/>
            <p:cNvSpPr txBox="1">
              <a:spLocks noChangeArrowheads="1"/>
            </p:cNvSpPr>
            <p:nvPr/>
          </p:nvSpPr>
          <p:spPr bwMode="auto">
            <a:xfrm>
              <a:off x="1082" y="1653"/>
              <a:ext cx="3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6385" name="Text Box 39"/>
            <p:cNvSpPr txBox="1">
              <a:spLocks noChangeArrowheads="1"/>
            </p:cNvSpPr>
            <p:nvPr/>
          </p:nvSpPr>
          <p:spPr bwMode="auto">
            <a:xfrm>
              <a:off x="945" y="1668"/>
              <a:ext cx="1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grpSp>
      <p:grpSp>
        <p:nvGrpSpPr>
          <p:cNvPr id="56333" name="Group 40"/>
          <p:cNvGrpSpPr>
            <a:grpSpLocks/>
          </p:cNvGrpSpPr>
          <p:nvPr/>
        </p:nvGrpSpPr>
        <p:grpSpPr bwMode="auto">
          <a:xfrm>
            <a:off x="5981700" y="3195638"/>
            <a:ext cx="1316038" cy="1265237"/>
            <a:chOff x="3852" y="2120"/>
            <a:chExt cx="1098" cy="1242"/>
          </a:xfrm>
        </p:grpSpPr>
        <p:sp>
          <p:nvSpPr>
            <p:cNvPr id="56374" name="Freeform 4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75" name="Freeform 4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76" name="Line 43"/>
            <p:cNvSpPr>
              <a:spLocks noChangeShapeType="1"/>
            </p:cNvSpPr>
            <p:nvPr/>
          </p:nvSpPr>
          <p:spPr bwMode="auto">
            <a:xfrm flipV="1">
              <a:off x="4025" y="2120"/>
              <a:ext cx="760" cy="8"/>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6334" name="Text Box 44"/>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56335" name="Text Box 45"/>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56336" name="Text Box 46"/>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56337" name="Text Box 47"/>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56338" name="Text Box 48"/>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56339" name="Text Box 49"/>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56340" name="Freeform 50"/>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41" name="Text Box 51"/>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56342" name="Freeform 52"/>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43" name="Freeform 53"/>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44" name="Text Box 54"/>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6345" name="Text Box 55"/>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56346" name="Text Box 56"/>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56347" name="Freeform 57"/>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48" name="Text Box 58"/>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6349" name="Oval 59"/>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50" name="Text Box 60"/>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56351" name="Freeform 61"/>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52" name="Text Box 62"/>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6353" name="Freeform 63"/>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54" name="Text Box 64"/>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6355" name="Freeform 65"/>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56" name="Text Box 66"/>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56357" name="Freeform 67"/>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58" name="Text Box 68"/>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6359" name="Text Box 69"/>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6360" name="Freeform 70"/>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61" name="Freeform 71"/>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62" name="Freeform 73"/>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63" name="Text Box 74"/>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56364" name="Text Box 75"/>
          <p:cNvSpPr txBox="1">
            <a:spLocks noChangeArrowheads="1"/>
          </p:cNvSpPr>
          <p:nvPr/>
        </p:nvSpPr>
        <p:spPr bwMode="auto">
          <a:xfrm>
            <a:off x="1555750" y="6122988"/>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65"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66" name="TextBox 88"/>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56367" name="Freeform 89"/>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444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56368" name="Straight Arrow Connector 90"/>
          <p:cNvCxnSpPr>
            <a:cxnSpLocks noChangeShapeType="1"/>
            <a:stCxn id="56365"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69"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6370"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6371"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56372" name="Freeform 94"/>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19050"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7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298EEF-6793-4AF1-8C36-762EEA7234A2}"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71" name="Rectangle 2"/>
          <p:cNvSpPr>
            <a:spLocks noGrp="1" noChangeArrowheads="1"/>
          </p:cNvSpPr>
          <p:nvPr>
            <p:ph type="title"/>
          </p:nvPr>
        </p:nvSpPr>
        <p:spPr/>
        <p:txBody>
          <a:bodyPr/>
          <a:lstStyle/>
          <a:p>
            <a:pPr eaLnBrk="1" hangingPunct="1"/>
            <a:r>
              <a:rPr lang="en-US" altLang="en-US"/>
              <a:t>Sample HMM Generation</a:t>
            </a:r>
          </a:p>
        </p:txBody>
      </p:sp>
      <p:grpSp>
        <p:nvGrpSpPr>
          <p:cNvPr id="58372" name="Group 3"/>
          <p:cNvGrpSpPr>
            <a:grpSpLocks/>
          </p:cNvGrpSpPr>
          <p:nvPr/>
        </p:nvGrpSpPr>
        <p:grpSpPr bwMode="auto">
          <a:xfrm>
            <a:off x="2159000" y="3968750"/>
            <a:ext cx="1316038" cy="1265238"/>
            <a:chOff x="3852" y="2120"/>
            <a:chExt cx="1098" cy="1242"/>
          </a:xfrm>
        </p:grpSpPr>
        <p:sp>
          <p:nvSpPr>
            <p:cNvPr id="58448"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49"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50" name="Line 6"/>
            <p:cNvSpPr>
              <a:spLocks noChangeShapeType="1"/>
            </p:cNvSpPr>
            <p:nvPr/>
          </p:nvSpPr>
          <p:spPr bwMode="auto">
            <a:xfrm flipV="1">
              <a:off x="4025" y="2120"/>
              <a:ext cx="760" cy="8"/>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8373"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58374"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58375"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58376"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58377"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58378"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nvGrpSpPr>
          <p:cNvPr id="58379" name="Group 13"/>
          <p:cNvGrpSpPr>
            <a:grpSpLocks/>
          </p:cNvGrpSpPr>
          <p:nvPr/>
        </p:nvGrpSpPr>
        <p:grpSpPr bwMode="auto">
          <a:xfrm>
            <a:off x="3462338" y="1846263"/>
            <a:ext cx="1316037" cy="1265237"/>
            <a:chOff x="3852" y="2120"/>
            <a:chExt cx="1098" cy="1242"/>
          </a:xfrm>
        </p:grpSpPr>
        <p:sp>
          <p:nvSpPr>
            <p:cNvPr id="58445"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46"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47"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8380"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58381"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58382"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58383"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58384"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58385"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58386"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nvGrpSpPr>
          <p:cNvPr id="58387" name="Group 24"/>
          <p:cNvGrpSpPr>
            <a:grpSpLocks/>
          </p:cNvGrpSpPr>
          <p:nvPr/>
        </p:nvGrpSpPr>
        <p:grpSpPr bwMode="auto">
          <a:xfrm>
            <a:off x="919163" y="1865313"/>
            <a:ext cx="1316037" cy="1654175"/>
            <a:chOff x="610" y="1297"/>
            <a:chExt cx="829" cy="1042"/>
          </a:xfrm>
        </p:grpSpPr>
        <p:grpSp>
          <p:nvGrpSpPr>
            <p:cNvPr id="58440" name="Group 25"/>
            <p:cNvGrpSpPr>
              <a:grpSpLocks/>
            </p:cNvGrpSpPr>
            <p:nvPr/>
          </p:nvGrpSpPr>
          <p:grpSpPr bwMode="auto">
            <a:xfrm>
              <a:off x="610" y="1297"/>
              <a:ext cx="829" cy="797"/>
              <a:chOff x="3852" y="2120"/>
              <a:chExt cx="1098" cy="1242"/>
            </a:xfrm>
          </p:grpSpPr>
          <p:sp>
            <p:nvSpPr>
              <p:cNvPr id="58442"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43"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44"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8441"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58388"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58389"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8390"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8391"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8392"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58393"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58394"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58395"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58396" name="Freeform 38"/>
          <p:cNvSpPr>
            <a:spLocks/>
          </p:cNvSpPr>
          <p:nvPr/>
        </p:nvSpPr>
        <p:spPr bwMode="auto">
          <a:xfrm>
            <a:off x="5981700" y="3201988"/>
            <a:ext cx="658813" cy="1258887"/>
          </a:xfrm>
          <a:custGeom>
            <a:avLst/>
            <a:gdLst>
              <a:gd name="T0" fmla="*/ 2147483646 w 549"/>
              <a:gd name="T1" fmla="*/ 0 h 1235"/>
              <a:gd name="T2" fmla="*/ 2147483646 w 549"/>
              <a:gd name="T3" fmla="*/ 2147483646 h 1235"/>
              <a:gd name="T4" fmla="*/ 2147483646 w 549"/>
              <a:gd name="T5" fmla="*/ 2147483646 h 1235"/>
              <a:gd name="T6" fmla="*/ 2147483646 w 549"/>
              <a:gd name="T7" fmla="*/ 2147483646 h 1235"/>
              <a:gd name="T8" fmla="*/ 2147483646 w 549"/>
              <a:gd name="T9" fmla="*/ 2147483646 h 1235"/>
              <a:gd name="T10" fmla="*/ 2147483646 w 549"/>
              <a:gd name="T11" fmla="*/ 2147483646 h 1235"/>
              <a:gd name="T12" fmla="*/ 2147483646 w 549"/>
              <a:gd name="T13" fmla="*/ 2147483646 h 1235"/>
              <a:gd name="T14" fmla="*/ 2147483646 w 549"/>
              <a:gd name="T15" fmla="*/ 2147483646 h 1235"/>
              <a:gd name="T16" fmla="*/ 2147483646 w 549"/>
              <a:gd name="T17" fmla="*/ 2147483646 h 1235"/>
              <a:gd name="T18" fmla="*/ 2147483646 w 549"/>
              <a:gd name="T19" fmla="*/ 2147483646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97" name="Freeform 39"/>
          <p:cNvSpPr>
            <a:spLocks/>
          </p:cNvSpPr>
          <p:nvPr/>
        </p:nvSpPr>
        <p:spPr bwMode="auto">
          <a:xfrm flipH="1">
            <a:off x="6640513" y="3198813"/>
            <a:ext cx="657225" cy="1257300"/>
          </a:xfrm>
          <a:custGeom>
            <a:avLst/>
            <a:gdLst>
              <a:gd name="T0" fmla="*/ 2147483646 w 549"/>
              <a:gd name="T1" fmla="*/ 0 h 1235"/>
              <a:gd name="T2" fmla="*/ 2147483646 w 549"/>
              <a:gd name="T3" fmla="*/ 2147483646 h 1235"/>
              <a:gd name="T4" fmla="*/ 2147483646 w 549"/>
              <a:gd name="T5" fmla="*/ 2147483646 h 1235"/>
              <a:gd name="T6" fmla="*/ 2147483646 w 549"/>
              <a:gd name="T7" fmla="*/ 2147483646 h 1235"/>
              <a:gd name="T8" fmla="*/ 2147483646 w 549"/>
              <a:gd name="T9" fmla="*/ 2147483646 h 1235"/>
              <a:gd name="T10" fmla="*/ 2147483646 w 549"/>
              <a:gd name="T11" fmla="*/ 2147483646 h 1235"/>
              <a:gd name="T12" fmla="*/ 2147483646 w 549"/>
              <a:gd name="T13" fmla="*/ 2147483646 h 1235"/>
              <a:gd name="T14" fmla="*/ 2147483646 w 549"/>
              <a:gd name="T15" fmla="*/ 2147483646 h 1235"/>
              <a:gd name="T16" fmla="*/ 2147483646 w 549"/>
              <a:gd name="T17" fmla="*/ 2147483646 h 1235"/>
              <a:gd name="T18" fmla="*/ 2147483646 w 549"/>
              <a:gd name="T19" fmla="*/ 2147483646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98" name="Line 40"/>
          <p:cNvSpPr>
            <a:spLocks noChangeShapeType="1"/>
          </p:cNvSpPr>
          <p:nvPr/>
        </p:nvSpPr>
        <p:spPr bwMode="auto">
          <a:xfrm flipV="1">
            <a:off x="6189663" y="3195638"/>
            <a:ext cx="909637" cy="7937"/>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99" name="Text Box 41"/>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58400" name="Text Box 42"/>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58401" name="Text Box 43"/>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58402" name="Text Box 44"/>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58403" name="Text Box 45"/>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58404" name="Text Box 46"/>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58405" name="Freeform 47"/>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06" name="Text Box 48"/>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58407" name="Freeform 49"/>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08" name="Freeform 50"/>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09" name="Text Box 51"/>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8410" name="Text Box 52"/>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58411" name="Text Box 53"/>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58412" name="Freeform 54"/>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13" name="Text Box 55"/>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58414" name="Oval 56"/>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15" name="Text Box 57"/>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58416" name="Freeform 58"/>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17" name="Text Box 59"/>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8418" name="Freeform 60"/>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19" name="Text Box 61"/>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8420" name="Freeform 62"/>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21" name="Text Box 63"/>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58422" name="Freeform 64"/>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23" name="Text Box 65"/>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8424" name="Text Box 66"/>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8425" name="Freeform 67"/>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26" name="Freeform 68"/>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27" name="Text Box 69"/>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58428" name="Freeform 70"/>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29" name="Text Box 71"/>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58430" name="Text Box 72"/>
          <p:cNvSpPr txBox="1">
            <a:spLocks noChangeArrowheads="1"/>
          </p:cNvSpPr>
          <p:nvPr/>
        </p:nvSpPr>
        <p:spPr bwMode="auto">
          <a:xfrm>
            <a:off x="1449388" y="6013450"/>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John</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58431"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32" name="TextBox 85"/>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58433" name="Freeform 86"/>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58434" name="Straight Arrow Connector 87"/>
          <p:cNvCxnSpPr>
            <a:cxnSpLocks noChangeShapeType="1"/>
            <a:stCxn id="58431"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8435"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58436"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58437"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58438" name="Freeform 91"/>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43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A11329-22C4-4A2D-B7F2-BDD4D1B7BFD1}"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19" name="Rectangle 2"/>
          <p:cNvSpPr>
            <a:spLocks noGrp="1" noChangeArrowheads="1"/>
          </p:cNvSpPr>
          <p:nvPr>
            <p:ph type="title"/>
          </p:nvPr>
        </p:nvSpPr>
        <p:spPr/>
        <p:txBody>
          <a:bodyPr/>
          <a:lstStyle/>
          <a:p>
            <a:pPr eaLnBrk="1" hangingPunct="1"/>
            <a:r>
              <a:rPr lang="en-US" altLang="en-US"/>
              <a:t>Sample HMM Generation</a:t>
            </a:r>
          </a:p>
        </p:txBody>
      </p:sp>
      <p:grpSp>
        <p:nvGrpSpPr>
          <p:cNvPr id="60420" name="Group 3"/>
          <p:cNvGrpSpPr>
            <a:grpSpLocks/>
          </p:cNvGrpSpPr>
          <p:nvPr/>
        </p:nvGrpSpPr>
        <p:grpSpPr bwMode="auto">
          <a:xfrm>
            <a:off x="2159000" y="3968750"/>
            <a:ext cx="1316038" cy="1265238"/>
            <a:chOff x="3852" y="2120"/>
            <a:chExt cx="1098" cy="1242"/>
          </a:xfrm>
        </p:grpSpPr>
        <p:sp>
          <p:nvSpPr>
            <p:cNvPr id="60497"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98"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99"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21"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60422"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60423"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60424"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60425"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60426"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nvGrpSpPr>
          <p:cNvPr id="60427" name="Group 13"/>
          <p:cNvGrpSpPr>
            <a:grpSpLocks/>
          </p:cNvGrpSpPr>
          <p:nvPr/>
        </p:nvGrpSpPr>
        <p:grpSpPr bwMode="auto">
          <a:xfrm>
            <a:off x="3462338" y="1846263"/>
            <a:ext cx="1316037" cy="1265237"/>
            <a:chOff x="3852" y="2120"/>
            <a:chExt cx="1098" cy="1242"/>
          </a:xfrm>
        </p:grpSpPr>
        <p:sp>
          <p:nvSpPr>
            <p:cNvPr id="60494"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95"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96"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28"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60429"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60430"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60431"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60432"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60433"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60434"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nvGrpSpPr>
          <p:cNvPr id="60435" name="Group 24"/>
          <p:cNvGrpSpPr>
            <a:grpSpLocks/>
          </p:cNvGrpSpPr>
          <p:nvPr/>
        </p:nvGrpSpPr>
        <p:grpSpPr bwMode="auto">
          <a:xfrm>
            <a:off x="919163" y="1865313"/>
            <a:ext cx="1316037" cy="1654175"/>
            <a:chOff x="610" y="1297"/>
            <a:chExt cx="829" cy="1042"/>
          </a:xfrm>
        </p:grpSpPr>
        <p:grpSp>
          <p:nvGrpSpPr>
            <p:cNvPr id="60489" name="Group 25"/>
            <p:cNvGrpSpPr>
              <a:grpSpLocks/>
            </p:cNvGrpSpPr>
            <p:nvPr/>
          </p:nvGrpSpPr>
          <p:grpSpPr bwMode="auto">
            <a:xfrm>
              <a:off x="610" y="1297"/>
              <a:ext cx="829" cy="797"/>
              <a:chOff x="3852" y="2120"/>
              <a:chExt cx="1098" cy="1242"/>
            </a:xfrm>
          </p:grpSpPr>
          <p:sp>
            <p:nvSpPr>
              <p:cNvPr id="60491"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92"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93"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90"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60436"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60437"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0438"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0439"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0440"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60441"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60442"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0443"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grpSp>
        <p:nvGrpSpPr>
          <p:cNvPr id="60444" name="Group 38"/>
          <p:cNvGrpSpPr>
            <a:grpSpLocks/>
          </p:cNvGrpSpPr>
          <p:nvPr/>
        </p:nvGrpSpPr>
        <p:grpSpPr bwMode="auto">
          <a:xfrm>
            <a:off x="5981700" y="3195638"/>
            <a:ext cx="1316038" cy="1265237"/>
            <a:chOff x="3768" y="2013"/>
            <a:chExt cx="829" cy="797"/>
          </a:xfrm>
        </p:grpSpPr>
        <p:sp>
          <p:nvSpPr>
            <p:cNvPr id="60486"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87"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88" name="Line 41"/>
            <p:cNvSpPr>
              <a:spLocks noChangeShapeType="1"/>
            </p:cNvSpPr>
            <p:nvPr/>
          </p:nvSpPr>
          <p:spPr bwMode="auto">
            <a:xfrm flipV="1">
              <a:off x="3899" y="2013"/>
              <a:ext cx="573" cy="5"/>
            </a:xfrm>
            <a:prstGeom prst="line">
              <a:avLst/>
            </a:prstGeom>
            <a:noFill/>
            <a:ln w="762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45"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60446"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bit</a:t>
            </a:r>
          </a:p>
        </p:txBody>
      </p:sp>
      <p:sp>
        <p:nvSpPr>
          <p:cNvPr id="60447"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ate</a:t>
            </a:r>
          </a:p>
        </p:txBody>
      </p:sp>
      <p:sp>
        <p:nvSpPr>
          <p:cNvPr id="60448"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saw</a:t>
            </a:r>
          </a:p>
        </p:txBody>
      </p:sp>
      <p:sp>
        <p:nvSpPr>
          <p:cNvPr id="60449"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played</a:t>
            </a:r>
          </a:p>
        </p:txBody>
      </p:sp>
      <p:sp>
        <p:nvSpPr>
          <p:cNvPr id="60450"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hit</a:t>
            </a:r>
          </a:p>
        </p:txBody>
      </p:sp>
      <p:sp>
        <p:nvSpPr>
          <p:cNvPr id="60451"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52"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60453"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54"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55"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0456"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60457"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gave</a:t>
            </a:r>
          </a:p>
        </p:txBody>
      </p:sp>
      <p:sp>
        <p:nvSpPr>
          <p:cNvPr id="60458"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59"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0460"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1"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60462"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3"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0464"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5"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0466"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7"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60468"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9"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0470"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0471"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2"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3"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0474"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5"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0476" name="Text Box 73"/>
          <p:cNvSpPr txBox="1">
            <a:spLocks noChangeArrowheads="1"/>
          </p:cNvSpPr>
          <p:nvPr/>
        </p:nvSpPr>
        <p:spPr bwMode="auto">
          <a:xfrm>
            <a:off x="1449388" y="6013450"/>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John</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60477"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8"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60479"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60480" name="Straight Arrow Connector 88"/>
          <p:cNvCxnSpPr>
            <a:cxnSpLocks noChangeShapeType="1"/>
            <a:stCxn id="60477"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481"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0482"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0483"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60484"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8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a:t>
            </a:r>
          </a:p>
        </p:txBody>
      </p:sp>
      <p:sp>
        <p:nvSpPr>
          <p:cNvPr id="1179651" name="Rectangle 3"/>
          <p:cNvSpPr>
            <a:spLocks noGrp="1" noChangeArrowheads="1"/>
          </p:cNvSpPr>
          <p:nvPr>
            <p:ph idx="1"/>
          </p:nvPr>
        </p:nvSpPr>
        <p:spPr/>
        <p:txBody>
          <a:bodyPr/>
          <a:lstStyle/>
          <a:p>
            <a:pPr eaLnBrk="1" hangingPunct="1"/>
            <a:r>
              <a:rPr lang="en-US" dirty="0">
                <a:sym typeface="Symbol" pitchFamily="18" charset="2"/>
              </a:rPr>
              <a:t>Marginal: </a:t>
            </a:r>
            <a:r>
              <a:rPr lang="en-US" i="1" dirty="0">
                <a:sym typeface="Symbol" pitchFamily="18" charset="2"/>
              </a:rPr>
              <a:t>P</a:t>
            </a:r>
            <a:r>
              <a:rPr lang="en-US" dirty="0">
                <a:sym typeface="Symbol" pitchFamily="18" charset="2"/>
              </a:rPr>
              <a:t> satisfies </a:t>
            </a:r>
            <a:r>
              <a:rPr lang="en-US" dirty="0"/>
              <a:t>(</a:t>
            </a:r>
            <a:r>
              <a:rPr lang="en-US" b="1" dirty="0"/>
              <a:t>X </a:t>
            </a:r>
            <a:r>
              <a:rPr lang="en-US" dirty="0">
                <a:sym typeface="Symbol" pitchFamily="18" charset="2"/>
              </a:rPr>
              <a:t> </a:t>
            </a:r>
            <a:r>
              <a:rPr lang="en-US" b="1" dirty="0">
                <a:sym typeface="Symbol" pitchFamily="18" charset="2"/>
              </a:rPr>
              <a:t>Y</a:t>
            </a:r>
            <a:r>
              <a:rPr lang="en-US" dirty="0">
                <a:sym typeface="Symbol" pitchFamily="18" charset="2"/>
              </a:rPr>
              <a:t>) if and only if</a:t>
            </a:r>
          </a:p>
          <a:p>
            <a:pPr lvl="1" eaLnBrk="1" hangingPunct="1"/>
            <a:r>
              <a:rPr lang="en-US" dirty="0"/>
              <a:t>P(</a:t>
            </a:r>
            <a:r>
              <a:rPr lang="en-US" b="1" dirty="0"/>
              <a:t>X=</a:t>
            </a:r>
            <a:r>
              <a:rPr lang="en-US" b="1" dirty="0" err="1"/>
              <a:t>x</a:t>
            </a:r>
            <a:r>
              <a:rPr lang="en-US" dirty="0" err="1">
                <a:sym typeface="Symbol" pitchFamily="18" charset="2"/>
              </a:rPr>
              <a:t>,</a:t>
            </a:r>
            <a:r>
              <a:rPr lang="en-US" b="1" dirty="0" err="1">
                <a:sym typeface="Symbol" pitchFamily="18" charset="2"/>
              </a:rPr>
              <a:t>Y</a:t>
            </a:r>
            <a:r>
              <a:rPr lang="en-US" b="1" dirty="0">
                <a:sym typeface="Symbol" pitchFamily="18" charset="2"/>
              </a:rPr>
              <a:t>=y</a:t>
            </a:r>
            <a:r>
              <a:rPr lang="en-US" dirty="0">
                <a:sym typeface="Symbol" pitchFamily="18" charset="2"/>
              </a:rPr>
              <a:t>) = </a:t>
            </a:r>
            <a:r>
              <a:rPr lang="en-US" dirty="0"/>
              <a:t>P(</a:t>
            </a:r>
            <a:r>
              <a:rPr lang="en-US" b="1" dirty="0"/>
              <a:t>X=x</a:t>
            </a:r>
            <a:r>
              <a:rPr lang="en-US" dirty="0">
                <a:sym typeface="Symbol" pitchFamily="18" charset="2"/>
              </a:rPr>
              <a:t>) </a:t>
            </a:r>
            <a:r>
              <a:rPr lang="en-US" dirty="0"/>
              <a:t>P(</a:t>
            </a:r>
            <a:r>
              <a:rPr lang="en-US" b="1" dirty="0">
                <a:sym typeface="Symbol" pitchFamily="18" charset="2"/>
              </a:rPr>
              <a:t>Y=y</a:t>
            </a:r>
            <a:r>
              <a:rPr lang="en-US" dirty="0">
                <a:sym typeface="Symbol" pitchFamily="18" charset="2"/>
              </a:rPr>
              <a:t>),          	         </a:t>
            </a:r>
            <a:r>
              <a:rPr lang="en-US" dirty="0">
                <a:sym typeface="Symbol"/>
              </a:rPr>
              <a:t></a:t>
            </a:r>
            <a:r>
              <a:rPr lang="en-US" b="1" dirty="0" err="1">
                <a:sym typeface="Symbol" pitchFamily="18" charset="2"/>
              </a:rPr>
              <a:t>x</a:t>
            </a:r>
            <a:r>
              <a:rPr lang="en-US" dirty="0" err="1">
                <a:sym typeface="Symbol"/>
              </a:rPr>
              <a:t></a:t>
            </a:r>
            <a:r>
              <a:rPr lang="en-US" dirty="0" err="1">
                <a:sym typeface="Symbol" pitchFamily="18" charset="2"/>
              </a:rPr>
              <a:t>Val</a:t>
            </a:r>
            <a:r>
              <a:rPr lang="en-US" dirty="0">
                <a:sym typeface="Symbol" pitchFamily="18" charset="2"/>
              </a:rPr>
              <a:t>(</a:t>
            </a:r>
            <a:r>
              <a:rPr lang="en-US" b="1" dirty="0">
                <a:sym typeface="Symbol" pitchFamily="18" charset="2"/>
              </a:rPr>
              <a:t>X</a:t>
            </a:r>
            <a:r>
              <a:rPr lang="en-US" dirty="0">
                <a:sym typeface="Symbol" pitchFamily="18" charset="2"/>
              </a:rPr>
              <a:t>), </a:t>
            </a:r>
            <a:r>
              <a:rPr lang="en-US" b="1" dirty="0" err="1">
                <a:sym typeface="Symbol" pitchFamily="18" charset="2"/>
              </a:rPr>
              <a:t>y</a:t>
            </a:r>
            <a:r>
              <a:rPr lang="en-US" dirty="0" err="1">
                <a:sym typeface="Symbol"/>
              </a:rPr>
              <a:t></a:t>
            </a:r>
            <a:r>
              <a:rPr lang="en-US" dirty="0" err="1">
                <a:sym typeface="Symbol" pitchFamily="18" charset="2"/>
              </a:rPr>
              <a:t>Val</a:t>
            </a:r>
            <a:r>
              <a:rPr lang="en-US" dirty="0">
                <a:sym typeface="Symbol" pitchFamily="18" charset="2"/>
              </a:rPr>
              <a:t>(</a:t>
            </a:r>
            <a:r>
              <a:rPr lang="en-US" b="1" dirty="0">
                <a:sym typeface="Symbol" pitchFamily="18" charset="2"/>
              </a:rPr>
              <a:t>Y</a:t>
            </a:r>
            <a:r>
              <a:rPr lang="en-US" dirty="0">
                <a:sym typeface="Symbol" pitchFamily="18" charset="2"/>
              </a:rPr>
              <a:t>)</a:t>
            </a:r>
          </a:p>
          <a:p>
            <a:pPr lvl="1" eaLnBrk="1" hangingPunct="1"/>
            <a:endParaRPr lang="en-US" dirty="0">
              <a:sym typeface="Symbol" pitchFamily="18" charset="2"/>
            </a:endParaRPr>
          </a:p>
          <a:p>
            <a:pPr eaLnBrk="1" hangingPunct="1"/>
            <a:r>
              <a:rPr lang="en-US" dirty="0">
                <a:sym typeface="Symbol" pitchFamily="18" charset="2"/>
              </a:rPr>
              <a:t>Conditional: </a:t>
            </a:r>
            <a:r>
              <a:rPr lang="en-US" i="1" dirty="0">
                <a:sym typeface="Symbol" pitchFamily="18" charset="2"/>
              </a:rPr>
              <a:t>P</a:t>
            </a:r>
            <a:r>
              <a:rPr lang="en-US" dirty="0">
                <a:sym typeface="Symbol" pitchFamily="18" charset="2"/>
              </a:rPr>
              <a:t> satisfies </a:t>
            </a:r>
            <a:r>
              <a:rPr lang="en-US" dirty="0"/>
              <a:t>(</a:t>
            </a:r>
            <a:r>
              <a:rPr lang="en-US" b="1" dirty="0"/>
              <a:t>X </a:t>
            </a:r>
            <a:r>
              <a:rPr lang="en-US" dirty="0">
                <a:sym typeface="Symbol" pitchFamily="18" charset="2"/>
              </a:rPr>
              <a:t> </a:t>
            </a:r>
            <a:r>
              <a:rPr lang="en-US" b="1" dirty="0">
                <a:sym typeface="Symbol" pitchFamily="18" charset="2"/>
              </a:rPr>
              <a:t>Y </a:t>
            </a:r>
            <a:r>
              <a:rPr lang="en-US" dirty="0">
                <a:sym typeface="Symbol" pitchFamily="18" charset="2"/>
              </a:rPr>
              <a:t>| </a:t>
            </a:r>
            <a:r>
              <a:rPr lang="en-US" b="1" dirty="0">
                <a:sym typeface="Symbol" pitchFamily="18" charset="2"/>
              </a:rPr>
              <a:t>Z</a:t>
            </a:r>
            <a:r>
              <a:rPr lang="en-US" dirty="0">
                <a:sym typeface="Symbol" pitchFamily="18" charset="2"/>
              </a:rPr>
              <a:t>) if and only if</a:t>
            </a:r>
          </a:p>
          <a:p>
            <a:pPr lvl="1" eaLnBrk="1" hangingPunct="1"/>
            <a:r>
              <a:rPr lang="en-US" dirty="0"/>
              <a:t>P(</a:t>
            </a:r>
            <a:r>
              <a:rPr lang="en-US" b="1" dirty="0"/>
              <a:t>X</a:t>
            </a:r>
            <a:r>
              <a:rPr lang="en-US" dirty="0">
                <a:sym typeface="Symbol" pitchFamily="18" charset="2"/>
              </a:rPr>
              <a:t>,</a:t>
            </a:r>
            <a:r>
              <a:rPr lang="en-US" b="1" dirty="0">
                <a:sym typeface="Symbol" pitchFamily="18" charset="2"/>
              </a:rPr>
              <a:t>Y</a:t>
            </a:r>
            <a:r>
              <a:rPr lang="en-US" dirty="0">
                <a:sym typeface="Symbol" pitchFamily="18" charset="2"/>
              </a:rPr>
              <a:t>|</a:t>
            </a:r>
            <a:r>
              <a:rPr lang="en-US" b="1" dirty="0">
                <a:sym typeface="Symbol" pitchFamily="18" charset="2"/>
              </a:rPr>
              <a:t>Z</a:t>
            </a:r>
            <a:r>
              <a:rPr lang="en-US" dirty="0">
                <a:sym typeface="Symbol" pitchFamily="18" charset="2"/>
              </a:rPr>
              <a:t>) = </a:t>
            </a:r>
            <a:r>
              <a:rPr lang="en-US" dirty="0"/>
              <a:t>P(</a:t>
            </a:r>
            <a:r>
              <a:rPr lang="en-US" b="1" dirty="0"/>
              <a:t>X</a:t>
            </a:r>
            <a:r>
              <a:rPr lang="en-US" dirty="0">
                <a:sym typeface="Symbol" pitchFamily="18" charset="2"/>
              </a:rPr>
              <a:t>|</a:t>
            </a:r>
            <a:r>
              <a:rPr lang="en-US" b="1" dirty="0">
                <a:sym typeface="Symbol" pitchFamily="18" charset="2"/>
              </a:rPr>
              <a:t>Z</a:t>
            </a:r>
            <a:r>
              <a:rPr lang="en-US" dirty="0">
                <a:sym typeface="Symbol" pitchFamily="18" charset="2"/>
              </a:rPr>
              <a:t>) </a:t>
            </a:r>
            <a:r>
              <a:rPr lang="en-US" dirty="0"/>
              <a:t>P(</a:t>
            </a:r>
            <a:r>
              <a:rPr lang="en-US" b="1" dirty="0">
                <a:sym typeface="Symbol" pitchFamily="18" charset="2"/>
              </a:rPr>
              <a:t>Y</a:t>
            </a:r>
            <a:r>
              <a:rPr lang="en-US" dirty="0">
                <a:sym typeface="Symbol" pitchFamily="18" charset="2"/>
              </a:rPr>
              <a:t>|</a:t>
            </a:r>
            <a:r>
              <a:rPr lang="en-US" b="1" dirty="0">
                <a:sym typeface="Symbol" pitchFamily="18" charset="2"/>
              </a:rPr>
              <a:t>Z</a:t>
            </a:r>
            <a:r>
              <a:rPr lang="en-US" dirty="0">
                <a:sym typeface="Symbol" pitchFamily="18" charset="2"/>
              </a:rPr>
              <a:t>),      			</a:t>
            </a:r>
            <a:r>
              <a:rPr lang="en-US" dirty="0">
                <a:sym typeface="Symbol"/>
              </a:rPr>
              <a:t></a:t>
            </a:r>
            <a:r>
              <a:rPr lang="en-US" b="1" dirty="0" err="1">
                <a:sym typeface="Symbol" pitchFamily="18" charset="2"/>
              </a:rPr>
              <a:t>x</a:t>
            </a:r>
            <a:r>
              <a:rPr lang="en-US" dirty="0" err="1">
                <a:sym typeface="Symbol"/>
              </a:rPr>
              <a:t></a:t>
            </a:r>
            <a:r>
              <a:rPr lang="en-US" dirty="0" err="1">
                <a:sym typeface="Symbol" pitchFamily="18" charset="2"/>
              </a:rPr>
              <a:t>Val</a:t>
            </a:r>
            <a:r>
              <a:rPr lang="en-US" dirty="0">
                <a:sym typeface="Symbol" pitchFamily="18" charset="2"/>
              </a:rPr>
              <a:t>(</a:t>
            </a:r>
            <a:r>
              <a:rPr lang="en-US" b="1" dirty="0">
                <a:sym typeface="Symbol" pitchFamily="18" charset="2"/>
              </a:rPr>
              <a:t>X</a:t>
            </a:r>
            <a:r>
              <a:rPr lang="en-US" dirty="0">
                <a:sym typeface="Symbol" pitchFamily="18" charset="2"/>
              </a:rPr>
              <a:t>), </a:t>
            </a:r>
            <a:r>
              <a:rPr lang="en-US" b="1" dirty="0" err="1">
                <a:sym typeface="Symbol" pitchFamily="18" charset="2"/>
              </a:rPr>
              <a:t>y</a:t>
            </a:r>
            <a:r>
              <a:rPr lang="en-US" dirty="0" err="1">
                <a:sym typeface="Symbol"/>
              </a:rPr>
              <a:t></a:t>
            </a:r>
            <a:r>
              <a:rPr lang="en-US" dirty="0" err="1">
                <a:sym typeface="Symbol" pitchFamily="18" charset="2"/>
              </a:rPr>
              <a:t>Val</a:t>
            </a:r>
            <a:r>
              <a:rPr lang="en-US" dirty="0">
                <a:sym typeface="Symbol" pitchFamily="18" charset="2"/>
              </a:rPr>
              <a:t>(</a:t>
            </a:r>
            <a:r>
              <a:rPr lang="en-US" b="1" dirty="0">
                <a:sym typeface="Symbol" pitchFamily="18" charset="2"/>
              </a:rPr>
              <a:t>Y</a:t>
            </a:r>
            <a:r>
              <a:rPr lang="en-US" dirty="0">
                <a:sym typeface="Symbol" pitchFamily="18" charset="2"/>
              </a:rPr>
              <a:t>), </a:t>
            </a:r>
            <a:r>
              <a:rPr lang="en-US" b="1" dirty="0" err="1">
                <a:sym typeface="Symbol" pitchFamily="18" charset="2"/>
              </a:rPr>
              <a:t>z</a:t>
            </a:r>
            <a:r>
              <a:rPr lang="en-US" dirty="0" err="1">
                <a:sym typeface="Symbol"/>
              </a:rPr>
              <a:t></a:t>
            </a:r>
            <a:r>
              <a:rPr lang="en-US" dirty="0" err="1">
                <a:sym typeface="Symbol" pitchFamily="18" charset="2"/>
              </a:rPr>
              <a:t>Val</a:t>
            </a:r>
            <a:r>
              <a:rPr lang="en-US" dirty="0">
                <a:sym typeface="Symbol" pitchFamily="18" charset="2"/>
              </a:rPr>
              <a:t>(</a:t>
            </a:r>
            <a:r>
              <a:rPr lang="en-US" b="1" dirty="0">
                <a:sym typeface="Symbol" pitchFamily="18" charset="2"/>
              </a:rPr>
              <a:t>Z</a:t>
            </a:r>
            <a:r>
              <a:rPr lang="en-US" dirty="0">
                <a:sym typeface="Symbol" pitchFamily="18" charset="2"/>
              </a:rPr>
              <a:t>)</a:t>
            </a:r>
          </a:p>
          <a:p>
            <a:pPr eaLnBrk="1" hangingPunct="1"/>
            <a:endParaRPr lang="en-US" dirty="0">
              <a:sym typeface="Symbol" pitchFamily="18" charset="2"/>
            </a:endParaRPr>
          </a:p>
          <a:p>
            <a:pPr lvl="1" eaLnBrk="1" hangingPunct="1"/>
            <a:endParaRPr lang="en-US" dirty="0">
              <a:sym typeface="Symbol" pitchFamily="18" charset="2"/>
            </a:endParaRPr>
          </a:p>
        </p:txBody>
      </p:sp>
      <p:sp>
        <p:nvSpPr>
          <p:cNvPr id="6" name="TextBox 5"/>
          <p:cNvSpPr txBox="1"/>
          <p:nvPr/>
        </p:nvSpPr>
        <p:spPr>
          <a:xfrm>
            <a:off x="0" y="6591920"/>
            <a:ext cx="92711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Dhruv</a:t>
            </a:r>
            <a:r>
              <a:rPr kumimoji="0" lang="en-US" sz="1200" b="0" i="0" u="none" strike="noStrike" kern="1200" cap="none" spc="0" normalizeH="0" baseline="0" noProof="0" dirty="0">
                <a:ln>
                  <a:noFill/>
                </a:ln>
                <a:solidFill>
                  <a:prstClr val="black"/>
                </a:solidFill>
                <a:effectLst/>
                <a:uLnTx/>
                <a:uFillTx/>
                <a:latin typeface="Calibri"/>
                <a:ea typeface="+mn-ea"/>
                <a:cs typeface="+mn-cs"/>
              </a:rPr>
              <a:t> Batra</a:t>
            </a:r>
          </a:p>
        </p:txBody>
      </p:sp>
    </p:spTree>
    <p:extLst>
      <p:ext uri="{BB962C8B-B14F-4D97-AF65-F5344CB8AC3E}">
        <p14:creationId xmlns:p14="http://schemas.microsoft.com/office/powerpoint/2010/main" val="3469229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9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9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9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9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EC14BF-C738-40F1-BDC6-F144CC1E18BF}"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67" name="Rectangle 2"/>
          <p:cNvSpPr>
            <a:spLocks noGrp="1" noChangeArrowheads="1"/>
          </p:cNvSpPr>
          <p:nvPr>
            <p:ph type="title"/>
          </p:nvPr>
        </p:nvSpPr>
        <p:spPr/>
        <p:txBody>
          <a:bodyPr/>
          <a:lstStyle/>
          <a:p>
            <a:pPr eaLnBrk="1" hangingPunct="1"/>
            <a:r>
              <a:rPr lang="en-US" altLang="en-US"/>
              <a:t>Sample HMM Generation</a:t>
            </a:r>
          </a:p>
        </p:txBody>
      </p:sp>
      <p:grpSp>
        <p:nvGrpSpPr>
          <p:cNvPr id="62468" name="Group 3"/>
          <p:cNvGrpSpPr>
            <a:grpSpLocks/>
          </p:cNvGrpSpPr>
          <p:nvPr/>
        </p:nvGrpSpPr>
        <p:grpSpPr bwMode="auto">
          <a:xfrm>
            <a:off x="2159000" y="3968750"/>
            <a:ext cx="1316038" cy="1265238"/>
            <a:chOff x="3852" y="2120"/>
            <a:chExt cx="1098" cy="1242"/>
          </a:xfrm>
        </p:grpSpPr>
        <p:sp>
          <p:nvSpPr>
            <p:cNvPr id="62545"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46"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47"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2469"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62470"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62471"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62472"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62473"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62474"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nvGrpSpPr>
          <p:cNvPr id="62475" name="Group 13"/>
          <p:cNvGrpSpPr>
            <a:grpSpLocks/>
          </p:cNvGrpSpPr>
          <p:nvPr/>
        </p:nvGrpSpPr>
        <p:grpSpPr bwMode="auto">
          <a:xfrm>
            <a:off x="3462338" y="1846263"/>
            <a:ext cx="1316037" cy="1265237"/>
            <a:chOff x="3852" y="2120"/>
            <a:chExt cx="1098" cy="1242"/>
          </a:xfrm>
        </p:grpSpPr>
        <p:sp>
          <p:nvSpPr>
            <p:cNvPr id="62542"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43"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44"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2476"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62477"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62478"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62479"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62480"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62481"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62482"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nvGrpSpPr>
          <p:cNvPr id="62483" name="Group 24"/>
          <p:cNvGrpSpPr>
            <a:grpSpLocks/>
          </p:cNvGrpSpPr>
          <p:nvPr/>
        </p:nvGrpSpPr>
        <p:grpSpPr bwMode="auto">
          <a:xfrm>
            <a:off x="919163" y="1865313"/>
            <a:ext cx="1316037" cy="1654175"/>
            <a:chOff x="610" y="1297"/>
            <a:chExt cx="829" cy="1042"/>
          </a:xfrm>
        </p:grpSpPr>
        <p:grpSp>
          <p:nvGrpSpPr>
            <p:cNvPr id="62537" name="Group 25"/>
            <p:cNvGrpSpPr>
              <a:grpSpLocks/>
            </p:cNvGrpSpPr>
            <p:nvPr/>
          </p:nvGrpSpPr>
          <p:grpSpPr bwMode="auto">
            <a:xfrm>
              <a:off x="610" y="1297"/>
              <a:ext cx="829" cy="797"/>
              <a:chOff x="3852" y="2120"/>
              <a:chExt cx="1098" cy="1242"/>
            </a:xfrm>
          </p:grpSpPr>
          <p:sp>
            <p:nvSpPr>
              <p:cNvPr id="62539"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40"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41"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2538"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62484"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62485"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2486"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2487"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2488"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62489"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62490"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2491"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grpSp>
        <p:nvGrpSpPr>
          <p:cNvPr id="62492" name="Group 38"/>
          <p:cNvGrpSpPr>
            <a:grpSpLocks/>
          </p:cNvGrpSpPr>
          <p:nvPr/>
        </p:nvGrpSpPr>
        <p:grpSpPr bwMode="auto">
          <a:xfrm>
            <a:off x="5981700" y="3195638"/>
            <a:ext cx="1316038" cy="1265237"/>
            <a:chOff x="3768" y="2013"/>
            <a:chExt cx="829" cy="797"/>
          </a:xfrm>
        </p:grpSpPr>
        <p:sp>
          <p:nvSpPr>
            <p:cNvPr id="62534"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35"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36" name="Line 41"/>
            <p:cNvSpPr>
              <a:spLocks noChangeShapeType="1"/>
            </p:cNvSpPr>
            <p:nvPr/>
          </p:nvSpPr>
          <p:spPr bwMode="auto">
            <a:xfrm flipV="1">
              <a:off x="3899" y="2013"/>
              <a:ext cx="573" cy="5"/>
            </a:xfrm>
            <a:prstGeom prst="line">
              <a:avLst/>
            </a:prstGeom>
            <a:noFill/>
            <a:ln w="762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2493"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62494"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62495"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62496"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62497"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62498"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62499"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00"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62501"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02"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03"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2504"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62505"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62506"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07"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2508"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09"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62510"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11"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2512"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13"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2514"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15"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62516"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17"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2518"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2519"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20"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21"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2522"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23"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2524" name="Text Box 73"/>
          <p:cNvSpPr txBox="1">
            <a:spLocks noChangeArrowheads="1"/>
          </p:cNvSpPr>
          <p:nvPr/>
        </p:nvSpPr>
        <p:spPr bwMode="auto">
          <a:xfrm>
            <a:off x="1449388" y="6013450"/>
            <a:ext cx="123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John bit</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62525"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26"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62527"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62528" name="Straight Arrow Connector 88"/>
          <p:cNvCxnSpPr>
            <a:cxnSpLocks noChangeShapeType="1"/>
            <a:stCxn id="62525"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2529"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2530"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2531"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62532"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53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F4E1C7-0BDF-4C14-BA54-BBF4F031B265}"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15" name="Rectangle 2"/>
          <p:cNvSpPr>
            <a:spLocks noGrp="1" noChangeArrowheads="1"/>
          </p:cNvSpPr>
          <p:nvPr>
            <p:ph type="title"/>
          </p:nvPr>
        </p:nvSpPr>
        <p:spPr/>
        <p:txBody>
          <a:bodyPr/>
          <a:lstStyle/>
          <a:p>
            <a:pPr eaLnBrk="1" hangingPunct="1"/>
            <a:r>
              <a:rPr lang="en-US" altLang="en-US"/>
              <a:t>Sample HMM Generation</a:t>
            </a:r>
          </a:p>
        </p:txBody>
      </p:sp>
      <p:grpSp>
        <p:nvGrpSpPr>
          <p:cNvPr id="64516" name="Group 3"/>
          <p:cNvGrpSpPr>
            <a:grpSpLocks/>
          </p:cNvGrpSpPr>
          <p:nvPr/>
        </p:nvGrpSpPr>
        <p:grpSpPr bwMode="auto">
          <a:xfrm>
            <a:off x="2159000" y="3968750"/>
            <a:ext cx="1316038" cy="1265238"/>
            <a:chOff x="3852" y="2120"/>
            <a:chExt cx="1098" cy="1242"/>
          </a:xfrm>
        </p:grpSpPr>
        <p:sp>
          <p:nvSpPr>
            <p:cNvPr id="64593"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94"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95"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4517"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64518"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64519"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64520"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64521"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64522"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nvGrpSpPr>
          <p:cNvPr id="64523" name="Group 13"/>
          <p:cNvGrpSpPr>
            <a:grpSpLocks/>
          </p:cNvGrpSpPr>
          <p:nvPr/>
        </p:nvGrpSpPr>
        <p:grpSpPr bwMode="auto">
          <a:xfrm>
            <a:off x="3462338" y="1846263"/>
            <a:ext cx="1316037" cy="1265237"/>
            <a:chOff x="3852" y="2120"/>
            <a:chExt cx="1098" cy="1242"/>
          </a:xfrm>
        </p:grpSpPr>
        <p:sp>
          <p:nvSpPr>
            <p:cNvPr id="64590"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91"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92"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4524"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64525"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64526"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64527"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64528"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64529"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64530"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nvGrpSpPr>
          <p:cNvPr id="64531" name="Group 24"/>
          <p:cNvGrpSpPr>
            <a:grpSpLocks/>
          </p:cNvGrpSpPr>
          <p:nvPr/>
        </p:nvGrpSpPr>
        <p:grpSpPr bwMode="auto">
          <a:xfrm>
            <a:off x="919163" y="1865313"/>
            <a:ext cx="1316037" cy="1654175"/>
            <a:chOff x="610" y="1297"/>
            <a:chExt cx="829" cy="1042"/>
          </a:xfrm>
        </p:grpSpPr>
        <p:grpSp>
          <p:nvGrpSpPr>
            <p:cNvPr id="64585" name="Group 25"/>
            <p:cNvGrpSpPr>
              <a:grpSpLocks/>
            </p:cNvGrpSpPr>
            <p:nvPr/>
          </p:nvGrpSpPr>
          <p:grpSpPr bwMode="auto">
            <a:xfrm>
              <a:off x="610" y="1297"/>
              <a:ext cx="829" cy="797"/>
              <a:chOff x="3852" y="2120"/>
              <a:chExt cx="1098" cy="1242"/>
            </a:xfrm>
          </p:grpSpPr>
          <p:sp>
            <p:nvSpPr>
              <p:cNvPr id="64587"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88"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89" name="Line 28"/>
              <p:cNvSpPr>
                <a:spLocks noChangeShapeType="1"/>
              </p:cNvSpPr>
              <p:nvPr/>
            </p:nvSpPr>
            <p:spPr bwMode="auto">
              <a:xfrm flipV="1">
                <a:off x="4025" y="2120"/>
                <a:ext cx="760" cy="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4586"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64532"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a:t>
            </a:r>
          </a:p>
        </p:txBody>
      </p:sp>
      <p:sp>
        <p:nvSpPr>
          <p:cNvPr id="64533"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a:t>
            </a:r>
          </a:p>
        </p:txBody>
      </p:sp>
      <p:sp>
        <p:nvSpPr>
          <p:cNvPr id="64534"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a:t>
            </a:r>
          </a:p>
        </p:txBody>
      </p:sp>
      <p:sp>
        <p:nvSpPr>
          <p:cNvPr id="64535"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a:t>
            </a:r>
          </a:p>
        </p:txBody>
      </p:sp>
      <p:sp>
        <p:nvSpPr>
          <p:cNvPr id="64536"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that</a:t>
            </a:r>
          </a:p>
        </p:txBody>
      </p:sp>
      <p:sp>
        <p:nvSpPr>
          <p:cNvPr id="64537"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a:t>
            </a:r>
          </a:p>
        </p:txBody>
      </p:sp>
      <p:sp>
        <p:nvSpPr>
          <p:cNvPr id="64538"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a:t>
            </a:r>
          </a:p>
        </p:txBody>
      </p:sp>
      <p:sp>
        <p:nvSpPr>
          <p:cNvPr id="64539"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a:t>
            </a:r>
          </a:p>
        </p:txBody>
      </p:sp>
      <p:grpSp>
        <p:nvGrpSpPr>
          <p:cNvPr id="64540" name="Group 38"/>
          <p:cNvGrpSpPr>
            <a:grpSpLocks/>
          </p:cNvGrpSpPr>
          <p:nvPr/>
        </p:nvGrpSpPr>
        <p:grpSpPr bwMode="auto">
          <a:xfrm>
            <a:off x="5981700" y="3195638"/>
            <a:ext cx="1316038" cy="1265237"/>
            <a:chOff x="3768" y="2013"/>
            <a:chExt cx="829" cy="797"/>
          </a:xfrm>
        </p:grpSpPr>
        <p:sp>
          <p:nvSpPr>
            <p:cNvPr id="64582"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83"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84"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4541"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64542"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64543"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64544"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64545"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64546"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64547"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48"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64549"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50"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51"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4552"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64553"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64554"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55"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4556"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57"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64558"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59"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4560"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61"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4562"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63"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64564"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65"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4566"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4567"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68"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69"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4570"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71"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4572" name="Text Box 73"/>
          <p:cNvSpPr txBox="1">
            <a:spLocks noChangeArrowheads="1"/>
          </p:cNvSpPr>
          <p:nvPr/>
        </p:nvSpPr>
        <p:spPr bwMode="auto">
          <a:xfrm>
            <a:off x="1449388" y="6013450"/>
            <a:ext cx="123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John bit</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64573"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74"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64575"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64576" name="Straight Arrow Connector 88"/>
          <p:cNvCxnSpPr>
            <a:cxnSpLocks noChangeShapeType="1"/>
            <a:stCxn id="64573"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4577"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4578"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4579"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64580"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8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E67EA7-3C73-4D22-B08A-58ACA5B3E07F}"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63" name="Rectangle 2"/>
          <p:cNvSpPr>
            <a:spLocks noGrp="1" noChangeArrowheads="1"/>
          </p:cNvSpPr>
          <p:nvPr>
            <p:ph type="title"/>
          </p:nvPr>
        </p:nvSpPr>
        <p:spPr/>
        <p:txBody>
          <a:bodyPr/>
          <a:lstStyle/>
          <a:p>
            <a:pPr eaLnBrk="1" hangingPunct="1"/>
            <a:r>
              <a:rPr lang="en-US" altLang="en-US"/>
              <a:t>Sample HMM Generation</a:t>
            </a:r>
          </a:p>
        </p:txBody>
      </p:sp>
      <p:grpSp>
        <p:nvGrpSpPr>
          <p:cNvPr id="66564" name="Group 3"/>
          <p:cNvGrpSpPr>
            <a:grpSpLocks/>
          </p:cNvGrpSpPr>
          <p:nvPr/>
        </p:nvGrpSpPr>
        <p:grpSpPr bwMode="auto">
          <a:xfrm>
            <a:off x="2159000" y="3968750"/>
            <a:ext cx="1316038" cy="1265238"/>
            <a:chOff x="3852" y="2120"/>
            <a:chExt cx="1098" cy="1242"/>
          </a:xfrm>
        </p:grpSpPr>
        <p:sp>
          <p:nvSpPr>
            <p:cNvPr id="66641"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42"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43"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6565"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66566"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66567"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66568"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66569"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66570"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nvGrpSpPr>
          <p:cNvPr id="66571" name="Group 13"/>
          <p:cNvGrpSpPr>
            <a:grpSpLocks/>
          </p:cNvGrpSpPr>
          <p:nvPr/>
        </p:nvGrpSpPr>
        <p:grpSpPr bwMode="auto">
          <a:xfrm>
            <a:off x="3462338" y="1846263"/>
            <a:ext cx="1316037" cy="1265237"/>
            <a:chOff x="3852" y="2120"/>
            <a:chExt cx="1098" cy="1242"/>
          </a:xfrm>
        </p:grpSpPr>
        <p:sp>
          <p:nvSpPr>
            <p:cNvPr id="66638"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39"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40"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6572"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66573"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66574"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66575"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66576"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66577"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66578"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nvGrpSpPr>
          <p:cNvPr id="66579" name="Group 24"/>
          <p:cNvGrpSpPr>
            <a:grpSpLocks/>
          </p:cNvGrpSpPr>
          <p:nvPr/>
        </p:nvGrpSpPr>
        <p:grpSpPr bwMode="auto">
          <a:xfrm>
            <a:off x="919163" y="1865313"/>
            <a:ext cx="1316037" cy="1654175"/>
            <a:chOff x="610" y="1297"/>
            <a:chExt cx="829" cy="1042"/>
          </a:xfrm>
        </p:grpSpPr>
        <p:grpSp>
          <p:nvGrpSpPr>
            <p:cNvPr id="66633" name="Group 25"/>
            <p:cNvGrpSpPr>
              <a:grpSpLocks/>
            </p:cNvGrpSpPr>
            <p:nvPr/>
          </p:nvGrpSpPr>
          <p:grpSpPr bwMode="auto">
            <a:xfrm>
              <a:off x="610" y="1297"/>
              <a:ext cx="829" cy="797"/>
              <a:chOff x="3852" y="2120"/>
              <a:chExt cx="1098" cy="1242"/>
            </a:xfrm>
          </p:grpSpPr>
          <p:sp>
            <p:nvSpPr>
              <p:cNvPr id="66635"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36"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37" name="Line 28"/>
              <p:cNvSpPr>
                <a:spLocks noChangeShapeType="1"/>
              </p:cNvSpPr>
              <p:nvPr/>
            </p:nvSpPr>
            <p:spPr bwMode="auto">
              <a:xfrm flipV="1">
                <a:off x="4025" y="2120"/>
                <a:ext cx="760" cy="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6634"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66580"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66581"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6582"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6583"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6584"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66585"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66586"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6587"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grpSp>
        <p:nvGrpSpPr>
          <p:cNvPr id="66588" name="Group 38"/>
          <p:cNvGrpSpPr>
            <a:grpSpLocks/>
          </p:cNvGrpSpPr>
          <p:nvPr/>
        </p:nvGrpSpPr>
        <p:grpSpPr bwMode="auto">
          <a:xfrm>
            <a:off x="5981700" y="3195638"/>
            <a:ext cx="1316038" cy="1265237"/>
            <a:chOff x="3768" y="2013"/>
            <a:chExt cx="829" cy="797"/>
          </a:xfrm>
        </p:grpSpPr>
        <p:sp>
          <p:nvSpPr>
            <p:cNvPr id="66630"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31"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32"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6589"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66590"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66591"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66592"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66593"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66594"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66595"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96"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66597"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98"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99"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6600"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66601"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66602"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03"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6604"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05"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66606"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07"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6608"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09"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6610"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11"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66612"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13"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6614"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6615"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16"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17"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6618"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19"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6620" name="Text Box 73"/>
          <p:cNvSpPr txBox="1">
            <a:spLocks noChangeArrowheads="1"/>
          </p:cNvSpPr>
          <p:nvPr/>
        </p:nvSpPr>
        <p:spPr bwMode="auto">
          <a:xfrm>
            <a:off x="1449388" y="6013450"/>
            <a:ext cx="1601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John bit the</a:t>
            </a:r>
          </a:p>
        </p:txBody>
      </p:sp>
      <p:sp>
        <p:nvSpPr>
          <p:cNvPr id="66621"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22"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66623"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66624" name="Straight Arrow Connector 88"/>
          <p:cNvCxnSpPr>
            <a:cxnSpLocks noChangeShapeType="1"/>
            <a:stCxn id="66621"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6625"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6626"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6627"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66628"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2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4E09DC-5AE3-483D-A78B-760B31B97E3E}"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11" name="Rectangle 2"/>
          <p:cNvSpPr>
            <a:spLocks noGrp="1" noChangeArrowheads="1"/>
          </p:cNvSpPr>
          <p:nvPr>
            <p:ph type="title"/>
          </p:nvPr>
        </p:nvSpPr>
        <p:spPr/>
        <p:txBody>
          <a:bodyPr/>
          <a:lstStyle/>
          <a:p>
            <a:pPr eaLnBrk="1" hangingPunct="1"/>
            <a:r>
              <a:rPr lang="en-US" altLang="en-US"/>
              <a:t>Sample HMM Generation</a:t>
            </a:r>
          </a:p>
        </p:txBody>
      </p:sp>
      <p:grpSp>
        <p:nvGrpSpPr>
          <p:cNvPr id="68612" name="Group 3"/>
          <p:cNvGrpSpPr>
            <a:grpSpLocks/>
          </p:cNvGrpSpPr>
          <p:nvPr/>
        </p:nvGrpSpPr>
        <p:grpSpPr bwMode="auto">
          <a:xfrm>
            <a:off x="2159000" y="3968750"/>
            <a:ext cx="1316038" cy="1265238"/>
            <a:chOff x="3852" y="2120"/>
            <a:chExt cx="1098" cy="1242"/>
          </a:xfrm>
        </p:grpSpPr>
        <p:sp>
          <p:nvSpPr>
            <p:cNvPr id="68689"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90"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91"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8613"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68614"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68615"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68616"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68617"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68618"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nvGrpSpPr>
          <p:cNvPr id="68619" name="Group 13"/>
          <p:cNvGrpSpPr>
            <a:grpSpLocks/>
          </p:cNvGrpSpPr>
          <p:nvPr/>
        </p:nvGrpSpPr>
        <p:grpSpPr bwMode="auto">
          <a:xfrm>
            <a:off x="3462338" y="1846263"/>
            <a:ext cx="1316037" cy="1265237"/>
            <a:chOff x="3852" y="2120"/>
            <a:chExt cx="1098" cy="1242"/>
          </a:xfrm>
        </p:grpSpPr>
        <p:sp>
          <p:nvSpPr>
            <p:cNvPr id="68686"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87"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88" name="Line 16"/>
            <p:cNvSpPr>
              <a:spLocks noChangeShapeType="1"/>
            </p:cNvSpPr>
            <p:nvPr/>
          </p:nvSpPr>
          <p:spPr bwMode="auto">
            <a:xfrm flipV="1">
              <a:off x="4025" y="2120"/>
              <a:ext cx="760" cy="8"/>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8620"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68621"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cat</a:t>
            </a:r>
          </a:p>
        </p:txBody>
      </p:sp>
      <p:sp>
        <p:nvSpPr>
          <p:cNvPr id="68622"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dog</a:t>
            </a:r>
          </a:p>
        </p:txBody>
      </p:sp>
      <p:sp>
        <p:nvSpPr>
          <p:cNvPr id="68623"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car</a:t>
            </a:r>
          </a:p>
        </p:txBody>
      </p:sp>
      <p:sp>
        <p:nvSpPr>
          <p:cNvPr id="68624"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pen</a:t>
            </a:r>
          </a:p>
        </p:txBody>
      </p:sp>
      <p:sp>
        <p:nvSpPr>
          <p:cNvPr id="68625"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bed</a:t>
            </a:r>
          </a:p>
        </p:txBody>
      </p:sp>
      <p:sp>
        <p:nvSpPr>
          <p:cNvPr id="68626"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apple</a:t>
            </a:r>
          </a:p>
        </p:txBody>
      </p:sp>
      <p:grpSp>
        <p:nvGrpSpPr>
          <p:cNvPr id="68627" name="Group 24"/>
          <p:cNvGrpSpPr>
            <a:grpSpLocks/>
          </p:cNvGrpSpPr>
          <p:nvPr/>
        </p:nvGrpSpPr>
        <p:grpSpPr bwMode="auto">
          <a:xfrm>
            <a:off x="919163" y="1865313"/>
            <a:ext cx="1316037" cy="1654175"/>
            <a:chOff x="610" y="1297"/>
            <a:chExt cx="829" cy="1042"/>
          </a:xfrm>
        </p:grpSpPr>
        <p:grpSp>
          <p:nvGrpSpPr>
            <p:cNvPr id="68681" name="Group 25"/>
            <p:cNvGrpSpPr>
              <a:grpSpLocks/>
            </p:cNvGrpSpPr>
            <p:nvPr/>
          </p:nvGrpSpPr>
          <p:grpSpPr bwMode="auto">
            <a:xfrm>
              <a:off x="610" y="1297"/>
              <a:ext cx="829" cy="797"/>
              <a:chOff x="3852" y="2120"/>
              <a:chExt cx="1098" cy="1242"/>
            </a:xfrm>
          </p:grpSpPr>
          <p:sp>
            <p:nvSpPr>
              <p:cNvPr id="68683"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84"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85"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8682"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68628"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68629"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8630"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8631"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8632"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68633"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68634"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68635"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grpSp>
        <p:nvGrpSpPr>
          <p:cNvPr id="68636" name="Group 38"/>
          <p:cNvGrpSpPr>
            <a:grpSpLocks/>
          </p:cNvGrpSpPr>
          <p:nvPr/>
        </p:nvGrpSpPr>
        <p:grpSpPr bwMode="auto">
          <a:xfrm>
            <a:off x="5981700" y="3195638"/>
            <a:ext cx="1316038" cy="1265237"/>
            <a:chOff x="3768" y="2013"/>
            <a:chExt cx="829" cy="797"/>
          </a:xfrm>
        </p:grpSpPr>
        <p:sp>
          <p:nvSpPr>
            <p:cNvPr id="68678"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79"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80"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8637"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68638"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68639"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68640"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68641"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68642"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68643"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4"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68645"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6"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7"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8648"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68649"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68650"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1"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68652"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3"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68654"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5"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8656"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7"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8658"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9"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68660"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61"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8662"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8663"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64"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65"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8666"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67"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68668" name="Text Box 73"/>
          <p:cNvSpPr txBox="1">
            <a:spLocks noChangeArrowheads="1"/>
          </p:cNvSpPr>
          <p:nvPr/>
        </p:nvSpPr>
        <p:spPr bwMode="auto">
          <a:xfrm>
            <a:off x="1449388" y="6013450"/>
            <a:ext cx="1601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John bit the</a:t>
            </a:r>
          </a:p>
        </p:txBody>
      </p:sp>
      <p:sp>
        <p:nvSpPr>
          <p:cNvPr id="68669"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70"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68671"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68672" name="Straight Arrow Connector 88"/>
          <p:cNvCxnSpPr>
            <a:cxnSpLocks noChangeShapeType="1"/>
            <a:stCxn id="68669"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8673"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68674"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68675"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68676"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7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75D140-1024-4635-9F5A-2519DD1594F9}"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659" name="Rectangle 2"/>
          <p:cNvSpPr>
            <a:spLocks noGrp="1" noChangeArrowheads="1"/>
          </p:cNvSpPr>
          <p:nvPr>
            <p:ph type="title"/>
          </p:nvPr>
        </p:nvSpPr>
        <p:spPr/>
        <p:txBody>
          <a:bodyPr/>
          <a:lstStyle/>
          <a:p>
            <a:pPr eaLnBrk="1" hangingPunct="1"/>
            <a:r>
              <a:rPr lang="en-US" altLang="en-US"/>
              <a:t>Sample HMM Generation</a:t>
            </a:r>
          </a:p>
        </p:txBody>
      </p:sp>
      <p:grpSp>
        <p:nvGrpSpPr>
          <p:cNvPr id="70660" name="Group 3"/>
          <p:cNvGrpSpPr>
            <a:grpSpLocks/>
          </p:cNvGrpSpPr>
          <p:nvPr/>
        </p:nvGrpSpPr>
        <p:grpSpPr bwMode="auto">
          <a:xfrm>
            <a:off x="2159000" y="3968750"/>
            <a:ext cx="1316038" cy="1265238"/>
            <a:chOff x="3852" y="2120"/>
            <a:chExt cx="1098" cy="1242"/>
          </a:xfrm>
        </p:grpSpPr>
        <p:sp>
          <p:nvSpPr>
            <p:cNvPr id="70737"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38"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39"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70661"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70662"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70663"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70664"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70665"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70666"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nvGrpSpPr>
          <p:cNvPr id="70667" name="Group 13"/>
          <p:cNvGrpSpPr>
            <a:grpSpLocks/>
          </p:cNvGrpSpPr>
          <p:nvPr/>
        </p:nvGrpSpPr>
        <p:grpSpPr bwMode="auto">
          <a:xfrm>
            <a:off x="3462338" y="1846263"/>
            <a:ext cx="1316037" cy="1265237"/>
            <a:chOff x="3852" y="2120"/>
            <a:chExt cx="1098" cy="1242"/>
          </a:xfrm>
        </p:grpSpPr>
        <p:sp>
          <p:nvSpPr>
            <p:cNvPr id="70734"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35"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36" name="Line 16"/>
            <p:cNvSpPr>
              <a:spLocks noChangeShapeType="1"/>
            </p:cNvSpPr>
            <p:nvPr/>
          </p:nvSpPr>
          <p:spPr bwMode="auto">
            <a:xfrm flipV="1">
              <a:off x="4025" y="2120"/>
              <a:ext cx="760" cy="8"/>
            </a:xfrm>
            <a:prstGeom prst="line">
              <a:avLst/>
            </a:prstGeom>
            <a:noFill/>
            <a:ln w="762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70668"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70669"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70670"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70671"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70672"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70673"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70674"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nvGrpSpPr>
          <p:cNvPr id="70675" name="Group 24"/>
          <p:cNvGrpSpPr>
            <a:grpSpLocks/>
          </p:cNvGrpSpPr>
          <p:nvPr/>
        </p:nvGrpSpPr>
        <p:grpSpPr bwMode="auto">
          <a:xfrm>
            <a:off x="919163" y="1865313"/>
            <a:ext cx="1316037" cy="1654175"/>
            <a:chOff x="610" y="1297"/>
            <a:chExt cx="829" cy="1042"/>
          </a:xfrm>
        </p:grpSpPr>
        <p:grpSp>
          <p:nvGrpSpPr>
            <p:cNvPr id="70729" name="Group 25"/>
            <p:cNvGrpSpPr>
              <a:grpSpLocks/>
            </p:cNvGrpSpPr>
            <p:nvPr/>
          </p:nvGrpSpPr>
          <p:grpSpPr bwMode="auto">
            <a:xfrm>
              <a:off x="610" y="1297"/>
              <a:ext cx="829" cy="797"/>
              <a:chOff x="3852" y="2120"/>
              <a:chExt cx="1098" cy="1242"/>
            </a:xfrm>
          </p:grpSpPr>
          <p:sp>
            <p:nvSpPr>
              <p:cNvPr id="70731"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32"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33"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70730"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70676"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70677"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70678"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70679"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70680"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70681"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70682"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70683"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grpSp>
        <p:nvGrpSpPr>
          <p:cNvPr id="70684" name="Group 38"/>
          <p:cNvGrpSpPr>
            <a:grpSpLocks/>
          </p:cNvGrpSpPr>
          <p:nvPr/>
        </p:nvGrpSpPr>
        <p:grpSpPr bwMode="auto">
          <a:xfrm>
            <a:off x="5981700" y="3195638"/>
            <a:ext cx="1316038" cy="1265237"/>
            <a:chOff x="3768" y="2013"/>
            <a:chExt cx="829" cy="797"/>
          </a:xfrm>
        </p:grpSpPr>
        <p:sp>
          <p:nvSpPr>
            <p:cNvPr id="70726"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27"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28"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70685"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70686"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70687"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70688"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70689"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70690"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70691"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692"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70693"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694"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695"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70696"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70697"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70698"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699"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70700" name="Oval 57"/>
          <p:cNvSpPr>
            <a:spLocks noChangeArrowheads="1"/>
          </p:cNvSpPr>
          <p:nvPr/>
        </p:nvSpPr>
        <p:spPr bwMode="auto">
          <a:xfrm>
            <a:off x="8021638" y="3378200"/>
            <a:ext cx="792162"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01"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stop</a:t>
            </a:r>
          </a:p>
        </p:txBody>
      </p:sp>
      <p:sp>
        <p:nvSpPr>
          <p:cNvPr id="70702"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03"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70704"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05"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70706"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07"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70708"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09"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70710"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70711"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12"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13"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70714"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15"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70716" name="Text Box 73"/>
          <p:cNvSpPr txBox="1">
            <a:spLocks noChangeArrowheads="1"/>
          </p:cNvSpPr>
          <p:nvPr/>
        </p:nvSpPr>
        <p:spPr bwMode="auto">
          <a:xfrm>
            <a:off x="1449388" y="6013450"/>
            <a:ext cx="233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John bit the apple</a:t>
            </a:r>
          </a:p>
        </p:txBody>
      </p:sp>
      <p:sp>
        <p:nvSpPr>
          <p:cNvPr id="70717"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18"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70719"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70720" name="Straight Arrow Connector 88"/>
          <p:cNvCxnSpPr>
            <a:cxnSpLocks noChangeShapeType="1"/>
            <a:stCxn id="70717"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0721"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70722"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70723"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70724"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72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9DA699-774B-47F4-9255-1AF4532C3A31}"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07" name="Rectangle 2"/>
          <p:cNvSpPr>
            <a:spLocks noGrp="1" noChangeArrowheads="1"/>
          </p:cNvSpPr>
          <p:nvPr>
            <p:ph type="title"/>
          </p:nvPr>
        </p:nvSpPr>
        <p:spPr/>
        <p:txBody>
          <a:bodyPr/>
          <a:lstStyle/>
          <a:p>
            <a:pPr eaLnBrk="1" hangingPunct="1"/>
            <a:r>
              <a:rPr lang="en-US" altLang="en-US"/>
              <a:t>Sample HMM Generation</a:t>
            </a:r>
          </a:p>
        </p:txBody>
      </p:sp>
      <p:grpSp>
        <p:nvGrpSpPr>
          <p:cNvPr id="72708" name="Group 3"/>
          <p:cNvGrpSpPr>
            <a:grpSpLocks/>
          </p:cNvGrpSpPr>
          <p:nvPr/>
        </p:nvGrpSpPr>
        <p:grpSpPr bwMode="auto">
          <a:xfrm>
            <a:off x="2159000" y="3968750"/>
            <a:ext cx="1316038" cy="1265238"/>
            <a:chOff x="3852" y="2120"/>
            <a:chExt cx="1098" cy="1242"/>
          </a:xfrm>
        </p:grpSpPr>
        <p:sp>
          <p:nvSpPr>
            <p:cNvPr id="72785" name="Freeform 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86" name="Freeform 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87" name="Line 6"/>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72709" name="Text Box 7"/>
          <p:cNvSpPr txBox="1">
            <a:spLocks noChangeArrowheads="1"/>
          </p:cNvSpPr>
          <p:nvPr/>
        </p:nvSpPr>
        <p:spPr bwMode="auto">
          <a:xfrm>
            <a:off x="2193925" y="5195888"/>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PropNoun</a:t>
            </a:r>
          </a:p>
        </p:txBody>
      </p:sp>
      <p:sp>
        <p:nvSpPr>
          <p:cNvPr id="72710" name="Text Box 8"/>
          <p:cNvSpPr txBox="1">
            <a:spLocks noChangeArrowheads="1"/>
          </p:cNvSpPr>
          <p:nvPr/>
        </p:nvSpPr>
        <p:spPr bwMode="auto">
          <a:xfrm>
            <a:off x="2243138" y="436880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a:t>
            </a:r>
          </a:p>
        </p:txBody>
      </p:sp>
      <p:sp>
        <p:nvSpPr>
          <p:cNvPr id="72711" name="Text Box 9"/>
          <p:cNvSpPr txBox="1">
            <a:spLocks noChangeArrowheads="1"/>
          </p:cNvSpPr>
          <p:nvPr/>
        </p:nvSpPr>
        <p:spPr bwMode="auto">
          <a:xfrm>
            <a:off x="2733675" y="4476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Mary</a:t>
            </a:r>
          </a:p>
        </p:txBody>
      </p:sp>
      <p:sp>
        <p:nvSpPr>
          <p:cNvPr id="72712" name="Text Box 10"/>
          <p:cNvSpPr txBox="1">
            <a:spLocks noChangeArrowheads="1"/>
          </p:cNvSpPr>
          <p:nvPr/>
        </p:nvSpPr>
        <p:spPr bwMode="auto">
          <a:xfrm>
            <a:off x="2160588" y="464820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Alice</a:t>
            </a:r>
          </a:p>
        </p:txBody>
      </p:sp>
      <p:sp>
        <p:nvSpPr>
          <p:cNvPr id="72713" name="Text Box 11"/>
          <p:cNvSpPr txBox="1">
            <a:spLocks noChangeArrowheads="1"/>
          </p:cNvSpPr>
          <p:nvPr/>
        </p:nvSpPr>
        <p:spPr bwMode="auto">
          <a:xfrm>
            <a:off x="2657475" y="4795838"/>
            <a:ext cx="687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Jerry</a:t>
            </a:r>
          </a:p>
        </p:txBody>
      </p:sp>
      <p:sp>
        <p:nvSpPr>
          <p:cNvPr id="72714" name="Text Box 12"/>
          <p:cNvSpPr txBox="1">
            <a:spLocks noChangeArrowheads="1"/>
          </p:cNvSpPr>
          <p:nvPr/>
        </p:nvSpPr>
        <p:spPr bwMode="auto">
          <a:xfrm>
            <a:off x="2462213" y="4087813"/>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Tom</a:t>
            </a:r>
          </a:p>
        </p:txBody>
      </p:sp>
      <p:grpSp>
        <p:nvGrpSpPr>
          <p:cNvPr id="72715" name="Group 13"/>
          <p:cNvGrpSpPr>
            <a:grpSpLocks/>
          </p:cNvGrpSpPr>
          <p:nvPr/>
        </p:nvGrpSpPr>
        <p:grpSpPr bwMode="auto">
          <a:xfrm>
            <a:off x="3462338" y="1846263"/>
            <a:ext cx="1316037" cy="1265237"/>
            <a:chOff x="3852" y="2120"/>
            <a:chExt cx="1098" cy="1242"/>
          </a:xfrm>
        </p:grpSpPr>
        <p:sp>
          <p:nvSpPr>
            <p:cNvPr id="72782" name="Freeform 14"/>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83" name="Freeform 15"/>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84" name="Line 16"/>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72716" name="Text Box 17"/>
          <p:cNvSpPr txBox="1">
            <a:spLocks noChangeArrowheads="1"/>
          </p:cNvSpPr>
          <p:nvPr/>
        </p:nvSpPr>
        <p:spPr bwMode="auto">
          <a:xfrm>
            <a:off x="3709988" y="3113088"/>
            <a:ext cx="74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Noun</a:t>
            </a:r>
          </a:p>
        </p:txBody>
      </p:sp>
      <p:sp>
        <p:nvSpPr>
          <p:cNvPr id="72717" name="Text Box 18"/>
          <p:cNvSpPr txBox="1">
            <a:spLocks noChangeArrowheads="1"/>
          </p:cNvSpPr>
          <p:nvPr/>
        </p:nvSpPr>
        <p:spPr bwMode="auto">
          <a:xfrm>
            <a:off x="3846513" y="1868488"/>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a:t>
            </a:r>
          </a:p>
        </p:txBody>
      </p:sp>
      <p:sp>
        <p:nvSpPr>
          <p:cNvPr id="72718" name="Text Box 19"/>
          <p:cNvSpPr txBox="1">
            <a:spLocks noChangeArrowheads="1"/>
          </p:cNvSpPr>
          <p:nvPr/>
        </p:nvSpPr>
        <p:spPr bwMode="auto">
          <a:xfrm>
            <a:off x="3660775" y="2141538"/>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dog</a:t>
            </a:r>
          </a:p>
        </p:txBody>
      </p:sp>
      <p:sp>
        <p:nvSpPr>
          <p:cNvPr id="72719" name="Text Box 20"/>
          <p:cNvSpPr txBox="1">
            <a:spLocks noChangeArrowheads="1"/>
          </p:cNvSpPr>
          <p:nvPr/>
        </p:nvSpPr>
        <p:spPr bwMode="auto">
          <a:xfrm>
            <a:off x="3494088" y="23764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car</a:t>
            </a:r>
          </a:p>
        </p:txBody>
      </p:sp>
      <p:sp>
        <p:nvSpPr>
          <p:cNvPr id="72720" name="Text Box 21"/>
          <p:cNvSpPr txBox="1">
            <a:spLocks noChangeArrowheads="1"/>
          </p:cNvSpPr>
          <p:nvPr/>
        </p:nvSpPr>
        <p:spPr bwMode="auto">
          <a:xfrm>
            <a:off x="3567113" y="2614613"/>
            <a:ext cx="547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pen</a:t>
            </a:r>
          </a:p>
        </p:txBody>
      </p:sp>
      <p:sp>
        <p:nvSpPr>
          <p:cNvPr id="72721" name="Text Box 22"/>
          <p:cNvSpPr txBox="1">
            <a:spLocks noChangeArrowheads="1"/>
          </p:cNvSpPr>
          <p:nvPr/>
        </p:nvSpPr>
        <p:spPr bwMode="auto">
          <a:xfrm>
            <a:off x="4079875" y="2297113"/>
            <a:ext cx="54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bed</a:t>
            </a:r>
          </a:p>
        </p:txBody>
      </p:sp>
      <p:sp>
        <p:nvSpPr>
          <p:cNvPr id="72722" name="Text Box 23"/>
          <p:cNvSpPr txBox="1">
            <a:spLocks noChangeArrowheads="1"/>
          </p:cNvSpPr>
          <p:nvPr/>
        </p:nvSpPr>
        <p:spPr bwMode="auto">
          <a:xfrm>
            <a:off x="4006850" y="2571750"/>
            <a:ext cx="730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apple</a:t>
            </a:r>
          </a:p>
        </p:txBody>
      </p:sp>
      <p:grpSp>
        <p:nvGrpSpPr>
          <p:cNvPr id="72723" name="Group 24"/>
          <p:cNvGrpSpPr>
            <a:grpSpLocks/>
          </p:cNvGrpSpPr>
          <p:nvPr/>
        </p:nvGrpSpPr>
        <p:grpSpPr bwMode="auto">
          <a:xfrm>
            <a:off x="919163" y="1865313"/>
            <a:ext cx="1316037" cy="1654175"/>
            <a:chOff x="610" y="1297"/>
            <a:chExt cx="829" cy="1042"/>
          </a:xfrm>
        </p:grpSpPr>
        <p:grpSp>
          <p:nvGrpSpPr>
            <p:cNvPr id="72777" name="Group 25"/>
            <p:cNvGrpSpPr>
              <a:grpSpLocks/>
            </p:cNvGrpSpPr>
            <p:nvPr/>
          </p:nvGrpSpPr>
          <p:grpSpPr bwMode="auto">
            <a:xfrm>
              <a:off x="610" y="1297"/>
              <a:ext cx="829" cy="797"/>
              <a:chOff x="3852" y="2120"/>
              <a:chExt cx="1098" cy="1242"/>
            </a:xfrm>
          </p:grpSpPr>
          <p:sp>
            <p:nvSpPr>
              <p:cNvPr id="72779" name="Freeform 2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80" name="Freeform 2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81" name="Line 28"/>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72778" name="Text Box 29"/>
            <p:cNvSpPr txBox="1">
              <a:spLocks noChangeArrowheads="1"/>
            </p:cNvSpPr>
            <p:nvPr/>
          </p:nvSpPr>
          <p:spPr bwMode="auto">
            <a:xfrm>
              <a:off x="818" y="2089"/>
              <a:ext cx="3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Det</a:t>
              </a:r>
            </a:p>
          </p:txBody>
        </p:sp>
      </p:grpSp>
      <p:sp>
        <p:nvSpPr>
          <p:cNvPr id="72724" name="Text Box 30"/>
          <p:cNvSpPr txBox="1">
            <a:spLocks noChangeArrowheads="1"/>
          </p:cNvSpPr>
          <p:nvPr/>
        </p:nvSpPr>
        <p:spPr bwMode="auto">
          <a:xfrm>
            <a:off x="1146175" y="21494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72725" name="Text Box 31"/>
          <p:cNvSpPr txBox="1">
            <a:spLocks noChangeArrowheads="1"/>
          </p:cNvSpPr>
          <p:nvPr/>
        </p:nvSpPr>
        <p:spPr bwMode="auto">
          <a:xfrm>
            <a:off x="1530350" y="21923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72726" name="Text Box 32"/>
          <p:cNvSpPr txBox="1">
            <a:spLocks noChangeArrowheads="1"/>
          </p:cNvSpPr>
          <p:nvPr/>
        </p:nvSpPr>
        <p:spPr bwMode="auto">
          <a:xfrm>
            <a:off x="1023938" y="2465388"/>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72727" name="Text Box 33"/>
          <p:cNvSpPr txBox="1">
            <a:spLocks noChangeArrowheads="1"/>
          </p:cNvSpPr>
          <p:nvPr/>
        </p:nvSpPr>
        <p:spPr bwMode="auto">
          <a:xfrm>
            <a:off x="1285875" y="1862138"/>
            <a:ext cx="49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72728" name="Text Box 34"/>
          <p:cNvSpPr txBox="1">
            <a:spLocks noChangeArrowheads="1"/>
          </p:cNvSpPr>
          <p:nvPr/>
        </p:nvSpPr>
        <p:spPr bwMode="auto">
          <a:xfrm>
            <a:off x="1330325" y="2697163"/>
            <a:ext cx="560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a:t>
            </a:r>
          </a:p>
        </p:txBody>
      </p:sp>
      <p:sp>
        <p:nvSpPr>
          <p:cNvPr id="72729" name="Text Box 35"/>
          <p:cNvSpPr txBox="1">
            <a:spLocks noChangeArrowheads="1"/>
          </p:cNvSpPr>
          <p:nvPr/>
        </p:nvSpPr>
        <p:spPr bwMode="auto">
          <a:xfrm>
            <a:off x="1298575" y="23018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sp>
        <p:nvSpPr>
          <p:cNvPr id="72730" name="Text Box 36"/>
          <p:cNvSpPr txBox="1">
            <a:spLocks noChangeArrowheads="1"/>
          </p:cNvSpPr>
          <p:nvPr/>
        </p:nvSpPr>
        <p:spPr bwMode="auto">
          <a:xfrm>
            <a:off x="1668463" y="2430463"/>
            <a:ext cx="4905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a:t>
            </a:r>
          </a:p>
        </p:txBody>
      </p:sp>
      <p:sp>
        <p:nvSpPr>
          <p:cNvPr id="72731" name="Text Box 37"/>
          <p:cNvSpPr txBox="1">
            <a:spLocks noChangeArrowheads="1"/>
          </p:cNvSpPr>
          <p:nvPr/>
        </p:nvSpPr>
        <p:spPr bwMode="auto">
          <a:xfrm>
            <a:off x="1450975" y="2454275"/>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p>
        </p:txBody>
      </p:sp>
      <p:grpSp>
        <p:nvGrpSpPr>
          <p:cNvPr id="72732" name="Group 38"/>
          <p:cNvGrpSpPr>
            <a:grpSpLocks/>
          </p:cNvGrpSpPr>
          <p:nvPr/>
        </p:nvGrpSpPr>
        <p:grpSpPr bwMode="auto">
          <a:xfrm>
            <a:off x="5981700" y="3195638"/>
            <a:ext cx="1316038" cy="1265237"/>
            <a:chOff x="3768" y="2013"/>
            <a:chExt cx="829" cy="797"/>
          </a:xfrm>
        </p:grpSpPr>
        <p:sp>
          <p:nvSpPr>
            <p:cNvPr id="72774"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75"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76"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72733" name="Text Box 42"/>
          <p:cNvSpPr txBox="1">
            <a:spLocks noChangeArrowheads="1"/>
          </p:cNvSpPr>
          <p:nvPr/>
        </p:nvSpPr>
        <p:spPr bwMode="auto">
          <a:xfrm>
            <a:off x="6302375" y="4465638"/>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Verb</a:t>
            </a:r>
          </a:p>
        </p:txBody>
      </p:sp>
      <p:sp>
        <p:nvSpPr>
          <p:cNvPr id="72734" name="Text Box 43"/>
          <p:cNvSpPr txBox="1">
            <a:spLocks noChangeArrowheads="1"/>
          </p:cNvSpPr>
          <p:nvPr/>
        </p:nvSpPr>
        <p:spPr bwMode="auto">
          <a:xfrm>
            <a:off x="6419850" y="3209925"/>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bit</a:t>
            </a:r>
          </a:p>
        </p:txBody>
      </p:sp>
      <p:sp>
        <p:nvSpPr>
          <p:cNvPr id="72735" name="Text Box 44"/>
          <p:cNvSpPr txBox="1">
            <a:spLocks noChangeArrowheads="1"/>
          </p:cNvSpPr>
          <p:nvPr/>
        </p:nvSpPr>
        <p:spPr bwMode="auto">
          <a:xfrm>
            <a:off x="6042025" y="3636963"/>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ate</a:t>
            </a:r>
          </a:p>
        </p:txBody>
      </p:sp>
      <p:sp>
        <p:nvSpPr>
          <p:cNvPr id="72736" name="Text Box 45"/>
          <p:cNvSpPr txBox="1">
            <a:spLocks noChangeArrowheads="1"/>
          </p:cNvSpPr>
          <p:nvPr/>
        </p:nvSpPr>
        <p:spPr bwMode="auto">
          <a:xfrm>
            <a:off x="6430963" y="3549650"/>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saw</a:t>
            </a:r>
          </a:p>
        </p:txBody>
      </p:sp>
      <p:sp>
        <p:nvSpPr>
          <p:cNvPr id="72737" name="Text Box 46"/>
          <p:cNvSpPr txBox="1">
            <a:spLocks noChangeArrowheads="1"/>
          </p:cNvSpPr>
          <p:nvPr/>
        </p:nvSpPr>
        <p:spPr bwMode="auto">
          <a:xfrm>
            <a:off x="6357938" y="3775075"/>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played</a:t>
            </a:r>
          </a:p>
        </p:txBody>
      </p:sp>
      <p:sp>
        <p:nvSpPr>
          <p:cNvPr id="72738" name="Text Box 47"/>
          <p:cNvSpPr txBox="1">
            <a:spLocks noChangeArrowheads="1"/>
          </p:cNvSpPr>
          <p:nvPr/>
        </p:nvSpPr>
        <p:spPr bwMode="auto">
          <a:xfrm>
            <a:off x="6153150" y="40259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hit</a:t>
            </a:r>
          </a:p>
        </p:txBody>
      </p:sp>
      <p:sp>
        <p:nvSpPr>
          <p:cNvPr id="72739" name="Freeform 48"/>
          <p:cNvSpPr>
            <a:spLocks/>
          </p:cNvSpPr>
          <p:nvPr/>
        </p:nvSpPr>
        <p:spPr bwMode="auto">
          <a:xfrm>
            <a:off x="2047875" y="2903538"/>
            <a:ext cx="1560513" cy="409575"/>
          </a:xfrm>
          <a:custGeom>
            <a:avLst/>
            <a:gdLst>
              <a:gd name="T0" fmla="*/ 0 w 983"/>
              <a:gd name="T1" fmla="*/ 2147483646 h 258"/>
              <a:gd name="T2" fmla="*/ 2147483646 w 983"/>
              <a:gd name="T3" fmla="*/ 2147483646 h 258"/>
              <a:gd name="T4" fmla="*/ 2147483646 w 983"/>
              <a:gd name="T5" fmla="*/ 2147483646 h 258"/>
              <a:gd name="T6" fmla="*/ 2147483646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40" name="Text Box 49"/>
          <p:cNvSpPr txBox="1">
            <a:spLocks noChangeArrowheads="1"/>
          </p:cNvSpPr>
          <p:nvPr/>
        </p:nvSpPr>
        <p:spPr bwMode="auto">
          <a:xfrm>
            <a:off x="2466975" y="2930525"/>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0.95</a:t>
            </a:r>
          </a:p>
        </p:txBody>
      </p:sp>
      <p:sp>
        <p:nvSpPr>
          <p:cNvPr id="72741" name="Freeform 50"/>
          <p:cNvSpPr>
            <a:spLocks/>
          </p:cNvSpPr>
          <p:nvPr/>
        </p:nvSpPr>
        <p:spPr bwMode="auto">
          <a:xfrm>
            <a:off x="4632325" y="2890838"/>
            <a:ext cx="1474788" cy="804862"/>
          </a:xfrm>
          <a:custGeom>
            <a:avLst/>
            <a:gdLst>
              <a:gd name="T0" fmla="*/ 0 w 929"/>
              <a:gd name="T1" fmla="*/ 0 h 507"/>
              <a:gd name="T2" fmla="*/ 2147483646 w 929"/>
              <a:gd name="T3" fmla="*/ 2147483646 h 507"/>
              <a:gd name="T4" fmla="*/ 2147483646 w 929"/>
              <a:gd name="T5" fmla="*/ 2147483646 h 507"/>
              <a:gd name="T6" fmla="*/ 2147483646 w 929"/>
              <a:gd name="T7" fmla="*/ 2147483646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42" name="Freeform 51"/>
          <p:cNvSpPr>
            <a:spLocks/>
          </p:cNvSpPr>
          <p:nvPr/>
        </p:nvSpPr>
        <p:spPr bwMode="auto">
          <a:xfrm>
            <a:off x="2084388" y="1747838"/>
            <a:ext cx="1547812" cy="569912"/>
          </a:xfrm>
          <a:custGeom>
            <a:avLst/>
            <a:gdLst>
              <a:gd name="T0" fmla="*/ 2147483646 w 975"/>
              <a:gd name="T1" fmla="*/ 2147483646 h 536"/>
              <a:gd name="T2" fmla="*/ 2147483646 w 975"/>
              <a:gd name="T3" fmla="*/ 2147483646 h 536"/>
              <a:gd name="T4" fmla="*/ 2147483646 w 975"/>
              <a:gd name="T5" fmla="*/ 2147483646 h 536"/>
              <a:gd name="T6" fmla="*/ 0 w 975"/>
              <a:gd name="T7" fmla="*/ 2147483646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43" name="Text Box 52"/>
          <p:cNvSpPr txBox="1">
            <a:spLocks noChangeArrowheads="1"/>
          </p:cNvSpPr>
          <p:nvPr/>
        </p:nvSpPr>
        <p:spPr bwMode="auto">
          <a:xfrm>
            <a:off x="2589213" y="140493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72744" name="Text Box 53"/>
          <p:cNvSpPr txBox="1">
            <a:spLocks noChangeArrowheads="1"/>
          </p:cNvSpPr>
          <p:nvPr/>
        </p:nvSpPr>
        <p:spPr bwMode="auto">
          <a:xfrm>
            <a:off x="5091113" y="3094038"/>
            <a:ext cx="631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0.85</a:t>
            </a:r>
          </a:p>
        </p:txBody>
      </p:sp>
      <p:sp>
        <p:nvSpPr>
          <p:cNvPr id="72745" name="Text Box 54"/>
          <p:cNvSpPr txBox="1">
            <a:spLocks noChangeArrowheads="1"/>
          </p:cNvSpPr>
          <p:nvPr/>
        </p:nvSpPr>
        <p:spPr bwMode="auto">
          <a:xfrm>
            <a:off x="6518275" y="4019550"/>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gave</a:t>
            </a:r>
          </a:p>
        </p:txBody>
      </p:sp>
      <p:sp>
        <p:nvSpPr>
          <p:cNvPr id="72746" name="Freeform 55"/>
          <p:cNvSpPr>
            <a:spLocks/>
          </p:cNvSpPr>
          <p:nvPr/>
        </p:nvSpPr>
        <p:spPr bwMode="auto">
          <a:xfrm>
            <a:off x="1839913" y="3109913"/>
            <a:ext cx="4146550" cy="984250"/>
          </a:xfrm>
          <a:custGeom>
            <a:avLst/>
            <a:gdLst>
              <a:gd name="T0" fmla="*/ 0 w 2612"/>
              <a:gd name="T1" fmla="*/ 0 h 620"/>
              <a:gd name="T2" fmla="*/ 2147483646 w 2612"/>
              <a:gd name="T3" fmla="*/ 2147483646 h 620"/>
              <a:gd name="T4" fmla="*/ 2147483646 w 2612"/>
              <a:gd name="T5" fmla="*/ 2147483646 h 620"/>
              <a:gd name="T6" fmla="*/ 2147483646 w 2612"/>
              <a:gd name="T7" fmla="*/ 2147483646 h 620"/>
              <a:gd name="T8" fmla="*/ 2147483646 w 2612"/>
              <a:gd name="T9" fmla="*/ 2147483646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47" name="Text Box 56"/>
          <p:cNvSpPr txBox="1">
            <a:spLocks noChangeArrowheads="1"/>
          </p:cNvSpPr>
          <p:nvPr/>
        </p:nvSpPr>
        <p:spPr bwMode="auto">
          <a:xfrm>
            <a:off x="4121150" y="376555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0.05</a:t>
            </a:r>
          </a:p>
        </p:txBody>
      </p:sp>
      <p:sp>
        <p:nvSpPr>
          <p:cNvPr id="72748" name="Oval 57"/>
          <p:cNvSpPr>
            <a:spLocks noChangeArrowheads="1"/>
          </p:cNvSpPr>
          <p:nvPr/>
        </p:nvSpPr>
        <p:spPr bwMode="auto">
          <a:xfrm>
            <a:off x="8021638" y="3378200"/>
            <a:ext cx="792162" cy="695325"/>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49" name="Text Box 58"/>
          <p:cNvSpPr txBox="1">
            <a:spLocks noChangeArrowheads="1"/>
          </p:cNvSpPr>
          <p:nvPr/>
        </p:nvSpPr>
        <p:spPr bwMode="auto">
          <a:xfrm>
            <a:off x="8134350" y="3478213"/>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stop</a:t>
            </a:r>
          </a:p>
        </p:txBody>
      </p:sp>
      <p:sp>
        <p:nvSpPr>
          <p:cNvPr id="72750" name="Freeform 59"/>
          <p:cNvSpPr>
            <a:spLocks/>
          </p:cNvSpPr>
          <p:nvPr/>
        </p:nvSpPr>
        <p:spPr bwMode="auto">
          <a:xfrm>
            <a:off x="7143750" y="3213100"/>
            <a:ext cx="1096963" cy="458788"/>
          </a:xfrm>
          <a:custGeom>
            <a:avLst/>
            <a:gdLst>
              <a:gd name="T0" fmla="*/ 0 w 691"/>
              <a:gd name="T1" fmla="*/ 2147483646 h 289"/>
              <a:gd name="T2" fmla="*/ 2147483646 w 691"/>
              <a:gd name="T3" fmla="*/ 2147483646 h 289"/>
              <a:gd name="T4" fmla="*/ 2147483646 w 691"/>
              <a:gd name="T5" fmla="*/ 2147483646 h 289"/>
              <a:gd name="T6" fmla="*/ 2147483646 w 691"/>
              <a:gd name="T7" fmla="*/ 2147483646 h 289"/>
              <a:gd name="T8" fmla="*/ 0 60000 65536"/>
              <a:gd name="T9" fmla="*/ 0 60000 65536"/>
              <a:gd name="T10" fmla="*/ 0 60000 65536"/>
              <a:gd name="T11" fmla="*/ 0 60000 65536"/>
              <a:gd name="T12" fmla="*/ 0 w 691"/>
              <a:gd name="T13" fmla="*/ 0 h 289"/>
              <a:gd name="T14" fmla="*/ 691 w 691"/>
              <a:gd name="T15" fmla="*/ 289 h 289"/>
            </a:gdLst>
            <a:ahLst/>
            <a:cxnLst>
              <a:cxn ang="T8">
                <a:pos x="T0" y="T1"/>
              </a:cxn>
              <a:cxn ang="T9">
                <a:pos x="T2" y="T3"/>
              </a:cxn>
              <a:cxn ang="T10">
                <a:pos x="T4" y="T5"/>
              </a:cxn>
              <a:cxn ang="T11">
                <a:pos x="T6" y="T7"/>
              </a:cxn>
            </a:cxnLst>
            <a:rect l="T12" t="T13" r="T14" b="T15"/>
            <a:pathLst>
              <a:path w="691" h="289">
                <a:moveTo>
                  <a:pt x="0" y="289"/>
                </a:moveTo>
                <a:cubicBezTo>
                  <a:pt x="38" y="243"/>
                  <a:pt x="76" y="197"/>
                  <a:pt x="146" y="150"/>
                </a:cubicBezTo>
                <a:cubicBezTo>
                  <a:pt x="216" y="103"/>
                  <a:pt x="332" y="8"/>
                  <a:pt x="423" y="4"/>
                </a:cubicBezTo>
                <a:cubicBezTo>
                  <a:pt x="514" y="0"/>
                  <a:pt x="649" y="106"/>
                  <a:pt x="691" y="12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51" name="Text Box 60"/>
          <p:cNvSpPr txBox="1">
            <a:spLocks noChangeArrowheads="1"/>
          </p:cNvSpPr>
          <p:nvPr/>
        </p:nvSpPr>
        <p:spPr bwMode="auto">
          <a:xfrm>
            <a:off x="7480300" y="27955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72752" name="Freeform 61"/>
          <p:cNvSpPr>
            <a:spLocks/>
          </p:cNvSpPr>
          <p:nvPr/>
        </p:nvSpPr>
        <p:spPr bwMode="auto">
          <a:xfrm>
            <a:off x="4522788" y="1689100"/>
            <a:ext cx="4011612" cy="1701800"/>
          </a:xfrm>
          <a:custGeom>
            <a:avLst/>
            <a:gdLst>
              <a:gd name="T0" fmla="*/ 0 w 2527"/>
              <a:gd name="T1" fmla="*/ 2147483646 h 1072"/>
              <a:gd name="T2" fmla="*/ 2147483646 w 2527"/>
              <a:gd name="T3" fmla="*/ 2147483646 h 1072"/>
              <a:gd name="T4" fmla="*/ 2147483646 w 2527"/>
              <a:gd name="T5" fmla="*/ 2147483646 h 1072"/>
              <a:gd name="T6" fmla="*/ 2147483646 w 2527"/>
              <a:gd name="T7" fmla="*/ 2147483646 h 1072"/>
              <a:gd name="T8" fmla="*/ 2147483646 w 2527"/>
              <a:gd name="T9" fmla="*/ 2147483646 h 1072"/>
              <a:gd name="T10" fmla="*/ 0 60000 65536"/>
              <a:gd name="T11" fmla="*/ 0 60000 65536"/>
              <a:gd name="T12" fmla="*/ 0 60000 65536"/>
              <a:gd name="T13" fmla="*/ 0 60000 65536"/>
              <a:gd name="T14" fmla="*/ 0 60000 65536"/>
              <a:gd name="T15" fmla="*/ 0 w 2527"/>
              <a:gd name="T16" fmla="*/ 0 h 1072"/>
              <a:gd name="T17" fmla="*/ 2527 w 2527"/>
              <a:gd name="T18" fmla="*/ 1072 h 1072"/>
            </a:gdLst>
            <a:ahLst/>
            <a:cxnLst>
              <a:cxn ang="T10">
                <a:pos x="T0" y="T1"/>
              </a:cxn>
              <a:cxn ang="T11">
                <a:pos x="T2" y="T3"/>
              </a:cxn>
              <a:cxn ang="T12">
                <a:pos x="T4" y="T5"/>
              </a:cxn>
              <a:cxn ang="T13">
                <a:pos x="T6" y="T7"/>
              </a:cxn>
              <a:cxn ang="T14">
                <a:pos x="T8" y="T9"/>
              </a:cxn>
            </a:cxnLst>
            <a:rect l="T15" t="T16" r="T17" b="T18"/>
            <a:pathLst>
              <a:path w="2527" h="1072">
                <a:moveTo>
                  <a:pt x="0" y="358"/>
                </a:moveTo>
                <a:cubicBezTo>
                  <a:pt x="211" y="258"/>
                  <a:pt x="422" y="159"/>
                  <a:pt x="684" y="104"/>
                </a:cubicBezTo>
                <a:cubicBezTo>
                  <a:pt x="946" y="49"/>
                  <a:pt x="1299" y="0"/>
                  <a:pt x="1574" y="27"/>
                </a:cubicBezTo>
                <a:cubicBezTo>
                  <a:pt x="1849" y="54"/>
                  <a:pt x="2176" y="92"/>
                  <a:pt x="2335" y="266"/>
                </a:cubicBezTo>
                <a:cubicBezTo>
                  <a:pt x="2494" y="440"/>
                  <a:pt x="2496" y="938"/>
                  <a:pt x="2527" y="1072"/>
                </a:cubicBezTo>
              </a:path>
            </a:pathLst>
          </a:custGeom>
          <a:noFill/>
          <a:ln w="5715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53" name="Text Box 62"/>
          <p:cNvSpPr txBox="1">
            <a:spLocks noChangeArrowheads="1"/>
          </p:cNvSpPr>
          <p:nvPr/>
        </p:nvSpPr>
        <p:spPr bwMode="auto">
          <a:xfrm>
            <a:off x="5772150" y="17462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72754" name="Freeform 63"/>
          <p:cNvSpPr>
            <a:spLocks/>
          </p:cNvSpPr>
          <p:nvPr/>
        </p:nvSpPr>
        <p:spPr bwMode="auto">
          <a:xfrm>
            <a:off x="3449638" y="4341813"/>
            <a:ext cx="2706687" cy="763587"/>
          </a:xfrm>
          <a:custGeom>
            <a:avLst/>
            <a:gdLst>
              <a:gd name="T0" fmla="*/ 0 w 1705"/>
              <a:gd name="T1" fmla="*/ 2147483646 h 481"/>
              <a:gd name="T2" fmla="*/ 2147483646 w 1705"/>
              <a:gd name="T3" fmla="*/ 2147483646 h 481"/>
              <a:gd name="T4" fmla="*/ 2147483646 w 1705"/>
              <a:gd name="T5" fmla="*/ 2147483646 h 481"/>
              <a:gd name="T6" fmla="*/ 2147483646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55" name="Text Box 64"/>
          <p:cNvSpPr txBox="1">
            <a:spLocks noChangeArrowheads="1"/>
          </p:cNvSpPr>
          <p:nvPr/>
        </p:nvSpPr>
        <p:spPr bwMode="auto">
          <a:xfrm>
            <a:off x="4176713" y="464820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0.8</a:t>
            </a:r>
          </a:p>
        </p:txBody>
      </p:sp>
      <p:sp>
        <p:nvSpPr>
          <p:cNvPr id="72756" name="Freeform 65"/>
          <p:cNvSpPr>
            <a:spLocks/>
          </p:cNvSpPr>
          <p:nvPr/>
        </p:nvSpPr>
        <p:spPr bwMode="auto">
          <a:xfrm>
            <a:off x="3230563" y="4037013"/>
            <a:ext cx="5072062" cy="1546225"/>
          </a:xfrm>
          <a:custGeom>
            <a:avLst/>
            <a:gdLst>
              <a:gd name="T0" fmla="*/ 0 w 3195"/>
              <a:gd name="T1" fmla="*/ 2147483646 h 974"/>
              <a:gd name="T2" fmla="*/ 2147483646 w 3195"/>
              <a:gd name="T3" fmla="*/ 2147483646 h 974"/>
              <a:gd name="T4" fmla="*/ 2147483646 w 3195"/>
              <a:gd name="T5" fmla="*/ 2147483646 h 974"/>
              <a:gd name="T6" fmla="*/ 2147483646 w 3195"/>
              <a:gd name="T7" fmla="*/ 0 h 974"/>
              <a:gd name="T8" fmla="*/ 0 60000 65536"/>
              <a:gd name="T9" fmla="*/ 0 60000 65536"/>
              <a:gd name="T10" fmla="*/ 0 60000 65536"/>
              <a:gd name="T11" fmla="*/ 0 60000 65536"/>
              <a:gd name="T12" fmla="*/ 0 w 3195"/>
              <a:gd name="T13" fmla="*/ 0 h 974"/>
              <a:gd name="T14" fmla="*/ 3195 w 3195"/>
              <a:gd name="T15" fmla="*/ 974 h 974"/>
            </a:gdLst>
            <a:ahLst/>
            <a:cxnLst>
              <a:cxn ang="T8">
                <a:pos x="T0" y="T1"/>
              </a:cxn>
              <a:cxn ang="T9">
                <a:pos x="T2" y="T3"/>
              </a:cxn>
              <a:cxn ang="T10">
                <a:pos x="T4" y="T5"/>
              </a:cxn>
              <a:cxn ang="T11">
                <a:pos x="T6" y="T7"/>
              </a:cxn>
            </a:cxnLst>
            <a:rect l="T12" t="T13" r="T14" b="T15"/>
            <a:pathLst>
              <a:path w="3195" h="974">
                <a:moveTo>
                  <a:pt x="0" y="683"/>
                </a:moveTo>
                <a:cubicBezTo>
                  <a:pt x="368" y="763"/>
                  <a:pt x="736" y="844"/>
                  <a:pt x="1060" y="868"/>
                </a:cubicBezTo>
                <a:cubicBezTo>
                  <a:pt x="1384" y="892"/>
                  <a:pt x="1587" y="974"/>
                  <a:pt x="1943" y="829"/>
                </a:cubicBezTo>
                <a:cubicBezTo>
                  <a:pt x="2299" y="684"/>
                  <a:pt x="2747" y="342"/>
                  <a:pt x="319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57" name="Text Box 66"/>
          <p:cNvSpPr txBox="1">
            <a:spLocks noChangeArrowheads="1"/>
          </p:cNvSpPr>
          <p:nvPr/>
        </p:nvSpPr>
        <p:spPr bwMode="auto">
          <a:xfrm>
            <a:off x="5162550" y="51244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72758" name="Text Box 67"/>
          <p:cNvSpPr txBox="1">
            <a:spLocks noChangeArrowheads="1"/>
          </p:cNvSpPr>
          <p:nvPr/>
        </p:nvSpPr>
        <p:spPr bwMode="auto">
          <a:xfrm>
            <a:off x="1558925" y="43370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72759" name="Freeform 68"/>
          <p:cNvSpPr>
            <a:spLocks/>
          </p:cNvSpPr>
          <p:nvPr/>
        </p:nvSpPr>
        <p:spPr bwMode="auto">
          <a:xfrm>
            <a:off x="754063" y="2830513"/>
            <a:ext cx="1416050" cy="2035175"/>
          </a:xfrm>
          <a:custGeom>
            <a:avLst/>
            <a:gdLst>
              <a:gd name="T0" fmla="*/ 2147483646 w 892"/>
              <a:gd name="T1" fmla="*/ 2147483646 h 1282"/>
              <a:gd name="T2" fmla="*/ 2147483646 w 892"/>
              <a:gd name="T3" fmla="*/ 2147483646 h 1282"/>
              <a:gd name="T4" fmla="*/ 2147483646 w 892"/>
              <a:gd name="T5" fmla="*/ 2147483646 h 1282"/>
              <a:gd name="T6" fmla="*/ 2147483646 w 892"/>
              <a:gd name="T7" fmla="*/ 2147483646 h 1282"/>
              <a:gd name="T8" fmla="*/ 2147483646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60" name="Freeform 69"/>
          <p:cNvSpPr>
            <a:spLocks/>
          </p:cNvSpPr>
          <p:nvPr/>
        </p:nvSpPr>
        <p:spPr bwMode="auto">
          <a:xfrm>
            <a:off x="450850" y="2573338"/>
            <a:ext cx="5876925" cy="3336925"/>
          </a:xfrm>
          <a:custGeom>
            <a:avLst/>
            <a:gdLst>
              <a:gd name="T0" fmla="*/ 2147483646 w 3702"/>
              <a:gd name="T1" fmla="*/ 2147483646 h 2102"/>
              <a:gd name="T2" fmla="*/ 2147483646 w 3702"/>
              <a:gd name="T3" fmla="*/ 2147483646 h 2102"/>
              <a:gd name="T4" fmla="*/ 2147483646 w 3702"/>
              <a:gd name="T5" fmla="*/ 2147483646 h 2102"/>
              <a:gd name="T6" fmla="*/ 2147483646 w 3702"/>
              <a:gd name="T7" fmla="*/ 2147483646 h 2102"/>
              <a:gd name="T8" fmla="*/ 2147483646 w 3702"/>
              <a:gd name="T9" fmla="*/ 2147483646 h 2102"/>
              <a:gd name="T10" fmla="*/ 2147483646 w 3702"/>
              <a:gd name="T11" fmla="*/ 2147483646 h 2102"/>
              <a:gd name="T12" fmla="*/ 2147483646 w 3702"/>
              <a:gd name="T13" fmla="*/ 2147483646 h 2102"/>
              <a:gd name="T14" fmla="*/ 2147483646 w 3702"/>
              <a:gd name="T15" fmla="*/ 2147483646 h 2102"/>
              <a:gd name="T16" fmla="*/ 2147483646 w 3702"/>
              <a:gd name="T17" fmla="*/ 2147483646 h 2102"/>
              <a:gd name="T18" fmla="*/ 2147483646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61" name="Text Box 70"/>
          <p:cNvSpPr txBox="1">
            <a:spLocks noChangeArrowheads="1"/>
          </p:cNvSpPr>
          <p:nvPr/>
        </p:nvSpPr>
        <p:spPr bwMode="auto">
          <a:xfrm>
            <a:off x="3844925" y="5562600"/>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72762" name="Freeform 71"/>
          <p:cNvSpPr>
            <a:spLocks/>
          </p:cNvSpPr>
          <p:nvPr/>
        </p:nvSpPr>
        <p:spPr bwMode="auto">
          <a:xfrm>
            <a:off x="3170238" y="4146550"/>
            <a:ext cx="2889250" cy="358775"/>
          </a:xfrm>
          <a:custGeom>
            <a:avLst/>
            <a:gdLst>
              <a:gd name="T0" fmla="*/ 2147483646 w 1820"/>
              <a:gd name="T1" fmla="*/ 0 h 226"/>
              <a:gd name="T2" fmla="*/ 2147483646 w 1820"/>
              <a:gd name="T3" fmla="*/ 2147483646 h 226"/>
              <a:gd name="T4" fmla="*/ 2147483646 w 1820"/>
              <a:gd name="T5" fmla="*/ 2147483646 h 226"/>
              <a:gd name="T6" fmla="*/ 2147483646 w 1820"/>
              <a:gd name="T7" fmla="*/ 2147483646 h 226"/>
              <a:gd name="T8" fmla="*/ 0 w 1820"/>
              <a:gd name="T9" fmla="*/ 2147483646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63" name="Text Box 72"/>
          <p:cNvSpPr txBox="1">
            <a:spLocks noChangeArrowheads="1"/>
          </p:cNvSpPr>
          <p:nvPr/>
        </p:nvSpPr>
        <p:spPr bwMode="auto">
          <a:xfrm>
            <a:off x="4827588" y="4129088"/>
            <a:ext cx="62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0.25</a:t>
            </a:r>
          </a:p>
        </p:txBody>
      </p:sp>
      <p:sp>
        <p:nvSpPr>
          <p:cNvPr id="72764" name="Text Box 73"/>
          <p:cNvSpPr txBox="1">
            <a:spLocks noChangeArrowheads="1"/>
          </p:cNvSpPr>
          <p:nvPr/>
        </p:nvSpPr>
        <p:spPr bwMode="auto">
          <a:xfrm>
            <a:off x="1449388" y="6013450"/>
            <a:ext cx="233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John bit the apple</a:t>
            </a:r>
          </a:p>
        </p:txBody>
      </p:sp>
      <p:sp>
        <p:nvSpPr>
          <p:cNvPr id="72765" name="Oval 61"/>
          <p:cNvSpPr>
            <a:spLocks noChangeArrowheads="1"/>
          </p:cNvSpPr>
          <p:nvPr/>
        </p:nvSpPr>
        <p:spPr bwMode="auto">
          <a:xfrm>
            <a:off x="558800" y="5840413"/>
            <a:ext cx="792163" cy="6953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66" name="TextBox 86"/>
          <p:cNvSpPr txBox="1">
            <a:spLocks noChangeArrowheads="1"/>
          </p:cNvSpPr>
          <p:nvPr/>
        </p:nvSpPr>
        <p:spPr bwMode="auto">
          <a:xfrm>
            <a:off x="577850" y="5967413"/>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start</a:t>
            </a:r>
          </a:p>
        </p:txBody>
      </p:sp>
      <p:sp>
        <p:nvSpPr>
          <p:cNvPr id="72767" name="Freeform 87"/>
          <p:cNvSpPr>
            <a:spLocks noChangeArrowheads="1"/>
          </p:cNvSpPr>
          <p:nvPr/>
        </p:nvSpPr>
        <p:spPr bwMode="auto">
          <a:xfrm>
            <a:off x="1179513" y="5029200"/>
            <a:ext cx="1106487" cy="854075"/>
          </a:xfrm>
          <a:custGeom>
            <a:avLst/>
            <a:gdLst>
              <a:gd name="T0" fmla="*/ 0 w 1106905"/>
              <a:gd name="T1" fmla="*/ 851072 h 854242"/>
              <a:gd name="T2" fmla="*/ 334475 w 1106905"/>
              <a:gd name="T3" fmla="*/ 287694 h 854242"/>
              <a:gd name="T4" fmla="*/ 1098990 w 1106905"/>
              <a:gd name="T5" fmla="*/ 0 h 854242"/>
              <a:gd name="T6" fmla="*/ 0 60000 65536"/>
              <a:gd name="T7" fmla="*/ 0 60000 65536"/>
              <a:gd name="T8" fmla="*/ 0 60000 65536"/>
              <a:gd name="T9" fmla="*/ 0 w 1106905"/>
              <a:gd name="T10" fmla="*/ 0 h 854242"/>
              <a:gd name="T11" fmla="*/ 1106905 w 1106905"/>
              <a:gd name="T12" fmla="*/ 854242 h 854242"/>
            </a:gdLst>
            <a:ahLst/>
            <a:cxnLst>
              <a:cxn ang="T6">
                <a:pos x="T0" y="T1"/>
              </a:cxn>
              <a:cxn ang="T7">
                <a:pos x="T2" y="T3"/>
              </a:cxn>
              <a:cxn ang="T8">
                <a:pos x="T4" y="T5"/>
              </a:cxn>
            </a:cxnLst>
            <a:rect l="T9" t="T10" r="T11" b="T12"/>
            <a:pathLst>
              <a:path w="1106905" h="854242">
                <a:moveTo>
                  <a:pt x="0" y="854242"/>
                </a:moveTo>
                <a:cubicBezTo>
                  <a:pt x="76200" y="642687"/>
                  <a:pt x="152400" y="431132"/>
                  <a:pt x="336884" y="288758"/>
                </a:cubicBezTo>
                <a:cubicBezTo>
                  <a:pt x="521368" y="146384"/>
                  <a:pt x="814136" y="73192"/>
                  <a:pt x="1106905"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72768" name="Straight Arrow Connector 88"/>
          <p:cNvCxnSpPr>
            <a:cxnSpLocks noChangeShapeType="1"/>
            <a:stCxn id="72765" idx="0"/>
          </p:cNvCxnSpPr>
          <p:nvPr/>
        </p:nvCxnSpPr>
        <p:spPr bwMode="auto">
          <a:xfrm rot="5400000" flipH="1" flipV="1">
            <a:off x="-284162" y="4341813"/>
            <a:ext cx="2736850" cy="26035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2769" name="Text Box 74"/>
          <p:cNvSpPr txBox="1">
            <a:spLocks noChangeArrowheads="1"/>
          </p:cNvSpPr>
          <p:nvPr/>
        </p:nvSpPr>
        <p:spPr bwMode="auto">
          <a:xfrm>
            <a:off x="1362075" y="5727700"/>
            <a:ext cx="5032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0.1</a:t>
            </a:r>
          </a:p>
        </p:txBody>
      </p:sp>
      <p:sp>
        <p:nvSpPr>
          <p:cNvPr id="72770" name="Text Box 74"/>
          <p:cNvSpPr txBox="1">
            <a:spLocks noChangeArrowheads="1"/>
          </p:cNvSpPr>
          <p:nvPr/>
        </p:nvSpPr>
        <p:spPr bwMode="auto">
          <a:xfrm>
            <a:off x="515938" y="5241925"/>
            <a:ext cx="5032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0.5</a:t>
            </a:r>
          </a:p>
        </p:txBody>
      </p:sp>
      <p:sp>
        <p:nvSpPr>
          <p:cNvPr id="72771" name="Text Box 74"/>
          <p:cNvSpPr txBox="1">
            <a:spLocks noChangeArrowheads="1"/>
          </p:cNvSpPr>
          <p:nvPr/>
        </p:nvSpPr>
        <p:spPr bwMode="auto">
          <a:xfrm>
            <a:off x="1390650" y="4852988"/>
            <a:ext cx="501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0.4</a:t>
            </a:r>
          </a:p>
        </p:txBody>
      </p:sp>
      <p:sp>
        <p:nvSpPr>
          <p:cNvPr id="72772" name="Freeform 92"/>
          <p:cNvSpPr>
            <a:spLocks noChangeArrowheads="1"/>
          </p:cNvSpPr>
          <p:nvPr/>
        </p:nvSpPr>
        <p:spPr bwMode="auto">
          <a:xfrm>
            <a:off x="1300163" y="4440238"/>
            <a:ext cx="5702300" cy="1739900"/>
          </a:xfrm>
          <a:custGeom>
            <a:avLst/>
            <a:gdLst>
              <a:gd name="T0" fmla="*/ 0 w 5702968"/>
              <a:gd name="T1" fmla="*/ 1624403 h 1740568"/>
              <a:gd name="T2" fmla="*/ 4021614 w 5702968"/>
              <a:gd name="T3" fmla="*/ 1624403 h 1740568"/>
              <a:gd name="T4" fmla="*/ 5090030 w 5702968"/>
              <a:gd name="T5" fmla="*/ 1457186 h 1740568"/>
              <a:gd name="T6" fmla="*/ 5690283 w 5702968"/>
              <a:gd name="T7" fmla="*/ 0 h 1740568"/>
              <a:gd name="T8" fmla="*/ 0 60000 65536"/>
              <a:gd name="T9" fmla="*/ 0 60000 65536"/>
              <a:gd name="T10" fmla="*/ 0 60000 65536"/>
              <a:gd name="T11" fmla="*/ 0 60000 65536"/>
              <a:gd name="T12" fmla="*/ 0 w 5702968"/>
              <a:gd name="T13" fmla="*/ 0 h 1740568"/>
              <a:gd name="T14" fmla="*/ 5702968 w 5702968"/>
              <a:gd name="T15" fmla="*/ 1740568 h 1740568"/>
            </a:gdLst>
            <a:ahLst/>
            <a:cxnLst>
              <a:cxn ang="T8">
                <a:pos x="T0" y="T1"/>
              </a:cxn>
              <a:cxn ang="T9">
                <a:pos x="T2" y="T3"/>
              </a:cxn>
              <a:cxn ang="T10">
                <a:pos x="T4" y="T5"/>
              </a:cxn>
              <a:cxn ang="T11">
                <a:pos x="T6" y="T7"/>
              </a:cxn>
            </a:cxnLst>
            <a:rect l="T12" t="T13" r="T14" b="T15"/>
            <a:pathLst>
              <a:path w="5702968" h="1740568">
                <a:moveTo>
                  <a:pt x="0" y="1636294"/>
                </a:moveTo>
                <a:lnTo>
                  <a:pt x="4030578" y="1636294"/>
                </a:lnTo>
                <a:cubicBezTo>
                  <a:pt x="4880809" y="1608220"/>
                  <a:pt x="4822657" y="1740568"/>
                  <a:pt x="5101389" y="1467852"/>
                </a:cubicBezTo>
                <a:cubicBezTo>
                  <a:pt x="5380121" y="1195136"/>
                  <a:pt x="5541544" y="597568"/>
                  <a:pt x="5702968" y="0"/>
                </a:cubicBezTo>
              </a:path>
            </a:pathLst>
          </a:custGeom>
          <a:noFill/>
          <a:ln w="22225"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77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3"/>
          <p:cNvSpPr>
            <a:spLocks noGrp="1" noChangeArrowheads="1"/>
          </p:cNvSpPr>
          <p:nvPr>
            <p:ph type="body" sz="half" idx="1"/>
          </p:nvPr>
        </p:nvSpPr>
        <p:spPr>
          <a:xfrm>
            <a:off x="490538" y="1384300"/>
            <a:ext cx="8248650" cy="4687888"/>
          </a:xfrm>
        </p:spPr>
        <p:txBody>
          <a:bodyPr/>
          <a:lstStyle/>
          <a:p>
            <a:pPr eaLnBrk="1" hangingPunct="1">
              <a:lnSpc>
                <a:spcPct val="90000"/>
              </a:lnSpc>
            </a:pPr>
            <a:r>
              <a:rPr lang="en-US" altLang="en-US" sz="2800"/>
              <a:t>A set of </a:t>
            </a:r>
            <a:r>
              <a:rPr lang="en-US" altLang="en-US" sz="2800" i="1"/>
              <a:t>N +2</a:t>
            </a:r>
            <a:r>
              <a:rPr lang="en-US" altLang="en-US" sz="2800"/>
              <a:t> states </a:t>
            </a:r>
            <a:r>
              <a:rPr lang="en-US" altLang="en-US" sz="2800" i="1"/>
              <a:t>S</a:t>
            </a:r>
            <a:r>
              <a:rPr lang="en-US" altLang="en-US" sz="2800"/>
              <a:t>={</a:t>
            </a:r>
            <a:r>
              <a:rPr lang="en-US" altLang="en-US" sz="2800" i="1"/>
              <a:t>s</a:t>
            </a:r>
            <a:r>
              <a:rPr lang="en-US" altLang="en-US" sz="2800" baseline="-25000"/>
              <a:t>0</a:t>
            </a:r>
            <a:r>
              <a:rPr lang="en-US" altLang="en-US" sz="2800"/>
              <a:t>,</a:t>
            </a:r>
            <a:r>
              <a:rPr lang="en-US" altLang="en-US" sz="2800" i="1"/>
              <a:t>s</a:t>
            </a:r>
            <a:r>
              <a:rPr lang="en-US" altLang="en-US" sz="2800" i="1" baseline="-25000"/>
              <a:t>1</a:t>
            </a:r>
            <a:r>
              <a:rPr lang="en-US" altLang="en-US" sz="2800"/>
              <a:t>,</a:t>
            </a:r>
            <a:r>
              <a:rPr lang="en-US" altLang="en-US" sz="2800" i="1"/>
              <a:t>s</a:t>
            </a:r>
            <a:r>
              <a:rPr lang="en-US" altLang="en-US" sz="2800" baseline="-25000"/>
              <a:t>2</a:t>
            </a:r>
            <a:r>
              <a:rPr lang="en-US" altLang="en-US" sz="2800"/>
              <a:t>, …</a:t>
            </a:r>
            <a:r>
              <a:rPr lang="en-US" altLang="en-US" sz="2800" i="1"/>
              <a:t> s</a:t>
            </a:r>
            <a:r>
              <a:rPr lang="en-US" altLang="en-US" sz="2800" baseline="-25000"/>
              <a:t>N,</a:t>
            </a:r>
            <a:r>
              <a:rPr lang="en-US" altLang="en-US" sz="2800" i="1"/>
              <a:t> s</a:t>
            </a:r>
            <a:r>
              <a:rPr lang="en-US" altLang="en-US" sz="2800" baseline="-25000"/>
              <a:t>F</a:t>
            </a:r>
            <a:r>
              <a:rPr lang="en-US" altLang="en-US" sz="2800"/>
              <a:t>}</a:t>
            </a:r>
          </a:p>
          <a:p>
            <a:pPr lvl="1" eaLnBrk="1" hangingPunct="1">
              <a:lnSpc>
                <a:spcPct val="90000"/>
              </a:lnSpc>
            </a:pPr>
            <a:r>
              <a:rPr lang="en-US" altLang="en-US" sz="2000"/>
              <a:t>Distinguished start state:  </a:t>
            </a:r>
            <a:r>
              <a:rPr lang="en-US" altLang="en-US" sz="2000" i="1"/>
              <a:t>s</a:t>
            </a:r>
            <a:r>
              <a:rPr lang="en-US" altLang="en-US" sz="2000" baseline="-25000"/>
              <a:t>0</a:t>
            </a:r>
            <a:endParaRPr lang="en-US" altLang="en-US" sz="2000"/>
          </a:p>
          <a:p>
            <a:pPr lvl="1" eaLnBrk="1" hangingPunct="1">
              <a:lnSpc>
                <a:spcPct val="90000"/>
              </a:lnSpc>
            </a:pPr>
            <a:r>
              <a:rPr lang="en-US" altLang="en-US" sz="2000"/>
              <a:t>Distinguished final state: </a:t>
            </a:r>
            <a:r>
              <a:rPr lang="en-US" altLang="en-US" sz="2000" i="1"/>
              <a:t>s</a:t>
            </a:r>
            <a:r>
              <a:rPr lang="en-US" altLang="en-US" sz="2000" baseline="-25000"/>
              <a:t>F</a:t>
            </a:r>
            <a:endParaRPr lang="en-US" altLang="en-US" sz="2000"/>
          </a:p>
          <a:p>
            <a:pPr eaLnBrk="1" hangingPunct="1">
              <a:lnSpc>
                <a:spcPct val="90000"/>
              </a:lnSpc>
            </a:pPr>
            <a:r>
              <a:rPr lang="en-US" altLang="en-US" sz="2800"/>
              <a:t>A set of </a:t>
            </a:r>
            <a:r>
              <a:rPr lang="en-US" altLang="en-US" sz="2800" i="1"/>
              <a:t>M</a:t>
            </a:r>
            <a:r>
              <a:rPr lang="en-US" altLang="en-US" sz="2800"/>
              <a:t> possible observations </a:t>
            </a:r>
            <a:r>
              <a:rPr lang="en-US" altLang="en-US" sz="2800" i="1"/>
              <a:t>V</a:t>
            </a:r>
            <a:r>
              <a:rPr lang="en-US" altLang="en-US" sz="2800"/>
              <a:t>={</a:t>
            </a:r>
            <a:r>
              <a:rPr lang="en-US" altLang="en-US" sz="2800" i="1"/>
              <a:t>v</a:t>
            </a:r>
            <a:r>
              <a:rPr lang="en-US" altLang="en-US" sz="2800" baseline="-25000"/>
              <a:t>1</a:t>
            </a:r>
            <a:r>
              <a:rPr lang="en-US" altLang="en-US" sz="2800"/>
              <a:t>,</a:t>
            </a:r>
            <a:r>
              <a:rPr lang="en-US" altLang="en-US" sz="2800" i="1"/>
              <a:t>v</a:t>
            </a:r>
            <a:r>
              <a:rPr lang="en-US" altLang="en-US" sz="2800" baseline="-25000"/>
              <a:t>2</a:t>
            </a:r>
            <a:r>
              <a:rPr lang="en-US" altLang="en-US" sz="2800"/>
              <a:t>…</a:t>
            </a:r>
            <a:r>
              <a:rPr lang="en-US" altLang="en-US" sz="2800" i="1"/>
              <a:t>v</a:t>
            </a:r>
            <a:r>
              <a:rPr lang="en-US" altLang="en-US" sz="2800" i="1" baseline="-25000"/>
              <a:t>M</a:t>
            </a:r>
            <a:r>
              <a:rPr lang="en-US" altLang="en-US" sz="2800"/>
              <a:t>}</a:t>
            </a:r>
          </a:p>
          <a:p>
            <a:pPr eaLnBrk="1" hangingPunct="1">
              <a:lnSpc>
                <a:spcPct val="90000"/>
              </a:lnSpc>
            </a:pPr>
            <a:r>
              <a:rPr lang="en-US" altLang="en-US" sz="2800"/>
              <a:t>A state transition probability distribution </a:t>
            </a:r>
            <a:r>
              <a:rPr lang="en-US" altLang="en-US" sz="2800" i="1"/>
              <a:t>A</a:t>
            </a:r>
            <a:r>
              <a:rPr lang="en-US" altLang="en-US" sz="2800"/>
              <a:t>={</a:t>
            </a:r>
            <a:r>
              <a:rPr lang="en-US" altLang="en-US" sz="2800" i="1"/>
              <a:t>a</a:t>
            </a:r>
            <a:r>
              <a:rPr lang="en-US" altLang="en-US" sz="2800" i="1" baseline="-25000"/>
              <a:t>ij</a:t>
            </a:r>
            <a:r>
              <a:rPr lang="en-US" altLang="en-US" sz="2800"/>
              <a:t>}</a:t>
            </a:r>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r>
              <a:rPr lang="en-US" altLang="en-US" sz="2800"/>
              <a:t>Observation probability distribution for each state </a:t>
            </a:r>
            <a:r>
              <a:rPr lang="en-US" altLang="en-US" sz="2800" i="1"/>
              <a:t>j B</a:t>
            </a:r>
            <a:r>
              <a:rPr lang="en-US" altLang="en-US" sz="2800"/>
              <a:t>={</a:t>
            </a:r>
            <a:r>
              <a:rPr lang="en-US" altLang="en-US" sz="2800" i="1"/>
              <a:t>b</a:t>
            </a:r>
            <a:r>
              <a:rPr lang="en-US" altLang="en-US" sz="2800" i="1" baseline="-25000"/>
              <a:t>j</a:t>
            </a:r>
            <a:r>
              <a:rPr lang="en-US" altLang="en-US" sz="2800"/>
              <a:t>(</a:t>
            </a:r>
            <a:r>
              <a:rPr lang="en-US" altLang="en-US" sz="2800" i="1"/>
              <a:t>k</a:t>
            </a:r>
            <a:r>
              <a:rPr lang="en-US" altLang="en-US" sz="2800"/>
              <a:t>)}</a:t>
            </a:r>
          </a:p>
          <a:p>
            <a:pPr eaLnBrk="1" hangingPunct="1">
              <a:lnSpc>
                <a:spcPct val="90000"/>
              </a:lnSpc>
              <a:buFontTx/>
              <a:buNone/>
            </a:pPr>
            <a:endParaRPr lang="en-US" altLang="en-US" sz="2800">
              <a:cs typeface="Times New Roman" panose="02020603050405020304" pitchFamily="18" charset="0"/>
            </a:endParaRPr>
          </a:p>
          <a:p>
            <a:pPr eaLnBrk="1" hangingPunct="1">
              <a:lnSpc>
                <a:spcPct val="90000"/>
              </a:lnSpc>
            </a:pPr>
            <a:r>
              <a:rPr lang="en-US" altLang="en-US" sz="2800">
                <a:cs typeface="Times New Roman" panose="02020603050405020304" pitchFamily="18" charset="0"/>
              </a:rPr>
              <a:t>Total parameter set </a:t>
            </a:r>
            <a:r>
              <a:rPr lang="el-GR" altLang="en-US" sz="2800">
                <a:cs typeface="Times New Roman" panose="02020603050405020304" pitchFamily="18" charset="0"/>
              </a:rPr>
              <a:t>λ</a:t>
            </a:r>
            <a:r>
              <a:rPr lang="en-US" altLang="en-US" sz="2800">
                <a:cs typeface="Times New Roman" panose="02020603050405020304" pitchFamily="18" charset="0"/>
              </a:rPr>
              <a:t>={</a:t>
            </a:r>
            <a:r>
              <a:rPr lang="en-US" altLang="en-US" sz="2800" i="1">
                <a:cs typeface="Times New Roman" panose="02020603050405020304" pitchFamily="18" charset="0"/>
              </a:rPr>
              <a:t>A</a:t>
            </a:r>
            <a:r>
              <a:rPr lang="en-US" altLang="en-US" sz="2800">
                <a:cs typeface="Times New Roman" panose="02020603050405020304" pitchFamily="18" charset="0"/>
              </a:rPr>
              <a:t>,</a:t>
            </a:r>
            <a:r>
              <a:rPr lang="en-US" altLang="en-US" sz="2800" i="1">
                <a:cs typeface="Times New Roman" panose="02020603050405020304" pitchFamily="18" charset="0"/>
              </a:rPr>
              <a:t>B</a:t>
            </a:r>
            <a:r>
              <a:rPr lang="en-US" altLang="en-US" sz="2800">
                <a:cs typeface="Times New Roman" panose="02020603050405020304" pitchFamily="18" charset="0"/>
              </a:rPr>
              <a:t>}</a:t>
            </a:r>
            <a:endParaRPr lang="el-GR" altLang="en-US" sz="2800">
              <a:cs typeface="Times New Roman" panose="02020603050405020304" pitchFamily="18" charset="0"/>
            </a:endParaRPr>
          </a:p>
        </p:txBody>
      </p:sp>
      <p:sp>
        <p:nvSpPr>
          <p:cNvPr id="747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2BDCD3-2EBB-446A-A153-4607EEE5993A}"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756" name="Rectangle 2"/>
          <p:cNvSpPr>
            <a:spLocks noGrp="1" noChangeArrowheads="1"/>
          </p:cNvSpPr>
          <p:nvPr>
            <p:ph type="title"/>
          </p:nvPr>
        </p:nvSpPr>
        <p:spPr/>
        <p:txBody>
          <a:bodyPr/>
          <a:lstStyle/>
          <a:p>
            <a:pPr eaLnBrk="1" hangingPunct="1"/>
            <a:r>
              <a:rPr lang="en-US" altLang="en-US" dirty="0"/>
              <a:t>Formal Definition of an HMM</a:t>
            </a:r>
          </a:p>
        </p:txBody>
      </p:sp>
      <p:graphicFrame>
        <p:nvGraphicFramePr>
          <p:cNvPr id="1026" name="Object 4"/>
          <p:cNvGraphicFramePr>
            <a:graphicFrameLocks noGrp="1" noChangeAspect="1"/>
          </p:cNvGraphicFramePr>
          <p:nvPr>
            <p:ph sz="half" idx="2"/>
          </p:nvPr>
        </p:nvGraphicFramePr>
        <p:xfrm>
          <a:off x="1138238" y="3495675"/>
          <a:ext cx="7621587" cy="534988"/>
        </p:xfrm>
        <a:graphic>
          <a:graphicData uri="http://schemas.openxmlformats.org/presentationml/2006/ole">
            <mc:AlternateContent xmlns:mc="http://schemas.openxmlformats.org/markup-compatibility/2006">
              <mc:Choice xmlns:v="urn:schemas-microsoft-com:vml" Requires="v">
                <p:oleObj spid="_x0000_s1122" name="Equation" r:id="rId4" imgW="3441700" imgH="241300" progId="Equation.3">
                  <p:embed/>
                </p:oleObj>
              </mc:Choice>
              <mc:Fallback>
                <p:oleObj name="Equation" r:id="rId4" imgW="3441700" imgH="241300" progId="Equation.3">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3495675"/>
                        <a:ext cx="7621587"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23" name="Equation" r:id="rId6" imgW="114151" imgH="215619" progId="Equation.3">
                  <p:embed/>
                </p:oleObj>
              </mc:Choice>
              <mc:Fallback>
                <p:oleObj name="Equation" r:id="rId6" imgW="114151" imgH="215619" progId="Equation.3">
                  <p:embed/>
                  <p:pic>
                    <p:nvPicPr>
                      <p:cNvPr id="7475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6"/>
          <p:cNvGraphicFramePr>
            <a:graphicFrameLocks noChangeAspect="1"/>
          </p:cNvGraphicFramePr>
          <p:nvPr/>
        </p:nvGraphicFramePr>
        <p:xfrm>
          <a:off x="857250" y="5635625"/>
          <a:ext cx="7486650" cy="608013"/>
        </p:xfrm>
        <a:graphic>
          <a:graphicData uri="http://schemas.openxmlformats.org/presentationml/2006/ole">
            <mc:AlternateContent xmlns:mc="http://schemas.openxmlformats.org/markup-compatibility/2006">
              <mc:Choice xmlns:v="urn:schemas-microsoft-com:vml" Requires="v">
                <p:oleObj spid="_x0000_s1124" name="Equation" r:id="rId8" imgW="2971800" imgH="241300" progId="Equation.3">
                  <p:embed/>
                </p:oleObj>
              </mc:Choice>
              <mc:Fallback>
                <p:oleObj name="Equation" r:id="rId8" imgW="2971800" imgH="241300" progId="Equation.3">
                  <p:embed/>
                  <p:pic>
                    <p:nvPicPr>
                      <p:cNvPr id="102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50" y="5635625"/>
                        <a:ext cx="7486650"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9"/>
          <p:cNvGraphicFramePr>
            <a:graphicFrameLocks noChangeAspect="1"/>
          </p:cNvGraphicFramePr>
          <p:nvPr/>
        </p:nvGraphicFramePr>
        <p:xfrm>
          <a:off x="1136650" y="3963988"/>
          <a:ext cx="3430588" cy="968375"/>
        </p:xfrm>
        <a:graphic>
          <a:graphicData uri="http://schemas.openxmlformats.org/presentationml/2006/ole">
            <mc:AlternateContent xmlns:mc="http://schemas.openxmlformats.org/markup-compatibility/2006">
              <mc:Choice xmlns:v="urn:schemas-microsoft-com:vml" Requires="v">
                <p:oleObj spid="_x0000_s1125" name="Equation" r:id="rId10" imgW="1574800" imgH="444500" progId="Equation.3">
                  <p:embed/>
                </p:oleObj>
              </mc:Choice>
              <mc:Fallback>
                <p:oleObj name="Equation" r:id="rId10" imgW="1574800" imgH="444500" progId="Equation.3">
                  <p:embed/>
                  <p:pic>
                    <p:nvPicPr>
                      <p:cNvPr id="102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6650" y="3963988"/>
                        <a:ext cx="3430588"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685800" y="1371600"/>
            <a:ext cx="7981122" cy="4687888"/>
          </a:xfrm>
        </p:spPr>
        <p:txBody>
          <a:bodyPr/>
          <a:lstStyle/>
          <a:p>
            <a:r>
              <a:rPr lang="en-US" sz="2800" dirty="0"/>
              <a:t>States = weather (hot/cold)</a:t>
            </a:r>
          </a:p>
          <a:p>
            <a:r>
              <a:rPr lang="en-US" sz="2800" dirty="0"/>
              <a:t>Observations = number of ice-creams eaten</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AC9C4D-17C1-43D6-9167-BD1E8F153D80}"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7" name="Picture 6"/>
          <p:cNvPicPr>
            <a:picLocks noChangeAspect="1"/>
          </p:cNvPicPr>
          <p:nvPr/>
        </p:nvPicPr>
        <p:blipFill rotWithShape="1">
          <a:blip r:embed="rId2"/>
          <a:srcRect l="27681" t="47745" r="19130" b="6114"/>
          <a:stretch/>
        </p:blipFill>
        <p:spPr>
          <a:xfrm>
            <a:off x="984809" y="2708920"/>
            <a:ext cx="7227389" cy="3525075"/>
          </a:xfrm>
          <a:prstGeom prst="rect">
            <a:avLst/>
          </a:prstGeom>
        </p:spPr>
      </p:pic>
    </p:spTree>
    <p:extLst>
      <p:ext uri="{BB962C8B-B14F-4D97-AF65-F5344CB8AC3E}">
        <p14:creationId xmlns:p14="http://schemas.microsoft.com/office/powerpoint/2010/main" val="4125797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2A6C1-BB1D-4714-AE2F-F7E12E512B57}"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851" name="Rectangle 2"/>
          <p:cNvSpPr>
            <a:spLocks noGrp="1" noChangeArrowheads="1"/>
          </p:cNvSpPr>
          <p:nvPr>
            <p:ph type="title"/>
          </p:nvPr>
        </p:nvSpPr>
        <p:spPr/>
        <p:txBody>
          <a:bodyPr/>
          <a:lstStyle/>
          <a:p>
            <a:pPr eaLnBrk="1" hangingPunct="1"/>
            <a:r>
              <a:rPr lang="en-US" altLang="en-US"/>
              <a:t>Three Useful HMM Tasks</a:t>
            </a:r>
          </a:p>
        </p:txBody>
      </p:sp>
      <p:sp>
        <p:nvSpPr>
          <p:cNvPr id="78852" name="Rectangle 3"/>
          <p:cNvSpPr>
            <a:spLocks noGrp="1" noChangeArrowheads="1"/>
          </p:cNvSpPr>
          <p:nvPr>
            <p:ph type="body" idx="1"/>
          </p:nvPr>
        </p:nvSpPr>
        <p:spPr>
          <a:xfrm>
            <a:off x="685800" y="1371600"/>
            <a:ext cx="7905750" cy="4919663"/>
          </a:xfrm>
        </p:spPr>
        <p:txBody>
          <a:bodyPr/>
          <a:lstStyle/>
          <a:p>
            <a:pPr eaLnBrk="1" hangingPunct="1"/>
            <a:r>
              <a:rPr lang="en-US" altLang="en-US" dirty="0">
                <a:solidFill>
                  <a:srgbClr val="FF0000"/>
                </a:solidFill>
              </a:rPr>
              <a:t>Compute observation likelihood</a:t>
            </a:r>
            <a:r>
              <a:rPr lang="en-US" altLang="en-US" dirty="0"/>
              <a:t>:</a:t>
            </a:r>
            <a:r>
              <a:rPr lang="en-US" altLang="en-US" dirty="0">
                <a:solidFill>
                  <a:srgbClr val="FF0000"/>
                </a:solidFill>
              </a:rPr>
              <a:t> </a:t>
            </a:r>
            <a:r>
              <a:rPr lang="en-US" altLang="en-US" dirty="0"/>
              <a:t>How likely is a given sequence of words, regardless of how they might be POS-tagged?</a:t>
            </a:r>
          </a:p>
          <a:p>
            <a:pPr eaLnBrk="1" hangingPunct="1"/>
            <a:r>
              <a:rPr lang="en-US" altLang="en-US" dirty="0">
                <a:solidFill>
                  <a:srgbClr val="FF0000"/>
                </a:solidFill>
                <a:cs typeface="Times New Roman" panose="02020603050405020304" pitchFamily="18" charset="0"/>
              </a:rPr>
              <a:t>Estimate most likely </a:t>
            </a:r>
            <a:r>
              <a:rPr lang="en-US" altLang="en-US" i="1" dirty="0">
                <a:solidFill>
                  <a:srgbClr val="FF0000"/>
                </a:solidFill>
                <a:cs typeface="Times New Roman" panose="02020603050405020304" pitchFamily="18" charset="0"/>
              </a:rPr>
              <a:t>state</a:t>
            </a:r>
            <a:r>
              <a:rPr lang="en-US" altLang="en-US" dirty="0">
                <a:solidFill>
                  <a:srgbClr val="FF0000"/>
                </a:solidFill>
                <a:cs typeface="Times New Roman" panose="02020603050405020304" pitchFamily="18" charset="0"/>
              </a:rPr>
              <a:t> sequence</a:t>
            </a:r>
            <a:r>
              <a:rPr lang="en-US" altLang="en-US" dirty="0">
                <a:cs typeface="Times New Roman" panose="02020603050405020304" pitchFamily="18" charset="0"/>
              </a:rPr>
              <a:t>:</a:t>
            </a:r>
            <a:r>
              <a:rPr lang="en-US" altLang="en-US" dirty="0">
                <a:solidFill>
                  <a:srgbClr val="FF0000"/>
                </a:solidFill>
                <a:cs typeface="Times New Roman" panose="02020603050405020304" pitchFamily="18" charset="0"/>
              </a:rPr>
              <a:t> </a:t>
            </a:r>
            <a:r>
              <a:rPr lang="en-US" altLang="en-US" dirty="0">
                <a:cs typeface="Times New Roman" panose="02020603050405020304" pitchFamily="18" charset="0"/>
              </a:rPr>
              <a:t>What is the most likely underlying sequence of tags for the observed sequence of words? </a:t>
            </a:r>
          </a:p>
          <a:p>
            <a:pPr eaLnBrk="1" hangingPunct="1"/>
            <a:r>
              <a:rPr lang="en-US" altLang="en-US" dirty="0">
                <a:solidFill>
                  <a:srgbClr val="FF0000"/>
                </a:solidFill>
                <a:cs typeface="Times New Roman" panose="02020603050405020304" pitchFamily="18" charset="0"/>
              </a:rPr>
              <a:t>Maximum likelihood training</a:t>
            </a:r>
            <a:r>
              <a:rPr lang="en-US" altLang="en-US" dirty="0">
                <a:cs typeface="Times New Roman" panose="02020603050405020304" pitchFamily="18" charset="0"/>
              </a:rPr>
              <a:t>: Estimate transition/emission probabilities given  training data (not discussed in this class)</a:t>
            </a:r>
          </a:p>
        </p:txBody>
      </p:sp>
      <p:sp>
        <p:nvSpPr>
          <p:cNvPr id="78853"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Ray Mooney</a:t>
            </a:r>
          </a:p>
        </p:txBody>
      </p:sp>
      <p:sp>
        <p:nvSpPr>
          <p:cNvPr id="2" name="Rectangle 1"/>
          <p:cNvSpPr/>
          <p:nvPr/>
        </p:nvSpPr>
        <p:spPr bwMode="auto">
          <a:xfrm>
            <a:off x="595086" y="1451428"/>
            <a:ext cx="7989207" cy="957943"/>
          </a:xfrm>
          <a:prstGeom prst="rect">
            <a:avLst/>
          </a:prstGeom>
          <a:noFill/>
          <a:ln w="12700" cap="flat" cmpd="sng" algn="ctr">
            <a:solidFill>
              <a:srgbClr val="3333CC"/>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uiExpand="1" build="p"/>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682E04-A6BA-441F-95E1-87D9F2BB48F2}"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899" name="Rectangle 2"/>
          <p:cNvSpPr>
            <a:spLocks noGrp="1" noChangeArrowheads="1"/>
          </p:cNvSpPr>
          <p:nvPr>
            <p:ph type="title"/>
          </p:nvPr>
        </p:nvSpPr>
        <p:spPr/>
        <p:txBody>
          <a:bodyPr/>
          <a:lstStyle/>
          <a:p>
            <a:pPr eaLnBrk="1" hangingPunct="1"/>
            <a:r>
              <a:rPr lang="en-US" altLang="en-US"/>
              <a:t>HMM: Observation Likelihood</a:t>
            </a:r>
          </a:p>
        </p:txBody>
      </p:sp>
      <p:sp>
        <p:nvSpPr>
          <p:cNvPr id="80900" name="Rectangle 3"/>
          <p:cNvSpPr>
            <a:spLocks noGrp="1" noChangeArrowheads="1"/>
          </p:cNvSpPr>
          <p:nvPr>
            <p:ph type="body" idx="1"/>
          </p:nvPr>
        </p:nvSpPr>
        <p:spPr/>
        <p:txBody>
          <a:bodyPr/>
          <a:lstStyle/>
          <a:p>
            <a:pPr eaLnBrk="1" hangingPunct="1">
              <a:lnSpc>
                <a:spcPct val="80000"/>
              </a:lnSpc>
            </a:pPr>
            <a:r>
              <a:rPr lang="en-US" altLang="en-US" sz="2800" dirty="0"/>
              <a:t>Given a sequence of observations, </a:t>
            </a:r>
            <a:r>
              <a:rPr lang="en-US" altLang="en-US" sz="2800" i="1" dirty="0"/>
              <a:t>O, </a:t>
            </a:r>
            <a:r>
              <a:rPr lang="en-US" altLang="en-US" sz="2800" dirty="0"/>
              <a:t>and a model with a set of parameters,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probability that this observation was generated by this model: P(O| </a:t>
            </a:r>
            <a:r>
              <a:rPr lang="el-GR" altLang="en-US" sz="2800" dirty="0">
                <a:cs typeface="Times New Roman" panose="02020603050405020304" pitchFamily="18" charset="0"/>
              </a:rPr>
              <a:t>λ</a:t>
            </a:r>
            <a:r>
              <a:rPr lang="en-US" altLang="en-US" sz="2800" dirty="0">
                <a:cs typeface="Times New Roman" panose="02020603050405020304" pitchFamily="18" charset="0"/>
              </a:rPr>
              <a:t>) ?</a:t>
            </a:r>
          </a:p>
          <a:p>
            <a:pPr eaLnBrk="1" hangingPunct="1">
              <a:lnSpc>
                <a:spcPct val="80000"/>
              </a:lnSpc>
            </a:pPr>
            <a:r>
              <a:rPr lang="en-US" altLang="en-US" sz="2800" dirty="0">
                <a:cs typeface="Times New Roman" panose="02020603050405020304" pitchFamily="18" charset="0"/>
              </a:rPr>
              <a:t>Allows HMM to be used as a </a:t>
            </a:r>
            <a:r>
              <a:rPr lang="en-US" altLang="en-US" sz="2800" dirty="0">
                <a:solidFill>
                  <a:srgbClr val="FF0000"/>
                </a:solidFill>
                <a:cs typeface="Times New Roman" panose="02020603050405020304" pitchFamily="18" charset="0"/>
              </a:rPr>
              <a:t>language model: </a:t>
            </a:r>
            <a:r>
              <a:rPr lang="en-US" altLang="en-US" sz="2800" dirty="0">
                <a:cs typeface="Times New Roman" panose="02020603050405020304" pitchFamily="18" charset="0"/>
              </a:rPr>
              <a:t>Assigns a probability to each string saying how likely that string is to be generated by the language.</a:t>
            </a:r>
            <a:endParaRPr lang="en-US" altLang="en-US" sz="2800" dirty="0">
              <a:solidFill>
                <a:srgbClr val="FF0000"/>
              </a:solidFill>
              <a:cs typeface="Times New Roman" panose="02020603050405020304" pitchFamily="18" charset="0"/>
            </a:endParaRPr>
          </a:p>
          <a:p>
            <a:pPr eaLnBrk="1" hangingPunct="1">
              <a:lnSpc>
                <a:spcPct val="80000"/>
              </a:lnSpc>
            </a:pPr>
            <a:r>
              <a:rPr lang="en-US" altLang="en-US" sz="2800" dirty="0">
                <a:cs typeface="Times New Roman" panose="02020603050405020304" pitchFamily="18" charset="0"/>
              </a:rPr>
              <a:t>Example uses:</a:t>
            </a:r>
          </a:p>
          <a:p>
            <a:pPr lvl="1" eaLnBrk="1" hangingPunct="1">
              <a:lnSpc>
                <a:spcPct val="80000"/>
              </a:lnSpc>
            </a:pPr>
            <a:r>
              <a:rPr lang="en-US" altLang="en-US" sz="2400" dirty="0">
                <a:cs typeface="Times New Roman" panose="02020603050405020304" pitchFamily="18" charset="0"/>
              </a:rPr>
              <a:t>Sequence Classification</a:t>
            </a:r>
          </a:p>
          <a:p>
            <a:pPr lvl="1" eaLnBrk="1" hangingPunct="1">
              <a:lnSpc>
                <a:spcPct val="80000"/>
              </a:lnSpc>
            </a:pPr>
            <a:r>
              <a:rPr lang="en-US" altLang="en-US" sz="2400" dirty="0">
                <a:cs typeface="Times New Roman" panose="02020603050405020304" pitchFamily="18" charset="0"/>
              </a:rPr>
              <a:t>Most Likely Sequence</a:t>
            </a:r>
          </a:p>
          <a:p>
            <a:pPr eaLnBrk="1" hangingPunct="1">
              <a:lnSpc>
                <a:spcPct val="80000"/>
              </a:lnSpc>
            </a:pPr>
            <a:endParaRPr lang="en-US" altLang="en-US" sz="2800" dirty="0"/>
          </a:p>
        </p:txBody>
      </p:sp>
      <p:sp>
        <p:nvSpPr>
          <p:cNvPr id="80901"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90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a:t>Bayes’ Theorem</a:t>
            </a:r>
          </a:p>
        </p:txBody>
      </p:sp>
      <p:pic>
        <p:nvPicPr>
          <p:cNvPr id="29699" name="Content Placeholder 4"/>
          <p:cNvPicPr>
            <a:picLocks noGrp="1" noChangeAspect="1"/>
          </p:cNvPicPr>
          <p:nvPr>
            <p:ph idx="1"/>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a:xfrm>
            <a:off x="3048000" y="2133600"/>
            <a:ext cx="2590800" cy="633413"/>
          </a:xfrm>
          <a:gradFill rotWithShape="1">
            <a:gsLst>
              <a:gs pos="0">
                <a:srgbClr val="0064C8"/>
              </a:gs>
              <a:gs pos="100000">
                <a:srgbClr val="FFFFFF"/>
              </a:gs>
            </a:gsLst>
            <a:lin ang="5400000" scaled="1"/>
          </a:gradFill>
          <a:extLst>
            <a:ext uri="{91240B29-F687-4F45-9708-019B960494DF}">
              <a14:hiddenLine xmlns:a14="http://schemas.microsoft.com/office/drawing/2010/main" w="9525" cap="flat" algn="ctr">
                <a:solidFill>
                  <a:srgbClr val="000000"/>
                </a:solidFill>
                <a:round/>
                <a:headEnd type="none" w="med" len="med"/>
                <a:tailEnd type="none" w="med" len="med"/>
              </a14:hiddenLine>
            </a:ext>
          </a:extLst>
        </p:spPr>
      </p:pic>
      <p:pic>
        <p:nvPicPr>
          <p:cNvPr id="29700" name="Picture 12" descr="TP_tmp.png"/>
          <p:cNvPicPr>
            <a:picLocks noChangeAspect="1"/>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750" y="3176588"/>
            <a:ext cx="264318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6591920"/>
            <a:ext cx="9525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Chris Bishop</a:t>
            </a:r>
          </a:p>
        </p:txBody>
      </p:sp>
    </p:spTree>
    <p:extLst>
      <p:ext uri="{BB962C8B-B14F-4D97-AF65-F5344CB8AC3E}">
        <p14:creationId xmlns:p14="http://schemas.microsoft.com/office/powerpoint/2010/main" val="14597267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937B92-699D-4928-B10F-5E018698C331}"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47" name="Rectangle 2"/>
          <p:cNvSpPr>
            <a:spLocks noGrp="1" noChangeArrowheads="1"/>
          </p:cNvSpPr>
          <p:nvPr>
            <p:ph type="title"/>
          </p:nvPr>
        </p:nvSpPr>
        <p:spPr/>
        <p:txBody>
          <a:bodyPr/>
          <a:lstStyle/>
          <a:p>
            <a:pPr eaLnBrk="1" hangingPunct="1"/>
            <a:r>
              <a:rPr lang="en-US" altLang="en-US"/>
              <a:t>Sequence Classification</a:t>
            </a:r>
          </a:p>
        </p:txBody>
      </p:sp>
      <p:sp>
        <p:nvSpPr>
          <p:cNvPr id="82948" name="Rectangle 3"/>
          <p:cNvSpPr>
            <a:spLocks noGrp="1" noChangeArrowheads="1"/>
          </p:cNvSpPr>
          <p:nvPr>
            <p:ph type="body" idx="1"/>
          </p:nvPr>
        </p:nvSpPr>
        <p:spPr>
          <a:xfrm>
            <a:off x="685800" y="1371600"/>
            <a:ext cx="7772400" cy="3052763"/>
          </a:xfrm>
        </p:spPr>
        <p:txBody>
          <a:bodyPr/>
          <a:lstStyle/>
          <a:p>
            <a:pPr eaLnBrk="1" hangingPunct="1">
              <a:lnSpc>
                <a:spcPct val="80000"/>
              </a:lnSpc>
            </a:pPr>
            <a:r>
              <a:rPr lang="en-US" altLang="en-US" sz="2800" dirty="0"/>
              <a:t>Assume an HMM is available for each category (i.e. language or word).</a:t>
            </a:r>
          </a:p>
          <a:p>
            <a:pPr eaLnBrk="1" hangingPunct="1">
              <a:lnSpc>
                <a:spcPct val="80000"/>
              </a:lnSpc>
            </a:pPr>
            <a:r>
              <a:rPr lang="en-US" altLang="en-US" sz="2800" dirty="0"/>
              <a:t>What is the most likely category for a given observation sequence, i.e. which category’s HMM is most likely to have generated it?</a:t>
            </a:r>
          </a:p>
          <a:p>
            <a:pPr eaLnBrk="1" hangingPunct="1">
              <a:lnSpc>
                <a:spcPct val="80000"/>
              </a:lnSpc>
            </a:pPr>
            <a:r>
              <a:rPr lang="en-US" altLang="en-US" sz="2800" dirty="0"/>
              <a:t>Used in speech recognition to find most likely word model to have generated a given sound or phoneme sequence.</a:t>
            </a:r>
          </a:p>
        </p:txBody>
      </p:sp>
      <p:grpSp>
        <p:nvGrpSpPr>
          <p:cNvPr id="82949" name="Group 4"/>
          <p:cNvGrpSpPr>
            <a:grpSpLocks/>
          </p:cNvGrpSpPr>
          <p:nvPr/>
        </p:nvGrpSpPr>
        <p:grpSpPr bwMode="auto">
          <a:xfrm>
            <a:off x="1036638" y="4673600"/>
            <a:ext cx="2433637" cy="1589088"/>
            <a:chOff x="284" y="1101"/>
            <a:chExt cx="4313" cy="2622"/>
          </a:xfrm>
        </p:grpSpPr>
        <p:grpSp>
          <p:nvGrpSpPr>
            <p:cNvPr id="82988" name="Group 5"/>
            <p:cNvGrpSpPr>
              <a:grpSpLocks/>
            </p:cNvGrpSpPr>
            <p:nvPr/>
          </p:nvGrpSpPr>
          <p:grpSpPr bwMode="auto">
            <a:xfrm>
              <a:off x="1360" y="2500"/>
              <a:ext cx="829" cy="797"/>
              <a:chOff x="3852" y="2120"/>
              <a:chExt cx="1098" cy="1242"/>
            </a:xfrm>
          </p:grpSpPr>
          <p:sp>
            <p:nvSpPr>
              <p:cNvPr id="83007" name="Freeform 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008" name="Freeform 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009" name="Line 8"/>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82989" name="Group 9"/>
            <p:cNvGrpSpPr>
              <a:grpSpLocks/>
            </p:cNvGrpSpPr>
            <p:nvPr/>
          </p:nvGrpSpPr>
          <p:grpSpPr bwMode="auto">
            <a:xfrm>
              <a:off x="2181" y="1163"/>
              <a:ext cx="829" cy="797"/>
              <a:chOff x="3852" y="2120"/>
              <a:chExt cx="1098" cy="1242"/>
            </a:xfrm>
          </p:grpSpPr>
          <p:sp>
            <p:nvSpPr>
              <p:cNvPr id="83004" name="Freeform 10"/>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005" name="Freeform 11"/>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006" name="Line 12"/>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2990" name="Freeform 13"/>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1" name="Freeform 14"/>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2" name="Line 15"/>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3" name="Freeform 16"/>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4" name="Freeform 17"/>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5" name="Line 18"/>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6" name="Freeform 19"/>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7" name="Freeform 20"/>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8" name="Freeform 21"/>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9" name="Freeform 22"/>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000" name="Freeform 23"/>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001" name="Freeform 24"/>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002" name="Freeform 25"/>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003" name="Freeform 26"/>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82950" name="Group 27"/>
          <p:cNvGrpSpPr>
            <a:grpSpLocks/>
          </p:cNvGrpSpPr>
          <p:nvPr/>
        </p:nvGrpSpPr>
        <p:grpSpPr bwMode="auto">
          <a:xfrm>
            <a:off x="6089650" y="4727575"/>
            <a:ext cx="2433638" cy="1589088"/>
            <a:chOff x="284" y="1101"/>
            <a:chExt cx="4313" cy="2622"/>
          </a:xfrm>
        </p:grpSpPr>
        <p:grpSp>
          <p:nvGrpSpPr>
            <p:cNvPr id="82966" name="Group 28"/>
            <p:cNvGrpSpPr>
              <a:grpSpLocks/>
            </p:cNvGrpSpPr>
            <p:nvPr/>
          </p:nvGrpSpPr>
          <p:grpSpPr bwMode="auto">
            <a:xfrm>
              <a:off x="1360" y="2500"/>
              <a:ext cx="829" cy="797"/>
              <a:chOff x="3852" y="2120"/>
              <a:chExt cx="1098" cy="1242"/>
            </a:xfrm>
          </p:grpSpPr>
          <p:sp>
            <p:nvSpPr>
              <p:cNvPr id="82985" name="Freeform 29"/>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6" name="Freeform 30"/>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7" name="Line 31"/>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82967" name="Group 32"/>
            <p:cNvGrpSpPr>
              <a:grpSpLocks/>
            </p:cNvGrpSpPr>
            <p:nvPr/>
          </p:nvGrpSpPr>
          <p:grpSpPr bwMode="auto">
            <a:xfrm>
              <a:off x="2181" y="1163"/>
              <a:ext cx="829" cy="797"/>
              <a:chOff x="3852" y="2120"/>
              <a:chExt cx="1098" cy="1242"/>
            </a:xfrm>
          </p:grpSpPr>
          <p:sp>
            <p:nvSpPr>
              <p:cNvPr id="82982" name="Freeform 33"/>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3" name="Freeform 34"/>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4" name="Line 35"/>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2968" name="Freeform 36"/>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9" name="Freeform 37"/>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0" name="Line 38"/>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1" name="Freeform 39"/>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2" name="Freeform 40"/>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3" name="Line 41"/>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4" name="Freeform 42"/>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5" name="Freeform 43"/>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6" name="Freeform 44"/>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7" name="Freeform 45"/>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8" name="Freeform 46"/>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9" name="Freeform 47"/>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0" name="Freeform 48"/>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1" name="Freeform 49"/>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2951" name="Text Box 50"/>
          <p:cNvSpPr txBox="1">
            <a:spLocks noChangeArrowheads="1"/>
          </p:cNvSpPr>
          <p:nvPr/>
        </p:nvSpPr>
        <p:spPr bwMode="auto">
          <a:xfrm>
            <a:off x="1676400" y="6400800"/>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Austin</a:t>
            </a:r>
          </a:p>
        </p:txBody>
      </p:sp>
      <p:sp>
        <p:nvSpPr>
          <p:cNvPr id="82952" name="Text Box 51"/>
          <p:cNvSpPr txBox="1">
            <a:spLocks noChangeArrowheads="1"/>
          </p:cNvSpPr>
          <p:nvPr/>
        </p:nvSpPr>
        <p:spPr bwMode="auto">
          <a:xfrm>
            <a:off x="6781800" y="6400800"/>
            <a:ext cx="900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Boston</a:t>
            </a:r>
          </a:p>
        </p:txBody>
      </p:sp>
      <p:sp>
        <p:nvSpPr>
          <p:cNvPr id="82953" name="Oval 52"/>
          <p:cNvSpPr>
            <a:spLocks noChangeArrowheads="1"/>
          </p:cNvSpPr>
          <p:nvPr/>
        </p:nvSpPr>
        <p:spPr bwMode="auto">
          <a:xfrm>
            <a:off x="658813" y="4500563"/>
            <a:ext cx="2949575" cy="195103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4" name="Oval 53"/>
          <p:cNvSpPr>
            <a:spLocks noChangeArrowheads="1"/>
          </p:cNvSpPr>
          <p:nvPr/>
        </p:nvSpPr>
        <p:spPr bwMode="auto">
          <a:xfrm>
            <a:off x="5688013" y="4518025"/>
            <a:ext cx="2949575" cy="195103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8" name="Group 54"/>
          <p:cNvGrpSpPr>
            <a:grpSpLocks/>
          </p:cNvGrpSpPr>
          <p:nvPr/>
        </p:nvGrpSpPr>
        <p:grpSpPr bwMode="auto">
          <a:xfrm>
            <a:off x="2882900" y="5199063"/>
            <a:ext cx="3365500" cy="1554162"/>
            <a:chOff x="1816" y="3275"/>
            <a:chExt cx="2120" cy="979"/>
          </a:xfrm>
        </p:grpSpPr>
        <p:sp>
          <p:nvSpPr>
            <p:cNvPr id="82961" name="Freeform 55"/>
            <p:cNvSpPr>
              <a:spLocks/>
            </p:cNvSpPr>
            <p:nvPr/>
          </p:nvSpPr>
          <p:spPr bwMode="auto">
            <a:xfrm>
              <a:off x="2081" y="3287"/>
              <a:ext cx="722" cy="701"/>
            </a:xfrm>
            <a:custGeom>
              <a:avLst/>
              <a:gdLst>
                <a:gd name="T0" fmla="*/ 0 w 722"/>
                <a:gd name="T1" fmla="*/ 538 h 701"/>
                <a:gd name="T2" fmla="*/ 215 w 722"/>
                <a:gd name="T3" fmla="*/ 661 h 701"/>
                <a:gd name="T4" fmla="*/ 484 w 722"/>
                <a:gd name="T5" fmla="*/ 591 h 701"/>
                <a:gd name="T6" fmla="*/ 722 w 722"/>
                <a:gd name="T7" fmla="*/ 0 h 701"/>
                <a:gd name="T8" fmla="*/ 0 60000 65536"/>
                <a:gd name="T9" fmla="*/ 0 60000 65536"/>
                <a:gd name="T10" fmla="*/ 0 60000 65536"/>
                <a:gd name="T11" fmla="*/ 0 60000 65536"/>
                <a:gd name="T12" fmla="*/ 0 w 722"/>
                <a:gd name="T13" fmla="*/ 0 h 701"/>
                <a:gd name="T14" fmla="*/ 722 w 722"/>
                <a:gd name="T15" fmla="*/ 701 h 701"/>
              </a:gdLst>
              <a:ahLst/>
              <a:cxnLst>
                <a:cxn ang="T8">
                  <a:pos x="T0" y="T1"/>
                </a:cxn>
                <a:cxn ang="T9">
                  <a:pos x="T2" y="T3"/>
                </a:cxn>
                <a:cxn ang="T10">
                  <a:pos x="T4" y="T5"/>
                </a:cxn>
                <a:cxn ang="T11">
                  <a:pos x="T6" y="T7"/>
                </a:cxn>
              </a:cxnLst>
              <a:rect l="T12" t="T13" r="T14" b="T15"/>
              <a:pathLst>
                <a:path w="722" h="701">
                  <a:moveTo>
                    <a:pt x="0" y="538"/>
                  </a:moveTo>
                  <a:cubicBezTo>
                    <a:pt x="67" y="595"/>
                    <a:pt x="134" y="652"/>
                    <a:pt x="215" y="661"/>
                  </a:cubicBezTo>
                  <a:cubicBezTo>
                    <a:pt x="296" y="670"/>
                    <a:pt x="399" y="701"/>
                    <a:pt x="484" y="591"/>
                  </a:cubicBezTo>
                  <a:cubicBezTo>
                    <a:pt x="569" y="481"/>
                    <a:pt x="685" y="98"/>
                    <a:pt x="722" y="0"/>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2" name="Freeform 56"/>
            <p:cNvSpPr>
              <a:spLocks/>
            </p:cNvSpPr>
            <p:nvPr/>
          </p:nvSpPr>
          <p:spPr bwMode="auto">
            <a:xfrm flipH="1">
              <a:off x="3137" y="3275"/>
              <a:ext cx="630" cy="716"/>
            </a:xfrm>
            <a:custGeom>
              <a:avLst/>
              <a:gdLst>
                <a:gd name="T0" fmla="*/ 0 w 722"/>
                <a:gd name="T1" fmla="*/ 807 h 701"/>
                <a:gd name="T2" fmla="*/ 16 w 722"/>
                <a:gd name="T3" fmla="*/ 987 h 701"/>
                <a:gd name="T4" fmla="*/ 36 w 722"/>
                <a:gd name="T5" fmla="*/ 884 h 701"/>
                <a:gd name="T6" fmla="*/ 53 w 722"/>
                <a:gd name="T7" fmla="*/ 0 h 701"/>
                <a:gd name="T8" fmla="*/ 0 60000 65536"/>
                <a:gd name="T9" fmla="*/ 0 60000 65536"/>
                <a:gd name="T10" fmla="*/ 0 60000 65536"/>
                <a:gd name="T11" fmla="*/ 0 60000 65536"/>
                <a:gd name="T12" fmla="*/ 0 w 722"/>
                <a:gd name="T13" fmla="*/ 0 h 701"/>
                <a:gd name="T14" fmla="*/ 722 w 722"/>
                <a:gd name="T15" fmla="*/ 701 h 701"/>
              </a:gdLst>
              <a:ahLst/>
              <a:cxnLst>
                <a:cxn ang="T8">
                  <a:pos x="T0" y="T1"/>
                </a:cxn>
                <a:cxn ang="T9">
                  <a:pos x="T2" y="T3"/>
                </a:cxn>
                <a:cxn ang="T10">
                  <a:pos x="T4" y="T5"/>
                </a:cxn>
                <a:cxn ang="T11">
                  <a:pos x="T6" y="T7"/>
                </a:cxn>
              </a:cxnLst>
              <a:rect l="T12" t="T13" r="T14" b="T15"/>
              <a:pathLst>
                <a:path w="722" h="701">
                  <a:moveTo>
                    <a:pt x="0" y="538"/>
                  </a:moveTo>
                  <a:cubicBezTo>
                    <a:pt x="67" y="595"/>
                    <a:pt x="134" y="652"/>
                    <a:pt x="215" y="661"/>
                  </a:cubicBezTo>
                  <a:cubicBezTo>
                    <a:pt x="296" y="670"/>
                    <a:pt x="399" y="701"/>
                    <a:pt x="484" y="591"/>
                  </a:cubicBezTo>
                  <a:cubicBezTo>
                    <a:pt x="569" y="481"/>
                    <a:pt x="685" y="98"/>
                    <a:pt x="722" y="0"/>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3" name="Text Box 57"/>
            <p:cNvSpPr txBox="1">
              <a:spLocks noChangeArrowheads="1"/>
            </p:cNvSpPr>
            <p:nvPr/>
          </p:nvSpPr>
          <p:spPr bwMode="auto">
            <a:xfrm>
              <a:off x="2383" y="3409"/>
              <a:ext cx="2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82964" name="Text Box 58"/>
            <p:cNvSpPr txBox="1">
              <a:spLocks noChangeArrowheads="1"/>
            </p:cNvSpPr>
            <p:nvPr/>
          </p:nvSpPr>
          <p:spPr bwMode="auto">
            <a:xfrm>
              <a:off x="3217" y="3382"/>
              <a:ext cx="25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82965" name="Text Box 59"/>
            <p:cNvSpPr txBox="1">
              <a:spLocks noChangeArrowheads="1"/>
            </p:cNvSpPr>
            <p:nvPr/>
          </p:nvSpPr>
          <p:spPr bwMode="auto">
            <a:xfrm>
              <a:off x="1816" y="4004"/>
              <a:ext cx="21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Austin) &gt; P(</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Boston) ?</a:t>
              </a:r>
            </a:p>
          </p:txBody>
        </p:sp>
      </p:grpSp>
      <p:grpSp>
        <p:nvGrpSpPr>
          <p:cNvPr id="9" name="Group 60"/>
          <p:cNvGrpSpPr>
            <a:grpSpLocks/>
          </p:cNvGrpSpPr>
          <p:nvPr/>
        </p:nvGrpSpPr>
        <p:grpSpPr bwMode="auto">
          <a:xfrm>
            <a:off x="3852863" y="4329113"/>
            <a:ext cx="1719262" cy="889000"/>
            <a:chOff x="2427" y="2727"/>
            <a:chExt cx="1083" cy="560"/>
          </a:xfrm>
        </p:grpSpPr>
        <p:sp>
          <p:nvSpPr>
            <p:cNvPr id="82958" name="Text Box 61"/>
            <p:cNvSpPr txBox="1">
              <a:spLocks noChangeArrowheads="1"/>
            </p:cNvSpPr>
            <p:nvPr/>
          </p:nvSpPr>
          <p:spPr bwMode="auto">
            <a:xfrm>
              <a:off x="2537" y="3011"/>
              <a:ext cx="8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ah  s  t  e  n</a:t>
              </a:r>
            </a:p>
          </p:txBody>
        </p:sp>
        <p:sp>
          <p:nvSpPr>
            <p:cNvPr id="82959" name="Oval 62"/>
            <p:cNvSpPr>
              <a:spLocks noChangeArrowheads="1"/>
            </p:cNvSpPr>
            <p:nvPr/>
          </p:nvSpPr>
          <p:spPr bwMode="auto">
            <a:xfrm>
              <a:off x="2427" y="2996"/>
              <a:ext cx="1083" cy="29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0" name="Text Box 63"/>
            <p:cNvSpPr txBox="1">
              <a:spLocks noChangeArrowheads="1"/>
            </p:cNvSpPr>
            <p:nvPr/>
          </p:nvSpPr>
          <p:spPr bwMode="auto">
            <a:xfrm>
              <a:off x="2862" y="2727"/>
              <a:ext cx="2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p>
          </p:txBody>
        </p:sp>
      </p:grpSp>
      <p:sp>
        <p:nvSpPr>
          <p:cNvPr id="8295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EDDD60-541A-4ECD-93F1-FA0068C84763}"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995" name="Rectangle 2"/>
          <p:cNvSpPr>
            <a:spLocks noGrp="1" noChangeArrowheads="1"/>
          </p:cNvSpPr>
          <p:nvPr>
            <p:ph type="title"/>
          </p:nvPr>
        </p:nvSpPr>
        <p:spPr/>
        <p:txBody>
          <a:bodyPr/>
          <a:lstStyle/>
          <a:p>
            <a:pPr eaLnBrk="1" hangingPunct="1"/>
            <a:r>
              <a:rPr lang="en-US" altLang="en-US"/>
              <a:t>Most Likely Sequence</a:t>
            </a:r>
          </a:p>
        </p:txBody>
      </p:sp>
      <p:sp>
        <p:nvSpPr>
          <p:cNvPr id="84996" name="Rectangle 3"/>
          <p:cNvSpPr>
            <a:spLocks noGrp="1" noChangeArrowheads="1"/>
          </p:cNvSpPr>
          <p:nvPr>
            <p:ph type="body" idx="1"/>
          </p:nvPr>
        </p:nvSpPr>
        <p:spPr>
          <a:xfrm>
            <a:off x="746125" y="1371600"/>
            <a:ext cx="7772400" cy="2505075"/>
          </a:xfrm>
        </p:spPr>
        <p:txBody>
          <a:bodyPr/>
          <a:lstStyle/>
          <a:p>
            <a:pPr eaLnBrk="1" hangingPunct="1">
              <a:lnSpc>
                <a:spcPct val="90000"/>
              </a:lnSpc>
            </a:pPr>
            <a:r>
              <a:rPr lang="en-US" altLang="en-US"/>
              <a:t>Of two or more possible sequences, which one was most likely generated by a given model?</a:t>
            </a:r>
          </a:p>
          <a:p>
            <a:pPr eaLnBrk="1" hangingPunct="1">
              <a:lnSpc>
                <a:spcPct val="90000"/>
              </a:lnSpc>
            </a:pPr>
            <a:r>
              <a:rPr lang="en-US" altLang="en-US"/>
              <a:t>Used to score alternative word sequence interpretations in speech recognition.</a:t>
            </a:r>
          </a:p>
        </p:txBody>
      </p:sp>
      <p:grpSp>
        <p:nvGrpSpPr>
          <p:cNvPr id="84997" name="Group 4"/>
          <p:cNvGrpSpPr>
            <a:grpSpLocks/>
          </p:cNvGrpSpPr>
          <p:nvPr/>
        </p:nvGrpSpPr>
        <p:grpSpPr bwMode="auto">
          <a:xfrm>
            <a:off x="1092200" y="4078288"/>
            <a:ext cx="2949575" cy="1951037"/>
            <a:chOff x="688" y="2569"/>
            <a:chExt cx="1858" cy="1229"/>
          </a:xfrm>
        </p:grpSpPr>
        <p:grpSp>
          <p:nvGrpSpPr>
            <p:cNvPr id="85013" name="Group 5"/>
            <p:cNvGrpSpPr>
              <a:grpSpLocks/>
            </p:cNvGrpSpPr>
            <p:nvPr/>
          </p:nvGrpSpPr>
          <p:grpSpPr bwMode="auto">
            <a:xfrm>
              <a:off x="933" y="2693"/>
              <a:ext cx="1533" cy="1001"/>
              <a:chOff x="284" y="1101"/>
              <a:chExt cx="4313" cy="2622"/>
            </a:xfrm>
          </p:grpSpPr>
          <p:grpSp>
            <p:nvGrpSpPr>
              <p:cNvPr id="85015" name="Group 6"/>
              <p:cNvGrpSpPr>
                <a:grpSpLocks/>
              </p:cNvGrpSpPr>
              <p:nvPr/>
            </p:nvGrpSpPr>
            <p:grpSpPr bwMode="auto">
              <a:xfrm>
                <a:off x="1360" y="2500"/>
                <a:ext cx="829" cy="797"/>
                <a:chOff x="3852" y="2120"/>
                <a:chExt cx="1098" cy="1242"/>
              </a:xfrm>
            </p:grpSpPr>
            <p:sp>
              <p:nvSpPr>
                <p:cNvPr id="85034"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35"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36"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85016" name="Group 10"/>
              <p:cNvGrpSpPr>
                <a:grpSpLocks/>
              </p:cNvGrpSpPr>
              <p:nvPr/>
            </p:nvGrpSpPr>
            <p:grpSpPr bwMode="auto">
              <a:xfrm>
                <a:off x="2181" y="1163"/>
                <a:ext cx="829" cy="797"/>
                <a:chOff x="3852" y="2120"/>
                <a:chExt cx="1098" cy="1242"/>
              </a:xfrm>
            </p:grpSpPr>
            <p:sp>
              <p:nvSpPr>
                <p:cNvPr id="85031"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32"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33"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5017"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8"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9"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0"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1"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2"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3"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4"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5"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6"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7"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8"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29"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30"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5014"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4998" name="Text Box 29"/>
          <p:cNvSpPr txBox="1">
            <a:spLocks noChangeArrowheads="1"/>
          </p:cNvSpPr>
          <p:nvPr/>
        </p:nvSpPr>
        <p:spPr bwMode="auto">
          <a:xfrm>
            <a:off x="1522413" y="6010275"/>
            <a:ext cx="193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Ordinary English</a:t>
            </a:r>
          </a:p>
        </p:txBody>
      </p:sp>
      <p:grpSp>
        <p:nvGrpSpPr>
          <p:cNvPr id="6" name="Group 30"/>
          <p:cNvGrpSpPr>
            <a:grpSpLocks/>
          </p:cNvGrpSpPr>
          <p:nvPr/>
        </p:nvGrpSpPr>
        <p:grpSpPr bwMode="auto">
          <a:xfrm>
            <a:off x="4791075" y="4000500"/>
            <a:ext cx="2287588" cy="2159000"/>
            <a:chOff x="3018" y="2520"/>
            <a:chExt cx="1441" cy="1360"/>
          </a:xfrm>
        </p:grpSpPr>
        <p:sp>
          <p:nvSpPr>
            <p:cNvPr id="85007" name="Text Box 31"/>
            <p:cNvSpPr txBox="1">
              <a:spLocks noChangeArrowheads="1"/>
            </p:cNvSpPr>
            <p:nvPr/>
          </p:nvSpPr>
          <p:spPr bwMode="auto">
            <a:xfrm>
              <a:off x="3075" y="2796"/>
              <a:ext cx="13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dice precedent core</a:t>
              </a:r>
            </a:p>
          </p:txBody>
        </p:sp>
        <p:sp>
          <p:nvSpPr>
            <p:cNvPr id="85008" name="Text Box 32"/>
            <p:cNvSpPr txBox="1">
              <a:spLocks noChangeArrowheads="1"/>
            </p:cNvSpPr>
            <p:nvPr/>
          </p:nvSpPr>
          <p:spPr bwMode="auto">
            <a:xfrm>
              <a:off x="3080" y="3330"/>
              <a:ext cx="13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vice president Gore</a:t>
              </a:r>
            </a:p>
          </p:txBody>
        </p:sp>
        <p:sp>
          <p:nvSpPr>
            <p:cNvPr id="85009" name="Oval 33"/>
            <p:cNvSpPr>
              <a:spLocks noChangeArrowheads="1"/>
            </p:cNvSpPr>
            <p:nvPr/>
          </p:nvSpPr>
          <p:spPr bwMode="auto">
            <a:xfrm>
              <a:off x="3018" y="2780"/>
              <a:ext cx="1429" cy="30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0" name="Oval 34"/>
            <p:cNvSpPr>
              <a:spLocks noChangeArrowheads="1"/>
            </p:cNvSpPr>
            <p:nvPr/>
          </p:nvSpPr>
          <p:spPr bwMode="auto">
            <a:xfrm>
              <a:off x="3030" y="3306"/>
              <a:ext cx="1429" cy="30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1" name="Text Box 35"/>
            <p:cNvSpPr txBox="1">
              <a:spLocks noChangeArrowheads="1"/>
            </p:cNvSpPr>
            <p:nvPr/>
          </p:nvSpPr>
          <p:spPr bwMode="auto">
            <a:xfrm>
              <a:off x="3614" y="2520"/>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2" name="Text Box 36"/>
            <p:cNvSpPr txBox="1">
              <a:spLocks noChangeArrowheads="1"/>
            </p:cNvSpPr>
            <p:nvPr/>
          </p:nvSpPr>
          <p:spPr bwMode="auto">
            <a:xfrm>
              <a:off x="3641" y="3630"/>
              <a:ext cx="2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7" name="Group 37"/>
          <p:cNvGrpSpPr>
            <a:grpSpLocks/>
          </p:cNvGrpSpPr>
          <p:nvPr/>
        </p:nvGrpSpPr>
        <p:grpSpPr bwMode="auto">
          <a:xfrm>
            <a:off x="3597275" y="4256088"/>
            <a:ext cx="4475163" cy="2298700"/>
            <a:chOff x="2266" y="2681"/>
            <a:chExt cx="2819" cy="1448"/>
          </a:xfrm>
        </p:grpSpPr>
        <p:sp>
          <p:nvSpPr>
            <p:cNvPr id="85002" name="Freeform 38"/>
            <p:cNvSpPr>
              <a:spLocks/>
            </p:cNvSpPr>
            <p:nvPr/>
          </p:nvSpPr>
          <p:spPr bwMode="auto">
            <a:xfrm>
              <a:off x="2365" y="2726"/>
              <a:ext cx="661" cy="169"/>
            </a:xfrm>
            <a:custGeom>
              <a:avLst/>
              <a:gdLst>
                <a:gd name="T0" fmla="*/ 0 w 661"/>
                <a:gd name="T1" fmla="*/ 85 h 169"/>
                <a:gd name="T2" fmla="*/ 162 w 661"/>
                <a:gd name="T3" fmla="*/ 8 h 169"/>
                <a:gd name="T4" fmla="*/ 415 w 661"/>
                <a:gd name="T5" fmla="*/ 39 h 169"/>
                <a:gd name="T6" fmla="*/ 661 w 661"/>
                <a:gd name="T7" fmla="*/ 169 h 169"/>
                <a:gd name="T8" fmla="*/ 0 60000 65536"/>
                <a:gd name="T9" fmla="*/ 0 60000 65536"/>
                <a:gd name="T10" fmla="*/ 0 60000 65536"/>
                <a:gd name="T11" fmla="*/ 0 60000 65536"/>
                <a:gd name="T12" fmla="*/ 0 w 661"/>
                <a:gd name="T13" fmla="*/ 0 h 169"/>
                <a:gd name="T14" fmla="*/ 661 w 661"/>
                <a:gd name="T15" fmla="*/ 169 h 169"/>
              </a:gdLst>
              <a:ahLst/>
              <a:cxnLst>
                <a:cxn ang="T8">
                  <a:pos x="T0" y="T1"/>
                </a:cxn>
                <a:cxn ang="T9">
                  <a:pos x="T2" y="T3"/>
                </a:cxn>
                <a:cxn ang="T10">
                  <a:pos x="T4" y="T5"/>
                </a:cxn>
                <a:cxn ang="T11">
                  <a:pos x="T6" y="T7"/>
                </a:cxn>
              </a:cxnLst>
              <a:rect l="T12" t="T13" r="T14" b="T15"/>
              <a:pathLst>
                <a:path w="661" h="169">
                  <a:moveTo>
                    <a:pt x="0" y="85"/>
                  </a:moveTo>
                  <a:cubicBezTo>
                    <a:pt x="46" y="50"/>
                    <a:pt x="93" y="16"/>
                    <a:pt x="162" y="8"/>
                  </a:cubicBezTo>
                  <a:cubicBezTo>
                    <a:pt x="231" y="0"/>
                    <a:pt x="332" y="12"/>
                    <a:pt x="415" y="39"/>
                  </a:cubicBezTo>
                  <a:cubicBezTo>
                    <a:pt x="498" y="66"/>
                    <a:pt x="634" y="115"/>
                    <a:pt x="661" y="169"/>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03" name="Freeform 39"/>
            <p:cNvSpPr>
              <a:spLocks/>
            </p:cNvSpPr>
            <p:nvPr/>
          </p:nvSpPr>
          <p:spPr bwMode="auto">
            <a:xfrm flipV="1">
              <a:off x="2361" y="3522"/>
              <a:ext cx="692" cy="53"/>
            </a:xfrm>
            <a:custGeom>
              <a:avLst/>
              <a:gdLst>
                <a:gd name="T0" fmla="*/ 0 w 661"/>
                <a:gd name="T1" fmla="*/ 0 h 169"/>
                <a:gd name="T2" fmla="*/ 390 w 661"/>
                <a:gd name="T3" fmla="*/ 0 h 169"/>
                <a:gd name="T4" fmla="*/ 988 w 661"/>
                <a:gd name="T5" fmla="*/ 0 h 169"/>
                <a:gd name="T6" fmla="*/ 1581 w 661"/>
                <a:gd name="T7" fmla="*/ 0 h 169"/>
                <a:gd name="T8" fmla="*/ 0 60000 65536"/>
                <a:gd name="T9" fmla="*/ 0 60000 65536"/>
                <a:gd name="T10" fmla="*/ 0 60000 65536"/>
                <a:gd name="T11" fmla="*/ 0 60000 65536"/>
                <a:gd name="T12" fmla="*/ 0 w 661"/>
                <a:gd name="T13" fmla="*/ 0 h 169"/>
                <a:gd name="T14" fmla="*/ 661 w 661"/>
                <a:gd name="T15" fmla="*/ 169 h 169"/>
              </a:gdLst>
              <a:ahLst/>
              <a:cxnLst>
                <a:cxn ang="T8">
                  <a:pos x="T0" y="T1"/>
                </a:cxn>
                <a:cxn ang="T9">
                  <a:pos x="T2" y="T3"/>
                </a:cxn>
                <a:cxn ang="T10">
                  <a:pos x="T4" y="T5"/>
                </a:cxn>
                <a:cxn ang="T11">
                  <a:pos x="T6" y="T7"/>
                </a:cxn>
              </a:cxnLst>
              <a:rect l="T12" t="T13" r="T14" b="T15"/>
              <a:pathLst>
                <a:path w="661" h="169">
                  <a:moveTo>
                    <a:pt x="0" y="85"/>
                  </a:moveTo>
                  <a:cubicBezTo>
                    <a:pt x="46" y="50"/>
                    <a:pt x="93" y="16"/>
                    <a:pt x="162" y="8"/>
                  </a:cubicBezTo>
                  <a:cubicBezTo>
                    <a:pt x="231" y="0"/>
                    <a:pt x="332" y="12"/>
                    <a:pt x="415" y="39"/>
                  </a:cubicBezTo>
                  <a:cubicBezTo>
                    <a:pt x="498" y="66"/>
                    <a:pt x="634" y="115"/>
                    <a:pt x="661" y="169"/>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04" name="Text Box 40"/>
            <p:cNvSpPr txBox="1">
              <a:spLocks noChangeArrowheads="1"/>
            </p:cNvSpPr>
            <p:nvPr/>
          </p:nvSpPr>
          <p:spPr bwMode="auto">
            <a:xfrm>
              <a:off x="2553" y="2681"/>
              <a:ext cx="2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85005" name="Text Box 41"/>
            <p:cNvSpPr txBox="1">
              <a:spLocks noChangeArrowheads="1"/>
            </p:cNvSpPr>
            <p:nvPr/>
          </p:nvSpPr>
          <p:spPr bwMode="auto">
            <a:xfrm>
              <a:off x="2580" y="3277"/>
              <a:ext cx="2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85006" name="Text Box 42"/>
            <p:cNvSpPr txBox="1">
              <a:spLocks noChangeArrowheads="1"/>
            </p:cNvSpPr>
            <p:nvPr/>
          </p:nvSpPr>
          <p:spPr bwMode="auto">
            <a:xfrm>
              <a:off x="2266" y="3879"/>
              <a:ext cx="28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OrdEnglish) &gt; P(</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r>
                <a:rPr kumimoji="0" lang="en-US" altLang="en-US" sz="20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OrdEnglish) ?</a:t>
              </a:r>
            </a:p>
          </p:txBody>
        </p:sp>
      </p:grpSp>
      <p:sp>
        <p:nvSpPr>
          <p:cNvPr id="8500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82736D-0CC4-4E30-B52D-D1256282FD9A}"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43" name="Rectangle 2"/>
          <p:cNvSpPr>
            <a:spLocks noGrp="1" noChangeArrowheads="1"/>
          </p:cNvSpPr>
          <p:nvPr>
            <p:ph type="title"/>
          </p:nvPr>
        </p:nvSpPr>
        <p:spPr/>
        <p:txBody>
          <a:bodyPr/>
          <a:lstStyle/>
          <a:p>
            <a:pPr eaLnBrk="1" hangingPunct="1"/>
            <a:r>
              <a:rPr lang="en-US" altLang="en-US" sz="3200"/>
              <a:t>HMM: Observation Likelihood</a:t>
            </a:r>
            <a:br>
              <a:rPr lang="en-US" altLang="en-US" sz="3200"/>
            </a:br>
            <a:r>
              <a:rPr lang="en-US" altLang="en-US" sz="3200"/>
              <a:t>Naïve Solution</a:t>
            </a:r>
          </a:p>
        </p:txBody>
      </p:sp>
      <p:sp>
        <p:nvSpPr>
          <p:cNvPr id="113668" name="Rectangle 3"/>
          <p:cNvSpPr>
            <a:spLocks noGrp="1" noChangeArrowheads="1"/>
          </p:cNvSpPr>
          <p:nvPr>
            <p:ph type="body" idx="1"/>
          </p:nvPr>
        </p:nvSpPr>
        <p:spPr/>
        <p:txBody>
          <a:bodyPr/>
          <a:lstStyle/>
          <a:p>
            <a:pPr eaLnBrk="1" hangingPunct="1">
              <a:lnSpc>
                <a:spcPct val="90000"/>
              </a:lnSpc>
            </a:pPr>
            <a:r>
              <a:rPr lang="en-US" altLang="en-US" sz="2800" dirty="0"/>
              <a:t>Consider all possible state sequences, </a:t>
            </a:r>
            <a:r>
              <a:rPr lang="en-US" altLang="en-US" sz="2800" i="1" dirty="0"/>
              <a:t>Q</a:t>
            </a:r>
            <a:r>
              <a:rPr lang="en-US" altLang="en-US" sz="2800" dirty="0"/>
              <a:t>, of length </a:t>
            </a:r>
            <a:r>
              <a:rPr lang="en-US" altLang="en-US" sz="2800" i="1" dirty="0"/>
              <a:t>T</a:t>
            </a:r>
            <a:r>
              <a:rPr lang="en-US" altLang="en-US" sz="2800" dirty="0"/>
              <a:t> that the model could have traversed in generating the given observation sequence.</a:t>
            </a:r>
          </a:p>
          <a:p>
            <a:pPr eaLnBrk="1" hangingPunct="1">
              <a:lnSpc>
                <a:spcPct val="90000"/>
              </a:lnSpc>
            </a:pPr>
            <a:r>
              <a:rPr lang="en-US" altLang="en-US" sz="2800" dirty="0"/>
              <a:t>Compute </a:t>
            </a:r>
          </a:p>
          <a:p>
            <a:pPr lvl="1" eaLnBrk="1" hangingPunct="1">
              <a:lnSpc>
                <a:spcPct val="90000"/>
              </a:lnSpc>
            </a:pPr>
            <a:r>
              <a:rPr lang="en-US" altLang="en-US" sz="2400" dirty="0"/>
              <a:t>the probability of a given state sequence from </a:t>
            </a:r>
            <a:r>
              <a:rPr lang="en-US" altLang="en-US" sz="2400" i="1" dirty="0">
                <a:cs typeface="Times New Roman" panose="02020603050405020304" pitchFamily="18" charset="0"/>
              </a:rPr>
              <a:t>A, </a:t>
            </a:r>
            <a:r>
              <a:rPr lang="en-US" altLang="en-US" sz="2400" dirty="0">
                <a:cs typeface="Times New Roman" panose="02020603050405020304" pitchFamily="18" charset="0"/>
              </a:rPr>
              <a:t>and</a:t>
            </a:r>
          </a:p>
          <a:p>
            <a:pPr lvl="1" eaLnBrk="1" hangingPunct="1">
              <a:lnSpc>
                <a:spcPct val="90000"/>
              </a:lnSpc>
            </a:pPr>
            <a:r>
              <a:rPr lang="en-US" altLang="en-US" sz="2400" dirty="0">
                <a:cs typeface="Times New Roman" panose="02020603050405020304" pitchFamily="18" charset="0"/>
              </a:rPr>
              <a:t>multiply it by the probabilities (from </a:t>
            </a:r>
            <a:r>
              <a:rPr lang="en-US" altLang="en-US" sz="2400" i="1" dirty="0">
                <a:cs typeface="Times New Roman" panose="02020603050405020304" pitchFamily="18" charset="0"/>
              </a:rPr>
              <a:t>B</a:t>
            </a:r>
            <a:r>
              <a:rPr lang="en-US" altLang="en-US" sz="2400" dirty="0">
                <a:cs typeface="Times New Roman" panose="02020603050405020304" pitchFamily="18" charset="0"/>
              </a:rPr>
              <a:t>)</a:t>
            </a:r>
            <a:r>
              <a:rPr lang="en-US" altLang="en-US" sz="2400" i="1" dirty="0">
                <a:cs typeface="Times New Roman" panose="02020603050405020304" pitchFamily="18" charset="0"/>
              </a:rPr>
              <a:t> </a:t>
            </a:r>
            <a:r>
              <a:rPr lang="en-US" altLang="en-US" sz="2400" dirty="0">
                <a:cs typeface="Times New Roman" panose="02020603050405020304" pitchFamily="18" charset="0"/>
              </a:rPr>
              <a:t>of generating each of the given observations in each of the corresponding states in this sequence, </a:t>
            </a:r>
          </a:p>
          <a:p>
            <a:pPr lvl="1" eaLnBrk="1" hangingPunct="1">
              <a:lnSpc>
                <a:spcPct val="90000"/>
              </a:lnSpc>
            </a:pPr>
            <a:r>
              <a:rPr lang="en-US" altLang="en-US" sz="2400" dirty="0">
                <a:cs typeface="Times New Roman" panose="02020603050405020304" pitchFamily="18" charset="0"/>
              </a:rPr>
              <a:t>to get P(</a:t>
            </a:r>
            <a:r>
              <a:rPr lang="en-US" altLang="en-US" sz="2400" i="1" dirty="0">
                <a:cs typeface="Times New Roman" panose="02020603050405020304" pitchFamily="18" charset="0"/>
              </a:rPr>
              <a:t>O</a:t>
            </a:r>
            <a:r>
              <a:rPr lang="en-US" altLang="en-US" sz="2400" dirty="0">
                <a:cs typeface="Times New Roman" panose="02020603050405020304" pitchFamily="18" charset="0"/>
              </a:rPr>
              <a:t>,</a:t>
            </a:r>
            <a:r>
              <a:rPr lang="en-US" altLang="en-US" sz="2400" i="1" dirty="0">
                <a:cs typeface="Times New Roman" panose="02020603050405020304" pitchFamily="18" charset="0"/>
              </a:rPr>
              <a:t>Q|</a:t>
            </a:r>
            <a:r>
              <a:rPr lang="en-US" altLang="en-US" sz="2400" dirty="0">
                <a:cs typeface="Times New Roman" panose="02020603050405020304" pitchFamily="18" charset="0"/>
              </a:rPr>
              <a:t> </a:t>
            </a:r>
            <a:r>
              <a:rPr lang="el-GR" altLang="en-US" sz="2400" dirty="0">
                <a:cs typeface="Times New Roman" panose="02020603050405020304" pitchFamily="18" charset="0"/>
              </a:rPr>
              <a:t>λ</a:t>
            </a:r>
            <a:r>
              <a:rPr lang="en-US" altLang="en-US" sz="2400" dirty="0">
                <a:cs typeface="Times New Roman" panose="02020603050405020304" pitchFamily="18" charset="0"/>
              </a:rPr>
              <a:t>) = P(</a:t>
            </a:r>
            <a:r>
              <a:rPr lang="en-US" altLang="en-US" sz="2400" i="1" dirty="0">
                <a:cs typeface="Times New Roman" panose="02020603050405020304" pitchFamily="18" charset="0"/>
              </a:rPr>
              <a:t>O|</a:t>
            </a:r>
            <a:r>
              <a:rPr lang="en-US" altLang="en-US" sz="2400" dirty="0">
                <a:cs typeface="Times New Roman" panose="02020603050405020304" pitchFamily="18" charset="0"/>
              </a:rPr>
              <a:t> </a:t>
            </a:r>
            <a:r>
              <a:rPr lang="en-US" altLang="en-US" sz="2400" i="1" dirty="0">
                <a:cs typeface="Times New Roman" panose="02020603050405020304" pitchFamily="18" charset="0"/>
              </a:rPr>
              <a:t>Q</a:t>
            </a:r>
            <a:r>
              <a:rPr lang="en-US" altLang="en-US" sz="2400" dirty="0">
                <a:cs typeface="Times New Roman" panose="02020603050405020304" pitchFamily="18" charset="0"/>
              </a:rPr>
              <a:t>,</a:t>
            </a:r>
            <a:r>
              <a:rPr lang="el-GR" altLang="en-US" sz="2400" dirty="0">
                <a:cs typeface="Times New Roman" panose="02020603050405020304" pitchFamily="18" charset="0"/>
              </a:rPr>
              <a:t> λ</a:t>
            </a:r>
            <a:r>
              <a:rPr lang="en-US" altLang="en-US" sz="2400" dirty="0">
                <a:cs typeface="Times New Roman" panose="02020603050405020304" pitchFamily="18" charset="0"/>
              </a:rPr>
              <a:t>) P(</a:t>
            </a:r>
            <a:r>
              <a:rPr lang="en-US" altLang="en-US" sz="2400" i="1" dirty="0">
                <a:cs typeface="Times New Roman" panose="02020603050405020304" pitchFamily="18" charset="0"/>
              </a:rPr>
              <a:t>Q|</a:t>
            </a:r>
            <a:r>
              <a:rPr lang="en-US" altLang="en-US" sz="2400" dirty="0">
                <a:cs typeface="Times New Roman" panose="02020603050405020304" pitchFamily="18" charset="0"/>
              </a:rPr>
              <a:t> </a:t>
            </a:r>
            <a:r>
              <a:rPr lang="el-GR" altLang="en-US" sz="2400" dirty="0">
                <a:cs typeface="Times New Roman" panose="02020603050405020304" pitchFamily="18" charset="0"/>
              </a:rPr>
              <a:t>λ</a:t>
            </a:r>
            <a:r>
              <a:rPr lang="en-US" altLang="en-US" sz="2400" dirty="0">
                <a:cs typeface="Times New Roman" panose="02020603050405020304" pitchFamily="18" charset="0"/>
              </a:rPr>
              <a:t>) .</a:t>
            </a:r>
          </a:p>
          <a:p>
            <a:pPr eaLnBrk="1" hangingPunct="1">
              <a:lnSpc>
                <a:spcPct val="90000"/>
              </a:lnSpc>
            </a:pPr>
            <a:r>
              <a:rPr lang="en-US" altLang="en-US" sz="2800" dirty="0">
                <a:cs typeface="Times New Roman" panose="02020603050405020304" pitchFamily="18" charset="0"/>
              </a:rPr>
              <a:t>Sum this over all possible state sequences to get P(</a:t>
            </a:r>
            <a:r>
              <a:rPr lang="en-US" altLang="en-US" sz="2800" i="1" dirty="0">
                <a:cs typeface="Times New Roman" panose="02020603050405020304" pitchFamily="18" charset="0"/>
              </a:rPr>
              <a:t>O</a:t>
            </a:r>
            <a:r>
              <a:rPr lang="en-US" altLang="en-US" sz="2800" dirty="0">
                <a:cs typeface="Times New Roman" panose="02020603050405020304" pitchFamily="18" charset="0"/>
              </a:rPr>
              <a:t>| </a:t>
            </a:r>
            <a:r>
              <a:rPr lang="el-GR" altLang="en-US" sz="2800" dirty="0">
                <a:cs typeface="Times New Roman" panose="02020603050405020304" pitchFamily="18" charset="0"/>
              </a:rPr>
              <a:t>λ</a:t>
            </a:r>
            <a:r>
              <a:rPr lang="en-US" altLang="en-US" sz="2800" dirty="0">
                <a:cs typeface="Times New Roman" panose="02020603050405020304" pitchFamily="18" charset="0"/>
              </a:rPr>
              <a:t>).</a:t>
            </a:r>
          </a:p>
          <a:p>
            <a:pPr eaLnBrk="1" hangingPunct="1">
              <a:lnSpc>
                <a:spcPct val="90000"/>
              </a:lnSpc>
            </a:pPr>
            <a:r>
              <a:rPr lang="en-US" altLang="en-US" sz="2800" dirty="0">
                <a:cs typeface="Times New Roman" panose="02020603050405020304" pitchFamily="18" charset="0"/>
              </a:rPr>
              <a:t>Computationally complex: O(</a:t>
            </a:r>
            <a:r>
              <a:rPr lang="en-US" altLang="en-US" sz="2800" i="1" dirty="0">
                <a:cs typeface="Times New Roman" panose="02020603050405020304" pitchFamily="18" charset="0"/>
              </a:rPr>
              <a:t>TN</a:t>
            </a:r>
            <a:r>
              <a:rPr lang="en-US" altLang="en-US" sz="2800" i="1" baseline="30000" dirty="0">
                <a:cs typeface="Times New Roman" panose="02020603050405020304" pitchFamily="18" charset="0"/>
              </a:rPr>
              <a:t>T</a:t>
            </a:r>
            <a:r>
              <a:rPr lang="en-US" altLang="en-US" sz="2800" dirty="0">
                <a:cs typeface="Times New Roman" panose="02020603050405020304" pitchFamily="18" charset="0"/>
              </a:rPr>
              <a:t>).</a:t>
            </a:r>
            <a:endParaRPr lang="en-US" altLang="en-US" sz="2800" i="1" dirty="0">
              <a:cs typeface="Times New Roman" panose="02020603050405020304" pitchFamily="18" charset="0"/>
            </a:endParaRPr>
          </a:p>
          <a:p>
            <a:pPr eaLnBrk="1" hangingPunct="1">
              <a:lnSpc>
                <a:spcPct val="90000"/>
              </a:lnSpc>
            </a:pPr>
            <a:endParaRPr lang="en-US" altLang="en-US" sz="2800" dirty="0">
              <a:cs typeface="Times New Roman" panose="02020603050405020304" pitchFamily="18" charset="0"/>
            </a:endParaRPr>
          </a:p>
          <a:p>
            <a:pPr eaLnBrk="1" hangingPunct="1">
              <a:lnSpc>
                <a:spcPct val="90000"/>
              </a:lnSpc>
            </a:pPr>
            <a:endParaRPr lang="en-US" altLang="en-US" sz="2800" dirty="0">
              <a:cs typeface="Times New Roman" panose="02020603050405020304" pitchFamily="18" charset="0"/>
            </a:endParaRPr>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p:txBody>
      </p:sp>
      <p:sp>
        <p:nvSpPr>
          <p:cNvPr id="87045"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6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685800" y="1371600"/>
            <a:ext cx="7981122" cy="4687888"/>
          </a:xfrm>
        </p:spPr>
        <p:txBody>
          <a:bodyPr/>
          <a:lstStyle/>
          <a:p>
            <a:r>
              <a:rPr lang="en-US" sz="2800" dirty="0"/>
              <a:t>States = weather (hot/cold), observations = number of ice-creams eaten</a:t>
            </a:r>
          </a:p>
          <a:p>
            <a:r>
              <a:rPr lang="en-US" sz="2800" dirty="0"/>
              <a:t>What is the probability of observing {3, 1, 3}?</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AC9C4D-17C1-43D6-9167-BD1E8F153D80}"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7" name="Picture 6"/>
          <p:cNvPicPr>
            <a:picLocks noChangeAspect="1"/>
          </p:cNvPicPr>
          <p:nvPr/>
        </p:nvPicPr>
        <p:blipFill rotWithShape="1">
          <a:blip r:embed="rId2"/>
          <a:srcRect l="27681" t="47745" r="19130" b="6114"/>
          <a:stretch/>
        </p:blipFill>
        <p:spPr>
          <a:xfrm>
            <a:off x="984809" y="3104325"/>
            <a:ext cx="7227389" cy="3525075"/>
          </a:xfrm>
          <a:prstGeom prst="rect">
            <a:avLst/>
          </a:prstGeom>
        </p:spPr>
      </p:pic>
    </p:spTree>
    <p:extLst>
      <p:ext uri="{BB962C8B-B14F-4D97-AF65-F5344CB8AC3E}">
        <p14:creationId xmlns:p14="http://schemas.microsoft.com/office/powerpoint/2010/main" val="13530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685800" y="1371600"/>
            <a:ext cx="7772400" cy="4687888"/>
          </a:xfrm>
        </p:spPr>
        <p:txBody>
          <a:bodyPr/>
          <a:lstStyle/>
          <a:p>
            <a:r>
              <a:rPr lang="en-US" sz="2800" dirty="0"/>
              <a:t>What is the probability of observing {3, 1, 3} </a:t>
            </a:r>
            <a:r>
              <a:rPr lang="en-US" sz="2800" i="1" dirty="0"/>
              <a:t>and the state sequence being {hot, hot, cold}?</a:t>
            </a:r>
          </a:p>
          <a:p>
            <a:endParaRPr lang="en-US" sz="2800" dirty="0"/>
          </a:p>
          <a:p>
            <a:endParaRPr lang="en-US" sz="2800" dirty="0"/>
          </a:p>
          <a:p>
            <a:endParaRPr lang="en-US" sz="2800" dirty="0"/>
          </a:p>
          <a:p>
            <a:endParaRPr lang="en-US" sz="4000" dirty="0"/>
          </a:p>
          <a:p>
            <a:r>
              <a:rPr lang="en-US" sz="2800" dirty="0"/>
              <a:t>What is the probability of observing {3, 1, 3}?</a:t>
            </a:r>
          </a:p>
          <a:p>
            <a:pPr marL="0" indent="0">
              <a:buNone/>
            </a:pPr>
            <a:r>
              <a:rPr lang="en-US" sz="2800" dirty="0"/>
              <a:t> </a:t>
            </a:r>
          </a:p>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AC9C4D-17C1-43D6-9167-BD1E8F153D80}"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6" name="Picture 5"/>
          <p:cNvPicPr>
            <a:picLocks noChangeAspect="1"/>
          </p:cNvPicPr>
          <p:nvPr/>
        </p:nvPicPr>
        <p:blipFill rotWithShape="1">
          <a:blip r:embed="rId2"/>
          <a:srcRect l="35942" t="22998" r="27246" b="66691"/>
          <a:stretch/>
        </p:blipFill>
        <p:spPr>
          <a:xfrm>
            <a:off x="1063159" y="2385398"/>
            <a:ext cx="6143042" cy="967408"/>
          </a:xfrm>
          <a:prstGeom prst="rect">
            <a:avLst/>
          </a:prstGeom>
        </p:spPr>
      </p:pic>
      <p:pic>
        <p:nvPicPr>
          <p:cNvPr id="7" name="Picture 6"/>
          <p:cNvPicPr>
            <a:picLocks noChangeAspect="1"/>
          </p:cNvPicPr>
          <p:nvPr/>
        </p:nvPicPr>
        <p:blipFill rotWithShape="1">
          <a:blip r:embed="rId3"/>
          <a:srcRect l="33623" t="48261" r="24167" b="41686"/>
          <a:stretch/>
        </p:blipFill>
        <p:spPr>
          <a:xfrm>
            <a:off x="1063159" y="3500004"/>
            <a:ext cx="7029768" cy="941308"/>
          </a:xfrm>
          <a:prstGeom prst="rect">
            <a:avLst/>
          </a:prstGeom>
        </p:spPr>
      </p:pic>
      <p:pic>
        <p:nvPicPr>
          <p:cNvPr id="8" name="Picture 7"/>
          <p:cNvPicPr>
            <a:picLocks noChangeAspect="1"/>
          </p:cNvPicPr>
          <p:nvPr/>
        </p:nvPicPr>
        <p:blipFill rotWithShape="1">
          <a:blip r:embed="rId4"/>
          <a:srcRect l="41015" t="59087" r="31884" b="32923"/>
          <a:stretch/>
        </p:blipFill>
        <p:spPr>
          <a:xfrm>
            <a:off x="1010151" y="5234845"/>
            <a:ext cx="4513475" cy="748140"/>
          </a:xfrm>
          <a:prstGeom prst="rect">
            <a:avLst/>
          </a:prstGeom>
        </p:spPr>
      </p:pic>
      <p:sp>
        <p:nvSpPr>
          <p:cNvPr id="11" name="Rectangle 10"/>
          <p:cNvSpPr/>
          <p:nvPr/>
        </p:nvSpPr>
        <p:spPr bwMode="auto">
          <a:xfrm>
            <a:off x="3790122" y="3473500"/>
            <a:ext cx="4055165" cy="488903"/>
          </a:xfrm>
          <a:prstGeom prst="rect">
            <a:avLst/>
          </a:prstGeom>
          <a:noFill/>
          <a:ln w="127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Rectangle 12"/>
          <p:cNvSpPr/>
          <p:nvPr/>
        </p:nvSpPr>
        <p:spPr bwMode="auto">
          <a:xfrm>
            <a:off x="5618922" y="2385398"/>
            <a:ext cx="1444487" cy="967408"/>
          </a:xfrm>
          <a:prstGeom prst="rect">
            <a:avLst/>
          </a:prstGeom>
          <a:noFill/>
          <a:ln w="1270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 name="Rectangle 13"/>
          <p:cNvSpPr/>
          <p:nvPr/>
        </p:nvSpPr>
        <p:spPr bwMode="auto">
          <a:xfrm>
            <a:off x="3790122" y="3981045"/>
            <a:ext cx="3565420" cy="488903"/>
          </a:xfrm>
          <a:prstGeom prst="rect">
            <a:avLst/>
          </a:prstGeom>
          <a:noFill/>
          <a:ln w="12700"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Rectangle 14"/>
          <p:cNvSpPr/>
          <p:nvPr/>
        </p:nvSpPr>
        <p:spPr bwMode="auto">
          <a:xfrm>
            <a:off x="4182035" y="2372372"/>
            <a:ext cx="1196788" cy="967408"/>
          </a:xfrm>
          <a:prstGeom prst="rect">
            <a:avLst/>
          </a:prstGeom>
          <a:noFill/>
          <a:ln w="12700"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8" name="Group 17"/>
          <p:cNvGrpSpPr/>
          <p:nvPr/>
        </p:nvGrpSpPr>
        <p:grpSpPr>
          <a:xfrm>
            <a:off x="1059553" y="5963379"/>
            <a:ext cx="6911155" cy="646094"/>
            <a:chOff x="1059553" y="5923623"/>
            <a:chExt cx="6911155" cy="646094"/>
          </a:xfrm>
        </p:grpSpPr>
        <p:pic>
          <p:nvPicPr>
            <p:cNvPr id="16" name="Picture 15"/>
            <p:cNvPicPr>
              <a:picLocks noChangeAspect="1"/>
            </p:cNvPicPr>
            <p:nvPr/>
          </p:nvPicPr>
          <p:blipFill rotWithShape="1">
            <a:blip r:embed="rId5"/>
            <a:srcRect l="20000" t="41299" r="41209" b="51801"/>
            <a:stretch/>
          </p:blipFill>
          <p:spPr>
            <a:xfrm>
              <a:off x="1059553" y="5923623"/>
              <a:ext cx="6460363" cy="646094"/>
            </a:xfrm>
            <a:prstGeom prst="rect">
              <a:avLst/>
            </a:prstGeom>
          </p:spPr>
        </p:pic>
        <p:sp>
          <p:nvSpPr>
            <p:cNvPr id="17" name="TextBox 16"/>
            <p:cNvSpPr txBox="1"/>
            <p:nvPr/>
          </p:nvSpPr>
          <p:spPr>
            <a:xfrm>
              <a:off x="7529562" y="6059488"/>
              <a:ext cx="44114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grpSp>
    </p:spTree>
    <p:extLst>
      <p:ext uri="{BB962C8B-B14F-4D97-AF65-F5344CB8AC3E}">
        <p14:creationId xmlns:p14="http://schemas.microsoft.com/office/powerpoint/2010/main" val="158180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08E034-FB3D-42EF-8F96-6EDE04AD7C99}"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091" name="Rectangle 2"/>
          <p:cNvSpPr>
            <a:spLocks noGrp="1" noChangeArrowheads="1"/>
          </p:cNvSpPr>
          <p:nvPr>
            <p:ph type="title"/>
          </p:nvPr>
        </p:nvSpPr>
        <p:spPr/>
        <p:txBody>
          <a:bodyPr/>
          <a:lstStyle/>
          <a:p>
            <a:pPr eaLnBrk="1" hangingPunct="1"/>
            <a:r>
              <a:rPr lang="en-US" altLang="en-US" sz="3200"/>
              <a:t>HMM: Observation Likelihood</a:t>
            </a:r>
            <a:br>
              <a:rPr lang="en-US" altLang="en-US" sz="3200"/>
            </a:br>
            <a:r>
              <a:rPr lang="en-US" altLang="en-US" sz="3200"/>
              <a:t>Efficient Solution</a:t>
            </a:r>
          </a:p>
        </p:txBody>
      </p:sp>
      <p:sp>
        <p:nvSpPr>
          <p:cNvPr id="89092" name="Rectangle 3"/>
          <p:cNvSpPr>
            <a:spLocks noGrp="1" noChangeArrowheads="1"/>
          </p:cNvSpPr>
          <p:nvPr>
            <p:ph type="body" idx="1"/>
          </p:nvPr>
        </p:nvSpPr>
        <p:spPr/>
        <p:txBody>
          <a:bodyPr/>
          <a:lstStyle/>
          <a:p>
            <a:pPr eaLnBrk="1" hangingPunct="1"/>
            <a:r>
              <a:rPr lang="en-US" altLang="en-US" sz="2800" dirty="0"/>
              <a:t>Due to the Markov assumption, the probability of being in any state at any given time </a:t>
            </a:r>
            <a:r>
              <a:rPr lang="en-US" altLang="en-US" sz="2800" i="1" dirty="0"/>
              <a:t>t</a:t>
            </a:r>
            <a:r>
              <a:rPr lang="en-US" altLang="en-US" sz="2800" dirty="0"/>
              <a:t> only relies on the probability of being in each of the possible states at time </a:t>
            </a:r>
            <a:r>
              <a:rPr lang="en-US" altLang="en-US" sz="2800" i="1" dirty="0"/>
              <a:t>t</a:t>
            </a:r>
            <a:r>
              <a:rPr lang="en-US" altLang="en-US" sz="2800" dirty="0"/>
              <a:t>−1.</a:t>
            </a:r>
          </a:p>
          <a:p>
            <a:pPr eaLnBrk="1" hangingPunct="1"/>
            <a:r>
              <a:rPr lang="en-US" altLang="en-US" sz="2800" dirty="0">
                <a:solidFill>
                  <a:srgbClr val="FF0000"/>
                </a:solidFill>
              </a:rPr>
              <a:t>Forward Algorithm</a:t>
            </a:r>
            <a:r>
              <a:rPr lang="en-US" altLang="en-US" sz="2800" dirty="0"/>
              <a:t>: Uses dynamic programming to exploit this fact to efficiently compute observation likelihood in O(</a:t>
            </a:r>
            <a:r>
              <a:rPr lang="en-US" altLang="en-US" sz="2800" i="1" dirty="0"/>
              <a:t>TN</a:t>
            </a:r>
            <a:r>
              <a:rPr lang="en-US" altLang="en-US" sz="2800" baseline="30000" dirty="0"/>
              <a:t>2</a:t>
            </a:r>
            <a:r>
              <a:rPr lang="en-US" altLang="en-US" sz="2800" dirty="0"/>
              <a:t>) time.</a:t>
            </a:r>
          </a:p>
          <a:p>
            <a:pPr lvl="1" eaLnBrk="1" hangingPunct="1"/>
            <a:r>
              <a:rPr lang="en-US" altLang="en-US" sz="2400" dirty="0"/>
              <a:t>Compute a </a:t>
            </a:r>
            <a:r>
              <a:rPr lang="en-US" altLang="en-US" sz="2400" b="1" i="1" dirty="0"/>
              <a:t>forward trellis</a:t>
            </a:r>
            <a:r>
              <a:rPr lang="en-US" altLang="en-US" sz="2400" dirty="0"/>
              <a:t> that compactly and implicitly encodes information about all possible state paths.</a:t>
            </a:r>
          </a:p>
        </p:txBody>
      </p:sp>
      <p:sp>
        <p:nvSpPr>
          <p:cNvPr id="8909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0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tLang="en-US"/>
              <a:t>Forward Probabilities</a:t>
            </a:r>
          </a:p>
        </p:txBody>
      </p:sp>
      <p:sp>
        <p:nvSpPr>
          <p:cNvPr id="91139" name="Content Placeholder 2"/>
          <p:cNvSpPr>
            <a:spLocks noGrp="1"/>
          </p:cNvSpPr>
          <p:nvPr>
            <p:ph idx="1"/>
          </p:nvPr>
        </p:nvSpPr>
        <p:spPr>
          <a:xfrm>
            <a:off x="661988" y="1757363"/>
            <a:ext cx="7772400" cy="1671637"/>
          </a:xfrm>
        </p:spPr>
        <p:txBody>
          <a:bodyPr/>
          <a:lstStyle/>
          <a:p>
            <a:pPr eaLnBrk="1" hangingPunct="1"/>
            <a:r>
              <a:rPr lang="en-US" altLang="en-US"/>
              <a:t>Let </a:t>
            </a:r>
            <a:r>
              <a:rPr lang="en-US" altLang="en-US">
                <a:sym typeface="Symbol" panose="05050102010706020507" pitchFamily="18" charset="2"/>
              </a:rPr>
              <a:t></a:t>
            </a:r>
            <a:r>
              <a:rPr lang="en-US" altLang="en-US" i="1" baseline="-25000">
                <a:sym typeface="Symbol" panose="05050102010706020507" pitchFamily="18" charset="2"/>
              </a:rPr>
              <a:t>t</a:t>
            </a:r>
            <a:r>
              <a:rPr lang="en-US" altLang="en-US">
                <a:sym typeface="Symbol" panose="05050102010706020507" pitchFamily="18" charset="2"/>
              </a:rPr>
              <a:t>(</a:t>
            </a:r>
            <a:r>
              <a:rPr lang="en-US" altLang="en-US" i="1">
                <a:sym typeface="Symbol" panose="05050102010706020507" pitchFamily="18" charset="2"/>
              </a:rPr>
              <a:t>j</a:t>
            </a:r>
            <a:r>
              <a:rPr lang="en-US" altLang="en-US">
                <a:sym typeface="Symbol" panose="05050102010706020507" pitchFamily="18" charset="2"/>
              </a:rPr>
              <a:t>) be the probability of being in state </a:t>
            </a:r>
            <a:r>
              <a:rPr lang="en-US" altLang="en-US" i="1">
                <a:sym typeface="Symbol" panose="05050102010706020507" pitchFamily="18" charset="2"/>
              </a:rPr>
              <a:t>j</a:t>
            </a:r>
            <a:r>
              <a:rPr lang="en-US" altLang="en-US">
                <a:sym typeface="Symbol" panose="05050102010706020507" pitchFamily="18" charset="2"/>
              </a:rPr>
              <a:t> after seeing the first </a:t>
            </a:r>
            <a:r>
              <a:rPr lang="en-US" altLang="en-US" i="1">
                <a:sym typeface="Symbol" panose="05050102010706020507" pitchFamily="18" charset="2"/>
              </a:rPr>
              <a:t>t</a:t>
            </a:r>
            <a:r>
              <a:rPr lang="en-US" altLang="en-US">
                <a:sym typeface="Symbol" panose="05050102010706020507" pitchFamily="18" charset="2"/>
              </a:rPr>
              <a:t> observations (by summing over all initial paths leading to </a:t>
            </a:r>
            <a:r>
              <a:rPr lang="en-US" altLang="en-US" i="1">
                <a:sym typeface="Symbol" panose="05050102010706020507" pitchFamily="18" charset="2"/>
              </a:rPr>
              <a:t>j</a:t>
            </a:r>
            <a:r>
              <a:rPr lang="en-US" altLang="en-US">
                <a:sym typeface="Symbol" panose="05050102010706020507" pitchFamily="18" charset="2"/>
              </a:rPr>
              <a:t>).</a:t>
            </a:r>
            <a:endParaRPr lang="en-US" altLang="en-US"/>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E42507-1023-44C0-AC59-BFD01DBCC96E}"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91141" name="Object 2"/>
          <p:cNvGraphicFramePr>
            <a:graphicFrameLocks noChangeAspect="1"/>
          </p:cNvGraphicFramePr>
          <p:nvPr/>
        </p:nvGraphicFramePr>
        <p:xfrm>
          <a:off x="1782763" y="3597275"/>
          <a:ext cx="5668962" cy="685800"/>
        </p:xfrm>
        <a:graphic>
          <a:graphicData uri="http://schemas.openxmlformats.org/presentationml/2006/ole">
            <mc:AlternateContent xmlns:mc="http://schemas.openxmlformats.org/markup-compatibility/2006">
              <mc:Choice xmlns:v="urn:schemas-microsoft-com:vml" Requires="v">
                <p:oleObj spid="_x0000_s2074" name="Equation" r:id="rId4" imgW="1993900" imgH="241300" progId="Equation.3">
                  <p:embed/>
                </p:oleObj>
              </mc:Choice>
              <mc:Fallback>
                <p:oleObj name="Equation" r:id="rId4" imgW="1993900" imgH="241300" progId="Equation.3">
                  <p:embed/>
                  <p:pic>
                    <p:nvPicPr>
                      <p:cNvPr id="9114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3597275"/>
                        <a:ext cx="566896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2"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tLang="en-US"/>
              <a:t>Forward Step</a:t>
            </a: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6EB6DB-3A3A-4D3B-A0C6-9BA46FD340A4}"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93188" name="Group 24"/>
          <p:cNvGrpSpPr>
            <a:grpSpLocks/>
          </p:cNvGrpSpPr>
          <p:nvPr/>
        </p:nvGrpSpPr>
        <p:grpSpPr bwMode="auto">
          <a:xfrm>
            <a:off x="854075" y="2128838"/>
            <a:ext cx="2409825" cy="2782887"/>
            <a:chOff x="538" y="1341"/>
            <a:chExt cx="1518" cy="1753"/>
          </a:xfrm>
        </p:grpSpPr>
        <p:sp>
          <p:nvSpPr>
            <p:cNvPr id="93191" name="Oval 6"/>
            <p:cNvSpPr>
              <a:spLocks noChangeArrowheads="1"/>
            </p:cNvSpPr>
            <p:nvPr/>
          </p:nvSpPr>
          <p:spPr bwMode="auto">
            <a:xfrm>
              <a:off x="773" y="1395"/>
              <a:ext cx="99" cy="106"/>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92" name="TextBox 7"/>
            <p:cNvSpPr txBox="1">
              <a:spLocks noChangeArrowheads="1"/>
            </p:cNvSpPr>
            <p:nvPr/>
          </p:nvSpPr>
          <p:spPr bwMode="auto">
            <a:xfrm>
              <a:off x="538" y="1341"/>
              <a:ext cx="23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93" name="Oval 14"/>
            <p:cNvSpPr>
              <a:spLocks noChangeArrowheads="1"/>
            </p:cNvSpPr>
            <p:nvPr/>
          </p:nvSpPr>
          <p:spPr bwMode="auto">
            <a:xfrm>
              <a:off x="773" y="1642"/>
              <a:ext cx="99" cy="106"/>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94" name="TextBox 15"/>
            <p:cNvSpPr txBox="1">
              <a:spLocks noChangeArrowheads="1"/>
            </p:cNvSpPr>
            <p:nvPr/>
          </p:nvSpPr>
          <p:spPr bwMode="auto">
            <a:xfrm>
              <a:off x="538" y="1589"/>
              <a:ext cx="2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95" name="Oval 17"/>
            <p:cNvSpPr>
              <a:spLocks noChangeArrowheads="1"/>
            </p:cNvSpPr>
            <p:nvPr/>
          </p:nvSpPr>
          <p:spPr bwMode="auto">
            <a:xfrm>
              <a:off x="773" y="2589"/>
              <a:ext cx="99" cy="107"/>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96" name="TextBox 18"/>
            <p:cNvSpPr txBox="1">
              <a:spLocks noChangeArrowheads="1"/>
            </p:cNvSpPr>
            <p:nvPr/>
          </p:nvSpPr>
          <p:spPr bwMode="auto">
            <a:xfrm>
              <a:off x="538" y="2536"/>
              <a:ext cx="2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N</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97" name="TextBox 19"/>
            <p:cNvSpPr txBox="1">
              <a:spLocks noChangeArrowheads="1"/>
            </p:cNvSpPr>
            <p:nvPr/>
          </p:nvSpPr>
          <p:spPr bwMode="auto">
            <a:xfrm>
              <a:off x="705" y="1857"/>
              <a:ext cx="19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198" name="Oval 21"/>
            <p:cNvSpPr>
              <a:spLocks noChangeArrowheads="1"/>
            </p:cNvSpPr>
            <p:nvPr/>
          </p:nvSpPr>
          <p:spPr bwMode="auto">
            <a:xfrm>
              <a:off x="1741" y="1996"/>
              <a:ext cx="98" cy="106"/>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93199" name="Straight Connector 24"/>
            <p:cNvCxnSpPr>
              <a:cxnSpLocks noChangeShapeType="1"/>
              <a:stCxn id="93191" idx="6"/>
            </p:cNvCxnSpPr>
            <p:nvPr/>
          </p:nvCxnSpPr>
          <p:spPr bwMode="auto">
            <a:xfrm>
              <a:off x="872" y="1448"/>
              <a:ext cx="894" cy="60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3200" name="Straight Connector 26"/>
            <p:cNvCxnSpPr>
              <a:cxnSpLocks noChangeShapeType="1"/>
              <a:stCxn id="93193" idx="6"/>
            </p:cNvCxnSpPr>
            <p:nvPr/>
          </p:nvCxnSpPr>
          <p:spPr bwMode="auto">
            <a:xfrm>
              <a:off x="872" y="1695"/>
              <a:ext cx="894" cy="35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3201" name="Straight Connector 28"/>
            <p:cNvCxnSpPr>
              <a:cxnSpLocks noChangeShapeType="1"/>
              <a:stCxn id="93195" idx="6"/>
            </p:cNvCxnSpPr>
            <p:nvPr/>
          </p:nvCxnSpPr>
          <p:spPr bwMode="auto">
            <a:xfrm flipV="1">
              <a:off x="872" y="2054"/>
              <a:ext cx="894" cy="58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3202" name="TextBox 41"/>
            <p:cNvSpPr txBox="1">
              <a:spLocks noChangeArrowheads="1"/>
            </p:cNvSpPr>
            <p:nvPr/>
          </p:nvSpPr>
          <p:spPr bwMode="auto">
            <a:xfrm>
              <a:off x="1829" y="1925"/>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j</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203" name="TextBox 48"/>
            <p:cNvSpPr txBox="1">
              <a:spLocks noChangeArrowheads="1"/>
            </p:cNvSpPr>
            <p:nvPr/>
          </p:nvSpPr>
          <p:spPr bwMode="auto">
            <a:xfrm>
              <a:off x="614" y="2842"/>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t-1</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(i)</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204" name="TextBox 49"/>
            <p:cNvSpPr txBox="1">
              <a:spLocks noChangeArrowheads="1"/>
            </p:cNvSpPr>
            <p:nvPr/>
          </p:nvSpPr>
          <p:spPr bwMode="auto">
            <a:xfrm>
              <a:off x="1650" y="2840"/>
              <a:ext cx="4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t</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(i)</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205" name="TextBox 50"/>
            <p:cNvSpPr txBox="1">
              <a:spLocks noChangeArrowheads="1"/>
            </p:cNvSpPr>
            <p:nvPr/>
          </p:nvSpPr>
          <p:spPr bwMode="auto">
            <a:xfrm>
              <a:off x="1016" y="1395"/>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1j</a:t>
              </a:r>
            </a:p>
          </p:txBody>
        </p:sp>
        <p:sp>
          <p:nvSpPr>
            <p:cNvPr id="93206" name="TextBox 51"/>
            <p:cNvSpPr txBox="1">
              <a:spLocks noChangeArrowheads="1"/>
            </p:cNvSpPr>
            <p:nvPr/>
          </p:nvSpPr>
          <p:spPr bwMode="auto">
            <a:xfrm>
              <a:off x="975" y="1574"/>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2j</a:t>
              </a:r>
            </a:p>
          </p:txBody>
        </p:sp>
        <p:sp>
          <p:nvSpPr>
            <p:cNvPr id="93207" name="TextBox 52"/>
            <p:cNvSpPr txBox="1">
              <a:spLocks noChangeArrowheads="1"/>
            </p:cNvSpPr>
            <p:nvPr/>
          </p:nvSpPr>
          <p:spPr bwMode="auto">
            <a:xfrm>
              <a:off x="1026" y="2170"/>
              <a:ext cx="3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Nj</a:t>
              </a:r>
            </a:p>
          </p:txBody>
        </p:sp>
        <p:sp>
          <p:nvSpPr>
            <p:cNvPr id="93208" name="TextBox 53"/>
            <p:cNvSpPr txBox="1">
              <a:spLocks noChangeArrowheads="1"/>
            </p:cNvSpPr>
            <p:nvPr/>
          </p:nvSpPr>
          <p:spPr bwMode="auto">
            <a:xfrm>
              <a:off x="1005" y="1786"/>
              <a:ext cx="2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2j</a:t>
              </a:r>
            </a:p>
          </p:txBody>
        </p:sp>
      </p:grpSp>
      <p:sp>
        <p:nvSpPr>
          <p:cNvPr id="115717" name="Content Placeholder 2"/>
          <p:cNvSpPr>
            <a:spLocks noGrp="1"/>
          </p:cNvSpPr>
          <p:nvPr>
            <p:ph idx="1"/>
          </p:nvPr>
        </p:nvSpPr>
        <p:spPr>
          <a:xfrm>
            <a:off x="3416300" y="1539875"/>
            <a:ext cx="5307013" cy="4813300"/>
          </a:xfrm>
        </p:spPr>
        <p:txBody>
          <a:bodyPr/>
          <a:lstStyle/>
          <a:p>
            <a:pPr eaLnBrk="1" hangingPunct="1"/>
            <a:r>
              <a:rPr lang="en-US" altLang="en-US" sz="2800"/>
              <a:t>Consider all possible ways of getting to </a:t>
            </a:r>
            <a:r>
              <a:rPr lang="en-US" altLang="en-US" sz="2800" i="1"/>
              <a:t>s</a:t>
            </a:r>
            <a:r>
              <a:rPr lang="en-US" altLang="en-US" sz="2800" i="1" baseline="-25000"/>
              <a:t>j</a:t>
            </a:r>
            <a:r>
              <a:rPr lang="en-US" altLang="en-US" sz="2800"/>
              <a:t> at time </a:t>
            </a:r>
            <a:r>
              <a:rPr lang="en-US" altLang="en-US" sz="2800" i="1"/>
              <a:t>t</a:t>
            </a:r>
            <a:r>
              <a:rPr lang="en-US" altLang="en-US" sz="2800"/>
              <a:t> by coming from all possible states </a:t>
            </a:r>
            <a:r>
              <a:rPr lang="en-US" altLang="en-US" sz="2800" i="1"/>
              <a:t>s</a:t>
            </a:r>
            <a:r>
              <a:rPr lang="en-US" altLang="en-US" sz="2800" i="1" baseline="-25000"/>
              <a:t>i</a:t>
            </a:r>
            <a:r>
              <a:rPr lang="en-US" altLang="en-US" sz="2800"/>
              <a:t> and determine probability of each.</a:t>
            </a:r>
          </a:p>
          <a:p>
            <a:pPr eaLnBrk="1" hangingPunct="1"/>
            <a:r>
              <a:rPr lang="en-US" altLang="en-US" sz="2800"/>
              <a:t>Sum these to get the total probability of being in state </a:t>
            </a:r>
            <a:r>
              <a:rPr lang="en-US" altLang="en-US" sz="2800" i="1"/>
              <a:t>s</a:t>
            </a:r>
            <a:r>
              <a:rPr lang="en-US" altLang="en-US" sz="2800" i="1" baseline="-25000"/>
              <a:t>j  </a:t>
            </a:r>
            <a:r>
              <a:rPr lang="en-US" altLang="en-US" sz="2800"/>
              <a:t>at time </a:t>
            </a:r>
            <a:r>
              <a:rPr lang="en-US" altLang="en-US" sz="2800" i="1"/>
              <a:t>t</a:t>
            </a:r>
            <a:r>
              <a:rPr lang="en-US" altLang="en-US" sz="2800"/>
              <a:t>  while accounting for the first </a:t>
            </a:r>
            <a:r>
              <a:rPr lang="en-US" altLang="en-US" sz="2800" i="1"/>
              <a:t>t</a:t>
            </a:r>
            <a:r>
              <a:rPr lang="en-US" altLang="en-US" sz="2800"/>
              <a:t> −1 observations.</a:t>
            </a:r>
          </a:p>
          <a:p>
            <a:pPr eaLnBrk="1" hangingPunct="1"/>
            <a:r>
              <a:rPr lang="en-US" altLang="en-US" sz="2800"/>
              <a:t>Then multiply by the probability of actually observing </a:t>
            </a:r>
            <a:r>
              <a:rPr lang="en-US" altLang="en-US" sz="2800" i="1"/>
              <a:t>o</a:t>
            </a:r>
            <a:r>
              <a:rPr lang="en-US" altLang="en-US" sz="2800" i="1" baseline="-25000"/>
              <a:t>t</a:t>
            </a:r>
            <a:r>
              <a:rPr lang="en-US" altLang="en-US" sz="2800"/>
              <a:t> in </a:t>
            </a:r>
            <a:r>
              <a:rPr lang="en-US" altLang="en-US" sz="2800" i="1"/>
              <a:t>s</a:t>
            </a:r>
            <a:r>
              <a:rPr lang="en-US" altLang="en-US" sz="2800" i="1" baseline="-25000"/>
              <a:t>j.</a:t>
            </a:r>
            <a:endParaRPr lang="en-US" altLang="en-US" sz="2800"/>
          </a:p>
        </p:txBody>
      </p:sp>
      <p:sp>
        <p:nvSpPr>
          <p:cNvPr id="93190"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altLang="en-US"/>
              <a:t>Forward Trellis </a:t>
            </a: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9B0931-B92A-48C5-9875-3BBD976797DB}"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36" name="Oval 4"/>
          <p:cNvSpPr>
            <a:spLocks noChangeArrowheads="1"/>
          </p:cNvSpPr>
          <p:nvPr/>
        </p:nvSpPr>
        <p:spPr bwMode="auto">
          <a:xfrm>
            <a:off x="2105025" y="22494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37" name="TextBox 5"/>
          <p:cNvSpPr txBox="1">
            <a:spLocks noChangeArrowheads="1"/>
          </p:cNvSpPr>
          <p:nvPr/>
        </p:nvSpPr>
        <p:spPr bwMode="auto">
          <a:xfrm>
            <a:off x="1731963" y="21653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38" name="Oval 6"/>
          <p:cNvSpPr>
            <a:spLocks noChangeArrowheads="1"/>
          </p:cNvSpPr>
          <p:nvPr/>
        </p:nvSpPr>
        <p:spPr bwMode="auto">
          <a:xfrm>
            <a:off x="2105025" y="26431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39" name="TextBox 7"/>
          <p:cNvSpPr txBox="1">
            <a:spLocks noChangeArrowheads="1"/>
          </p:cNvSpPr>
          <p:nvPr/>
        </p:nvSpPr>
        <p:spPr bwMode="auto">
          <a:xfrm>
            <a:off x="1731963" y="25590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0" name="Oval 8"/>
          <p:cNvSpPr>
            <a:spLocks noChangeArrowheads="1"/>
          </p:cNvSpPr>
          <p:nvPr/>
        </p:nvSpPr>
        <p:spPr bwMode="auto">
          <a:xfrm>
            <a:off x="2105025" y="4146550"/>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1" name="TextBox 9"/>
          <p:cNvSpPr txBox="1">
            <a:spLocks noChangeArrowheads="1"/>
          </p:cNvSpPr>
          <p:nvPr/>
        </p:nvSpPr>
        <p:spPr bwMode="auto">
          <a:xfrm>
            <a:off x="1731963" y="4062413"/>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N</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2" name="TextBox 10"/>
          <p:cNvSpPr txBox="1">
            <a:spLocks noChangeArrowheads="1"/>
          </p:cNvSpPr>
          <p:nvPr/>
        </p:nvSpPr>
        <p:spPr bwMode="auto">
          <a:xfrm>
            <a:off x="1997075" y="2984500"/>
            <a:ext cx="3032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3" name="Oval 11"/>
          <p:cNvSpPr>
            <a:spLocks noChangeArrowheads="1"/>
          </p:cNvSpPr>
          <p:nvPr/>
        </p:nvSpPr>
        <p:spPr bwMode="auto">
          <a:xfrm>
            <a:off x="3224213" y="2238375"/>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4" name="Oval 13"/>
          <p:cNvSpPr>
            <a:spLocks noChangeArrowheads="1"/>
          </p:cNvSpPr>
          <p:nvPr/>
        </p:nvSpPr>
        <p:spPr bwMode="auto">
          <a:xfrm>
            <a:off x="3224213" y="263048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5" name="Oval 15"/>
          <p:cNvSpPr>
            <a:spLocks noChangeArrowheads="1"/>
          </p:cNvSpPr>
          <p:nvPr/>
        </p:nvSpPr>
        <p:spPr bwMode="auto">
          <a:xfrm>
            <a:off x="3224213" y="413543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6" name="TextBox 17"/>
          <p:cNvSpPr txBox="1">
            <a:spLocks noChangeArrowheads="1"/>
          </p:cNvSpPr>
          <p:nvPr/>
        </p:nvSpPr>
        <p:spPr bwMode="auto">
          <a:xfrm>
            <a:off x="3116263" y="2971800"/>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7" name="Oval 18"/>
          <p:cNvSpPr>
            <a:spLocks noChangeArrowheads="1"/>
          </p:cNvSpPr>
          <p:nvPr/>
        </p:nvSpPr>
        <p:spPr bwMode="auto">
          <a:xfrm>
            <a:off x="1223963" y="3208338"/>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8" name="TextBox 19"/>
          <p:cNvSpPr txBox="1">
            <a:spLocks noChangeArrowheads="1"/>
          </p:cNvSpPr>
          <p:nvPr/>
        </p:nvSpPr>
        <p:spPr bwMode="auto">
          <a:xfrm>
            <a:off x="850900" y="3124200"/>
            <a:ext cx="36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0</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49" name="Oval 20"/>
          <p:cNvSpPr>
            <a:spLocks noChangeArrowheads="1"/>
          </p:cNvSpPr>
          <p:nvPr/>
        </p:nvSpPr>
        <p:spPr bwMode="auto">
          <a:xfrm>
            <a:off x="7861300" y="3205163"/>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50" name="TextBox 21"/>
          <p:cNvSpPr txBox="1">
            <a:spLocks noChangeArrowheads="1"/>
          </p:cNvSpPr>
          <p:nvPr/>
        </p:nvSpPr>
        <p:spPr bwMode="auto">
          <a:xfrm>
            <a:off x="8040688" y="3084513"/>
            <a:ext cx="38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F</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95251" name="Straight Connector 23"/>
          <p:cNvCxnSpPr>
            <a:cxnSpLocks noChangeShapeType="1"/>
            <a:stCxn id="95236" idx="6"/>
          </p:cNvCxnSpPr>
          <p:nvPr/>
        </p:nvCxnSpPr>
        <p:spPr bwMode="auto">
          <a:xfrm>
            <a:off x="2262188" y="2333625"/>
            <a:ext cx="1001712" cy="206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2" name="Straight Connector 25"/>
          <p:cNvCxnSpPr>
            <a:cxnSpLocks noChangeShapeType="1"/>
            <a:stCxn id="95236" idx="5"/>
            <a:endCxn id="95244" idx="2"/>
          </p:cNvCxnSpPr>
          <p:nvPr/>
        </p:nvCxnSpPr>
        <p:spPr bwMode="auto">
          <a:xfrm rot="16200000" flipH="1">
            <a:off x="2570956" y="2061369"/>
            <a:ext cx="3206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3" name="Straight Connector 27"/>
          <p:cNvCxnSpPr>
            <a:cxnSpLocks noChangeShapeType="1"/>
            <a:stCxn id="95236" idx="5"/>
            <a:endCxn id="95245" idx="1"/>
          </p:cNvCxnSpPr>
          <p:nvPr/>
        </p:nvCxnSpPr>
        <p:spPr bwMode="auto">
          <a:xfrm rot="16200000" flipH="1">
            <a:off x="1860550" y="2771775"/>
            <a:ext cx="1765300"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4" name="Straight Connector 29"/>
          <p:cNvCxnSpPr>
            <a:cxnSpLocks noChangeShapeType="1"/>
            <a:stCxn id="95236" idx="5"/>
          </p:cNvCxnSpPr>
          <p:nvPr/>
        </p:nvCxnSpPr>
        <p:spPr bwMode="auto">
          <a:xfrm rot="16200000" flipH="1">
            <a:off x="2267743" y="2364582"/>
            <a:ext cx="950913"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5" name="Straight Connector 31"/>
          <p:cNvCxnSpPr>
            <a:cxnSpLocks noChangeShapeType="1"/>
            <a:stCxn id="95238" idx="6"/>
            <a:endCxn id="95243" idx="2"/>
          </p:cNvCxnSpPr>
          <p:nvPr/>
        </p:nvCxnSpPr>
        <p:spPr bwMode="auto">
          <a:xfrm flipV="1">
            <a:off x="2262188" y="2322513"/>
            <a:ext cx="962025" cy="4048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6" name="Straight Connector 33"/>
          <p:cNvCxnSpPr>
            <a:cxnSpLocks noChangeShapeType="1"/>
            <a:stCxn id="95238" idx="6"/>
            <a:endCxn id="95244" idx="3"/>
          </p:cNvCxnSpPr>
          <p:nvPr/>
        </p:nvCxnSpPr>
        <p:spPr bwMode="auto">
          <a:xfrm>
            <a:off x="2262188" y="2727325"/>
            <a:ext cx="985837" cy="476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7" name="Straight Connector 35"/>
          <p:cNvCxnSpPr>
            <a:cxnSpLocks noChangeShapeType="1"/>
            <a:stCxn id="95238" idx="7"/>
            <a:endCxn id="95245" idx="2"/>
          </p:cNvCxnSpPr>
          <p:nvPr/>
        </p:nvCxnSpPr>
        <p:spPr bwMode="auto">
          <a:xfrm rot="16200000" flipH="1">
            <a:off x="1955006" y="2950369"/>
            <a:ext cx="15525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8" name="Straight Connector 39"/>
          <p:cNvCxnSpPr>
            <a:cxnSpLocks noChangeShapeType="1"/>
            <a:stCxn id="95240" idx="5"/>
            <a:endCxn id="95243" idx="2"/>
          </p:cNvCxnSpPr>
          <p:nvPr/>
        </p:nvCxnSpPr>
        <p:spPr bwMode="auto">
          <a:xfrm rot="5400000" flipH="1" flipV="1">
            <a:off x="1747044" y="2813844"/>
            <a:ext cx="1968500"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59" name="Straight Connector 41"/>
          <p:cNvCxnSpPr>
            <a:cxnSpLocks noChangeShapeType="1"/>
            <a:stCxn id="95240" idx="6"/>
            <a:endCxn id="95244" idx="1"/>
          </p:cNvCxnSpPr>
          <p:nvPr/>
        </p:nvCxnSpPr>
        <p:spPr bwMode="auto">
          <a:xfrm flipV="1">
            <a:off x="2262188" y="2655888"/>
            <a:ext cx="985837" cy="1574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60" name="Straight Connector 43"/>
          <p:cNvCxnSpPr>
            <a:cxnSpLocks noChangeShapeType="1"/>
            <a:stCxn id="95240" idx="5"/>
            <a:endCxn id="95245" idx="2"/>
          </p:cNvCxnSpPr>
          <p:nvPr/>
        </p:nvCxnSpPr>
        <p:spPr bwMode="auto">
          <a:xfrm rot="5400000" flipH="1" flipV="1">
            <a:off x="2695575" y="3762375"/>
            <a:ext cx="71438"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61" name="Straight Connector 45"/>
          <p:cNvCxnSpPr>
            <a:cxnSpLocks noChangeShapeType="1"/>
            <a:stCxn id="95240" idx="6"/>
          </p:cNvCxnSpPr>
          <p:nvPr/>
        </p:nvCxnSpPr>
        <p:spPr bwMode="auto">
          <a:xfrm flipV="1">
            <a:off x="2262188" y="3332163"/>
            <a:ext cx="950912" cy="8985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62" name="Straight Connector 47"/>
          <p:cNvCxnSpPr>
            <a:cxnSpLocks noChangeShapeType="1"/>
            <a:stCxn id="95238" idx="5"/>
          </p:cNvCxnSpPr>
          <p:nvPr/>
        </p:nvCxnSpPr>
        <p:spPr bwMode="auto">
          <a:xfrm rot="16200000" flipH="1">
            <a:off x="2434432" y="2590006"/>
            <a:ext cx="582612" cy="974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95263" name="Group 64"/>
          <p:cNvGrpSpPr>
            <a:grpSpLocks/>
          </p:cNvGrpSpPr>
          <p:nvPr/>
        </p:nvGrpSpPr>
        <p:grpSpPr bwMode="auto">
          <a:xfrm>
            <a:off x="3365500" y="2209800"/>
            <a:ext cx="1181100" cy="2065338"/>
            <a:chOff x="2391431" y="2390274"/>
            <a:chExt cx="1180436" cy="2065420"/>
          </a:xfrm>
        </p:grpSpPr>
        <p:sp>
          <p:nvSpPr>
            <p:cNvPr id="95304" name="Oval 48"/>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305" name="Oval 49"/>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306" name="Oval 50"/>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307" name="TextBox 51"/>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95308" name="Straight Connector 52"/>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9" name="Straight Connector 53"/>
            <p:cNvCxnSpPr>
              <a:cxnSpLocks noChangeShapeType="1"/>
              <a:endCxn id="95305"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0" name="Straight Connector 54"/>
            <p:cNvCxnSpPr>
              <a:cxnSpLocks noChangeShapeType="1"/>
              <a:endCxn id="95306"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1" name="Straight Connector 55"/>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2" name="Straight Connector 56"/>
            <p:cNvCxnSpPr>
              <a:cxnSpLocks noChangeShapeType="1"/>
              <a:endCxn id="95304"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3" name="Straight Connector 57"/>
            <p:cNvCxnSpPr>
              <a:cxnSpLocks noChangeShapeType="1"/>
              <a:endCxn id="95305"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4" name="Straight Connector 58"/>
            <p:cNvCxnSpPr>
              <a:cxnSpLocks noChangeShapeType="1"/>
              <a:endCxn id="95306"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5" name="Straight Connector 59"/>
            <p:cNvCxnSpPr>
              <a:cxnSpLocks noChangeShapeType="1"/>
              <a:endCxn id="95304"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6" name="Straight Connector 60"/>
            <p:cNvCxnSpPr>
              <a:cxnSpLocks noChangeShapeType="1"/>
              <a:endCxn id="95305"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7" name="Straight Connector 61"/>
            <p:cNvCxnSpPr>
              <a:cxnSpLocks noChangeShapeType="1"/>
              <a:endCxn id="95306"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8" name="Straight Connector 62"/>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19" name="Straight Connector 63"/>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95264" name="Oval 81"/>
          <p:cNvSpPr>
            <a:spLocks noChangeArrowheads="1"/>
          </p:cNvSpPr>
          <p:nvPr/>
        </p:nvSpPr>
        <p:spPr bwMode="auto">
          <a:xfrm>
            <a:off x="6119813" y="2222500"/>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65" name="Oval 82"/>
          <p:cNvSpPr>
            <a:spLocks noChangeArrowheads="1"/>
          </p:cNvSpPr>
          <p:nvPr/>
        </p:nvSpPr>
        <p:spPr bwMode="auto">
          <a:xfrm>
            <a:off x="6119813" y="261461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66" name="Oval 83"/>
          <p:cNvSpPr>
            <a:spLocks noChangeArrowheads="1"/>
          </p:cNvSpPr>
          <p:nvPr/>
        </p:nvSpPr>
        <p:spPr bwMode="auto">
          <a:xfrm>
            <a:off x="6119813" y="411956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67" name="TextBox 84"/>
          <p:cNvSpPr txBox="1">
            <a:spLocks noChangeArrowheads="1"/>
          </p:cNvSpPr>
          <p:nvPr/>
        </p:nvSpPr>
        <p:spPr bwMode="auto">
          <a:xfrm>
            <a:off x="6011863" y="2955925"/>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95268" name="Group 85"/>
          <p:cNvGrpSpPr>
            <a:grpSpLocks/>
          </p:cNvGrpSpPr>
          <p:nvPr/>
        </p:nvGrpSpPr>
        <p:grpSpPr bwMode="auto">
          <a:xfrm>
            <a:off x="6261100" y="2193925"/>
            <a:ext cx="1181100" cy="2065338"/>
            <a:chOff x="2391431" y="2390274"/>
            <a:chExt cx="1180436" cy="2065420"/>
          </a:xfrm>
        </p:grpSpPr>
        <p:sp>
          <p:nvSpPr>
            <p:cNvPr id="95288" name="Oval 86"/>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89" name="Oval 87"/>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90" name="Oval 88"/>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91" name="TextBox 89"/>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95292" name="Straight Connector 90"/>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3" name="Straight Connector 91"/>
            <p:cNvCxnSpPr>
              <a:cxnSpLocks noChangeShapeType="1"/>
              <a:endCxn id="95289"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4" name="Straight Connector 92"/>
            <p:cNvCxnSpPr>
              <a:cxnSpLocks noChangeShapeType="1"/>
              <a:endCxn id="95290"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5" name="Straight Connector 93"/>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6" name="Straight Connector 94"/>
            <p:cNvCxnSpPr>
              <a:cxnSpLocks noChangeShapeType="1"/>
              <a:endCxn id="95288"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7" name="Straight Connector 95"/>
            <p:cNvCxnSpPr>
              <a:cxnSpLocks noChangeShapeType="1"/>
              <a:endCxn id="95289"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8" name="Straight Connector 96"/>
            <p:cNvCxnSpPr>
              <a:cxnSpLocks noChangeShapeType="1"/>
              <a:endCxn id="95290"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99" name="Straight Connector 97"/>
            <p:cNvCxnSpPr>
              <a:cxnSpLocks noChangeShapeType="1"/>
              <a:endCxn id="95288"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0" name="Straight Connector 98"/>
            <p:cNvCxnSpPr>
              <a:cxnSpLocks noChangeShapeType="1"/>
              <a:endCxn id="95289"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1" name="Straight Connector 99"/>
            <p:cNvCxnSpPr>
              <a:cxnSpLocks noChangeShapeType="1"/>
              <a:endCxn id="95290"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2" name="Straight Connector 100"/>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303" name="Straight Connector 101"/>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95269" name="TextBox 123"/>
          <p:cNvSpPr txBox="1">
            <a:spLocks noChangeArrowheads="1"/>
          </p:cNvSpPr>
          <p:nvPr/>
        </p:nvSpPr>
        <p:spPr bwMode="auto">
          <a:xfrm>
            <a:off x="4889500" y="21574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70" name="TextBox 124"/>
          <p:cNvSpPr txBox="1">
            <a:spLocks noChangeArrowheads="1"/>
          </p:cNvSpPr>
          <p:nvPr/>
        </p:nvSpPr>
        <p:spPr bwMode="auto">
          <a:xfrm>
            <a:off x="4908550" y="25511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71" name="TextBox 125"/>
          <p:cNvSpPr txBox="1">
            <a:spLocks noChangeArrowheads="1"/>
          </p:cNvSpPr>
          <p:nvPr/>
        </p:nvSpPr>
        <p:spPr bwMode="auto">
          <a:xfrm>
            <a:off x="4921250" y="311626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72" name="TextBox 126"/>
          <p:cNvSpPr txBox="1">
            <a:spLocks noChangeArrowheads="1"/>
          </p:cNvSpPr>
          <p:nvPr/>
        </p:nvSpPr>
        <p:spPr bwMode="auto">
          <a:xfrm>
            <a:off x="4872038" y="3970338"/>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5273" name="TextBox 127"/>
          <p:cNvSpPr txBox="1">
            <a:spLocks noChangeArrowheads="1"/>
          </p:cNvSpPr>
          <p:nvPr/>
        </p:nvSpPr>
        <p:spPr bwMode="auto">
          <a:xfrm>
            <a:off x="1985963"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p>
        </p:txBody>
      </p:sp>
      <p:sp>
        <p:nvSpPr>
          <p:cNvPr id="95274" name="TextBox 128"/>
          <p:cNvSpPr txBox="1">
            <a:spLocks noChangeArrowheads="1"/>
          </p:cNvSpPr>
          <p:nvPr/>
        </p:nvSpPr>
        <p:spPr bwMode="auto">
          <a:xfrm>
            <a:off x="3100388"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p>
        </p:txBody>
      </p:sp>
      <p:sp>
        <p:nvSpPr>
          <p:cNvPr id="95275" name="TextBox 129"/>
          <p:cNvSpPr txBox="1">
            <a:spLocks noChangeArrowheads="1"/>
          </p:cNvSpPr>
          <p:nvPr/>
        </p:nvSpPr>
        <p:spPr bwMode="auto">
          <a:xfrm>
            <a:off x="4219575" y="4524375"/>
            <a:ext cx="38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3</a:t>
            </a:r>
          </a:p>
        </p:txBody>
      </p:sp>
      <p:sp>
        <p:nvSpPr>
          <p:cNvPr id="95276" name="TextBox 130"/>
          <p:cNvSpPr txBox="1">
            <a:spLocks noChangeArrowheads="1"/>
          </p:cNvSpPr>
          <p:nvPr/>
        </p:nvSpPr>
        <p:spPr bwMode="auto">
          <a:xfrm>
            <a:off x="6011863" y="4524375"/>
            <a:ext cx="576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T-1</a:t>
            </a:r>
          </a:p>
        </p:txBody>
      </p:sp>
      <p:sp>
        <p:nvSpPr>
          <p:cNvPr id="95277" name="TextBox 131"/>
          <p:cNvSpPr txBox="1">
            <a:spLocks noChangeArrowheads="1"/>
          </p:cNvSpPr>
          <p:nvPr/>
        </p:nvSpPr>
        <p:spPr bwMode="auto">
          <a:xfrm>
            <a:off x="7131050" y="4524375"/>
            <a:ext cx="423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a:t>
            </a:r>
          </a:p>
        </p:txBody>
      </p:sp>
      <p:cxnSp>
        <p:nvCxnSpPr>
          <p:cNvPr id="95278" name="Straight Connector 133"/>
          <p:cNvCxnSpPr>
            <a:cxnSpLocks noChangeShapeType="1"/>
            <a:stCxn id="95247" idx="7"/>
            <a:endCxn id="95237" idx="3"/>
          </p:cNvCxnSpPr>
          <p:nvPr/>
        </p:nvCxnSpPr>
        <p:spPr bwMode="auto">
          <a:xfrm rot="5400000" flipH="1" flipV="1">
            <a:off x="1295400" y="2427288"/>
            <a:ext cx="868363" cy="7445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79" name="Straight Connector 135"/>
          <p:cNvCxnSpPr>
            <a:cxnSpLocks noChangeShapeType="1"/>
            <a:stCxn id="95247" idx="6"/>
            <a:endCxn id="95239" idx="3"/>
          </p:cNvCxnSpPr>
          <p:nvPr/>
        </p:nvCxnSpPr>
        <p:spPr bwMode="auto">
          <a:xfrm flipV="1">
            <a:off x="1379538" y="2759075"/>
            <a:ext cx="722312" cy="53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0" name="Straight Connector 137"/>
          <p:cNvCxnSpPr>
            <a:cxnSpLocks noChangeShapeType="1"/>
            <a:stCxn id="95247" idx="5"/>
            <a:endCxn id="95241" idx="3"/>
          </p:cNvCxnSpPr>
          <p:nvPr/>
        </p:nvCxnSpPr>
        <p:spPr bwMode="auto">
          <a:xfrm rot="16200000" flipH="1">
            <a:off x="1293813" y="3416300"/>
            <a:ext cx="909638" cy="7826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1" name="Straight Connector 139"/>
          <p:cNvCxnSpPr>
            <a:cxnSpLocks noChangeShapeType="1"/>
            <a:stCxn id="95288" idx="5"/>
            <a:endCxn id="95249" idx="1"/>
          </p:cNvCxnSpPr>
          <p:nvPr/>
        </p:nvCxnSpPr>
        <p:spPr bwMode="auto">
          <a:xfrm rot="16200000" flipH="1">
            <a:off x="7185819" y="2531269"/>
            <a:ext cx="892175" cy="503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2" name="Straight Connector 141"/>
          <p:cNvCxnSpPr>
            <a:cxnSpLocks noChangeShapeType="1"/>
            <a:stCxn id="95289" idx="6"/>
            <a:endCxn id="95249" idx="1"/>
          </p:cNvCxnSpPr>
          <p:nvPr/>
        </p:nvCxnSpPr>
        <p:spPr bwMode="auto">
          <a:xfrm>
            <a:off x="7404100" y="2671763"/>
            <a:ext cx="479425" cy="5572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3" name="Straight Connector 143"/>
          <p:cNvCxnSpPr>
            <a:cxnSpLocks noChangeShapeType="1"/>
            <a:stCxn id="95290" idx="6"/>
            <a:endCxn id="95249" idx="3"/>
          </p:cNvCxnSpPr>
          <p:nvPr/>
        </p:nvCxnSpPr>
        <p:spPr bwMode="auto">
          <a:xfrm flipV="1">
            <a:off x="7404100" y="3348038"/>
            <a:ext cx="479425" cy="8270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4" name="Straight Connector 145"/>
          <p:cNvCxnSpPr>
            <a:cxnSpLocks noChangeShapeType="1"/>
            <a:stCxn id="95247" idx="6"/>
          </p:cNvCxnSpPr>
          <p:nvPr/>
        </p:nvCxnSpPr>
        <p:spPr bwMode="auto">
          <a:xfrm>
            <a:off x="1379538" y="3292475"/>
            <a:ext cx="725487" cy="1127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5285" name="Straight Connector 147"/>
          <p:cNvCxnSpPr>
            <a:cxnSpLocks noChangeShapeType="1"/>
            <a:endCxn id="95249" idx="2"/>
          </p:cNvCxnSpPr>
          <p:nvPr/>
        </p:nvCxnSpPr>
        <p:spPr bwMode="auto">
          <a:xfrm flipV="1">
            <a:off x="7375525" y="3289300"/>
            <a:ext cx="485775" cy="428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95286" name="Content Placeholder 2"/>
          <p:cNvSpPr>
            <a:spLocks noGrp="1"/>
          </p:cNvSpPr>
          <p:nvPr>
            <p:ph idx="1"/>
          </p:nvPr>
        </p:nvSpPr>
        <p:spPr>
          <a:xfrm>
            <a:off x="649288" y="5186363"/>
            <a:ext cx="7772400" cy="1671637"/>
          </a:xfrm>
        </p:spPr>
        <p:txBody>
          <a:bodyPr/>
          <a:lstStyle/>
          <a:p>
            <a:pPr eaLnBrk="1" hangingPunct="1"/>
            <a:r>
              <a:rPr lang="en-US" altLang="en-US" sz="2800" dirty="0"/>
              <a:t>Continue forward in time until reaching final time point, and sum probability of ending in final state.</a:t>
            </a:r>
          </a:p>
        </p:txBody>
      </p:sp>
      <p:sp>
        <p:nvSpPr>
          <p:cNvPr id="9528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altLang="en-US"/>
              <a:t>Computing the Forward Probabilities</a:t>
            </a:r>
          </a:p>
        </p:txBody>
      </p:sp>
      <p:sp>
        <p:nvSpPr>
          <p:cNvPr id="3078" name="Content Placeholder 2"/>
          <p:cNvSpPr>
            <a:spLocks noGrp="1"/>
          </p:cNvSpPr>
          <p:nvPr>
            <p:ph idx="1"/>
          </p:nvPr>
        </p:nvSpPr>
        <p:spPr/>
        <p:txBody>
          <a:bodyPr/>
          <a:lstStyle/>
          <a:p>
            <a:pPr eaLnBrk="1" hangingPunct="1"/>
            <a:r>
              <a:rPr lang="en-US" altLang="en-US"/>
              <a:t>Initialization</a:t>
            </a:r>
          </a:p>
          <a:p>
            <a:pPr eaLnBrk="1" hangingPunct="1">
              <a:buFontTx/>
              <a:buNone/>
            </a:pPr>
            <a:endParaRPr lang="en-US" altLang="en-US"/>
          </a:p>
          <a:p>
            <a:pPr eaLnBrk="1" hangingPunct="1"/>
            <a:r>
              <a:rPr lang="en-US" altLang="en-US"/>
              <a:t>Recursion</a:t>
            </a:r>
          </a:p>
          <a:p>
            <a:pPr eaLnBrk="1" hangingPunct="1"/>
            <a:endParaRPr lang="en-US" altLang="en-US"/>
          </a:p>
          <a:p>
            <a:pPr eaLnBrk="1" hangingPunct="1"/>
            <a:endParaRPr lang="en-US" altLang="en-US"/>
          </a:p>
          <a:p>
            <a:pPr eaLnBrk="1" hangingPunct="1"/>
            <a:r>
              <a:rPr lang="en-US" altLang="en-US"/>
              <a:t>Termination</a:t>
            </a:r>
          </a:p>
        </p:txBody>
      </p:sp>
      <p:sp>
        <p:nvSpPr>
          <p:cNvPr id="972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D316C4-DBA3-4294-B40C-18B4A418F27E}"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97285" name="Object 2"/>
          <p:cNvGraphicFramePr>
            <a:graphicFrameLocks noChangeAspect="1"/>
          </p:cNvGraphicFramePr>
          <p:nvPr/>
        </p:nvGraphicFramePr>
        <p:xfrm>
          <a:off x="2333625" y="1936750"/>
          <a:ext cx="4984750" cy="685800"/>
        </p:xfrm>
        <a:graphic>
          <a:graphicData uri="http://schemas.openxmlformats.org/presentationml/2006/ole">
            <mc:AlternateContent xmlns:mc="http://schemas.openxmlformats.org/markup-compatibility/2006">
              <mc:Choice xmlns:v="urn:schemas-microsoft-com:vml" Requires="v">
                <p:oleObj spid="_x0000_s3170" name="Equation" r:id="rId4" imgW="1752600" imgH="241300" progId="Equation.3">
                  <p:embed/>
                </p:oleObj>
              </mc:Choice>
              <mc:Fallback>
                <p:oleObj name="Equation" r:id="rId4" imgW="1752600" imgH="241300" progId="Equation.3">
                  <p:embed/>
                  <p:pic>
                    <p:nvPicPr>
                      <p:cNvPr id="9728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1936750"/>
                        <a:ext cx="49847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76250" y="3154363"/>
          <a:ext cx="8667750" cy="1298575"/>
        </p:xfrm>
        <a:graphic>
          <a:graphicData uri="http://schemas.openxmlformats.org/presentationml/2006/ole">
            <mc:AlternateContent xmlns:mc="http://schemas.openxmlformats.org/markup-compatibility/2006">
              <mc:Choice xmlns:v="urn:schemas-microsoft-com:vml" Requires="v">
                <p:oleObj spid="_x0000_s3171" name="Equation" r:id="rId6" imgW="3048000" imgH="457200" progId="Equation.3">
                  <p:embed/>
                </p:oleObj>
              </mc:Choice>
              <mc:Fallback>
                <p:oleObj name="Equation" r:id="rId6" imgW="3048000" imgH="457200" progId="Equation.3">
                  <p:embed/>
                  <p:pic>
                    <p:nvPicPr>
                      <p:cNvPr id="307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 y="3154363"/>
                        <a:ext cx="8667750"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1611313" y="4821238"/>
          <a:ext cx="5815012" cy="1227137"/>
        </p:xfrm>
        <a:graphic>
          <a:graphicData uri="http://schemas.openxmlformats.org/presentationml/2006/ole">
            <mc:AlternateContent xmlns:mc="http://schemas.openxmlformats.org/markup-compatibility/2006">
              <mc:Choice xmlns:v="urn:schemas-microsoft-com:vml" Requires="v">
                <p:oleObj spid="_x0000_s3172" name="Equation" r:id="rId8" imgW="2044700" imgH="431800" progId="Equation.3">
                  <p:embed/>
                </p:oleObj>
              </mc:Choice>
              <mc:Fallback>
                <p:oleObj name="Equation" r:id="rId8" imgW="2044700" imgH="431800" progId="Equation.3">
                  <p:embed/>
                  <p:pic>
                    <p:nvPicPr>
                      <p:cNvPr id="307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1313" y="4821238"/>
                        <a:ext cx="5815012" cy="122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8"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graphicFrame>
        <p:nvGraphicFramePr>
          <p:cNvPr id="9" name="Object 2"/>
          <p:cNvGraphicFramePr>
            <a:graphicFrameLocks noChangeAspect="1"/>
          </p:cNvGraphicFramePr>
          <p:nvPr>
            <p:extLst/>
          </p:nvPr>
        </p:nvGraphicFramePr>
        <p:xfrm>
          <a:off x="2333398" y="1936750"/>
          <a:ext cx="1409700" cy="612775"/>
        </p:xfrm>
        <a:graphic>
          <a:graphicData uri="http://schemas.openxmlformats.org/presentationml/2006/ole">
            <mc:AlternateContent xmlns:mc="http://schemas.openxmlformats.org/markup-compatibility/2006">
              <mc:Choice xmlns:v="urn:schemas-microsoft-com:vml" Requires="v">
                <p:oleObj spid="_x0000_s3173" name="Equation" r:id="rId10" imgW="495000" imgH="215640" progId="Equation.3">
                  <p:embed/>
                </p:oleObj>
              </mc:Choice>
              <mc:Fallback>
                <p:oleObj name="Equation" r:id="rId10" imgW="495000" imgH="215640" progId="Equation.3">
                  <p:embed/>
                  <p:pic>
                    <p:nvPicPr>
                      <p:cNvPr id="9" name="Object 2"/>
                      <p:cNvPicPr>
                        <a:picLocks noChangeAspect="1" noChangeArrowheads="1"/>
                      </p:cNvPicPr>
                      <p:nvPr/>
                    </p:nvPicPr>
                    <p:blipFill>
                      <a:blip r:embed="rId11"/>
                      <a:srcRect/>
                      <a:stretch>
                        <a:fillRect/>
                      </a:stretch>
                    </p:blipFill>
                    <p:spPr bwMode="auto">
                      <a:xfrm>
                        <a:off x="2333398" y="1936750"/>
                        <a:ext cx="14097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70BB-2003-46FC-A197-84991D41305F}"/>
              </a:ext>
            </a:extLst>
          </p:cNvPr>
          <p:cNvSpPr>
            <a:spLocks noGrp="1"/>
          </p:cNvSpPr>
          <p:nvPr>
            <p:ph type="title"/>
          </p:nvPr>
        </p:nvSpPr>
        <p:spPr/>
        <p:txBody>
          <a:bodyPr/>
          <a:lstStyle/>
          <a:p>
            <a:r>
              <a:rPr lang="en-US" dirty="0"/>
              <a:t>Probabilistic Graphical Models</a:t>
            </a:r>
          </a:p>
        </p:txBody>
      </p:sp>
      <p:sp>
        <p:nvSpPr>
          <p:cNvPr id="3" name="Content Placeholder 2">
            <a:extLst>
              <a:ext uri="{FF2B5EF4-FFF2-40B4-BE49-F238E27FC236}">
                <a16:creationId xmlns:a16="http://schemas.microsoft.com/office/drawing/2014/main" id="{02636EB6-7B38-4948-ABF7-7CD5CC760F0F}"/>
              </a:ext>
            </a:extLst>
          </p:cNvPr>
          <p:cNvSpPr>
            <a:spLocks noGrp="1"/>
          </p:cNvSpPr>
          <p:nvPr>
            <p:ph idx="1"/>
          </p:nvPr>
        </p:nvSpPr>
        <p:spPr>
          <a:xfrm>
            <a:off x="609600" y="1340768"/>
            <a:ext cx="8229600" cy="4752528"/>
          </a:xfrm>
        </p:spPr>
        <p:txBody>
          <a:bodyPr>
            <a:normAutofit lnSpcReduction="10000"/>
          </a:bodyPr>
          <a:lstStyle/>
          <a:p>
            <a:pPr marL="457200" indent="-457200">
              <a:buFont typeface="Arial" panose="020B0604020202020204" pitchFamily="34" charset="0"/>
              <a:buChar char="•"/>
            </a:pPr>
            <a:r>
              <a:rPr lang="en-US" sz="2800" dirty="0"/>
              <a:t>It is sometimes desirable to have not only a prediction </a:t>
            </a:r>
            <a:r>
              <a:rPr lang="en-US" sz="2800" i="1" dirty="0"/>
              <a:t>y </a:t>
            </a:r>
            <a:r>
              <a:rPr lang="en-US" sz="2800" dirty="0"/>
              <a:t>given features </a:t>
            </a:r>
            <a:r>
              <a:rPr lang="en-US" sz="2800" b="1" i="1" dirty="0"/>
              <a:t>x</a:t>
            </a:r>
            <a:r>
              <a:rPr lang="en-US" sz="2800" i="1" dirty="0"/>
              <a:t>, </a:t>
            </a:r>
            <a:r>
              <a:rPr lang="en-US" sz="2800" dirty="0"/>
              <a:t>but a measure of confidence  </a:t>
            </a:r>
            <a:r>
              <a:rPr lang="en-US" sz="2800" i="1" dirty="0"/>
              <a:t>P(</a:t>
            </a:r>
            <a:r>
              <a:rPr lang="en-US" sz="2800" i="1" dirty="0" err="1"/>
              <a:t>y|</a:t>
            </a:r>
            <a:r>
              <a:rPr lang="en-US" sz="2800" b="1" i="1" dirty="0" err="1"/>
              <a:t>x</a:t>
            </a:r>
            <a:r>
              <a:rPr lang="en-US" sz="2800" i="1" dirty="0"/>
              <a:t>) </a:t>
            </a:r>
            <a:endParaRPr lang="en-US" sz="2800" dirty="0"/>
          </a:p>
          <a:p>
            <a:pPr marL="457200" indent="-457200">
              <a:buFont typeface="Arial" panose="020B0604020202020204" pitchFamily="34" charset="0"/>
              <a:buChar char="•"/>
            </a:pPr>
            <a:r>
              <a:rPr lang="en-US" sz="2800" dirty="0"/>
              <a:t>Let </a:t>
            </a:r>
            <a:r>
              <a:rPr lang="en-US" sz="2800" b="1" i="1" dirty="0"/>
              <a:t>x </a:t>
            </a:r>
            <a:r>
              <a:rPr lang="en-US" sz="2800" dirty="0"/>
              <a:t>be a d-dim vector, each dim can take 2 values</a:t>
            </a:r>
          </a:p>
          <a:p>
            <a:pPr marL="457200" indent="-457200">
              <a:buFont typeface="Arial" panose="020B0604020202020204" pitchFamily="34" charset="0"/>
              <a:buChar char="•"/>
            </a:pPr>
            <a:r>
              <a:rPr lang="en-US" sz="2800" dirty="0"/>
              <a:t>For each such vector </a:t>
            </a:r>
            <a:r>
              <a:rPr lang="en-US" sz="2800" b="1" i="1" dirty="0"/>
              <a:t>x</a:t>
            </a:r>
            <a:r>
              <a:rPr lang="en-US" sz="2800" dirty="0"/>
              <a:t>, </a:t>
            </a:r>
            <a:r>
              <a:rPr lang="en-US" sz="2800" i="1" dirty="0"/>
              <a:t>y</a:t>
            </a:r>
            <a:r>
              <a:rPr lang="en-US" sz="2800" dirty="0"/>
              <a:t>=1 or </a:t>
            </a:r>
            <a:r>
              <a:rPr lang="en-US" sz="2800" i="1" dirty="0"/>
              <a:t>y</a:t>
            </a:r>
            <a:r>
              <a:rPr lang="en-US" sz="2800" dirty="0"/>
              <a:t>=0</a:t>
            </a:r>
          </a:p>
          <a:p>
            <a:pPr marL="457200" indent="-457200">
              <a:buFont typeface="Arial" panose="020B0604020202020204" pitchFamily="34" charset="0"/>
              <a:buChar char="•"/>
            </a:pPr>
            <a:r>
              <a:rPr lang="en-US" sz="2800" dirty="0"/>
              <a:t>We need statistics about how frequently </a:t>
            </a:r>
            <a:r>
              <a:rPr lang="en-US" sz="2800" i="1" dirty="0"/>
              <a:t>y</a:t>
            </a:r>
            <a:r>
              <a:rPr lang="en-US" sz="2800" dirty="0"/>
              <a:t>=1 occurs with each of 2</a:t>
            </a:r>
            <a:r>
              <a:rPr lang="en-US" sz="2800" baseline="30000" dirty="0"/>
              <a:t>d</a:t>
            </a:r>
            <a:r>
              <a:rPr lang="en-US" sz="2800" dirty="0"/>
              <a:t> possible feature vectors </a:t>
            </a:r>
            <a:r>
              <a:rPr lang="en-US" sz="2800" dirty="0">
                <a:sym typeface="Wingdings" panose="05000000000000000000" pitchFamily="2" charset="2"/>
              </a:rPr>
              <a:t> </a:t>
            </a:r>
            <a:r>
              <a:rPr lang="en-US" sz="2800" dirty="0"/>
              <a:t>2</a:t>
            </a:r>
            <a:r>
              <a:rPr lang="en-US" sz="2800" baseline="30000" dirty="0"/>
              <a:t>d</a:t>
            </a:r>
            <a:r>
              <a:rPr lang="en-US" sz="2800" dirty="0">
                <a:sym typeface="Wingdings" panose="05000000000000000000" pitchFamily="2" charset="2"/>
              </a:rPr>
              <a:t> parameters to estimate</a:t>
            </a:r>
            <a:endParaRPr lang="en-US" sz="2800" dirty="0"/>
          </a:p>
          <a:p>
            <a:pPr marL="457200" indent="-457200">
              <a:buFont typeface="Arial" panose="020B0604020202020204" pitchFamily="34" charset="0"/>
              <a:buChar char="•"/>
            </a:pPr>
            <a:r>
              <a:rPr lang="en-US" sz="2800" dirty="0"/>
              <a:t>Thus we require an unrealistic amount of data to estimate parameters (probabilities); graphical models allow simplifying assumptions</a:t>
            </a:r>
          </a:p>
        </p:txBody>
      </p:sp>
    </p:spTree>
    <p:extLst>
      <p:ext uri="{BB962C8B-B14F-4D97-AF65-F5344CB8AC3E}">
        <p14:creationId xmlns:p14="http://schemas.microsoft.com/office/powerpoint/2010/main" val="13946537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AC9C4D-17C1-43D6-9167-BD1E8F153D80}"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5" name="Picture 4"/>
          <p:cNvPicPr>
            <a:picLocks noChangeAspect="1"/>
          </p:cNvPicPr>
          <p:nvPr/>
        </p:nvPicPr>
        <p:blipFill rotWithShape="1">
          <a:blip r:embed="rId3"/>
          <a:srcRect l="23044" t="17584" r="24499" b="19944"/>
          <a:stretch/>
        </p:blipFill>
        <p:spPr>
          <a:xfrm>
            <a:off x="535885" y="1381233"/>
            <a:ext cx="8021261" cy="5370751"/>
          </a:xfrm>
          <a:prstGeom prst="rect">
            <a:avLst/>
          </a:prstGeom>
        </p:spPr>
      </p:pic>
      <p:graphicFrame>
        <p:nvGraphicFramePr>
          <p:cNvPr id="7" name="Object 3"/>
          <p:cNvGraphicFramePr>
            <a:graphicFrameLocks noChangeAspect="1"/>
          </p:cNvGraphicFramePr>
          <p:nvPr>
            <p:extLst/>
          </p:nvPr>
        </p:nvGraphicFramePr>
        <p:xfrm>
          <a:off x="5645426" y="377691"/>
          <a:ext cx="3886960" cy="868013"/>
        </p:xfrm>
        <a:graphic>
          <a:graphicData uri="http://schemas.openxmlformats.org/presentationml/2006/ole">
            <mc:AlternateContent xmlns:mc="http://schemas.openxmlformats.org/markup-compatibility/2006">
              <mc:Choice xmlns:v="urn:schemas-microsoft-com:vml" Requires="v">
                <p:oleObj spid="_x0000_s4122" name="Equation" r:id="rId4" imgW="2044440" imgH="457200" progId="Equation.3">
                  <p:embed/>
                </p:oleObj>
              </mc:Choice>
              <mc:Fallback>
                <p:oleObj name="Equation" r:id="rId4" imgW="2044440" imgH="457200" progId="Equation.3">
                  <p:embed/>
                  <p:pic>
                    <p:nvPicPr>
                      <p:cNvPr id="7" name="Object 3"/>
                      <p:cNvPicPr>
                        <a:picLocks noChangeAspect="1" noChangeArrowheads="1"/>
                      </p:cNvPicPr>
                      <p:nvPr/>
                    </p:nvPicPr>
                    <p:blipFill>
                      <a:blip r:embed="rId5"/>
                      <a:srcRect/>
                      <a:stretch>
                        <a:fillRect/>
                      </a:stretch>
                    </p:blipFill>
                    <p:spPr bwMode="auto">
                      <a:xfrm>
                        <a:off x="5645426" y="377691"/>
                        <a:ext cx="3886960" cy="868013"/>
                      </a:xfrm>
                      <a:prstGeom prst="rect">
                        <a:avLst/>
                      </a:prstGeom>
                      <a:noFill/>
                      <a:ln>
                        <a:noFill/>
                      </a:ln>
                      <a:effectLst/>
                      <a:extLst/>
                    </p:spPr>
                  </p:pic>
                </p:oleObj>
              </mc:Fallback>
            </mc:AlternateContent>
          </a:graphicData>
        </a:graphic>
      </p:graphicFrame>
      <p:sp>
        <p:nvSpPr>
          <p:cNvPr id="8" name="Rectangle 7"/>
          <p:cNvSpPr/>
          <p:nvPr/>
        </p:nvSpPr>
        <p:spPr bwMode="auto">
          <a:xfrm>
            <a:off x="7053943" y="616857"/>
            <a:ext cx="725714" cy="399143"/>
          </a:xfrm>
          <a:prstGeom prst="rect">
            <a:avLst/>
          </a:prstGeom>
          <a:noFill/>
          <a:ln w="12700" cap="flat" cmpd="sng" algn="ctr">
            <a:solidFill>
              <a:srgbClr val="339933"/>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8"/>
          <p:cNvSpPr/>
          <p:nvPr/>
        </p:nvSpPr>
        <p:spPr bwMode="auto">
          <a:xfrm>
            <a:off x="5791200" y="2220686"/>
            <a:ext cx="239486" cy="399143"/>
          </a:xfrm>
          <a:prstGeom prst="rect">
            <a:avLst/>
          </a:prstGeom>
          <a:noFill/>
          <a:ln w="12700" cap="flat" cmpd="sng" algn="ctr">
            <a:solidFill>
              <a:srgbClr val="3399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 name="Rectangle 9"/>
          <p:cNvSpPr/>
          <p:nvPr/>
        </p:nvSpPr>
        <p:spPr bwMode="auto">
          <a:xfrm>
            <a:off x="2670628" y="2220686"/>
            <a:ext cx="769258" cy="399143"/>
          </a:xfrm>
          <a:prstGeom prst="rect">
            <a:avLst/>
          </a:prstGeom>
          <a:noFill/>
          <a:ln w="12700" cap="flat" cmpd="sng" algn="ctr">
            <a:solidFill>
              <a:srgbClr val="3399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Rectangle 10"/>
          <p:cNvSpPr/>
          <p:nvPr/>
        </p:nvSpPr>
        <p:spPr bwMode="auto">
          <a:xfrm>
            <a:off x="7786914" y="616744"/>
            <a:ext cx="1103086"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Rectangle 11"/>
          <p:cNvSpPr/>
          <p:nvPr/>
        </p:nvSpPr>
        <p:spPr bwMode="auto">
          <a:xfrm>
            <a:off x="6059715" y="2220685"/>
            <a:ext cx="217714"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Rectangle 12"/>
          <p:cNvSpPr/>
          <p:nvPr/>
        </p:nvSpPr>
        <p:spPr bwMode="auto">
          <a:xfrm>
            <a:off x="4157673" y="2670628"/>
            <a:ext cx="915070"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 name="Rectangle 13"/>
          <p:cNvSpPr/>
          <p:nvPr/>
        </p:nvSpPr>
        <p:spPr bwMode="auto">
          <a:xfrm>
            <a:off x="2668143" y="3443402"/>
            <a:ext cx="769258" cy="399143"/>
          </a:xfrm>
          <a:prstGeom prst="rect">
            <a:avLst/>
          </a:prstGeom>
          <a:noFill/>
          <a:ln w="12700" cap="flat" cmpd="sng" algn="ctr">
            <a:solidFill>
              <a:srgbClr val="3399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Rectangle 14"/>
          <p:cNvSpPr/>
          <p:nvPr/>
        </p:nvSpPr>
        <p:spPr bwMode="auto">
          <a:xfrm rot="20113786">
            <a:off x="3366643" y="3585030"/>
            <a:ext cx="915070"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Rectangle 15"/>
          <p:cNvSpPr/>
          <p:nvPr/>
        </p:nvSpPr>
        <p:spPr bwMode="auto">
          <a:xfrm>
            <a:off x="6434601" y="2220686"/>
            <a:ext cx="239486" cy="399143"/>
          </a:xfrm>
          <a:prstGeom prst="rect">
            <a:avLst/>
          </a:prstGeom>
          <a:noFill/>
          <a:ln w="12700" cap="flat" cmpd="sng" algn="ctr">
            <a:solidFill>
              <a:srgbClr val="3399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Rectangle 16"/>
          <p:cNvSpPr/>
          <p:nvPr/>
        </p:nvSpPr>
        <p:spPr bwMode="auto">
          <a:xfrm>
            <a:off x="6695859" y="2220685"/>
            <a:ext cx="210457" cy="399143"/>
          </a:xfrm>
          <a:prstGeom prst="rect">
            <a:avLst/>
          </a:prstGeom>
          <a:noFill/>
          <a:ln w="12700" cap="flat" cmpd="sng" algn="ctr">
            <a:solidFill>
              <a:srgbClr val="3333C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924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tLang="en-US"/>
              <a:t>Forward Computational Complexity</a:t>
            </a:r>
          </a:p>
        </p:txBody>
      </p:sp>
      <p:sp>
        <p:nvSpPr>
          <p:cNvPr id="99331" name="Content Placeholder 2"/>
          <p:cNvSpPr>
            <a:spLocks noGrp="1"/>
          </p:cNvSpPr>
          <p:nvPr>
            <p:ph idx="1"/>
          </p:nvPr>
        </p:nvSpPr>
        <p:spPr/>
        <p:txBody>
          <a:bodyPr/>
          <a:lstStyle/>
          <a:p>
            <a:pPr eaLnBrk="1" hangingPunct="1"/>
            <a:r>
              <a:rPr lang="en-US" altLang="en-US" dirty="0"/>
              <a:t>Requires only O(</a:t>
            </a:r>
            <a:r>
              <a:rPr lang="en-US" altLang="en-US" i="1" dirty="0"/>
              <a:t>TN</a:t>
            </a:r>
            <a:r>
              <a:rPr lang="en-US" altLang="en-US" i="1" baseline="30000" dirty="0"/>
              <a:t>2</a:t>
            </a:r>
            <a:r>
              <a:rPr lang="en-US" altLang="en-US" dirty="0"/>
              <a:t>) time to compute the probability of an observed sequence given a model.</a:t>
            </a:r>
          </a:p>
          <a:p>
            <a:pPr eaLnBrk="1" hangingPunct="1"/>
            <a:r>
              <a:rPr lang="en-US" altLang="en-US" dirty="0"/>
              <a:t>Exploits the fact that all state sequences must merge into one of the </a:t>
            </a:r>
            <a:r>
              <a:rPr lang="en-US" altLang="en-US" i="1" dirty="0"/>
              <a:t>N</a:t>
            </a:r>
            <a:r>
              <a:rPr lang="en-US" altLang="en-US" dirty="0"/>
              <a:t> possible states at any point in time and the Markov assumption that only the last state effects the next one.</a:t>
            </a:r>
          </a:p>
          <a:p>
            <a:pPr eaLnBrk="1" hangingPunct="1"/>
            <a:endParaRPr lang="en-US" altLang="en-US" dirty="0"/>
          </a:p>
        </p:txBody>
      </p:sp>
      <p:sp>
        <p:nvSpPr>
          <p:cNvPr id="993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FB1F04-4383-4CEA-97B3-016DCAB65ED7}"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33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02A6C1-BB1D-4714-AE2F-F7E12E512B57}"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851" name="Rectangle 2"/>
          <p:cNvSpPr>
            <a:spLocks noGrp="1" noChangeArrowheads="1"/>
          </p:cNvSpPr>
          <p:nvPr>
            <p:ph type="title"/>
          </p:nvPr>
        </p:nvSpPr>
        <p:spPr/>
        <p:txBody>
          <a:bodyPr/>
          <a:lstStyle/>
          <a:p>
            <a:pPr eaLnBrk="1" hangingPunct="1"/>
            <a:r>
              <a:rPr lang="en-US" altLang="en-US"/>
              <a:t>Three Useful HMM Tasks</a:t>
            </a:r>
          </a:p>
        </p:txBody>
      </p:sp>
      <p:sp>
        <p:nvSpPr>
          <p:cNvPr id="78852" name="Rectangle 3"/>
          <p:cNvSpPr>
            <a:spLocks noGrp="1" noChangeArrowheads="1"/>
          </p:cNvSpPr>
          <p:nvPr>
            <p:ph type="body" idx="1"/>
          </p:nvPr>
        </p:nvSpPr>
        <p:spPr>
          <a:xfrm>
            <a:off x="685800" y="1371600"/>
            <a:ext cx="7905750" cy="4919663"/>
          </a:xfrm>
        </p:spPr>
        <p:txBody>
          <a:bodyPr/>
          <a:lstStyle/>
          <a:p>
            <a:pPr eaLnBrk="1" hangingPunct="1"/>
            <a:r>
              <a:rPr lang="en-US" altLang="en-US" dirty="0">
                <a:solidFill>
                  <a:srgbClr val="FF0000"/>
                </a:solidFill>
              </a:rPr>
              <a:t>Compute observation likelihood</a:t>
            </a:r>
            <a:r>
              <a:rPr lang="en-US" altLang="en-US" dirty="0"/>
              <a:t>:</a:t>
            </a:r>
            <a:r>
              <a:rPr lang="en-US" altLang="en-US" dirty="0">
                <a:solidFill>
                  <a:srgbClr val="FF0000"/>
                </a:solidFill>
              </a:rPr>
              <a:t> </a:t>
            </a:r>
            <a:r>
              <a:rPr lang="en-US" altLang="en-US" dirty="0"/>
              <a:t>How likely is a given sequence of words, regardless of how they might be POS-tagged?</a:t>
            </a:r>
          </a:p>
          <a:p>
            <a:pPr eaLnBrk="1" hangingPunct="1"/>
            <a:r>
              <a:rPr lang="en-US" altLang="en-US" dirty="0">
                <a:solidFill>
                  <a:srgbClr val="FF0000"/>
                </a:solidFill>
                <a:cs typeface="Times New Roman" panose="02020603050405020304" pitchFamily="18" charset="0"/>
              </a:rPr>
              <a:t>Estimate most likely </a:t>
            </a:r>
            <a:r>
              <a:rPr lang="en-US" altLang="en-US" i="1" dirty="0">
                <a:solidFill>
                  <a:srgbClr val="FF0000"/>
                </a:solidFill>
                <a:cs typeface="Times New Roman" panose="02020603050405020304" pitchFamily="18" charset="0"/>
              </a:rPr>
              <a:t>state</a:t>
            </a:r>
            <a:r>
              <a:rPr lang="en-US" altLang="en-US" dirty="0">
                <a:solidFill>
                  <a:srgbClr val="FF0000"/>
                </a:solidFill>
                <a:cs typeface="Times New Roman" panose="02020603050405020304" pitchFamily="18" charset="0"/>
              </a:rPr>
              <a:t> sequence</a:t>
            </a:r>
            <a:r>
              <a:rPr lang="en-US" altLang="en-US" dirty="0">
                <a:cs typeface="Times New Roman" panose="02020603050405020304" pitchFamily="18" charset="0"/>
              </a:rPr>
              <a:t>:</a:t>
            </a:r>
            <a:r>
              <a:rPr lang="en-US" altLang="en-US" dirty="0">
                <a:solidFill>
                  <a:srgbClr val="FF0000"/>
                </a:solidFill>
                <a:cs typeface="Times New Roman" panose="02020603050405020304" pitchFamily="18" charset="0"/>
              </a:rPr>
              <a:t> </a:t>
            </a:r>
            <a:r>
              <a:rPr lang="en-US" altLang="en-US" dirty="0">
                <a:cs typeface="Times New Roman" panose="02020603050405020304" pitchFamily="18" charset="0"/>
              </a:rPr>
              <a:t>What is the most likely underlying sequence of tags for the observed sequence of words? </a:t>
            </a:r>
          </a:p>
          <a:p>
            <a:pPr eaLnBrk="1" hangingPunct="1"/>
            <a:r>
              <a:rPr lang="en-US" altLang="en-US" dirty="0">
                <a:solidFill>
                  <a:srgbClr val="FF0000"/>
                </a:solidFill>
                <a:cs typeface="Times New Roman" panose="02020603050405020304" pitchFamily="18" charset="0"/>
              </a:rPr>
              <a:t>Maximum likelihood training</a:t>
            </a:r>
            <a:r>
              <a:rPr lang="en-US" altLang="en-US" dirty="0">
                <a:cs typeface="Times New Roman" panose="02020603050405020304" pitchFamily="18" charset="0"/>
              </a:rPr>
              <a:t>: Estimate transition/emission probabilities given  training data (not discussed in this class)</a:t>
            </a:r>
          </a:p>
        </p:txBody>
      </p:sp>
      <p:sp>
        <p:nvSpPr>
          <p:cNvPr id="78853"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Ray Mooney</a:t>
            </a:r>
          </a:p>
        </p:txBody>
      </p:sp>
      <p:sp>
        <p:nvSpPr>
          <p:cNvPr id="7" name="Rectangle 6">
            <a:extLst>
              <a:ext uri="{FF2B5EF4-FFF2-40B4-BE49-F238E27FC236}">
                <a16:creationId xmlns:a16="http://schemas.microsoft.com/office/drawing/2014/main" id="{3B992D3C-B26D-4E20-891A-D37A989284D5}"/>
              </a:ext>
            </a:extLst>
          </p:cNvPr>
          <p:cNvSpPr/>
          <p:nvPr/>
        </p:nvSpPr>
        <p:spPr bwMode="auto">
          <a:xfrm>
            <a:off x="595086" y="3012936"/>
            <a:ext cx="7989207" cy="1463040"/>
          </a:xfrm>
          <a:prstGeom prst="rect">
            <a:avLst/>
          </a:prstGeom>
          <a:noFill/>
          <a:ln w="12700" cap="flat" cmpd="sng" algn="ctr">
            <a:solidFill>
              <a:srgbClr val="3333CC"/>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6862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B0DF9-9A21-46C8-B4FE-6995FAC6F9E9}"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9" name="Rectangle 2"/>
          <p:cNvSpPr>
            <a:spLocks noGrp="1" noChangeArrowheads="1"/>
          </p:cNvSpPr>
          <p:nvPr>
            <p:ph type="title"/>
          </p:nvPr>
        </p:nvSpPr>
        <p:spPr/>
        <p:txBody>
          <a:bodyPr/>
          <a:lstStyle/>
          <a:p>
            <a:pPr eaLnBrk="1" hangingPunct="1"/>
            <a:r>
              <a:rPr lang="en-US" altLang="en-US"/>
              <a:t>Most Likely State Sequence (Decoding)</a:t>
            </a:r>
          </a:p>
        </p:txBody>
      </p:sp>
      <p:sp>
        <p:nvSpPr>
          <p:cNvPr id="118788" name="Rectangle 3"/>
          <p:cNvSpPr>
            <a:spLocks noGrp="1" noChangeArrowheads="1"/>
          </p:cNvSpPr>
          <p:nvPr>
            <p:ph type="body" idx="1"/>
          </p:nvPr>
        </p:nvSpPr>
        <p:spPr>
          <a:xfrm>
            <a:off x="503238" y="1371600"/>
            <a:ext cx="8259762" cy="3273425"/>
          </a:xfrm>
        </p:spPr>
        <p:txBody>
          <a:bodyPr/>
          <a:lstStyle/>
          <a:p>
            <a:pPr eaLnBrk="1" hangingPunct="1"/>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and a model,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most likely state sequence, </a:t>
            </a:r>
            <a:r>
              <a:rPr lang="en-US" altLang="en-US" sz="2800" i="1" dirty="0">
                <a:cs typeface="Times New Roman" panose="02020603050405020304" pitchFamily="18" charset="0"/>
              </a:rPr>
              <a:t>Q</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1</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2</a:t>
            </a:r>
            <a:r>
              <a:rPr lang="en-US" altLang="en-US" sz="2800" dirty="0">
                <a:cs typeface="Times New Roman" panose="02020603050405020304" pitchFamily="18" charset="0"/>
              </a:rPr>
              <a:t>,…</a:t>
            </a:r>
            <a:r>
              <a:rPr lang="en-US" altLang="en-US" sz="2800" i="1" dirty="0" err="1">
                <a:cs typeface="Times New Roman" panose="02020603050405020304" pitchFamily="18" charset="0"/>
              </a:rPr>
              <a:t>q</a:t>
            </a:r>
            <a:r>
              <a:rPr lang="en-US" altLang="en-US" sz="2800" i="1" baseline="-25000" dirty="0" err="1">
                <a:cs typeface="Times New Roman" panose="02020603050405020304" pitchFamily="18" charset="0"/>
              </a:rPr>
              <a:t>T</a:t>
            </a:r>
            <a:r>
              <a:rPr lang="en-US" altLang="en-US" sz="2800" dirty="0">
                <a:cs typeface="Times New Roman" panose="02020603050405020304" pitchFamily="18" charset="0"/>
              </a:rPr>
              <a:t>, that generated this sequence from this model?</a:t>
            </a:r>
          </a:p>
        </p:txBody>
      </p:sp>
      <p:grpSp>
        <p:nvGrpSpPr>
          <p:cNvPr id="101381" name="Group 4"/>
          <p:cNvGrpSpPr>
            <a:grpSpLocks/>
          </p:cNvGrpSpPr>
          <p:nvPr/>
        </p:nvGrpSpPr>
        <p:grpSpPr bwMode="auto">
          <a:xfrm>
            <a:off x="1214438" y="4627563"/>
            <a:ext cx="2949575" cy="1951037"/>
            <a:chOff x="688" y="2569"/>
            <a:chExt cx="1858" cy="1229"/>
          </a:xfrm>
        </p:grpSpPr>
        <p:grpSp>
          <p:nvGrpSpPr>
            <p:cNvPr id="101386" name="Group 5"/>
            <p:cNvGrpSpPr>
              <a:grpSpLocks/>
            </p:cNvGrpSpPr>
            <p:nvPr/>
          </p:nvGrpSpPr>
          <p:grpSpPr bwMode="auto">
            <a:xfrm>
              <a:off x="933" y="2693"/>
              <a:ext cx="1533" cy="1001"/>
              <a:chOff x="284" y="1101"/>
              <a:chExt cx="4313" cy="2622"/>
            </a:xfrm>
          </p:grpSpPr>
          <p:grpSp>
            <p:nvGrpSpPr>
              <p:cNvPr id="101388" name="Group 6"/>
              <p:cNvGrpSpPr>
                <a:grpSpLocks/>
              </p:cNvGrpSpPr>
              <p:nvPr/>
            </p:nvGrpSpPr>
            <p:grpSpPr bwMode="auto">
              <a:xfrm>
                <a:off x="1360" y="2500"/>
                <a:ext cx="829" cy="797"/>
                <a:chOff x="3852" y="2120"/>
                <a:chExt cx="1098" cy="1242"/>
              </a:xfrm>
            </p:grpSpPr>
            <p:sp>
              <p:nvSpPr>
                <p:cNvPr id="101407"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408"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409"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1389" name="Group 10"/>
              <p:cNvGrpSpPr>
                <a:grpSpLocks/>
              </p:cNvGrpSpPr>
              <p:nvPr/>
            </p:nvGrpSpPr>
            <p:grpSpPr bwMode="auto">
              <a:xfrm>
                <a:off x="2181" y="1163"/>
                <a:ext cx="829" cy="797"/>
                <a:chOff x="3852" y="2120"/>
                <a:chExt cx="1098" cy="1242"/>
              </a:xfrm>
            </p:grpSpPr>
            <p:sp>
              <p:nvSpPr>
                <p:cNvPr id="101404"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405"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406"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1390"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91"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92"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93"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94"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95"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96"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97"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98"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99"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400"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401"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402"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403"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1387"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6" name="Group 29"/>
          <p:cNvGrpSpPr>
            <a:grpSpLocks/>
          </p:cNvGrpSpPr>
          <p:nvPr/>
        </p:nvGrpSpPr>
        <p:grpSpPr bwMode="auto">
          <a:xfrm>
            <a:off x="4754563" y="5230813"/>
            <a:ext cx="3138487" cy="584200"/>
            <a:chOff x="2995" y="3295"/>
            <a:chExt cx="1977" cy="368"/>
          </a:xfrm>
        </p:grpSpPr>
        <p:sp>
          <p:nvSpPr>
            <p:cNvPr id="101384"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John gave the dog an apple. </a:t>
              </a:r>
            </a:p>
          </p:txBody>
        </p:sp>
        <p:sp>
          <p:nvSpPr>
            <p:cNvPr id="101385"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138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143084-9C3F-4591-8F1E-CB0C0B7832A4}"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27" name="Rectangle 2"/>
          <p:cNvSpPr>
            <a:spLocks noGrp="1" noChangeArrowheads="1"/>
          </p:cNvSpPr>
          <p:nvPr>
            <p:ph type="title"/>
          </p:nvPr>
        </p:nvSpPr>
        <p:spPr/>
        <p:txBody>
          <a:bodyPr/>
          <a:lstStyle/>
          <a:p>
            <a:pPr eaLnBrk="1" hangingPunct="1"/>
            <a:r>
              <a:rPr lang="en-US" altLang="en-US"/>
              <a:t>Most Likely State Sequence</a:t>
            </a:r>
          </a:p>
        </p:txBody>
      </p:sp>
      <p:sp>
        <p:nvSpPr>
          <p:cNvPr id="103428" name="Rectangle 3"/>
          <p:cNvSpPr>
            <a:spLocks noGrp="1" noChangeArrowheads="1"/>
          </p:cNvSpPr>
          <p:nvPr>
            <p:ph type="body" idx="1"/>
          </p:nvPr>
        </p:nvSpPr>
        <p:spPr>
          <a:xfrm>
            <a:off x="503238" y="1371600"/>
            <a:ext cx="8259762" cy="3273425"/>
          </a:xfrm>
        </p:spPr>
        <p:txBody>
          <a:bodyPr/>
          <a:lstStyle/>
          <a:p>
            <a:pPr eaLnBrk="1" hangingPunct="1"/>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and a model,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most likely state sequence, </a:t>
            </a:r>
            <a:r>
              <a:rPr lang="en-US" altLang="en-US" sz="2800" i="1" dirty="0">
                <a:cs typeface="Times New Roman" panose="02020603050405020304" pitchFamily="18" charset="0"/>
              </a:rPr>
              <a:t>Q</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1</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2</a:t>
            </a:r>
            <a:r>
              <a:rPr lang="en-US" altLang="en-US" sz="2800" dirty="0">
                <a:cs typeface="Times New Roman" panose="02020603050405020304" pitchFamily="18" charset="0"/>
              </a:rPr>
              <a:t>,…</a:t>
            </a:r>
            <a:r>
              <a:rPr lang="en-US" altLang="en-US" sz="2800" i="1" dirty="0" err="1">
                <a:cs typeface="Times New Roman" panose="02020603050405020304" pitchFamily="18" charset="0"/>
              </a:rPr>
              <a:t>q</a:t>
            </a:r>
            <a:r>
              <a:rPr lang="en-US" altLang="en-US" sz="2800" i="1" baseline="-25000" dirty="0" err="1">
                <a:cs typeface="Times New Roman" panose="02020603050405020304" pitchFamily="18" charset="0"/>
              </a:rPr>
              <a:t>T</a:t>
            </a:r>
            <a:r>
              <a:rPr lang="en-US" altLang="en-US" sz="2800" dirty="0">
                <a:cs typeface="Times New Roman" panose="02020603050405020304" pitchFamily="18" charset="0"/>
              </a:rPr>
              <a:t>, that generated this sequence from this model?</a:t>
            </a:r>
          </a:p>
          <a:p>
            <a:pPr marL="0" indent="0" eaLnBrk="1" hangingPunct="1">
              <a:buNone/>
            </a:pPr>
            <a:endParaRPr lang="en-US" altLang="en-US" sz="2800" dirty="0"/>
          </a:p>
        </p:txBody>
      </p:sp>
      <p:grpSp>
        <p:nvGrpSpPr>
          <p:cNvPr id="103429" name="Group 4"/>
          <p:cNvGrpSpPr>
            <a:grpSpLocks/>
          </p:cNvGrpSpPr>
          <p:nvPr/>
        </p:nvGrpSpPr>
        <p:grpSpPr bwMode="auto">
          <a:xfrm>
            <a:off x="1214438" y="4627563"/>
            <a:ext cx="2949575" cy="1951037"/>
            <a:chOff x="688" y="2569"/>
            <a:chExt cx="1858" cy="1229"/>
          </a:xfrm>
        </p:grpSpPr>
        <p:grpSp>
          <p:nvGrpSpPr>
            <p:cNvPr id="103436" name="Group 5"/>
            <p:cNvGrpSpPr>
              <a:grpSpLocks/>
            </p:cNvGrpSpPr>
            <p:nvPr/>
          </p:nvGrpSpPr>
          <p:grpSpPr bwMode="auto">
            <a:xfrm>
              <a:off x="933" y="2693"/>
              <a:ext cx="1533" cy="1001"/>
              <a:chOff x="284" y="1101"/>
              <a:chExt cx="4313" cy="2622"/>
            </a:xfrm>
          </p:grpSpPr>
          <p:grpSp>
            <p:nvGrpSpPr>
              <p:cNvPr id="103438" name="Group 6"/>
              <p:cNvGrpSpPr>
                <a:grpSpLocks/>
              </p:cNvGrpSpPr>
              <p:nvPr/>
            </p:nvGrpSpPr>
            <p:grpSpPr bwMode="auto">
              <a:xfrm>
                <a:off x="1360" y="2500"/>
                <a:ext cx="829" cy="797"/>
                <a:chOff x="3852" y="2120"/>
                <a:chExt cx="1098" cy="1242"/>
              </a:xfrm>
            </p:grpSpPr>
            <p:sp>
              <p:nvSpPr>
                <p:cNvPr id="103457"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58"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59"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3439" name="Group 10"/>
              <p:cNvGrpSpPr>
                <a:grpSpLocks/>
              </p:cNvGrpSpPr>
              <p:nvPr/>
            </p:nvGrpSpPr>
            <p:grpSpPr bwMode="auto">
              <a:xfrm>
                <a:off x="2181" y="1163"/>
                <a:ext cx="829" cy="797"/>
                <a:chOff x="3852" y="2120"/>
                <a:chExt cx="1098" cy="1242"/>
              </a:xfrm>
            </p:grpSpPr>
            <p:sp>
              <p:nvSpPr>
                <p:cNvPr id="103454"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55"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56"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3440"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41"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42"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43"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44"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45"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46"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47"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48"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49"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50"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51"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52"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53"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3437"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3430" name="Group 29"/>
          <p:cNvGrpSpPr>
            <a:grpSpLocks/>
          </p:cNvGrpSpPr>
          <p:nvPr/>
        </p:nvGrpSpPr>
        <p:grpSpPr bwMode="auto">
          <a:xfrm>
            <a:off x="4754563" y="5230813"/>
            <a:ext cx="3138487" cy="584200"/>
            <a:chOff x="2995" y="3295"/>
            <a:chExt cx="1977" cy="368"/>
          </a:xfrm>
        </p:grpSpPr>
        <p:sp>
          <p:nvSpPr>
            <p:cNvPr id="103434"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John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gave the dog an apple. </a:t>
              </a:r>
            </a:p>
          </p:txBody>
        </p:sp>
        <p:sp>
          <p:nvSpPr>
            <p:cNvPr id="103435"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3431"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Det</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PropNoun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Verb </a:t>
            </a:r>
          </a:p>
        </p:txBody>
      </p:sp>
      <p:sp>
        <p:nvSpPr>
          <p:cNvPr id="103432" name="Freeform 33"/>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3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06DD57-41E6-4F45-B62D-C9D8BCC48463}"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75" name="Rectangle 2"/>
          <p:cNvSpPr>
            <a:spLocks noGrp="1" noChangeArrowheads="1"/>
          </p:cNvSpPr>
          <p:nvPr>
            <p:ph type="title"/>
          </p:nvPr>
        </p:nvSpPr>
        <p:spPr/>
        <p:txBody>
          <a:bodyPr/>
          <a:lstStyle/>
          <a:p>
            <a:pPr eaLnBrk="1" hangingPunct="1"/>
            <a:r>
              <a:rPr lang="en-US" altLang="en-US"/>
              <a:t>Most Likely State Sequence</a:t>
            </a:r>
          </a:p>
        </p:txBody>
      </p:sp>
      <p:sp>
        <p:nvSpPr>
          <p:cNvPr id="105476" name="Rectangle 3"/>
          <p:cNvSpPr>
            <a:spLocks noGrp="1" noChangeArrowheads="1"/>
          </p:cNvSpPr>
          <p:nvPr>
            <p:ph type="body" idx="1"/>
          </p:nvPr>
        </p:nvSpPr>
        <p:spPr>
          <a:xfrm>
            <a:off x="503238" y="1371600"/>
            <a:ext cx="8259762" cy="3273425"/>
          </a:xfrm>
        </p:spPr>
        <p:txBody>
          <a:bodyPr/>
          <a:lstStyle/>
          <a:p>
            <a:pPr eaLnBrk="1" hangingPunct="1"/>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and a model,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most likely state sequence, </a:t>
            </a:r>
            <a:r>
              <a:rPr lang="en-US" altLang="en-US" sz="2800" i="1" dirty="0">
                <a:cs typeface="Times New Roman" panose="02020603050405020304" pitchFamily="18" charset="0"/>
              </a:rPr>
              <a:t>Q</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1</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2</a:t>
            </a:r>
            <a:r>
              <a:rPr lang="en-US" altLang="en-US" sz="2800" dirty="0">
                <a:cs typeface="Times New Roman" panose="02020603050405020304" pitchFamily="18" charset="0"/>
              </a:rPr>
              <a:t>,…</a:t>
            </a:r>
            <a:r>
              <a:rPr lang="en-US" altLang="en-US" sz="2800" i="1" dirty="0" err="1">
                <a:cs typeface="Times New Roman" panose="02020603050405020304" pitchFamily="18" charset="0"/>
              </a:rPr>
              <a:t>q</a:t>
            </a:r>
            <a:r>
              <a:rPr lang="en-US" altLang="en-US" sz="2800" i="1" baseline="-25000" dirty="0" err="1">
                <a:cs typeface="Times New Roman" panose="02020603050405020304" pitchFamily="18" charset="0"/>
              </a:rPr>
              <a:t>T</a:t>
            </a:r>
            <a:r>
              <a:rPr lang="en-US" altLang="en-US" sz="2800" dirty="0">
                <a:cs typeface="Times New Roman" panose="02020603050405020304" pitchFamily="18" charset="0"/>
              </a:rPr>
              <a:t>, that generated this sequence from this model?</a:t>
            </a:r>
          </a:p>
          <a:p>
            <a:pPr marL="0" indent="0" eaLnBrk="1" hangingPunct="1">
              <a:buNone/>
            </a:pPr>
            <a:endParaRPr lang="en-US" altLang="en-US" sz="2800" dirty="0"/>
          </a:p>
        </p:txBody>
      </p:sp>
      <p:grpSp>
        <p:nvGrpSpPr>
          <p:cNvPr id="105477" name="Group 4"/>
          <p:cNvGrpSpPr>
            <a:grpSpLocks/>
          </p:cNvGrpSpPr>
          <p:nvPr/>
        </p:nvGrpSpPr>
        <p:grpSpPr bwMode="auto">
          <a:xfrm>
            <a:off x="1214438" y="4627563"/>
            <a:ext cx="2949575" cy="1951037"/>
            <a:chOff x="688" y="2569"/>
            <a:chExt cx="1858" cy="1229"/>
          </a:xfrm>
        </p:grpSpPr>
        <p:grpSp>
          <p:nvGrpSpPr>
            <p:cNvPr id="105485" name="Group 5"/>
            <p:cNvGrpSpPr>
              <a:grpSpLocks/>
            </p:cNvGrpSpPr>
            <p:nvPr/>
          </p:nvGrpSpPr>
          <p:grpSpPr bwMode="auto">
            <a:xfrm>
              <a:off x="933" y="2693"/>
              <a:ext cx="1533" cy="1001"/>
              <a:chOff x="284" y="1101"/>
              <a:chExt cx="4313" cy="2622"/>
            </a:xfrm>
          </p:grpSpPr>
          <p:grpSp>
            <p:nvGrpSpPr>
              <p:cNvPr id="105487" name="Group 6"/>
              <p:cNvGrpSpPr>
                <a:grpSpLocks/>
              </p:cNvGrpSpPr>
              <p:nvPr/>
            </p:nvGrpSpPr>
            <p:grpSpPr bwMode="auto">
              <a:xfrm>
                <a:off x="1360" y="2500"/>
                <a:ext cx="829" cy="797"/>
                <a:chOff x="3852" y="2120"/>
                <a:chExt cx="1098" cy="1242"/>
              </a:xfrm>
            </p:grpSpPr>
            <p:sp>
              <p:nvSpPr>
                <p:cNvPr id="105506"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507"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508"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5488" name="Group 10"/>
              <p:cNvGrpSpPr>
                <a:grpSpLocks/>
              </p:cNvGrpSpPr>
              <p:nvPr/>
            </p:nvGrpSpPr>
            <p:grpSpPr bwMode="auto">
              <a:xfrm>
                <a:off x="2181" y="1163"/>
                <a:ext cx="829" cy="797"/>
                <a:chOff x="3852" y="2120"/>
                <a:chExt cx="1098" cy="1242"/>
              </a:xfrm>
            </p:grpSpPr>
            <p:sp>
              <p:nvSpPr>
                <p:cNvPr id="105503"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504"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505"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5489"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0"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1"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2"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3"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4"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5"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6"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7"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8"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99"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500"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501"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502"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5486"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5478" name="Group 29"/>
          <p:cNvGrpSpPr>
            <a:grpSpLocks/>
          </p:cNvGrpSpPr>
          <p:nvPr/>
        </p:nvGrpSpPr>
        <p:grpSpPr bwMode="auto">
          <a:xfrm>
            <a:off x="4754563" y="5230813"/>
            <a:ext cx="3138487" cy="584200"/>
            <a:chOff x="2995" y="3295"/>
            <a:chExt cx="1977" cy="368"/>
          </a:xfrm>
        </p:grpSpPr>
        <p:sp>
          <p:nvSpPr>
            <p:cNvPr id="105483"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John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gave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the dog an apple. </a:t>
              </a:r>
            </a:p>
          </p:txBody>
        </p:sp>
        <p:sp>
          <p:nvSpPr>
            <p:cNvPr id="105484"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5479"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Det</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PropNoun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Verb </a:t>
            </a:r>
          </a:p>
        </p:txBody>
      </p:sp>
      <p:sp>
        <p:nvSpPr>
          <p:cNvPr id="105480" name="Freeform 33"/>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81" name="Freeform 34"/>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82"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2D2BFC-A765-488A-96FA-77B3A9F203E0}"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23" name="Rectangle 2"/>
          <p:cNvSpPr>
            <a:spLocks noGrp="1" noChangeArrowheads="1"/>
          </p:cNvSpPr>
          <p:nvPr>
            <p:ph type="title"/>
          </p:nvPr>
        </p:nvSpPr>
        <p:spPr/>
        <p:txBody>
          <a:bodyPr/>
          <a:lstStyle/>
          <a:p>
            <a:pPr eaLnBrk="1" hangingPunct="1"/>
            <a:r>
              <a:rPr lang="en-US" altLang="en-US"/>
              <a:t>Most Likely State Sequence</a:t>
            </a:r>
          </a:p>
        </p:txBody>
      </p:sp>
      <p:sp>
        <p:nvSpPr>
          <p:cNvPr id="107524" name="Rectangle 3"/>
          <p:cNvSpPr>
            <a:spLocks noGrp="1" noChangeArrowheads="1"/>
          </p:cNvSpPr>
          <p:nvPr>
            <p:ph type="body" idx="1"/>
          </p:nvPr>
        </p:nvSpPr>
        <p:spPr>
          <a:xfrm>
            <a:off x="503238" y="1371600"/>
            <a:ext cx="8259762" cy="3273425"/>
          </a:xfrm>
        </p:spPr>
        <p:txBody>
          <a:bodyPr/>
          <a:lstStyle/>
          <a:p>
            <a:pPr eaLnBrk="1" hangingPunct="1"/>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and a model,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most likely state sequence, </a:t>
            </a:r>
            <a:r>
              <a:rPr lang="en-US" altLang="en-US" sz="2800" i="1" dirty="0">
                <a:cs typeface="Times New Roman" panose="02020603050405020304" pitchFamily="18" charset="0"/>
              </a:rPr>
              <a:t>Q</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1</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2</a:t>
            </a:r>
            <a:r>
              <a:rPr lang="en-US" altLang="en-US" sz="2800" dirty="0">
                <a:cs typeface="Times New Roman" panose="02020603050405020304" pitchFamily="18" charset="0"/>
              </a:rPr>
              <a:t>,…</a:t>
            </a:r>
            <a:r>
              <a:rPr lang="en-US" altLang="en-US" sz="2800" i="1" dirty="0" err="1">
                <a:cs typeface="Times New Roman" panose="02020603050405020304" pitchFamily="18" charset="0"/>
              </a:rPr>
              <a:t>q</a:t>
            </a:r>
            <a:r>
              <a:rPr lang="en-US" altLang="en-US" sz="2800" i="1" baseline="-25000" dirty="0" err="1">
                <a:cs typeface="Times New Roman" panose="02020603050405020304" pitchFamily="18" charset="0"/>
              </a:rPr>
              <a:t>T</a:t>
            </a:r>
            <a:r>
              <a:rPr lang="en-US" altLang="en-US" sz="2800" dirty="0">
                <a:cs typeface="Times New Roman" panose="02020603050405020304" pitchFamily="18" charset="0"/>
              </a:rPr>
              <a:t>, that generated this sequence from this model?</a:t>
            </a:r>
          </a:p>
          <a:p>
            <a:pPr marL="0" indent="0" eaLnBrk="1" hangingPunct="1">
              <a:buNone/>
            </a:pPr>
            <a:endParaRPr lang="en-US" altLang="en-US" sz="2800" dirty="0"/>
          </a:p>
        </p:txBody>
      </p:sp>
      <p:grpSp>
        <p:nvGrpSpPr>
          <p:cNvPr id="107525" name="Group 4"/>
          <p:cNvGrpSpPr>
            <a:grpSpLocks/>
          </p:cNvGrpSpPr>
          <p:nvPr/>
        </p:nvGrpSpPr>
        <p:grpSpPr bwMode="auto">
          <a:xfrm>
            <a:off x="1214438" y="4627563"/>
            <a:ext cx="2949575" cy="1951037"/>
            <a:chOff x="688" y="2569"/>
            <a:chExt cx="1858" cy="1229"/>
          </a:xfrm>
        </p:grpSpPr>
        <p:grpSp>
          <p:nvGrpSpPr>
            <p:cNvPr id="107534" name="Group 5"/>
            <p:cNvGrpSpPr>
              <a:grpSpLocks/>
            </p:cNvGrpSpPr>
            <p:nvPr/>
          </p:nvGrpSpPr>
          <p:grpSpPr bwMode="auto">
            <a:xfrm>
              <a:off x="933" y="2693"/>
              <a:ext cx="1533" cy="1001"/>
              <a:chOff x="284" y="1101"/>
              <a:chExt cx="4313" cy="2622"/>
            </a:xfrm>
          </p:grpSpPr>
          <p:grpSp>
            <p:nvGrpSpPr>
              <p:cNvPr id="107536" name="Group 6"/>
              <p:cNvGrpSpPr>
                <a:grpSpLocks/>
              </p:cNvGrpSpPr>
              <p:nvPr/>
            </p:nvGrpSpPr>
            <p:grpSpPr bwMode="auto">
              <a:xfrm>
                <a:off x="1360" y="2500"/>
                <a:ext cx="829" cy="797"/>
                <a:chOff x="3852" y="2120"/>
                <a:chExt cx="1098" cy="1242"/>
              </a:xfrm>
            </p:grpSpPr>
            <p:sp>
              <p:nvSpPr>
                <p:cNvPr id="107555"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56"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57"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7537" name="Group 10"/>
              <p:cNvGrpSpPr>
                <a:grpSpLocks/>
              </p:cNvGrpSpPr>
              <p:nvPr/>
            </p:nvGrpSpPr>
            <p:grpSpPr bwMode="auto">
              <a:xfrm>
                <a:off x="2181" y="1163"/>
                <a:ext cx="829" cy="797"/>
                <a:chOff x="3852" y="2120"/>
                <a:chExt cx="1098" cy="1242"/>
              </a:xfrm>
            </p:grpSpPr>
            <p:sp>
              <p:nvSpPr>
                <p:cNvPr id="107552"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53"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54"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7538"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39"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0"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1"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2"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3"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4"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5"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6"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7"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8"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49"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50"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51"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7535"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7526" name="Group 29"/>
          <p:cNvGrpSpPr>
            <a:grpSpLocks/>
          </p:cNvGrpSpPr>
          <p:nvPr/>
        </p:nvGrpSpPr>
        <p:grpSpPr bwMode="auto">
          <a:xfrm>
            <a:off x="4754563" y="5230813"/>
            <a:ext cx="3138487" cy="584200"/>
            <a:chOff x="2995" y="3295"/>
            <a:chExt cx="1977" cy="368"/>
          </a:xfrm>
        </p:grpSpPr>
        <p:sp>
          <p:nvSpPr>
            <p:cNvPr id="107532"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John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gave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dog an apple. </a:t>
              </a:r>
            </a:p>
          </p:txBody>
        </p:sp>
        <p:sp>
          <p:nvSpPr>
            <p:cNvPr id="107533"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7527"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Det</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PropNoun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Verb </a:t>
            </a:r>
          </a:p>
        </p:txBody>
      </p:sp>
      <p:sp>
        <p:nvSpPr>
          <p:cNvPr id="107528" name="Freeform 33"/>
          <p:cNvSpPr>
            <a:spLocks/>
          </p:cNvSpPr>
          <p:nvPr/>
        </p:nvSpPr>
        <p:spPr bwMode="auto">
          <a:xfrm>
            <a:off x="2073275" y="4562475"/>
            <a:ext cx="4071938" cy="850900"/>
          </a:xfrm>
          <a:custGeom>
            <a:avLst/>
            <a:gdLst>
              <a:gd name="T0" fmla="*/ 0 w 2565"/>
              <a:gd name="T1" fmla="*/ 2147483646 h 536"/>
              <a:gd name="T2" fmla="*/ 2147483646 w 2565"/>
              <a:gd name="T3" fmla="*/ 2147483646 h 536"/>
              <a:gd name="T4" fmla="*/ 2147483646 w 2565"/>
              <a:gd name="T5" fmla="*/ 2147483646 h 536"/>
              <a:gd name="T6" fmla="*/ 2147483646 w 2565"/>
              <a:gd name="T7" fmla="*/ 2147483646 h 536"/>
              <a:gd name="T8" fmla="*/ 0 60000 65536"/>
              <a:gd name="T9" fmla="*/ 0 60000 65536"/>
              <a:gd name="T10" fmla="*/ 0 60000 65536"/>
              <a:gd name="T11" fmla="*/ 0 60000 65536"/>
              <a:gd name="T12" fmla="*/ 0 w 2565"/>
              <a:gd name="T13" fmla="*/ 0 h 536"/>
              <a:gd name="T14" fmla="*/ 2565 w 2565"/>
              <a:gd name="T15" fmla="*/ 536 h 536"/>
            </a:gdLst>
            <a:ahLst/>
            <a:cxnLst>
              <a:cxn ang="T8">
                <a:pos x="T0" y="T1"/>
              </a:cxn>
              <a:cxn ang="T9">
                <a:pos x="T2" y="T3"/>
              </a:cxn>
              <a:cxn ang="T10">
                <a:pos x="T4" y="T5"/>
              </a:cxn>
              <a:cxn ang="T11">
                <a:pos x="T6" y="T7"/>
              </a:cxn>
            </a:cxnLst>
            <a:rect l="T12" t="T13" r="T14" b="T15"/>
            <a:pathLst>
              <a:path w="2565" h="536">
                <a:moveTo>
                  <a:pt x="0" y="229"/>
                </a:moveTo>
                <a:cubicBezTo>
                  <a:pt x="262" y="169"/>
                  <a:pt x="525" y="109"/>
                  <a:pt x="906" y="83"/>
                </a:cubicBezTo>
                <a:cubicBezTo>
                  <a:pt x="1287" y="57"/>
                  <a:pt x="2012" y="0"/>
                  <a:pt x="2288" y="75"/>
                </a:cubicBezTo>
                <a:cubicBezTo>
                  <a:pt x="2564" y="150"/>
                  <a:pt x="2520" y="460"/>
                  <a:pt x="2565" y="536"/>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29" name="Freeform 34"/>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30" name="Freeform 35"/>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3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724803-0BE2-4573-85D7-0BD50DC02233}"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71" name="Rectangle 2"/>
          <p:cNvSpPr>
            <a:spLocks noGrp="1" noChangeArrowheads="1"/>
          </p:cNvSpPr>
          <p:nvPr>
            <p:ph type="title"/>
          </p:nvPr>
        </p:nvSpPr>
        <p:spPr/>
        <p:txBody>
          <a:bodyPr/>
          <a:lstStyle/>
          <a:p>
            <a:pPr eaLnBrk="1" hangingPunct="1"/>
            <a:r>
              <a:rPr lang="en-US" altLang="en-US"/>
              <a:t>Most Likely State Sequence</a:t>
            </a:r>
          </a:p>
        </p:txBody>
      </p:sp>
      <p:sp>
        <p:nvSpPr>
          <p:cNvPr id="109572" name="Rectangle 3"/>
          <p:cNvSpPr>
            <a:spLocks noGrp="1" noChangeArrowheads="1"/>
          </p:cNvSpPr>
          <p:nvPr>
            <p:ph type="body" idx="1"/>
          </p:nvPr>
        </p:nvSpPr>
        <p:spPr>
          <a:xfrm>
            <a:off x="503238" y="1371600"/>
            <a:ext cx="8259762" cy="3273425"/>
          </a:xfrm>
        </p:spPr>
        <p:txBody>
          <a:bodyPr/>
          <a:lstStyle/>
          <a:p>
            <a:pPr eaLnBrk="1" hangingPunct="1"/>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and a model,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most likely state sequence, </a:t>
            </a:r>
            <a:r>
              <a:rPr lang="en-US" altLang="en-US" sz="2800" i="1" dirty="0">
                <a:cs typeface="Times New Roman" panose="02020603050405020304" pitchFamily="18" charset="0"/>
              </a:rPr>
              <a:t>Q</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1</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2</a:t>
            </a:r>
            <a:r>
              <a:rPr lang="en-US" altLang="en-US" sz="2800" dirty="0">
                <a:cs typeface="Times New Roman" panose="02020603050405020304" pitchFamily="18" charset="0"/>
              </a:rPr>
              <a:t>,…</a:t>
            </a:r>
            <a:r>
              <a:rPr lang="en-US" altLang="en-US" sz="2800" i="1" dirty="0" err="1">
                <a:cs typeface="Times New Roman" panose="02020603050405020304" pitchFamily="18" charset="0"/>
              </a:rPr>
              <a:t>q</a:t>
            </a:r>
            <a:r>
              <a:rPr lang="en-US" altLang="en-US" sz="2800" i="1" baseline="-25000" dirty="0" err="1">
                <a:cs typeface="Times New Roman" panose="02020603050405020304" pitchFamily="18" charset="0"/>
              </a:rPr>
              <a:t>T</a:t>
            </a:r>
            <a:r>
              <a:rPr lang="en-US" altLang="en-US" sz="2800" dirty="0">
                <a:cs typeface="Times New Roman" panose="02020603050405020304" pitchFamily="18" charset="0"/>
              </a:rPr>
              <a:t>, that generated this sequence from this model?</a:t>
            </a:r>
          </a:p>
          <a:p>
            <a:pPr marL="0" indent="0" eaLnBrk="1" hangingPunct="1">
              <a:buNone/>
            </a:pPr>
            <a:endParaRPr lang="en-US" altLang="en-US" sz="2800" dirty="0"/>
          </a:p>
        </p:txBody>
      </p:sp>
      <p:grpSp>
        <p:nvGrpSpPr>
          <p:cNvPr id="109573" name="Group 4"/>
          <p:cNvGrpSpPr>
            <a:grpSpLocks/>
          </p:cNvGrpSpPr>
          <p:nvPr/>
        </p:nvGrpSpPr>
        <p:grpSpPr bwMode="auto">
          <a:xfrm>
            <a:off x="1214438" y="4627563"/>
            <a:ext cx="2949575" cy="1951037"/>
            <a:chOff x="688" y="2569"/>
            <a:chExt cx="1858" cy="1229"/>
          </a:xfrm>
        </p:grpSpPr>
        <p:grpSp>
          <p:nvGrpSpPr>
            <p:cNvPr id="109583" name="Group 5"/>
            <p:cNvGrpSpPr>
              <a:grpSpLocks/>
            </p:cNvGrpSpPr>
            <p:nvPr/>
          </p:nvGrpSpPr>
          <p:grpSpPr bwMode="auto">
            <a:xfrm>
              <a:off x="933" y="2693"/>
              <a:ext cx="1533" cy="1001"/>
              <a:chOff x="284" y="1101"/>
              <a:chExt cx="4313" cy="2622"/>
            </a:xfrm>
          </p:grpSpPr>
          <p:grpSp>
            <p:nvGrpSpPr>
              <p:cNvPr id="109585" name="Group 6"/>
              <p:cNvGrpSpPr>
                <a:grpSpLocks/>
              </p:cNvGrpSpPr>
              <p:nvPr/>
            </p:nvGrpSpPr>
            <p:grpSpPr bwMode="auto">
              <a:xfrm>
                <a:off x="1360" y="2500"/>
                <a:ext cx="829" cy="797"/>
                <a:chOff x="3852" y="2120"/>
                <a:chExt cx="1098" cy="1242"/>
              </a:xfrm>
            </p:grpSpPr>
            <p:sp>
              <p:nvSpPr>
                <p:cNvPr id="109604"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605"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606"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9586" name="Group 10"/>
              <p:cNvGrpSpPr>
                <a:grpSpLocks/>
              </p:cNvGrpSpPr>
              <p:nvPr/>
            </p:nvGrpSpPr>
            <p:grpSpPr bwMode="auto">
              <a:xfrm>
                <a:off x="2181" y="1163"/>
                <a:ext cx="829" cy="797"/>
                <a:chOff x="3852" y="2120"/>
                <a:chExt cx="1098" cy="1242"/>
              </a:xfrm>
            </p:grpSpPr>
            <p:sp>
              <p:nvSpPr>
                <p:cNvPr id="109601"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602"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603"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9587"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88"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89"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0"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1"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2"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3"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4"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5"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6"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7"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8"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99"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600"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9584"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9574" name="Group 29"/>
          <p:cNvGrpSpPr>
            <a:grpSpLocks/>
          </p:cNvGrpSpPr>
          <p:nvPr/>
        </p:nvGrpSpPr>
        <p:grpSpPr bwMode="auto">
          <a:xfrm>
            <a:off x="4754563" y="5230813"/>
            <a:ext cx="3138487" cy="584200"/>
            <a:chOff x="2995" y="3295"/>
            <a:chExt cx="1977" cy="368"/>
          </a:xfrm>
        </p:grpSpPr>
        <p:sp>
          <p:nvSpPr>
            <p:cNvPr id="109581"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John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gave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dog</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an apple. </a:t>
              </a:r>
            </a:p>
          </p:txBody>
        </p:sp>
        <p:sp>
          <p:nvSpPr>
            <p:cNvPr id="109582"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9575"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Det</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PropNoun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Verb </a:t>
            </a:r>
          </a:p>
        </p:txBody>
      </p:sp>
      <p:sp>
        <p:nvSpPr>
          <p:cNvPr id="109576" name="Freeform 33"/>
          <p:cNvSpPr>
            <a:spLocks/>
          </p:cNvSpPr>
          <p:nvPr/>
        </p:nvSpPr>
        <p:spPr bwMode="auto">
          <a:xfrm>
            <a:off x="2073275" y="4562475"/>
            <a:ext cx="4071938" cy="850900"/>
          </a:xfrm>
          <a:custGeom>
            <a:avLst/>
            <a:gdLst>
              <a:gd name="T0" fmla="*/ 0 w 2565"/>
              <a:gd name="T1" fmla="*/ 2147483646 h 536"/>
              <a:gd name="T2" fmla="*/ 2147483646 w 2565"/>
              <a:gd name="T3" fmla="*/ 2147483646 h 536"/>
              <a:gd name="T4" fmla="*/ 2147483646 w 2565"/>
              <a:gd name="T5" fmla="*/ 2147483646 h 536"/>
              <a:gd name="T6" fmla="*/ 2147483646 w 2565"/>
              <a:gd name="T7" fmla="*/ 2147483646 h 536"/>
              <a:gd name="T8" fmla="*/ 0 60000 65536"/>
              <a:gd name="T9" fmla="*/ 0 60000 65536"/>
              <a:gd name="T10" fmla="*/ 0 60000 65536"/>
              <a:gd name="T11" fmla="*/ 0 60000 65536"/>
              <a:gd name="T12" fmla="*/ 0 w 2565"/>
              <a:gd name="T13" fmla="*/ 0 h 536"/>
              <a:gd name="T14" fmla="*/ 2565 w 2565"/>
              <a:gd name="T15" fmla="*/ 536 h 536"/>
            </a:gdLst>
            <a:ahLst/>
            <a:cxnLst>
              <a:cxn ang="T8">
                <a:pos x="T0" y="T1"/>
              </a:cxn>
              <a:cxn ang="T9">
                <a:pos x="T2" y="T3"/>
              </a:cxn>
              <a:cxn ang="T10">
                <a:pos x="T4" y="T5"/>
              </a:cxn>
              <a:cxn ang="T11">
                <a:pos x="T6" y="T7"/>
              </a:cxn>
            </a:cxnLst>
            <a:rect l="T12" t="T13" r="T14" b="T15"/>
            <a:pathLst>
              <a:path w="2565" h="536">
                <a:moveTo>
                  <a:pt x="0" y="229"/>
                </a:moveTo>
                <a:cubicBezTo>
                  <a:pt x="262" y="169"/>
                  <a:pt x="525" y="109"/>
                  <a:pt x="906" y="83"/>
                </a:cubicBezTo>
                <a:cubicBezTo>
                  <a:pt x="1287" y="57"/>
                  <a:pt x="2012" y="0"/>
                  <a:pt x="2288" y="75"/>
                </a:cubicBezTo>
                <a:cubicBezTo>
                  <a:pt x="2564" y="150"/>
                  <a:pt x="2520" y="460"/>
                  <a:pt x="2565" y="536"/>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77" name="Freeform 34"/>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78" name="Freeform 35"/>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79" name="Freeform 36"/>
          <p:cNvSpPr>
            <a:spLocks/>
          </p:cNvSpPr>
          <p:nvPr/>
        </p:nvSpPr>
        <p:spPr bwMode="auto">
          <a:xfrm>
            <a:off x="2998788" y="4729163"/>
            <a:ext cx="3524250" cy="733425"/>
          </a:xfrm>
          <a:custGeom>
            <a:avLst/>
            <a:gdLst>
              <a:gd name="T0" fmla="*/ 0 w 2220"/>
              <a:gd name="T1" fmla="*/ 2147483646 h 462"/>
              <a:gd name="T2" fmla="*/ 2147483646 w 2220"/>
              <a:gd name="T3" fmla="*/ 2147483646 h 462"/>
              <a:gd name="T4" fmla="*/ 2147483646 w 2220"/>
              <a:gd name="T5" fmla="*/ 2147483646 h 462"/>
              <a:gd name="T6" fmla="*/ 2147483646 w 2220"/>
              <a:gd name="T7" fmla="*/ 2147483646 h 462"/>
              <a:gd name="T8" fmla="*/ 2147483646 w 2220"/>
              <a:gd name="T9" fmla="*/ 2147483646 h 462"/>
              <a:gd name="T10" fmla="*/ 2147483646 w 2220"/>
              <a:gd name="T11" fmla="*/ 2147483646 h 462"/>
              <a:gd name="T12" fmla="*/ 0 60000 65536"/>
              <a:gd name="T13" fmla="*/ 0 60000 65536"/>
              <a:gd name="T14" fmla="*/ 0 60000 65536"/>
              <a:gd name="T15" fmla="*/ 0 60000 65536"/>
              <a:gd name="T16" fmla="*/ 0 60000 65536"/>
              <a:gd name="T17" fmla="*/ 0 60000 65536"/>
              <a:gd name="T18" fmla="*/ 0 w 2220"/>
              <a:gd name="T19" fmla="*/ 0 h 462"/>
              <a:gd name="T20" fmla="*/ 2220 w 2220"/>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220" h="462">
                <a:moveTo>
                  <a:pt x="0" y="139"/>
                </a:moveTo>
                <a:cubicBezTo>
                  <a:pt x="214" y="100"/>
                  <a:pt x="428" y="62"/>
                  <a:pt x="653" y="39"/>
                </a:cubicBezTo>
                <a:cubicBezTo>
                  <a:pt x="878" y="16"/>
                  <a:pt x="1143" y="2"/>
                  <a:pt x="1352" y="1"/>
                </a:cubicBezTo>
                <a:cubicBezTo>
                  <a:pt x="1561" y="0"/>
                  <a:pt x="1787" y="15"/>
                  <a:pt x="1905" y="32"/>
                </a:cubicBezTo>
                <a:cubicBezTo>
                  <a:pt x="2023" y="49"/>
                  <a:pt x="2007" y="29"/>
                  <a:pt x="2059" y="101"/>
                </a:cubicBezTo>
                <a:cubicBezTo>
                  <a:pt x="2111" y="173"/>
                  <a:pt x="2197" y="402"/>
                  <a:pt x="2220" y="462"/>
                </a:cubicBezTo>
              </a:path>
            </a:pathLst>
          </a:custGeom>
          <a:noFill/>
          <a:ln w="28575">
            <a:solidFill>
              <a:srgbClr val="0099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580"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3E43CA-0D4B-4E62-B4A2-48C9554B58C8}"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19" name="Rectangle 2"/>
          <p:cNvSpPr>
            <a:spLocks noGrp="1" noChangeArrowheads="1"/>
          </p:cNvSpPr>
          <p:nvPr>
            <p:ph type="title"/>
          </p:nvPr>
        </p:nvSpPr>
        <p:spPr/>
        <p:txBody>
          <a:bodyPr/>
          <a:lstStyle/>
          <a:p>
            <a:pPr eaLnBrk="1" hangingPunct="1"/>
            <a:r>
              <a:rPr lang="en-US" altLang="en-US"/>
              <a:t>Most Likely State Sequence</a:t>
            </a:r>
          </a:p>
        </p:txBody>
      </p:sp>
      <p:sp>
        <p:nvSpPr>
          <p:cNvPr id="111620" name="Rectangle 3"/>
          <p:cNvSpPr>
            <a:spLocks noGrp="1" noChangeArrowheads="1"/>
          </p:cNvSpPr>
          <p:nvPr>
            <p:ph type="body" idx="1"/>
          </p:nvPr>
        </p:nvSpPr>
        <p:spPr>
          <a:xfrm>
            <a:off x="503238" y="1371600"/>
            <a:ext cx="8259762" cy="3273425"/>
          </a:xfrm>
        </p:spPr>
        <p:txBody>
          <a:bodyPr/>
          <a:lstStyle/>
          <a:p>
            <a:pPr eaLnBrk="1" hangingPunct="1"/>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and a model,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most likely state sequence, </a:t>
            </a:r>
            <a:r>
              <a:rPr lang="en-US" altLang="en-US" sz="2800" i="1" dirty="0">
                <a:cs typeface="Times New Roman" panose="02020603050405020304" pitchFamily="18" charset="0"/>
              </a:rPr>
              <a:t>Q</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1</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2</a:t>
            </a:r>
            <a:r>
              <a:rPr lang="en-US" altLang="en-US" sz="2800" dirty="0">
                <a:cs typeface="Times New Roman" panose="02020603050405020304" pitchFamily="18" charset="0"/>
              </a:rPr>
              <a:t>,…</a:t>
            </a:r>
            <a:r>
              <a:rPr lang="en-US" altLang="en-US" sz="2800" i="1" dirty="0" err="1">
                <a:cs typeface="Times New Roman" panose="02020603050405020304" pitchFamily="18" charset="0"/>
              </a:rPr>
              <a:t>q</a:t>
            </a:r>
            <a:r>
              <a:rPr lang="en-US" altLang="en-US" sz="2800" i="1" baseline="-25000" dirty="0" err="1">
                <a:cs typeface="Times New Roman" panose="02020603050405020304" pitchFamily="18" charset="0"/>
              </a:rPr>
              <a:t>T</a:t>
            </a:r>
            <a:r>
              <a:rPr lang="en-US" altLang="en-US" sz="2800" dirty="0">
                <a:cs typeface="Times New Roman" panose="02020603050405020304" pitchFamily="18" charset="0"/>
              </a:rPr>
              <a:t>, that generated this sequence from this model?</a:t>
            </a:r>
          </a:p>
          <a:p>
            <a:pPr marL="0" indent="0" eaLnBrk="1" hangingPunct="1">
              <a:buNone/>
            </a:pPr>
            <a:endParaRPr lang="en-US" altLang="en-US" sz="2800" dirty="0"/>
          </a:p>
        </p:txBody>
      </p:sp>
      <p:grpSp>
        <p:nvGrpSpPr>
          <p:cNvPr id="111621" name="Group 4"/>
          <p:cNvGrpSpPr>
            <a:grpSpLocks/>
          </p:cNvGrpSpPr>
          <p:nvPr/>
        </p:nvGrpSpPr>
        <p:grpSpPr bwMode="auto">
          <a:xfrm>
            <a:off x="1214438" y="4627563"/>
            <a:ext cx="2949575" cy="1951037"/>
            <a:chOff x="688" y="2569"/>
            <a:chExt cx="1858" cy="1229"/>
          </a:xfrm>
        </p:grpSpPr>
        <p:grpSp>
          <p:nvGrpSpPr>
            <p:cNvPr id="111632" name="Group 5"/>
            <p:cNvGrpSpPr>
              <a:grpSpLocks/>
            </p:cNvGrpSpPr>
            <p:nvPr/>
          </p:nvGrpSpPr>
          <p:grpSpPr bwMode="auto">
            <a:xfrm>
              <a:off x="933" y="2693"/>
              <a:ext cx="1533" cy="1001"/>
              <a:chOff x="284" y="1101"/>
              <a:chExt cx="4313" cy="2622"/>
            </a:xfrm>
          </p:grpSpPr>
          <p:grpSp>
            <p:nvGrpSpPr>
              <p:cNvPr id="111634" name="Group 6"/>
              <p:cNvGrpSpPr>
                <a:grpSpLocks/>
              </p:cNvGrpSpPr>
              <p:nvPr/>
            </p:nvGrpSpPr>
            <p:grpSpPr bwMode="auto">
              <a:xfrm>
                <a:off x="1360" y="2500"/>
                <a:ext cx="829" cy="797"/>
                <a:chOff x="3852" y="2120"/>
                <a:chExt cx="1098" cy="1242"/>
              </a:xfrm>
            </p:grpSpPr>
            <p:sp>
              <p:nvSpPr>
                <p:cNvPr id="111653"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54"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55"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11635" name="Group 10"/>
              <p:cNvGrpSpPr>
                <a:grpSpLocks/>
              </p:cNvGrpSpPr>
              <p:nvPr/>
            </p:nvGrpSpPr>
            <p:grpSpPr bwMode="auto">
              <a:xfrm>
                <a:off x="2181" y="1163"/>
                <a:ext cx="829" cy="797"/>
                <a:chOff x="3852" y="2120"/>
                <a:chExt cx="1098" cy="1242"/>
              </a:xfrm>
            </p:grpSpPr>
            <p:sp>
              <p:nvSpPr>
                <p:cNvPr id="111650"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51"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52"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11636"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37"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38"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39"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0"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1"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2"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3"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4"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5"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6"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7"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8"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49"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11633"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11622" name="Group 29"/>
          <p:cNvGrpSpPr>
            <a:grpSpLocks/>
          </p:cNvGrpSpPr>
          <p:nvPr/>
        </p:nvGrpSpPr>
        <p:grpSpPr bwMode="auto">
          <a:xfrm>
            <a:off x="4754563" y="5230813"/>
            <a:ext cx="3138487" cy="584200"/>
            <a:chOff x="2995" y="3295"/>
            <a:chExt cx="1977" cy="368"/>
          </a:xfrm>
        </p:grpSpPr>
        <p:sp>
          <p:nvSpPr>
            <p:cNvPr id="111630"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John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gave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dog</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apple. </a:t>
              </a:r>
            </a:p>
          </p:txBody>
        </p:sp>
        <p:sp>
          <p:nvSpPr>
            <p:cNvPr id="111631"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11623"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Det</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PropNoun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Verb </a:t>
            </a:r>
          </a:p>
        </p:txBody>
      </p:sp>
      <p:sp>
        <p:nvSpPr>
          <p:cNvPr id="111624" name="Freeform 33"/>
          <p:cNvSpPr>
            <a:spLocks/>
          </p:cNvSpPr>
          <p:nvPr/>
        </p:nvSpPr>
        <p:spPr bwMode="auto">
          <a:xfrm>
            <a:off x="2047875" y="4465638"/>
            <a:ext cx="4889500" cy="1009650"/>
          </a:xfrm>
          <a:custGeom>
            <a:avLst/>
            <a:gdLst>
              <a:gd name="T0" fmla="*/ 0 w 2581"/>
              <a:gd name="T1" fmla="*/ 2147483646 h 605"/>
              <a:gd name="T2" fmla="*/ 2147483646 w 2581"/>
              <a:gd name="T3" fmla="*/ 2147483646 h 605"/>
              <a:gd name="T4" fmla="*/ 2147483646 w 2581"/>
              <a:gd name="T5" fmla="*/ 2147483646 h 605"/>
              <a:gd name="T6" fmla="*/ 2147483646 w 2581"/>
              <a:gd name="T7" fmla="*/ 2147483646 h 605"/>
              <a:gd name="T8" fmla="*/ 2147483646 w 2581"/>
              <a:gd name="T9" fmla="*/ 2147483646 h 605"/>
              <a:gd name="T10" fmla="*/ 0 60000 65536"/>
              <a:gd name="T11" fmla="*/ 0 60000 65536"/>
              <a:gd name="T12" fmla="*/ 0 60000 65536"/>
              <a:gd name="T13" fmla="*/ 0 60000 65536"/>
              <a:gd name="T14" fmla="*/ 0 60000 65536"/>
              <a:gd name="T15" fmla="*/ 0 w 2581"/>
              <a:gd name="T16" fmla="*/ 0 h 605"/>
              <a:gd name="T17" fmla="*/ 2581 w 2581"/>
              <a:gd name="T18" fmla="*/ 605 h 605"/>
            </a:gdLst>
            <a:ahLst/>
            <a:cxnLst>
              <a:cxn ang="T10">
                <a:pos x="T0" y="T1"/>
              </a:cxn>
              <a:cxn ang="T11">
                <a:pos x="T2" y="T3"/>
              </a:cxn>
              <a:cxn ang="T12">
                <a:pos x="T4" y="T5"/>
              </a:cxn>
              <a:cxn ang="T13">
                <a:pos x="T6" y="T7"/>
              </a:cxn>
              <a:cxn ang="T14">
                <a:pos x="T8" y="T9"/>
              </a:cxn>
            </a:cxnLst>
            <a:rect l="T15" t="T16" r="T17" b="T18"/>
            <a:pathLst>
              <a:path w="2581" h="605">
                <a:moveTo>
                  <a:pt x="0" y="251"/>
                </a:moveTo>
                <a:cubicBezTo>
                  <a:pt x="110" y="174"/>
                  <a:pt x="221" y="98"/>
                  <a:pt x="392" y="67"/>
                </a:cubicBezTo>
                <a:cubicBezTo>
                  <a:pt x="563" y="36"/>
                  <a:pt x="710" y="63"/>
                  <a:pt x="1029" y="67"/>
                </a:cubicBezTo>
                <a:cubicBezTo>
                  <a:pt x="1348" y="71"/>
                  <a:pt x="2045" y="0"/>
                  <a:pt x="2304" y="90"/>
                </a:cubicBezTo>
                <a:cubicBezTo>
                  <a:pt x="2563" y="180"/>
                  <a:pt x="2534" y="524"/>
                  <a:pt x="2581" y="605"/>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25" name="Freeform 34"/>
          <p:cNvSpPr>
            <a:spLocks/>
          </p:cNvSpPr>
          <p:nvPr/>
        </p:nvSpPr>
        <p:spPr bwMode="auto">
          <a:xfrm>
            <a:off x="2073275" y="4562475"/>
            <a:ext cx="4071938" cy="850900"/>
          </a:xfrm>
          <a:custGeom>
            <a:avLst/>
            <a:gdLst>
              <a:gd name="T0" fmla="*/ 0 w 2565"/>
              <a:gd name="T1" fmla="*/ 2147483646 h 536"/>
              <a:gd name="T2" fmla="*/ 2147483646 w 2565"/>
              <a:gd name="T3" fmla="*/ 2147483646 h 536"/>
              <a:gd name="T4" fmla="*/ 2147483646 w 2565"/>
              <a:gd name="T5" fmla="*/ 2147483646 h 536"/>
              <a:gd name="T6" fmla="*/ 2147483646 w 2565"/>
              <a:gd name="T7" fmla="*/ 2147483646 h 536"/>
              <a:gd name="T8" fmla="*/ 0 60000 65536"/>
              <a:gd name="T9" fmla="*/ 0 60000 65536"/>
              <a:gd name="T10" fmla="*/ 0 60000 65536"/>
              <a:gd name="T11" fmla="*/ 0 60000 65536"/>
              <a:gd name="T12" fmla="*/ 0 w 2565"/>
              <a:gd name="T13" fmla="*/ 0 h 536"/>
              <a:gd name="T14" fmla="*/ 2565 w 2565"/>
              <a:gd name="T15" fmla="*/ 536 h 536"/>
            </a:gdLst>
            <a:ahLst/>
            <a:cxnLst>
              <a:cxn ang="T8">
                <a:pos x="T0" y="T1"/>
              </a:cxn>
              <a:cxn ang="T9">
                <a:pos x="T2" y="T3"/>
              </a:cxn>
              <a:cxn ang="T10">
                <a:pos x="T4" y="T5"/>
              </a:cxn>
              <a:cxn ang="T11">
                <a:pos x="T6" y="T7"/>
              </a:cxn>
            </a:cxnLst>
            <a:rect l="T12" t="T13" r="T14" b="T15"/>
            <a:pathLst>
              <a:path w="2565" h="536">
                <a:moveTo>
                  <a:pt x="0" y="229"/>
                </a:moveTo>
                <a:cubicBezTo>
                  <a:pt x="262" y="169"/>
                  <a:pt x="525" y="109"/>
                  <a:pt x="906" y="83"/>
                </a:cubicBezTo>
                <a:cubicBezTo>
                  <a:pt x="1287" y="57"/>
                  <a:pt x="2012" y="0"/>
                  <a:pt x="2288" y="75"/>
                </a:cubicBezTo>
                <a:cubicBezTo>
                  <a:pt x="2564" y="150"/>
                  <a:pt x="2520" y="460"/>
                  <a:pt x="2565" y="536"/>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26" name="Freeform 35"/>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27" name="Freeform 36"/>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28" name="Freeform 37"/>
          <p:cNvSpPr>
            <a:spLocks/>
          </p:cNvSpPr>
          <p:nvPr/>
        </p:nvSpPr>
        <p:spPr bwMode="auto">
          <a:xfrm>
            <a:off x="2998788" y="4729163"/>
            <a:ext cx="3524250" cy="733425"/>
          </a:xfrm>
          <a:custGeom>
            <a:avLst/>
            <a:gdLst>
              <a:gd name="T0" fmla="*/ 0 w 2220"/>
              <a:gd name="T1" fmla="*/ 2147483646 h 462"/>
              <a:gd name="T2" fmla="*/ 2147483646 w 2220"/>
              <a:gd name="T3" fmla="*/ 2147483646 h 462"/>
              <a:gd name="T4" fmla="*/ 2147483646 w 2220"/>
              <a:gd name="T5" fmla="*/ 2147483646 h 462"/>
              <a:gd name="T6" fmla="*/ 2147483646 w 2220"/>
              <a:gd name="T7" fmla="*/ 2147483646 h 462"/>
              <a:gd name="T8" fmla="*/ 2147483646 w 2220"/>
              <a:gd name="T9" fmla="*/ 2147483646 h 462"/>
              <a:gd name="T10" fmla="*/ 2147483646 w 2220"/>
              <a:gd name="T11" fmla="*/ 2147483646 h 462"/>
              <a:gd name="T12" fmla="*/ 0 60000 65536"/>
              <a:gd name="T13" fmla="*/ 0 60000 65536"/>
              <a:gd name="T14" fmla="*/ 0 60000 65536"/>
              <a:gd name="T15" fmla="*/ 0 60000 65536"/>
              <a:gd name="T16" fmla="*/ 0 60000 65536"/>
              <a:gd name="T17" fmla="*/ 0 60000 65536"/>
              <a:gd name="T18" fmla="*/ 0 w 2220"/>
              <a:gd name="T19" fmla="*/ 0 h 462"/>
              <a:gd name="T20" fmla="*/ 2220 w 2220"/>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220" h="462">
                <a:moveTo>
                  <a:pt x="0" y="139"/>
                </a:moveTo>
                <a:cubicBezTo>
                  <a:pt x="214" y="100"/>
                  <a:pt x="428" y="62"/>
                  <a:pt x="653" y="39"/>
                </a:cubicBezTo>
                <a:cubicBezTo>
                  <a:pt x="878" y="16"/>
                  <a:pt x="1143" y="2"/>
                  <a:pt x="1352" y="1"/>
                </a:cubicBezTo>
                <a:cubicBezTo>
                  <a:pt x="1561" y="0"/>
                  <a:pt x="1787" y="15"/>
                  <a:pt x="1905" y="32"/>
                </a:cubicBezTo>
                <a:cubicBezTo>
                  <a:pt x="2023" y="49"/>
                  <a:pt x="2007" y="29"/>
                  <a:pt x="2059" y="101"/>
                </a:cubicBezTo>
                <a:cubicBezTo>
                  <a:pt x="2111" y="173"/>
                  <a:pt x="2197" y="402"/>
                  <a:pt x="2220" y="462"/>
                </a:cubicBezTo>
              </a:path>
            </a:pathLst>
          </a:custGeom>
          <a:noFill/>
          <a:ln w="28575">
            <a:solidFill>
              <a:srgbClr val="0099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629"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255CE8-9538-4870-BE9A-032E120594DD}"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67" name="Rectangle 2"/>
          <p:cNvSpPr>
            <a:spLocks noGrp="1" noChangeArrowheads="1"/>
          </p:cNvSpPr>
          <p:nvPr>
            <p:ph type="title"/>
          </p:nvPr>
        </p:nvSpPr>
        <p:spPr/>
        <p:txBody>
          <a:bodyPr/>
          <a:lstStyle/>
          <a:p>
            <a:pPr eaLnBrk="1" hangingPunct="1"/>
            <a:r>
              <a:rPr lang="en-US" altLang="en-US"/>
              <a:t>Most Likely State Sequence</a:t>
            </a:r>
          </a:p>
        </p:txBody>
      </p:sp>
      <p:sp>
        <p:nvSpPr>
          <p:cNvPr id="113668" name="Rectangle 3"/>
          <p:cNvSpPr>
            <a:spLocks noGrp="1" noChangeArrowheads="1"/>
          </p:cNvSpPr>
          <p:nvPr>
            <p:ph type="body" idx="1"/>
          </p:nvPr>
        </p:nvSpPr>
        <p:spPr>
          <a:xfrm>
            <a:off x="503238" y="1371600"/>
            <a:ext cx="8259762" cy="3273425"/>
          </a:xfrm>
        </p:spPr>
        <p:txBody>
          <a:bodyPr/>
          <a:lstStyle/>
          <a:p>
            <a:pPr eaLnBrk="1" hangingPunct="1"/>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and a model, </a:t>
            </a:r>
            <a:r>
              <a:rPr lang="el-GR" altLang="en-US" sz="2800" dirty="0">
                <a:cs typeface="Times New Roman" panose="02020603050405020304" pitchFamily="18" charset="0"/>
              </a:rPr>
              <a:t>λ</a:t>
            </a:r>
            <a:r>
              <a:rPr lang="en-US" altLang="en-US" sz="2800" dirty="0">
                <a:cs typeface="Times New Roman" panose="02020603050405020304" pitchFamily="18" charset="0"/>
              </a:rPr>
              <a:t>,  what is the most likely state sequence, </a:t>
            </a:r>
            <a:r>
              <a:rPr lang="en-US" altLang="en-US" sz="2800" i="1" dirty="0">
                <a:cs typeface="Times New Roman" panose="02020603050405020304" pitchFamily="18" charset="0"/>
              </a:rPr>
              <a:t>Q</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1</a:t>
            </a:r>
            <a:r>
              <a:rPr lang="en-US" altLang="en-US" sz="2800" dirty="0">
                <a:cs typeface="Times New Roman" panose="02020603050405020304" pitchFamily="18" charset="0"/>
              </a:rPr>
              <a:t>,</a:t>
            </a:r>
            <a:r>
              <a:rPr lang="en-US" altLang="en-US" sz="2800" i="1" dirty="0">
                <a:cs typeface="Times New Roman" panose="02020603050405020304" pitchFamily="18" charset="0"/>
              </a:rPr>
              <a:t>q</a:t>
            </a:r>
            <a:r>
              <a:rPr lang="en-US" altLang="en-US" sz="2800" baseline="-25000" dirty="0">
                <a:cs typeface="Times New Roman" panose="02020603050405020304" pitchFamily="18" charset="0"/>
              </a:rPr>
              <a:t>2</a:t>
            </a:r>
            <a:r>
              <a:rPr lang="en-US" altLang="en-US" sz="2800" dirty="0">
                <a:cs typeface="Times New Roman" panose="02020603050405020304" pitchFamily="18" charset="0"/>
              </a:rPr>
              <a:t>,…</a:t>
            </a:r>
            <a:r>
              <a:rPr lang="en-US" altLang="en-US" sz="2800" i="1" dirty="0" err="1">
                <a:cs typeface="Times New Roman" panose="02020603050405020304" pitchFamily="18" charset="0"/>
              </a:rPr>
              <a:t>q</a:t>
            </a:r>
            <a:r>
              <a:rPr lang="en-US" altLang="en-US" sz="2800" i="1" baseline="-25000" dirty="0" err="1">
                <a:cs typeface="Times New Roman" panose="02020603050405020304" pitchFamily="18" charset="0"/>
              </a:rPr>
              <a:t>T</a:t>
            </a:r>
            <a:r>
              <a:rPr lang="en-US" altLang="en-US" sz="2800" dirty="0">
                <a:cs typeface="Times New Roman" panose="02020603050405020304" pitchFamily="18" charset="0"/>
              </a:rPr>
              <a:t>, that generated this sequence from this model?</a:t>
            </a:r>
          </a:p>
          <a:p>
            <a:pPr eaLnBrk="1" hangingPunct="1"/>
            <a:r>
              <a:rPr lang="en-US" altLang="en-US" sz="2800" dirty="0">
                <a:cs typeface="Times New Roman" panose="02020603050405020304" pitchFamily="18" charset="0"/>
              </a:rPr>
              <a:t>Used for sequence labeling, assuming each state corresponds to a tag, it determines the globally best assignment of tags to all tokens in a sequence using a principled approach grounded in probability theory.</a:t>
            </a:r>
          </a:p>
          <a:p>
            <a:pPr eaLnBrk="1" hangingPunct="1"/>
            <a:endParaRPr lang="en-US" altLang="en-US" sz="2800" dirty="0"/>
          </a:p>
        </p:txBody>
      </p:sp>
      <p:grpSp>
        <p:nvGrpSpPr>
          <p:cNvPr id="113669" name="Group 4"/>
          <p:cNvGrpSpPr>
            <a:grpSpLocks/>
          </p:cNvGrpSpPr>
          <p:nvPr/>
        </p:nvGrpSpPr>
        <p:grpSpPr bwMode="auto">
          <a:xfrm>
            <a:off x="1214438" y="4627563"/>
            <a:ext cx="2949575" cy="1951037"/>
            <a:chOff x="688" y="2569"/>
            <a:chExt cx="1858" cy="1229"/>
          </a:xfrm>
        </p:grpSpPr>
        <p:grpSp>
          <p:nvGrpSpPr>
            <p:cNvPr id="113681" name="Group 5"/>
            <p:cNvGrpSpPr>
              <a:grpSpLocks/>
            </p:cNvGrpSpPr>
            <p:nvPr/>
          </p:nvGrpSpPr>
          <p:grpSpPr bwMode="auto">
            <a:xfrm>
              <a:off x="933" y="2693"/>
              <a:ext cx="1533" cy="1001"/>
              <a:chOff x="284" y="1101"/>
              <a:chExt cx="4313" cy="2622"/>
            </a:xfrm>
          </p:grpSpPr>
          <p:grpSp>
            <p:nvGrpSpPr>
              <p:cNvPr id="113683" name="Group 6"/>
              <p:cNvGrpSpPr>
                <a:grpSpLocks/>
              </p:cNvGrpSpPr>
              <p:nvPr/>
            </p:nvGrpSpPr>
            <p:grpSpPr bwMode="auto">
              <a:xfrm>
                <a:off x="1360" y="2500"/>
                <a:ext cx="829" cy="797"/>
                <a:chOff x="3852" y="2120"/>
                <a:chExt cx="1098" cy="1242"/>
              </a:xfrm>
            </p:grpSpPr>
            <p:sp>
              <p:nvSpPr>
                <p:cNvPr id="113702" name="Freeform 7"/>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703" name="Freeform 8"/>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704" name="Line 9"/>
                <p:cNvSpPr>
                  <a:spLocks noChangeShapeType="1"/>
                </p:cNvSpPr>
                <p:nvPr/>
              </p:nvSpPr>
              <p:spPr bwMode="auto">
                <a:xfrm flipV="1">
                  <a:off x="4025" y="2120"/>
                  <a:ext cx="760" cy="8"/>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13684" name="Group 10"/>
              <p:cNvGrpSpPr>
                <a:grpSpLocks/>
              </p:cNvGrpSpPr>
              <p:nvPr/>
            </p:nvGrpSpPr>
            <p:grpSpPr bwMode="auto">
              <a:xfrm>
                <a:off x="2181" y="1163"/>
                <a:ext cx="829" cy="797"/>
                <a:chOff x="3852" y="2120"/>
                <a:chExt cx="1098" cy="1242"/>
              </a:xfrm>
            </p:grpSpPr>
            <p:sp>
              <p:nvSpPr>
                <p:cNvPr id="113699" name="Freeform 11"/>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700" name="Freeform 12"/>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701" name="Line 13"/>
                <p:cNvSpPr>
                  <a:spLocks noChangeShapeType="1"/>
                </p:cNvSpPr>
                <p:nvPr/>
              </p:nvSpPr>
              <p:spPr bwMode="auto">
                <a:xfrm flipV="1">
                  <a:off x="4025" y="2120"/>
                  <a:ext cx="760" cy="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13685" name="Freeform 14"/>
              <p:cNvSpPr>
                <a:spLocks/>
              </p:cNvSpPr>
              <p:nvPr/>
            </p:nvSpPr>
            <p:spPr bwMode="auto">
              <a:xfrm>
                <a:off x="579" y="1179"/>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86" name="Freeform 15"/>
              <p:cNvSpPr>
                <a:spLocks/>
              </p:cNvSpPr>
              <p:nvPr/>
            </p:nvSpPr>
            <p:spPr bwMode="auto">
              <a:xfrm flipH="1">
                <a:off x="994" y="1177"/>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87" name="Line 16"/>
              <p:cNvSpPr>
                <a:spLocks noChangeShapeType="1"/>
              </p:cNvSpPr>
              <p:nvPr/>
            </p:nvSpPr>
            <p:spPr bwMode="auto">
              <a:xfrm flipV="1">
                <a:off x="710" y="1175"/>
                <a:ext cx="573" cy="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88" name="Freeform 17"/>
              <p:cNvSpPr>
                <a:spLocks/>
              </p:cNvSpPr>
              <p:nvPr/>
            </p:nvSpPr>
            <p:spPr bwMode="auto">
              <a:xfrm>
                <a:off x="3768" y="2017"/>
                <a:ext cx="415" cy="793"/>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89" name="Freeform 18"/>
              <p:cNvSpPr>
                <a:spLocks/>
              </p:cNvSpPr>
              <p:nvPr/>
            </p:nvSpPr>
            <p:spPr bwMode="auto">
              <a:xfrm flipH="1">
                <a:off x="4183" y="2015"/>
                <a:ext cx="414" cy="792"/>
              </a:xfrm>
              <a:custGeom>
                <a:avLst/>
                <a:gdLst>
                  <a:gd name="T0" fmla="*/ 2 w 549"/>
                  <a:gd name="T1" fmla="*/ 0 h 1235"/>
                  <a:gd name="T2" fmla="*/ 2 w 549"/>
                  <a:gd name="T3" fmla="*/ 1 h 1235"/>
                  <a:gd name="T4" fmla="*/ 2 w 549"/>
                  <a:gd name="T5" fmla="*/ 1 h 1235"/>
                  <a:gd name="T6" fmla="*/ 2 w 549"/>
                  <a:gd name="T7" fmla="*/ 1 h 1235"/>
                  <a:gd name="T8" fmla="*/ 2 w 549"/>
                  <a:gd name="T9" fmla="*/ 1 h 1235"/>
                  <a:gd name="T10" fmla="*/ 2 w 549"/>
                  <a:gd name="T11" fmla="*/ 1 h 1235"/>
                  <a:gd name="T12" fmla="*/ 2 w 549"/>
                  <a:gd name="T13" fmla="*/ 1 h 1235"/>
                  <a:gd name="T14" fmla="*/ 2 w 549"/>
                  <a:gd name="T15" fmla="*/ 1 h 1235"/>
                  <a:gd name="T16" fmla="*/ 2 w 549"/>
                  <a:gd name="T17" fmla="*/ 1 h 1235"/>
                  <a:gd name="T18" fmla="*/ 3 w 549"/>
                  <a:gd name="T19" fmla="*/ 1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90" name="Line 19"/>
              <p:cNvSpPr>
                <a:spLocks noChangeShapeType="1"/>
              </p:cNvSpPr>
              <p:nvPr/>
            </p:nvSpPr>
            <p:spPr bwMode="auto">
              <a:xfrm flipV="1">
                <a:off x="3899" y="2013"/>
                <a:ext cx="573" cy="5"/>
              </a:xfrm>
              <a:prstGeom prst="line">
                <a:avLst/>
              </a:prstGeom>
              <a:noFill/>
              <a:ln w="38100">
                <a:solidFill>
                  <a:srgbClr val="CC00CC"/>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91" name="Freeform 20"/>
              <p:cNvSpPr>
                <a:spLocks/>
              </p:cNvSpPr>
              <p:nvPr/>
            </p:nvSpPr>
            <p:spPr bwMode="auto">
              <a:xfrm>
                <a:off x="1290" y="1829"/>
                <a:ext cx="983" cy="258"/>
              </a:xfrm>
              <a:custGeom>
                <a:avLst/>
                <a:gdLst>
                  <a:gd name="T0" fmla="*/ 0 w 983"/>
                  <a:gd name="T1" fmla="*/ 38 h 258"/>
                  <a:gd name="T2" fmla="*/ 253 w 983"/>
                  <a:gd name="T3" fmla="*/ 215 h 258"/>
                  <a:gd name="T4" fmla="*/ 614 w 983"/>
                  <a:gd name="T5" fmla="*/ 222 h 258"/>
                  <a:gd name="T6" fmla="*/ 983 w 983"/>
                  <a:gd name="T7" fmla="*/ 0 h 258"/>
                  <a:gd name="T8" fmla="*/ 0 60000 65536"/>
                  <a:gd name="T9" fmla="*/ 0 60000 65536"/>
                  <a:gd name="T10" fmla="*/ 0 60000 65536"/>
                  <a:gd name="T11" fmla="*/ 0 60000 65536"/>
                  <a:gd name="T12" fmla="*/ 0 w 983"/>
                  <a:gd name="T13" fmla="*/ 0 h 258"/>
                  <a:gd name="T14" fmla="*/ 983 w 983"/>
                  <a:gd name="T15" fmla="*/ 258 h 258"/>
                </a:gdLst>
                <a:ahLst/>
                <a:cxnLst>
                  <a:cxn ang="T8">
                    <a:pos x="T0" y="T1"/>
                  </a:cxn>
                  <a:cxn ang="T9">
                    <a:pos x="T2" y="T3"/>
                  </a:cxn>
                  <a:cxn ang="T10">
                    <a:pos x="T4" y="T5"/>
                  </a:cxn>
                  <a:cxn ang="T11">
                    <a:pos x="T6" y="T7"/>
                  </a:cxn>
                </a:cxnLst>
                <a:rect l="T12" t="T13" r="T14" b="T15"/>
                <a:pathLst>
                  <a:path w="983" h="258">
                    <a:moveTo>
                      <a:pt x="0" y="38"/>
                    </a:moveTo>
                    <a:cubicBezTo>
                      <a:pt x="75" y="111"/>
                      <a:pt x="151" y="184"/>
                      <a:pt x="253" y="215"/>
                    </a:cubicBezTo>
                    <a:cubicBezTo>
                      <a:pt x="355" y="246"/>
                      <a:pt x="492" y="258"/>
                      <a:pt x="614" y="222"/>
                    </a:cubicBezTo>
                    <a:cubicBezTo>
                      <a:pt x="736" y="186"/>
                      <a:pt x="859" y="93"/>
                      <a:pt x="983"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92" name="Freeform 21"/>
              <p:cNvSpPr>
                <a:spLocks/>
              </p:cNvSpPr>
              <p:nvPr/>
            </p:nvSpPr>
            <p:spPr bwMode="auto">
              <a:xfrm>
                <a:off x="2918" y="1821"/>
                <a:ext cx="929" cy="507"/>
              </a:xfrm>
              <a:custGeom>
                <a:avLst/>
                <a:gdLst>
                  <a:gd name="T0" fmla="*/ 0 w 929"/>
                  <a:gd name="T1" fmla="*/ 0 h 507"/>
                  <a:gd name="T2" fmla="*/ 207 w 929"/>
                  <a:gd name="T3" fmla="*/ 238 h 507"/>
                  <a:gd name="T4" fmla="*/ 499 w 929"/>
                  <a:gd name="T5" fmla="*/ 422 h 507"/>
                  <a:gd name="T6" fmla="*/ 929 w 929"/>
                  <a:gd name="T7" fmla="*/ 507 h 507"/>
                  <a:gd name="T8" fmla="*/ 0 60000 65536"/>
                  <a:gd name="T9" fmla="*/ 0 60000 65536"/>
                  <a:gd name="T10" fmla="*/ 0 60000 65536"/>
                  <a:gd name="T11" fmla="*/ 0 60000 65536"/>
                  <a:gd name="T12" fmla="*/ 0 w 929"/>
                  <a:gd name="T13" fmla="*/ 0 h 507"/>
                  <a:gd name="T14" fmla="*/ 929 w 929"/>
                  <a:gd name="T15" fmla="*/ 507 h 507"/>
                </a:gdLst>
                <a:ahLst/>
                <a:cxnLst>
                  <a:cxn ang="T8">
                    <a:pos x="T0" y="T1"/>
                  </a:cxn>
                  <a:cxn ang="T9">
                    <a:pos x="T2" y="T3"/>
                  </a:cxn>
                  <a:cxn ang="T10">
                    <a:pos x="T4" y="T5"/>
                  </a:cxn>
                  <a:cxn ang="T11">
                    <a:pos x="T6" y="T7"/>
                  </a:cxn>
                </a:cxnLst>
                <a:rect l="T12" t="T13" r="T14" b="T15"/>
                <a:pathLst>
                  <a:path w="929" h="507">
                    <a:moveTo>
                      <a:pt x="0" y="0"/>
                    </a:moveTo>
                    <a:cubicBezTo>
                      <a:pt x="62" y="84"/>
                      <a:pt x="124" y="168"/>
                      <a:pt x="207" y="238"/>
                    </a:cubicBezTo>
                    <a:cubicBezTo>
                      <a:pt x="290" y="308"/>
                      <a:pt x="379" y="377"/>
                      <a:pt x="499" y="422"/>
                    </a:cubicBezTo>
                    <a:cubicBezTo>
                      <a:pt x="619" y="467"/>
                      <a:pt x="860" y="493"/>
                      <a:pt x="929" y="5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93" name="Freeform 22"/>
              <p:cNvSpPr>
                <a:spLocks/>
              </p:cNvSpPr>
              <p:nvPr/>
            </p:nvSpPr>
            <p:spPr bwMode="auto">
              <a:xfrm>
                <a:off x="1313" y="1101"/>
                <a:ext cx="975" cy="359"/>
              </a:xfrm>
              <a:custGeom>
                <a:avLst/>
                <a:gdLst>
                  <a:gd name="T0" fmla="*/ 975 w 975"/>
                  <a:gd name="T1" fmla="*/ 1 h 536"/>
                  <a:gd name="T2" fmla="*/ 668 w 975"/>
                  <a:gd name="T3" fmla="*/ 1 h 536"/>
                  <a:gd name="T4" fmla="*/ 307 w 975"/>
                  <a:gd name="T5" fmla="*/ 1 h 536"/>
                  <a:gd name="T6" fmla="*/ 0 w 975"/>
                  <a:gd name="T7" fmla="*/ 1 h 536"/>
                  <a:gd name="T8" fmla="*/ 0 60000 65536"/>
                  <a:gd name="T9" fmla="*/ 0 60000 65536"/>
                  <a:gd name="T10" fmla="*/ 0 60000 65536"/>
                  <a:gd name="T11" fmla="*/ 0 60000 65536"/>
                  <a:gd name="T12" fmla="*/ 0 w 975"/>
                  <a:gd name="T13" fmla="*/ 0 h 536"/>
                  <a:gd name="T14" fmla="*/ 975 w 975"/>
                  <a:gd name="T15" fmla="*/ 536 h 536"/>
                </a:gdLst>
                <a:ahLst/>
                <a:cxnLst>
                  <a:cxn ang="T8">
                    <a:pos x="T0" y="T1"/>
                  </a:cxn>
                  <a:cxn ang="T9">
                    <a:pos x="T2" y="T3"/>
                  </a:cxn>
                  <a:cxn ang="T10">
                    <a:pos x="T4" y="T5"/>
                  </a:cxn>
                  <a:cxn ang="T11">
                    <a:pos x="T6" y="T7"/>
                  </a:cxn>
                </a:cxnLst>
                <a:rect l="T12" t="T13" r="T14" b="T15"/>
                <a:pathLst>
                  <a:path w="975" h="536">
                    <a:moveTo>
                      <a:pt x="975" y="528"/>
                    </a:moveTo>
                    <a:cubicBezTo>
                      <a:pt x="877" y="343"/>
                      <a:pt x="779" y="158"/>
                      <a:pt x="668" y="83"/>
                    </a:cubicBezTo>
                    <a:cubicBezTo>
                      <a:pt x="557" y="8"/>
                      <a:pt x="418" y="0"/>
                      <a:pt x="307" y="75"/>
                    </a:cubicBezTo>
                    <a:cubicBezTo>
                      <a:pt x="196" y="150"/>
                      <a:pt x="52" y="458"/>
                      <a:pt x="0" y="536"/>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94" name="Freeform 23"/>
              <p:cNvSpPr>
                <a:spLocks/>
              </p:cNvSpPr>
              <p:nvPr/>
            </p:nvSpPr>
            <p:spPr bwMode="auto">
              <a:xfrm>
                <a:off x="1159" y="1959"/>
                <a:ext cx="2612" cy="620"/>
              </a:xfrm>
              <a:custGeom>
                <a:avLst/>
                <a:gdLst>
                  <a:gd name="T0" fmla="*/ 0 w 2612"/>
                  <a:gd name="T1" fmla="*/ 0 h 620"/>
                  <a:gd name="T2" fmla="*/ 400 w 2612"/>
                  <a:gd name="T3" fmla="*/ 354 h 620"/>
                  <a:gd name="T4" fmla="*/ 1467 w 2612"/>
                  <a:gd name="T5" fmla="*/ 392 h 620"/>
                  <a:gd name="T6" fmla="*/ 2174 w 2612"/>
                  <a:gd name="T7" fmla="*/ 584 h 620"/>
                  <a:gd name="T8" fmla="*/ 2612 w 2612"/>
                  <a:gd name="T9" fmla="*/ 607 h 620"/>
                  <a:gd name="T10" fmla="*/ 0 60000 65536"/>
                  <a:gd name="T11" fmla="*/ 0 60000 65536"/>
                  <a:gd name="T12" fmla="*/ 0 60000 65536"/>
                  <a:gd name="T13" fmla="*/ 0 60000 65536"/>
                  <a:gd name="T14" fmla="*/ 0 60000 65536"/>
                  <a:gd name="T15" fmla="*/ 0 w 2612"/>
                  <a:gd name="T16" fmla="*/ 0 h 620"/>
                  <a:gd name="T17" fmla="*/ 2612 w 2612"/>
                  <a:gd name="T18" fmla="*/ 620 h 620"/>
                </a:gdLst>
                <a:ahLst/>
                <a:cxnLst>
                  <a:cxn ang="T10">
                    <a:pos x="T0" y="T1"/>
                  </a:cxn>
                  <a:cxn ang="T11">
                    <a:pos x="T2" y="T3"/>
                  </a:cxn>
                  <a:cxn ang="T12">
                    <a:pos x="T4" y="T5"/>
                  </a:cxn>
                  <a:cxn ang="T13">
                    <a:pos x="T6" y="T7"/>
                  </a:cxn>
                  <a:cxn ang="T14">
                    <a:pos x="T8" y="T9"/>
                  </a:cxn>
                </a:cxnLst>
                <a:rect l="T15" t="T16" r="T17" b="T18"/>
                <a:pathLst>
                  <a:path w="2612" h="620">
                    <a:moveTo>
                      <a:pt x="0" y="0"/>
                    </a:moveTo>
                    <a:cubicBezTo>
                      <a:pt x="78" y="144"/>
                      <a:pt x="156" y="289"/>
                      <a:pt x="400" y="354"/>
                    </a:cubicBezTo>
                    <a:cubicBezTo>
                      <a:pt x="644" y="419"/>
                      <a:pt x="1171" y="354"/>
                      <a:pt x="1467" y="392"/>
                    </a:cubicBezTo>
                    <a:cubicBezTo>
                      <a:pt x="1763" y="430"/>
                      <a:pt x="1983" y="548"/>
                      <a:pt x="2174" y="584"/>
                    </a:cubicBezTo>
                    <a:cubicBezTo>
                      <a:pt x="2365" y="620"/>
                      <a:pt x="2488" y="613"/>
                      <a:pt x="2612" y="607"/>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95" name="Freeform 24"/>
              <p:cNvSpPr>
                <a:spLocks/>
              </p:cNvSpPr>
              <p:nvPr/>
            </p:nvSpPr>
            <p:spPr bwMode="auto">
              <a:xfrm>
                <a:off x="2173" y="2735"/>
                <a:ext cx="1705" cy="481"/>
              </a:xfrm>
              <a:custGeom>
                <a:avLst/>
                <a:gdLst>
                  <a:gd name="T0" fmla="*/ 0 w 1705"/>
                  <a:gd name="T1" fmla="*/ 292 h 481"/>
                  <a:gd name="T2" fmla="*/ 315 w 1705"/>
                  <a:gd name="T3" fmla="*/ 399 h 481"/>
                  <a:gd name="T4" fmla="*/ 1121 w 1705"/>
                  <a:gd name="T5" fmla="*/ 415 h 481"/>
                  <a:gd name="T6" fmla="*/ 1705 w 1705"/>
                  <a:gd name="T7" fmla="*/ 0 h 481"/>
                  <a:gd name="T8" fmla="*/ 0 60000 65536"/>
                  <a:gd name="T9" fmla="*/ 0 60000 65536"/>
                  <a:gd name="T10" fmla="*/ 0 60000 65536"/>
                  <a:gd name="T11" fmla="*/ 0 60000 65536"/>
                  <a:gd name="T12" fmla="*/ 0 w 1705"/>
                  <a:gd name="T13" fmla="*/ 0 h 481"/>
                  <a:gd name="T14" fmla="*/ 1705 w 1705"/>
                  <a:gd name="T15" fmla="*/ 481 h 481"/>
                </a:gdLst>
                <a:ahLst/>
                <a:cxnLst>
                  <a:cxn ang="T8">
                    <a:pos x="T0" y="T1"/>
                  </a:cxn>
                  <a:cxn ang="T9">
                    <a:pos x="T2" y="T3"/>
                  </a:cxn>
                  <a:cxn ang="T10">
                    <a:pos x="T4" y="T5"/>
                  </a:cxn>
                  <a:cxn ang="T11">
                    <a:pos x="T6" y="T7"/>
                  </a:cxn>
                </a:cxnLst>
                <a:rect l="T12" t="T13" r="T14" b="T15"/>
                <a:pathLst>
                  <a:path w="1705" h="481">
                    <a:moveTo>
                      <a:pt x="0" y="292"/>
                    </a:moveTo>
                    <a:cubicBezTo>
                      <a:pt x="64" y="335"/>
                      <a:pt x="128" y="379"/>
                      <a:pt x="315" y="399"/>
                    </a:cubicBezTo>
                    <a:cubicBezTo>
                      <a:pt x="502" y="419"/>
                      <a:pt x="889" y="481"/>
                      <a:pt x="1121" y="415"/>
                    </a:cubicBezTo>
                    <a:cubicBezTo>
                      <a:pt x="1353" y="349"/>
                      <a:pt x="1529" y="174"/>
                      <a:pt x="1705"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96" name="Freeform 25"/>
              <p:cNvSpPr>
                <a:spLocks/>
              </p:cNvSpPr>
              <p:nvPr/>
            </p:nvSpPr>
            <p:spPr bwMode="auto">
              <a:xfrm>
                <a:off x="475" y="1783"/>
                <a:ext cx="892" cy="1282"/>
              </a:xfrm>
              <a:custGeom>
                <a:avLst/>
                <a:gdLst>
                  <a:gd name="T0" fmla="*/ 892 w 892"/>
                  <a:gd name="T1" fmla="*/ 1282 h 1282"/>
                  <a:gd name="T2" fmla="*/ 569 w 892"/>
                  <a:gd name="T3" fmla="*/ 1190 h 1282"/>
                  <a:gd name="T4" fmla="*/ 147 w 892"/>
                  <a:gd name="T5" fmla="*/ 921 h 1282"/>
                  <a:gd name="T6" fmla="*/ 1 w 892"/>
                  <a:gd name="T7" fmla="*/ 583 h 1282"/>
                  <a:gd name="T8" fmla="*/ 139 w 892"/>
                  <a:gd name="T9" fmla="*/ 0 h 1282"/>
                  <a:gd name="T10" fmla="*/ 0 60000 65536"/>
                  <a:gd name="T11" fmla="*/ 0 60000 65536"/>
                  <a:gd name="T12" fmla="*/ 0 60000 65536"/>
                  <a:gd name="T13" fmla="*/ 0 60000 65536"/>
                  <a:gd name="T14" fmla="*/ 0 60000 65536"/>
                  <a:gd name="T15" fmla="*/ 0 w 892"/>
                  <a:gd name="T16" fmla="*/ 0 h 1282"/>
                  <a:gd name="T17" fmla="*/ 892 w 892"/>
                  <a:gd name="T18" fmla="*/ 1282 h 1282"/>
                </a:gdLst>
                <a:ahLst/>
                <a:cxnLst>
                  <a:cxn ang="T10">
                    <a:pos x="T0" y="T1"/>
                  </a:cxn>
                  <a:cxn ang="T11">
                    <a:pos x="T2" y="T3"/>
                  </a:cxn>
                  <a:cxn ang="T12">
                    <a:pos x="T4" y="T5"/>
                  </a:cxn>
                  <a:cxn ang="T13">
                    <a:pos x="T6" y="T7"/>
                  </a:cxn>
                  <a:cxn ang="T14">
                    <a:pos x="T8" y="T9"/>
                  </a:cxn>
                </a:cxnLst>
                <a:rect l="T15" t="T16" r="T17" b="T18"/>
                <a:pathLst>
                  <a:path w="892" h="1282">
                    <a:moveTo>
                      <a:pt x="892" y="1282"/>
                    </a:moveTo>
                    <a:cubicBezTo>
                      <a:pt x="792" y="1266"/>
                      <a:pt x="693" y="1250"/>
                      <a:pt x="569" y="1190"/>
                    </a:cubicBezTo>
                    <a:cubicBezTo>
                      <a:pt x="445" y="1130"/>
                      <a:pt x="242" y="1022"/>
                      <a:pt x="147" y="921"/>
                    </a:cubicBezTo>
                    <a:cubicBezTo>
                      <a:pt x="52" y="820"/>
                      <a:pt x="2" y="736"/>
                      <a:pt x="1" y="583"/>
                    </a:cubicBezTo>
                    <a:cubicBezTo>
                      <a:pt x="0" y="430"/>
                      <a:pt x="69" y="215"/>
                      <a:pt x="139"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97" name="Freeform 26"/>
              <p:cNvSpPr>
                <a:spLocks/>
              </p:cNvSpPr>
              <p:nvPr/>
            </p:nvSpPr>
            <p:spPr bwMode="auto">
              <a:xfrm>
                <a:off x="284" y="1621"/>
                <a:ext cx="3702" cy="2102"/>
              </a:xfrm>
              <a:custGeom>
                <a:avLst/>
                <a:gdLst>
                  <a:gd name="T0" fmla="*/ 3702 w 3702"/>
                  <a:gd name="T1" fmla="*/ 1175 h 2102"/>
                  <a:gd name="T2" fmla="*/ 3364 w 3702"/>
                  <a:gd name="T3" fmla="*/ 1905 h 2102"/>
                  <a:gd name="T4" fmla="*/ 3164 w 3702"/>
                  <a:gd name="T5" fmla="*/ 2051 h 2102"/>
                  <a:gd name="T6" fmla="*/ 2895 w 3702"/>
                  <a:gd name="T7" fmla="*/ 2097 h 2102"/>
                  <a:gd name="T8" fmla="*/ 1290 w 3702"/>
                  <a:gd name="T9" fmla="*/ 2059 h 2102"/>
                  <a:gd name="T10" fmla="*/ 607 w 3702"/>
                  <a:gd name="T11" fmla="*/ 1836 h 2102"/>
                  <a:gd name="T12" fmla="*/ 345 w 3702"/>
                  <a:gd name="T13" fmla="*/ 1498 h 2102"/>
                  <a:gd name="T14" fmla="*/ 100 w 3702"/>
                  <a:gd name="T15" fmla="*/ 976 h 2102"/>
                  <a:gd name="T16" fmla="*/ 31 w 3702"/>
                  <a:gd name="T17" fmla="*/ 300 h 2102"/>
                  <a:gd name="T18" fmla="*/ 284 w 3702"/>
                  <a:gd name="T19" fmla="*/ 0 h 2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2"/>
                  <a:gd name="T31" fmla="*/ 0 h 2102"/>
                  <a:gd name="T32" fmla="*/ 3702 w 3702"/>
                  <a:gd name="T33" fmla="*/ 2102 h 2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2" h="2102">
                    <a:moveTo>
                      <a:pt x="3702" y="1175"/>
                    </a:moveTo>
                    <a:cubicBezTo>
                      <a:pt x="3578" y="1467"/>
                      <a:pt x="3454" y="1759"/>
                      <a:pt x="3364" y="1905"/>
                    </a:cubicBezTo>
                    <a:cubicBezTo>
                      <a:pt x="3274" y="2051"/>
                      <a:pt x="3242" y="2019"/>
                      <a:pt x="3164" y="2051"/>
                    </a:cubicBezTo>
                    <a:cubicBezTo>
                      <a:pt x="3086" y="2083"/>
                      <a:pt x="3207" y="2096"/>
                      <a:pt x="2895" y="2097"/>
                    </a:cubicBezTo>
                    <a:cubicBezTo>
                      <a:pt x="2583" y="2098"/>
                      <a:pt x="1671" y="2102"/>
                      <a:pt x="1290" y="2059"/>
                    </a:cubicBezTo>
                    <a:cubicBezTo>
                      <a:pt x="909" y="2016"/>
                      <a:pt x="765" y="1930"/>
                      <a:pt x="607" y="1836"/>
                    </a:cubicBezTo>
                    <a:cubicBezTo>
                      <a:pt x="449" y="1742"/>
                      <a:pt x="429" y="1641"/>
                      <a:pt x="345" y="1498"/>
                    </a:cubicBezTo>
                    <a:cubicBezTo>
                      <a:pt x="261" y="1355"/>
                      <a:pt x="152" y="1176"/>
                      <a:pt x="100" y="976"/>
                    </a:cubicBezTo>
                    <a:cubicBezTo>
                      <a:pt x="48" y="776"/>
                      <a:pt x="0" y="463"/>
                      <a:pt x="31" y="300"/>
                    </a:cubicBezTo>
                    <a:cubicBezTo>
                      <a:pt x="62" y="137"/>
                      <a:pt x="173" y="68"/>
                      <a:pt x="284"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98" name="Freeform 27"/>
              <p:cNvSpPr>
                <a:spLocks/>
              </p:cNvSpPr>
              <p:nvPr/>
            </p:nvSpPr>
            <p:spPr bwMode="auto">
              <a:xfrm>
                <a:off x="1997" y="2612"/>
                <a:ext cx="1820" cy="226"/>
              </a:xfrm>
              <a:custGeom>
                <a:avLst/>
                <a:gdLst>
                  <a:gd name="T0" fmla="*/ 1820 w 1820"/>
                  <a:gd name="T1" fmla="*/ 0 h 226"/>
                  <a:gd name="T2" fmla="*/ 1259 w 1820"/>
                  <a:gd name="T3" fmla="*/ 192 h 226"/>
                  <a:gd name="T4" fmla="*/ 744 w 1820"/>
                  <a:gd name="T5" fmla="*/ 207 h 226"/>
                  <a:gd name="T6" fmla="*/ 307 w 1820"/>
                  <a:gd name="T7" fmla="*/ 100 h 226"/>
                  <a:gd name="T8" fmla="*/ 0 w 1820"/>
                  <a:gd name="T9" fmla="*/ 123 h 226"/>
                  <a:gd name="T10" fmla="*/ 0 60000 65536"/>
                  <a:gd name="T11" fmla="*/ 0 60000 65536"/>
                  <a:gd name="T12" fmla="*/ 0 60000 65536"/>
                  <a:gd name="T13" fmla="*/ 0 60000 65536"/>
                  <a:gd name="T14" fmla="*/ 0 60000 65536"/>
                  <a:gd name="T15" fmla="*/ 0 w 1820"/>
                  <a:gd name="T16" fmla="*/ 0 h 226"/>
                  <a:gd name="T17" fmla="*/ 1820 w 1820"/>
                  <a:gd name="T18" fmla="*/ 226 h 226"/>
                </a:gdLst>
                <a:ahLst/>
                <a:cxnLst>
                  <a:cxn ang="T10">
                    <a:pos x="T0" y="T1"/>
                  </a:cxn>
                  <a:cxn ang="T11">
                    <a:pos x="T2" y="T3"/>
                  </a:cxn>
                  <a:cxn ang="T12">
                    <a:pos x="T4" y="T5"/>
                  </a:cxn>
                  <a:cxn ang="T13">
                    <a:pos x="T6" y="T7"/>
                  </a:cxn>
                  <a:cxn ang="T14">
                    <a:pos x="T8" y="T9"/>
                  </a:cxn>
                </a:cxnLst>
                <a:rect l="T15" t="T16" r="T17" b="T18"/>
                <a:pathLst>
                  <a:path w="1820" h="226">
                    <a:moveTo>
                      <a:pt x="1820" y="0"/>
                    </a:moveTo>
                    <a:cubicBezTo>
                      <a:pt x="1629" y="79"/>
                      <a:pt x="1438" y="158"/>
                      <a:pt x="1259" y="192"/>
                    </a:cubicBezTo>
                    <a:cubicBezTo>
                      <a:pt x="1080" y="226"/>
                      <a:pt x="903" y="222"/>
                      <a:pt x="744" y="207"/>
                    </a:cubicBezTo>
                    <a:cubicBezTo>
                      <a:pt x="585" y="192"/>
                      <a:pt x="431" y="114"/>
                      <a:pt x="307" y="100"/>
                    </a:cubicBezTo>
                    <a:cubicBezTo>
                      <a:pt x="183" y="86"/>
                      <a:pt x="91" y="104"/>
                      <a:pt x="0" y="123"/>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13682" name="Oval 28"/>
            <p:cNvSpPr>
              <a:spLocks noChangeArrowheads="1"/>
            </p:cNvSpPr>
            <p:nvPr/>
          </p:nvSpPr>
          <p:spPr bwMode="auto">
            <a:xfrm>
              <a:off x="688" y="2569"/>
              <a:ext cx="1858" cy="122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13670" name="Group 29"/>
          <p:cNvGrpSpPr>
            <a:grpSpLocks/>
          </p:cNvGrpSpPr>
          <p:nvPr/>
        </p:nvGrpSpPr>
        <p:grpSpPr bwMode="auto">
          <a:xfrm>
            <a:off x="4754563" y="5230813"/>
            <a:ext cx="3138487" cy="584200"/>
            <a:chOff x="2995" y="3295"/>
            <a:chExt cx="1977" cy="368"/>
          </a:xfrm>
        </p:grpSpPr>
        <p:sp>
          <p:nvSpPr>
            <p:cNvPr id="113679" name="Text Box 30"/>
            <p:cNvSpPr txBox="1">
              <a:spLocks noChangeArrowheads="1"/>
            </p:cNvSpPr>
            <p:nvPr/>
          </p:nvSpPr>
          <p:spPr bwMode="auto">
            <a:xfrm>
              <a:off x="3042" y="3343"/>
              <a:ext cx="1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John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gave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dog</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apple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113680" name="Oval 31"/>
            <p:cNvSpPr>
              <a:spLocks noChangeArrowheads="1"/>
            </p:cNvSpPr>
            <p:nvPr/>
          </p:nvSpPr>
          <p:spPr bwMode="auto">
            <a:xfrm>
              <a:off x="2995" y="3295"/>
              <a:ext cx="1959" cy="3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13671" name="Text Box 32"/>
          <p:cNvSpPr txBox="1">
            <a:spLocks noChangeArrowheads="1"/>
          </p:cNvSpPr>
          <p:nvPr/>
        </p:nvSpPr>
        <p:spPr bwMode="auto">
          <a:xfrm>
            <a:off x="4822825" y="5878513"/>
            <a:ext cx="3109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Det</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PropNoun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Verb </a:t>
            </a:r>
          </a:p>
        </p:txBody>
      </p:sp>
      <p:sp>
        <p:nvSpPr>
          <p:cNvPr id="113672" name="Freeform 33"/>
          <p:cNvSpPr>
            <a:spLocks/>
          </p:cNvSpPr>
          <p:nvPr/>
        </p:nvSpPr>
        <p:spPr bwMode="auto">
          <a:xfrm>
            <a:off x="2047875" y="4465638"/>
            <a:ext cx="4889500" cy="1009650"/>
          </a:xfrm>
          <a:custGeom>
            <a:avLst/>
            <a:gdLst>
              <a:gd name="T0" fmla="*/ 0 w 2581"/>
              <a:gd name="T1" fmla="*/ 2147483646 h 605"/>
              <a:gd name="T2" fmla="*/ 2147483646 w 2581"/>
              <a:gd name="T3" fmla="*/ 2147483646 h 605"/>
              <a:gd name="T4" fmla="*/ 2147483646 w 2581"/>
              <a:gd name="T5" fmla="*/ 2147483646 h 605"/>
              <a:gd name="T6" fmla="*/ 2147483646 w 2581"/>
              <a:gd name="T7" fmla="*/ 2147483646 h 605"/>
              <a:gd name="T8" fmla="*/ 2147483646 w 2581"/>
              <a:gd name="T9" fmla="*/ 2147483646 h 605"/>
              <a:gd name="T10" fmla="*/ 0 60000 65536"/>
              <a:gd name="T11" fmla="*/ 0 60000 65536"/>
              <a:gd name="T12" fmla="*/ 0 60000 65536"/>
              <a:gd name="T13" fmla="*/ 0 60000 65536"/>
              <a:gd name="T14" fmla="*/ 0 60000 65536"/>
              <a:gd name="T15" fmla="*/ 0 w 2581"/>
              <a:gd name="T16" fmla="*/ 0 h 605"/>
              <a:gd name="T17" fmla="*/ 2581 w 2581"/>
              <a:gd name="T18" fmla="*/ 605 h 605"/>
            </a:gdLst>
            <a:ahLst/>
            <a:cxnLst>
              <a:cxn ang="T10">
                <a:pos x="T0" y="T1"/>
              </a:cxn>
              <a:cxn ang="T11">
                <a:pos x="T2" y="T3"/>
              </a:cxn>
              <a:cxn ang="T12">
                <a:pos x="T4" y="T5"/>
              </a:cxn>
              <a:cxn ang="T13">
                <a:pos x="T6" y="T7"/>
              </a:cxn>
              <a:cxn ang="T14">
                <a:pos x="T8" y="T9"/>
              </a:cxn>
            </a:cxnLst>
            <a:rect l="T15" t="T16" r="T17" b="T18"/>
            <a:pathLst>
              <a:path w="2581" h="605">
                <a:moveTo>
                  <a:pt x="0" y="251"/>
                </a:moveTo>
                <a:cubicBezTo>
                  <a:pt x="110" y="174"/>
                  <a:pt x="221" y="98"/>
                  <a:pt x="392" y="67"/>
                </a:cubicBezTo>
                <a:cubicBezTo>
                  <a:pt x="563" y="36"/>
                  <a:pt x="710" y="63"/>
                  <a:pt x="1029" y="67"/>
                </a:cubicBezTo>
                <a:cubicBezTo>
                  <a:pt x="1348" y="71"/>
                  <a:pt x="2045" y="0"/>
                  <a:pt x="2304" y="90"/>
                </a:cubicBezTo>
                <a:cubicBezTo>
                  <a:pt x="2563" y="180"/>
                  <a:pt x="2534" y="524"/>
                  <a:pt x="2581" y="605"/>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73" name="Freeform 34"/>
          <p:cNvSpPr>
            <a:spLocks/>
          </p:cNvSpPr>
          <p:nvPr/>
        </p:nvSpPr>
        <p:spPr bwMode="auto">
          <a:xfrm>
            <a:off x="2073275" y="4562475"/>
            <a:ext cx="4071938" cy="850900"/>
          </a:xfrm>
          <a:custGeom>
            <a:avLst/>
            <a:gdLst>
              <a:gd name="T0" fmla="*/ 0 w 2565"/>
              <a:gd name="T1" fmla="*/ 2147483646 h 536"/>
              <a:gd name="T2" fmla="*/ 2147483646 w 2565"/>
              <a:gd name="T3" fmla="*/ 2147483646 h 536"/>
              <a:gd name="T4" fmla="*/ 2147483646 w 2565"/>
              <a:gd name="T5" fmla="*/ 2147483646 h 536"/>
              <a:gd name="T6" fmla="*/ 2147483646 w 2565"/>
              <a:gd name="T7" fmla="*/ 2147483646 h 536"/>
              <a:gd name="T8" fmla="*/ 0 60000 65536"/>
              <a:gd name="T9" fmla="*/ 0 60000 65536"/>
              <a:gd name="T10" fmla="*/ 0 60000 65536"/>
              <a:gd name="T11" fmla="*/ 0 60000 65536"/>
              <a:gd name="T12" fmla="*/ 0 w 2565"/>
              <a:gd name="T13" fmla="*/ 0 h 536"/>
              <a:gd name="T14" fmla="*/ 2565 w 2565"/>
              <a:gd name="T15" fmla="*/ 536 h 536"/>
            </a:gdLst>
            <a:ahLst/>
            <a:cxnLst>
              <a:cxn ang="T8">
                <a:pos x="T0" y="T1"/>
              </a:cxn>
              <a:cxn ang="T9">
                <a:pos x="T2" y="T3"/>
              </a:cxn>
              <a:cxn ang="T10">
                <a:pos x="T4" y="T5"/>
              </a:cxn>
              <a:cxn ang="T11">
                <a:pos x="T6" y="T7"/>
              </a:cxn>
            </a:cxnLst>
            <a:rect l="T12" t="T13" r="T14" b="T15"/>
            <a:pathLst>
              <a:path w="2565" h="536">
                <a:moveTo>
                  <a:pt x="0" y="229"/>
                </a:moveTo>
                <a:cubicBezTo>
                  <a:pt x="262" y="169"/>
                  <a:pt x="525" y="109"/>
                  <a:pt x="906" y="83"/>
                </a:cubicBezTo>
                <a:cubicBezTo>
                  <a:pt x="1287" y="57"/>
                  <a:pt x="2012" y="0"/>
                  <a:pt x="2288" y="75"/>
                </a:cubicBezTo>
                <a:cubicBezTo>
                  <a:pt x="2564" y="150"/>
                  <a:pt x="2520" y="460"/>
                  <a:pt x="2565" y="536"/>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74" name="Freeform 35"/>
          <p:cNvSpPr>
            <a:spLocks/>
          </p:cNvSpPr>
          <p:nvPr/>
        </p:nvSpPr>
        <p:spPr bwMode="auto">
          <a:xfrm>
            <a:off x="2511425" y="5608638"/>
            <a:ext cx="2474913" cy="1203325"/>
          </a:xfrm>
          <a:custGeom>
            <a:avLst/>
            <a:gdLst>
              <a:gd name="T0" fmla="*/ 0 w 1559"/>
              <a:gd name="T1" fmla="*/ 2147483646 h 758"/>
              <a:gd name="T2" fmla="*/ 2147483646 w 1559"/>
              <a:gd name="T3" fmla="*/ 2147483646 h 758"/>
              <a:gd name="T4" fmla="*/ 2147483646 w 1559"/>
              <a:gd name="T5" fmla="*/ 2147483646 h 758"/>
              <a:gd name="T6" fmla="*/ 2147483646 w 1559"/>
              <a:gd name="T7" fmla="*/ 0 h 758"/>
              <a:gd name="T8" fmla="*/ 0 60000 65536"/>
              <a:gd name="T9" fmla="*/ 0 60000 65536"/>
              <a:gd name="T10" fmla="*/ 0 60000 65536"/>
              <a:gd name="T11" fmla="*/ 0 60000 65536"/>
              <a:gd name="T12" fmla="*/ 0 w 1559"/>
              <a:gd name="T13" fmla="*/ 0 h 758"/>
              <a:gd name="T14" fmla="*/ 1559 w 1559"/>
              <a:gd name="T15" fmla="*/ 758 h 758"/>
            </a:gdLst>
            <a:ahLst/>
            <a:cxnLst>
              <a:cxn ang="T8">
                <a:pos x="T0" y="T1"/>
              </a:cxn>
              <a:cxn ang="T9">
                <a:pos x="T2" y="T3"/>
              </a:cxn>
              <a:cxn ang="T10">
                <a:pos x="T4" y="T5"/>
              </a:cxn>
              <a:cxn ang="T11">
                <a:pos x="T6" y="T7"/>
              </a:cxn>
            </a:cxnLst>
            <a:rect l="T12" t="T13" r="T14" b="T15"/>
            <a:pathLst>
              <a:path w="1559" h="758">
                <a:moveTo>
                  <a:pt x="0" y="338"/>
                </a:moveTo>
                <a:cubicBezTo>
                  <a:pt x="221" y="457"/>
                  <a:pt x="442" y="577"/>
                  <a:pt x="630" y="630"/>
                </a:cubicBezTo>
                <a:cubicBezTo>
                  <a:pt x="818" y="683"/>
                  <a:pt x="974" y="758"/>
                  <a:pt x="1129" y="653"/>
                </a:cubicBezTo>
                <a:cubicBezTo>
                  <a:pt x="1284" y="548"/>
                  <a:pt x="1492" y="109"/>
                  <a:pt x="1559" y="0"/>
                </a:cubicBezTo>
              </a:path>
            </a:pathLst>
          </a:custGeom>
          <a:noFill/>
          <a:ln w="28575">
            <a:solidFill>
              <a:schemeClr val="tx2"/>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75" name="Freeform 36"/>
          <p:cNvSpPr>
            <a:spLocks/>
          </p:cNvSpPr>
          <p:nvPr/>
        </p:nvSpPr>
        <p:spPr bwMode="auto">
          <a:xfrm>
            <a:off x="3975100" y="5024438"/>
            <a:ext cx="1803400" cy="547687"/>
          </a:xfrm>
          <a:custGeom>
            <a:avLst/>
            <a:gdLst>
              <a:gd name="T0" fmla="*/ 0 w 1136"/>
              <a:gd name="T1" fmla="*/ 2147483646 h 345"/>
              <a:gd name="T2" fmla="*/ 2147483646 w 1136"/>
              <a:gd name="T3" fmla="*/ 2147483646 h 345"/>
              <a:gd name="T4" fmla="*/ 2147483646 w 1136"/>
              <a:gd name="T5" fmla="*/ 2147483646 h 345"/>
              <a:gd name="T6" fmla="*/ 2147483646 w 1136"/>
              <a:gd name="T7" fmla="*/ 2147483646 h 345"/>
              <a:gd name="T8" fmla="*/ 0 60000 65536"/>
              <a:gd name="T9" fmla="*/ 0 60000 65536"/>
              <a:gd name="T10" fmla="*/ 0 60000 65536"/>
              <a:gd name="T11" fmla="*/ 0 60000 65536"/>
              <a:gd name="T12" fmla="*/ 0 w 1136"/>
              <a:gd name="T13" fmla="*/ 0 h 345"/>
              <a:gd name="T14" fmla="*/ 1136 w 1136"/>
              <a:gd name="T15" fmla="*/ 345 h 345"/>
            </a:gdLst>
            <a:ahLst/>
            <a:cxnLst>
              <a:cxn ang="T8">
                <a:pos x="T0" y="T1"/>
              </a:cxn>
              <a:cxn ang="T9">
                <a:pos x="T2" y="T3"/>
              </a:cxn>
              <a:cxn ang="T10">
                <a:pos x="T4" y="T5"/>
              </a:cxn>
              <a:cxn ang="T11">
                <a:pos x="T6" y="T7"/>
              </a:cxn>
            </a:cxnLst>
            <a:rect l="T12" t="T13" r="T14" b="T15"/>
            <a:pathLst>
              <a:path w="1136" h="345">
                <a:moveTo>
                  <a:pt x="0" y="345"/>
                </a:moveTo>
                <a:cubicBezTo>
                  <a:pt x="44" y="268"/>
                  <a:pt x="88" y="191"/>
                  <a:pt x="207" y="137"/>
                </a:cubicBezTo>
                <a:cubicBezTo>
                  <a:pt x="326" y="83"/>
                  <a:pt x="559" y="0"/>
                  <a:pt x="714" y="22"/>
                </a:cubicBezTo>
                <a:cubicBezTo>
                  <a:pt x="869" y="44"/>
                  <a:pt x="1068" y="227"/>
                  <a:pt x="1136" y="268"/>
                </a:cubicBezTo>
              </a:path>
            </a:pathLst>
          </a:custGeom>
          <a:noFill/>
          <a:ln w="28575">
            <a:solidFill>
              <a:srgbClr val="CC0099"/>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76" name="Freeform 37"/>
          <p:cNvSpPr>
            <a:spLocks/>
          </p:cNvSpPr>
          <p:nvPr/>
        </p:nvSpPr>
        <p:spPr bwMode="auto">
          <a:xfrm>
            <a:off x="2998788" y="4729163"/>
            <a:ext cx="3524250" cy="733425"/>
          </a:xfrm>
          <a:custGeom>
            <a:avLst/>
            <a:gdLst>
              <a:gd name="T0" fmla="*/ 0 w 2220"/>
              <a:gd name="T1" fmla="*/ 2147483646 h 462"/>
              <a:gd name="T2" fmla="*/ 2147483646 w 2220"/>
              <a:gd name="T3" fmla="*/ 2147483646 h 462"/>
              <a:gd name="T4" fmla="*/ 2147483646 w 2220"/>
              <a:gd name="T5" fmla="*/ 2147483646 h 462"/>
              <a:gd name="T6" fmla="*/ 2147483646 w 2220"/>
              <a:gd name="T7" fmla="*/ 2147483646 h 462"/>
              <a:gd name="T8" fmla="*/ 2147483646 w 2220"/>
              <a:gd name="T9" fmla="*/ 2147483646 h 462"/>
              <a:gd name="T10" fmla="*/ 2147483646 w 2220"/>
              <a:gd name="T11" fmla="*/ 2147483646 h 462"/>
              <a:gd name="T12" fmla="*/ 0 60000 65536"/>
              <a:gd name="T13" fmla="*/ 0 60000 65536"/>
              <a:gd name="T14" fmla="*/ 0 60000 65536"/>
              <a:gd name="T15" fmla="*/ 0 60000 65536"/>
              <a:gd name="T16" fmla="*/ 0 60000 65536"/>
              <a:gd name="T17" fmla="*/ 0 60000 65536"/>
              <a:gd name="T18" fmla="*/ 0 w 2220"/>
              <a:gd name="T19" fmla="*/ 0 h 462"/>
              <a:gd name="T20" fmla="*/ 2220 w 2220"/>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220" h="462">
                <a:moveTo>
                  <a:pt x="0" y="139"/>
                </a:moveTo>
                <a:cubicBezTo>
                  <a:pt x="214" y="100"/>
                  <a:pt x="428" y="62"/>
                  <a:pt x="653" y="39"/>
                </a:cubicBezTo>
                <a:cubicBezTo>
                  <a:pt x="878" y="16"/>
                  <a:pt x="1143" y="2"/>
                  <a:pt x="1352" y="1"/>
                </a:cubicBezTo>
                <a:cubicBezTo>
                  <a:pt x="1561" y="0"/>
                  <a:pt x="1787" y="15"/>
                  <a:pt x="1905" y="32"/>
                </a:cubicBezTo>
                <a:cubicBezTo>
                  <a:pt x="2023" y="49"/>
                  <a:pt x="2007" y="29"/>
                  <a:pt x="2059" y="101"/>
                </a:cubicBezTo>
                <a:cubicBezTo>
                  <a:pt x="2111" y="173"/>
                  <a:pt x="2197" y="402"/>
                  <a:pt x="2220" y="462"/>
                </a:cubicBezTo>
              </a:path>
            </a:pathLst>
          </a:custGeom>
          <a:noFill/>
          <a:ln w="28575">
            <a:solidFill>
              <a:srgbClr val="0099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77" name="Freeform 38"/>
          <p:cNvSpPr>
            <a:spLocks/>
          </p:cNvSpPr>
          <p:nvPr/>
        </p:nvSpPr>
        <p:spPr bwMode="auto">
          <a:xfrm>
            <a:off x="3108325" y="4897438"/>
            <a:ext cx="4256088" cy="539750"/>
          </a:xfrm>
          <a:custGeom>
            <a:avLst/>
            <a:gdLst>
              <a:gd name="T0" fmla="*/ 0 w 2681"/>
              <a:gd name="T1" fmla="*/ 2147483646 h 340"/>
              <a:gd name="T2" fmla="*/ 2147483646 w 2681"/>
              <a:gd name="T3" fmla="*/ 2147483646 h 340"/>
              <a:gd name="T4" fmla="*/ 2147483646 w 2681"/>
              <a:gd name="T5" fmla="*/ 2147483646 h 340"/>
              <a:gd name="T6" fmla="*/ 2147483646 w 2681"/>
              <a:gd name="T7" fmla="*/ 2147483646 h 340"/>
              <a:gd name="T8" fmla="*/ 2147483646 w 2681"/>
              <a:gd name="T9" fmla="*/ 2147483646 h 340"/>
              <a:gd name="T10" fmla="*/ 2147483646 w 2681"/>
              <a:gd name="T11" fmla="*/ 2147483646 h 340"/>
              <a:gd name="T12" fmla="*/ 2147483646 w 2681"/>
              <a:gd name="T13" fmla="*/ 2147483646 h 340"/>
              <a:gd name="T14" fmla="*/ 0 60000 65536"/>
              <a:gd name="T15" fmla="*/ 0 60000 65536"/>
              <a:gd name="T16" fmla="*/ 0 60000 65536"/>
              <a:gd name="T17" fmla="*/ 0 60000 65536"/>
              <a:gd name="T18" fmla="*/ 0 60000 65536"/>
              <a:gd name="T19" fmla="*/ 0 60000 65536"/>
              <a:gd name="T20" fmla="*/ 0 60000 65536"/>
              <a:gd name="T21" fmla="*/ 0 w 2681"/>
              <a:gd name="T22" fmla="*/ 0 h 340"/>
              <a:gd name="T23" fmla="*/ 2681 w 2681"/>
              <a:gd name="T24" fmla="*/ 340 h 3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1" h="340">
                <a:moveTo>
                  <a:pt x="0" y="110"/>
                </a:moveTo>
                <a:cubicBezTo>
                  <a:pt x="241" y="73"/>
                  <a:pt x="483" y="36"/>
                  <a:pt x="745" y="18"/>
                </a:cubicBezTo>
                <a:cubicBezTo>
                  <a:pt x="1007" y="0"/>
                  <a:pt x="1336" y="2"/>
                  <a:pt x="1575" y="2"/>
                </a:cubicBezTo>
                <a:cubicBezTo>
                  <a:pt x="1814" y="2"/>
                  <a:pt x="2044" y="14"/>
                  <a:pt x="2182" y="18"/>
                </a:cubicBezTo>
                <a:cubicBezTo>
                  <a:pt x="2320" y="22"/>
                  <a:pt x="2334" y="2"/>
                  <a:pt x="2404" y="25"/>
                </a:cubicBezTo>
                <a:cubicBezTo>
                  <a:pt x="2474" y="48"/>
                  <a:pt x="2558" y="103"/>
                  <a:pt x="2604" y="156"/>
                </a:cubicBezTo>
                <a:cubicBezTo>
                  <a:pt x="2650" y="209"/>
                  <a:pt x="2671" y="309"/>
                  <a:pt x="2681" y="340"/>
                </a:cubicBezTo>
              </a:path>
            </a:pathLst>
          </a:custGeom>
          <a:noFill/>
          <a:ln w="28575">
            <a:solidFill>
              <a:srgbClr val="0099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678"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E159-C38B-447C-946E-8EE3D0022306}"/>
              </a:ext>
            </a:extLst>
          </p:cNvPr>
          <p:cNvSpPr>
            <a:spLocks noGrp="1"/>
          </p:cNvSpPr>
          <p:nvPr>
            <p:ph type="title"/>
          </p:nvPr>
        </p:nvSpPr>
        <p:spPr/>
        <p:txBody>
          <a:bodyPr/>
          <a:lstStyle/>
          <a:p>
            <a:r>
              <a:rPr lang="en-US" dirty="0"/>
              <a:t>A simple alternative: Naïve Bayes</a:t>
            </a:r>
          </a:p>
        </p:txBody>
      </p:sp>
      <p:sp>
        <p:nvSpPr>
          <p:cNvPr id="3" name="Content Placeholder 2">
            <a:extLst>
              <a:ext uri="{FF2B5EF4-FFF2-40B4-BE49-F238E27FC236}">
                <a16:creationId xmlns:a16="http://schemas.microsoft.com/office/drawing/2014/main" id="{31CF4082-76D3-42A9-AB41-D928E243AF8D}"/>
              </a:ext>
            </a:extLst>
          </p:cNvPr>
          <p:cNvSpPr>
            <a:spLocks noGrp="1"/>
          </p:cNvSpPr>
          <p:nvPr>
            <p:ph idx="1"/>
          </p:nvPr>
        </p:nvSpPr>
        <p:spPr>
          <a:xfrm>
            <a:off x="609600" y="1340768"/>
            <a:ext cx="7924800" cy="4785395"/>
          </a:xfrm>
        </p:spPr>
        <p:txBody>
          <a:bodyPr/>
          <a:lstStyle/>
          <a:p>
            <a:pPr marL="457200" indent="-457200">
              <a:buFont typeface="Arial" panose="020B0604020202020204" pitchFamily="34" charset="0"/>
              <a:buChar char="•"/>
            </a:pPr>
            <a:r>
              <a:rPr lang="en-US" dirty="0"/>
              <a:t>Assume all features are independent given the class i.e. P(</a:t>
            </a:r>
            <a:r>
              <a:rPr lang="en-US" b="1" dirty="0" err="1"/>
              <a:t>x</a:t>
            </a:r>
            <a:r>
              <a:rPr lang="en-US" dirty="0" err="1"/>
              <a:t>|y</a:t>
            </a:r>
            <a:r>
              <a:rPr lang="en-US" dirty="0"/>
              <a:t>) = </a:t>
            </a:r>
            <a:r>
              <a:rPr lang="el-GR" dirty="0"/>
              <a:t>Π</a:t>
            </a:r>
            <a:r>
              <a:rPr lang="en-US" baseline="-25000" dirty="0"/>
              <a:t>d</a:t>
            </a:r>
            <a:r>
              <a:rPr lang="en-US" dirty="0"/>
              <a:t> P(</a:t>
            </a:r>
            <a:r>
              <a:rPr lang="en-US" dirty="0" err="1"/>
              <a:t>x</a:t>
            </a:r>
            <a:r>
              <a:rPr lang="en-US" baseline="-25000" dirty="0" err="1"/>
              <a:t>d</a:t>
            </a:r>
            <a:r>
              <a:rPr lang="en-US" dirty="0" err="1"/>
              <a:t>|y</a:t>
            </a:r>
            <a:r>
              <a:rPr lang="en-US" dirty="0"/>
              <a:t>)</a:t>
            </a:r>
          </a:p>
          <a:p>
            <a:pPr marL="457200" indent="-457200">
              <a:buFont typeface="Arial" panose="020B0604020202020204" pitchFamily="34" charset="0"/>
              <a:buChar char="•"/>
            </a:pPr>
            <a:r>
              <a:rPr lang="en-US" dirty="0"/>
              <a:t>Model P(</a:t>
            </a:r>
            <a:r>
              <a:rPr lang="en-US" dirty="0" err="1"/>
              <a:t>x</a:t>
            </a:r>
            <a:r>
              <a:rPr lang="en-US" baseline="-25000" dirty="0" err="1"/>
              <a:t>d</a:t>
            </a:r>
            <a:r>
              <a:rPr lang="en-US" dirty="0"/>
              <a:t>=1|y=1) and P(</a:t>
            </a:r>
            <a:r>
              <a:rPr lang="en-US" dirty="0" err="1"/>
              <a:t>x</a:t>
            </a:r>
            <a:r>
              <a:rPr lang="en-US" baseline="-25000" dirty="0" err="1"/>
              <a:t>d</a:t>
            </a:r>
            <a:r>
              <a:rPr lang="en-US" dirty="0"/>
              <a:t>=1|y=0), for all d </a:t>
            </a:r>
            <a:r>
              <a:rPr lang="en-US" dirty="0">
                <a:sym typeface="Wingdings" panose="05000000000000000000" pitchFamily="2" charset="2"/>
              </a:rPr>
              <a:t> </a:t>
            </a:r>
            <a:r>
              <a:rPr lang="en-US" dirty="0"/>
              <a:t>2d parameters (as opposed to 2</a:t>
            </a:r>
            <a:r>
              <a:rPr lang="en-US" baseline="30000" dirty="0"/>
              <a:t>d</a:t>
            </a:r>
            <a:r>
              <a:rPr lang="en-US" dirty="0"/>
              <a:t>)</a:t>
            </a:r>
          </a:p>
          <a:p>
            <a:pPr marL="457200" indent="-457200">
              <a:buFont typeface="Arial" panose="020B0604020202020204" pitchFamily="34" charset="0"/>
              <a:buChar char="•"/>
            </a:pPr>
            <a:r>
              <a:rPr lang="en-US" dirty="0"/>
              <a:t>Then use Bayes rule to compute P(</a:t>
            </a:r>
            <a:r>
              <a:rPr lang="en-US" dirty="0" err="1"/>
              <a:t>y|</a:t>
            </a:r>
            <a:r>
              <a:rPr lang="en-US" b="1" dirty="0" err="1"/>
              <a:t>x</a:t>
            </a:r>
            <a:r>
              <a:rPr lang="en-US" dirty="0"/>
              <a:t>) = P(</a:t>
            </a:r>
            <a:r>
              <a:rPr lang="en-US" b="1" dirty="0" err="1"/>
              <a:t>x</a:t>
            </a:r>
            <a:r>
              <a:rPr lang="en-US" dirty="0" err="1"/>
              <a:t>|y</a:t>
            </a:r>
            <a:r>
              <a:rPr lang="en-US" dirty="0"/>
              <a:t>) P(y) / Z = </a:t>
            </a:r>
            <a:r>
              <a:rPr lang="el-GR" dirty="0"/>
              <a:t>Π</a:t>
            </a:r>
            <a:r>
              <a:rPr lang="en-US" baseline="-25000" dirty="0"/>
              <a:t>d </a:t>
            </a:r>
            <a:r>
              <a:rPr lang="en-US" dirty="0"/>
              <a:t>P(</a:t>
            </a:r>
            <a:r>
              <a:rPr lang="en-US" dirty="0" err="1"/>
              <a:t>x</a:t>
            </a:r>
            <a:r>
              <a:rPr lang="en-US" baseline="-25000" dirty="0" err="1"/>
              <a:t>d</a:t>
            </a:r>
            <a:r>
              <a:rPr lang="en-US" dirty="0" err="1"/>
              <a:t>|y</a:t>
            </a:r>
            <a:r>
              <a:rPr lang="en-US" dirty="0"/>
              <a:t>) P(y) / Z</a:t>
            </a:r>
          </a:p>
          <a:p>
            <a:pPr marL="457200" indent="-457200">
              <a:buFont typeface="Arial" panose="020B0604020202020204" pitchFamily="34" charset="0"/>
              <a:buChar char="•"/>
            </a:pPr>
            <a:r>
              <a:rPr lang="en-US" dirty="0"/>
              <a:t>Where Z is a normalizing constant </a:t>
            </a:r>
          </a:p>
          <a:p>
            <a:pPr marL="0" indent="0"/>
            <a:endParaRPr lang="en-US" dirty="0"/>
          </a:p>
        </p:txBody>
      </p:sp>
    </p:spTree>
    <p:extLst>
      <p:ext uri="{BB962C8B-B14F-4D97-AF65-F5344CB8AC3E}">
        <p14:creationId xmlns:p14="http://schemas.microsoft.com/office/powerpoint/2010/main" val="2167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D5A928-0800-4CAA-A6F2-C7D5FC323482}"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5715" name="Rectangle 2"/>
          <p:cNvSpPr>
            <a:spLocks noGrp="1" noChangeArrowheads="1"/>
          </p:cNvSpPr>
          <p:nvPr>
            <p:ph type="title"/>
          </p:nvPr>
        </p:nvSpPr>
        <p:spPr/>
        <p:txBody>
          <a:bodyPr/>
          <a:lstStyle/>
          <a:p>
            <a:pPr eaLnBrk="1" hangingPunct="1"/>
            <a:r>
              <a:rPr lang="en-US" altLang="en-US" sz="3200"/>
              <a:t>HMM: Most Likely State Sequence</a:t>
            </a:r>
            <a:br>
              <a:rPr lang="en-US" altLang="en-US" sz="3200"/>
            </a:br>
            <a:r>
              <a:rPr lang="en-US" altLang="en-US" sz="3200"/>
              <a:t>Efficient Solution</a:t>
            </a:r>
          </a:p>
        </p:txBody>
      </p:sp>
      <p:sp>
        <p:nvSpPr>
          <p:cNvPr id="115716" name="Rectangle 3"/>
          <p:cNvSpPr>
            <a:spLocks noGrp="1" noChangeArrowheads="1"/>
          </p:cNvSpPr>
          <p:nvPr>
            <p:ph type="body" idx="1"/>
          </p:nvPr>
        </p:nvSpPr>
        <p:spPr>
          <a:xfrm>
            <a:off x="493713" y="1371600"/>
            <a:ext cx="8096250" cy="4687888"/>
          </a:xfrm>
        </p:spPr>
        <p:txBody>
          <a:bodyPr/>
          <a:lstStyle/>
          <a:p>
            <a:pPr eaLnBrk="1" hangingPunct="1"/>
            <a:r>
              <a:rPr lang="en-US" altLang="en-US" dirty="0"/>
              <a:t>Could use naïve algorithm, examining every possible state sequence of length </a:t>
            </a:r>
            <a:r>
              <a:rPr lang="en-US" altLang="en-US" i="1" dirty="0"/>
              <a:t>T</a:t>
            </a:r>
            <a:r>
              <a:rPr lang="en-US" altLang="en-US" dirty="0"/>
              <a:t>.</a:t>
            </a:r>
          </a:p>
          <a:p>
            <a:pPr eaLnBrk="1" hangingPunct="1"/>
            <a:r>
              <a:rPr lang="en-US" altLang="en-US" dirty="0"/>
              <a:t>Dynamic Programming can also be used to exploit the Markov assumption and efficiently determine the most likely state sequence for a given observation and model.</a:t>
            </a:r>
          </a:p>
          <a:p>
            <a:pPr eaLnBrk="1" hangingPunct="1"/>
            <a:r>
              <a:rPr lang="en-US" altLang="en-US" dirty="0"/>
              <a:t>Standard procedure is called the </a:t>
            </a:r>
            <a:r>
              <a:rPr lang="en-US" altLang="en-US" dirty="0">
                <a:solidFill>
                  <a:srgbClr val="FF0000"/>
                </a:solidFill>
              </a:rPr>
              <a:t>Viterbi algorithm</a:t>
            </a:r>
            <a:r>
              <a:rPr lang="en-US" altLang="en-US" dirty="0"/>
              <a:t> (Viterbi, 1967) and also has O(</a:t>
            </a:r>
            <a:r>
              <a:rPr lang="en-US" altLang="en-US" i="1" dirty="0"/>
              <a:t>TN</a:t>
            </a:r>
            <a:r>
              <a:rPr lang="en-US" altLang="en-US" baseline="30000" dirty="0"/>
              <a:t>2</a:t>
            </a:r>
            <a:r>
              <a:rPr lang="en-US" altLang="en-US" dirty="0"/>
              <a:t>) time complexity.</a:t>
            </a:r>
          </a:p>
        </p:txBody>
      </p:sp>
      <p:sp>
        <p:nvSpPr>
          <p:cNvPr id="11571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a:t>Viterbi Scores</a:t>
            </a:r>
          </a:p>
        </p:txBody>
      </p:sp>
      <p:sp>
        <p:nvSpPr>
          <p:cNvPr id="117763" name="Content Placeholder 2"/>
          <p:cNvSpPr>
            <a:spLocks noGrp="1"/>
          </p:cNvSpPr>
          <p:nvPr>
            <p:ph idx="1"/>
          </p:nvPr>
        </p:nvSpPr>
        <p:spPr>
          <a:xfrm>
            <a:off x="685800" y="1371600"/>
            <a:ext cx="7772400" cy="1371600"/>
          </a:xfrm>
        </p:spPr>
        <p:txBody>
          <a:bodyPr/>
          <a:lstStyle/>
          <a:p>
            <a:pPr eaLnBrk="1" hangingPunct="1"/>
            <a:r>
              <a:rPr lang="en-US" altLang="en-US" sz="2800"/>
              <a:t>Recursively compute the probability of the </a:t>
            </a:r>
            <a:r>
              <a:rPr lang="en-US" altLang="en-US" sz="2800" i="1"/>
              <a:t>most likely </a:t>
            </a:r>
            <a:r>
              <a:rPr lang="en-US" altLang="en-US" sz="2800"/>
              <a:t>subsequence of states that accounts for the first </a:t>
            </a:r>
            <a:r>
              <a:rPr lang="en-US" altLang="en-US" sz="2800" i="1"/>
              <a:t>t</a:t>
            </a:r>
            <a:r>
              <a:rPr lang="en-US" altLang="en-US" sz="2800"/>
              <a:t> observations and ends in state </a:t>
            </a:r>
            <a:r>
              <a:rPr lang="en-US" altLang="en-US" sz="2800" i="1"/>
              <a:t>s</a:t>
            </a:r>
            <a:r>
              <a:rPr lang="en-US" altLang="en-US" sz="2800" i="1" baseline="-25000"/>
              <a:t>j</a:t>
            </a:r>
            <a:r>
              <a:rPr lang="en-US" altLang="en-US" sz="2800"/>
              <a:t>.</a:t>
            </a:r>
            <a:r>
              <a:rPr lang="en-US" altLang="en-US"/>
              <a:t> </a:t>
            </a:r>
          </a:p>
        </p:txBody>
      </p:sp>
      <p:sp>
        <p:nvSpPr>
          <p:cNvPr id="1177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E27CE9-F68D-49F5-9561-5B22326A3FCE}"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17765" name="Object 2"/>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5170" name="Equation" r:id="rId4" imgW="391303" imgH="739129" progId="Equation.3">
                  <p:embed/>
                </p:oleObj>
              </mc:Choice>
              <mc:Fallback>
                <p:oleObj name="Equation" r:id="rId4" imgW="391303" imgH="739129" progId="Equation.3">
                  <p:embed/>
                  <p:pic>
                    <p:nvPicPr>
                      <p:cNvPr id="11776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7766" name="Object 3"/>
          <p:cNvGraphicFramePr>
            <a:graphicFrameLocks noChangeAspect="1"/>
          </p:cNvGraphicFramePr>
          <p:nvPr/>
        </p:nvGraphicFramePr>
        <p:xfrm>
          <a:off x="858838" y="2970213"/>
          <a:ext cx="7834312" cy="728662"/>
        </p:xfrm>
        <a:graphic>
          <a:graphicData uri="http://schemas.openxmlformats.org/presentationml/2006/ole">
            <mc:AlternateContent xmlns:mc="http://schemas.openxmlformats.org/markup-compatibility/2006">
              <mc:Choice xmlns:v="urn:schemas-microsoft-com:vml" Requires="v">
                <p:oleObj spid="_x0000_s5171" name="Equation" r:id="rId6" imgW="3136900" imgH="292100" progId="Equation.3">
                  <p:embed/>
                </p:oleObj>
              </mc:Choice>
              <mc:Fallback>
                <p:oleObj name="Equation" r:id="rId6" imgW="3136900" imgH="292100" progId="Equation.3">
                  <p:embed/>
                  <p:pic>
                    <p:nvPicPr>
                      <p:cNvPr id="11776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838" y="2970213"/>
                        <a:ext cx="7834312"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Content Placeholder 2"/>
          <p:cNvSpPr txBox="1">
            <a:spLocks/>
          </p:cNvSpPr>
          <p:nvPr/>
        </p:nvSpPr>
        <p:spPr bwMode="auto">
          <a:xfrm>
            <a:off x="609600" y="3870325"/>
            <a:ext cx="7885113" cy="137160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0000"/>
              </a:buClr>
              <a:buSzTx/>
              <a:buFontTx/>
              <a:buChar char="•"/>
              <a:tabLst/>
              <a:defRPr/>
            </a:pPr>
            <a:r>
              <a:rPr kumimoji="0" lang="en-US" sz="2800" b="0" i="0" u="none" strike="noStrike" kern="0" cap="none" spc="0" normalizeH="0" baseline="0" noProof="0" dirty="0">
                <a:ln>
                  <a:noFill/>
                </a:ln>
                <a:solidFill>
                  <a:srgbClr val="000000"/>
                </a:solidFill>
                <a:effectLst/>
                <a:uLnTx/>
                <a:uFillTx/>
                <a:latin typeface="Times New Roman"/>
                <a:ea typeface="+mn-ea"/>
                <a:cs typeface="+mn-cs"/>
              </a:rPr>
              <a:t>Also record “</a:t>
            </a:r>
            <a:r>
              <a:rPr kumimoji="0" lang="en-US" sz="2800" b="0" i="0" u="none" strike="noStrike" kern="0" cap="none" spc="0" normalizeH="0" baseline="0" noProof="0" dirty="0" err="1">
                <a:ln>
                  <a:noFill/>
                </a:ln>
                <a:solidFill>
                  <a:srgbClr val="000000"/>
                </a:solidFill>
                <a:effectLst/>
                <a:uLnTx/>
                <a:uFillTx/>
                <a:latin typeface="Times New Roman"/>
                <a:ea typeface="+mn-ea"/>
                <a:cs typeface="+mn-cs"/>
              </a:rPr>
              <a:t>backpointers</a:t>
            </a:r>
            <a:r>
              <a:rPr kumimoji="0" lang="en-US" sz="2800" b="0" i="0" u="none" strike="noStrike" kern="0" cap="none" spc="0" normalizeH="0" baseline="0" noProof="0" dirty="0">
                <a:ln>
                  <a:noFill/>
                </a:ln>
                <a:solidFill>
                  <a:srgbClr val="000000"/>
                </a:solidFill>
                <a:effectLst/>
                <a:uLnTx/>
                <a:uFillTx/>
                <a:latin typeface="Times New Roman"/>
                <a:ea typeface="+mn-ea"/>
                <a:cs typeface="+mn-cs"/>
              </a:rPr>
              <a:t>” that subsequently allow </a:t>
            </a:r>
            <a:r>
              <a:rPr kumimoji="0" lang="en-US" sz="2800" b="0" i="0" u="none" strike="noStrike" kern="0" cap="none" spc="0" normalizeH="0" baseline="0" noProof="0" dirty="0" err="1">
                <a:ln>
                  <a:noFill/>
                </a:ln>
                <a:solidFill>
                  <a:srgbClr val="000000"/>
                </a:solidFill>
                <a:effectLst/>
                <a:uLnTx/>
                <a:uFillTx/>
                <a:latin typeface="Times New Roman"/>
                <a:ea typeface="+mn-ea"/>
                <a:cs typeface="+mn-cs"/>
              </a:rPr>
              <a:t>backtracing</a:t>
            </a:r>
            <a:r>
              <a:rPr kumimoji="0" lang="en-US" sz="2800" b="0" i="0" u="none" strike="noStrike" kern="0" cap="none" spc="0" normalizeH="0" baseline="0" noProof="0" dirty="0">
                <a:ln>
                  <a:noFill/>
                </a:ln>
                <a:solidFill>
                  <a:srgbClr val="000000"/>
                </a:solidFill>
                <a:effectLst/>
                <a:uLnTx/>
                <a:uFillTx/>
                <a:latin typeface="Times New Roman"/>
                <a:ea typeface="+mn-ea"/>
                <a:cs typeface="+mn-cs"/>
              </a:rPr>
              <a:t> the most probable state sequence.</a:t>
            </a:r>
          </a:p>
          <a:p>
            <a:pPr marL="800100" marR="0" lvl="1" indent="-342900" algn="l" defTabSz="914400" rtl="0" eaLnBrk="1" fontAlgn="base" latinLnBrk="0" hangingPunct="1">
              <a:lnSpc>
                <a:spcPct val="100000"/>
              </a:lnSpc>
              <a:spcBef>
                <a:spcPct val="20000"/>
              </a:spcBef>
              <a:spcAft>
                <a:spcPct val="0"/>
              </a:spcAft>
              <a:buClr>
                <a:srgbClr val="FF0000"/>
              </a:buClr>
              <a:buSzTx/>
              <a:buFont typeface="Wingdings" pitchFamily="2" charset="2"/>
              <a:buChar char="§"/>
              <a:tabLst/>
              <a:defRPr/>
            </a:pPr>
            <a:r>
              <a:rPr kumimoji="0" lang="en-US" sz="2400" b="0" i="1" u="none" strike="noStrike" kern="0" cap="none" spc="0" normalizeH="0" baseline="0" noProof="0" dirty="0" err="1">
                <a:ln>
                  <a:noFill/>
                </a:ln>
                <a:solidFill>
                  <a:srgbClr val="000000"/>
                </a:solidFill>
                <a:effectLst/>
                <a:uLnTx/>
                <a:uFillTx/>
                <a:latin typeface="Times New Roman"/>
                <a:ea typeface="+mn-ea"/>
                <a:cs typeface="+mn-cs"/>
              </a:rPr>
              <a:t>bt</a:t>
            </a:r>
            <a:r>
              <a:rPr kumimoji="0" lang="en-US" sz="2400" b="0" i="1" u="none" strike="noStrike" kern="0" cap="none" spc="0" normalizeH="0" baseline="-25000" noProof="0" dirty="0" err="1">
                <a:ln>
                  <a:noFill/>
                </a:ln>
                <a:solidFill>
                  <a:srgbClr val="000000"/>
                </a:solidFill>
                <a:effectLst/>
                <a:uLnTx/>
                <a:uFillTx/>
                <a:latin typeface="Times New Roman"/>
                <a:ea typeface="+mn-ea"/>
                <a:cs typeface="+mn-cs"/>
              </a:rPr>
              <a:t>t</a:t>
            </a:r>
            <a:r>
              <a:rPr kumimoji="0" lang="en-US" sz="2400" b="0" i="0" u="none" strike="noStrike" kern="0" cap="none" spc="0" normalizeH="0" baseline="0" noProof="0" dirty="0">
                <a:ln>
                  <a:noFill/>
                </a:ln>
                <a:solidFill>
                  <a:srgbClr val="000000"/>
                </a:solidFill>
                <a:effectLst/>
                <a:uLnTx/>
                <a:uFillTx/>
                <a:latin typeface="Times New Roman"/>
                <a:ea typeface="+mn-ea"/>
                <a:cs typeface="+mn-cs"/>
              </a:rPr>
              <a:t>(</a:t>
            </a:r>
            <a:r>
              <a:rPr kumimoji="0" lang="en-US" sz="2400" b="0" i="1" u="none" strike="noStrike" kern="0" cap="none" spc="0" normalizeH="0" baseline="0" noProof="0" dirty="0">
                <a:ln>
                  <a:noFill/>
                </a:ln>
                <a:solidFill>
                  <a:srgbClr val="000000"/>
                </a:solidFill>
                <a:effectLst/>
                <a:uLnTx/>
                <a:uFillTx/>
                <a:latin typeface="Times New Roman"/>
                <a:ea typeface="+mn-ea"/>
                <a:cs typeface="+mn-cs"/>
              </a:rPr>
              <a:t>j</a:t>
            </a:r>
            <a:r>
              <a:rPr kumimoji="0" lang="en-US" sz="2400" b="0" i="0" u="none" strike="noStrike" kern="0" cap="none" spc="0" normalizeH="0" baseline="0" noProof="0" dirty="0">
                <a:ln>
                  <a:noFill/>
                </a:ln>
                <a:solidFill>
                  <a:srgbClr val="000000"/>
                </a:solidFill>
                <a:effectLst/>
                <a:uLnTx/>
                <a:uFillTx/>
                <a:latin typeface="Times New Roman"/>
                <a:ea typeface="+mn-ea"/>
                <a:cs typeface="+mn-cs"/>
              </a:rPr>
              <a:t>) stores the state at time </a:t>
            </a:r>
            <a:r>
              <a:rPr kumimoji="0" lang="en-US" sz="2400" b="0" i="1" u="none" strike="noStrike" kern="0" cap="none" spc="0" normalizeH="0" baseline="0" noProof="0" dirty="0">
                <a:ln>
                  <a:noFill/>
                </a:ln>
                <a:solidFill>
                  <a:srgbClr val="000000"/>
                </a:solidFill>
                <a:effectLst/>
                <a:uLnTx/>
                <a:uFillTx/>
                <a:latin typeface="Times New Roman"/>
                <a:ea typeface="+mn-ea"/>
                <a:cs typeface="+mn-cs"/>
              </a:rPr>
              <a:t>t</a:t>
            </a:r>
            <a:r>
              <a:rPr kumimoji="0" lang="en-US" sz="2400" b="0" i="0" u="none" strike="noStrike" kern="0" cap="none" spc="0" normalizeH="0" baseline="0" noProof="0" dirty="0">
                <a:ln>
                  <a:noFill/>
                </a:ln>
                <a:solidFill>
                  <a:srgbClr val="000000"/>
                </a:solidFill>
                <a:effectLst/>
                <a:uLnTx/>
                <a:uFillTx/>
                <a:latin typeface="Times New Roman"/>
                <a:ea typeface="+mn-ea"/>
                <a:cs typeface="+mn-cs"/>
              </a:rPr>
              <a:t>-1 that maximizes the probability that system was in state </a:t>
            </a:r>
            <a:r>
              <a:rPr kumimoji="0" lang="en-US" sz="2400" b="0" i="1" u="none" strike="noStrike" kern="0" cap="none" spc="0" normalizeH="0" baseline="0" noProof="0" dirty="0" err="1">
                <a:ln>
                  <a:noFill/>
                </a:ln>
                <a:solidFill>
                  <a:srgbClr val="000000"/>
                </a:solidFill>
                <a:effectLst/>
                <a:uLnTx/>
                <a:uFillTx/>
                <a:latin typeface="Times New Roman"/>
                <a:ea typeface="+mn-ea"/>
                <a:cs typeface="+mn-cs"/>
              </a:rPr>
              <a:t>s</a:t>
            </a:r>
            <a:r>
              <a:rPr kumimoji="0" lang="en-US" sz="2400" b="0" i="1" u="none" strike="noStrike" kern="0" cap="none" spc="0" normalizeH="0" baseline="-25000" noProof="0" dirty="0" err="1">
                <a:ln>
                  <a:noFill/>
                </a:ln>
                <a:solidFill>
                  <a:srgbClr val="000000"/>
                </a:solidFill>
                <a:effectLst/>
                <a:uLnTx/>
                <a:uFillTx/>
                <a:latin typeface="Times New Roman"/>
                <a:ea typeface="+mn-ea"/>
                <a:cs typeface="+mn-cs"/>
              </a:rPr>
              <a:t>j</a:t>
            </a:r>
            <a:r>
              <a:rPr kumimoji="0" lang="en-US" sz="2400" b="0" i="0" u="none" strike="noStrike" kern="0" cap="none" spc="0" normalizeH="0" baseline="0" noProof="0" dirty="0">
                <a:ln>
                  <a:noFill/>
                </a:ln>
                <a:solidFill>
                  <a:srgbClr val="000000"/>
                </a:solidFill>
                <a:effectLst/>
                <a:uLnTx/>
                <a:uFillTx/>
                <a:latin typeface="Times New Roman"/>
                <a:ea typeface="+mn-ea"/>
                <a:cs typeface="+mn-cs"/>
              </a:rPr>
              <a:t> at time </a:t>
            </a:r>
            <a:r>
              <a:rPr kumimoji="0" lang="en-US" sz="2400" b="0" i="1" u="none" strike="noStrike" kern="0" cap="none" spc="0" normalizeH="0" baseline="0" noProof="0" dirty="0">
                <a:ln>
                  <a:noFill/>
                </a:ln>
                <a:solidFill>
                  <a:srgbClr val="000000"/>
                </a:solidFill>
                <a:effectLst/>
                <a:uLnTx/>
                <a:uFillTx/>
                <a:latin typeface="Times New Roman"/>
                <a:ea typeface="+mn-ea"/>
                <a:cs typeface="+mn-cs"/>
              </a:rPr>
              <a:t>t</a:t>
            </a:r>
            <a:r>
              <a:rPr kumimoji="0" lang="en-US" sz="2400" b="0" i="0" u="none" strike="noStrike" kern="0" cap="none" spc="0" normalizeH="0" baseline="0" noProof="0" dirty="0">
                <a:ln>
                  <a:noFill/>
                </a:ln>
                <a:solidFill>
                  <a:srgbClr val="000000"/>
                </a:solidFill>
                <a:effectLst/>
                <a:uLnTx/>
                <a:uFillTx/>
                <a:latin typeface="Times New Roman"/>
                <a:ea typeface="+mn-ea"/>
                <a:cs typeface="+mn-cs"/>
              </a:rPr>
              <a:t> (given the observed sequence).</a:t>
            </a:r>
          </a:p>
        </p:txBody>
      </p:sp>
      <p:sp>
        <p:nvSpPr>
          <p:cNvPr id="117768"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r>
              <a:rPr lang="en-US" altLang="en-US"/>
              <a:t>Computing the Viterbi Scores</a:t>
            </a:r>
          </a:p>
        </p:txBody>
      </p:sp>
      <p:sp>
        <p:nvSpPr>
          <p:cNvPr id="119811" name="Content Placeholder 2"/>
          <p:cNvSpPr>
            <a:spLocks noGrp="1"/>
          </p:cNvSpPr>
          <p:nvPr>
            <p:ph idx="1"/>
          </p:nvPr>
        </p:nvSpPr>
        <p:spPr/>
        <p:txBody>
          <a:bodyPr/>
          <a:lstStyle/>
          <a:p>
            <a:pPr eaLnBrk="1" hangingPunct="1"/>
            <a:r>
              <a:rPr lang="en-US" altLang="en-US"/>
              <a:t>Initialization</a:t>
            </a:r>
          </a:p>
          <a:p>
            <a:pPr eaLnBrk="1" hangingPunct="1">
              <a:buFontTx/>
              <a:buNone/>
            </a:pPr>
            <a:endParaRPr lang="en-US" altLang="en-US"/>
          </a:p>
          <a:p>
            <a:pPr eaLnBrk="1" hangingPunct="1"/>
            <a:r>
              <a:rPr lang="en-US" altLang="en-US"/>
              <a:t>Recursion</a:t>
            </a:r>
          </a:p>
          <a:p>
            <a:pPr eaLnBrk="1" hangingPunct="1"/>
            <a:endParaRPr lang="en-US" altLang="en-US"/>
          </a:p>
          <a:p>
            <a:pPr eaLnBrk="1" hangingPunct="1"/>
            <a:endParaRPr lang="en-US" altLang="en-US"/>
          </a:p>
          <a:p>
            <a:pPr eaLnBrk="1" hangingPunct="1"/>
            <a:r>
              <a:rPr lang="en-US" altLang="en-US"/>
              <a:t>Termination</a:t>
            </a:r>
          </a:p>
        </p:txBody>
      </p:sp>
      <p:sp>
        <p:nvSpPr>
          <p:cNvPr id="1198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9B8CE0-52BB-4A95-BC3F-6BCA8EC8ECA9}"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19813" name="Object 2"/>
          <p:cNvGraphicFramePr>
            <a:graphicFrameLocks noChangeAspect="1"/>
          </p:cNvGraphicFramePr>
          <p:nvPr/>
        </p:nvGraphicFramePr>
        <p:xfrm>
          <a:off x="2382838" y="1936750"/>
          <a:ext cx="4911725" cy="685800"/>
        </p:xfrm>
        <a:graphic>
          <a:graphicData uri="http://schemas.openxmlformats.org/presentationml/2006/ole">
            <mc:AlternateContent xmlns:mc="http://schemas.openxmlformats.org/markup-compatibility/2006">
              <mc:Choice xmlns:v="urn:schemas-microsoft-com:vml" Requires="v">
                <p:oleObj spid="_x0000_s6218" name="Equation" r:id="rId4" imgW="1727200" imgH="241300" progId="Equation.3">
                  <p:embed/>
                </p:oleObj>
              </mc:Choice>
              <mc:Fallback>
                <p:oleObj name="Equation" r:id="rId4" imgW="1727200" imgH="241300" progId="Equation.3">
                  <p:embed/>
                  <p:pic>
                    <p:nvPicPr>
                      <p:cNvPr id="11981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838" y="1936750"/>
                        <a:ext cx="49117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14" name="Object 3"/>
          <p:cNvGraphicFramePr>
            <a:graphicFrameLocks noChangeAspect="1"/>
          </p:cNvGraphicFramePr>
          <p:nvPr/>
        </p:nvGraphicFramePr>
        <p:xfrm>
          <a:off x="608013" y="3098800"/>
          <a:ext cx="8378825" cy="1046163"/>
        </p:xfrm>
        <a:graphic>
          <a:graphicData uri="http://schemas.openxmlformats.org/presentationml/2006/ole">
            <mc:AlternateContent xmlns:mc="http://schemas.openxmlformats.org/markup-compatibility/2006">
              <mc:Choice xmlns:v="urn:schemas-microsoft-com:vml" Requires="v">
                <p:oleObj spid="_x0000_s6219" name="Equation" r:id="rId6" imgW="2946400" imgH="368300" progId="Equation.3">
                  <p:embed/>
                </p:oleObj>
              </mc:Choice>
              <mc:Fallback>
                <p:oleObj name="Equation" r:id="rId6" imgW="2946400" imgH="368300" progId="Equation.3">
                  <p:embed/>
                  <p:pic>
                    <p:nvPicPr>
                      <p:cNvPr id="11981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13" y="3098800"/>
                        <a:ext cx="8378825" cy="104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815" name="Object 4"/>
          <p:cNvGraphicFramePr>
            <a:graphicFrameLocks noChangeAspect="1"/>
          </p:cNvGraphicFramePr>
          <p:nvPr/>
        </p:nvGraphicFramePr>
        <p:xfrm>
          <a:off x="2036763" y="4910138"/>
          <a:ext cx="4986337" cy="1047750"/>
        </p:xfrm>
        <a:graphic>
          <a:graphicData uri="http://schemas.openxmlformats.org/presentationml/2006/ole">
            <mc:AlternateContent xmlns:mc="http://schemas.openxmlformats.org/markup-compatibility/2006">
              <mc:Choice xmlns:v="urn:schemas-microsoft-com:vml" Requires="v">
                <p:oleObj spid="_x0000_s6220" name="Equation" r:id="rId8" imgW="1752600" imgH="368300" progId="Equation.3">
                  <p:embed/>
                </p:oleObj>
              </mc:Choice>
              <mc:Fallback>
                <p:oleObj name="Equation" r:id="rId8" imgW="1752600" imgH="368300" progId="Equation.3">
                  <p:embed/>
                  <p:pic>
                    <p:nvPicPr>
                      <p:cNvPr id="11981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6763" y="4910138"/>
                        <a:ext cx="4986337"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8" name="TextBox 7"/>
          <p:cNvSpPr txBox="1">
            <a:spLocks noChangeArrowheads="1"/>
          </p:cNvSpPr>
          <p:nvPr/>
        </p:nvSpPr>
        <p:spPr bwMode="auto">
          <a:xfrm>
            <a:off x="469900" y="6135688"/>
            <a:ext cx="8674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Analogous to Forward algorithm except take </a:t>
            </a:r>
            <a:r>
              <a:rPr kumimoji="0" lang="en-US" altLang="en-US" sz="2400" b="1" i="1"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max</a:t>
            </a:r>
            <a:r>
              <a:rPr kumimoji="0" lang="en-US" altLang="en-US" sz="24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 instead of sum</a:t>
            </a:r>
          </a:p>
        </p:txBody>
      </p:sp>
      <p:sp>
        <p:nvSpPr>
          <p:cNvPr id="119817"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altLang="en-US"/>
              <a:t>Computing the Viterbi Backpointers</a:t>
            </a:r>
          </a:p>
        </p:txBody>
      </p:sp>
      <p:sp>
        <p:nvSpPr>
          <p:cNvPr id="121859" name="Content Placeholder 2"/>
          <p:cNvSpPr>
            <a:spLocks noGrp="1"/>
          </p:cNvSpPr>
          <p:nvPr>
            <p:ph idx="1"/>
          </p:nvPr>
        </p:nvSpPr>
        <p:spPr/>
        <p:txBody>
          <a:bodyPr/>
          <a:lstStyle/>
          <a:p>
            <a:pPr eaLnBrk="1" hangingPunct="1"/>
            <a:r>
              <a:rPr lang="en-US" altLang="en-US"/>
              <a:t>Initialization</a:t>
            </a:r>
          </a:p>
          <a:p>
            <a:pPr eaLnBrk="1" hangingPunct="1">
              <a:buFontTx/>
              <a:buNone/>
            </a:pPr>
            <a:endParaRPr lang="en-US" altLang="en-US"/>
          </a:p>
          <a:p>
            <a:pPr eaLnBrk="1" hangingPunct="1"/>
            <a:r>
              <a:rPr lang="en-US" altLang="en-US"/>
              <a:t>Recursion</a:t>
            </a:r>
          </a:p>
          <a:p>
            <a:pPr eaLnBrk="1" hangingPunct="1"/>
            <a:endParaRPr lang="en-US" altLang="en-US"/>
          </a:p>
          <a:p>
            <a:pPr eaLnBrk="1" hangingPunct="1"/>
            <a:endParaRPr lang="en-US" altLang="en-US"/>
          </a:p>
          <a:p>
            <a:pPr eaLnBrk="1" hangingPunct="1"/>
            <a:r>
              <a:rPr lang="en-US" altLang="en-US"/>
              <a:t>Termination</a:t>
            </a:r>
          </a:p>
        </p:txBody>
      </p:sp>
      <p:sp>
        <p:nvSpPr>
          <p:cNvPr id="1218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E92966-0CC0-4D59-B3BD-1FD01A1EB75D}"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21861" name="Object 2"/>
          <p:cNvGraphicFramePr>
            <a:graphicFrameLocks noChangeAspect="1"/>
          </p:cNvGraphicFramePr>
          <p:nvPr/>
        </p:nvGraphicFramePr>
        <p:xfrm>
          <a:off x="2887663" y="1954213"/>
          <a:ext cx="3900487" cy="649287"/>
        </p:xfrm>
        <a:graphic>
          <a:graphicData uri="http://schemas.openxmlformats.org/presentationml/2006/ole">
            <mc:AlternateContent xmlns:mc="http://schemas.openxmlformats.org/markup-compatibility/2006">
              <mc:Choice xmlns:v="urn:schemas-microsoft-com:vml" Requires="v">
                <p:oleObj spid="_x0000_s7242" name="Equation" r:id="rId4" imgW="1371600" imgH="228600" progId="Equation.3">
                  <p:embed/>
                </p:oleObj>
              </mc:Choice>
              <mc:Fallback>
                <p:oleObj name="Equation" r:id="rId4" imgW="1371600" imgH="228600" progId="Equation.3">
                  <p:embed/>
                  <p:pic>
                    <p:nvPicPr>
                      <p:cNvPr id="12186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7663" y="1954213"/>
                        <a:ext cx="3900487"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1862" name="Object 3"/>
          <p:cNvGraphicFramePr>
            <a:graphicFrameLocks noChangeAspect="1"/>
          </p:cNvGraphicFramePr>
          <p:nvPr/>
        </p:nvGraphicFramePr>
        <p:xfrm>
          <a:off x="79375" y="3086100"/>
          <a:ext cx="9064625" cy="1119188"/>
        </p:xfrm>
        <a:graphic>
          <a:graphicData uri="http://schemas.openxmlformats.org/presentationml/2006/ole">
            <mc:AlternateContent xmlns:mc="http://schemas.openxmlformats.org/markup-compatibility/2006">
              <mc:Choice xmlns:v="urn:schemas-microsoft-com:vml" Requires="v">
                <p:oleObj spid="_x0000_s7243" name="Equation" r:id="rId6" imgW="3187700" imgH="393700" progId="Equation.3">
                  <p:embed/>
                </p:oleObj>
              </mc:Choice>
              <mc:Fallback>
                <p:oleObj name="Equation" r:id="rId6" imgW="3187700" imgH="393700" progId="Equation.3">
                  <p:embed/>
                  <p:pic>
                    <p:nvPicPr>
                      <p:cNvPr id="12186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75" y="3086100"/>
                        <a:ext cx="9064625"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1863" name="Object 4"/>
          <p:cNvGraphicFramePr>
            <a:graphicFrameLocks noChangeAspect="1"/>
          </p:cNvGraphicFramePr>
          <p:nvPr/>
        </p:nvGraphicFramePr>
        <p:xfrm>
          <a:off x="1611313" y="4873625"/>
          <a:ext cx="5815012" cy="1120775"/>
        </p:xfrm>
        <a:graphic>
          <a:graphicData uri="http://schemas.openxmlformats.org/presentationml/2006/ole">
            <mc:AlternateContent xmlns:mc="http://schemas.openxmlformats.org/markup-compatibility/2006">
              <mc:Choice xmlns:v="urn:schemas-microsoft-com:vml" Requires="v">
                <p:oleObj spid="_x0000_s7244" name="Equation" r:id="rId8" imgW="2044700" imgH="393700" progId="Equation.3">
                  <p:embed/>
                </p:oleObj>
              </mc:Choice>
              <mc:Fallback>
                <p:oleObj name="Equation" r:id="rId8" imgW="2044700" imgH="393700" progId="Equation.3">
                  <p:embed/>
                  <p:pic>
                    <p:nvPicPr>
                      <p:cNvPr id="12186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1313" y="4873625"/>
                        <a:ext cx="5815012"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864" name="TextBox 7"/>
          <p:cNvSpPr txBox="1">
            <a:spLocks noChangeArrowheads="1"/>
          </p:cNvSpPr>
          <p:nvPr/>
        </p:nvSpPr>
        <p:spPr bwMode="auto">
          <a:xfrm>
            <a:off x="733425" y="5811838"/>
            <a:ext cx="7410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Final state in the most probable state sequence. Follow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backpointers to initial state to construct full sequence.</a:t>
            </a:r>
          </a:p>
        </p:txBody>
      </p:sp>
      <p:sp>
        <p:nvSpPr>
          <p:cNvPr id="12186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altLang="en-US"/>
              <a:t>Viterbi Backpointers </a:t>
            </a:r>
          </a:p>
        </p:txBody>
      </p:sp>
      <p:sp>
        <p:nvSpPr>
          <p:cNvPr id="1239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D2F57A-EE70-4501-B7AB-A379DDAAE72C}"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08" name="Oval 4"/>
          <p:cNvSpPr>
            <a:spLocks noChangeArrowheads="1"/>
          </p:cNvSpPr>
          <p:nvPr/>
        </p:nvSpPr>
        <p:spPr bwMode="auto">
          <a:xfrm>
            <a:off x="2105025" y="22494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09" name="TextBox 5"/>
          <p:cNvSpPr txBox="1">
            <a:spLocks noChangeArrowheads="1"/>
          </p:cNvSpPr>
          <p:nvPr/>
        </p:nvSpPr>
        <p:spPr bwMode="auto">
          <a:xfrm>
            <a:off x="1731963" y="21653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0" name="Oval 6"/>
          <p:cNvSpPr>
            <a:spLocks noChangeArrowheads="1"/>
          </p:cNvSpPr>
          <p:nvPr/>
        </p:nvSpPr>
        <p:spPr bwMode="auto">
          <a:xfrm>
            <a:off x="2105025" y="26431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1" name="TextBox 7"/>
          <p:cNvSpPr txBox="1">
            <a:spLocks noChangeArrowheads="1"/>
          </p:cNvSpPr>
          <p:nvPr/>
        </p:nvSpPr>
        <p:spPr bwMode="auto">
          <a:xfrm>
            <a:off x="1731963" y="25590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2" name="Oval 8"/>
          <p:cNvSpPr>
            <a:spLocks noChangeArrowheads="1"/>
          </p:cNvSpPr>
          <p:nvPr/>
        </p:nvSpPr>
        <p:spPr bwMode="auto">
          <a:xfrm>
            <a:off x="2105025" y="4146550"/>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3" name="TextBox 9"/>
          <p:cNvSpPr txBox="1">
            <a:spLocks noChangeArrowheads="1"/>
          </p:cNvSpPr>
          <p:nvPr/>
        </p:nvSpPr>
        <p:spPr bwMode="auto">
          <a:xfrm>
            <a:off x="1731963" y="4062413"/>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N</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4" name="TextBox 10"/>
          <p:cNvSpPr txBox="1">
            <a:spLocks noChangeArrowheads="1"/>
          </p:cNvSpPr>
          <p:nvPr/>
        </p:nvSpPr>
        <p:spPr bwMode="auto">
          <a:xfrm>
            <a:off x="1997075" y="2984500"/>
            <a:ext cx="3032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5" name="Oval 11"/>
          <p:cNvSpPr>
            <a:spLocks noChangeArrowheads="1"/>
          </p:cNvSpPr>
          <p:nvPr/>
        </p:nvSpPr>
        <p:spPr bwMode="auto">
          <a:xfrm>
            <a:off x="3224213" y="2238375"/>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6" name="Oval 13"/>
          <p:cNvSpPr>
            <a:spLocks noChangeArrowheads="1"/>
          </p:cNvSpPr>
          <p:nvPr/>
        </p:nvSpPr>
        <p:spPr bwMode="auto">
          <a:xfrm>
            <a:off x="3224213" y="263048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7" name="Oval 15"/>
          <p:cNvSpPr>
            <a:spLocks noChangeArrowheads="1"/>
          </p:cNvSpPr>
          <p:nvPr/>
        </p:nvSpPr>
        <p:spPr bwMode="auto">
          <a:xfrm>
            <a:off x="3224213" y="413543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8" name="TextBox 17"/>
          <p:cNvSpPr txBox="1">
            <a:spLocks noChangeArrowheads="1"/>
          </p:cNvSpPr>
          <p:nvPr/>
        </p:nvSpPr>
        <p:spPr bwMode="auto">
          <a:xfrm>
            <a:off x="3116263" y="2971800"/>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19" name="Oval 18"/>
          <p:cNvSpPr>
            <a:spLocks noChangeArrowheads="1"/>
          </p:cNvSpPr>
          <p:nvPr/>
        </p:nvSpPr>
        <p:spPr bwMode="auto">
          <a:xfrm>
            <a:off x="1223963" y="3208338"/>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20" name="TextBox 19"/>
          <p:cNvSpPr txBox="1">
            <a:spLocks noChangeArrowheads="1"/>
          </p:cNvSpPr>
          <p:nvPr/>
        </p:nvSpPr>
        <p:spPr bwMode="auto">
          <a:xfrm>
            <a:off x="850900" y="3124200"/>
            <a:ext cx="36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0</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21" name="Oval 20"/>
          <p:cNvSpPr>
            <a:spLocks noChangeArrowheads="1"/>
          </p:cNvSpPr>
          <p:nvPr/>
        </p:nvSpPr>
        <p:spPr bwMode="auto">
          <a:xfrm>
            <a:off x="7861300" y="3205163"/>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22" name="TextBox 21"/>
          <p:cNvSpPr txBox="1">
            <a:spLocks noChangeArrowheads="1"/>
          </p:cNvSpPr>
          <p:nvPr/>
        </p:nvSpPr>
        <p:spPr bwMode="auto">
          <a:xfrm>
            <a:off x="8040688" y="3084513"/>
            <a:ext cx="38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F</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123923" name="Straight Connector 23"/>
          <p:cNvCxnSpPr>
            <a:cxnSpLocks noChangeShapeType="1"/>
            <a:stCxn id="123908" idx="6"/>
          </p:cNvCxnSpPr>
          <p:nvPr/>
        </p:nvCxnSpPr>
        <p:spPr bwMode="auto">
          <a:xfrm>
            <a:off x="2262188" y="2333625"/>
            <a:ext cx="1001712" cy="206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4" name="Straight Connector 25"/>
          <p:cNvCxnSpPr>
            <a:cxnSpLocks noChangeShapeType="1"/>
            <a:stCxn id="123908" idx="5"/>
            <a:endCxn id="123916" idx="2"/>
          </p:cNvCxnSpPr>
          <p:nvPr/>
        </p:nvCxnSpPr>
        <p:spPr bwMode="auto">
          <a:xfrm rot="16200000" flipH="1">
            <a:off x="2570956" y="2061369"/>
            <a:ext cx="3206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5" name="Straight Connector 27"/>
          <p:cNvCxnSpPr>
            <a:cxnSpLocks noChangeShapeType="1"/>
            <a:stCxn id="123908" idx="5"/>
            <a:endCxn id="123917" idx="1"/>
          </p:cNvCxnSpPr>
          <p:nvPr/>
        </p:nvCxnSpPr>
        <p:spPr bwMode="auto">
          <a:xfrm rot="16200000" flipH="1">
            <a:off x="1860550" y="2771775"/>
            <a:ext cx="1765300"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6" name="Straight Connector 29"/>
          <p:cNvCxnSpPr>
            <a:cxnSpLocks noChangeShapeType="1"/>
            <a:stCxn id="123908" idx="5"/>
          </p:cNvCxnSpPr>
          <p:nvPr/>
        </p:nvCxnSpPr>
        <p:spPr bwMode="auto">
          <a:xfrm rot="16200000" flipH="1">
            <a:off x="2267743" y="2364582"/>
            <a:ext cx="950913"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7" name="Straight Connector 31"/>
          <p:cNvCxnSpPr>
            <a:cxnSpLocks noChangeShapeType="1"/>
            <a:stCxn id="123910" idx="6"/>
            <a:endCxn id="123915" idx="2"/>
          </p:cNvCxnSpPr>
          <p:nvPr/>
        </p:nvCxnSpPr>
        <p:spPr bwMode="auto">
          <a:xfrm flipV="1">
            <a:off x="2262188" y="2322513"/>
            <a:ext cx="962025" cy="4048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8" name="Straight Connector 33"/>
          <p:cNvCxnSpPr>
            <a:cxnSpLocks noChangeShapeType="1"/>
            <a:stCxn id="123910" idx="6"/>
            <a:endCxn id="123916" idx="3"/>
          </p:cNvCxnSpPr>
          <p:nvPr/>
        </p:nvCxnSpPr>
        <p:spPr bwMode="auto">
          <a:xfrm>
            <a:off x="2262188" y="2727325"/>
            <a:ext cx="985837" cy="476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29" name="Straight Connector 35"/>
          <p:cNvCxnSpPr>
            <a:cxnSpLocks noChangeShapeType="1"/>
            <a:stCxn id="123910" idx="7"/>
            <a:endCxn id="123917" idx="2"/>
          </p:cNvCxnSpPr>
          <p:nvPr/>
        </p:nvCxnSpPr>
        <p:spPr bwMode="auto">
          <a:xfrm rot="16200000" flipH="1">
            <a:off x="1955006" y="2950369"/>
            <a:ext cx="15525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0" name="Straight Connector 39"/>
          <p:cNvCxnSpPr>
            <a:cxnSpLocks noChangeShapeType="1"/>
            <a:stCxn id="123912" idx="5"/>
            <a:endCxn id="123915" idx="2"/>
          </p:cNvCxnSpPr>
          <p:nvPr/>
        </p:nvCxnSpPr>
        <p:spPr bwMode="auto">
          <a:xfrm rot="5400000" flipH="1" flipV="1">
            <a:off x="1747044" y="2813844"/>
            <a:ext cx="1968500"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1" name="Straight Connector 41"/>
          <p:cNvCxnSpPr>
            <a:cxnSpLocks noChangeShapeType="1"/>
            <a:stCxn id="123912" idx="6"/>
            <a:endCxn id="123916" idx="1"/>
          </p:cNvCxnSpPr>
          <p:nvPr/>
        </p:nvCxnSpPr>
        <p:spPr bwMode="auto">
          <a:xfrm flipV="1">
            <a:off x="2262188" y="2655888"/>
            <a:ext cx="985837" cy="1574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2" name="Straight Connector 43"/>
          <p:cNvCxnSpPr>
            <a:cxnSpLocks noChangeShapeType="1"/>
            <a:stCxn id="123912" idx="5"/>
            <a:endCxn id="123917" idx="2"/>
          </p:cNvCxnSpPr>
          <p:nvPr/>
        </p:nvCxnSpPr>
        <p:spPr bwMode="auto">
          <a:xfrm rot="5400000" flipH="1" flipV="1">
            <a:off x="2695575" y="3762375"/>
            <a:ext cx="71438"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3" name="Straight Connector 45"/>
          <p:cNvCxnSpPr>
            <a:cxnSpLocks noChangeShapeType="1"/>
            <a:stCxn id="123912" idx="6"/>
          </p:cNvCxnSpPr>
          <p:nvPr/>
        </p:nvCxnSpPr>
        <p:spPr bwMode="auto">
          <a:xfrm flipV="1">
            <a:off x="2262188" y="3332163"/>
            <a:ext cx="950912" cy="8985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34" name="Straight Connector 47"/>
          <p:cNvCxnSpPr>
            <a:cxnSpLocks noChangeShapeType="1"/>
            <a:stCxn id="123910" idx="5"/>
          </p:cNvCxnSpPr>
          <p:nvPr/>
        </p:nvCxnSpPr>
        <p:spPr bwMode="auto">
          <a:xfrm rot="16200000" flipH="1">
            <a:off x="2434432" y="2590006"/>
            <a:ext cx="582612" cy="974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123935" name="Group 64"/>
          <p:cNvGrpSpPr>
            <a:grpSpLocks/>
          </p:cNvGrpSpPr>
          <p:nvPr/>
        </p:nvGrpSpPr>
        <p:grpSpPr bwMode="auto">
          <a:xfrm>
            <a:off x="3365500" y="2209800"/>
            <a:ext cx="1181100" cy="2065338"/>
            <a:chOff x="2391431" y="2390274"/>
            <a:chExt cx="1180436" cy="2065420"/>
          </a:xfrm>
        </p:grpSpPr>
        <p:sp>
          <p:nvSpPr>
            <p:cNvPr id="123988" name="Oval 48"/>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89" name="Oval 49"/>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90" name="Oval 50"/>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91" name="TextBox 51"/>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123992" name="Straight Connector 52"/>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3" name="Straight Connector 53"/>
            <p:cNvCxnSpPr>
              <a:cxnSpLocks noChangeShapeType="1"/>
              <a:endCxn id="123989"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4" name="Straight Connector 54"/>
            <p:cNvCxnSpPr>
              <a:cxnSpLocks noChangeShapeType="1"/>
              <a:endCxn id="123990"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5" name="Straight Connector 55"/>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6" name="Straight Connector 56"/>
            <p:cNvCxnSpPr>
              <a:cxnSpLocks noChangeShapeType="1"/>
              <a:endCxn id="123988"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7" name="Straight Connector 57"/>
            <p:cNvCxnSpPr>
              <a:cxnSpLocks noChangeShapeType="1"/>
              <a:endCxn id="123989"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8" name="Straight Connector 58"/>
            <p:cNvCxnSpPr>
              <a:cxnSpLocks noChangeShapeType="1"/>
              <a:endCxn id="123990"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99" name="Straight Connector 59"/>
            <p:cNvCxnSpPr>
              <a:cxnSpLocks noChangeShapeType="1"/>
              <a:endCxn id="123988"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4000" name="Straight Connector 60"/>
            <p:cNvCxnSpPr>
              <a:cxnSpLocks noChangeShapeType="1"/>
              <a:endCxn id="123989"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4001" name="Straight Connector 61"/>
            <p:cNvCxnSpPr>
              <a:cxnSpLocks noChangeShapeType="1"/>
              <a:endCxn id="123990"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4002" name="Straight Connector 62"/>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4003" name="Straight Connector 63"/>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123936" name="Oval 81"/>
          <p:cNvSpPr>
            <a:spLocks noChangeArrowheads="1"/>
          </p:cNvSpPr>
          <p:nvPr/>
        </p:nvSpPr>
        <p:spPr bwMode="auto">
          <a:xfrm>
            <a:off x="6119813" y="2222500"/>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37" name="Oval 82"/>
          <p:cNvSpPr>
            <a:spLocks noChangeArrowheads="1"/>
          </p:cNvSpPr>
          <p:nvPr/>
        </p:nvSpPr>
        <p:spPr bwMode="auto">
          <a:xfrm>
            <a:off x="6119813" y="261461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38" name="Oval 83"/>
          <p:cNvSpPr>
            <a:spLocks noChangeArrowheads="1"/>
          </p:cNvSpPr>
          <p:nvPr/>
        </p:nvSpPr>
        <p:spPr bwMode="auto">
          <a:xfrm>
            <a:off x="6119813" y="411956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39" name="TextBox 84"/>
          <p:cNvSpPr txBox="1">
            <a:spLocks noChangeArrowheads="1"/>
          </p:cNvSpPr>
          <p:nvPr/>
        </p:nvSpPr>
        <p:spPr bwMode="auto">
          <a:xfrm>
            <a:off x="6011863" y="2955925"/>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123940" name="Group 85"/>
          <p:cNvGrpSpPr>
            <a:grpSpLocks/>
          </p:cNvGrpSpPr>
          <p:nvPr/>
        </p:nvGrpSpPr>
        <p:grpSpPr bwMode="auto">
          <a:xfrm>
            <a:off x="6261100" y="2193925"/>
            <a:ext cx="1181100" cy="2065338"/>
            <a:chOff x="2391431" y="2390274"/>
            <a:chExt cx="1180436" cy="2065420"/>
          </a:xfrm>
        </p:grpSpPr>
        <p:sp>
          <p:nvSpPr>
            <p:cNvPr id="123972" name="Oval 86"/>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73" name="Oval 87"/>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74" name="Oval 88"/>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75" name="TextBox 89"/>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123976" name="Straight Connector 90"/>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77" name="Straight Connector 91"/>
            <p:cNvCxnSpPr>
              <a:cxnSpLocks noChangeShapeType="1"/>
              <a:endCxn id="123973"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78" name="Straight Connector 92"/>
            <p:cNvCxnSpPr>
              <a:cxnSpLocks noChangeShapeType="1"/>
              <a:endCxn id="123974"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79" name="Straight Connector 93"/>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0" name="Straight Connector 94"/>
            <p:cNvCxnSpPr>
              <a:cxnSpLocks noChangeShapeType="1"/>
              <a:endCxn id="123972"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1" name="Straight Connector 95"/>
            <p:cNvCxnSpPr>
              <a:cxnSpLocks noChangeShapeType="1"/>
              <a:endCxn id="123973"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2" name="Straight Connector 96"/>
            <p:cNvCxnSpPr>
              <a:cxnSpLocks noChangeShapeType="1"/>
              <a:endCxn id="123974"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3" name="Straight Connector 97"/>
            <p:cNvCxnSpPr>
              <a:cxnSpLocks noChangeShapeType="1"/>
              <a:endCxn id="123972"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4" name="Straight Connector 98"/>
            <p:cNvCxnSpPr>
              <a:cxnSpLocks noChangeShapeType="1"/>
              <a:endCxn id="123973"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5" name="Straight Connector 99"/>
            <p:cNvCxnSpPr>
              <a:cxnSpLocks noChangeShapeType="1"/>
              <a:endCxn id="123974"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6" name="Straight Connector 100"/>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87" name="Straight Connector 101"/>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123941" name="TextBox 123"/>
          <p:cNvSpPr txBox="1">
            <a:spLocks noChangeArrowheads="1"/>
          </p:cNvSpPr>
          <p:nvPr/>
        </p:nvSpPr>
        <p:spPr bwMode="auto">
          <a:xfrm>
            <a:off x="4889500" y="21574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42" name="TextBox 124"/>
          <p:cNvSpPr txBox="1">
            <a:spLocks noChangeArrowheads="1"/>
          </p:cNvSpPr>
          <p:nvPr/>
        </p:nvSpPr>
        <p:spPr bwMode="auto">
          <a:xfrm>
            <a:off x="4908550" y="25511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43" name="TextBox 125"/>
          <p:cNvSpPr txBox="1">
            <a:spLocks noChangeArrowheads="1"/>
          </p:cNvSpPr>
          <p:nvPr/>
        </p:nvSpPr>
        <p:spPr bwMode="auto">
          <a:xfrm>
            <a:off x="4921250" y="311626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44" name="TextBox 126"/>
          <p:cNvSpPr txBox="1">
            <a:spLocks noChangeArrowheads="1"/>
          </p:cNvSpPr>
          <p:nvPr/>
        </p:nvSpPr>
        <p:spPr bwMode="auto">
          <a:xfrm>
            <a:off x="4872038" y="3970338"/>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45" name="TextBox 127"/>
          <p:cNvSpPr txBox="1">
            <a:spLocks noChangeArrowheads="1"/>
          </p:cNvSpPr>
          <p:nvPr/>
        </p:nvSpPr>
        <p:spPr bwMode="auto">
          <a:xfrm>
            <a:off x="1985963"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p>
        </p:txBody>
      </p:sp>
      <p:sp>
        <p:nvSpPr>
          <p:cNvPr id="123946" name="TextBox 128"/>
          <p:cNvSpPr txBox="1">
            <a:spLocks noChangeArrowheads="1"/>
          </p:cNvSpPr>
          <p:nvPr/>
        </p:nvSpPr>
        <p:spPr bwMode="auto">
          <a:xfrm>
            <a:off x="3100388"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p>
        </p:txBody>
      </p:sp>
      <p:sp>
        <p:nvSpPr>
          <p:cNvPr id="123947" name="TextBox 129"/>
          <p:cNvSpPr txBox="1">
            <a:spLocks noChangeArrowheads="1"/>
          </p:cNvSpPr>
          <p:nvPr/>
        </p:nvSpPr>
        <p:spPr bwMode="auto">
          <a:xfrm>
            <a:off x="4219575" y="4524375"/>
            <a:ext cx="38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3</a:t>
            </a:r>
          </a:p>
        </p:txBody>
      </p:sp>
      <p:sp>
        <p:nvSpPr>
          <p:cNvPr id="123948" name="TextBox 130"/>
          <p:cNvSpPr txBox="1">
            <a:spLocks noChangeArrowheads="1"/>
          </p:cNvSpPr>
          <p:nvPr/>
        </p:nvSpPr>
        <p:spPr bwMode="auto">
          <a:xfrm>
            <a:off x="6011863" y="4524375"/>
            <a:ext cx="576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T-1</a:t>
            </a:r>
          </a:p>
        </p:txBody>
      </p:sp>
      <p:sp>
        <p:nvSpPr>
          <p:cNvPr id="123949" name="TextBox 131"/>
          <p:cNvSpPr txBox="1">
            <a:spLocks noChangeArrowheads="1"/>
          </p:cNvSpPr>
          <p:nvPr/>
        </p:nvSpPr>
        <p:spPr bwMode="auto">
          <a:xfrm>
            <a:off x="7131050" y="4524375"/>
            <a:ext cx="423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a:t>
            </a:r>
          </a:p>
        </p:txBody>
      </p:sp>
      <p:cxnSp>
        <p:nvCxnSpPr>
          <p:cNvPr id="123950" name="Straight Connector 133"/>
          <p:cNvCxnSpPr>
            <a:cxnSpLocks noChangeShapeType="1"/>
            <a:stCxn id="123919" idx="7"/>
            <a:endCxn id="123909" idx="3"/>
          </p:cNvCxnSpPr>
          <p:nvPr/>
        </p:nvCxnSpPr>
        <p:spPr bwMode="auto">
          <a:xfrm rot="5400000" flipH="1" flipV="1">
            <a:off x="1295400" y="2427288"/>
            <a:ext cx="868363" cy="7445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1" name="Straight Connector 135"/>
          <p:cNvCxnSpPr>
            <a:cxnSpLocks noChangeShapeType="1"/>
            <a:stCxn id="123919" idx="6"/>
            <a:endCxn id="123911" idx="3"/>
          </p:cNvCxnSpPr>
          <p:nvPr/>
        </p:nvCxnSpPr>
        <p:spPr bwMode="auto">
          <a:xfrm flipV="1">
            <a:off x="1379538" y="2759075"/>
            <a:ext cx="722312" cy="53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2" name="Straight Connector 137"/>
          <p:cNvCxnSpPr>
            <a:cxnSpLocks noChangeShapeType="1"/>
            <a:stCxn id="123919" idx="5"/>
            <a:endCxn id="123913" idx="3"/>
          </p:cNvCxnSpPr>
          <p:nvPr/>
        </p:nvCxnSpPr>
        <p:spPr bwMode="auto">
          <a:xfrm rot="16200000" flipH="1">
            <a:off x="1293813" y="3416300"/>
            <a:ext cx="909638" cy="7826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3" name="Straight Connector 139"/>
          <p:cNvCxnSpPr>
            <a:cxnSpLocks noChangeShapeType="1"/>
            <a:stCxn id="123972" idx="5"/>
            <a:endCxn id="123921" idx="1"/>
          </p:cNvCxnSpPr>
          <p:nvPr/>
        </p:nvCxnSpPr>
        <p:spPr bwMode="auto">
          <a:xfrm rot="16200000" flipH="1">
            <a:off x="7185819" y="2531269"/>
            <a:ext cx="892175" cy="503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4" name="Straight Connector 141"/>
          <p:cNvCxnSpPr>
            <a:cxnSpLocks noChangeShapeType="1"/>
            <a:stCxn id="123973" idx="6"/>
            <a:endCxn id="123921" idx="1"/>
          </p:cNvCxnSpPr>
          <p:nvPr/>
        </p:nvCxnSpPr>
        <p:spPr bwMode="auto">
          <a:xfrm>
            <a:off x="7404100" y="2671763"/>
            <a:ext cx="479425" cy="5572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5" name="Straight Connector 143"/>
          <p:cNvCxnSpPr>
            <a:cxnSpLocks noChangeShapeType="1"/>
            <a:stCxn id="123974" idx="6"/>
            <a:endCxn id="123921" idx="3"/>
          </p:cNvCxnSpPr>
          <p:nvPr/>
        </p:nvCxnSpPr>
        <p:spPr bwMode="auto">
          <a:xfrm flipV="1">
            <a:off x="7404100" y="3348038"/>
            <a:ext cx="479425" cy="8270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6" name="Straight Connector 145"/>
          <p:cNvCxnSpPr>
            <a:cxnSpLocks noChangeShapeType="1"/>
            <a:stCxn id="123919" idx="6"/>
          </p:cNvCxnSpPr>
          <p:nvPr/>
        </p:nvCxnSpPr>
        <p:spPr bwMode="auto">
          <a:xfrm>
            <a:off x="1379538" y="3292475"/>
            <a:ext cx="725487" cy="1127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3957" name="Straight Connector 147"/>
          <p:cNvCxnSpPr>
            <a:cxnSpLocks noChangeShapeType="1"/>
            <a:endCxn id="123921" idx="2"/>
          </p:cNvCxnSpPr>
          <p:nvPr/>
        </p:nvCxnSpPr>
        <p:spPr bwMode="auto">
          <a:xfrm flipV="1">
            <a:off x="7375525" y="3289300"/>
            <a:ext cx="485775" cy="428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23958" name="Freeform 107"/>
          <p:cNvSpPr>
            <a:spLocks noChangeArrowheads="1"/>
          </p:cNvSpPr>
          <p:nvPr/>
        </p:nvSpPr>
        <p:spPr bwMode="auto">
          <a:xfrm>
            <a:off x="7315200" y="2755900"/>
            <a:ext cx="588963" cy="468313"/>
          </a:xfrm>
          <a:custGeom>
            <a:avLst/>
            <a:gdLst>
              <a:gd name="T0" fmla="*/ 578549 w 589547"/>
              <a:gd name="T1" fmla="*/ 452093 h 469231"/>
              <a:gd name="T2" fmla="*/ 118072 w 589547"/>
              <a:gd name="T3" fmla="*/ 243435 h 469231"/>
              <a:gd name="T4" fmla="*/ 0 w 589547"/>
              <a:gd name="T5" fmla="*/ 0 h 469231"/>
              <a:gd name="T6" fmla="*/ 0 60000 65536"/>
              <a:gd name="T7" fmla="*/ 0 60000 65536"/>
              <a:gd name="T8" fmla="*/ 0 60000 65536"/>
              <a:gd name="T9" fmla="*/ 0 w 589547"/>
              <a:gd name="T10" fmla="*/ 0 h 469231"/>
              <a:gd name="T11" fmla="*/ 589547 w 589547"/>
              <a:gd name="T12" fmla="*/ 469231 h 469231"/>
            </a:gdLst>
            <a:ahLst/>
            <a:cxnLst>
              <a:cxn ang="T6">
                <a:pos x="T0" y="T1"/>
              </a:cxn>
              <a:cxn ang="T7">
                <a:pos x="T2" y="T3"/>
              </a:cxn>
              <a:cxn ang="T8">
                <a:pos x="T4" y="T5"/>
              </a:cxn>
            </a:cxnLst>
            <a:rect l="T9" t="T10" r="T11" b="T12"/>
            <a:pathLst>
              <a:path w="589547" h="469231">
                <a:moveTo>
                  <a:pt x="589547" y="469231"/>
                </a:moveTo>
                <a:cubicBezTo>
                  <a:pt x="404060" y="400049"/>
                  <a:pt x="218574" y="330868"/>
                  <a:pt x="120316" y="252663"/>
                </a:cubicBezTo>
                <a:cubicBezTo>
                  <a:pt x="22058" y="174458"/>
                  <a:pt x="11029" y="87229"/>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59" name="Freeform 108"/>
          <p:cNvSpPr>
            <a:spLocks noChangeArrowheads="1"/>
          </p:cNvSpPr>
          <p:nvPr/>
        </p:nvSpPr>
        <p:spPr bwMode="auto">
          <a:xfrm>
            <a:off x="6243638" y="2095500"/>
            <a:ext cx="1058862" cy="539750"/>
          </a:xfrm>
          <a:custGeom>
            <a:avLst/>
            <a:gdLst>
              <a:gd name="T0" fmla="*/ 1060356 w 1058779"/>
              <a:gd name="T1" fmla="*/ 119711 h 539416"/>
              <a:gd name="T2" fmla="*/ 494036 w 1058779"/>
              <a:gd name="T3" fmla="*/ 71018 h 539416"/>
              <a:gd name="T4" fmla="*/ 0 w 1058779"/>
              <a:gd name="T5" fmla="*/ 545797 h 539416"/>
              <a:gd name="T6" fmla="*/ 0 60000 65536"/>
              <a:gd name="T7" fmla="*/ 0 60000 65536"/>
              <a:gd name="T8" fmla="*/ 0 60000 65536"/>
              <a:gd name="T9" fmla="*/ 0 w 1058779"/>
              <a:gd name="T10" fmla="*/ 0 h 539416"/>
              <a:gd name="T11" fmla="*/ 1058779 w 1058779"/>
              <a:gd name="T12" fmla="*/ 539416 h 539416"/>
            </a:gdLst>
            <a:ahLst/>
            <a:cxnLst>
              <a:cxn ang="T6">
                <a:pos x="T0" y="T1"/>
              </a:cxn>
              <a:cxn ang="T7">
                <a:pos x="T2" y="T3"/>
              </a:cxn>
              <a:cxn ang="T8">
                <a:pos x="T4" y="T5"/>
              </a:cxn>
            </a:cxnLst>
            <a:rect l="T9" t="T10" r="T11" b="T12"/>
            <a:pathLst>
              <a:path w="1058779" h="539416">
                <a:moveTo>
                  <a:pt x="1058779" y="118311"/>
                </a:moveTo>
                <a:cubicBezTo>
                  <a:pt x="864268" y="59155"/>
                  <a:pt x="669758" y="0"/>
                  <a:pt x="493295" y="70184"/>
                </a:cubicBezTo>
                <a:cubicBezTo>
                  <a:pt x="316832" y="140368"/>
                  <a:pt x="158416" y="339892"/>
                  <a:pt x="0" y="539416"/>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0" name="Freeform 110"/>
          <p:cNvSpPr>
            <a:spLocks noChangeArrowheads="1"/>
          </p:cNvSpPr>
          <p:nvPr/>
        </p:nvSpPr>
        <p:spPr bwMode="auto">
          <a:xfrm>
            <a:off x="6148388" y="2719388"/>
            <a:ext cx="1143000" cy="565150"/>
          </a:xfrm>
          <a:custGeom>
            <a:avLst/>
            <a:gdLst>
              <a:gd name="T0" fmla="*/ 1143000 w 1143000"/>
              <a:gd name="T1" fmla="*/ 0 h 565484"/>
              <a:gd name="T2" fmla="*/ 721895 w 1143000"/>
              <a:gd name="T3" fmla="*/ 356918 h 565484"/>
              <a:gd name="T4" fmla="*/ 0 w 1143000"/>
              <a:gd name="T5" fmla="*/ 559172 h 565484"/>
              <a:gd name="T6" fmla="*/ 0 60000 65536"/>
              <a:gd name="T7" fmla="*/ 0 60000 65536"/>
              <a:gd name="T8" fmla="*/ 0 60000 65536"/>
              <a:gd name="T9" fmla="*/ 0 w 1143000"/>
              <a:gd name="T10" fmla="*/ 0 h 565484"/>
              <a:gd name="T11" fmla="*/ 1143000 w 1143000"/>
              <a:gd name="T12" fmla="*/ 565484 h 565484"/>
            </a:gdLst>
            <a:ahLst/>
            <a:cxnLst>
              <a:cxn ang="T6">
                <a:pos x="T0" y="T1"/>
              </a:cxn>
              <a:cxn ang="T7">
                <a:pos x="T2" y="T3"/>
              </a:cxn>
              <a:cxn ang="T8">
                <a:pos x="T4" y="T5"/>
              </a:cxn>
            </a:cxnLst>
            <a:rect l="T9" t="T10" r="T11" b="T12"/>
            <a:pathLst>
              <a:path w="1143000" h="565484">
                <a:moveTo>
                  <a:pt x="1143000" y="0"/>
                </a:moveTo>
                <a:cubicBezTo>
                  <a:pt x="1027697" y="133350"/>
                  <a:pt x="912395" y="266700"/>
                  <a:pt x="721895" y="360947"/>
                </a:cubicBezTo>
                <a:cubicBezTo>
                  <a:pt x="531395" y="455194"/>
                  <a:pt x="265697" y="510339"/>
                  <a:pt x="0" y="565484"/>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1" name="Freeform 111"/>
          <p:cNvSpPr>
            <a:spLocks noChangeArrowheads="1"/>
          </p:cNvSpPr>
          <p:nvPr/>
        </p:nvSpPr>
        <p:spPr bwMode="auto">
          <a:xfrm>
            <a:off x="6232525" y="2743200"/>
            <a:ext cx="1022350" cy="1384300"/>
          </a:xfrm>
          <a:custGeom>
            <a:avLst/>
            <a:gdLst>
              <a:gd name="T0" fmla="*/ 1016357 w 1022684"/>
              <a:gd name="T1" fmla="*/ 1396381 h 1383632"/>
              <a:gd name="T2" fmla="*/ 298927 w 1022684"/>
              <a:gd name="T3" fmla="*/ 910680 h 1383632"/>
              <a:gd name="T4" fmla="*/ 0 w 1022684"/>
              <a:gd name="T5" fmla="*/ 0 h 1383632"/>
              <a:gd name="T6" fmla="*/ 0 60000 65536"/>
              <a:gd name="T7" fmla="*/ 0 60000 65536"/>
              <a:gd name="T8" fmla="*/ 0 60000 65536"/>
              <a:gd name="T9" fmla="*/ 0 w 1022684"/>
              <a:gd name="T10" fmla="*/ 0 h 1383632"/>
              <a:gd name="T11" fmla="*/ 1022684 w 1022684"/>
              <a:gd name="T12" fmla="*/ 1383632 h 1383632"/>
            </a:gdLst>
            <a:ahLst/>
            <a:cxnLst>
              <a:cxn ang="T6">
                <a:pos x="T0" y="T1"/>
              </a:cxn>
              <a:cxn ang="T7">
                <a:pos x="T2" y="T3"/>
              </a:cxn>
              <a:cxn ang="T8">
                <a:pos x="T4" y="T5"/>
              </a:cxn>
            </a:cxnLst>
            <a:rect l="T9" t="T10" r="T11" b="T12"/>
            <a:pathLst>
              <a:path w="1022684" h="1383632">
                <a:moveTo>
                  <a:pt x="1022684" y="1383632"/>
                </a:moveTo>
                <a:cubicBezTo>
                  <a:pt x="746960" y="1258302"/>
                  <a:pt x="471236" y="1132973"/>
                  <a:pt x="300789" y="902368"/>
                </a:cubicBezTo>
                <a:cubicBezTo>
                  <a:pt x="130342" y="671763"/>
                  <a:pt x="65171" y="335881"/>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2" name="Freeform 112"/>
          <p:cNvSpPr>
            <a:spLocks noChangeArrowheads="1"/>
          </p:cNvSpPr>
          <p:nvPr/>
        </p:nvSpPr>
        <p:spPr bwMode="auto">
          <a:xfrm>
            <a:off x="3284538" y="2001838"/>
            <a:ext cx="1095375" cy="307975"/>
          </a:xfrm>
          <a:custGeom>
            <a:avLst/>
            <a:gdLst>
              <a:gd name="T0" fmla="*/ 1104432 w 1094874"/>
              <a:gd name="T1" fmla="*/ 293326 h 308810"/>
              <a:gd name="T2" fmla="*/ 606831 w 1094874"/>
              <a:gd name="T3" fmla="*/ 7618 h 308810"/>
              <a:gd name="T4" fmla="*/ 0 w 1094874"/>
              <a:gd name="T5" fmla="*/ 247613 h 308810"/>
              <a:gd name="T6" fmla="*/ 0 60000 65536"/>
              <a:gd name="T7" fmla="*/ 0 60000 65536"/>
              <a:gd name="T8" fmla="*/ 0 60000 65536"/>
              <a:gd name="T9" fmla="*/ 0 w 1094874"/>
              <a:gd name="T10" fmla="*/ 0 h 308810"/>
              <a:gd name="T11" fmla="*/ 1094874 w 1094874"/>
              <a:gd name="T12" fmla="*/ 308810 h 308810"/>
            </a:gdLst>
            <a:ahLst/>
            <a:cxnLst>
              <a:cxn ang="T6">
                <a:pos x="T0" y="T1"/>
              </a:cxn>
              <a:cxn ang="T7">
                <a:pos x="T2" y="T3"/>
              </a:cxn>
              <a:cxn ang="T8">
                <a:pos x="T4" y="T5"/>
              </a:cxn>
            </a:cxnLst>
            <a:rect l="T9" t="T10" r="T11" b="T12"/>
            <a:pathLst>
              <a:path w="1094874" h="308810">
                <a:moveTo>
                  <a:pt x="1094874" y="308810"/>
                </a:moveTo>
                <a:cubicBezTo>
                  <a:pt x="939466" y="162426"/>
                  <a:pt x="784058" y="16042"/>
                  <a:pt x="601579" y="8021"/>
                </a:cubicBezTo>
                <a:cubicBezTo>
                  <a:pt x="419100" y="0"/>
                  <a:pt x="209550" y="130342"/>
                  <a:pt x="0" y="260684"/>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3" name="Freeform 113"/>
          <p:cNvSpPr>
            <a:spLocks noChangeArrowheads="1"/>
          </p:cNvSpPr>
          <p:nvPr/>
        </p:nvSpPr>
        <p:spPr bwMode="auto">
          <a:xfrm>
            <a:off x="3332163" y="2346325"/>
            <a:ext cx="1035050" cy="396875"/>
          </a:xfrm>
          <a:custGeom>
            <a:avLst/>
            <a:gdLst>
              <a:gd name="T0" fmla="*/ 1041081 w 1034716"/>
              <a:gd name="T1" fmla="*/ 358073 h 397042"/>
              <a:gd name="T2" fmla="*/ 375276 w 1034716"/>
              <a:gd name="T3" fmla="*/ 334202 h 397042"/>
              <a:gd name="T4" fmla="*/ 0 w 1034716"/>
              <a:gd name="T5" fmla="*/ 0 h 397042"/>
              <a:gd name="T6" fmla="*/ 0 60000 65536"/>
              <a:gd name="T7" fmla="*/ 0 60000 65536"/>
              <a:gd name="T8" fmla="*/ 0 60000 65536"/>
              <a:gd name="T9" fmla="*/ 0 w 1034716"/>
              <a:gd name="T10" fmla="*/ 0 h 397042"/>
              <a:gd name="T11" fmla="*/ 1034716 w 1034716"/>
              <a:gd name="T12" fmla="*/ 397042 h 397042"/>
            </a:gdLst>
            <a:ahLst/>
            <a:cxnLst>
              <a:cxn ang="T6">
                <a:pos x="T0" y="T1"/>
              </a:cxn>
              <a:cxn ang="T7">
                <a:pos x="T2" y="T3"/>
              </a:cxn>
              <a:cxn ang="T8">
                <a:pos x="T4" y="T5"/>
              </a:cxn>
            </a:cxnLst>
            <a:rect l="T9" t="T10" r="T11" b="T12"/>
            <a:pathLst>
              <a:path w="1034716" h="397042">
                <a:moveTo>
                  <a:pt x="1034716" y="360947"/>
                </a:moveTo>
                <a:cubicBezTo>
                  <a:pt x="790074" y="378994"/>
                  <a:pt x="545432" y="397042"/>
                  <a:pt x="372979" y="336884"/>
                </a:cubicBezTo>
                <a:cubicBezTo>
                  <a:pt x="200526" y="276726"/>
                  <a:pt x="0" y="0"/>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4" name="Freeform 114"/>
          <p:cNvSpPr>
            <a:spLocks noChangeArrowheads="1"/>
          </p:cNvSpPr>
          <p:nvPr/>
        </p:nvSpPr>
        <p:spPr bwMode="auto">
          <a:xfrm>
            <a:off x="3260725" y="3694113"/>
            <a:ext cx="1106488" cy="481012"/>
          </a:xfrm>
          <a:custGeom>
            <a:avLst/>
            <a:gdLst>
              <a:gd name="T0" fmla="*/ 1099009 w 1106905"/>
              <a:gd name="T1" fmla="*/ 476516 h 481263"/>
              <a:gd name="T2" fmla="*/ 645070 w 1106905"/>
              <a:gd name="T3" fmla="*/ 131040 h 481263"/>
              <a:gd name="T4" fmla="*/ 0 w 1106905"/>
              <a:gd name="T5" fmla="*/ 0 h 481263"/>
              <a:gd name="T6" fmla="*/ 0 60000 65536"/>
              <a:gd name="T7" fmla="*/ 0 60000 65536"/>
              <a:gd name="T8" fmla="*/ 0 60000 65536"/>
              <a:gd name="T9" fmla="*/ 0 w 1106905"/>
              <a:gd name="T10" fmla="*/ 0 h 481263"/>
              <a:gd name="T11" fmla="*/ 1106905 w 1106905"/>
              <a:gd name="T12" fmla="*/ 481263 h 481263"/>
            </a:gdLst>
            <a:ahLst/>
            <a:cxnLst>
              <a:cxn ang="T6">
                <a:pos x="T0" y="T1"/>
              </a:cxn>
              <a:cxn ang="T7">
                <a:pos x="T2" y="T3"/>
              </a:cxn>
              <a:cxn ang="T8">
                <a:pos x="T4" y="T5"/>
              </a:cxn>
            </a:cxnLst>
            <a:rect l="T9" t="T10" r="T11" b="T12"/>
            <a:pathLst>
              <a:path w="1106905" h="481263">
                <a:moveTo>
                  <a:pt x="1106905" y="481263"/>
                </a:moveTo>
                <a:cubicBezTo>
                  <a:pt x="970547" y="346910"/>
                  <a:pt x="834189" y="212557"/>
                  <a:pt x="649705" y="132347"/>
                </a:cubicBezTo>
                <a:cubicBezTo>
                  <a:pt x="465221" y="52137"/>
                  <a:pt x="232610" y="26068"/>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5" name="Freeform 116"/>
          <p:cNvSpPr>
            <a:spLocks noChangeArrowheads="1"/>
          </p:cNvSpPr>
          <p:nvPr/>
        </p:nvSpPr>
        <p:spPr bwMode="auto">
          <a:xfrm>
            <a:off x="2214563" y="2581275"/>
            <a:ext cx="1046162" cy="161925"/>
          </a:xfrm>
          <a:custGeom>
            <a:avLst/>
            <a:gdLst>
              <a:gd name="T0" fmla="*/ 1035689 w 1046747"/>
              <a:gd name="T1" fmla="*/ 153150 h 162427"/>
              <a:gd name="T2" fmla="*/ 428559 w 1046747"/>
              <a:gd name="T3" fmla="*/ 5672 h 162427"/>
              <a:gd name="T4" fmla="*/ 0 w 1046747"/>
              <a:gd name="T5" fmla="*/ 119117 h 162427"/>
              <a:gd name="T6" fmla="*/ 0 60000 65536"/>
              <a:gd name="T7" fmla="*/ 0 60000 65536"/>
              <a:gd name="T8" fmla="*/ 0 60000 65536"/>
              <a:gd name="T9" fmla="*/ 0 w 1046747"/>
              <a:gd name="T10" fmla="*/ 0 h 162427"/>
              <a:gd name="T11" fmla="*/ 1046747 w 1046747"/>
              <a:gd name="T12" fmla="*/ 162427 h 162427"/>
            </a:gdLst>
            <a:ahLst/>
            <a:cxnLst>
              <a:cxn ang="T6">
                <a:pos x="T0" y="T1"/>
              </a:cxn>
              <a:cxn ang="T7">
                <a:pos x="T2" y="T3"/>
              </a:cxn>
              <a:cxn ang="T8">
                <a:pos x="T4" y="T5"/>
              </a:cxn>
            </a:cxnLst>
            <a:rect l="T9" t="T10" r="T11" b="T12"/>
            <a:pathLst>
              <a:path w="1046747" h="162427">
                <a:moveTo>
                  <a:pt x="1046747" y="162427"/>
                </a:moveTo>
                <a:cubicBezTo>
                  <a:pt x="827170" y="87229"/>
                  <a:pt x="607594" y="12032"/>
                  <a:pt x="433136" y="6016"/>
                </a:cubicBezTo>
                <a:cubicBezTo>
                  <a:pt x="258678" y="0"/>
                  <a:pt x="129339" y="63166"/>
                  <a:pt x="0" y="126332"/>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6" name="Freeform 117"/>
          <p:cNvSpPr>
            <a:spLocks noChangeArrowheads="1"/>
          </p:cNvSpPr>
          <p:nvPr/>
        </p:nvSpPr>
        <p:spPr bwMode="auto">
          <a:xfrm>
            <a:off x="2201863" y="4013200"/>
            <a:ext cx="1022350" cy="222250"/>
          </a:xfrm>
          <a:custGeom>
            <a:avLst/>
            <a:gdLst>
              <a:gd name="T0" fmla="*/ 1016357 w 1022684"/>
              <a:gd name="T1" fmla="*/ 216307 h 222585"/>
              <a:gd name="T2" fmla="*/ 526114 w 1022684"/>
              <a:gd name="T3" fmla="*/ 5845 h 222585"/>
              <a:gd name="T4" fmla="*/ 0 w 1022684"/>
              <a:gd name="T5" fmla="*/ 181229 h 222585"/>
              <a:gd name="T6" fmla="*/ 0 60000 65536"/>
              <a:gd name="T7" fmla="*/ 0 60000 65536"/>
              <a:gd name="T8" fmla="*/ 0 60000 65536"/>
              <a:gd name="T9" fmla="*/ 0 w 1022684"/>
              <a:gd name="T10" fmla="*/ 0 h 222585"/>
              <a:gd name="T11" fmla="*/ 1022684 w 1022684"/>
              <a:gd name="T12" fmla="*/ 222585 h 222585"/>
            </a:gdLst>
            <a:ahLst/>
            <a:cxnLst>
              <a:cxn ang="T6">
                <a:pos x="T0" y="T1"/>
              </a:cxn>
              <a:cxn ang="T7">
                <a:pos x="T2" y="T3"/>
              </a:cxn>
              <a:cxn ang="T8">
                <a:pos x="T4" y="T5"/>
              </a:cxn>
            </a:cxnLst>
            <a:rect l="T9" t="T10" r="T11" b="T12"/>
            <a:pathLst>
              <a:path w="1022684" h="222585">
                <a:moveTo>
                  <a:pt x="1022684" y="222585"/>
                </a:moveTo>
                <a:cubicBezTo>
                  <a:pt x="861260" y="117308"/>
                  <a:pt x="699836" y="12032"/>
                  <a:pt x="529389" y="6016"/>
                </a:cubicBezTo>
                <a:cubicBezTo>
                  <a:pt x="358942" y="0"/>
                  <a:pt x="179471" y="93245"/>
                  <a:pt x="0" y="18649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7" name="Freeform 119"/>
          <p:cNvSpPr>
            <a:spLocks noChangeArrowheads="1"/>
          </p:cNvSpPr>
          <p:nvPr/>
        </p:nvSpPr>
        <p:spPr bwMode="auto">
          <a:xfrm>
            <a:off x="1274763" y="2322513"/>
            <a:ext cx="914400" cy="914400"/>
          </a:xfrm>
          <a:custGeom>
            <a:avLst/>
            <a:gdLst>
              <a:gd name="T0" fmla="*/ 914400 w 914400"/>
              <a:gd name="T1" fmla="*/ 0 h 914400"/>
              <a:gd name="T2" fmla="*/ 156411 w 914400"/>
              <a:gd name="T3" fmla="*/ 204537 h 914400"/>
              <a:gd name="T4" fmla="*/ 0 w 914400"/>
              <a:gd name="T5" fmla="*/ 914400 h 914400"/>
              <a:gd name="T6" fmla="*/ 0 60000 65536"/>
              <a:gd name="T7" fmla="*/ 0 60000 65536"/>
              <a:gd name="T8" fmla="*/ 0 60000 65536"/>
              <a:gd name="T9" fmla="*/ 0 w 914400"/>
              <a:gd name="T10" fmla="*/ 0 h 914400"/>
              <a:gd name="T11" fmla="*/ 914400 w 914400"/>
              <a:gd name="T12" fmla="*/ 914400 h 914400"/>
            </a:gdLst>
            <a:ahLst/>
            <a:cxnLst>
              <a:cxn ang="T6">
                <a:pos x="T0" y="T1"/>
              </a:cxn>
              <a:cxn ang="T7">
                <a:pos x="T2" y="T3"/>
              </a:cxn>
              <a:cxn ang="T8">
                <a:pos x="T4" y="T5"/>
              </a:cxn>
            </a:cxnLst>
            <a:rect l="T9" t="T10" r="T11" b="T12"/>
            <a:pathLst>
              <a:path w="914400" h="914400">
                <a:moveTo>
                  <a:pt x="914400" y="0"/>
                </a:moveTo>
                <a:cubicBezTo>
                  <a:pt x="611605" y="26068"/>
                  <a:pt x="308811" y="52137"/>
                  <a:pt x="156411" y="204537"/>
                </a:cubicBezTo>
                <a:cubicBezTo>
                  <a:pt x="4011" y="356937"/>
                  <a:pt x="2005" y="635668"/>
                  <a:pt x="0" y="91440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8" name="Freeform 120"/>
          <p:cNvSpPr>
            <a:spLocks noChangeArrowheads="1"/>
          </p:cNvSpPr>
          <p:nvPr/>
        </p:nvSpPr>
        <p:spPr bwMode="auto">
          <a:xfrm>
            <a:off x="1371600" y="2790825"/>
            <a:ext cx="782638" cy="531813"/>
          </a:xfrm>
          <a:custGeom>
            <a:avLst/>
            <a:gdLst>
              <a:gd name="T0" fmla="*/ 793243 w 782053"/>
              <a:gd name="T1" fmla="*/ 0 h 531395"/>
              <a:gd name="T2" fmla="*/ 549169 w 782053"/>
              <a:gd name="T3" fmla="*/ 451869 h 531395"/>
              <a:gd name="T4" fmla="*/ 0 w 782053"/>
              <a:gd name="T5" fmla="*/ 525143 h 531395"/>
              <a:gd name="T6" fmla="*/ 0 60000 65536"/>
              <a:gd name="T7" fmla="*/ 0 60000 65536"/>
              <a:gd name="T8" fmla="*/ 0 60000 65536"/>
              <a:gd name="T9" fmla="*/ 0 w 782053"/>
              <a:gd name="T10" fmla="*/ 0 h 531395"/>
              <a:gd name="T11" fmla="*/ 782053 w 782053"/>
              <a:gd name="T12" fmla="*/ 531395 h 531395"/>
            </a:gdLst>
            <a:ahLst/>
            <a:cxnLst>
              <a:cxn ang="T6">
                <a:pos x="T0" y="T1"/>
              </a:cxn>
              <a:cxn ang="T7">
                <a:pos x="T2" y="T3"/>
              </a:cxn>
              <a:cxn ang="T8">
                <a:pos x="T4" y="T5"/>
              </a:cxn>
            </a:cxnLst>
            <a:rect l="T9" t="T10" r="T11" b="T12"/>
            <a:pathLst>
              <a:path w="782053" h="531395">
                <a:moveTo>
                  <a:pt x="782053" y="0"/>
                </a:moveTo>
                <a:cubicBezTo>
                  <a:pt x="726908" y="179471"/>
                  <a:pt x="671763" y="358943"/>
                  <a:pt x="541421" y="445169"/>
                </a:cubicBezTo>
                <a:cubicBezTo>
                  <a:pt x="411079" y="531395"/>
                  <a:pt x="205539" y="524376"/>
                  <a:pt x="0" y="517358"/>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69" name="Freeform 121"/>
          <p:cNvSpPr>
            <a:spLocks noChangeArrowheads="1"/>
          </p:cNvSpPr>
          <p:nvPr/>
        </p:nvSpPr>
        <p:spPr bwMode="auto">
          <a:xfrm>
            <a:off x="1287463" y="3392488"/>
            <a:ext cx="866775" cy="850900"/>
          </a:xfrm>
          <a:custGeom>
            <a:avLst/>
            <a:gdLst>
              <a:gd name="T0" fmla="*/ 875842 w 866274"/>
              <a:gd name="T1" fmla="*/ 854891 h 850231"/>
              <a:gd name="T2" fmla="*/ 340606 w 866274"/>
              <a:gd name="T3" fmla="*/ 720552 h 850231"/>
              <a:gd name="T4" fmla="*/ 0 w 866274"/>
              <a:gd name="T5" fmla="*/ 0 h 850231"/>
              <a:gd name="T6" fmla="*/ 0 60000 65536"/>
              <a:gd name="T7" fmla="*/ 0 60000 65536"/>
              <a:gd name="T8" fmla="*/ 0 60000 65536"/>
              <a:gd name="T9" fmla="*/ 0 w 866274"/>
              <a:gd name="T10" fmla="*/ 0 h 850231"/>
              <a:gd name="T11" fmla="*/ 866274 w 866274"/>
              <a:gd name="T12" fmla="*/ 850231 h 850231"/>
            </a:gdLst>
            <a:ahLst/>
            <a:cxnLst>
              <a:cxn ang="T6">
                <a:pos x="T0" y="T1"/>
              </a:cxn>
              <a:cxn ang="T7">
                <a:pos x="T2" y="T3"/>
              </a:cxn>
              <a:cxn ang="T8">
                <a:pos x="T4" y="T5"/>
              </a:cxn>
            </a:cxnLst>
            <a:rect l="T9" t="T10" r="T11" b="T12"/>
            <a:pathLst>
              <a:path w="866274" h="850231">
                <a:moveTo>
                  <a:pt x="866274" y="842211"/>
                </a:moveTo>
                <a:cubicBezTo>
                  <a:pt x="673768" y="846221"/>
                  <a:pt x="481263" y="850231"/>
                  <a:pt x="336884" y="709863"/>
                </a:cubicBezTo>
                <a:cubicBezTo>
                  <a:pt x="192505" y="569495"/>
                  <a:pt x="96252" y="284747"/>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70" name="Freeform 122"/>
          <p:cNvSpPr>
            <a:spLocks noChangeArrowheads="1"/>
          </p:cNvSpPr>
          <p:nvPr/>
        </p:nvSpPr>
        <p:spPr bwMode="auto">
          <a:xfrm>
            <a:off x="2189163" y="2357438"/>
            <a:ext cx="1071562" cy="1804987"/>
          </a:xfrm>
          <a:custGeom>
            <a:avLst/>
            <a:gdLst>
              <a:gd name="T0" fmla="*/ 1085171 w 1070811"/>
              <a:gd name="T1" fmla="*/ 0 h 1804737"/>
              <a:gd name="T2" fmla="*/ 377982 w 1070811"/>
              <a:gd name="T3" fmla="*/ 542847 h 1804737"/>
              <a:gd name="T4" fmla="*/ 0 w 1070811"/>
              <a:gd name="T5" fmla="*/ 1809491 h 1804737"/>
              <a:gd name="T6" fmla="*/ 0 60000 65536"/>
              <a:gd name="T7" fmla="*/ 0 60000 65536"/>
              <a:gd name="T8" fmla="*/ 0 60000 65536"/>
              <a:gd name="T9" fmla="*/ 0 w 1070811"/>
              <a:gd name="T10" fmla="*/ 0 h 1804737"/>
              <a:gd name="T11" fmla="*/ 1070811 w 1070811"/>
              <a:gd name="T12" fmla="*/ 1804737 h 1804737"/>
            </a:gdLst>
            <a:ahLst/>
            <a:cxnLst>
              <a:cxn ang="T6">
                <a:pos x="T0" y="T1"/>
              </a:cxn>
              <a:cxn ang="T7">
                <a:pos x="T2" y="T3"/>
              </a:cxn>
              <a:cxn ang="T8">
                <a:pos x="T4" y="T5"/>
              </a:cxn>
            </a:cxnLst>
            <a:rect l="T9" t="T10" r="T11" b="T12"/>
            <a:pathLst>
              <a:path w="1070811" h="1804737">
                <a:moveTo>
                  <a:pt x="1070811" y="0"/>
                </a:moveTo>
                <a:cubicBezTo>
                  <a:pt x="811129" y="120316"/>
                  <a:pt x="551448" y="240632"/>
                  <a:pt x="372979" y="541422"/>
                </a:cubicBezTo>
                <a:cubicBezTo>
                  <a:pt x="194510" y="842212"/>
                  <a:pt x="97255" y="1323474"/>
                  <a:pt x="0" y="1804737"/>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397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altLang="en-US"/>
              <a:t>Viterbi Backtrace </a:t>
            </a: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A3F35C-936B-46AD-959E-F32128E88F88}"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56" name="Oval 4"/>
          <p:cNvSpPr>
            <a:spLocks noChangeArrowheads="1"/>
          </p:cNvSpPr>
          <p:nvPr/>
        </p:nvSpPr>
        <p:spPr bwMode="auto">
          <a:xfrm>
            <a:off x="2105025" y="22494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57" name="TextBox 5"/>
          <p:cNvSpPr txBox="1">
            <a:spLocks noChangeArrowheads="1"/>
          </p:cNvSpPr>
          <p:nvPr/>
        </p:nvSpPr>
        <p:spPr bwMode="auto">
          <a:xfrm>
            <a:off x="1731963" y="21653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58" name="Oval 6"/>
          <p:cNvSpPr>
            <a:spLocks noChangeArrowheads="1"/>
          </p:cNvSpPr>
          <p:nvPr/>
        </p:nvSpPr>
        <p:spPr bwMode="auto">
          <a:xfrm>
            <a:off x="2105025" y="2643188"/>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59" name="TextBox 7"/>
          <p:cNvSpPr txBox="1">
            <a:spLocks noChangeArrowheads="1"/>
          </p:cNvSpPr>
          <p:nvPr/>
        </p:nvSpPr>
        <p:spPr bwMode="auto">
          <a:xfrm>
            <a:off x="1731963" y="25590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0" name="Oval 8"/>
          <p:cNvSpPr>
            <a:spLocks noChangeArrowheads="1"/>
          </p:cNvSpPr>
          <p:nvPr/>
        </p:nvSpPr>
        <p:spPr bwMode="auto">
          <a:xfrm>
            <a:off x="2105025" y="4146550"/>
            <a:ext cx="157163"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1" name="TextBox 9"/>
          <p:cNvSpPr txBox="1">
            <a:spLocks noChangeArrowheads="1"/>
          </p:cNvSpPr>
          <p:nvPr/>
        </p:nvSpPr>
        <p:spPr bwMode="auto">
          <a:xfrm>
            <a:off x="1731963" y="4062413"/>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N</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2" name="TextBox 10"/>
          <p:cNvSpPr txBox="1">
            <a:spLocks noChangeArrowheads="1"/>
          </p:cNvSpPr>
          <p:nvPr/>
        </p:nvSpPr>
        <p:spPr bwMode="auto">
          <a:xfrm>
            <a:off x="1997075" y="2984500"/>
            <a:ext cx="3032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3" name="Oval 11"/>
          <p:cNvSpPr>
            <a:spLocks noChangeArrowheads="1"/>
          </p:cNvSpPr>
          <p:nvPr/>
        </p:nvSpPr>
        <p:spPr bwMode="auto">
          <a:xfrm>
            <a:off x="3224213" y="2238375"/>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4" name="Oval 13"/>
          <p:cNvSpPr>
            <a:spLocks noChangeArrowheads="1"/>
          </p:cNvSpPr>
          <p:nvPr/>
        </p:nvSpPr>
        <p:spPr bwMode="auto">
          <a:xfrm>
            <a:off x="3224213" y="263048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5" name="Oval 15"/>
          <p:cNvSpPr>
            <a:spLocks noChangeArrowheads="1"/>
          </p:cNvSpPr>
          <p:nvPr/>
        </p:nvSpPr>
        <p:spPr bwMode="auto">
          <a:xfrm>
            <a:off x="3224213" y="4135438"/>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6" name="TextBox 17"/>
          <p:cNvSpPr txBox="1">
            <a:spLocks noChangeArrowheads="1"/>
          </p:cNvSpPr>
          <p:nvPr/>
        </p:nvSpPr>
        <p:spPr bwMode="auto">
          <a:xfrm>
            <a:off x="3116263" y="2971800"/>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7" name="Oval 18"/>
          <p:cNvSpPr>
            <a:spLocks noChangeArrowheads="1"/>
          </p:cNvSpPr>
          <p:nvPr/>
        </p:nvSpPr>
        <p:spPr bwMode="auto">
          <a:xfrm>
            <a:off x="1223963" y="3208338"/>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8" name="TextBox 19"/>
          <p:cNvSpPr txBox="1">
            <a:spLocks noChangeArrowheads="1"/>
          </p:cNvSpPr>
          <p:nvPr/>
        </p:nvSpPr>
        <p:spPr bwMode="auto">
          <a:xfrm>
            <a:off x="850900" y="3124200"/>
            <a:ext cx="36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0</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69" name="Oval 20"/>
          <p:cNvSpPr>
            <a:spLocks noChangeArrowheads="1"/>
          </p:cNvSpPr>
          <p:nvPr/>
        </p:nvSpPr>
        <p:spPr bwMode="auto">
          <a:xfrm>
            <a:off x="7861300" y="3205163"/>
            <a:ext cx="155575"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70" name="TextBox 21"/>
          <p:cNvSpPr txBox="1">
            <a:spLocks noChangeArrowheads="1"/>
          </p:cNvSpPr>
          <p:nvPr/>
        </p:nvSpPr>
        <p:spPr bwMode="auto">
          <a:xfrm>
            <a:off x="8040688" y="3084513"/>
            <a:ext cx="38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t>
            </a:r>
            <a:r>
              <a:rPr kumimoji="0" lang="en-US" altLang="en-US" sz="20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F</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125971" name="Straight Connector 23"/>
          <p:cNvCxnSpPr>
            <a:cxnSpLocks noChangeShapeType="1"/>
            <a:stCxn id="125956" idx="6"/>
          </p:cNvCxnSpPr>
          <p:nvPr/>
        </p:nvCxnSpPr>
        <p:spPr bwMode="auto">
          <a:xfrm>
            <a:off x="2262188" y="2333625"/>
            <a:ext cx="1001712" cy="206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2" name="Straight Connector 25"/>
          <p:cNvCxnSpPr>
            <a:cxnSpLocks noChangeShapeType="1"/>
            <a:stCxn id="125956" idx="5"/>
            <a:endCxn id="125964" idx="2"/>
          </p:cNvCxnSpPr>
          <p:nvPr/>
        </p:nvCxnSpPr>
        <p:spPr bwMode="auto">
          <a:xfrm rot="16200000" flipH="1">
            <a:off x="2570956" y="2061369"/>
            <a:ext cx="3206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3" name="Straight Connector 27"/>
          <p:cNvCxnSpPr>
            <a:cxnSpLocks noChangeShapeType="1"/>
            <a:stCxn id="125956" idx="5"/>
            <a:endCxn id="125965" idx="1"/>
          </p:cNvCxnSpPr>
          <p:nvPr/>
        </p:nvCxnSpPr>
        <p:spPr bwMode="auto">
          <a:xfrm rot="16200000" flipH="1">
            <a:off x="1860550" y="2771775"/>
            <a:ext cx="1765300"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4" name="Straight Connector 29"/>
          <p:cNvCxnSpPr>
            <a:cxnSpLocks noChangeShapeType="1"/>
            <a:stCxn id="125956" idx="5"/>
          </p:cNvCxnSpPr>
          <p:nvPr/>
        </p:nvCxnSpPr>
        <p:spPr bwMode="auto">
          <a:xfrm rot="16200000" flipH="1">
            <a:off x="2267743" y="2364582"/>
            <a:ext cx="950913" cy="10096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5" name="Straight Connector 31"/>
          <p:cNvCxnSpPr>
            <a:cxnSpLocks noChangeShapeType="1"/>
            <a:stCxn id="125958" idx="6"/>
            <a:endCxn id="125963" idx="2"/>
          </p:cNvCxnSpPr>
          <p:nvPr/>
        </p:nvCxnSpPr>
        <p:spPr bwMode="auto">
          <a:xfrm flipV="1">
            <a:off x="2262188" y="2322513"/>
            <a:ext cx="962025" cy="4048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6" name="Straight Connector 33"/>
          <p:cNvCxnSpPr>
            <a:cxnSpLocks noChangeShapeType="1"/>
            <a:stCxn id="125958" idx="6"/>
            <a:endCxn id="125964" idx="3"/>
          </p:cNvCxnSpPr>
          <p:nvPr/>
        </p:nvCxnSpPr>
        <p:spPr bwMode="auto">
          <a:xfrm>
            <a:off x="2262188" y="2727325"/>
            <a:ext cx="985837" cy="476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7" name="Straight Connector 35"/>
          <p:cNvCxnSpPr>
            <a:cxnSpLocks noChangeShapeType="1"/>
            <a:stCxn id="125958" idx="7"/>
            <a:endCxn id="125965" idx="2"/>
          </p:cNvCxnSpPr>
          <p:nvPr/>
        </p:nvCxnSpPr>
        <p:spPr bwMode="auto">
          <a:xfrm rot="16200000" flipH="1">
            <a:off x="1955006" y="2950369"/>
            <a:ext cx="1552575"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8" name="Straight Connector 39"/>
          <p:cNvCxnSpPr>
            <a:cxnSpLocks noChangeShapeType="1"/>
            <a:stCxn id="125960" idx="5"/>
            <a:endCxn id="125963" idx="2"/>
          </p:cNvCxnSpPr>
          <p:nvPr/>
        </p:nvCxnSpPr>
        <p:spPr bwMode="auto">
          <a:xfrm rot="5400000" flipH="1" flipV="1">
            <a:off x="1747044" y="2813844"/>
            <a:ext cx="1968500"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79" name="Straight Connector 41"/>
          <p:cNvCxnSpPr>
            <a:cxnSpLocks noChangeShapeType="1"/>
            <a:stCxn id="125960" idx="6"/>
            <a:endCxn id="125964" idx="1"/>
          </p:cNvCxnSpPr>
          <p:nvPr/>
        </p:nvCxnSpPr>
        <p:spPr bwMode="auto">
          <a:xfrm flipV="1">
            <a:off x="2262188" y="2655888"/>
            <a:ext cx="985837" cy="15748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80" name="Straight Connector 43"/>
          <p:cNvCxnSpPr>
            <a:cxnSpLocks noChangeShapeType="1"/>
            <a:stCxn id="125960" idx="5"/>
            <a:endCxn id="125965" idx="2"/>
          </p:cNvCxnSpPr>
          <p:nvPr/>
        </p:nvCxnSpPr>
        <p:spPr bwMode="auto">
          <a:xfrm rot="5400000" flipH="1" flipV="1">
            <a:off x="2695575" y="3762375"/>
            <a:ext cx="71438" cy="985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81" name="Straight Connector 45"/>
          <p:cNvCxnSpPr>
            <a:cxnSpLocks noChangeShapeType="1"/>
            <a:stCxn id="125960" idx="6"/>
          </p:cNvCxnSpPr>
          <p:nvPr/>
        </p:nvCxnSpPr>
        <p:spPr bwMode="auto">
          <a:xfrm flipV="1">
            <a:off x="2262188" y="3332163"/>
            <a:ext cx="950912" cy="8985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82" name="Straight Connector 47"/>
          <p:cNvCxnSpPr>
            <a:cxnSpLocks noChangeShapeType="1"/>
            <a:stCxn id="125958" idx="5"/>
          </p:cNvCxnSpPr>
          <p:nvPr/>
        </p:nvCxnSpPr>
        <p:spPr bwMode="auto">
          <a:xfrm rot="16200000" flipH="1">
            <a:off x="2434432" y="2590006"/>
            <a:ext cx="582612" cy="974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125983" name="Group 64"/>
          <p:cNvGrpSpPr>
            <a:grpSpLocks/>
          </p:cNvGrpSpPr>
          <p:nvPr/>
        </p:nvGrpSpPr>
        <p:grpSpPr bwMode="auto">
          <a:xfrm>
            <a:off x="3365500" y="2209800"/>
            <a:ext cx="1181100" cy="2065338"/>
            <a:chOff x="2391431" y="2390274"/>
            <a:chExt cx="1180436" cy="2065420"/>
          </a:xfrm>
        </p:grpSpPr>
        <p:sp>
          <p:nvSpPr>
            <p:cNvPr id="126038" name="Oval 48"/>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39" name="Oval 49"/>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40" name="Oval 50"/>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41" name="TextBox 51"/>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126042" name="Straight Connector 52"/>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3" name="Straight Connector 53"/>
            <p:cNvCxnSpPr>
              <a:cxnSpLocks noChangeShapeType="1"/>
              <a:endCxn id="126039"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4" name="Straight Connector 54"/>
            <p:cNvCxnSpPr>
              <a:cxnSpLocks noChangeShapeType="1"/>
              <a:endCxn id="126040"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5" name="Straight Connector 55"/>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6" name="Straight Connector 56"/>
            <p:cNvCxnSpPr>
              <a:cxnSpLocks noChangeShapeType="1"/>
              <a:endCxn id="126038"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7" name="Straight Connector 57"/>
            <p:cNvCxnSpPr>
              <a:cxnSpLocks noChangeShapeType="1"/>
              <a:endCxn id="126039"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8" name="Straight Connector 58"/>
            <p:cNvCxnSpPr>
              <a:cxnSpLocks noChangeShapeType="1"/>
              <a:endCxn id="126040"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49" name="Straight Connector 59"/>
            <p:cNvCxnSpPr>
              <a:cxnSpLocks noChangeShapeType="1"/>
              <a:endCxn id="126038"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50" name="Straight Connector 60"/>
            <p:cNvCxnSpPr>
              <a:cxnSpLocks noChangeShapeType="1"/>
              <a:endCxn id="126039"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51" name="Straight Connector 61"/>
            <p:cNvCxnSpPr>
              <a:cxnSpLocks noChangeShapeType="1"/>
              <a:endCxn id="126040"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52" name="Straight Connector 62"/>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53" name="Straight Connector 63"/>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125984" name="Oval 81"/>
          <p:cNvSpPr>
            <a:spLocks noChangeArrowheads="1"/>
          </p:cNvSpPr>
          <p:nvPr/>
        </p:nvSpPr>
        <p:spPr bwMode="auto">
          <a:xfrm>
            <a:off x="6119813" y="2222500"/>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85" name="Oval 82"/>
          <p:cNvSpPr>
            <a:spLocks noChangeArrowheads="1"/>
          </p:cNvSpPr>
          <p:nvPr/>
        </p:nvSpPr>
        <p:spPr bwMode="auto">
          <a:xfrm>
            <a:off x="6119813" y="261461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86" name="Oval 83"/>
          <p:cNvSpPr>
            <a:spLocks noChangeArrowheads="1"/>
          </p:cNvSpPr>
          <p:nvPr/>
        </p:nvSpPr>
        <p:spPr bwMode="auto">
          <a:xfrm>
            <a:off x="6119813" y="4119563"/>
            <a:ext cx="157162" cy="168275"/>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87" name="TextBox 84"/>
          <p:cNvSpPr txBox="1">
            <a:spLocks noChangeArrowheads="1"/>
          </p:cNvSpPr>
          <p:nvPr/>
        </p:nvSpPr>
        <p:spPr bwMode="auto">
          <a:xfrm>
            <a:off x="6011863" y="2955925"/>
            <a:ext cx="303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125988" name="Group 85"/>
          <p:cNvGrpSpPr>
            <a:grpSpLocks/>
          </p:cNvGrpSpPr>
          <p:nvPr/>
        </p:nvGrpSpPr>
        <p:grpSpPr bwMode="auto">
          <a:xfrm>
            <a:off x="6261100" y="2193925"/>
            <a:ext cx="1181100" cy="2065338"/>
            <a:chOff x="2391431" y="2390274"/>
            <a:chExt cx="1180436" cy="2065420"/>
          </a:xfrm>
        </p:grpSpPr>
        <p:sp>
          <p:nvSpPr>
            <p:cNvPr id="126022" name="Oval 86"/>
            <p:cNvSpPr>
              <a:spLocks noChangeArrowheads="1"/>
            </p:cNvSpPr>
            <p:nvPr/>
          </p:nvSpPr>
          <p:spPr bwMode="auto">
            <a:xfrm>
              <a:off x="3376863" y="2390274"/>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23" name="Oval 87"/>
            <p:cNvSpPr>
              <a:spLocks noChangeArrowheads="1"/>
            </p:cNvSpPr>
            <p:nvPr/>
          </p:nvSpPr>
          <p:spPr bwMode="auto">
            <a:xfrm>
              <a:off x="3376863" y="2783306"/>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24" name="Oval 88"/>
            <p:cNvSpPr>
              <a:spLocks noChangeArrowheads="1"/>
            </p:cNvSpPr>
            <p:nvPr/>
          </p:nvSpPr>
          <p:spPr bwMode="auto">
            <a:xfrm>
              <a:off x="3376863" y="4287252"/>
              <a:ext cx="156411" cy="168442"/>
            </a:xfrm>
            <a:prstGeom prst="ellipse">
              <a:avLst/>
            </a:prstGeom>
            <a:solidFill>
              <a:srgbClr val="C00000"/>
            </a:solidFill>
            <a:ln w="12700" algn="ctr">
              <a:solidFill>
                <a:schemeClr val="tx1"/>
              </a:solidFill>
              <a:round/>
              <a:headEnd/>
              <a:tailEnd/>
            </a:ln>
          </p:spPr>
          <p:txBody>
            <a:bodyPr wrap="none" lIns="90000" tIns="46800" rIns="90000" bIns="46800">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25" name="TextBox 89"/>
            <p:cNvSpPr txBox="1">
              <a:spLocks noChangeArrowheads="1"/>
            </p:cNvSpPr>
            <p:nvPr/>
          </p:nvSpPr>
          <p:spPr bwMode="auto">
            <a:xfrm>
              <a:off x="3268579" y="3124200"/>
              <a:ext cx="30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126026" name="Straight Connector 90"/>
            <p:cNvCxnSpPr>
              <a:cxnSpLocks noChangeShapeType="1"/>
            </p:cNvCxnSpPr>
            <p:nvPr/>
          </p:nvCxnSpPr>
          <p:spPr bwMode="auto">
            <a:xfrm>
              <a:off x="2414338" y="2486527"/>
              <a:ext cx="1001838" cy="195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27" name="Straight Connector 91"/>
            <p:cNvCxnSpPr>
              <a:cxnSpLocks noChangeShapeType="1"/>
              <a:endCxn id="126023" idx="2"/>
            </p:cNvCxnSpPr>
            <p:nvPr/>
          </p:nvCxnSpPr>
          <p:spPr bwMode="auto">
            <a:xfrm rot="16200000" flipH="1">
              <a:off x="2723424" y="2214087"/>
              <a:ext cx="32144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28" name="Straight Connector 92"/>
            <p:cNvCxnSpPr>
              <a:cxnSpLocks noChangeShapeType="1"/>
              <a:endCxn id="126024" idx="1"/>
            </p:cNvCxnSpPr>
            <p:nvPr/>
          </p:nvCxnSpPr>
          <p:spPr bwMode="auto">
            <a:xfrm rot="16200000" flipH="1">
              <a:off x="2012680" y="2924831"/>
              <a:ext cx="1765840" cy="10083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29" name="Straight Connector 93"/>
            <p:cNvCxnSpPr>
              <a:cxnSpLocks noChangeShapeType="1"/>
            </p:cNvCxnSpPr>
            <p:nvPr/>
          </p:nvCxnSpPr>
          <p:spPr bwMode="auto">
            <a:xfrm rot="16200000" flipH="1">
              <a:off x="2420630" y="2516882"/>
              <a:ext cx="951099" cy="10094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0" name="Straight Connector 94"/>
            <p:cNvCxnSpPr>
              <a:cxnSpLocks noChangeShapeType="1"/>
              <a:endCxn id="126022" idx="2"/>
            </p:cNvCxnSpPr>
            <p:nvPr/>
          </p:nvCxnSpPr>
          <p:spPr bwMode="auto">
            <a:xfrm flipV="1">
              <a:off x="2414338" y="2474495"/>
              <a:ext cx="962525" cy="40506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1" name="Straight Connector 95"/>
            <p:cNvCxnSpPr>
              <a:cxnSpLocks noChangeShapeType="1"/>
              <a:endCxn id="126023" idx="3"/>
            </p:cNvCxnSpPr>
            <p:nvPr/>
          </p:nvCxnSpPr>
          <p:spPr bwMode="auto">
            <a:xfrm>
              <a:off x="2414338" y="2879559"/>
              <a:ext cx="985431" cy="4752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2" name="Straight Connector 96"/>
            <p:cNvCxnSpPr>
              <a:cxnSpLocks noChangeShapeType="1"/>
              <a:endCxn id="126024" idx="2"/>
            </p:cNvCxnSpPr>
            <p:nvPr/>
          </p:nvCxnSpPr>
          <p:spPr bwMode="auto">
            <a:xfrm rot="16200000" flipH="1">
              <a:off x="2108413" y="3103024"/>
              <a:ext cx="1551467"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3" name="Straight Connector 97"/>
            <p:cNvCxnSpPr>
              <a:cxnSpLocks noChangeShapeType="1"/>
              <a:endCxn id="126022" idx="2"/>
            </p:cNvCxnSpPr>
            <p:nvPr/>
          </p:nvCxnSpPr>
          <p:spPr bwMode="auto">
            <a:xfrm rot="5400000" flipH="1" flipV="1">
              <a:off x="1899865" y="2966061"/>
              <a:ext cx="1968563"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4" name="Straight Connector 98"/>
            <p:cNvCxnSpPr>
              <a:cxnSpLocks noChangeShapeType="1"/>
              <a:endCxn id="126023" idx="1"/>
            </p:cNvCxnSpPr>
            <p:nvPr/>
          </p:nvCxnSpPr>
          <p:spPr bwMode="auto">
            <a:xfrm flipV="1">
              <a:off x="2414338" y="2807974"/>
              <a:ext cx="985431" cy="15755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5" name="Straight Connector 99"/>
            <p:cNvCxnSpPr>
              <a:cxnSpLocks noChangeShapeType="1"/>
              <a:endCxn id="126024" idx="2"/>
            </p:cNvCxnSpPr>
            <p:nvPr/>
          </p:nvCxnSpPr>
          <p:spPr bwMode="auto">
            <a:xfrm rot="5400000" flipH="1" flipV="1">
              <a:off x="2848354" y="3914550"/>
              <a:ext cx="71585" cy="98543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6" name="Straight Connector 100"/>
            <p:cNvCxnSpPr>
              <a:cxnSpLocks noChangeShapeType="1"/>
            </p:cNvCxnSpPr>
            <p:nvPr/>
          </p:nvCxnSpPr>
          <p:spPr bwMode="auto">
            <a:xfrm flipV="1">
              <a:off x="2414338" y="3485147"/>
              <a:ext cx="950494" cy="89835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37" name="Straight Connector 101"/>
            <p:cNvCxnSpPr>
              <a:cxnSpLocks noChangeShapeType="1"/>
            </p:cNvCxnSpPr>
            <p:nvPr/>
          </p:nvCxnSpPr>
          <p:spPr bwMode="auto">
            <a:xfrm rot="16200000" flipH="1">
              <a:off x="2587067" y="2743477"/>
              <a:ext cx="582130" cy="97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125989" name="TextBox 123"/>
          <p:cNvSpPr txBox="1">
            <a:spLocks noChangeArrowheads="1"/>
          </p:cNvSpPr>
          <p:nvPr/>
        </p:nvSpPr>
        <p:spPr bwMode="auto">
          <a:xfrm>
            <a:off x="4889500" y="21574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90" name="TextBox 124"/>
          <p:cNvSpPr txBox="1">
            <a:spLocks noChangeArrowheads="1"/>
          </p:cNvSpPr>
          <p:nvPr/>
        </p:nvSpPr>
        <p:spPr bwMode="auto">
          <a:xfrm>
            <a:off x="4908550" y="255111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91" name="TextBox 125"/>
          <p:cNvSpPr txBox="1">
            <a:spLocks noChangeArrowheads="1"/>
          </p:cNvSpPr>
          <p:nvPr/>
        </p:nvSpPr>
        <p:spPr bwMode="auto">
          <a:xfrm>
            <a:off x="4921250" y="3116263"/>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92" name="TextBox 126"/>
          <p:cNvSpPr txBox="1">
            <a:spLocks noChangeArrowheads="1"/>
          </p:cNvSpPr>
          <p:nvPr/>
        </p:nvSpPr>
        <p:spPr bwMode="auto">
          <a:xfrm>
            <a:off x="4872038" y="3970338"/>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t>
            </a:r>
            <a:endPar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93" name="TextBox 127"/>
          <p:cNvSpPr txBox="1">
            <a:spLocks noChangeArrowheads="1"/>
          </p:cNvSpPr>
          <p:nvPr/>
        </p:nvSpPr>
        <p:spPr bwMode="auto">
          <a:xfrm>
            <a:off x="1985963"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1</a:t>
            </a:r>
          </a:p>
        </p:txBody>
      </p:sp>
      <p:sp>
        <p:nvSpPr>
          <p:cNvPr id="125994" name="TextBox 128"/>
          <p:cNvSpPr txBox="1">
            <a:spLocks noChangeArrowheads="1"/>
          </p:cNvSpPr>
          <p:nvPr/>
        </p:nvSpPr>
        <p:spPr bwMode="auto">
          <a:xfrm>
            <a:off x="3100388" y="4524375"/>
            <a:ext cx="388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2</a:t>
            </a:r>
          </a:p>
        </p:txBody>
      </p:sp>
      <p:sp>
        <p:nvSpPr>
          <p:cNvPr id="125995" name="TextBox 129"/>
          <p:cNvSpPr txBox="1">
            <a:spLocks noChangeArrowheads="1"/>
          </p:cNvSpPr>
          <p:nvPr/>
        </p:nvSpPr>
        <p:spPr bwMode="auto">
          <a:xfrm>
            <a:off x="4219575" y="4524375"/>
            <a:ext cx="38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3</a:t>
            </a:r>
          </a:p>
        </p:txBody>
      </p:sp>
      <p:sp>
        <p:nvSpPr>
          <p:cNvPr id="125996" name="TextBox 130"/>
          <p:cNvSpPr txBox="1">
            <a:spLocks noChangeArrowheads="1"/>
          </p:cNvSpPr>
          <p:nvPr/>
        </p:nvSpPr>
        <p:spPr bwMode="auto">
          <a:xfrm>
            <a:off x="6011863" y="4524375"/>
            <a:ext cx="576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T-1</a:t>
            </a:r>
          </a:p>
        </p:txBody>
      </p:sp>
      <p:sp>
        <p:nvSpPr>
          <p:cNvPr id="125997" name="TextBox 131"/>
          <p:cNvSpPr txBox="1">
            <a:spLocks noChangeArrowheads="1"/>
          </p:cNvSpPr>
          <p:nvPr/>
        </p:nvSpPr>
        <p:spPr bwMode="auto">
          <a:xfrm>
            <a:off x="7131050" y="4524375"/>
            <a:ext cx="423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a:t>
            </a:r>
          </a:p>
        </p:txBody>
      </p:sp>
      <p:cxnSp>
        <p:nvCxnSpPr>
          <p:cNvPr id="125998" name="Straight Connector 133"/>
          <p:cNvCxnSpPr>
            <a:cxnSpLocks noChangeShapeType="1"/>
            <a:stCxn id="125967" idx="7"/>
            <a:endCxn id="125957" idx="3"/>
          </p:cNvCxnSpPr>
          <p:nvPr/>
        </p:nvCxnSpPr>
        <p:spPr bwMode="auto">
          <a:xfrm rot="5400000" flipH="1" flipV="1">
            <a:off x="1295400" y="2427288"/>
            <a:ext cx="868363" cy="7445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5999" name="Straight Connector 135"/>
          <p:cNvCxnSpPr>
            <a:cxnSpLocks noChangeShapeType="1"/>
            <a:stCxn id="125967" idx="6"/>
            <a:endCxn id="125959" idx="3"/>
          </p:cNvCxnSpPr>
          <p:nvPr/>
        </p:nvCxnSpPr>
        <p:spPr bwMode="auto">
          <a:xfrm flipV="1">
            <a:off x="1379538" y="2759075"/>
            <a:ext cx="722312" cy="533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0" name="Straight Connector 137"/>
          <p:cNvCxnSpPr>
            <a:cxnSpLocks noChangeShapeType="1"/>
            <a:stCxn id="125967" idx="5"/>
            <a:endCxn id="125961" idx="3"/>
          </p:cNvCxnSpPr>
          <p:nvPr/>
        </p:nvCxnSpPr>
        <p:spPr bwMode="auto">
          <a:xfrm rot="16200000" flipH="1">
            <a:off x="1293813" y="3416300"/>
            <a:ext cx="909638" cy="7826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1" name="Straight Connector 139"/>
          <p:cNvCxnSpPr>
            <a:cxnSpLocks noChangeShapeType="1"/>
            <a:stCxn id="126022" idx="5"/>
            <a:endCxn id="125969" idx="1"/>
          </p:cNvCxnSpPr>
          <p:nvPr/>
        </p:nvCxnSpPr>
        <p:spPr bwMode="auto">
          <a:xfrm rot="16200000" flipH="1">
            <a:off x="7185819" y="2531269"/>
            <a:ext cx="892175" cy="5032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2" name="Straight Connector 141"/>
          <p:cNvCxnSpPr>
            <a:cxnSpLocks noChangeShapeType="1"/>
            <a:stCxn id="126023" idx="6"/>
            <a:endCxn id="125969" idx="1"/>
          </p:cNvCxnSpPr>
          <p:nvPr/>
        </p:nvCxnSpPr>
        <p:spPr bwMode="auto">
          <a:xfrm>
            <a:off x="7404100" y="2671763"/>
            <a:ext cx="479425" cy="5572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3" name="Straight Connector 143"/>
          <p:cNvCxnSpPr>
            <a:cxnSpLocks noChangeShapeType="1"/>
            <a:stCxn id="126024" idx="6"/>
            <a:endCxn id="125969" idx="3"/>
          </p:cNvCxnSpPr>
          <p:nvPr/>
        </p:nvCxnSpPr>
        <p:spPr bwMode="auto">
          <a:xfrm flipV="1">
            <a:off x="7404100" y="3348038"/>
            <a:ext cx="479425" cy="8270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4" name="Straight Connector 145"/>
          <p:cNvCxnSpPr>
            <a:cxnSpLocks noChangeShapeType="1"/>
            <a:stCxn id="125967" idx="6"/>
          </p:cNvCxnSpPr>
          <p:nvPr/>
        </p:nvCxnSpPr>
        <p:spPr bwMode="auto">
          <a:xfrm>
            <a:off x="1379538" y="3292475"/>
            <a:ext cx="725487" cy="1127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26005" name="Straight Connector 147"/>
          <p:cNvCxnSpPr>
            <a:cxnSpLocks noChangeShapeType="1"/>
            <a:endCxn id="125969" idx="2"/>
          </p:cNvCxnSpPr>
          <p:nvPr/>
        </p:nvCxnSpPr>
        <p:spPr bwMode="auto">
          <a:xfrm flipV="1">
            <a:off x="7375525" y="3289300"/>
            <a:ext cx="485775" cy="428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26006" name="Freeform 107"/>
          <p:cNvSpPr>
            <a:spLocks noChangeArrowheads="1"/>
          </p:cNvSpPr>
          <p:nvPr/>
        </p:nvSpPr>
        <p:spPr bwMode="auto">
          <a:xfrm>
            <a:off x="7315200" y="2755900"/>
            <a:ext cx="588963" cy="468313"/>
          </a:xfrm>
          <a:custGeom>
            <a:avLst/>
            <a:gdLst>
              <a:gd name="T0" fmla="*/ 578549 w 589547"/>
              <a:gd name="T1" fmla="*/ 452093 h 469231"/>
              <a:gd name="T2" fmla="*/ 118072 w 589547"/>
              <a:gd name="T3" fmla="*/ 243435 h 469231"/>
              <a:gd name="T4" fmla="*/ 0 w 589547"/>
              <a:gd name="T5" fmla="*/ 0 h 469231"/>
              <a:gd name="T6" fmla="*/ 0 60000 65536"/>
              <a:gd name="T7" fmla="*/ 0 60000 65536"/>
              <a:gd name="T8" fmla="*/ 0 60000 65536"/>
              <a:gd name="T9" fmla="*/ 0 w 589547"/>
              <a:gd name="T10" fmla="*/ 0 h 469231"/>
              <a:gd name="T11" fmla="*/ 589547 w 589547"/>
              <a:gd name="T12" fmla="*/ 469231 h 469231"/>
            </a:gdLst>
            <a:ahLst/>
            <a:cxnLst>
              <a:cxn ang="T6">
                <a:pos x="T0" y="T1"/>
              </a:cxn>
              <a:cxn ang="T7">
                <a:pos x="T2" y="T3"/>
              </a:cxn>
              <a:cxn ang="T8">
                <a:pos x="T4" y="T5"/>
              </a:cxn>
            </a:cxnLst>
            <a:rect l="T9" t="T10" r="T11" b="T12"/>
            <a:pathLst>
              <a:path w="589547" h="469231">
                <a:moveTo>
                  <a:pt x="589547" y="469231"/>
                </a:moveTo>
                <a:cubicBezTo>
                  <a:pt x="404060" y="400049"/>
                  <a:pt x="218574" y="330868"/>
                  <a:pt x="120316" y="252663"/>
                </a:cubicBezTo>
                <a:cubicBezTo>
                  <a:pt x="22058" y="174458"/>
                  <a:pt x="11029" y="87229"/>
                  <a:pt x="0" y="0"/>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07" name="Freeform 108"/>
          <p:cNvSpPr>
            <a:spLocks noChangeArrowheads="1"/>
          </p:cNvSpPr>
          <p:nvPr/>
        </p:nvSpPr>
        <p:spPr bwMode="auto">
          <a:xfrm>
            <a:off x="6243638" y="2095500"/>
            <a:ext cx="1058862" cy="539750"/>
          </a:xfrm>
          <a:custGeom>
            <a:avLst/>
            <a:gdLst>
              <a:gd name="T0" fmla="*/ 1060356 w 1058779"/>
              <a:gd name="T1" fmla="*/ 119711 h 539416"/>
              <a:gd name="T2" fmla="*/ 494036 w 1058779"/>
              <a:gd name="T3" fmla="*/ 71018 h 539416"/>
              <a:gd name="T4" fmla="*/ 0 w 1058779"/>
              <a:gd name="T5" fmla="*/ 545797 h 539416"/>
              <a:gd name="T6" fmla="*/ 0 60000 65536"/>
              <a:gd name="T7" fmla="*/ 0 60000 65536"/>
              <a:gd name="T8" fmla="*/ 0 60000 65536"/>
              <a:gd name="T9" fmla="*/ 0 w 1058779"/>
              <a:gd name="T10" fmla="*/ 0 h 539416"/>
              <a:gd name="T11" fmla="*/ 1058779 w 1058779"/>
              <a:gd name="T12" fmla="*/ 539416 h 539416"/>
            </a:gdLst>
            <a:ahLst/>
            <a:cxnLst>
              <a:cxn ang="T6">
                <a:pos x="T0" y="T1"/>
              </a:cxn>
              <a:cxn ang="T7">
                <a:pos x="T2" y="T3"/>
              </a:cxn>
              <a:cxn ang="T8">
                <a:pos x="T4" y="T5"/>
              </a:cxn>
            </a:cxnLst>
            <a:rect l="T9" t="T10" r="T11" b="T12"/>
            <a:pathLst>
              <a:path w="1058779" h="539416">
                <a:moveTo>
                  <a:pt x="1058779" y="118311"/>
                </a:moveTo>
                <a:cubicBezTo>
                  <a:pt x="864268" y="59155"/>
                  <a:pt x="669758" y="0"/>
                  <a:pt x="493295" y="70184"/>
                </a:cubicBezTo>
                <a:cubicBezTo>
                  <a:pt x="316832" y="140368"/>
                  <a:pt x="158416" y="339892"/>
                  <a:pt x="0" y="539416"/>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08" name="Freeform 110"/>
          <p:cNvSpPr>
            <a:spLocks noChangeArrowheads="1"/>
          </p:cNvSpPr>
          <p:nvPr/>
        </p:nvSpPr>
        <p:spPr bwMode="auto">
          <a:xfrm>
            <a:off x="6148388" y="2719388"/>
            <a:ext cx="1143000" cy="565150"/>
          </a:xfrm>
          <a:custGeom>
            <a:avLst/>
            <a:gdLst>
              <a:gd name="T0" fmla="*/ 1143000 w 1143000"/>
              <a:gd name="T1" fmla="*/ 0 h 565484"/>
              <a:gd name="T2" fmla="*/ 721895 w 1143000"/>
              <a:gd name="T3" fmla="*/ 356918 h 565484"/>
              <a:gd name="T4" fmla="*/ 0 w 1143000"/>
              <a:gd name="T5" fmla="*/ 559172 h 565484"/>
              <a:gd name="T6" fmla="*/ 0 60000 65536"/>
              <a:gd name="T7" fmla="*/ 0 60000 65536"/>
              <a:gd name="T8" fmla="*/ 0 60000 65536"/>
              <a:gd name="T9" fmla="*/ 0 w 1143000"/>
              <a:gd name="T10" fmla="*/ 0 h 565484"/>
              <a:gd name="T11" fmla="*/ 1143000 w 1143000"/>
              <a:gd name="T12" fmla="*/ 565484 h 565484"/>
            </a:gdLst>
            <a:ahLst/>
            <a:cxnLst>
              <a:cxn ang="T6">
                <a:pos x="T0" y="T1"/>
              </a:cxn>
              <a:cxn ang="T7">
                <a:pos x="T2" y="T3"/>
              </a:cxn>
              <a:cxn ang="T8">
                <a:pos x="T4" y="T5"/>
              </a:cxn>
            </a:cxnLst>
            <a:rect l="T9" t="T10" r="T11" b="T12"/>
            <a:pathLst>
              <a:path w="1143000" h="565484">
                <a:moveTo>
                  <a:pt x="1143000" y="0"/>
                </a:moveTo>
                <a:cubicBezTo>
                  <a:pt x="1027697" y="133350"/>
                  <a:pt x="912395" y="266700"/>
                  <a:pt x="721895" y="360947"/>
                </a:cubicBezTo>
                <a:cubicBezTo>
                  <a:pt x="531395" y="455194"/>
                  <a:pt x="265697" y="510339"/>
                  <a:pt x="0" y="565484"/>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09" name="Freeform 111"/>
          <p:cNvSpPr>
            <a:spLocks noChangeArrowheads="1"/>
          </p:cNvSpPr>
          <p:nvPr/>
        </p:nvSpPr>
        <p:spPr bwMode="auto">
          <a:xfrm>
            <a:off x="6232525" y="2743200"/>
            <a:ext cx="1022350" cy="1384300"/>
          </a:xfrm>
          <a:custGeom>
            <a:avLst/>
            <a:gdLst>
              <a:gd name="T0" fmla="*/ 1016357 w 1022684"/>
              <a:gd name="T1" fmla="*/ 1396381 h 1383632"/>
              <a:gd name="T2" fmla="*/ 298927 w 1022684"/>
              <a:gd name="T3" fmla="*/ 910680 h 1383632"/>
              <a:gd name="T4" fmla="*/ 0 w 1022684"/>
              <a:gd name="T5" fmla="*/ 0 h 1383632"/>
              <a:gd name="T6" fmla="*/ 0 60000 65536"/>
              <a:gd name="T7" fmla="*/ 0 60000 65536"/>
              <a:gd name="T8" fmla="*/ 0 60000 65536"/>
              <a:gd name="T9" fmla="*/ 0 w 1022684"/>
              <a:gd name="T10" fmla="*/ 0 h 1383632"/>
              <a:gd name="T11" fmla="*/ 1022684 w 1022684"/>
              <a:gd name="T12" fmla="*/ 1383632 h 1383632"/>
            </a:gdLst>
            <a:ahLst/>
            <a:cxnLst>
              <a:cxn ang="T6">
                <a:pos x="T0" y="T1"/>
              </a:cxn>
              <a:cxn ang="T7">
                <a:pos x="T2" y="T3"/>
              </a:cxn>
              <a:cxn ang="T8">
                <a:pos x="T4" y="T5"/>
              </a:cxn>
            </a:cxnLst>
            <a:rect l="T9" t="T10" r="T11" b="T12"/>
            <a:pathLst>
              <a:path w="1022684" h="1383632">
                <a:moveTo>
                  <a:pt x="1022684" y="1383632"/>
                </a:moveTo>
                <a:cubicBezTo>
                  <a:pt x="746960" y="1258302"/>
                  <a:pt x="471236" y="1132973"/>
                  <a:pt x="300789" y="902368"/>
                </a:cubicBezTo>
                <a:cubicBezTo>
                  <a:pt x="130342" y="671763"/>
                  <a:pt x="65171" y="335881"/>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0" name="Freeform 112"/>
          <p:cNvSpPr>
            <a:spLocks noChangeArrowheads="1"/>
          </p:cNvSpPr>
          <p:nvPr/>
        </p:nvSpPr>
        <p:spPr bwMode="auto">
          <a:xfrm>
            <a:off x="3284538" y="2001838"/>
            <a:ext cx="1095375" cy="307975"/>
          </a:xfrm>
          <a:custGeom>
            <a:avLst/>
            <a:gdLst>
              <a:gd name="T0" fmla="*/ 1104432 w 1094874"/>
              <a:gd name="T1" fmla="*/ 293326 h 308810"/>
              <a:gd name="T2" fmla="*/ 606831 w 1094874"/>
              <a:gd name="T3" fmla="*/ 7618 h 308810"/>
              <a:gd name="T4" fmla="*/ 0 w 1094874"/>
              <a:gd name="T5" fmla="*/ 247613 h 308810"/>
              <a:gd name="T6" fmla="*/ 0 60000 65536"/>
              <a:gd name="T7" fmla="*/ 0 60000 65536"/>
              <a:gd name="T8" fmla="*/ 0 60000 65536"/>
              <a:gd name="T9" fmla="*/ 0 w 1094874"/>
              <a:gd name="T10" fmla="*/ 0 h 308810"/>
              <a:gd name="T11" fmla="*/ 1094874 w 1094874"/>
              <a:gd name="T12" fmla="*/ 308810 h 308810"/>
            </a:gdLst>
            <a:ahLst/>
            <a:cxnLst>
              <a:cxn ang="T6">
                <a:pos x="T0" y="T1"/>
              </a:cxn>
              <a:cxn ang="T7">
                <a:pos x="T2" y="T3"/>
              </a:cxn>
              <a:cxn ang="T8">
                <a:pos x="T4" y="T5"/>
              </a:cxn>
            </a:cxnLst>
            <a:rect l="T9" t="T10" r="T11" b="T12"/>
            <a:pathLst>
              <a:path w="1094874" h="308810">
                <a:moveTo>
                  <a:pt x="1094874" y="308810"/>
                </a:moveTo>
                <a:cubicBezTo>
                  <a:pt x="939466" y="162426"/>
                  <a:pt x="784058" y="16042"/>
                  <a:pt x="601579" y="8021"/>
                </a:cubicBezTo>
                <a:cubicBezTo>
                  <a:pt x="419100" y="0"/>
                  <a:pt x="209550" y="130342"/>
                  <a:pt x="0" y="260684"/>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1" name="Freeform 113"/>
          <p:cNvSpPr>
            <a:spLocks noChangeArrowheads="1"/>
          </p:cNvSpPr>
          <p:nvPr/>
        </p:nvSpPr>
        <p:spPr bwMode="auto">
          <a:xfrm>
            <a:off x="3332163" y="2346325"/>
            <a:ext cx="1035050" cy="396875"/>
          </a:xfrm>
          <a:custGeom>
            <a:avLst/>
            <a:gdLst>
              <a:gd name="T0" fmla="*/ 1041081 w 1034716"/>
              <a:gd name="T1" fmla="*/ 358073 h 397042"/>
              <a:gd name="T2" fmla="*/ 375276 w 1034716"/>
              <a:gd name="T3" fmla="*/ 334202 h 397042"/>
              <a:gd name="T4" fmla="*/ 0 w 1034716"/>
              <a:gd name="T5" fmla="*/ 0 h 397042"/>
              <a:gd name="T6" fmla="*/ 0 60000 65536"/>
              <a:gd name="T7" fmla="*/ 0 60000 65536"/>
              <a:gd name="T8" fmla="*/ 0 60000 65536"/>
              <a:gd name="T9" fmla="*/ 0 w 1034716"/>
              <a:gd name="T10" fmla="*/ 0 h 397042"/>
              <a:gd name="T11" fmla="*/ 1034716 w 1034716"/>
              <a:gd name="T12" fmla="*/ 397042 h 397042"/>
            </a:gdLst>
            <a:ahLst/>
            <a:cxnLst>
              <a:cxn ang="T6">
                <a:pos x="T0" y="T1"/>
              </a:cxn>
              <a:cxn ang="T7">
                <a:pos x="T2" y="T3"/>
              </a:cxn>
              <a:cxn ang="T8">
                <a:pos x="T4" y="T5"/>
              </a:cxn>
            </a:cxnLst>
            <a:rect l="T9" t="T10" r="T11" b="T12"/>
            <a:pathLst>
              <a:path w="1034716" h="397042">
                <a:moveTo>
                  <a:pt x="1034716" y="360947"/>
                </a:moveTo>
                <a:cubicBezTo>
                  <a:pt x="790074" y="378994"/>
                  <a:pt x="545432" y="397042"/>
                  <a:pt x="372979" y="336884"/>
                </a:cubicBezTo>
                <a:cubicBezTo>
                  <a:pt x="200526" y="276726"/>
                  <a:pt x="0" y="0"/>
                  <a:pt x="0" y="0"/>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2" name="Freeform 114"/>
          <p:cNvSpPr>
            <a:spLocks noChangeArrowheads="1"/>
          </p:cNvSpPr>
          <p:nvPr/>
        </p:nvSpPr>
        <p:spPr bwMode="auto">
          <a:xfrm>
            <a:off x="3260725" y="3694113"/>
            <a:ext cx="1106488" cy="481012"/>
          </a:xfrm>
          <a:custGeom>
            <a:avLst/>
            <a:gdLst>
              <a:gd name="T0" fmla="*/ 1099009 w 1106905"/>
              <a:gd name="T1" fmla="*/ 476516 h 481263"/>
              <a:gd name="T2" fmla="*/ 645070 w 1106905"/>
              <a:gd name="T3" fmla="*/ 131040 h 481263"/>
              <a:gd name="T4" fmla="*/ 0 w 1106905"/>
              <a:gd name="T5" fmla="*/ 0 h 481263"/>
              <a:gd name="T6" fmla="*/ 0 60000 65536"/>
              <a:gd name="T7" fmla="*/ 0 60000 65536"/>
              <a:gd name="T8" fmla="*/ 0 60000 65536"/>
              <a:gd name="T9" fmla="*/ 0 w 1106905"/>
              <a:gd name="T10" fmla="*/ 0 h 481263"/>
              <a:gd name="T11" fmla="*/ 1106905 w 1106905"/>
              <a:gd name="T12" fmla="*/ 481263 h 481263"/>
            </a:gdLst>
            <a:ahLst/>
            <a:cxnLst>
              <a:cxn ang="T6">
                <a:pos x="T0" y="T1"/>
              </a:cxn>
              <a:cxn ang="T7">
                <a:pos x="T2" y="T3"/>
              </a:cxn>
              <a:cxn ang="T8">
                <a:pos x="T4" y="T5"/>
              </a:cxn>
            </a:cxnLst>
            <a:rect l="T9" t="T10" r="T11" b="T12"/>
            <a:pathLst>
              <a:path w="1106905" h="481263">
                <a:moveTo>
                  <a:pt x="1106905" y="481263"/>
                </a:moveTo>
                <a:cubicBezTo>
                  <a:pt x="970547" y="346910"/>
                  <a:pt x="834189" y="212557"/>
                  <a:pt x="649705" y="132347"/>
                </a:cubicBezTo>
                <a:cubicBezTo>
                  <a:pt x="465221" y="52137"/>
                  <a:pt x="232610" y="26068"/>
                  <a:pt x="0" y="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3" name="Freeform 116"/>
          <p:cNvSpPr>
            <a:spLocks noChangeArrowheads="1"/>
          </p:cNvSpPr>
          <p:nvPr/>
        </p:nvSpPr>
        <p:spPr bwMode="auto">
          <a:xfrm>
            <a:off x="2214563" y="2581275"/>
            <a:ext cx="1046162" cy="161925"/>
          </a:xfrm>
          <a:custGeom>
            <a:avLst/>
            <a:gdLst>
              <a:gd name="T0" fmla="*/ 1035689 w 1046747"/>
              <a:gd name="T1" fmla="*/ 153150 h 162427"/>
              <a:gd name="T2" fmla="*/ 428559 w 1046747"/>
              <a:gd name="T3" fmla="*/ 5672 h 162427"/>
              <a:gd name="T4" fmla="*/ 0 w 1046747"/>
              <a:gd name="T5" fmla="*/ 119117 h 162427"/>
              <a:gd name="T6" fmla="*/ 0 60000 65536"/>
              <a:gd name="T7" fmla="*/ 0 60000 65536"/>
              <a:gd name="T8" fmla="*/ 0 60000 65536"/>
              <a:gd name="T9" fmla="*/ 0 w 1046747"/>
              <a:gd name="T10" fmla="*/ 0 h 162427"/>
              <a:gd name="T11" fmla="*/ 1046747 w 1046747"/>
              <a:gd name="T12" fmla="*/ 162427 h 162427"/>
            </a:gdLst>
            <a:ahLst/>
            <a:cxnLst>
              <a:cxn ang="T6">
                <a:pos x="T0" y="T1"/>
              </a:cxn>
              <a:cxn ang="T7">
                <a:pos x="T2" y="T3"/>
              </a:cxn>
              <a:cxn ang="T8">
                <a:pos x="T4" y="T5"/>
              </a:cxn>
            </a:cxnLst>
            <a:rect l="T9" t="T10" r="T11" b="T12"/>
            <a:pathLst>
              <a:path w="1046747" h="162427">
                <a:moveTo>
                  <a:pt x="1046747" y="162427"/>
                </a:moveTo>
                <a:cubicBezTo>
                  <a:pt x="827170" y="87229"/>
                  <a:pt x="607594" y="12032"/>
                  <a:pt x="433136" y="6016"/>
                </a:cubicBezTo>
                <a:cubicBezTo>
                  <a:pt x="258678" y="0"/>
                  <a:pt x="129339" y="63166"/>
                  <a:pt x="0" y="126332"/>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4" name="Freeform 117"/>
          <p:cNvSpPr>
            <a:spLocks noChangeArrowheads="1"/>
          </p:cNvSpPr>
          <p:nvPr/>
        </p:nvSpPr>
        <p:spPr bwMode="auto">
          <a:xfrm>
            <a:off x="2201863" y="4013200"/>
            <a:ext cx="1022350" cy="222250"/>
          </a:xfrm>
          <a:custGeom>
            <a:avLst/>
            <a:gdLst>
              <a:gd name="T0" fmla="*/ 1016357 w 1022684"/>
              <a:gd name="T1" fmla="*/ 216307 h 222585"/>
              <a:gd name="T2" fmla="*/ 526114 w 1022684"/>
              <a:gd name="T3" fmla="*/ 5845 h 222585"/>
              <a:gd name="T4" fmla="*/ 0 w 1022684"/>
              <a:gd name="T5" fmla="*/ 181229 h 222585"/>
              <a:gd name="T6" fmla="*/ 0 60000 65536"/>
              <a:gd name="T7" fmla="*/ 0 60000 65536"/>
              <a:gd name="T8" fmla="*/ 0 60000 65536"/>
              <a:gd name="T9" fmla="*/ 0 w 1022684"/>
              <a:gd name="T10" fmla="*/ 0 h 222585"/>
              <a:gd name="T11" fmla="*/ 1022684 w 1022684"/>
              <a:gd name="T12" fmla="*/ 222585 h 222585"/>
            </a:gdLst>
            <a:ahLst/>
            <a:cxnLst>
              <a:cxn ang="T6">
                <a:pos x="T0" y="T1"/>
              </a:cxn>
              <a:cxn ang="T7">
                <a:pos x="T2" y="T3"/>
              </a:cxn>
              <a:cxn ang="T8">
                <a:pos x="T4" y="T5"/>
              </a:cxn>
            </a:cxnLst>
            <a:rect l="T9" t="T10" r="T11" b="T12"/>
            <a:pathLst>
              <a:path w="1022684" h="222585">
                <a:moveTo>
                  <a:pt x="1022684" y="222585"/>
                </a:moveTo>
                <a:cubicBezTo>
                  <a:pt x="861260" y="117308"/>
                  <a:pt x="699836" y="12032"/>
                  <a:pt x="529389" y="6016"/>
                </a:cubicBezTo>
                <a:cubicBezTo>
                  <a:pt x="358942" y="0"/>
                  <a:pt x="179471" y="93245"/>
                  <a:pt x="0" y="18649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5" name="Freeform 119"/>
          <p:cNvSpPr>
            <a:spLocks noChangeArrowheads="1"/>
          </p:cNvSpPr>
          <p:nvPr/>
        </p:nvSpPr>
        <p:spPr bwMode="auto">
          <a:xfrm>
            <a:off x="1274763" y="2322513"/>
            <a:ext cx="914400" cy="914400"/>
          </a:xfrm>
          <a:custGeom>
            <a:avLst/>
            <a:gdLst>
              <a:gd name="T0" fmla="*/ 914400 w 914400"/>
              <a:gd name="T1" fmla="*/ 0 h 914400"/>
              <a:gd name="T2" fmla="*/ 156411 w 914400"/>
              <a:gd name="T3" fmla="*/ 204537 h 914400"/>
              <a:gd name="T4" fmla="*/ 0 w 914400"/>
              <a:gd name="T5" fmla="*/ 914400 h 914400"/>
              <a:gd name="T6" fmla="*/ 0 60000 65536"/>
              <a:gd name="T7" fmla="*/ 0 60000 65536"/>
              <a:gd name="T8" fmla="*/ 0 60000 65536"/>
              <a:gd name="T9" fmla="*/ 0 w 914400"/>
              <a:gd name="T10" fmla="*/ 0 h 914400"/>
              <a:gd name="T11" fmla="*/ 914400 w 914400"/>
              <a:gd name="T12" fmla="*/ 914400 h 914400"/>
            </a:gdLst>
            <a:ahLst/>
            <a:cxnLst>
              <a:cxn ang="T6">
                <a:pos x="T0" y="T1"/>
              </a:cxn>
              <a:cxn ang="T7">
                <a:pos x="T2" y="T3"/>
              </a:cxn>
              <a:cxn ang="T8">
                <a:pos x="T4" y="T5"/>
              </a:cxn>
            </a:cxnLst>
            <a:rect l="T9" t="T10" r="T11" b="T12"/>
            <a:pathLst>
              <a:path w="914400" h="914400">
                <a:moveTo>
                  <a:pt x="914400" y="0"/>
                </a:moveTo>
                <a:cubicBezTo>
                  <a:pt x="611605" y="26068"/>
                  <a:pt x="308811" y="52137"/>
                  <a:pt x="156411" y="204537"/>
                </a:cubicBezTo>
                <a:cubicBezTo>
                  <a:pt x="4011" y="356937"/>
                  <a:pt x="2005" y="635668"/>
                  <a:pt x="0" y="914400"/>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6" name="Freeform 120"/>
          <p:cNvSpPr>
            <a:spLocks noChangeArrowheads="1"/>
          </p:cNvSpPr>
          <p:nvPr/>
        </p:nvSpPr>
        <p:spPr bwMode="auto">
          <a:xfrm>
            <a:off x="1371600" y="2790825"/>
            <a:ext cx="782638" cy="531813"/>
          </a:xfrm>
          <a:custGeom>
            <a:avLst/>
            <a:gdLst>
              <a:gd name="T0" fmla="*/ 793243 w 782053"/>
              <a:gd name="T1" fmla="*/ 0 h 531395"/>
              <a:gd name="T2" fmla="*/ 549169 w 782053"/>
              <a:gd name="T3" fmla="*/ 451869 h 531395"/>
              <a:gd name="T4" fmla="*/ 0 w 782053"/>
              <a:gd name="T5" fmla="*/ 525143 h 531395"/>
              <a:gd name="T6" fmla="*/ 0 60000 65536"/>
              <a:gd name="T7" fmla="*/ 0 60000 65536"/>
              <a:gd name="T8" fmla="*/ 0 60000 65536"/>
              <a:gd name="T9" fmla="*/ 0 w 782053"/>
              <a:gd name="T10" fmla="*/ 0 h 531395"/>
              <a:gd name="T11" fmla="*/ 782053 w 782053"/>
              <a:gd name="T12" fmla="*/ 531395 h 531395"/>
            </a:gdLst>
            <a:ahLst/>
            <a:cxnLst>
              <a:cxn ang="T6">
                <a:pos x="T0" y="T1"/>
              </a:cxn>
              <a:cxn ang="T7">
                <a:pos x="T2" y="T3"/>
              </a:cxn>
              <a:cxn ang="T8">
                <a:pos x="T4" y="T5"/>
              </a:cxn>
            </a:cxnLst>
            <a:rect l="T9" t="T10" r="T11" b="T12"/>
            <a:pathLst>
              <a:path w="782053" h="531395">
                <a:moveTo>
                  <a:pt x="782053" y="0"/>
                </a:moveTo>
                <a:cubicBezTo>
                  <a:pt x="726908" y="179471"/>
                  <a:pt x="671763" y="358943"/>
                  <a:pt x="541421" y="445169"/>
                </a:cubicBezTo>
                <a:cubicBezTo>
                  <a:pt x="411079" y="531395"/>
                  <a:pt x="205539" y="524376"/>
                  <a:pt x="0" y="517358"/>
                </a:cubicBezTo>
              </a:path>
            </a:pathLst>
          </a:custGeom>
          <a:noFill/>
          <a:ln w="28575"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7" name="Freeform 121"/>
          <p:cNvSpPr>
            <a:spLocks noChangeArrowheads="1"/>
          </p:cNvSpPr>
          <p:nvPr/>
        </p:nvSpPr>
        <p:spPr bwMode="auto">
          <a:xfrm>
            <a:off x="1287463" y="3392488"/>
            <a:ext cx="866775" cy="850900"/>
          </a:xfrm>
          <a:custGeom>
            <a:avLst/>
            <a:gdLst>
              <a:gd name="T0" fmla="*/ 875842 w 866274"/>
              <a:gd name="T1" fmla="*/ 854891 h 850231"/>
              <a:gd name="T2" fmla="*/ 340606 w 866274"/>
              <a:gd name="T3" fmla="*/ 720552 h 850231"/>
              <a:gd name="T4" fmla="*/ 0 w 866274"/>
              <a:gd name="T5" fmla="*/ 0 h 850231"/>
              <a:gd name="T6" fmla="*/ 0 60000 65536"/>
              <a:gd name="T7" fmla="*/ 0 60000 65536"/>
              <a:gd name="T8" fmla="*/ 0 60000 65536"/>
              <a:gd name="T9" fmla="*/ 0 w 866274"/>
              <a:gd name="T10" fmla="*/ 0 h 850231"/>
              <a:gd name="T11" fmla="*/ 866274 w 866274"/>
              <a:gd name="T12" fmla="*/ 850231 h 850231"/>
            </a:gdLst>
            <a:ahLst/>
            <a:cxnLst>
              <a:cxn ang="T6">
                <a:pos x="T0" y="T1"/>
              </a:cxn>
              <a:cxn ang="T7">
                <a:pos x="T2" y="T3"/>
              </a:cxn>
              <a:cxn ang="T8">
                <a:pos x="T4" y="T5"/>
              </a:cxn>
            </a:cxnLst>
            <a:rect l="T9" t="T10" r="T11" b="T12"/>
            <a:pathLst>
              <a:path w="866274" h="850231">
                <a:moveTo>
                  <a:pt x="866274" y="842211"/>
                </a:moveTo>
                <a:cubicBezTo>
                  <a:pt x="673768" y="846221"/>
                  <a:pt x="481263" y="850231"/>
                  <a:pt x="336884" y="709863"/>
                </a:cubicBezTo>
                <a:cubicBezTo>
                  <a:pt x="192505" y="569495"/>
                  <a:pt x="96252" y="284747"/>
                  <a:pt x="0" y="0"/>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8" name="Freeform 102"/>
          <p:cNvSpPr>
            <a:spLocks noChangeArrowheads="1"/>
          </p:cNvSpPr>
          <p:nvPr/>
        </p:nvSpPr>
        <p:spPr bwMode="auto">
          <a:xfrm>
            <a:off x="2189163" y="2357438"/>
            <a:ext cx="1071562" cy="1804987"/>
          </a:xfrm>
          <a:custGeom>
            <a:avLst/>
            <a:gdLst>
              <a:gd name="T0" fmla="*/ 1085171 w 1070811"/>
              <a:gd name="T1" fmla="*/ 0 h 1804737"/>
              <a:gd name="T2" fmla="*/ 377982 w 1070811"/>
              <a:gd name="T3" fmla="*/ 542847 h 1804737"/>
              <a:gd name="T4" fmla="*/ 0 w 1070811"/>
              <a:gd name="T5" fmla="*/ 1809491 h 1804737"/>
              <a:gd name="T6" fmla="*/ 0 60000 65536"/>
              <a:gd name="T7" fmla="*/ 0 60000 65536"/>
              <a:gd name="T8" fmla="*/ 0 60000 65536"/>
              <a:gd name="T9" fmla="*/ 0 w 1070811"/>
              <a:gd name="T10" fmla="*/ 0 h 1804737"/>
              <a:gd name="T11" fmla="*/ 1070811 w 1070811"/>
              <a:gd name="T12" fmla="*/ 1804737 h 1804737"/>
            </a:gdLst>
            <a:ahLst/>
            <a:cxnLst>
              <a:cxn ang="T6">
                <a:pos x="T0" y="T1"/>
              </a:cxn>
              <a:cxn ang="T7">
                <a:pos x="T2" y="T3"/>
              </a:cxn>
              <a:cxn ang="T8">
                <a:pos x="T4" y="T5"/>
              </a:cxn>
            </a:cxnLst>
            <a:rect l="T9" t="T10" r="T11" b="T12"/>
            <a:pathLst>
              <a:path w="1070811" h="1804737">
                <a:moveTo>
                  <a:pt x="1070811" y="0"/>
                </a:moveTo>
                <a:cubicBezTo>
                  <a:pt x="811129" y="120316"/>
                  <a:pt x="551448" y="240632"/>
                  <a:pt x="372979" y="541422"/>
                </a:cubicBezTo>
                <a:cubicBezTo>
                  <a:pt x="194510" y="842212"/>
                  <a:pt x="97255" y="1323474"/>
                  <a:pt x="0" y="1804737"/>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019" name="Freeform 103"/>
          <p:cNvSpPr>
            <a:spLocks noChangeArrowheads="1"/>
          </p:cNvSpPr>
          <p:nvPr/>
        </p:nvSpPr>
        <p:spPr bwMode="auto">
          <a:xfrm>
            <a:off x="4487863" y="2743200"/>
            <a:ext cx="1587500" cy="561975"/>
          </a:xfrm>
          <a:custGeom>
            <a:avLst/>
            <a:gdLst>
              <a:gd name="T0" fmla="*/ 1575524 w 1588168"/>
              <a:gd name="T1" fmla="*/ 562911 h 561474"/>
              <a:gd name="T2" fmla="*/ 919055 w 1588168"/>
              <a:gd name="T3" fmla="*/ 477251 h 561474"/>
              <a:gd name="T4" fmla="*/ 0 w 1588168"/>
              <a:gd name="T5" fmla="*/ 0 h 561474"/>
              <a:gd name="T6" fmla="*/ 0 60000 65536"/>
              <a:gd name="T7" fmla="*/ 0 60000 65536"/>
              <a:gd name="T8" fmla="*/ 0 60000 65536"/>
              <a:gd name="T9" fmla="*/ 0 w 1588168"/>
              <a:gd name="T10" fmla="*/ 0 h 561474"/>
              <a:gd name="T11" fmla="*/ 1588168 w 1588168"/>
              <a:gd name="T12" fmla="*/ 561474 h 561474"/>
            </a:gdLst>
            <a:ahLst/>
            <a:cxnLst>
              <a:cxn ang="T6">
                <a:pos x="T0" y="T1"/>
              </a:cxn>
              <a:cxn ang="T7">
                <a:pos x="T2" y="T3"/>
              </a:cxn>
              <a:cxn ang="T8">
                <a:pos x="T4" y="T5"/>
              </a:cxn>
            </a:cxnLst>
            <a:rect l="T9" t="T10" r="T11" b="T12"/>
            <a:pathLst>
              <a:path w="1588168" h="561474">
                <a:moveTo>
                  <a:pt x="1588168" y="553453"/>
                </a:moveTo>
                <a:cubicBezTo>
                  <a:pt x="1389647" y="557463"/>
                  <a:pt x="1191126" y="561474"/>
                  <a:pt x="926432" y="469232"/>
                </a:cubicBezTo>
                <a:cubicBezTo>
                  <a:pt x="661738" y="376990"/>
                  <a:pt x="330869" y="188495"/>
                  <a:pt x="0" y="0"/>
                </a:cubicBezTo>
              </a:path>
            </a:pathLst>
          </a:custGeom>
          <a:noFill/>
          <a:ln w="5715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 name="TextBox 104"/>
          <p:cNvSpPr txBox="1">
            <a:spLocks noChangeArrowheads="1"/>
          </p:cNvSpPr>
          <p:nvPr/>
        </p:nvSpPr>
        <p:spPr bwMode="auto">
          <a:xfrm>
            <a:off x="1455738" y="5414963"/>
            <a:ext cx="644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Most likely Sequence: s</a:t>
            </a:r>
            <a:r>
              <a:rPr kumimoji="0" lang="en-US" altLang="en-US" sz="2800" b="1" i="0" u="none" strike="noStrike" kern="1200" cap="none" spc="0" normalizeH="0" baseline="-25000" noProof="0">
                <a:ln>
                  <a:noFill/>
                </a:ln>
                <a:solidFill>
                  <a:srgbClr val="00B050"/>
                </a:solidFill>
                <a:effectLst/>
                <a:uLnTx/>
                <a:uFillTx/>
                <a:latin typeface="Times New Roman" panose="02020603050405020304" pitchFamily="18" charset="0"/>
                <a:ea typeface="+mn-ea"/>
                <a:cs typeface="+mn-cs"/>
              </a:rPr>
              <a:t>0 </a:t>
            </a:r>
            <a:r>
              <a:rPr kumimoji="0" lang="en-US" altLang="en-US" sz="28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t>
            </a:r>
            <a:r>
              <a:rPr kumimoji="0" lang="en-US" altLang="en-US" sz="2800" b="1" i="0" u="none" strike="noStrike" kern="1200" cap="none" spc="0" normalizeH="0" baseline="-25000" noProof="0">
                <a:ln>
                  <a:noFill/>
                </a:ln>
                <a:solidFill>
                  <a:srgbClr val="00B050"/>
                </a:solidFill>
                <a:effectLst/>
                <a:uLnTx/>
                <a:uFillTx/>
                <a:latin typeface="Times New Roman" panose="02020603050405020304" pitchFamily="18" charset="0"/>
                <a:ea typeface="+mn-ea"/>
                <a:cs typeface="+mn-cs"/>
              </a:rPr>
              <a:t>N </a:t>
            </a:r>
            <a:r>
              <a:rPr kumimoji="0" lang="en-US" altLang="en-US" sz="28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t>
            </a:r>
            <a:r>
              <a:rPr kumimoji="0" lang="en-US" altLang="en-US" sz="2800" b="1" i="0" u="none" strike="noStrike" kern="1200" cap="none" spc="0" normalizeH="0" baseline="-25000" noProof="0">
                <a:ln>
                  <a:noFill/>
                </a:ln>
                <a:solidFill>
                  <a:srgbClr val="00B050"/>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 s</a:t>
            </a:r>
            <a:r>
              <a:rPr kumimoji="0" lang="en-US" altLang="en-US" sz="2800" b="1" i="0" u="none" strike="noStrike" kern="1200" cap="none" spc="0" normalizeH="0" baseline="-25000" noProof="0">
                <a:ln>
                  <a:noFill/>
                </a:ln>
                <a:solidFill>
                  <a:srgbClr val="00B050"/>
                </a:solidFill>
                <a:effectLst/>
                <a:uLnTx/>
                <a:uFillTx/>
                <a:latin typeface="Times New Roman" panose="02020603050405020304" pitchFamily="18" charset="0"/>
                <a:ea typeface="+mn-ea"/>
                <a:cs typeface="+mn-cs"/>
              </a:rPr>
              <a:t>2</a:t>
            </a:r>
            <a:r>
              <a:rPr kumimoji="0" lang="en-US" altLang="en-US" sz="28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 …s</a:t>
            </a:r>
            <a:r>
              <a:rPr kumimoji="0" lang="en-US" altLang="en-US" sz="2800" b="1" i="0" u="none" strike="noStrike" kern="1200" cap="none" spc="0" normalizeH="0" baseline="-25000" noProof="0">
                <a:ln>
                  <a:noFill/>
                </a:ln>
                <a:solidFill>
                  <a:srgbClr val="00B050"/>
                </a:solidFill>
                <a:effectLst/>
                <a:uLnTx/>
                <a:uFillTx/>
                <a:latin typeface="Times New Roman" panose="02020603050405020304" pitchFamily="18" charset="0"/>
                <a:ea typeface="+mn-ea"/>
                <a:cs typeface="+mn-cs"/>
              </a:rPr>
              <a:t>2</a:t>
            </a:r>
            <a:r>
              <a:rPr kumimoji="0" lang="en-US" altLang="en-US" sz="28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 s</a:t>
            </a:r>
            <a:r>
              <a:rPr kumimoji="0" lang="en-US" altLang="en-US" sz="2800" b="1" i="0" u="none" strike="noStrike" kern="1200" cap="none" spc="0" normalizeH="0" baseline="-25000" noProof="0">
                <a:ln>
                  <a:noFill/>
                </a:ln>
                <a:solidFill>
                  <a:srgbClr val="00B050"/>
                </a:solidFill>
                <a:effectLst/>
                <a:uLnTx/>
                <a:uFillTx/>
                <a:latin typeface="Times New Roman" panose="02020603050405020304" pitchFamily="18" charset="0"/>
                <a:ea typeface="+mn-ea"/>
                <a:cs typeface="+mn-cs"/>
              </a:rPr>
              <a:t>F</a:t>
            </a:r>
            <a:r>
              <a:rPr kumimoji="0" lang="en-US" altLang="en-US" sz="28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126021"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a:t>HMM Learning</a:t>
            </a:r>
          </a:p>
        </p:txBody>
      </p:sp>
      <p:sp>
        <p:nvSpPr>
          <p:cNvPr id="129027" name="Content Placeholder 2"/>
          <p:cNvSpPr>
            <a:spLocks noGrp="1"/>
          </p:cNvSpPr>
          <p:nvPr>
            <p:ph idx="1"/>
          </p:nvPr>
        </p:nvSpPr>
        <p:spPr/>
        <p:txBody>
          <a:bodyPr/>
          <a:lstStyle/>
          <a:p>
            <a:r>
              <a:rPr lang="en-US" altLang="en-US" b="1" dirty="0">
                <a:solidFill>
                  <a:srgbClr val="FF0000"/>
                </a:solidFill>
              </a:rPr>
              <a:t>Supervised Learning</a:t>
            </a:r>
            <a:r>
              <a:rPr lang="en-US" altLang="en-US" dirty="0"/>
              <a:t>:  All training sequences are completely labeled (tagged).</a:t>
            </a:r>
          </a:p>
          <a:p>
            <a:r>
              <a:rPr lang="en-US" altLang="en-US" b="1" dirty="0">
                <a:solidFill>
                  <a:srgbClr val="FF0000"/>
                </a:solidFill>
              </a:rPr>
              <a:t>Unsupervised</a:t>
            </a:r>
            <a:r>
              <a:rPr lang="en-US" altLang="en-US" b="1" dirty="0"/>
              <a:t> </a:t>
            </a:r>
            <a:r>
              <a:rPr lang="en-US" altLang="en-US" b="1" dirty="0">
                <a:solidFill>
                  <a:srgbClr val="FF0000"/>
                </a:solidFill>
              </a:rPr>
              <a:t>Learning</a:t>
            </a:r>
            <a:r>
              <a:rPr lang="en-US" altLang="en-US" dirty="0"/>
              <a:t>: All training sequences are </a:t>
            </a:r>
            <a:r>
              <a:rPr lang="en-US" altLang="en-US" dirty="0" err="1"/>
              <a:t>unlabelled</a:t>
            </a:r>
            <a:r>
              <a:rPr lang="en-US" altLang="en-US" dirty="0"/>
              <a:t> (but generally know the number of tags, i.e. states).</a:t>
            </a:r>
          </a:p>
        </p:txBody>
      </p:sp>
      <p:sp>
        <p:nvSpPr>
          <p:cNvPr id="1280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465D4C-239F-4BD1-A7E3-826326834CEF}"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8005"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a:t>Supervised Parameter Estimation</a:t>
            </a:r>
          </a:p>
        </p:txBody>
      </p:sp>
      <p:sp>
        <p:nvSpPr>
          <p:cNvPr id="7173" name="Content Placeholder 2"/>
          <p:cNvSpPr>
            <a:spLocks noGrp="1"/>
          </p:cNvSpPr>
          <p:nvPr>
            <p:ph idx="1"/>
          </p:nvPr>
        </p:nvSpPr>
        <p:spPr>
          <a:xfrm>
            <a:off x="481013" y="1371600"/>
            <a:ext cx="8121650" cy="4687888"/>
          </a:xfrm>
        </p:spPr>
        <p:txBody>
          <a:bodyPr/>
          <a:lstStyle/>
          <a:p>
            <a:r>
              <a:rPr lang="en-US" altLang="en-US" sz="2800" dirty="0"/>
              <a:t>Estimate state transition probabilities based on tag bigram and unigram statistics in the labeled data.</a:t>
            </a:r>
          </a:p>
          <a:p>
            <a:endParaRPr lang="en-US" altLang="en-US" sz="2800" dirty="0"/>
          </a:p>
          <a:p>
            <a:pPr>
              <a:buFontTx/>
              <a:buNone/>
            </a:pPr>
            <a:endParaRPr lang="en-US" altLang="en-US" sz="2800" dirty="0"/>
          </a:p>
          <a:p>
            <a:r>
              <a:rPr lang="en-US" altLang="en-US" sz="2800" dirty="0"/>
              <a:t>Estimate the observation probabilities based on tag/word co-occurrence statistics in the labeled data.</a:t>
            </a:r>
          </a:p>
          <a:p>
            <a:endParaRPr lang="en-US" altLang="en-US" sz="2800" dirty="0"/>
          </a:p>
          <a:p>
            <a:endParaRPr lang="en-US" altLang="en-US" sz="2800" dirty="0"/>
          </a:p>
          <a:p>
            <a:r>
              <a:rPr lang="en-US" altLang="en-US" sz="2800" dirty="0"/>
              <a:t>Use appropriate smoothing if training data is sparse.</a:t>
            </a:r>
          </a:p>
        </p:txBody>
      </p:sp>
      <p:sp>
        <p:nvSpPr>
          <p:cNvPr id="1321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1BC77E-F680-4DB2-BB7E-1D78AC4E58DB}"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7170" name="Object 2"/>
          <p:cNvGraphicFramePr>
            <a:graphicFrameLocks noChangeAspect="1"/>
          </p:cNvGraphicFramePr>
          <p:nvPr/>
        </p:nvGraphicFramePr>
        <p:xfrm>
          <a:off x="2582863" y="2200275"/>
          <a:ext cx="3521075" cy="1149350"/>
        </p:xfrm>
        <a:graphic>
          <a:graphicData uri="http://schemas.openxmlformats.org/presentationml/2006/ole">
            <mc:AlternateContent xmlns:mc="http://schemas.openxmlformats.org/markup-compatibility/2006">
              <mc:Choice xmlns:v="urn:schemas-microsoft-com:vml" Requires="v">
                <p:oleObj spid="_x0000_s8242" name="Equation" r:id="rId4" imgW="1536700" imgH="457200" progId="Equation.3">
                  <p:embed/>
                </p:oleObj>
              </mc:Choice>
              <mc:Fallback>
                <p:oleObj name="Equation" r:id="rId4" imgW="1536700" imgH="457200" progId="Equation.3">
                  <p:embed/>
                  <p:pic>
                    <p:nvPicPr>
                      <p:cNvPr id="71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863" y="2200275"/>
                        <a:ext cx="3521075"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2422525" y="4179888"/>
          <a:ext cx="3635375" cy="1162050"/>
        </p:xfrm>
        <a:graphic>
          <a:graphicData uri="http://schemas.openxmlformats.org/presentationml/2006/ole">
            <mc:AlternateContent xmlns:mc="http://schemas.openxmlformats.org/markup-compatibility/2006">
              <mc:Choice xmlns:v="urn:schemas-microsoft-com:vml" Requires="v">
                <p:oleObj spid="_x0000_s8243" name="Equation" r:id="rId6" imgW="1612900" imgH="469900" progId="Equation.3">
                  <p:embed/>
                </p:oleObj>
              </mc:Choice>
              <mc:Fallback>
                <p:oleObj name="Equation" r:id="rId6" imgW="1612900" imgH="469900" progId="Equation.3">
                  <p:embed/>
                  <p:pic>
                    <p:nvPicPr>
                      <p:cNvPr id="717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2525" y="4179888"/>
                        <a:ext cx="3635375"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2103"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C8A4FD-9289-4290-9859-22D097648B18}"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8243" name="Rectangle 2"/>
          <p:cNvSpPr>
            <a:spLocks noGrp="1" noChangeArrowheads="1"/>
          </p:cNvSpPr>
          <p:nvPr>
            <p:ph type="title"/>
          </p:nvPr>
        </p:nvSpPr>
        <p:spPr/>
        <p:txBody>
          <a:bodyPr/>
          <a:lstStyle/>
          <a:p>
            <a:pPr eaLnBrk="1" hangingPunct="1"/>
            <a:r>
              <a:rPr lang="en-US" altLang="en-US"/>
              <a:t>Maximum Likelihood Training</a:t>
            </a:r>
          </a:p>
        </p:txBody>
      </p:sp>
      <p:sp>
        <p:nvSpPr>
          <p:cNvPr id="138244" name="Rectangle 3"/>
          <p:cNvSpPr>
            <a:spLocks noGrp="1" noChangeArrowheads="1"/>
          </p:cNvSpPr>
          <p:nvPr>
            <p:ph type="body" idx="1"/>
          </p:nvPr>
        </p:nvSpPr>
        <p:spPr/>
        <p:txBody>
          <a:bodyPr/>
          <a:lstStyle/>
          <a:p>
            <a:pPr eaLnBrk="1" hangingPunct="1">
              <a:lnSpc>
                <a:spcPct val="90000"/>
              </a:lnSpc>
            </a:pPr>
            <a:r>
              <a:rPr lang="en-US" altLang="en-US" sz="2800" dirty="0">
                <a:cs typeface="Times New Roman" panose="02020603050405020304" pitchFamily="18" charset="0"/>
              </a:rPr>
              <a:t>Given an observation sequence, </a:t>
            </a:r>
            <a:r>
              <a:rPr lang="en-US" altLang="en-US" sz="2800" i="1" dirty="0">
                <a:cs typeface="Times New Roman" panose="02020603050405020304" pitchFamily="18" charset="0"/>
              </a:rPr>
              <a:t>O</a:t>
            </a:r>
            <a:r>
              <a:rPr lang="en-US" altLang="en-US" sz="2800" dirty="0">
                <a:cs typeface="Times New Roman" panose="02020603050405020304" pitchFamily="18" charset="0"/>
              </a:rPr>
              <a:t>, what set of parameters, </a:t>
            </a:r>
            <a:r>
              <a:rPr lang="el-GR" altLang="en-US" sz="2800" dirty="0">
                <a:cs typeface="Times New Roman" panose="02020603050405020304" pitchFamily="18" charset="0"/>
              </a:rPr>
              <a:t>λ</a:t>
            </a:r>
            <a:r>
              <a:rPr lang="en-US" altLang="en-US" sz="2800" dirty="0">
                <a:cs typeface="Times New Roman" panose="02020603050405020304" pitchFamily="18" charset="0"/>
              </a:rPr>
              <a:t>, for a given model maximizes the probability that this data was generated from this model (P(</a:t>
            </a:r>
            <a:r>
              <a:rPr lang="en-US" altLang="en-US" sz="2800" i="1" dirty="0">
                <a:cs typeface="Times New Roman" panose="02020603050405020304" pitchFamily="18" charset="0"/>
              </a:rPr>
              <a:t>O</a:t>
            </a:r>
            <a:r>
              <a:rPr lang="en-US" altLang="en-US" sz="2800" dirty="0">
                <a:cs typeface="Times New Roman" panose="02020603050405020304" pitchFamily="18" charset="0"/>
              </a:rPr>
              <a:t>| </a:t>
            </a:r>
            <a:r>
              <a:rPr lang="el-GR" altLang="en-US" sz="2800" dirty="0">
                <a:cs typeface="Times New Roman" panose="02020603050405020304" pitchFamily="18" charset="0"/>
              </a:rPr>
              <a:t>λ</a:t>
            </a:r>
            <a:r>
              <a:rPr lang="en-US" altLang="en-US" sz="2800" dirty="0">
                <a:cs typeface="Times New Roman" panose="02020603050405020304" pitchFamily="18" charset="0"/>
              </a:rPr>
              <a:t>))?</a:t>
            </a:r>
          </a:p>
          <a:p>
            <a:pPr eaLnBrk="1" hangingPunct="1">
              <a:lnSpc>
                <a:spcPct val="90000"/>
              </a:lnSpc>
            </a:pPr>
            <a:r>
              <a:rPr lang="en-US" altLang="en-US" sz="2800" dirty="0">
                <a:cs typeface="Times New Roman" panose="02020603050405020304" pitchFamily="18" charset="0"/>
              </a:rPr>
              <a:t>Used to train an HMM model and properly induce its parameters from a set of training data.</a:t>
            </a:r>
          </a:p>
          <a:p>
            <a:pPr eaLnBrk="1" hangingPunct="1">
              <a:lnSpc>
                <a:spcPct val="90000"/>
              </a:lnSpc>
            </a:pPr>
            <a:r>
              <a:rPr lang="en-US" altLang="en-US" sz="2800" dirty="0">
                <a:cs typeface="Times New Roman" panose="02020603050405020304" pitchFamily="18" charset="0"/>
              </a:rPr>
              <a:t>Only need to have an unannotated observation sequence (or set of sequences) generated from the model. Does not need to know the correct state sequence(s) for the observation sequence(s). In this sense, it is </a:t>
            </a:r>
            <a:r>
              <a:rPr lang="en-US" altLang="en-US" sz="2800" dirty="0">
                <a:solidFill>
                  <a:srgbClr val="FF0000"/>
                </a:solidFill>
                <a:cs typeface="Times New Roman" panose="02020603050405020304" pitchFamily="18" charset="0"/>
              </a:rPr>
              <a:t>unsupervised</a:t>
            </a:r>
            <a:r>
              <a:rPr lang="en-US" altLang="en-US" sz="2800" dirty="0">
                <a:cs typeface="Times New Roman" panose="02020603050405020304" pitchFamily="18" charset="0"/>
              </a:rPr>
              <a:t>.</a:t>
            </a:r>
          </a:p>
          <a:p>
            <a:pPr eaLnBrk="1" hangingPunct="1">
              <a:lnSpc>
                <a:spcPct val="90000"/>
              </a:lnSpc>
            </a:pPr>
            <a:endParaRPr lang="en-US" altLang="en-US" sz="2800" dirty="0"/>
          </a:p>
        </p:txBody>
      </p:sp>
      <p:sp>
        <p:nvSpPr>
          <p:cNvPr id="138245" name="TextBox 6"/>
          <p:cNvSpPr txBox="1">
            <a:spLocks noChangeArrowheads="1"/>
          </p:cNvSpPr>
          <p:nvPr/>
        </p:nvSpPr>
        <p:spPr bwMode="auto">
          <a:xfrm>
            <a:off x="0" y="6596063"/>
            <a:ext cx="901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Ray Mooney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B861CE-762A-45E9-BCCA-8C415F695E67}" type="slidenum">
              <a:rPr kumimoji="0" lang="en-US" altLang="en-US" sz="1200" b="0" i="0" u="none" strike="noStrike" kern="1200" cap="none" spc="0" normalizeH="0" baseline="0" noProof="0" smtClean="0">
                <a:ln>
                  <a:noFill/>
                </a:ln>
                <a:solidFill>
                  <a:srgbClr val="000000"/>
                </a:solidFill>
                <a:effectLst/>
                <a:uLnTx/>
                <a:uFillTx/>
                <a:latin typeface="Helvetica"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0291" name="Rectangle 2"/>
          <p:cNvSpPr>
            <a:spLocks noGrp="1" noChangeArrowheads="1"/>
          </p:cNvSpPr>
          <p:nvPr>
            <p:ph type="title"/>
          </p:nvPr>
        </p:nvSpPr>
        <p:spPr/>
        <p:txBody>
          <a:bodyPr/>
          <a:lstStyle/>
          <a:p>
            <a:pPr eaLnBrk="1" hangingPunct="1"/>
            <a:r>
              <a:rPr lang="en-US" altLang="en-US" sz="3200"/>
              <a:t>HMM: Maximum Likelihood Training</a:t>
            </a:r>
            <a:br>
              <a:rPr lang="en-US" altLang="en-US" sz="3200"/>
            </a:br>
            <a:r>
              <a:rPr lang="en-US" altLang="en-US" sz="3200"/>
              <a:t>Efficient Solution</a:t>
            </a:r>
          </a:p>
        </p:txBody>
      </p:sp>
      <p:sp>
        <p:nvSpPr>
          <p:cNvPr id="134148" name="Rectangle 3"/>
          <p:cNvSpPr>
            <a:spLocks noGrp="1" noChangeArrowheads="1"/>
          </p:cNvSpPr>
          <p:nvPr>
            <p:ph type="body" idx="1"/>
          </p:nvPr>
        </p:nvSpPr>
        <p:spPr/>
        <p:txBody>
          <a:bodyPr/>
          <a:lstStyle/>
          <a:p>
            <a:pPr eaLnBrk="1" hangingPunct="1"/>
            <a:r>
              <a:rPr lang="en-US" altLang="en-US" sz="2800" dirty="0"/>
              <a:t>There is no known efficient algorithm for finding the parameters, </a:t>
            </a:r>
            <a:r>
              <a:rPr lang="el-GR" altLang="en-US" sz="2800" dirty="0">
                <a:cs typeface="Times New Roman" panose="02020603050405020304" pitchFamily="18" charset="0"/>
              </a:rPr>
              <a:t>λ</a:t>
            </a:r>
            <a:r>
              <a:rPr lang="en-US" altLang="en-US" sz="2800" dirty="0">
                <a:cs typeface="Times New Roman" panose="02020603050405020304" pitchFamily="18" charset="0"/>
              </a:rPr>
              <a:t>,</a:t>
            </a:r>
            <a:r>
              <a:rPr lang="en-US" altLang="en-US" sz="2800" dirty="0"/>
              <a:t> that truly maximizes </a:t>
            </a:r>
            <a:r>
              <a:rPr lang="en-US" altLang="en-US" sz="2800" dirty="0">
                <a:cs typeface="Times New Roman" panose="02020603050405020304" pitchFamily="18" charset="0"/>
              </a:rPr>
              <a:t>P(</a:t>
            </a:r>
            <a:r>
              <a:rPr lang="en-US" altLang="en-US" sz="2800" i="1" dirty="0">
                <a:cs typeface="Times New Roman" panose="02020603050405020304" pitchFamily="18" charset="0"/>
              </a:rPr>
              <a:t>O</a:t>
            </a:r>
            <a:r>
              <a:rPr lang="en-US" altLang="en-US" sz="2800" dirty="0">
                <a:cs typeface="Times New Roman" panose="02020603050405020304" pitchFamily="18" charset="0"/>
              </a:rPr>
              <a:t>| </a:t>
            </a:r>
            <a:r>
              <a:rPr lang="el-GR" altLang="en-US" sz="2800" dirty="0">
                <a:cs typeface="Times New Roman" panose="02020603050405020304" pitchFamily="18" charset="0"/>
              </a:rPr>
              <a:t>λ</a:t>
            </a:r>
            <a:r>
              <a:rPr lang="en-US" altLang="en-US" sz="2800" dirty="0">
                <a:cs typeface="Times New Roman" panose="02020603050405020304" pitchFamily="18" charset="0"/>
              </a:rPr>
              <a:t>).</a:t>
            </a:r>
          </a:p>
          <a:p>
            <a:pPr eaLnBrk="1" hangingPunct="1"/>
            <a:r>
              <a:rPr lang="en-US" altLang="en-US" sz="2800" dirty="0">
                <a:cs typeface="Times New Roman" panose="02020603050405020304" pitchFamily="18" charset="0"/>
              </a:rPr>
              <a:t>However, using iterative re-estimation, the </a:t>
            </a:r>
            <a:r>
              <a:rPr lang="en-US" altLang="en-US" sz="2800" dirty="0">
                <a:solidFill>
                  <a:srgbClr val="FF0000"/>
                </a:solidFill>
                <a:cs typeface="Times New Roman" panose="02020603050405020304" pitchFamily="18" charset="0"/>
              </a:rPr>
              <a:t>Baum-Welch algorithm </a:t>
            </a:r>
            <a:r>
              <a:rPr lang="en-US" altLang="en-US" sz="2800" dirty="0">
                <a:cs typeface="Times New Roman" panose="02020603050405020304" pitchFamily="18" charset="0"/>
              </a:rPr>
              <a:t>(a.k.a</a:t>
            </a:r>
            <a:r>
              <a:rPr lang="en-US" altLang="en-US" sz="2800" dirty="0">
                <a:solidFill>
                  <a:srgbClr val="FF0000"/>
                </a:solidFill>
                <a:cs typeface="Times New Roman" panose="02020603050405020304" pitchFamily="18" charset="0"/>
              </a:rPr>
              <a:t>. forward-backward</a:t>
            </a:r>
            <a:r>
              <a:rPr lang="en-US" altLang="en-US" sz="2800" dirty="0">
                <a:cs typeface="Times New Roman" panose="02020603050405020304" pitchFamily="18" charset="0"/>
              </a:rPr>
              <a:t>), a version of a standard statistical procedure called </a:t>
            </a:r>
            <a:r>
              <a:rPr lang="en-US" altLang="en-US" sz="2800" dirty="0">
                <a:solidFill>
                  <a:srgbClr val="FF0000"/>
                </a:solidFill>
                <a:cs typeface="Times New Roman" panose="02020603050405020304" pitchFamily="18" charset="0"/>
              </a:rPr>
              <a:t>Expectation Maximization (EM)</a:t>
            </a:r>
            <a:r>
              <a:rPr lang="en-US" altLang="en-US" sz="2800" dirty="0">
                <a:cs typeface="Times New Roman" panose="02020603050405020304" pitchFamily="18" charset="0"/>
              </a:rPr>
              <a:t>, is able to locally maximize P(</a:t>
            </a:r>
            <a:r>
              <a:rPr lang="en-US" altLang="en-US" sz="2800" i="1" dirty="0">
                <a:cs typeface="Times New Roman" panose="02020603050405020304" pitchFamily="18" charset="0"/>
              </a:rPr>
              <a:t>O</a:t>
            </a:r>
            <a:r>
              <a:rPr lang="en-US" altLang="en-US" sz="2800" dirty="0">
                <a:cs typeface="Times New Roman" panose="02020603050405020304" pitchFamily="18" charset="0"/>
              </a:rPr>
              <a:t>| </a:t>
            </a:r>
            <a:r>
              <a:rPr lang="el-GR" altLang="en-US" sz="2800" dirty="0">
                <a:cs typeface="Times New Roman" panose="02020603050405020304" pitchFamily="18" charset="0"/>
              </a:rPr>
              <a:t>λ</a:t>
            </a:r>
            <a:r>
              <a:rPr lang="en-US" altLang="en-US" sz="2800" dirty="0">
                <a:cs typeface="Times New Roman" panose="02020603050405020304" pitchFamily="18" charset="0"/>
              </a:rPr>
              <a:t>).</a:t>
            </a:r>
          </a:p>
          <a:p>
            <a:pPr eaLnBrk="1" hangingPunct="1"/>
            <a:r>
              <a:rPr lang="en-US" altLang="en-US" sz="2800" dirty="0">
                <a:cs typeface="Times New Roman" panose="02020603050405020304" pitchFamily="18" charset="0"/>
              </a:rPr>
              <a:t>Recall: K-means (also an example of EM)</a:t>
            </a:r>
          </a:p>
        </p:txBody>
      </p:sp>
      <p:sp>
        <p:nvSpPr>
          <p:cNvPr id="140293" name="TextBox 6"/>
          <p:cNvSpPr txBox="1">
            <a:spLocks noChangeArrowheads="1"/>
          </p:cNvSpPr>
          <p:nvPr/>
        </p:nvSpPr>
        <p:spPr bwMode="auto">
          <a:xfrm>
            <a:off x="0" y="6596063"/>
            <a:ext cx="17315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Adapted from Ray Mooney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FIRSTMARKUSSV@9CFEVIMFUVWXY5M7" val="2826"/>
  <p:tag name="DEFAULTDISPLAYSOURCE" val="\documentclass{book}&#10;\pagestyle{empty}&#10;\input{C:/Users/markussv/depots/CMBBOOK/latex/prml-utils}&#10;\begin{document}&#10;\[&#10;&#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_1, \ldots, x_K) = p(x_K | x_1, \ldots, x_{K-1})&#10;  \ldots  p(x_2 | x_1) p(x_1)&#10;\]&#10;\end{document}&#10;"/>
  <p:tag name="FILENAME" val="TP_tmp"/>
  <p:tag name="FORMAT" val="png256"/>
  <p:tag name="RES" val="600"/>
  <p:tag name="BLEND" val="0"/>
  <p:tag name="TRANSPARENT" val="1"/>
  <p:tag name="TBUG" val="0"/>
  <p:tag name="ALLOWFS" val="0"/>
  <p:tag name="ORIGWIDTH" val="230"/>
  <p:tag name="PICTUREFILESIZE" val="4807"/>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 x_{1}, \ldots, x_{7} ) &amp;= &amp; p(x_1) p(x_2) p(x_3) p(x_4|x_1, x_2, x_3) \\&#10;    &amp; &amp; p(x_5|x_1, x_3) p(x_6|x_4) p(x_7|x_4, x_5)&#10;\end{eqnarray*}&#10;\end{document}&#10;"/>
  <p:tag name="FILENAME" val="TP_tmp"/>
  <p:tag name="FORMAT" val="png256"/>
  <p:tag name="RES" val="600"/>
  <p:tag name="BLEND" val="0"/>
  <p:tag name="TRANSPARENT" val="1"/>
  <p:tag name="TBUG" val="0"/>
  <p:tag name="ALLOWFS" val="0"/>
  <p:tag name="ORIGWIDTH" val="220"/>
  <p:tag name="PICTUREFILESIZE" val="8262"/>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bfx) = \prod_{k=1}^K p(x_k | \pa{k})&#10;\]&#10;\end{document}&#10;"/>
  <p:tag name="FILENAME" val="TP_tmp"/>
  <p:tag name="FORMAT" val="png256"/>
  <p:tag name="RES" val="600"/>
  <p:tag name="BLEND" val="0"/>
  <p:tag name="TRANSPARENT" val="1"/>
  <p:tag name="TBUG" val="0"/>
  <p:tag name="ALLOWFS" val="0"/>
  <p:tag name="ORIGWIDTH" val="90"/>
  <p:tag name="PICTUREFILESIZE" val="443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c) = p(a|c)&#10;\]&#10;\end{document}&#10;"/>
  <p:tag name="FILENAME" val="TP_tmp"/>
  <p:tag name="FORMAT" val="png256"/>
  <p:tag name="RES" val="600"/>
  <p:tag name="BLEND" val="0"/>
  <p:tag name="TRANSPARENT" val="1"/>
  <p:tag name="TBUG" val="0"/>
  <p:tag name="ALLOWFS" val="0"/>
  <p:tag name="ORIGWIDTH" val="72"/>
  <p:tag name="PICTUREFILESIZE" val="2622"/>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a,b|c) &amp;=&amp; p(a|b,c) p(b|c) \\&#10;    &amp;=&amp; p(a|c) p(b|c)&#10;\end{eqnarray*}&#10;\end{document}&#10;"/>
  <p:tag name="FILENAME" val="TP_tmp"/>
  <p:tag name="FORMAT" val="png256"/>
  <p:tag name="RES" val="600"/>
  <p:tag name="BLEND" val="0"/>
  <p:tag name="TRANSPARENT" val="1"/>
  <p:tag name="TBUG" val="0"/>
  <p:tag name="ALLOWFS" val="0"/>
  <p:tag name="ORIGWIDTH" val="120"/>
  <p:tag name="PICTUREFILESIZE" val="5447"/>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c}&#10;\]&#10;\end{document}&#10;"/>
  <p:tag name="FILENAME" val="TP_tmp"/>
  <p:tag name="FORMAT" val="png256"/>
  <p:tag name="RES" val="600"/>
  <p:tag name="BLEND" val="0"/>
  <p:tag name="TRANSPARENT" val="1"/>
  <p:tag name="TBUG" val="0"/>
  <p:tag name="ALLOWFS" val="0"/>
  <p:tag name="ORIGWIDTH" val="41"/>
  <p:tag name="PICTUREFILESIZE" val="1741"/>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c) = p(a|c) p(b|c) p(c)&#10;\]&#10;\end{document}&#10;"/>
  <p:tag name="FILENAME" val="TP_tmp"/>
  <p:tag name="FORMAT" val="png256"/>
  <p:tag name="RES" val="600"/>
  <p:tag name="BLEND" val="0"/>
  <p:tag name="TRANSPARENT" val="1"/>
  <p:tag name="TBUG" val="0"/>
  <p:tag name="ALLOWFS" val="0"/>
  <p:tag name="ORIGWIDTH" val="116"/>
  <p:tag name="PICTUREFILESIZE" val="3431"/>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 = \sum_c p(a|c) p(b|c)p(c)&#10;\]&#10;\end{document}&#10;"/>
  <p:tag name="FILENAME" val="TP_tmp"/>
  <p:tag name="FORMAT" val="png256"/>
  <p:tag name="RES" val="600"/>
  <p:tag name="BLEND" val="0"/>
  <p:tag name="TRANSPARENT" val="1"/>
  <p:tag name="TBUG" val="0"/>
  <p:tag name="ALLOWFS" val="0"/>
  <p:tag name="ORIGWIDTH" val="122"/>
  <p:tag name="PICTUREFILESIZE" val="4333"/>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nocondindep{a}{b}{\emptyset}&#10;\]&#10;\end{document}&#10;"/>
  <p:tag name="FILENAME" val="TP_tmp"/>
  <p:tag name="FORMAT" val="png256"/>
  <p:tag name="RES" val="600"/>
  <p:tag name="BLEND" val="0"/>
  <p:tag name="TRANSPARENT" val="1"/>
  <p:tag name="TBUG" val="0"/>
  <p:tag name="ALLOWFS" val="0"/>
  <p:tag name="ORIGWIDTH" val="39"/>
  <p:tag name="PICTUREFILESIZE" val="1908"/>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a,b|c) &amp;=&amp; \frac{p(a,b,c)}{p(c)} \\&#10;  &amp;=&amp; p(a|c) p(b|c)&#10;\end{eqnarray*}&#10;\end{document}&#10;f"/>
  <p:tag name="FILENAME" val="TP_tmp"/>
  <p:tag name="FORMAT" val="png256"/>
  <p:tag name="RES" val="600"/>
  <p:tag name="BLEND" val="0"/>
  <p:tag name="TRANSPARENT" val="1"/>
  <p:tag name="TBUG" val="0"/>
  <p:tag name="ALLOWFS" val="0"/>
  <p:tag name="ORIGWIDTH" val="111"/>
  <p:tag name="PICTUREFILESIZE" val="6346"/>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x_i, Y=y_j) = \frac{n_{ij}}{N}&#10;\]&#10;\end{document}&#10;"/>
  <p:tag name="FILENAME" val="TP_tmp"/>
  <p:tag name="FORMAT" val="png256"/>
  <p:tag name="RES" val="600"/>
  <p:tag name="BLEND" val="0"/>
  <p:tag name="TRANSPARENT" val="1"/>
  <p:tag name="TBUG" val="0"/>
  <p:tag name="ALLOWFS" val="0"/>
  <p:tag name="ORIGWIDTH" val="108"/>
  <p:tag name="PICTUREFILESIZE" val="3857"/>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c}&#10;\]&#10;\end{document}&#10;"/>
  <p:tag name="FILENAME" val="TP_tmp"/>
  <p:tag name="FORMAT" val="png256"/>
  <p:tag name="RES" val="600"/>
  <p:tag name="BLEND" val="0"/>
  <p:tag name="TRANSPARENT" val="1"/>
  <p:tag name="TBUG" val="0"/>
  <p:tag name="ALLOWFS" val="0"/>
  <p:tag name="ORIGWIDTH" val="41"/>
  <p:tag name="PICTUREFILESIZE" val="1741"/>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c) = p(a|c) p(b|c) p(c)&#10;\]&#10;\end{document}&#10;"/>
  <p:tag name="FILENAME" val="TP_tmp"/>
  <p:tag name="FORMAT" val="png256"/>
  <p:tag name="RES" val="600"/>
  <p:tag name="BLEND" val="0"/>
  <p:tag name="TRANSPARENT" val="1"/>
  <p:tag name="TBUG" val="0"/>
  <p:tag name="ALLOWFS" val="0"/>
  <p:tag name="ORIGWIDTH" val="116"/>
  <p:tag name="PICTUREFILESIZE" val="3431"/>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c) = p(a) p(c|a) p(b|c)&#10;\]&#10;\end{document}&#10;"/>
  <p:tag name="FILENAME" val="TP_tmp"/>
  <p:tag name="FORMAT" val="png256"/>
  <p:tag name="RES" val="600"/>
  <p:tag name="BLEND" val="0"/>
  <p:tag name="TRANSPARENT" val="1"/>
  <p:tag name="TBUG" val="0"/>
  <p:tag name="ALLOWFS" val="0"/>
  <p:tag name="ORIGWIDTH" val="116"/>
  <p:tag name="PICTUREFILESIZE" val="3585"/>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 = p(a) \sum_c p(c|a) p(b|c) = p(a) p(b|a)&#10;\]&#10;\end{document}&#10;"/>
  <p:tag name="FILENAME" val="TP_tmp"/>
  <p:tag name="FORMAT" val="png256"/>
  <p:tag name="RES" val="600"/>
  <p:tag name="BLEND" val="0"/>
  <p:tag name="TRANSPARENT" val="1"/>
  <p:tag name="TBUG" val="0"/>
  <p:tag name="ALLOWFS" val="0"/>
  <p:tag name="ORIGWIDTH" val="182"/>
  <p:tag name="PICTUREFILESIZE" val="5667"/>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nocondindep{a}{b}{\emptyset}&#10;\]&#10;\end{document}&#10;"/>
  <p:tag name="FILENAME" val="TP_tmp"/>
  <p:tag name="FORMAT" val="png256"/>
  <p:tag name="RES" val="600"/>
  <p:tag name="BLEND" val="0"/>
  <p:tag name="TRANSPARENT" val="1"/>
  <p:tag name="TBUG" val="0"/>
  <p:tag name="ALLOWFS" val="0"/>
  <p:tag name="ORIGWIDTH" val="39"/>
  <p:tag name="PICTUREFILESIZE" val="1908"/>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a,b|c) &amp;=&amp; \frac{p(a,b,c)}{p(c)} \nonumber \\&#10;  &amp;=&amp;  \frac{p(a) p(c|a) p(b|c)}{p(c)} \nonumber \\&#10;  &amp;=&amp; p(a|c) p(b|c)&#10;\end{eqnarray*}&#10;\end{document}&#10;"/>
  <p:tag name="FILENAME" val="TP_tmp"/>
  <p:tag name="FORMAT" val="png256"/>
  <p:tag name="RES" val="600"/>
  <p:tag name="BLEND" val="0"/>
  <p:tag name="TRANSPARENT" val="1"/>
  <p:tag name="TBUG" val="0"/>
  <p:tag name="ALLOWFS" val="0"/>
  <p:tag name="ORIGWIDTH" val="132"/>
  <p:tag name="PICTUREFILESIZE" val="10110"/>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c}&#10;\]&#10;\end{document}&#10;"/>
  <p:tag name="FILENAME" val="TP_tmp"/>
  <p:tag name="FORMAT" val="png256"/>
  <p:tag name="RES" val="600"/>
  <p:tag name="BLEND" val="0"/>
  <p:tag name="TRANSPARENT" val="1"/>
  <p:tag name="TBUG" val="0"/>
  <p:tag name="ALLOWFS" val="0"/>
  <p:tag name="ORIGWIDTH" val="41"/>
  <p:tag name="PICTUREFILESIZE" val="1741"/>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c) = p(a) p(b) p(c|a,b)&#10;\]&#10;\end{document}&#10;"/>
  <p:tag name="FILENAME" val="TP_tmp"/>
  <p:tag name="FORMAT" val="png256"/>
  <p:tag name="RES" val="600"/>
  <p:tag name="BLEND" val="0"/>
  <p:tag name="TRANSPARENT" val="1"/>
  <p:tag name="TBUG" val="0"/>
  <p:tag name="ALLOWFS" val="0"/>
  <p:tag name="ORIGWIDTH" val="118"/>
  <p:tag name="PICTUREFILESIZE" val="3621"/>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 = p(a) p(b)&#10;\]&#10;\end{document}&#10;"/>
  <p:tag name="FILENAME" val="TP_tmp"/>
  <p:tag name="FORMAT" val="png256"/>
  <p:tag name="RES" val="600"/>
  <p:tag name="BLEND" val="0"/>
  <p:tag name="TRANSPARENT" val="1"/>
  <p:tag name="TBUG" val="0"/>
  <p:tag name="ALLOWFS" val="0"/>
  <p:tag name="ORIGWIDTH" val="76"/>
  <p:tag name="PICTUREFILESIZE" val="2699"/>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emptyset}&#10;\]&#10;\end{document}&#10;"/>
  <p:tag name="FILENAME" val="TP_tmp"/>
  <p:tag name="FORMAT" val="png256"/>
  <p:tag name="RES" val="600"/>
  <p:tag name="BLEND" val="0"/>
  <p:tag name="TRANSPARENT" val="1"/>
  <p:tag name="TBUG" val="0"/>
  <p:tag name="ALLOWFS" val="0"/>
  <p:tag name="ORIGWIDTH" val="41"/>
  <p:tag name="PICTUREFILESIZE" val="183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x_i) = \frac{c_i}{N}.&#10;\]&#10;\end{document}&#10;"/>
  <p:tag name="FILENAME" val="TP_tmp"/>
  <p:tag name="FORMAT" val="png256"/>
  <p:tag name="RES" val="600"/>
  <p:tag name="BLEND" val="0"/>
  <p:tag name="TRANSPARENT" val="1"/>
  <p:tag name="TBUG" val="0"/>
  <p:tag name="ALLOWFS" val="0"/>
  <p:tag name="ORIGWIDTH" val="72"/>
  <p:tag name="PICTUREFILESIZE" val="3032"/>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a,b|c) &amp;=&amp; \frac{p(a,b,c)}{p(c)} \nonumber \\&#10;  &amp;=&amp;  \frac{p(a) p(b) p(c|a,b)}{p(c)}&#10;\end{eqnarray*}&#10;\end{document}&#10;"/>
  <p:tag name="FILENAME" val="TP_tmp"/>
  <p:tag name="FORMAT" val="png256"/>
  <p:tag name="RES" val="600"/>
  <p:tag name="BLEND" val="0"/>
  <p:tag name="TRANSPARENT" val="1"/>
  <p:tag name="TBUG" val="0"/>
  <p:tag name="ALLOWFS" val="0"/>
  <p:tag name="ORIGWIDTH" val="132"/>
  <p:tag name="PICTUREFILESIZE" val="8206"/>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nocondindep{a}{b}{c}&#10;\]&#10;\end{document}&#10;"/>
  <p:tag name="FILENAME" val="TP_tmp"/>
  <p:tag name="FORMAT" val="png256"/>
  <p:tag name="RES" val="600"/>
  <p:tag name="BLEND" val="0"/>
  <p:tag name="TRANSPARENT" val="1"/>
  <p:tag name="TBUG" val="0"/>
  <p:tag name="ALLOWFS" val="0"/>
  <p:tag name="ORIGWIDTH" val="40"/>
  <p:tag name="PICTUREFILESIZE" val="1828"/>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G=1|B=1, F=1) &amp;=&amp; 0.8 \\&#10;  p(G=1|B=1, F=0) &amp;=&amp; 0.2 \\&#10;  p(G=1|B=0, F=1) &amp;=&amp; 0.2 \\&#10;  p(G=1|B=0, F=0) &amp;=&amp; 0.1&#10;\end{eqnarray*}&#10;\end{document}&#10;"/>
  <p:tag name="FILENAME" val="TP_tmp"/>
  <p:tag name="FORMAT" val="png256"/>
  <p:tag name="RES" val="600"/>
  <p:tag name="BLEND" val="0"/>
  <p:tag name="TRANSPARENT" val="1"/>
  <p:tag name="TBUG" val="0"/>
  <p:tag name="ALLOWFS" val="0"/>
  <p:tag name="ORIGWIDTH" val="140"/>
  <p:tag name="PICTUREFILESIZE" val="10947"/>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B=1) &amp;=&amp; 0.9 \\&#10;  p(F=1) &amp;=&amp; 0.9 \\&#10;&amp; &amp; \\&#10;  p(F=0) &amp;=&amp; 0.1&#10;\end{eqnarray*}&#10;\end{document}&#10;"/>
  <p:tag name="FILENAME" val="TP_tmp"/>
  <p:tag name="FORMAT" val="png256"/>
  <p:tag name="RES" val="600"/>
  <p:tag name="BLEND" val="0"/>
  <p:tag name="TRANSPARENT" val="1"/>
  <p:tag name="TBUG" val="0"/>
  <p:tag name="ALLOWFS" val="0"/>
  <p:tag name="ORIGWIDTH" val="81"/>
  <p:tag name="PICTUREFILESIZE" val="5811"/>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p(F=0|G=0) &amp; = &amp; \frac{p(G=0|F=0) p(F=0)}{p(G=0)} \\&#10;&amp; \simeq &amp; 0.257&#10;\end{eqnarray*}&#10;\end{document}&#10;"/>
  <p:tag name="FILENAME" val="TP_tmp"/>
  <p:tag name="FORMAT" val="png256"/>
  <p:tag name="RES" val="600"/>
  <p:tag name="BLEND" val="0"/>
  <p:tag name="TRANSPARENT" val="1"/>
  <p:tag name="TBUG" val="0"/>
  <p:tag name="ALLOWFS" val="0"/>
  <p:tag name="ORIGWIDTH" val="204"/>
  <p:tag name="PICTUREFILESIZE" val="7720"/>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B=1) &amp;=&amp; 0.9 \\&#10;  p(F=1) &amp;=&amp; 0.9 \\&#10;&amp; &amp; \\&#10;  p(F=0) &amp;=&amp; 0.1&#10;\end{eqnarray*}&#10;\end{document}&#10;"/>
  <p:tag name="FILENAME" val="TP_tmp"/>
  <p:tag name="FORMAT" val="png256"/>
  <p:tag name="RES" val="600"/>
  <p:tag name="BLEND" val="0"/>
  <p:tag name="TRANSPARENT" val="1"/>
  <p:tag name="TBUG" val="0"/>
  <p:tag name="ALLOWFS" val="0"/>
  <p:tag name="ORIGWIDTH" val="81"/>
  <p:tag name="PICTUREFILESIZE" val="5811"/>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p(F=0|G=0, B=0) &amp; = &amp; \frac{p(G=0|B=0, F=0) p(F=0)}&#10;    {\sum_{F \in \{0,1\}} p(G=0|B=0,F) p(F)} \\&#10;&amp; \simeq &amp; 0.111&#10;\end{eqnarray*}&#10;\end{document}&#10;"/>
  <p:tag name="FILENAME" val="TP_tmp"/>
  <p:tag name="FORMAT" val="png256"/>
  <p:tag name="RES" val="600"/>
  <p:tag name="BLEND" val="0"/>
  <p:tag name="TRANSPARENT" val="1"/>
  <p:tag name="TBUG" val="0"/>
  <p:tag name="ALLOWFS" val="0"/>
  <p:tag name="ORIGWIDTH" val="272"/>
  <p:tag name="PICTUREFILESIZE" val="10747"/>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C}&#10;\]&#10;\end{document}&#10;"/>
  <p:tag name="FILENAME" val="TP_tmp"/>
  <p:tag name="FORMAT" val="png256"/>
  <p:tag name="RES" val="600"/>
  <p:tag name="BLEND" val="0"/>
  <p:tag name="TRANSPARENT" val="1"/>
  <p:tag name="TBUG" val="0"/>
  <p:tag name="ALLOWFS" val="0"/>
  <p:tag name="ORIGWIDTH" val="50"/>
  <p:tag name="PICTUREFILESIZE" val="1932"/>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nocondindep{a}{b}{c}&#10;\]&#10;\end{document}&#10;"/>
  <p:tag name="FILENAME" val="TP_tmp"/>
  <p:tag name="FORMAT" val="png256"/>
  <p:tag name="RES" val="600"/>
  <p:tag name="BLEND" val="0"/>
  <p:tag name="TRANSPARENT" val="1"/>
  <p:tag name="TBUG" val="0"/>
  <p:tag name="ALLOWFS" val="0"/>
  <p:tag name="ORIGWIDTH" val="40"/>
  <p:tag name="PICTUREFILESIZE" val="1828"/>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condindep{a}{b}{f}&#10;\]&#10;\end{document}&#10;"/>
  <p:tag name="FILENAME" val="TP_tmp"/>
  <p:tag name="FORMAT" val="png256"/>
  <p:tag name="RES" val="600"/>
  <p:tag name="BLEND" val="0"/>
  <p:tag name="TRANSPARENT" val="1"/>
  <p:tag name="TBUG" val="0"/>
  <p:tag name="ALLOWFS" val="0"/>
  <p:tag name="ORIGWIDTH" val="42"/>
  <p:tag name="PICTUREFILESIZE" val="172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Y=y_j|X=x_i) = \frac{n_{ij}}{c_i}&#10;\]&#10;\end{document}&#10;"/>
  <p:tag name="FILENAME" val="TP_tmp"/>
  <p:tag name="FORMAT" val="png256"/>
  <p:tag name="RES" val="600"/>
  <p:tag name="BLEND" val="0"/>
  <p:tag name="TRANSPARENT" val="1"/>
  <p:tag name="TBUG" val="0"/>
  <p:tag name="ALLOWFS" val="0"/>
  <p:tag name="ORIGWIDTH" val="106"/>
  <p:tag name="PICTUREFILESIZE" val="3901"/>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bfx) = \frac{1}{Z} \prod_C \psi_C(\bfx_C)&#10;\]&#10;\end{document}&#10;"/>
  <p:tag name="FILENAME" val="TP_tmp"/>
  <p:tag name="FORMAT" val="png256"/>
  <p:tag name="RES" val="600"/>
  <p:tag name="BLEND" val="0"/>
  <p:tag name="TRANSPARENT" val="1"/>
  <p:tag name="TBUG" val="0"/>
  <p:tag name="ALLOWFS" val="0"/>
  <p:tag name="ORIGWIDTH" val="92"/>
  <p:tag name="PICTUREFILESIZE" val="4031"/>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Z = \sum_{\bfx} \prod_C \psi_C(\bfx_C)&#10;\]&#10;\end{document}&#10;"/>
  <p:tag name="FILENAME" val="TP_tmp"/>
  <p:tag name="FORMAT" val="png256"/>
  <p:tag name="RES" val="600"/>
  <p:tag name="BLEND" val="0"/>
  <p:tag name="TRANSPARENT" val="1"/>
  <p:tag name="TBUG" val="0"/>
  <p:tag name="ALLOWFS" val="0"/>
  <p:tag name="ORIGWIDTH" val="85"/>
  <p:tag name="PICTUREFILESIZE" val="3616"/>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si_C(\bfx_C)&#10;\]&#10;\end{document}&#10;"/>
  <p:tag name="FILENAME" val="TP_tmp"/>
  <p:tag name="FORMAT" val="png256"/>
  <p:tag name="RES" val="600"/>
  <p:tag name="BLEND" val="0"/>
  <p:tag name="TRANSPARENT" val="1"/>
  <p:tag name="TBUG" val="0"/>
  <p:tag name="ALLOWFS" val="0"/>
  <p:tag name="ORIGWIDTH" val="33"/>
  <p:tag name="PICTUREFILESIZE" val="1958"/>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si_C(\bfx_C) = \exp \left\{ - E(\bfx_C) \right\}&#10;\]&#10;\end{document}&#10;"/>
  <p:tag name="FILENAME" val="TP_tmp"/>
  <p:tag name="FORMAT" val="png256"/>
  <p:tag name="RES" val="600"/>
  <p:tag name="BLEND" val="0"/>
  <p:tag name="TRANSPARENT" val="1"/>
  <p:tag name="TBUG" val="0"/>
  <p:tag name="ALLOWFS" val="0"/>
  <p:tag name="ORIGWIDTH" val="110"/>
  <p:tag name="PICTUREFILESIZE" val="3551"/>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E(\bfx, \bfy) &amp; = &amp; h \sum_i x_i - \beta \sum_{\{i,j\}} x_i x_j \\&#10;  &amp; &amp; \quad  - \eta \sum_i x_i y_i&#10;\end{eqnarray*}&#10;\end{document}&#10;"/>
  <p:tag name="FILENAME" val="TP_tmp"/>
  <p:tag name="FORMAT" val="png256"/>
  <p:tag name="RES" val="600"/>
  <p:tag name="BLEND" val="0"/>
  <p:tag name="TRANSPARENT" val="1"/>
  <p:tag name="TBUG" val="0"/>
  <p:tag name="ALLOWFS" val="0"/>
  <p:tag name="ORIGWIDTH" val="150"/>
  <p:tag name="PICTUREFILESIZE" val="7515"/>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bfx, \bfy) = \frac{1}{Z} \exp \{ - E(\bfx, \bfy) \}&#10;\]&#10;\end{document}&#10;"/>
  <p:tag name="FILENAME" val="TP_tmp"/>
  <p:tag name="FORMAT" val="png256"/>
  <p:tag name="RES" val="600"/>
  <p:tag name="BLEND" val="0"/>
  <p:tag name="TRANSPARENT" val="1"/>
  <p:tag name="TBUG" val="0"/>
  <p:tag name="ALLOWFS" val="0"/>
  <p:tag name="ORIGWIDTH" val="120"/>
  <p:tag name="PICTUREFILESIZE" val="4141"/>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X=x_i,Y=y_j) &amp;=&amp; \frac{n_{ij}}{N} = \frac{n_{ij}}{c_i} \cdot&#10;    \frac{c_i}{N} \\&#10;    &amp;=&amp; p(Y=y_j|X=x_i) p(X=x_i)&#10;\end{eqnarray*}&#10;\end{document}&#10;"/>
  <p:tag name="FILENAME" val="TP_tmp"/>
  <p:tag name="FORMAT" val="png256"/>
  <p:tag name="RES" val="600"/>
  <p:tag name="BLEND" val="0"/>
  <p:tag name="TRANSPARENT" val="1"/>
  <p:tag name="TBUG" val="0"/>
  <p:tag name="ALLOWFS" val="0"/>
  <p:tag name="ORIGWIDTH" val="228"/>
  <p:tag name="PICTUREFILESIZE" val="8477"/>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lefteqn{p(X=x_i) = \frac{c_{i}}{N} = \frac{1}{N} \sum_{j=1}^{L} n_{ij}} \\ &#10; &amp; = &amp; \sum_{j=1}^L p(X=x_i, Y=y_j)&#10;\end{eqnarray*}&#10;\end{document}&#10;"/>
  <p:tag name="FILENAME" val="TP_tmp"/>
  <p:tag name="FORMAT" val="png256"/>
  <p:tag name="RES" val="600"/>
  <p:tag name="BLEND" val="0"/>
  <p:tag name="TRANSPARENT" val="1"/>
  <p:tag name="TBUG" val="0"/>
  <p:tag name="ALLOWFS" val="0"/>
  <p:tag name="ORIGWIDTH" val="124"/>
  <p:tag name="PICTUREFILESIZE" val="849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Y|X) = \frac{p(X|Y)p(Y)}{p(X)}&#10;\]&#10;\end{document}&#10;"/>
  <p:tag name="FILENAME" val="TP_tmp"/>
  <p:tag name="FORMAT" val="png256"/>
  <p:tag name="RES" val="600"/>
  <p:tag name="BLEND" val="0"/>
  <p:tag name="TRANSPARENT" val="0"/>
  <p:tag name="TBUG" val="0"/>
  <p:tag name="ALLOWFS" val="0"/>
  <p:tag name="ORIGWIDTH" val="102"/>
  <p:tag name="PICTUREFILESIZE" val="4991"/>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X) = \sum_Y p(X|Y) p(Y)&#10;\]&#10;\end{document}&#10;"/>
  <p:tag name="FILENAME" val="TP_tmp"/>
  <p:tag name="FORMAT" val="png256"/>
  <p:tag name="RES" val="600"/>
  <p:tag name="BLEND" val="0"/>
  <p:tag name="TRANSPARENT" val="1"/>
  <p:tag name="TBUG" val="0"/>
  <p:tag name="ALLOWFS" val="0"/>
  <p:tag name="ORIGWIDTH" val="104"/>
  <p:tag name="PICTUREFILESIZE" val="401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a,b,c) = p(c|a,b) p(a,b) = p(c|a,b)p(b|a)p(a)&#10;\]&#10;\end{document}&#10;"/>
  <p:tag name="FILENAME" val="TP_tmp"/>
  <p:tag name="FORMAT" val="png256"/>
  <p:tag name="RES" val="600"/>
  <p:tag name="BLEND" val="0"/>
  <p:tag name="TRANSPARENT" val="1"/>
  <p:tag name="TBUG" val="0"/>
  <p:tag name="ALLOWFS" val="0"/>
  <p:tag name="ORIGWIDTH" val="200"/>
  <p:tag name="PICTUREFILESIZE" val="4642"/>
</p:tagLst>
</file>

<file path=ppt/theme/theme1.xml><?xml version="1.0" encoding="utf-8"?>
<a:theme xmlns:a="http://schemas.openxmlformats.org/drawingml/2006/main" name="prm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els">
  <a:themeElements>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fontScheme name="model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el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prml</Template>
  <TotalTime>9525</TotalTime>
  <Words>5127</Words>
  <Application>Microsoft Office PowerPoint</Application>
  <PresentationFormat>On-screen Show (4:3)</PresentationFormat>
  <Paragraphs>1415</Paragraphs>
  <Slides>100</Slides>
  <Notes>63</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100</vt:i4>
      </vt:variant>
    </vt:vector>
  </HeadingPairs>
  <TitlesOfParts>
    <vt:vector size="117" baseType="lpstr">
      <vt:lpstr>cmmi10</vt:lpstr>
      <vt:lpstr>Symbol</vt:lpstr>
      <vt:lpstr>courier new</vt:lpstr>
      <vt:lpstr>Wingdings</vt:lpstr>
      <vt:lpstr>cmmi9</vt:lpstr>
      <vt:lpstr>Times New Roman</vt:lpstr>
      <vt:lpstr>cmmi12</vt:lpstr>
      <vt:lpstr>Arial</vt:lpstr>
      <vt:lpstr>Helvetica</vt:lpstr>
      <vt:lpstr>Calibri</vt:lpstr>
      <vt:lpstr>Andalus</vt:lpstr>
      <vt:lpstr>cmr12</vt:lpstr>
      <vt:lpstr>prml</vt:lpstr>
      <vt:lpstr>1_Office Theme</vt:lpstr>
      <vt:lpstr>models</vt:lpstr>
      <vt:lpstr>3_Office Theme</vt:lpstr>
      <vt:lpstr>Equation</vt:lpstr>
      <vt:lpstr>CS 1675: Intro to Machine Learning Probabilistic Graphical Models</vt:lpstr>
      <vt:lpstr>Plan for This Lecture</vt:lpstr>
      <vt:lpstr>Probabilities: Example Use </vt:lpstr>
      <vt:lpstr>Marginal, Joint, Conditional</vt:lpstr>
      <vt:lpstr>Sum and Product Rules</vt:lpstr>
      <vt:lpstr>Independence</vt:lpstr>
      <vt:lpstr>Bayes’ Theorem</vt:lpstr>
      <vt:lpstr>Probabilistic Graphical Models</vt:lpstr>
      <vt:lpstr>A simple alternative: Naïve Bayes</vt:lpstr>
      <vt:lpstr>Naïve Bayes example  </vt:lpstr>
      <vt:lpstr>Advantages of Graphical Models</vt:lpstr>
      <vt:lpstr>Bayesian Networks</vt:lpstr>
      <vt:lpstr>Conditional Probability Tables</vt:lpstr>
      <vt:lpstr>Aside: Naïve Bayes version</vt:lpstr>
      <vt:lpstr>CPT Comments</vt:lpstr>
      <vt:lpstr>Bayes Net Inference</vt:lpstr>
      <vt:lpstr>Bayes Net Inference</vt:lpstr>
      <vt:lpstr>Bayes Nets (not yet useful)</vt:lpstr>
      <vt:lpstr>Bayes Nets (formulation)</vt:lpstr>
      <vt:lpstr>Conditional Independence</vt:lpstr>
      <vt:lpstr>Conditional Independence: Example 1</vt:lpstr>
      <vt:lpstr>Conditional Independence: Example 1</vt:lpstr>
      <vt:lpstr>Conditional Independence: Example 2</vt:lpstr>
      <vt:lpstr>Conditional Independence: Example 2</vt:lpstr>
      <vt:lpstr>Conditional Independence: Example 3</vt:lpstr>
      <vt:lpstr>Conditional Independence: Example 3</vt:lpstr>
      <vt:lpstr>Example: “Am I out of fuel?”</vt:lpstr>
      <vt:lpstr>Example: “Am I out of fuel?”</vt:lpstr>
      <vt:lpstr>Example: “Am I out of fuel?”</vt:lpstr>
      <vt:lpstr>D-separation</vt:lpstr>
      <vt:lpstr>D-separation: Example</vt:lpstr>
      <vt:lpstr>Naïve Bayes</vt:lpstr>
      <vt:lpstr>Bayes Nets vs. Markov Nets</vt:lpstr>
      <vt:lpstr>Cliques and Maximal Cliques</vt:lpstr>
      <vt:lpstr>Joint Distribution for a Markov Net</vt:lpstr>
      <vt:lpstr>Joint Distribution for a Markov Net</vt:lpstr>
      <vt:lpstr>Illustration: Image De-Noising </vt:lpstr>
      <vt:lpstr>Illustration: Image De-Noising</vt:lpstr>
      <vt:lpstr>Illustration: Image De-Noising</vt:lpstr>
      <vt:lpstr>Aside: Graphical vs other models</vt:lpstr>
      <vt:lpstr>Classifying Connected Samples (Sequences)</vt:lpstr>
      <vt:lpstr>Markov Chains</vt:lpstr>
      <vt:lpstr>Markov Chains</vt:lpstr>
      <vt:lpstr>Markov Chains</vt:lpstr>
      <vt:lpstr>Hidden Markov Models</vt:lpstr>
      <vt:lpstr>Example: Part Of Speech Tagging</vt:lpstr>
      <vt:lpstr>English Parts of Speech</vt:lpstr>
      <vt:lpstr>English Parts of Speech (cont.)</vt:lpstr>
      <vt:lpstr>Ambiguity in POS Tagging</vt:lpstr>
      <vt:lpstr>Aside: Why talking about HMMs</vt:lpstr>
      <vt:lpstr>First Attempt: Markov Model</vt:lpstr>
      <vt:lpstr>Sample Markov Model for POS</vt:lpstr>
      <vt:lpstr>Sample Markov Model for POS</vt:lpstr>
      <vt:lpstr>Hidden Markov Models</vt:lpstr>
      <vt:lpstr>Sample HMM for POS</vt:lpstr>
      <vt:lpstr>Sample HMM Generation</vt:lpstr>
      <vt:lpstr>Sample HMM Generation</vt:lpstr>
      <vt:lpstr>Sample HMM Generation</vt:lpstr>
      <vt:lpstr>Sample HMM Generation</vt:lpstr>
      <vt:lpstr>Sample HMM Generation</vt:lpstr>
      <vt:lpstr>Sample HMM Generation</vt:lpstr>
      <vt:lpstr>Sample HMM Generation</vt:lpstr>
      <vt:lpstr>Sample HMM Generation</vt:lpstr>
      <vt:lpstr>Sample HMM Generation</vt:lpstr>
      <vt:lpstr>Sample HMM Generation</vt:lpstr>
      <vt:lpstr>Formal Definition of an HMM</vt:lpstr>
      <vt:lpstr>Example</vt:lpstr>
      <vt:lpstr>Three Useful HMM Tasks</vt:lpstr>
      <vt:lpstr>HMM: Observation Likelihood</vt:lpstr>
      <vt:lpstr>Sequence Classification</vt:lpstr>
      <vt:lpstr>Most Likely Sequence</vt:lpstr>
      <vt:lpstr>HMM: Observation Likelihood Naïve Solution</vt:lpstr>
      <vt:lpstr>Example</vt:lpstr>
      <vt:lpstr>Example</vt:lpstr>
      <vt:lpstr>HMM: Observation Likelihood Efficient Solution</vt:lpstr>
      <vt:lpstr>Forward Probabilities</vt:lpstr>
      <vt:lpstr>Forward Step</vt:lpstr>
      <vt:lpstr>Forward Trellis </vt:lpstr>
      <vt:lpstr>Computing the Forward Probabilities</vt:lpstr>
      <vt:lpstr>Example</vt:lpstr>
      <vt:lpstr>Forward Computational Complexity</vt:lpstr>
      <vt:lpstr>Three Useful HMM Tasks</vt:lpstr>
      <vt:lpstr>Most Likely State Sequence (Decoding)</vt:lpstr>
      <vt:lpstr>Most Likely State Sequence</vt:lpstr>
      <vt:lpstr>Most Likely State Sequence</vt:lpstr>
      <vt:lpstr>Most Likely State Sequence</vt:lpstr>
      <vt:lpstr>Most Likely State Sequence</vt:lpstr>
      <vt:lpstr>Most Likely State Sequence</vt:lpstr>
      <vt:lpstr>Most Likely State Sequence</vt:lpstr>
      <vt:lpstr>HMM: Most Likely State Sequence Efficient Solution</vt:lpstr>
      <vt:lpstr>Viterbi Scores</vt:lpstr>
      <vt:lpstr>Computing the Viterbi Scores</vt:lpstr>
      <vt:lpstr>Computing the Viterbi Backpointers</vt:lpstr>
      <vt:lpstr>Viterbi Backpointers </vt:lpstr>
      <vt:lpstr>Viterbi Backtrace </vt:lpstr>
      <vt:lpstr>HMM Learning</vt:lpstr>
      <vt:lpstr>Supervised Parameter Estimation</vt:lpstr>
      <vt:lpstr>Maximum Likelihood Training</vt:lpstr>
      <vt:lpstr>HMM: Maximum Likelihood Training Efficient Solution</vt:lpstr>
      <vt:lpstr>Sketch of Baum-Welch  (EM) Algorithm  for Training HMMs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1675: Intro to Machine Learning</dc:title>
  <dc:creator>Markus Svensén &amp; Christopher M Bishop </dc:creator>
  <cp:lastModifiedBy>Divna &amp; Ivan</cp:lastModifiedBy>
  <cp:revision>663</cp:revision>
  <dcterms:created xsi:type="dcterms:W3CDTF">2007-10-17T08:21:15Z</dcterms:created>
  <dcterms:modified xsi:type="dcterms:W3CDTF">2018-11-20T00:20:01Z</dcterms:modified>
</cp:coreProperties>
</file>