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721" r:id="rId2"/>
  </p:sldMasterIdLst>
  <p:notesMasterIdLst>
    <p:notesMasterId r:id="rId44"/>
  </p:notesMasterIdLst>
  <p:sldIdLst>
    <p:sldId id="350" r:id="rId3"/>
    <p:sldId id="390" r:id="rId4"/>
    <p:sldId id="434" r:id="rId5"/>
    <p:sldId id="391" r:id="rId6"/>
    <p:sldId id="392" r:id="rId7"/>
    <p:sldId id="393" r:id="rId8"/>
    <p:sldId id="394" r:id="rId9"/>
    <p:sldId id="395" r:id="rId10"/>
    <p:sldId id="396" r:id="rId11"/>
    <p:sldId id="354" r:id="rId12"/>
    <p:sldId id="355" r:id="rId13"/>
    <p:sldId id="356" r:id="rId14"/>
    <p:sldId id="357" r:id="rId15"/>
    <p:sldId id="358" r:id="rId16"/>
    <p:sldId id="359" r:id="rId17"/>
    <p:sldId id="435" r:id="rId18"/>
    <p:sldId id="438" r:id="rId19"/>
    <p:sldId id="351" r:id="rId20"/>
    <p:sldId id="361" r:id="rId21"/>
    <p:sldId id="362" r:id="rId22"/>
    <p:sldId id="368" r:id="rId23"/>
    <p:sldId id="369" r:id="rId24"/>
    <p:sldId id="371" r:id="rId25"/>
    <p:sldId id="386" r:id="rId26"/>
    <p:sldId id="437" r:id="rId27"/>
    <p:sldId id="408" r:id="rId28"/>
    <p:sldId id="409" r:id="rId29"/>
    <p:sldId id="410" r:id="rId30"/>
    <p:sldId id="411" r:id="rId31"/>
    <p:sldId id="412" r:id="rId32"/>
    <p:sldId id="413" r:id="rId33"/>
    <p:sldId id="414" r:id="rId34"/>
    <p:sldId id="415" r:id="rId35"/>
    <p:sldId id="416" r:id="rId36"/>
    <p:sldId id="377" r:id="rId37"/>
    <p:sldId id="378" r:id="rId38"/>
    <p:sldId id="379" r:id="rId39"/>
    <p:sldId id="424" r:id="rId40"/>
    <p:sldId id="427" r:id="rId41"/>
    <p:sldId id="428" r:id="rId42"/>
    <p:sldId id="429" r:id="rId43"/>
  </p:sldIdLst>
  <p:sldSz cx="9144000" cy="6858000" type="screen4x3"/>
  <p:notesSz cx="6718300" cy="98552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Helvetica" panose="020B0604020202020204" pitchFamily="34" charset="0"/>
      <p:regular r:id="rId49"/>
      <p:bold r:id="rId50"/>
      <p:italic r:id="rId51"/>
      <p:boldItalic r:id="rId52"/>
    </p:embeddedFont>
    <p:embeddedFont>
      <p:font typeface="Trebuchet MS" panose="020B0603020202020204" pitchFamily="34" charset="0"/>
      <p:regular r:id="rId53"/>
      <p:bold r:id="rId54"/>
      <p:italic r:id="rId55"/>
      <p:boldItalic r:id="rId56"/>
    </p:embeddedFont>
  </p:embeddedFontLst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us Svensén" initials="JFM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CCCC"/>
    <a:srgbClr val="00FF00"/>
    <a:srgbClr val="238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1" autoAdjust="0"/>
    <p:restoredTop sz="94177" autoAdjust="0"/>
  </p:normalViewPr>
  <p:slideViewPr>
    <p:cSldViewPr>
      <p:cViewPr varScale="1">
        <p:scale>
          <a:sx n="68" d="100"/>
          <a:sy n="68" d="100"/>
        </p:scale>
        <p:origin x="124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182"/>
    </p:cViewPr>
  </p:sorterViewPr>
  <p:notesViewPr>
    <p:cSldViewPr>
      <p:cViewPr varScale="1">
        <p:scale>
          <a:sx n="80" d="100"/>
          <a:sy n="80" d="100"/>
        </p:scale>
        <p:origin x="-2094" y="-84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B7E9D-307C-4F43-B508-A2CDC8AE20DA}" type="datetimeFigureOut">
              <a:rPr lang="en-US" smtClean="0"/>
              <a:pPr/>
              <a:t>11/12/2018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FC852-F124-48A4-8C7E-96992E409D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24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E91B1-01C1-4E90-A782-185EE5E9BE0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75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F1FF-1A43-4883-ACD0-FBA6EBC737C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6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F1FF-1A43-4883-ACD0-FBA6EBC737C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91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A2CF4-C81C-44D7-95DB-8009BB4A4C8C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21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04737" y="9361889"/>
            <a:ext cx="2911995" cy="49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 fontAlgn="base">
              <a:spcBef>
                <a:spcPct val="0"/>
              </a:spcBef>
              <a:spcAft>
                <a:spcPct val="0"/>
              </a:spcAft>
            </a:pPr>
            <a:fld id="{4701EDAA-C3CA-424B-AA41-CD8EF2613EEA}" type="slidenum">
              <a:rPr lang="en-US" sz="1300">
                <a:solidFill>
                  <a:prstClr val="black"/>
                </a:solidFill>
                <a:latin typeface="Arial" charset="0"/>
              </a:rPr>
              <a:pPr algn="r" defTabSz="966788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9775"/>
            <a:ext cx="4927600" cy="36957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7" y="4680945"/>
            <a:ext cx="5375268" cy="4435076"/>
          </a:xfrm>
          <a:noFill/>
          <a:ln w="9525"/>
        </p:spPr>
        <p:txBody>
          <a:bodyPr lIns="96661" tIns="48331" rIns="96661" bIns="4833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40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54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00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13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EE9D5-93B2-45AB-9588-373F9254DEE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0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86B06-1D0C-4FFA-B758-83C49B40E246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63DFA-1E72-4AE4-BA06-257730BB0D1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7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4F684-D660-4A80-A67B-DCB99FB3615A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2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7963E2-9810-41BB-A67E-4381234D9795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0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C61A5-B041-40CA-B59E-9FD7E78C7BDB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91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F1FF-1A43-4883-ACD0-FBA6EBC737C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7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F1FF-1A43-4883-ACD0-FBA6EBC737C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1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4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94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3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3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7E8357-4DE0-4F79-9961-42A458A81C23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7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7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0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1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41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26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Second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9933"/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FF0000"/>
              </a:buClr>
              <a:buFontTx/>
              <a:buChar char="•"/>
              <a:defRPr sz="1400">
                <a:solidFill>
                  <a:srgbClr val="CC6600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CC00"/>
        </a:buClr>
        <a:buChar char="–"/>
        <a:defRPr sz="2800">
          <a:solidFill>
            <a:srgbClr val="3333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9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graph.co.uk/culture/books/3620109/Always-ask-the-audience.html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1675: Intro to Machine Learning </a:t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Ensemble Methods,</a:t>
            </a:r>
            <a:b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Trees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>
                <a:solidFill>
                  <a:schemeClr val="tx1"/>
                </a:solidFill>
              </a:rPr>
              <a:t>November 13, </a:t>
            </a:r>
            <a:r>
              <a:rPr lang="en-US" sz="3600" dirty="0">
                <a:solidFill>
                  <a:schemeClr val="tx1"/>
                </a:solidFill>
              </a:rPr>
              <a:t>2018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4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Illustration</a:t>
            </a: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4735513" y="2379663"/>
            <a:ext cx="37782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6321425" y="2192338"/>
            <a:ext cx="384175" cy="3778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7010400" y="2949575"/>
            <a:ext cx="384175" cy="3810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6634163" y="4010025"/>
            <a:ext cx="376237" cy="3778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684838" y="3819525"/>
            <a:ext cx="377825" cy="3810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5741988" y="4659313"/>
            <a:ext cx="377825" cy="3810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5791200" y="2760663"/>
            <a:ext cx="381000" cy="37941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4262438" y="3155950"/>
            <a:ext cx="376237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4922838" y="4564063"/>
            <a:ext cx="381000" cy="376237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0189" name="Line 13"/>
          <p:cNvSpPr>
            <a:spLocks noChangeShapeType="1"/>
          </p:cNvSpPr>
          <p:nvPr/>
        </p:nvSpPr>
        <p:spPr bwMode="auto">
          <a:xfrm flipV="1">
            <a:off x="4354513" y="3417888"/>
            <a:ext cx="3227387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30190" name="Text Box 14"/>
          <p:cNvSpPr txBox="1">
            <a:spLocks noChangeArrowheads="1"/>
          </p:cNvSpPr>
          <p:nvPr/>
        </p:nvSpPr>
        <p:spPr bwMode="auto">
          <a:xfrm>
            <a:off x="1125538" y="2774950"/>
            <a:ext cx="1281112" cy="639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Weak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Classifier 1</a:t>
            </a:r>
          </a:p>
        </p:txBody>
      </p:sp>
      <p:cxnSp>
        <p:nvCxnSpPr>
          <p:cNvPr id="1330191" name="AutoShape 15"/>
          <p:cNvCxnSpPr>
            <a:cxnSpLocks noChangeShapeType="1"/>
            <a:stCxn id="1330190" idx="3"/>
            <a:endCxn id="1330189" idx="0"/>
          </p:cNvCxnSpPr>
          <p:nvPr/>
        </p:nvCxnSpPr>
        <p:spPr bwMode="auto">
          <a:xfrm>
            <a:off x="2406650" y="3095625"/>
            <a:ext cx="1947863" cy="7159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47" name="Rectangle 16"/>
          <p:cNvSpPr>
            <a:spLocks noChangeArrowheads="1"/>
          </p:cNvSpPr>
          <p:nvPr/>
        </p:nvSpPr>
        <p:spPr bwMode="auto">
          <a:xfrm>
            <a:off x="3975100" y="1905000"/>
            <a:ext cx="3797300" cy="360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81001"/>
            <a:ext cx="3184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Paul Viola</a:t>
            </a:r>
          </a:p>
        </p:txBody>
      </p:sp>
    </p:spTree>
    <p:extLst>
      <p:ext uri="{BB962C8B-B14F-4D97-AF65-F5344CB8AC3E}">
        <p14:creationId xmlns:p14="http://schemas.microsoft.com/office/powerpoint/2010/main" val="1598572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0189" grpId="0" animBg="1"/>
      <p:bldP spid="13301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Illustration</a:t>
            </a:r>
          </a:p>
        </p:txBody>
      </p:sp>
      <p:sp>
        <p:nvSpPr>
          <p:cNvPr id="19459" name="Oval 4"/>
          <p:cNvSpPr>
            <a:spLocks noChangeArrowheads="1"/>
          </p:cNvSpPr>
          <p:nvPr/>
        </p:nvSpPr>
        <p:spPr bwMode="auto">
          <a:xfrm>
            <a:off x="4735513" y="2379663"/>
            <a:ext cx="37782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122988" y="1981200"/>
            <a:ext cx="762000" cy="7493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1" name="Oval 7"/>
          <p:cNvSpPr>
            <a:spLocks noChangeArrowheads="1"/>
          </p:cNvSpPr>
          <p:nvPr/>
        </p:nvSpPr>
        <p:spPr bwMode="auto">
          <a:xfrm>
            <a:off x="6634163" y="4010025"/>
            <a:ext cx="376237" cy="3778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2" name="Oval 8"/>
          <p:cNvSpPr>
            <a:spLocks noChangeArrowheads="1"/>
          </p:cNvSpPr>
          <p:nvPr/>
        </p:nvSpPr>
        <p:spPr bwMode="auto">
          <a:xfrm>
            <a:off x="5684838" y="3819525"/>
            <a:ext cx="377825" cy="3810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3" name="Oval 9"/>
          <p:cNvSpPr>
            <a:spLocks noChangeArrowheads="1"/>
          </p:cNvSpPr>
          <p:nvPr/>
        </p:nvSpPr>
        <p:spPr bwMode="auto">
          <a:xfrm>
            <a:off x="5741988" y="4659313"/>
            <a:ext cx="377825" cy="3810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4" name="Oval 10"/>
          <p:cNvSpPr>
            <a:spLocks noChangeArrowheads="1"/>
          </p:cNvSpPr>
          <p:nvPr/>
        </p:nvSpPr>
        <p:spPr bwMode="auto">
          <a:xfrm>
            <a:off x="5791200" y="2760663"/>
            <a:ext cx="381000" cy="37941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5" name="Oval 11"/>
          <p:cNvSpPr>
            <a:spLocks noChangeArrowheads="1"/>
          </p:cNvSpPr>
          <p:nvPr/>
        </p:nvSpPr>
        <p:spPr bwMode="auto">
          <a:xfrm>
            <a:off x="4262438" y="3155950"/>
            <a:ext cx="376237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6" name="Oval 12"/>
          <p:cNvSpPr>
            <a:spLocks noChangeArrowheads="1"/>
          </p:cNvSpPr>
          <p:nvPr/>
        </p:nvSpPr>
        <p:spPr bwMode="auto">
          <a:xfrm>
            <a:off x="4724400" y="4352925"/>
            <a:ext cx="755650" cy="7461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7" name="Rectangle 17"/>
          <p:cNvSpPr>
            <a:spLocks noChangeArrowheads="1"/>
          </p:cNvSpPr>
          <p:nvPr/>
        </p:nvSpPr>
        <p:spPr bwMode="auto">
          <a:xfrm>
            <a:off x="3975100" y="1905000"/>
            <a:ext cx="3797300" cy="360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68" name="Text Box 33"/>
          <p:cNvSpPr txBox="1">
            <a:spLocks noChangeArrowheads="1"/>
          </p:cNvSpPr>
          <p:nvPr/>
        </p:nvSpPr>
        <p:spPr bwMode="auto">
          <a:xfrm>
            <a:off x="1981200" y="2940050"/>
            <a:ext cx="11366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Weights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Increased</a:t>
            </a:r>
          </a:p>
        </p:txBody>
      </p:sp>
      <p:sp>
        <p:nvSpPr>
          <p:cNvPr id="19469" name="Line 38"/>
          <p:cNvSpPr>
            <a:spLocks noChangeShapeType="1"/>
          </p:cNvSpPr>
          <p:nvPr/>
        </p:nvSpPr>
        <p:spPr bwMode="auto">
          <a:xfrm flipV="1">
            <a:off x="3200400" y="2362200"/>
            <a:ext cx="327660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70" name="Line 40"/>
          <p:cNvSpPr>
            <a:spLocks noChangeShapeType="1"/>
          </p:cNvSpPr>
          <p:nvPr/>
        </p:nvSpPr>
        <p:spPr bwMode="auto">
          <a:xfrm>
            <a:off x="3200400" y="3276600"/>
            <a:ext cx="19050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71" name="Line 42"/>
          <p:cNvSpPr>
            <a:spLocks noChangeShapeType="1"/>
          </p:cNvSpPr>
          <p:nvPr/>
        </p:nvSpPr>
        <p:spPr bwMode="auto">
          <a:xfrm flipV="1">
            <a:off x="4354513" y="3417888"/>
            <a:ext cx="3227387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72" name="Oval 6"/>
          <p:cNvSpPr>
            <a:spLocks noChangeArrowheads="1"/>
          </p:cNvSpPr>
          <p:nvPr/>
        </p:nvSpPr>
        <p:spPr bwMode="auto">
          <a:xfrm>
            <a:off x="6811963" y="2738438"/>
            <a:ext cx="762000" cy="75565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473" name="Line 39"/>
          <p:cNvSpPr>
            <a:spLocks noChangeShapeType="1"/>
          </p:cNvSpPr>
          <p:nvPr/>
        </p:nvSpPr>
        <p:spPr bwMode="auto">
          <a:xfrm flipV="1">
            <a:off x="3200400" y="3124200"/>
            <a:ext cx="396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581001"/>
            <a:ext cx="3184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Paul Viola</a:t>
            </a:r>
          </a:p>
        </p:txBody>
      </p:sp>
    </p:spTree>
    <p:extLst>
      <p:ext uri="{BB962C8B-B14F-4D97-AF65-F5344CB8AC3E}">
        <p14:creationId xmlns:p14="http://schemas.microsoft.com/office/powerpoint/2010/main" val="2208748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Illustration</a:t>
            </a:r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4735513" y="2379663"/>
            <a:ext cx="37782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6122988" y="1981200"/>
            <a:ext cx="762000" cy="7493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6811963" y="2738438"/>
            <a:ext cx="762000" cy="75565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634163" y="4010025"/>
            <a:ext cx="376237" cy="3778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5684838" y="3819525"/>
            <a:ext cx="377825" cy="3810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5741988" y="4659313"/>
            <a:ext cx="377825" cy="3810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5791200" y="2760663"/>
            <a:ext cx="381000" cy="37941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4262438" y="3155950"/>
            <a:ext cx="376237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4724400" y="4352925"/>
            <a:ext cx="755650" cy="7461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 flipV="1">
            <a:off x="5943600" y="2057400"/>
            <a:ext cx="838200" cy="3048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919288" y="3932238"/>
            <a:ext cx="1281112" cy="639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Weak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Classifier 2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3975100" y="1905000"/>
            <a:ext cx="3797300" cy="360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0495" name="Line 19"/>
          <p:cNvSpPr>
            <a:spLocks noChangeShapeType="1"/>
          </p:cNvSpPr>
          <p:nvPr/>
        </p:nvSpPr>
        <p:spPr bwMode="auto">
          <a:xfrm flipV="1">
            <a:off x="3200400" y="3657600"/>
            <a:ext cx="3048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81001"/>
            <a:ext cx="3184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Paul Viola</a:t>
            </a:r>
          </a:p>
        </p:txBody>
      </p:sp>
    </p:spTree>
    <p:extLst>
      <p:ext uri="{BB962C8B-B14F-4D97-AF65-F5344CB8AC3E}">
        <p14:creationId xmlns:p14="http://schemas.microsoft.com/office/powerpoint/2010/main" val="1174740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Illustration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4735513" y="2379663"/>
            <a:ext cx="37782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6122988" y="1981200"/>
            <a:ext cx="762000" cy="7493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6811963" y="2738438"/>
            <a:ext cx="762000" cy="75565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6634163" y="4010025"/>
            <a:ext cx="376237" cy="3778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562600" y="3667125"/>
            <a:ext cx="735013" cy="750888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5619750" y="4506913"/>
            <a:ext cx="735013" cy="750887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5791200" y="2760663"/>
            <a:ext cx="381000" cy="37941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4262438" y="3155950"/>
            <a:ext cx="376237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4724400" y="4352925"/>
            <a:ext cx="755650" cy="7461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6" name="Rectangle 14"/>
          <p:cNvSpPr>
            <a:spLocks noChangeArrowheads="1"/>
          </p:cNvSpPr>
          <p:nvPr/>
        </p:nvSpPr>
        <p:spPr bwMode="auto">
          <a:xfrm>
            <a:off x="3975100" y="1905000"/>
            <a:ext cx="3797300" cy="360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7" name="Text Box 15"/>
          <p:cNvSpPr txBox="1">
            <a:spLocks noChangeArrowheads="1"/>
          </p:cNvSpPr>
          <p:nvPr/>
        </p:nvSpPr>
        <p:spPr bwMode="auto">
          <a:xfrm>
            <a:off x="1981200" y="2940050"/>
            <a:ext cx="1136650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Weights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Increased</a:t>
            </a:r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3200400" y="3276600"/>
            <a:ext cx="2743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19" name="Line 18"/>
          <p:cNvSpPr>
            <a:spLocks noChangeShapeType="1"/>
          </p:cNvSpPr>
          <p:nvPr/>
        </p:nvSpPr>
        <p:spPr bwMode="auto">
          <a:xfrm>
            <a:off x="3200400" y="3276600"/>
            <a:ext cx="2819400" cy="167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1520" name="Line 21"/>
          <p:cNvSpPr>
            <a:spLocks noChangeShapeType="1"/>
          </p:cNvSpPr>
          <p:nvPr/>
        </p:nvSpPr>
        <p:spPr bwMode="auto">
          <a:xfrm flipH="1" flipV="1">
            <a:off x="5943600" y="2057400"/>
            <a:ext cx="838200" cy="3048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81001"/>
            <a:ext cx="3184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Paul Viola</a:t>
            </a:r>
          </a:p>
        </p:txBody>
      </p:sp>
    </p:spTree>
    <p:extLst>
      <p:ext uri="{BB962C8B-B14F-4D97-AF65-F5344CB8AC3E}">
        <p14:creationId xmlns:p14="http://schemas.microsoft.com/office/powerpoint/2010/main" val="594706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Illustration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4735513" y="2379663"/>
            <a:ext cx="37782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6122988" y="1981200"/>
            <a:ext cx="762000" cy="7493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6811963" y="2738438"/>
            <a:ext cx="762000" cy="75565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634163" y="4010025"/>
            <a:ext cx="376237" cy="3778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5562600" y="3667125"/>
            <a:ext cx="735013" cy="750888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5619750" y="4506913"/>
            <a:ext cx="735013" cy="750887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5791200" y="2760663"/>
            <a:ext cx="381000" cy="37941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4262438" y="3155950"/>
            <a:ext cx="376237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4724400" y="4352925"/>
            <a:ext cx="755650" cy="7461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H="1" flipV="1">
            <a:off x="5410200" y="2209800"/>
            <a:ext cx="1524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919288" y="3932238"/>
            <a:ext cx="1281112" cy="639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Weak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Classifier 3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3975100" y="1905000"/>
            <a:ext cx="3797300" cy="360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2543" name="Line 18"/>
          <p:cNvSpPr>
            <a:spLocks noChangeShapeType="1"/>
          </p:cNvSpPr>
          <p:nvPr/>
        </p:nvSpPr>
        <p:spPr bwMode="auto">
          <a:xfrm flipV="1">
            <a:off x="3200400" y="4114800"/>
            <a:ext cx="2209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581001"/>
            <a:ext cx="3184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Paul Viola</a:t>
            </a:r>
          </a:p>
        </p:txBody>
      </p:sp>
    </p:spTree>
    <p:extLst>
      <p:ext uri="{BB962C8B-B14F-4D97-AF65-F5344CB8AC3E}">
        <p14:creationId xmlns:p14="http://schemas.microsoft.com/office/powerpoint/2010/main" val="3609218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Boosting Illustration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4735513" y="2379663"/>
            <a:ext cx="377825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6122988" y="1981200"/>
            <a:ext cx="762000" cy="7493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6811963" y="2738438"/>
            <a:ext cx="762000" cy="75565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634163" y="4010025"/>
            <a:ext cx="376237" cy="377825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5562600" y="3667125"/>
            <a:ext cx="735013" cy="750888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5619750" y="4506913"/>
            <a:ext cx="735013" cy="750887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5791200" y="2760663"/>
            <a:ext cx="381000" cy="37941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262438" y="3155950"/>
            <a:ext cx="376237" cy="3810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4724400" y="4352925"/>
            <a:ext cx="755650" cy="7461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 flipV="1">
            <a:off x="5410200" y="2209800"/>
            <a:ext cx="1524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3975100" y="1905000"/>
            <a:ext cx="3797300" cy="360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6" name="Text Box 19"/>
          <p:cNvSpPr txBox="1">
            <a:spLocks noChangeArrowheads="1"/>
          </p:cNvSpPr>
          <p:nvPr/>
        </p:nvSpPr>
        <p:spPr bwMode="auto">
          <a:xfrm>
            <a:off x="1143000" y="3198813"/>
            <a:ext cx="2776538" cy="9159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Final classifier is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 combination of weak classifiers</a:t>
            </a:r>
          </a:p>
        </p:txBody>
      </p:sp>
      <p:sp>
        <p:nvSpPr>
          <p:cNvPr id="23567" name="Line 20"/>
          <p:cNvSpPr>
            <a:spLocks noChangeShapeType="1"/>
          </p:cNvSpPr>
          <p:nvPr/>
        </p:nvSpPr>
        <p:spPr bwMode="auto">
          <a:xfrm flipH="1" flipV="1">
            <a:off x="5943600" y="2057400"/>
            <a:ext cx="838200" cy="3048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568" name="Line 21"/>
          <p:cNvSpPr>
            <a:spLocks noChangeShapeType="1"/>
          </p:cNvSpPr>
          <p:nvPr/>
        </p:nvSpPr>
        <p:spPr bwMode="auto">
          <a:xfrm flipV="1">
            <a:off x="4354513" y="3417888"/>
            <a:ext cx="3227387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581001"/>
            <a:ext cx="31845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Paul Viola</a:t>
            </a:r>
          </a:p>
        </p:txBody>
      </p:sp>
    </p:spTree>
    <p:extLst>
      <p:ext uri="{BB962C8B-B14F-4D97-AF65-F5344CB8AC3E}">
        <p14:creationId xmlns:p14="http://schemas.microsoft.com/office/powerpoint/2010/main" val="2676703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516052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itchFamily="18" charset="0"/>
                <a:cs typeface="Times New Roman" pitchFamily="18" charset="0"/>
              </a:rPr>
              <a:t>Figure from C. Bishop, notes from K. </a:t>
            </a:r>
            <a:r>
              <a:rPr lang="en-US" sz="900" dirty="0" err="1">
                <a:latin typeface="Times New Roman" pitchFamily="18" charset="0"/>
                <a:cs typeface="Times New Roman" pitchFamily="18" charset="0"/>
              </a:rPr>
              <a:t>Grauman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187624" y="36110"/>
            <a:ext cx="5368172" cy="6921282"/>
            <a:chOff x="1187624" y="36110"/>
            <a:chExt cx="5368172" cy="6921282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1187624" y="36110"/>
              <a:ext cx="5368172" cy="6921282"/>
              <a:chOff x="1881188" y="631509"/>
              <a:chExt cx="5381625" cy="6938626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81188" y="631509"/>
                <a:ext cx="5381625" cy="5457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81188" y="6550960"/>
                <a:ext cx="5276850" cy="1019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1763688" y="5445224"/>
              <a:ext cx="28979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(d) Normalize the weights so they sum to 1</a:t>
              </a: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6791756" y="-27384"/>
            <a:ext cx="2352243" cy="830997"/>
            <a:chOff x="5207054" y="657225"/>
            <a:chExt cx="2352243" cy="830997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5462642" y="657225"/>
              <a:ext cx="209665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Start with uniform weights on training examples.</a:t>
              </a:r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H="1">
              <a:off x="5207054" y="1305297"/>
              <a:ext cx="14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23"/>
          <p:cNvGrpSpPr/>
          <p:nvPr/>
        </p:nvGrpSpPr>
        <p:grpSpPr>
          <a:xfrm>
            <a:off x="6798291" y="1661899"/>
            <a:ext cx="2345710" cy="1815882"/>
            <a:chOff x="5778755" y="2842351"/>
            <a:chExt cx="2859193" cy="1815882"/>
          </a:xfrm>
        </p:grpSpPr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940542" y="2842351"/>
              <a:ext cx="2697406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Evaluate </a:t>
              </a:r>
              <a:r>
                <a:rPr lang="en-US" sz="1600" i="1" dirty="0">
                  <a:solidFill>
                    <a:srgbClr val="000000"/>
                  </a:solidFill>
                </a:rPr>
                <a:t>weighted</a:t>
              </a:r>
              <a:r>
                <a:rPr lang="en-US" sz="1600" dirty="0">
                  <a:solidFill>
                    <a:srgbClr val="000000"/>
                  </a:solidFill>
                </a:rPr>
                <a:t> error for each weak learner, pick best learner.</a:t>
              </a: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i="1" kern="0" dirty="0" err="1">
                  <a:solidFill>
                    <a:srgbClr val="000000"/>
                  </a:solidFill>
                </a:rPr>
                <a:t>y</a:t>
              </a:r>
              <a:r>
                <a:rPr lang="en-US" sz="1600" i="1" kern="0" baseline="-25000" dirty="0" err="1">
                  <a:solidFill>
                    <a:srgbClr val="000000"/>
                  </a:solidFill>
                </a:rPr>
                <a:t>m</a:t>
              </a:r>
              <a:r>
                <a:rPr lang="en-US" sz="1600" kern="0" dirty="0">
                  <a:solidFill>
                    <a:srgbClr val="000000"/>
                  </a:solidFill>
                </a:rPr>
                <a:t>(</a:t>
              </a:r>
              <a:r>
                <a:rPr lang="en-US" sz="1600" b="1" i="1" kern="0" dirty="0" err="1">
                  <a:solidFill>
                    <a:srgbClr val="000000"/>
                  </a:solidFill>
                </a:rPr>
                <a:t>x</a:t>
              </a:r>
              <a:r>
                <a:rPr lang="en-US" sz="1600" i="1" kern="0" baseline="-25000" dirty="0" err="1">
                  <a:solidFill>
                    <a:srgbClr val="000000"/>
                  </a:solidFill>
                </a:rPr>
                <a:t>n</a:t>
              </a:r>
              <a:r>
                <a:rPr lang="en-US" sz="1600" kern="0" dirty="0">
                  <a:solidFill>
                    <a:srgbClr val="000000"/>
                  </a:solidFill>
                </a:rPr>
                <a:t>) is the prediction, </a:t>
              </a:r>
              <a:r>
                <a:rPr lang="en-US" sz="1600" i="1" kern="0" dirty="0" err="1">
                  <a:solidFill>
                    <a:srgbClr val="000000"/>
                  </a:solidFill>
                </a:rPr>
                <a:t>t</a:t>
              </a:r>
              <a:r>
                <a:rPr lang="en-US" sz="1600" i="1" kern="0" baseline="-25000" dirty="0" err="1">
                  <a:solidFill>
                    <a:srgbClr val="000000"/>
                  </a:solidFill>
                </a:rPr>
                <a:t>n</a:t>
              </a:r>
              <a:r>
                <a:rPr lang="en-US" sz="1600" kern="0" dirty="0">
                  <a:solidFill>
                    <a:srgbClr val="000000"/>
                  </a:solidFill>
                </a:rPr>
                <a:t> is ground truth for </a:t>
              </a:r>
              <a:r>
                <a:rPr lang="en-US" sz="1600" b="1" i="1" kern="0" dirty="0" err="1">
                  <a:solidFill>
                    <a:srgbClr val="000000"/>
                  </a:solidFill>
                </a:rPr>
                <a:t>x</a:t>
              </a:r>
              <a:r>
                <a:rPr lang="en-US" sz="1600" i="1" kern="0" baseline="-25000" dirty="0" err="1">
                  <a:solidFill>
                    <a:srgbClr val="000000"/>
                  </a:solidFill>
                </a:rPr>
                <a:t>n</a:t>
              </a:r>
              <a:endParaRPr lang="en-US" sz="1600" i="1" kern="0" baseline="-25000" dirty="0">
                <a:solidFill>
                  <a:srgbClr val="000000"/>
                </a:solidFill>
              </a:endParaRPr>
            </a:p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>
              <a:off x="5778755" y="3011033"/>
              <a:ext cx="14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24"/>
          <p:cNvGrpSpPr/>
          <p:nvPr/>
        </p:nvGrpSpPr>
        <p:grpSpPr>
          <a:xfrm>
            <a:off x="6732240" y="4653136"/>
            <a:ext cx="2400958" cy="830997"/>
            <a:chOff x="5828330" y="4776326"/>
            <a:chExt cx="2400958" cy="830997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5977058" y="4776326"/>
              <a:ext cx="225223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Re-weight the examples:</a:t>
              </a:r>
            </a:p>
            <a:p>
              <a:pPr fontAlgn="base"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Incorrectly classified </a:t>
              </a:r>
            </a:p>
            <a:p>
              <a:pPr fontAlgn="base"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get more weight.</a:t>
              </a: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5828330" y="5424398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25"/>
          <p:cNvGrpSpPr/>
          <p:nvPr/>
        </p:nvGrpSpPr>
        <p:grpSpPr>
          <a:xfrm>
            <a:off x="6660232" y="5647962"/>
            <a:ext cx="2483768" cy="1077218"/>
            <a:chOff x="5226240" y="5647962"/>
            <a:chExt cx="2483768" cy="1077218"/>
          </a:xfrm>
        </p:grpSpPr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5381059" y="5647962"/>
              <a:ext cx="2328949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Final classifier is combination of  weak ones, weighted according to error they had.</a:t>
              </a:r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H="1">
              <a:off x="5226240" y="6525344"/>
              <a:ext cx="1548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88593" y="836712"/>
            <a:ext cx="2191932" cy="338554"/>
            <a:chOff x="6993814" y="1556792"/>
            <a:chExt cx="2191932" cy="338554"/>
          </a:xfrm>
        </p:grpSpPr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7236296" y="1556792"/>
              <a:ext cx="194945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For </a:t>
              </a:r>
              <a:r>
                <a:rPr lang="en-US" sz="1600" i="1" dirty="0">
                  <a:solidFill>
                    <a:srgbClr val="000000"/>
                  </a:solidFill>
                </a:rPr>
                <a:t>M</a:t>
              </a:r>
              <a:r>
                <a:rPr lang="en-US" sz="1600" dirty="0">
                  <a:solidFill>
                    <a:srgbClr val="000000"/>
                  </a:solidFill>
                </a:rPr>
                <a:t> rounds</a:t>
              </a:r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 flipH="1">
              <a:off x="6993814" y="1700808"/>
              <a:ext cx="1444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24"/>
          <p:cNvGrpSpPr/>
          <p:nvPr/>
        </p:nvGrpSpPr>
        <p:grpSpPr>
          <a:xfrm>
            <a:off x="6798291" y="3356992"/>
            <a:ext cx="2400958" cy="584775"/>
            <a:chOff x="5828330" y="5093097"/>
            <a:chExt cx="2400958" cy="584775"/>
          </a:xfrm>
        </p:grpSpPr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5977058" y="5093097"/>
              <a:ext cx="225223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</a:rPr>
                <a:t>Optional: If error &gt; 0.5, exit loop</a:t>
              </a:r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 flipH="1">
              <a:off x="5828330" y="5424398"/>
              <a:ext cx="144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/>
              <a:t>Another Version of the </a:t>
            </a:r>
            <a:r>
              <a:rPr lang="en-US" dirty="0" err="1"/>
              <a:t>AdaBoost</a:t>
            </a:r>
            <a:r>
              <a:rPr lang="en-US" dirty="0"/>
              <a:t> Pseudocode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542925" y="1279525"/>
            <a:ext cx="7727157" cy="50804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TrainAdaBoost</a:t>
            </a:r>
            <a:r>
              <a:rPr lang="en-US" dirty="0">
                <a:solidFill>
                  <a:srgbClr val="000000"/>
                </a:solidFill>
              </a:rPr>
              <a:t>(Dataset, </a:t>
            </a:r>
            <a:r>
              <a:rPr lang="en-US" dirty="0" err="1">
                <a:solidFill>
                  <a:srgbClr val="000000"/>
                </a:solidFill>
              </a:rPr>
              <a:t>BaseLearn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</a:rPr>
              <a:t>  For each example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1" baseline="-25000" dirty="0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let its weight </a:t>
            </a:r>
            <a:r>
              <a:rPr lang="en-US" i="1" dirty="0" err="1">
                <a:solidFill>
                  <a:srgbClr val="000000"/>
                </a:solidFill>
              </a:rPr>
              <a:t>w</a:t>
            </a:r>
            <a:r>
              <a:rPr lang="en-US" i="1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=1/|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| where N is number of samples</a:t>
            </a:r>
          </a:p>
          <a:p>
            <a:r>
              <a:rPr lang="en-US" dirty="0">
                <a:solidFill>
                  <a:srgbClr val="000000"/>
                </a:solidFill>
              </a:rPr>
              <a:t>  Let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 be an empty set of hypotheses</a:t>
            </a:r>
          </a:p>
          <a:p>
            <a:r>
              <a:rPr lang="en-US" dirty="0">
                <a:solidFill>
                  <a:srgbClr val="000000"/>
                </a:solidFill>
              </a:rPr>
              <a:t>  For </a:t>
            </a:r>
            <a:r>
              <a:rPr lang="en-US" i="1" dirty="0">
                <a:solidFill>
                  <a:srgbClr val="000000"/>
                </a:solidFill>
              </a:rPr>
              <a:t>t </a:t>
            </a:r>
            <a:r>
              <a:rPr lang="en-US" dirty="0">
                <a:solidFill>
                  <a:srgbClr val="000000"/>
                </a:solidFill>
              </a:rPr>
              <a:t>from 1 to </a:t>
            </a:r>
            <a:r>
              <a:rPr lang="en-US" i="1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 do:</a:t>
            </a:r>
          </a:p>
          <a:p>
            <a:r>
              <a:rPr lang="en-US" dirty="0">
                <a:solidFill>
                  <a:srgbClr val="000000"/>
                </a:solidFill>
              </a:rPr>
              <a:t>       Learn a hypothesis,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i="1" baseline="-25000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, from the weighted examples: </a:t>
            </a:r>
            <a:r>
              <a:rPr lang="en-US" i="1" dirty="0" err="1">
                <a:solidFill>
                  <a:srgbClr val="000000"/>
                </a:solidFill>
              </a:rPr>
              <a:t>h</a:t>
            </a:r>
            <a:r>
              <a:rPr lang="en-US" i="1" baseline="-25000" dirty="0" err="1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err="1">
                <a:solidFill>
                  <a:srgbClr val="000000"/>
                </a:solidFill>
              </a:rPr>
              <a:t>BaseLearn</a:t>
            </a:r>
            <a:r>
              <a:rPr lang="en-US" dirty="0">
                <a:solidFill>
                  <a:srgbClr val="000000"/>
                </a:solidFill>
              </a:rPr>
              <a:t>(Dataset)</a:t>
            </a:r>
          </a:p>
          <a:p>
            <a:r>
              <a:rPr lang="en-US" dirty="0">
                <a:solidFill>
                  <a:srgbClr val="000000"/>
                </a:solidFill>
              </a:rPr>
              <a:t>       Add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i="1" baseline="-25000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 to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</a:p>
          <a:p>
            <a:r>
              <a:rPr lang="en-US" dirty="0">
                <a:solidFill>
                  <a:srgbClr val="000000"/>
                </a:solidFill>
              </a:rPr>
              <a:t>       Calculate the error,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ε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, of the hypothesis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as the total sum weight of the</a:t>
            </a:r>
          </a:p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          examples that it classifies incorrectly.</a:t>
            </a:r>
          </a:p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     If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ε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&gt; 0.5 then exit loop, else continue.</a:t>
            </a:r>
          </a:p>
          <a:p>
            <a:r>
              <a:rPr lang="en-US" dirty="0">
                <a:solidFill>
                  <a:srgbClr val="000000"/>
                </a:solidFill>
              </a:rPr>
              <a:t>       Let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β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t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=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ε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/ (1 –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ε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)</a:t>
            </a:r>
          </a:p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     Multiply the weights of the examples that 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classifies correctly by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β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t</a:t>
            </a:r>
          </a:p>
          <a:p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        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Rescale the weights of all of the examples so the total sum weight remains 1.</a:t>
            </a:r>
          </a:p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Return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H</a:t>
            </a:r>
          </a:p>
          <a:p>
            <a:endParaRPr lang="en-US" i="1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TestAdaBoost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ex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    Let each hypothesis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i="1" baseline="-25000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in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vote for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ex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’s classification with weight log(1/ </a:t>
            </a:r>
            <a:r>
              <a:rPr lang="el-GR" dirty="0">
                <a:solidFill>
                  <a:srgbClr val="000000"/>
                </a:solidFill>
                <a:cs typeface="Times New Roman" pitchFamily="18" charset="0"/>
              </a:rPr>
              <a:t>β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t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    Return the class with the highest weighted vote total.</a:t>
            </a:r>
            <a:endParaRPr lang="el-GR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</a:rPr>
              <a:t>     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Adapted from Ray Mooney </a:t>
            </a:r>
          </a:p>
        </p:txBody>
      </p:sp>
    </p:spTree>
    <p:extLst>
      <p:ext uri="{BB962C8B-B14F-4D97-AF65-F5344CB8AC3E}">
        <p14:creationId xmlns:p14="http://schemas.microsoft.com/office/powerpoint/2010/main" val="4034805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362200"/>
            <a:ext cx="39449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4165" name="AutoShape 5"/>
          <p:cNvSpPr>
            <a:spLocks noChangeArrowheads="1"/>
          </p:cNvSpPr>
          <p:nvPr/>
        </p:nvSpPr>
        <p:spPr bwMode="auto">
          <a:xfrm>
            <a:off x="1623864" y="2438400"/>
            <a:ext cx="623888" cy="6858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Boosting application: Face detection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146527" y="3276600"/>
            <a:ext cx="1295400" cy="838200"/>
          </a:xfrm>
          <a:prstGeom prst="rightArrow">
            <a:avLst>
              <a:gd name="adj1" fmla="val 50000"/>
              <a:gd name="adj2" fmla="val 38636"/>
            </a:avLst>
          </a:prstGeom>
          <a:solidFill>
            <a:srgbClr val="FF99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Detection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6518127" y="3200400"/>
          <a:ext cx="9779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Image" r:id="rId6" imgW="977778" imgH="1002821" progId="">
                  <p:embed/>
                </p:oleObj>
              </mc:Choice>
              <mc:Fallback>
                <p:oleObj name="Image" r:id="rId6" imgW="977778" imgH="100282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127" y="3200400"/>
                        <a:ext cx="9779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596390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Lana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Lazebnik</a:t>
            </a:r>
            <a:endParaRPr lang="en-US" sz="1100" kern="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74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1204 L 0.36424 -0.01204 L 0.36337 0.03958 L -0.00504 0.03958 L -0.00504 0.0956 L 0.18073 0.09537 " pathEditMode="relative" rAng="0" ptsTypes="AAAAAA">
                                      <p:cBhvr>
                                        <p:cTn id="9" dur="2000" fill="hold"/>
                                        <p:tgtEl>
                                          <p:spTgt spid="1244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5" grpId="0" animBg="1"/>
      <p:bldP spid="1244165" grpId="1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Viola-Jones face detector (CVPR 2001)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Main idea: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Represent local texture with efficiently computable “rectangular” features within window of interest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Select discriminative features to be weak classifiers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Use boosted combination of them as final classifier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Form a cascade of such classifiers, rejecting clear negatives quickly (not discussed)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96390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Kristen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Grauman</a:t>
            </a:r>
            <a:endParaRPr lang="en-US" sz="1100" kern="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0272" y="141553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14,765 citations</a:t>
            </a:r>
          </a:p>
        </p:txBody>
      </p:sp>
    </p:spTree>
    <p:extLst>
      <p:ext uri="{BB962C8B-B14F-4D97-AF65-F5344CB8AC3E}">
        <p14:creationId xmlns:p14="http://schemas.microsoft.com/office/powerpoint/2010/main" val="2126915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</a:t>
            </a:r>
            <a:r>
              <a:rPr lang="en-US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Ensemble methods: introduction</a:t>
            </a:r>
          </a:p>
          <a:p>
            <a:r>
              <a:rPr lang="en-US" dirty="0"/>
              <a:t>Boosting </a:t>
            </a:r>
          </a:p>
          <a:p>
            <a:pPr lvl="1"/>
            <a:r>
              <a:rPr lang="en-US" dirty="0"/>
              <a:t>Algorithm </a:t>
            </a:r>
          </a:p>
          <a:p>
            <a:pPr lvl="1"/>
            <a:r>
              <a:rPr lang="en-US" dirty="0"/>
              <a:t>Application to face detection</a:t>
            </a:r>
          </a:p>
          <a:p>
            <a:r>
              <a:rPr lang="en-US" dirty="0"/>
              <a:t>Decision trees</a:t>
            </a:r>
          </a:p>
          <a:p>
            <a:pPr lvl="1"/>
            <a:r>
              <a:rPr lang="en-US" dirty="0"/>
              <a:t>Example</a:t>
            </a:r>
          </a:p>
          <a:p>
            <a:pPr lvl="1"/>
            <a:r>
              <a:rPr lang="en-US" dirty="0"/>
              <a:t>Algorithm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Viola-Jones detector: features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l="57146" t="38481" r="18179" b="29387"/>
          <a:stretch>
            <a:fillRect/>
          </a:stretch>
        </p:blipFill>
        <p:spPr bwMode="auto">
          <a:xfrm>
            <a:off x="628650" y="1530350"/>
            <a:ext cx="139065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3914775" y="1898725"/>
            <a:ext cx="42554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"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Feature output is difference between adjacent regions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 l="48184" t="41776" r="17699" b="7678"/>
          <a:stretch>
            <a:fillRect/>
          </a:stretch>
        </p:blipFill>
        <p:spPr bwMode="auto">
          <a:xfrm>
            <a:off x="2198688" y="1530350"/>
            <a:ext cx="1579562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914775" y="1481931"/>
            <a:ext cx="35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Rectangular” filters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61574" y="2824299"/>
            <a:ext cx="50749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  <a:cs typeface="Arial" charset="0"/>
              </a:rPr>
              <a:t>Value =  ∑ (pixels in white area) – ∑ (pixels in black area)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16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596390"/>
            <a:ext cx="22677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Kristen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Grauman</a:t>
            </a:r>
            <a:r>
              <a:rPr lang="en-US" sz="11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, Lana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Lazebnik</a:t>
            </a:r>
            <a:endParaRPr lang="en-US" sz="1100" kern="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9" name="Picture 7" descr="Rando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191000"/>
            <a:ext cx="230663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terminator3_poster"/>
          <p:cNvPicPr>
            <a:picLocks noChangeAspect="1" noChangeArrowheads="1"/>
          </p:cNvPicPr>
          <p:nvPr/>
        </p:nvPicPr>
        <p:blipFill>
          <a:blip r:embed="rId7" cstate="print"/>
          <a:srcRect r="52667" b="26889"/>
          <a:stretch>
            <a:fillRect/>
          </a:stretch>
        </p:blipFill>
        <p:spPr bwMode="auto">
          <a:xfrm>
            <a:off x="5715000" y="4191000"/>
            <a:ext cx="225742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6324600" y="5003800"/>
            <a:ext cx="1143000" cy="711200"/>
            <a:chOff x="144" y="1296"/>
            <a:chExt cx="864" cy="864"/>
          </a:xfrm>
        </p:grpSpPr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144" y="1296"/>
              <a:ext cx="864" cy="432"/>
            </a:xfrm>
            <a:prstGeom prst="rect">
              <a:avLst/>
            </a:prstGeom>
            <a:solidFill>
              <a:srgbClr val="000000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44" y="1728"/>
              <a:ext cx="864" cy="432"/>
            </a:xfrm>
            <a:prstGeom prst="rect">
              <a:avLst/>
            </a:prstGeom>
            <a:solidFill>
              <a:srgbClr val="FFFFFF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1" name="Group 12"/>
          <p:cNvGrpSpPr>
            <a:grpSpLocks/>
          </p:cNvGrpSpPr>
          <p:nvPr/>
        </p:nvGrpSpPr>
        <p:grpSpPr bwMode="auto">
          <a:xfrm>
            <a:off x="2209800" y="5080000"/>
            <a:ext cx="1143000" cy="711200"/>
            <a:chOff x="144" y="1296"/>
            <a:chExt cx="864" cy="864"/>
          </a:xfrm>
        </p:grpSpPr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144" y="1296"/>
              <a:ext cx="864" cy="432"/>
            </a:xfrm>
            <a:prstGeom prst="rect">
              <a:avLst/>
            </a:prstGeom>
            <a:solidFill>
              <a:srgbClr val="000000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/>
          </p:nvSpPr>
          <p:spPr bwMode="auto">
            <a:xfrm>
              <a:off x="144" y="1728"/>
              <a:ext cx="864" cy="432"/>
            </a:xfrm>
            <a:prstGeom prst="rect">
              <a:avLst/>
            </a:prstGeom>
            <a:solidFill>
              <a:srgbClr val="FFFFFF">
                <a:alpha val="6705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34" name="Picture 15" descr="ThreshLow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 t="29091" r="64706" b="32121"/>
          <a:stretch>
            <a:fillRect/>
          </a:stretch>
        </p:blipFill>
        <p:spPr bwMode="auto">
          <a:xfrm>
            <a:off x="914400" y="5029200"/>
            <a:ext cx="45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 descr="ThreshHigh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t="27272" r="60001" b="29091"/>
          <a:stretch>
            <a:fillRect/>
          </a:stretch>
        </p:blipFill>
        <p:spPr bwMode="auto">
          <a:xfrm>
            <a:off x="5105400" y="49530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079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19662" t="38298" r="24236" b="10341"/>
          <a:stretch>
            <a:fillRect/>
          </a:stretch>
        </p:blipFill>
        <p:spPr bwMode="auto">
          <a:xfrm>
            <a:off x="738135" y="1399661"/>
            <a:ext cx="5220580" cy="375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156176" y="1556792"/>
            <a:ext cx="31323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Considering all possible filter parameters: position, scale, and type: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180,000+ possible features associated with each 24 x 24 window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6383" y="4869160"/>
            <a:ext cx="71199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Which subset of these features should we use to determine if a window has a face?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46656" y="5733256"/>
            <a:ext cx="79378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AdaBoost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both to select the informative features and to form the classifier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Viola-Jones detector: features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96390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Kristen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Grauman</a:t>
            </a:r>
            <a:endParaRPr lang="en-US" sz="1100" kern="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60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Viola-Jones detector: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AdaBoost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>
            <a:off x="1906588" y="5318274"/>
            <a:ext cx="1533525" cy="1587"/>
          </a:xfrm>
          <a:prstGeom prst="straightConnector1">
            <a:avLst/>
          </a:prstGeom>
          <a:noFill/>
          <a:ln w="12700" cap="sq" algn="ctr">
            <a:solidFill>
              <a:srgbClr val="000000"/>
            </a:solidFill>
            <a:round/>
            <a:headEnd type="none" w="sm" len="sm"/>
            <a:tailEnd type="arrow" w="med" len="med"/>
          </a:ln>
        </p:spPr>
      </p:cxn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701675" y="1468586"/>
            <a:ext cx="7772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15000"/>
              <a:buChar char="•"/>
              <a:defRPr kumimoji="1"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50000"/>
              <a:buFont typeface="Wingdings" pitchFamily="2" charset="2"/>
              <a:buChar char="Ø"/>
              <a:defRPr kumimoji="1" sz="20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kumimoji="1"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000099"/>
              </a:buClr>
              <a:defRPr/>
            </a:pPr>
            <a:r>
              <a:rPr lang="en-US" sz="2100" kern="0" dirty="0">
                <a:solidFill>
                  <a:srgbClr val="000000"/>
                </a:solidFill>
                <a:latin typeface="Trebuchet MS"/>
              </a:rPr>
              <a:t>Want to select the single rectangle feature and threshold that best separates </a:t>
            </a:r>
            <a:r>
              <a:rPr lang="en-US" sz="2100" kern="0" dirty="0">
                <a:solidFill>
                  <a:srgbClr val="FF0000"/>
                </a:solidFill>
                <a:latin typeface="Trebuchet MS"/>
              </a:rPr>
              <a:t>positive</a:t>
            </a:r>
            <a:r>
              <a:rPr lang="en-US" sz="2100" kern="0" dirty="0">
                <a:solidFill>
                  <a:srgbClr val="000000"/>
                </a:solidFill>
                <a:latin typeface="Trebuchet MS"/>
              </a:rPr>
              <a:t> (faces) and </a:t>
            </a:r>
            <a:r>
              <a:rPr lang="en-US" sz="2100" kern="0" dirty="0">
                <a:solidFill>
                  <a:srgbClr val="000099"/>
                </a:solidFill>
                <a:latin typeface="Trebuchet MS"/>
              </a:rPr>
              <a:t>negative</a:t>
            </a:r>
            <a:r>
              <a:rPr lang="en-US" sz="2100" kern="0" dirty="0">
                <a:solidFill>
                  <a:srgbClr val="000000"/>
                </a:solidFill>
                <a:latin typeface="Trebuchet MS"/>
              </a:rPr>
              <a:t> (non-faces) training examples, in terms of </a:t>
            </a:r>
            <a:r>
              <a:rPr lang="en-US" sz="2100" i="1" kern="0" dirty="0">
                <a:solidFill>
                  <a:srgbClr val="000000"/>
                </a:solidFill>
                <a:latin typeface="Trebuchet MS"/>
              </a:rPr>
              <a:t>weighted</a:t>
            </a:r>
            <a:r>
              <a:rPr lang="en-US" sz="2100" kern="0" dirty="0">
                <a:solidFill>
                  <a:srgbClr val="000000"/>
                </a:solidFill>
                <a:latin typeface="Trebuchet MS"/>
              </a:rPr>
              <a:t> error.</a:t>
            </a:r>
          </a:p>
        </p:txBody>
      </p:sp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4" cstate="print"/>
          <a:srcRect l="16476" t="76900" r="54482" b="13509"/>
          <a:stretch>
            <a:fillRect/>
          </a:stretch>
        </p:blipFill>
        <p:spPr bwMode="auto">
          <a:xfrm>
            <a:off x="5046663" y="3675211"/>
            <a:ext cx="360045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1395413" y="5537349"/>
            <a:ext cx="23733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rebuchet MS" pitchFamily="34" charset="0"/>
              </a:rPr>
              <a:t>Outputs of a possible rectangle feature on faces and non-faces.</a:t>
            </a:r>
          </a:p>
        </p:txBody>
      </p:sp>
      <p:sp>
        <p:nvSpPr>
          <p:cNvPr id="65" name="Line 8"/>
          <p:cNvSpPr>
            <a:spLocks noChangeShapeType="1"/>
          </p:cNvSpPr>
          <p:nvPr/>
        </p:nvSpPr>
        <p:spPr bwMode="auto">
          <a:xfrm flipH="1" flipV="1">
            <a:off x="4751388" y="5413524"/>
            <a:ext cx="0" cy="5032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66" name="Line 10"/>
          <p:cNvSpPr>
            <a:spLocks noChangeShapeType="1"/>
          </p:cNvSpPr>
          <p:nvPr/>
        </p:nvSpPr>
        <p:spPr bwMode="auto">
          <a:xfrm>
            <a:off x="7378700" y="4334024"/>
            <a:ext cx="0" cy="4667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4" cstate="print"/>
          <a:srcRect l="34917" t="78464" r="60167" b="17628"/>
          <a:stretch>
            <a:fillRect/>
          </a:stretch>
        </p:blipFill>
        <p:spPr bwMode="auto">
          <a:xfrm>
            <a:off x="2381250" y="5135711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482600" y="3200549"/>
            <a:ext cx="4052888" cy="600075"/>
            <a:chOff x="482544" y="2735253"/>
            <a:chExt cx="4052942" cy="600698"/>
          </a:xfrm>
        </p:grpSpPr>
        <p:pic>
          <p:nvPicPr>
            <p:cNvPr id="7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4024305" y="2954331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2344707" y="2954331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1870038" y="2943234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3257532" y="2954331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3476610" y="2954331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865" t="29050" r="55986" b="68793"/>
            <a:stretch>
              <a:fillRect/>
            </a:stretch>
          </p:blipFill>
          <p:spPr bwMode="auto">
            <a:xfrm>
              <a:off x="3805227" y="2979747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1577934" y="2954331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1285830" y="2954331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2855889" y="2954331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20656" t="70761" r="69067" b="16591"/>
            <a:stretch>
              <a:fillRect/>
            </a:stretch>
          </p:blipFill>
          <p:spPr bwMode="auto">
            <a:xfrm>
              <a:off x="482544" y="2735253"/>
              <a:ext cx="620721" cy="600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0" name="Straight Arrow Connector 54"/>
            <p:cNvCxnSpPr>
              <a:cxnSpLocks noChangeShapeType="1"/>
            </p:cNvCxnSpPr>
            <p:nvPr/>
          </p:nvCxnSpPr>
          <p:spPr bwMode="auto">
            <a:xfrm rot="10800000" flipH="1" flipV="1">
              <a:off x="1285829" y="304532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</p:spPr>
        </p:cxn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519113" y="3857774"/>
            <a:ext cx="3979862" cy="547687"/>
            <a:chOff x="519057" y="3392487"/>
            <a:chExt cx="3979917" cy="547695"/>
          </a:xfrm>
        </p:grpSpPr>
        <p:pic>
          <p:nvPicPr>
            <p:cNvPr id="8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53802" t="56004" r="36253" b="31348"/>
            <a:stretch>
              <a:fillRect/>
            </a:stretch>
          </p:blipFill>
          <p:spPr bwMode="auto">
            <a:xfrm>
              <a:off x="519057" y="3392487"/>
              <a:ext cx="547695" cy="547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4019920" y="3586149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2136726" y="3575052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3074967" y="3575052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2376835" y="3575052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3362686" y="3575052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865" t="29050" r="55986" b="68793"/>
            <a:stretch>
              <a:fillRect/>
            </a:stretch>
          </p:blipFill>
          <p:spPr bwMode="auto">
            <a:xfrm>
              <a:off x="1870038" y="3611565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3805227" y="3575052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1281445" y="3586149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2851504" y="3586149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" name="Straight Arrow Connector 55"/>
            <p:cNvCxnSpPr>
              <a:cxnSpLocks noChangeShapeType="1"/>
            </p:cNvCxnSpPr>
            <p:nvPr/>
          </p:nvCxnSpPr>
          <p:spPr bwMode="auto">
            <a:xfrm rot="10800000" flipH="1" flipV="1">
              <a:off x="1249317" y="3666043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</p:spPr>
        </p:cxnSp>
      </p:grp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519113" y="4478486"/>
            <a:ext cx="4016375" cy="1570038"/>
            <a:chOff x="519057" y="4013208"/>
            <a:chExt cx="4016431" cy="1570058"/>
          </a:xfrm>
        </p:grpSpPr>
        <p:pic>
          <p:nvPicPr>
            <p:cNvPr id="9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31926" t="56004" r="58130" b="31348"/>
            <a:stretch>
              <a:fillRect/>
            </a:stretch>
          </p:blipFill>
          <p:spPr bwMode="auto">
            <a:xfrm>
              <a:off x="519057" y="4013208"/>
              <a:ext cx="584208" cy="584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TextBox 34"/>
            <p:cNvSpPr txBox="1">
              <a:spLocks noChangeArrowheads="1"/>
            </p:cNvSpPr>
            <p:nvPr/>
          </p:nvSpPr>
          <p:spPr bwMode="auto">
            <a:xfrm rot="5400000">
              <a:off x="379933" y="4882592"/>
              <a:ext cx="985851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00" b="1">
                  <a:solidFill>
                    <a:srgbClr val="000000"/>
                  </a:solidFill>
                  <a:latin typeface="Trebuchet MS" pitchFamily="34" charset="0"/>
                </a:rPr>
                <a:t>…</a:t>
              </a:r>
            </a:p>
          </p:txBody>
        </p:sp>
        <p:pic>
          <p:nvPicPr>
            <p:cNvPr id="9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4056433" y="4206870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2595913" y="4206870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1902166" y="4195773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2230783" y="4195773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077" t="28741" r="55986" b="68793"/>
            <a:stretch>
              <a:fillRect/>
            </a:stretch>
          </p:blipFill>
          <p:spPr bwMode="auto">
            <a:xfrm>
              <a:off x="3508738" y="4206870"/>
              <a:ext cx="259976" cy="207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0865" t="29050" r="55986" b="68793"/>
            <a:stretch>
              <a:fillRect/>
            </a:stretch>
          </p:blipFill>
          <p:spPr bwMode="auto">
            <a:xfrm>
              <a:off x="3001941" y="4232286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1610062" y="4206870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1317958" y="4206870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41428" t="23193" r="55421" b="74649"/>
            <a:stretch>
              <a:fillRect/>
            </a:stretch>
          </p:blipFill>
          <p:spPr bwMode="auto">
            <a:xfrm>
              <a:off x="3268629" y="4232868"/>
              <a:ext cx="207981" cy="181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5" name="Straight Arrow Connector 56"/>
            <p:cNvCxnSpPr>
              <a:cxnSpLocks noChangeShapeType="1"/>
            </p:cNvCxnSpPr>
            <p:nvPr/>
          </p:nvCxnSpPr>
          <p:spPr bwMode="auto">
            <a:xfrm rot="10800000" flipH="1" flipV="1">
              <a:off x="1285831" y="4305312"/>
              <a:ext cx="3249657" cy="18547"/>
            </a:xfrm>
            <a:prstGeom prst="straightConnector1">
              <a:avLst/>
            </a:prstGeom>
            <a:noFill/>
            <a:ln w="12700" cap="sq" algn="ctr">
              <a:solidFill>
                <a:srgbClr val="000000"/>
              </a:solidFill>
              <a:round/>
              <a:headEnd type="none" w="sm" len="sm"/>
              <a:tailEnd type="arrow" w="med" len="med"/>
            </a:ln>
          </p:spPr>
        </p:cxn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1685925" y="2871936"/>
            <a:ext cx="415925" cy="2562225"/>
            <a:chOff x="1686679" y="2406636"/>
            <a:chExt cx="415133" cy="2561430"/>
          </a:xfrm>
        </p:grpSpPr>
        <p:cxnSp>
          <p:nvCxnSpPr>
            <p:cNvPr id="107" name="Straight Connector 13"/>
            <p:cNvCxnSpPr>
              <a:cxnSpLocks noChangeShapeType="1"/>
            </p:cNvCxnSpPr>
            <p:nvPr/>
          </p:nvCxnSpPr>
          <p:spPr bwMode="auto">
            <a:xfrm rot="5400000">
              <a:off x="443669" y="3723468"/>
              <a:ext cx="2487608" cy="1588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pic>
          <p:nvPicPr>
            <p:cNvPr id="10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42291" t="78464" r="55251" b="16847"/>
            <a:stretch>
              <a:fillRect/>
            </a:stretch>
          </p:blipFill>
          <p:spPr bwMode="auto">
            <a:xfrm>
              <a:off x="1797012" y="2406636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7" cstate="print"/>
          <a:srcRect l="29482" r="60495" b="90565"/>
          <a:stretch>
            <a:fillRect/>
          </a:stretch>
        </p:blipFill>
        <p:spPr bwMode="auto">
          <a:xfrm>
            <a:off x="5353050" y="3565674"/>
            <a:ext cx="401638" cy="37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10" name="Picture 5"/>
          <p:cNvPicPr>
            <a:picLocks noChangeAspect="1" noChangeArrowheads="1"/>
          </p:cNvPicPr>
          <p:nvPr/>
        </p:nvPicPr>
        <p:blipFill>
          <a:blip r:embed="rId4" cstate="print"/>
          <a:srcRect l="34917" t="78839" r="63316" b="17628"/>
          <a:stretch>
            <a:fillRect/>
          </a:stretch>
        </p:blipFill>
        <p:spPr bwMode="auto">
          <a:xfrm>
            <a:off x="665163" y="2835424"/>
            <a:ext cx="2190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3208338" y="2871936"/>
            <a:ext cx="414337" cy="1042988"/>
            <a:chOff x="1688269" y="2406636"/>
            <a:chExt cx="413543" cy="1042974"/>
          </a:xfrm>
        </p:grpSpPr>
        <p:cxnSp>
          <p:nvCxnSpPr>
            <p:cNvPr id="112" name="Straight Connector 13"/>
            <p:cNvCxnSpPr>
              <a:cxnSpLocks noChangeShapeType="1"/>
            </p:cNvCxnSpPr>
            <p:nvPr/>
          </p:nvCxnSpPr>
          <p:spPr bwMode="auto">
            <a:xfrm rot="16200000" flipH="1">
              <a:off x="1209643" y="2959084"/>
              <a:ext cx="969152" cy="1190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pic>
          <p:nvPicPr>
            <p:cNvPr id="1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42291" t="78464" r="55251" b="16847"/>
            <a:stretch>
              <a:fillRect/>
            </a:stretch>
          </p:blipFill>
          <p:spPr bwMode="auto">
            <a:xfrm>
              <a:off x="1797012" y="2406636"/>
              <a:ext cx="304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4" name="Text Box 6"/>
          <p:cNvSpPr txBox="1">
            <a:spLocks noChangeArrowheads="1"/>
          </p:cNvSpPr>
          <p:nvPr/>
        </p:nvSpPr>
        <p:spPr bwMode="auto">
          <a:xfrm>
            <a:off x="4572000" y="2929086"/>
            <a:ext cx="42354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00"/>
                </a:solidFill>
                <a:latin typeface="Trebuchet MS"/>
              </a:rPr>
              <a:t>Resulting weak classifier: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227013" y="2783036"/>
            <a:ext cx="4600575" cy="1095375"/>
          </a:xfrm>
          <a:prstGeom prst="rect">
            <a:avLst/>
          </a:prstGeom>
          <a:noFill/>
          <a:ln w="38100" cap="sq" algn="ctr">
            <a:solidFill>
              <a:srgbClr val="FFC000"/>
            </a:solidFill>
            <a:round/>
            <a:headEnd type="none" w="sm" len="sm"/>
            <a:tailEnd type="triangl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b="1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16" name="Text Box 6"/>
          <p:cNvSpPr txBox="1">
            <a:spLocks noChangeArrowheads="1"/>
          </p:cNvSpPr>
          <p:nvPr/>
        </p:nvSpPr>
        <p:spPr bwMode="auto">
          <a:xfrm>
            <a:off x="5046663" y="4937274"/>
            <a:ext cx="384581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00"/>
                </a:solidFill>
                <a:latin typeface="Trebuchet MS"/>
              </a:rPr>
              <a:t>For next round, reweight the examples according to errors, choose another filter/threshold combo.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0" y="6596390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Kristen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Grauman</a:t>
            </a:r>
            <a:endParaRPr lang="en-US" sz="1100" kern="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97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7552 4.44444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 animBg="1"/>
      <p:bldP spid="114" grpId="0"/>
      <p:bldP spid="114" grpId="1"/>
      <p:bldP spid="115" grpId="0" animBg="1"/>
      <p:bldP spid="1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412776"/>
            <a:ext cx="7772400" cy="5256584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First two features selected by boosting: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r>
              <a:rPr lang="en-US" dirty="0"/>
              <a:t>This feature combination can yield 100% detection rate and 50% false positive rate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9848" y="1950652"/>
            <a:ext cx="5784304" cy="356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Boosting for face detection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Lana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Lazebnik</a:t>
            </a:r>
            <a:endParaRPr lang="en-US" sz="1100" kern="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53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 l="13692" t="36972" r="24269" b="8212"/>
          <a:stretch>
            <a:fillRect/>
          </a:stretch>
        </p:blipFill>
        <p:spPr bwMode="auto">
          <a:xfrm>
            <a:off x="827584" y="1340768"/>
            <a:ext cx="7507237" cy="519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Viola-Jones face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detector: Results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Kristen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Grauman</a:t>
            </a:r>
            <a:endParaRPr lang="en-US" sz="1100" kern="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6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the </a:t>
            </a:r>
            <a:r>
              <a:rPr lang="en-US" dirty="0" err="1"/>
              <a:t>thresholded</a:t>
            </a:r>
            <a:r>
              <a:rPr lang="en-US" dirty="0"/>
              <a:t> features=classifiers in face detection</a:t>
            </a:r>
          </a:p>
          <a:p>
            <a:r>
              <a:rPr lang="en-US" dirty="0"/>
              <a:t>A single-level decision tree (discussed next)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dirty="0"/>
              <a:t>Decision Stumps</a:t>
            </a:r>
          </a:p>
        </p:txBody>
      </p:sp>
      <p:pic>
        <p:nvPicPr>
          <p:cNvPr id="148482" name="Picture 2" descr="https://upload.wikimedia.org/wikipedia/commons/thumb/c/cf/Decision_stump.svg/250px-Decision_stum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556" y="3212976"/>
            <a:ext cx="3570888" cy="12855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597352"/>
            <a:ext cx="14798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Figure from 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0972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Tree-based classifiers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Nodes test features, there is one branch for each value of the feature, and leaves specify the category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Can be rewritten as a set of rules: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red </a:t>
            </a:r>
            <a:r>
              <a:rPr lang="en-US" sz="1800" dirty="0">
                <a:sym typeface="Symbol" pitchFamily="18" charset="2"/>
              </a:rPr>
              <a:t> circle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→ </a:t>
            </a:r>
            <a:r>
              <a:rPr lang="en-US" sz="1800" dirty="0" err="1">
                <a:cs typeface="Times New Roman" pitchFamily="18" charset="0"/>
                <a:sym typeface="Symbol" pitchFamily="18" charset="2"/>
              </a:rPr>
              <a:t>pos</a:t>
            </a:r>
            <a:endParaRPr lang="en-US" sz="1800" dirty="0">
              <a:cs typeface="Times New Roman" pitchFamily="18" charset="0"/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sz="1800" dirty="0"/>
              <a:t>red </a:t>
            </a:r>
            <a:r>
              <a:rPr lang="en-US" sz="1800" dirty="0">
                <a:sym typeface="Symbol" pitchFamily="18" charset="2"/>
              </a:rPr>
              <a:t> circle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→ A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cs typeface="Times New Roman" pitchFamily="18" charset="0"/>
                <a:sym typeface="Symbol" pitchFamily="18" charset="2"/>
              </a:rPr>
              <a:t>blue → B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red </a:t>
            </a:r>
            <a:r>
              <a:rPr lang="en-US" sz="1800" dirty="0">
                <a:sym typeface="Symbol" pitchFamily="18" charset="2"/>
              </a:rPr>
              <a:t> square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→ B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cs typeface="Times New Roman" pitchFamily="18" charset="0"/>
                <a:sym typeface="Symbol" pitchFamily="18" charset="2"/>
              </a:rPr>
              <a:t>green → C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red </a:t>
            </a:r>
            <a:r>
              <a:rPr lang="en-US" sz="1800" dirty="0">
                <a:sym typeface="Symbol" pitchFamily="18" charset="2"/>
              </a:rPr>
              <a:t> triangle </a:t>
            </a:r>
            <a:r>
              <a:rPr lang="en-US" sz="1800" dirty="0">
                <a:cs typeface="Times New Roman" pitchFamily="18" charset="0"/>
                <a:sym typeface="Symbol" pitchFamily="18" charset="2"/>
              </a:rPr>
              <a:t>→ C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106488" y="2391742"/>
            <a:ext cx="2838450" cy="1889125"/>
            <a:chOff x="374" y="1330"/>
            <a:chExt cx="1788" cy="1190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576" y="1421"/>
              <a:ext cx="1442" cy="927"/>
              <a:chOff x="576" y="1421"/>
              <a:chExt cx="1120" cy="765"/>
            </a:xfrm>
          </p:grpSpPr>
          <p:sp>
            <p:nvSpPr>
              <p:cNvPr id="240646" name="Oval 6"/>
              <p:cNvSpPr>
                <a:spLocks noChangeArrowheads="1"/>
              </p:cNvSpPr>
              <p:nvPr/>
            </p:nvSpPr>
            <p:spPr bwMode="auto">
              <a:xfrm>
                <a:off x="903" y="1788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47" name="Oval 7"/>
              <p:cNvSpPr>
                <a:spLocks noChangeArrowheads="1"/>
              </p:cNvSpPr>
              <p:nvPr/>
            </p:nvSpPr>
            <p:spPr bwMode="auto">
              <a:xfrm>
                <a:off x="1291" y="1773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48" name="Oval 8"/>
              <p:cNvSpPr>
                <a:spLocks noChangeArrowheads="1"/>
              </p:cNvSpPr>
              <p:nvPr/>
            </p:nvSpPr>
            <p:spPr bwMode="auto">
              <a:xfrm>
                <a:off x="1640" y="1773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2" name="Line 12"/>
              <p:cNvSpPr>
                <a:spLocks noChangeShapeType="1"/>
              </p:cNvSpPr>
              <p:nvPr/>
            </p:nvSpPr>
            <p:spPr bwMode="auto">
              <a:xfrm flipH="1">
                <a:off x="937" y="1467"/>
                <a:ext cx="353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3" name="Line 13"/>
              <p:cNvSpPr>
                <a:spLocks noChangeShapeType="1"/>
              </p:cNvSpPr>
              <p:nvPr/>
            </p:nvSpPr>
            <p:spPr bwMode="auto">
              <a:xfrm>
                <a:off x="1294" y="1448"/>
                <a:ext cx="8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4" name="Line 14"/>
              <p:cNvSpPr>
                <a:spLocks noChangeShapeType="1"/>
              </p:cNvSpPr>
              <p:nvPr/>
            </p:nvSpPr>
            <p:spPr bwMode="auto">
              <a:xfrm>
                <a:off x="1259" y="1452"/>
                <a:ext cx="384" cy="3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45" name="Oval 5"/>
              <p:cNvSpPr>
                <a:spLocks noChangeArrowheads="1"/>
              </p:cNvSpPr>
              <p:nvPr/>
            </p:nvSpPr>
            <p:spPr bwMode="auto">
              <a:xfrm>
                <a:off x="1260" y="1421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5" name="Oval 15"/>
              <p:cNvSpPr>
                <a:spLocks noChangeArrowheads="1"/>
              </p:cNvSpPr>
              <p:nvPr/>
            </p:nvSpPr>
            <p:spPr bwMode="auto">
              <a:xfrm>
                <a:off x="576" y="2130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6" name="Oval 16"/>
              <p:cNvSpPr>
                <a:spLocks noChangeArrowheads="1"/>
              </p:cNvSpPr>
              <p:nvPr/>
            </p:nvSpPr>
            <p:spPr bwMode="auto">
              <a:xfrm>
                <a:off x="941" y="2130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7" name="Oval 17"/>
              <p:cNvSpPr>
                <a:spLocks noChangeArrowheads="1"/>
              </p:cNvSpPr>
              <p:nvPr/>
            </p:nvSpPr>
            <p:spPr bwMode="auto">
              <a:xfrm>
                <a:off x="1290" y="2130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8" name="Line 18"/>
              <p:cNvSpPr>
                <a:spLocks noChangeShapeType="1"/>
              </p:cNvSpPr>
              <p:nvPr/>
            </p:nvSpPr>
            <p:spPr bwMode="auto">
              <a:xfrm flipH="1">
                <a:off x="618" y="1824"/>
                <a:ext cx="322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59" name="Line 19"/>
              <p:cNvSpPr>
                <a:spLocks noChangeShapeType="1"/>
              </p:cNvSpPr>
              <p:nvPr/>
            </p:nvSpPr>
            <p:spPr bwMode="auto">
              <a:xfrm>
                <a:off x="944" y="1805"/>
                <a:ext cx="8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60" name="Line 20"/>
              <p:cNvSpPr>
                <a:spLocks noChangeShapeType="1"/>
              </p:cNvSpPr>
              <p:nvPr/>
            </p:nvSpPr>
            <p:spPr bwMode="auto">
              <a:xfrm>
                <a:off x="901" y="1809"/>
                <a:ext cx="384" cy="3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40663" name="Text Box 23"/>
            <p:cNvSpPr txBox="1">
              <a:spLocks noChangeArrowheads="1"/>
            </p:cNvSpPr>
            <p:nvPr/>
          </p:nvSpPr>
          <p:spPr bwMode="auto">
            <a:xfrm>
              <a:off x="1517" y="1330"/>
              <a:ext cx="41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color</a:t>
              </a:r>
            </a:p>
          </p:txBody>
        </p:sp>
        <p:sp>
          <p:nvSpPr>
            <p:cNvPr id="240664" name="Text Box 24"/>
            <p:cNvSpPr txBox="1">
              <a:spLocks noChangeArrowheads="1"/>
            </p:cNvSpPr>
            <p:nvPr/>
          </p:nvSpPr>
          <p:spPr bwMode="auto">
            <a:xfrm>
              <a:off x="968" y="1564"/>
              <a:ext cx="2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red</a:t>
              </a:r>
            </a:p>
          </p:txBody>
        </p:sp>
        <p:sp>
          <p:nvSpPr>
            <p:cNvPr id="240665" name="Text Box 25"/>
            <p:cNvSpPr txBox="1">
              <a:spLocks noChangeArrowheads="1"/>
            </p:cNvSpPr>
            <p:nvPr/>
          </p:nvSpPr>
          <p:spPr bwMode="auto">
            <a:xfrm>
              <a:off x="1302" y="1622"/>
              <a:ext cx="3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blue</a:t>
              </a:r>
            </a:p>
          </p:txBody>
        </p:sp>
        <p:sp>
          <p:nvSpPr>
            <p:cNvPr id="240666" name="Text Box 26"/>
            <p:cNvSpPr txBox="1">
              <a:spLocks noChangeArrowheads="1"/>
            </p:cNvSpPr>
            <p:nvPr/>
          </p:nvSpPr>
          <p:spPr bwMode="auto">
            <a:xfrm>
              <a:off x="1728" y="1550"/>
              <a:ext cx="4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green</a:t>
              </a:r>
            </a:p>
          </p:txBody>
        </p:sp>
        <p:sp>
          <p:nvSpPr>
            <p:cNvPr id="240667" name="Text Box 27"/>
            <p:cNvSpPr txBox="1">
              <a:spLocks noChangeArrowheads="1"/>
            </p:cNvSpPr>
            <p:nvPr/>
          </p:nvSpPr>
          <p:spPr bwMode="auto">
            <a:xfrm>
              <a:off x="592" y="1780"/>
              <a:ext cx="44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shape</a:t>
              </a:r>
            </a:p>
          </p:txBody>
        </p:sp>
        <p:sp>
          <p:nvSpPr>
            <p:cNvPr id="240668" name="Text Box 28"/>
            <p:cNvSpPr txBox="1">
              <a:spLocks noChangeArrowheads="1"/>
            </p:cNvSpPr>
            <p:nvPr/>
          </p:nvSpPr>
          <p:spPr bwMode="auto">
            <a:xfrm>
              <a:off x="374" y="2023"/>
              <a:ext cx="4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circle</a:t>
              </a:r>
            </a:p>
          </p:txBody>
        </p:sp>
        <p:sp>
          <p:nvSpPr>
            <p:cNvPr id="240669" name="Text Box 29"/>
            <p:cNvSpPr txBox="1">
              <a:spLocks noChangeArrowheads="1"/>
            </p:cNvSpPr>
            <p:nvPr/>
          </p:nvSpPr>
          <p:spPr bwMode="auto">
            <a:xfrm>
              <a:off x="807" y="2074"/>
              <a:ext cx="49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square</a:t>
              </a:r>
            </a:p>
          </p:txBody>
        </p:sp>
        <p:sp>
          <p:nvSpPr>
            <p:cNvPr id="240670" name="Text Box 30"/>
            <p:cNvSpPr txBox="1">
              <a:spLocks noChangeArrowheads="1"/>
            </p:cNvSpPr>
            <p:nvPr/>
          </p:nvSpPr>
          <p:spPr bwMode="auto">
            <a:xfrm>
              <a:off x="1325" y="2048"/>
              <a:ext cx="5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triangle</a:t>
              </a:r>
            </a:p>
          </p:txBody>
        </p:sp>
        <p:sp>
          <p:nvSpPr>
            <p:cNvPr id="240671" name="Text Box 31"/>
            <p:cNvSpPr txBox="1">
              <a:spLocks noChangeArrowheads="1"/>
            </p:cNvSpPr>
            <p:nvPr/>
          </p:nvSpPr>
          <p:spPr bwMode="auto">
            <a:xfrm>
              <a:off x="1368" y="1867"/>
              <a:ext cx="32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neg</a:t>
              </a:r>
            </a:p>
          </p:txBody>
        </p:sp>
        <p:sp>
          <p:nvSpPr>
            <p:cNvPr id="240672" name="Text Box 32"/>
            <p:cNvSpPr txBox="1">
              <a:spLocks noChangeArrowheads="1"/>
            </p:cNvSpPr>
            <p:nvPr/>
          </p:nvSpPr>
          <p:spPr bwMode="auto">
            <a:xfrm>
              <a:off x="1810" y="1863"/>
              <a:ext cx="31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pos</a:t>
              </a:r>
            </a:p>
          </p:txBody>
        </p:sp>
        <p:sp>
          <p:nvSpPr>
            <p:cNvPr id="240673" name="Text Box 33"/>
            <p:cNvSpPr txBox="1">
              <a:spLocks noChangeArrowheads="1"/>
            </p:cNvSpPr>
            <p:nvPr/>
          </p:nvSpPr>
          <p:spPr bwMode="auto">
            <a:xfrm>
              <a:off x="440" y="2289"/>
              <a:ext cx="31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pos</a:t>
              </a:r>
            </a:p>
          </p:txBody>
        </p:sp>
        <p:sp>
          <p:nvSpPr>
            <p:cNvPr id="240674" name="Text Box 34"/>
            <p:cNvSpPr txBox="1">
              <a:spLocks noChangeArrowheads="1"/>
            </p:cNvSpPr>
            <p:nvPr/>
          </p:nvSpPr>
          <p:spPr bwMode="auto">
            <a:xfrm>
              <a:off x="904" y="2270"/>
              <a:ext cx="32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neg</a:t>
              </a:r>
            </a:p>
          </p:txBody>
        </p:sp>
        <p:sp>
          <p:nvSpPr>
            <p:cNvPr id="240675" name="Text Box 35"/>
            <p:cNvSpPr txBox="1">
              <a:spLocks noChangeArrowheads="1"/>
            </p:cNvSpPr>
            <p:nvPr/>
          </p:nvSpPr>
          <p:spPr bwMode="auto">
            <a:xfrm>
              <a:off x="1362" y="2273"/>
              <a:ext cx="32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neg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4622800" y="2348880"/>
            <a:ext cx="2838450" cy="1889125"/>
            <a:chOff x="374" y="1330"/>
            <a:chExt cx="1788" cy="1190"/>
          </a:xfrm>
        </p:grpSpPr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576" y="1421"/>
              <a:ext cx="1442" cy="927"/>
              <a:chOff x="576" y="1421"/>
              <a:chExt cx="1120" cy="765"/>
            </a:xfrm>
          </p:grpSpPr>
          <p:sp>
            <p:nvSpPr>
              <p:cNvPr id="240679" name="Oval 39"/>
              <p:cNvSpPr>
                <a:spLocks noChangeArrowheads="1"/>
              </p:cNvSpPr>
              <p:nvPr/>
            </p:nvSpPr>
            <p:spPr bwMode="auto">
              <a:xfrm>
                <a:off x="903" y="1788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0" name="Oval 40"/>
              <p:cNvSpPr>
                <a:spLocks noChangeArrowheads="1"/>
              </p:cNvSpPr>
              <p:nvPr/>
            </p:nvSpPr>
            <p:spPr bwMode="auto">
              <a:xfrm>
                <a:off x="1291" y="1773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1" name="Oval 41"/>
              <p:cNvSpPr>
                <a:spLocks noChangeArrowheads="1"/>
              </p:cNvSpPr>
              <p:nvPr/>
            </p:nvSpPr>
            <p:spPr bwMode="auto">
              <a:xfrm>
                <a:off x="1640" y="1773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2" name="Line 42"/>
              <p:cNvSpPr>
                <a:spLocks noChangeShapeType="1"/>
              </p:cNvSpPr>
              <p:nvPr/>
            </p:nvSpPr>
            <p:spPr bwMode="auto">
              <a:xfrm flipH="1">
                <a:off x="937" y="1467"/>
                <a:ext cx="353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3" name="Line 43"/>
              <p:cNvSpPr>
                <a:spLocks noChangeShapeType="1"/>
              </p:cNvSpPr>
              <p:nvPr/>
            </p:nvSpPr>
            <p:spPr bwMode="auto">
              <a:xfrm>
                <a:off x="1294" y="1448"/>
                <a:ext cx="8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4" name="Line 44"/>
              <p:cNvSpPr>
                <a:spLocks noChangeShapeType="1"/>
              </p:cNvSpPr>
              <p:nvPr/>
            </p:nvSpPr>
            <p:spPr bwMode="auto">
              <a:xfrm>
                <a:off x="1259" y="1452"/>
                <a:ext cx="384" cy="3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5" name="Oval 45"/>
              <p:cNvSpPr>
                <a:spLocks noChangeArrowheads="1"/>
              </p:cNvSpPr>
              <p:nvPr/>
            </p:nvSpPr>
            <p:spPr bwMode="auto">
              <a:xfrm>
                <a:off x="1260" y="1421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6" name="Oval 46"/>
              <p:cNvSpPr>
                <a:spLocks noChangeArrowheads="1"/>
              </p:cNvSpPr>
              <p:nvPr/>
            </p:nvSpPr>
            <p:spPr bwMode="auto">
              <a:xfrm>
                <a:off x="576" y="2130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7" name="Oval 47"/>
              <p:cNvSpPr>
                <a:spLocks noChangeArrowheads="1"/>
              </p:cNvSpPr>
              <p:nvPr/>
            </p:nvSpPr>
            <p:spPr bwMode="auto">
              <a:xfrm>
                <a:off x="941" y="2130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8" name="Oval 48"/>
              <p:cNvSpPr>
                <a:spLocks noChangeArrowheads="1"/>
              </p:cNvSpPr>
              <p:nvPr/>
            </p:nvSpPr>
            <p:spPr bwMode="auto">
              <a:xfrm>
                <a:off x="1290" y="2130"/>
                <a:ext cx="56" cy="56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89" name="Line 49"/>
              <p:cNvSpPr>
                <a:spLocks noChangeShapeType="1"/>
              </p:cNvSpPr>
              <p:nvPr/>
            </p:nvSpPr>
            <p:spPr bwMode="auto">
              <a:xfrm flipH="1">
                <a:off x="618" y="1824"/>
                <a:ext cx="322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90" name="Line 50"/>
              <p:cNvSpPr>
                <a:spLocks noChangeShapeType="1"/>
              </p:cNvSpPr>
              <p:nvPr/>
            </p:nvSpPr>
            <p:spPr bwMode="auto">
              <a:xfrm>
                <a:off x="944" y="1805"/>
                <a:ext cx="8" cy="3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0691" name="Line 51"/>
              <p:cNvSpPr>
                <a:spLocks noChangeShapeType="1"/>
              </p:cNvSpPr>
              <p:nvPr/>
            </p:nvSpPr>
            <p:spPr bwMode="auto">
              <a:xfrm>
                <a:off x="901" y="1809"/>
                <a:ext cx="384" cy="3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40692" name="Text Box 52"/>
            <p:cNvSpPr txBox="1">
              <a:spLocks noChangeArrowheads="1"/>
            </p:cNvSpPr>
            <p:nvPr/>
          </p:nvSpPr>
          <p:spPr bwMode="auto">
            <a:xfrm>
              <a:off x="1517" y="1330"/>
              <a:ext cx="41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color</a:t>
              </a:r>
            </a:p>
          </p:txBody>
        </p:sp>
        <p:sp>
          <p:nvSpPr>
            <p:cNvPr id="240693" name="Text Box 53"/>
            <p:cNvSpPr txBox="1">
              <a:spLocks noChangeArrowheads="1"/>
            </p:cNvSpPr>
            <p:nvPr/>
          </p:nvSpPr>
          <p:spPr bwMode="auto">
            <a:xfrm>
              <a:off x="968" y="1564"/>
              <a:ext cx="2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red</a:t>
              </a:r>
            </a:p>
          </p:txBody>
        </p:sp>
        <p:sp>
          <p:nvSpPr>
            <p:cNvPr id="240694" name="Text Box 54"/>
            <p:cNvSpPr txBox="1">
              <a:spLocks noChangeArrowheads="1"/>
            </p:cNvSpPr>
            <p:nvPr/>
          </p:nvSpPr>
          <p:spPr bwMode="auto">
            <a:xfrm>
              <a:off x="1302" y="1622"/>
              <a:ext cx="3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blue</a:t>
              </a:r>
            </a:p>
          </p:txBody>
        </p:sp>
        <p:sp>
          <p:nvSpPr>
            <p:cNvPr id="240695" name="Text Box 55"/>
            <p:cNvSpPr txBox="1">
              <a:spLocks noChangeArrowheads="1"/>
            </p:cNvSpPr>
            <p:nvPr/>
          </p:nvSpPr>
          <p:spPr bwMode="auto">
            <a:xfrm>
              <a:off x="1728" y="1550"/>
              <a:ext cx="4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green</a:t>
              </a:r>
            </a:p>
          </p:txBody>
        </p:sp>
        <p:sp>
          <p:nvSpPr>
            <p:cNvPr id="240696" name="Text Box 56"/>
            <p:cNvSpPr txBox="1">
              <a:spLocks noChangeArrowheads="1"/>
            </p:cNvSpPr>
            <p:nvPr/>
          </p:nvSpPr>
          <p:spPr bwMode="auto">
            <a:xfrm>
              <a:off x="592" y="1780"/>
              <a:ext cx="44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shape</a:t>
              </a:r>
            </a:p>
          </p:txBody>
        </p:sp>
        <p:sp>
          <p:nvSpPr>
            <p:cNvPr id="240697" name="Text Box 57"/>
            <p:cNvSpPr txBox="1">
              <a:spLocks noChangeArrowheads="1"/>
            </p:cNvSpPr>
            <p:nvPr/>
          </p:nvSpPr>
          <p:spPr bwMode="auto">
            <a:xfrm>
              <a:off x="374" y="2023"/>
              <a:ext cx="4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circle</a:t>
              </a:r>
            </a:p>
          </p:txBody>
        </p:sp>
        <p:sp>
          <p:nvSpPr>
            <p:cNvPr id="240698" name="Text Box 58"/>
            <p:cNvSpPr txBox="1">
              <a:spLocks noChangeArrowheads="1"/>
            </p:cNvSpPr>
            <p:nvPr/>
          </p:nvSpPr>
          <p:spPr bwMode="auto">
            <a:xfrm>
              <a:off x="807" y="2074"/>
              <a:ext cx="49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square</a:t>
              </a:r>
            </a:p>
          </p:txBody>
        </p:sp>
        <p:sp>
          <p:nvSpPr>
            <p:cNvPr id="240699" name="Text Box 59"/>
            <p:cNvSpPr txBox="1">
              <a:spLocks noChangeArrowheads="1"/>
            </p:cNvSpPr>
            <p:nvPr/>
          </p:nvSpPr>
          <p:spPr bwMode="auto">
            <a:xfrm>
              <a:off x="1325" y="2048"/>
              <a:ext cx="5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triangle</a:t>
              </a:r>
            </a:p>
          </p:txBody>
        </p:sp>
        <p:sp>
          <p:nvSpPr>
            <p:cNvPr id="240700" name="Text Box 60"/>
            <p:cNvSpPr txBox="1">
              <a:spLocks noChangeArrowheads="1"/>
            </p:cNvSpPr>
            <p:nvPr/>
          </p:nvSpPr>
          <p:spPr bwMode="auto">
            <a:xfrm>
              <a:off x="1368" y="1867"/>
              <a:ext cx="28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  B</a:t>
              </a:r>
            </a:p>
          </p:txBody>
        </p:sp>
        <p:sp>
          <p:nvSpPr>
            <p:cNvPr id="240701" name="Text Box 61"/>
            <p:cNvSpPr txBox="1">
              <a:spLocks noChangeArrowheads="1"/>
            </p:cNvSpPr>
            <p:nvPr/>
          </p:nvSpPr>
          <p:spPr bwMode="auto">
            <a:xfrm>
              <a:off x="1810" y="1863"/>
              <a:ext cx="28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  C</a:t>
              </a:r>
            </a:p>
          </p:txBody>
        </p:sp>
        <p:sp>
          <p:nvSpPr>
            <p:cNvPr id="240702" name="Text Box 62"/>
            <p:cNvSpPr txBox="1">
              <a:spLocks noChangeArrowheads="1"/>
            </p:cNvSpPr>
            <p:nvPr/>
          </p:nvSpPr>
          <p:spPr bwMode="auto">
            <a:xfrm>
              <a:off x="440" y="2289"/>
              <a:ext cx="29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  A</a:t>
              </a:r>
            </a:p>
          </p:txBody>
        </p:sp>
        <p:sp>
          <p:nvSpPr>
            <p:cNvPr id="240703" name="Text Box 63"/>
            <p:cNvSpPr txBox="1">
              <a:spLocks noChangeArrowheads="1"/>
            </p:cNvSpPr>
            <p:nvPr/>
          </p:nvSpPr>
          <p:spPr bwMode="auto">
            <a:xfrm>
              <a:off x="904" y="2270"/>
              <a:ext cx="28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  B</a:t>
              </a:r>
            </a:p>
          </p:txBody>
        </p:sp>
        <p:sp>
          <p:nvSpPr>
            <p:cNvPr id="240704" name="Text Box 64"/>
            <p:cNvSpPr txBox="1">
              <a:spLocks noChangeArrowheads="1"/>
            </p:cNvSpPr>
            <p:nvPr/>
          </p:nvSpPr>
          <p:spPr bwMode="auto">
            <a:xfrm>
              <a:off x="1362" y="2273"/>
              <a:ext cx="28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chemeClr val="tx2"/>
                  </a:solidFill>
                </a:rPr>
                <a:t>  C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6597352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Adapted from Ray Mooney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continuous features?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Continuous (real-valued) features can be handled by allowing nodes to split a real valued feature into two ranges based on a threshold (e.g. length &lt; 3 and length </a:t>
            </a:r>
            <a:r>
              <a:rPr lang="en-US" sz="2400" dirty="0">
                <a:sym typeface="Symbol" pitchFamily="18" charset="2"/>
              </a:rPr>
              <a:t></a:t>
            </a:r>
            <a:r>
              <a:rPr lang="en-US" sz="2400" dirty="0"/>
              <a:t>3)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Classification trees have discrete class labels at the leaves.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811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Adapted from Ray Mooney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Top-Down Decision Tree Induction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0225"/>
          </a:xfrm>
        </p:spPr>
        <p:txBody>
          <a:bodyPr/>
          <a:lstStyle/>
          <a:p>
            <a:r>
              <a:rPr lang="en-US" sz="2400"/>
              <a:t>Recursively build a tree top-down by divide and conquer.</a:t>
            </a:r>
          </a:p>
        </p:txBody>
      </p:sp>
      <p:sp>
        <p:nvSpPr>
          <p:cNvPr id="242695" name="Text Box 7"/>
          <p:cNvSpPr txBox="1">
            <a:spLocks noChangeArrowheads="1"/>
          </p:cNvSpPr>
          <p:nvPr/>
        </p:nvSpPr>
        <p:spPr bwMode="auto">
          <a:xfrm>
            <a:off x="2422525" y="1939925"/>
            <a:ext cx="3976688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/>
              <a:t>&lt;big, red, circle&gt;: +       &lt;small, red, circle&gt;: +</a:t>
            </a:r>
          </a:p>
          <a:p>
            <a:r>
              <a:rPr lang="en-US" sz="1600"/>
              <a:t>&lt;small, red, square&gt;: </a:t>
            </a:r>
            <a:r>
              <a:rPr lang="en-US" sz="1600">
                <a:sym typeface="Symbol" pitchFamily="18" charset="2"/>
              </a:rPr>
              <a:t>  &lt;big, blue, circle&gt;: 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328988" y="2514600"/>
            <a:ext cx="1895475" cy="928688"/>
            <a:chOff x="2097" y="1584"/>
            <a:chExt cx="1194" cy="585"/>
          </a:xfrm>
        </p:grpSpPr>
        <p:sp>
          <p:nvSpPr>
            <p:cNvPr id="242699" name="Oval 11"/>
            <p:cNvSpPr>
              <a:spLocks noChangeArrowheads="1"/>
            </p:cNvSpPr>
            <p:nvPr/>
          </p:nvSpPr>
          <p:spPr bwMode="auto">
            <a:xfrm>
              <a:off x="2626" y="2102"/>
              <a:ext cx="72" cy="67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42700" name="Oval 12"/>
            <p:cNvSpPr>
              <a:spLocks noChangeArrowheads="1"/>
            </p:cNvSpPr>
            <p:nvPr/>
          </p:nvSpPr>
          <p:spPr bwMode="auto">
            <a:xfrm>
              <a:off x="3075" y="2102"/>
              <a:ext cx="72" cy="67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42701" name="Line 13"/>
            <p:cNvSpPr>
              <a:spLocks noChangeShapeType="1"/>
            </p:cNvSpPr>
            <p:nvPr/>
          </p:nvSpPr>
          <p:spPr bwMode="auto">
            <a:xfrm flipH="1">
              <a:off x="2170" y="1731"/>
              <a:ext cx="454" cy="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2702" name="Line 14"/>
            <p:cNvSpPr>
              <a:spLocks noChangeShapeType="1"/>
            </p:cNvSpPr>
            <p:nvPr/>
          </p:nvSpPr>
          <p:spPr bwMode="auto">
            <a:xfrm>
              <a:off x="2629" y="1708"/>
              <a:ext cx="11" cy="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2703" name="Line 15"/>
            <p:cNvSpPr>
              <a:spLocks noChangeShapeType="1"/>
            </p:cNvSpPr>
            <p:nvPr/>
          </p:nvSpPr>
          <p:spPr bwMode="auto">
            <a:xfrm>
              <a:off x="2584" y="1713"/>
              <a:ext cx="495" cy="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2704" name="Oval 16"/>
            <p:cNvSpPr>
              <a:spLocks noChangeArrowheads="1"/>
            </p:cNvSpPr>
            <p:nvPr/>
          </p:nvSpPr>
          <p:spPr bwMode="auto">
            <a:xfrm>
              <a:off x="2586" y="1675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42707" name="Oval 19"/>
            <p:cNvSpPr>
              <a:spLocks noChangeArrowheads="1"/>
            </p:cNvSpPr>
            <p:nvPr/>
          </p:nvSpPr>
          <p:spPr bwMode="auto">
            <a:xfrm>
              <a:off x="2133" y="2089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42711" name="Text Box 23"/>
            <p:cNvSpPr txBox="1">
              <a:spLocks noChangeArrowheads="1"/>
            </p:cNvSpPr>
            <p:nvPr/>
          </p:nvSpPr>
          <p:spPr bwMode="auto">
            <a:xfrm>
              <a:off x="2646" y="1584"/>
              <a:ext cx="41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color</a:t>
              </a:r>
            </a:p>
          </p:txBody>
        </p:sp>
        <p:sp>
          <p:nvSpPr>
            <p:cNvPr id="242712" name="Text Box 24"/>
            <p:cNvSpPr txBox="1">
              <a:spLocks noChangeArrowheads="1"/>
            </p:cNvSpPr>
            <p:nvPr/>
          </p:nvSpPr>
          <p:spPr bwMode="auto">
            <a:xfrm>
              <a:off x="2097" y="1818"/>
              <a:ext cx="2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red</a:t>
              </a:r>
            </a:p>
          </p:txBody>
        </p:sp>
        <p:sp>
          <p:nvSpPr>
            <p:cNvPr id="242713" name="Text Box 25"/>
            <p:cNvSpPr txBox="1">
              <a:spLocks noChangeArrowheads="1"/>
            </p:cNvSpPr>
            <p:nvPr/>
          </p:nvSpPr>
          <p:spPr bwMode="auto">
            <a:xfrm>
              <a:off x="2431" y="1876"/>
              <a:ext cx="3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blue</a:t>
              </a:r>
            </a:p>
          </p:txBody>
        </p:sp>
        <p:sp>
          <p:nvSpPr>
            <p:cNvPr id="242714" name="Text Box 26"/>
            <p:cNvSpPr txBox="1">
              <a:spLocks noChangeArrowheads="1"/>
            </p:cNvSpPr>
            <p:nvPr/>
          </p:nvSpPr>
          <p:spPr bwMode="auto">
            <a:xfrm>
              <a:off x="2857" y="1804"/>
              <a:ext cx="4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green</a:t>
              </a:r>
            </a:p>
          </p:txBody>
        </p:sp>
      </p:grpSp>
      <p:sp>
        <p:nvSpPr>
          <p:cNvPr id="242725" name="Text Box 37"/>
          <p:cNvSpPr txBox="1">
            <a:spLocks noChangeArrowheads="1"/>
          </p:cNvSpPr>
          <p:nvPr/>
        </p:nvSpPr>
        <p:spPr bwMode="auto">
          <a:xfrm>
            <a:off x="2124075" y="3444875"/>
            <a:ext cx="2168525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/>
              <a:t>&lt;big, red, circle&gt;: +       </a:t>
            </a:r>
          </a:p>
          <a:p>
            <a:r>
              <a:rPr lang="en-US" sz="1600"/>
              <a:t>&lt;small, red, circle&gt;: +</a:t>
            </a:r>
          </a:p>
          <a:p>
            <a:r>
              <a:rPr lang="en-US" sz="1600"/>
              <a:t>&lt;small, red, square&gt;: </a:t>
            </a:r>
            <a:r>
              <a:rPr lang="en-US" sz="1600">
                <a:sym typeface="Symbol" pitchFamily="18" charset="2"/>
              </a:rPr>
              <a:t>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597352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Ray Mooney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400300" y="3168650"/>
            <a:ext cx="2389188" cy="1181100"/>
            <a:chOff x="2548" y="2933"/>
            <a:chExt cx="1505" cy="744"/>
          </a:xfrm>
        </p:grpSpPr>
        <p:sp>
          <p:nvSpPr>
            <p:cNvPr id="266259" name="Oval 19"/>
            <p:cNvSpPr>
              <a:spLocks noChangeArrowheads="1"/>
            </p:cNvSpPr>
            <p:nvPr/>
          </p:nvSpPr>
          <p:spPr bwMode="auto">
            <a:xfrm>
              <a:off x="3171" y="3019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6260" name="Oval 20"/>
            <p:cNvSpPr>
              <a:spLocks noChangeArrowheads="1"/>
            </p:cNvSpPr>
            <p:nvPr/>
          </p:nvSpPr>
          <p:spPr bwMode="auto">
            <a:xfrm>
              <a:off x="2750" y="3433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6261" name="Oval 21"/>
            <p:cNvSpPr>
              <a:spLocks noChangeArrowheads="1"/>
            </p:cNvSpPr>
            <p:nvPr/>
          </p:nvSpPr>
          <p:spPr bwMode="auto">
            <a:xfrm>
              <a:off x="3220" y="3433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6262" name="Line 22"/>
            <p:cNvSpPr>
              <a:spLocks noChangeShapeType="1"/>
            </p:cNvSpPr>
            <p:nvPr/>
          </p:nvSpPr>
          <p:spPr bwMode="auto">
            <a:xfrm flipH="1">
              <a:off x="2804" y="3062"/>
              <a:ext cx="415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63" name="Line 23"/>
            <p:cNvSpPr>
              <a:spLocks noChangeShapeType="1"/>
            </p:cNvSpPr>
            <p:nvPr/>
          </p:nvSpPr>
          <p:spPr bwMode="auto">
            <a:xfrm>
              <a:off x="3224" y="3039"/>
              <a:ext cx="10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64" name="Line 24"/>
            <p:cNvSpPr>
              <a:spLocks noChangeShapeType="1"/>
            </p:cNvSpPr>
            <p:nvPr/>
          </p:nvSpPr>
          <p:spPr bwMode="auto">
            <a:xfrm>
              <a:off x="3168" y="3044"/>
              <a:ext cx="495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65" name="Text Box 25"/>
            <p:cNvSpPr txBox="1">
              <a:spLocks noChangeArrowheads="1"/>
            </p:cNvSpPr>
            <p:nvPr/>
          </p:nvSpPr>
          <p:spPr bwMode="auto">
            <a:xfrm>
              <a:off x="2766" y="2933"/>
              <a:ext cx="44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shape</a:t>
              </a:r>
              <a:endParaRPr lang="en-US"/>
            </a:p>
          </p:txBody>
        </p:sp>
        <p:sp>
          <p:nvSpPr>
            <p:cNvPr id="266266" name="Text Box 26"/>
            <p:cNvSpPr txBox="1">
              <a:spLocks noChangeArrowheads="1"/>
            </p:cNvSpPr>
            <p:nvPr/>
          </p:nvSpPr>
          <p:spPr bwMode="auto">
            <a:xfrm>
              <a:off x="2548" y="3176"/>
              <a:ext cx="4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circle</a:t>
              </a:r>
              <a:endParaRPr lang="en-US"/>
            </a:p>
          </p:txBody>
        </p:sp>
        <p:sp>
          <p:nvSpPr>
            <p:cNvPr id="266267" name="Text Box 27"/>
            <p:cNvSpPr txBox="1">
              <a:spLocks noChangeArrowheads="1"/>
            </p:cNvSpPr>
            <p:nvPr/>
          </p:nvSpPr>
          <p:spPr bwMode="auto">
            <a:xfrm>
              <a:off x="2981" y="3227"/>
              <a:ext cx="49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square</a:t>
              </a:r>
              <a:endParaRPr lang="en-US"/>
            </a:p>
          </p:txBody>
        </p:sp>
        <p:sp>
          <p:nvSpPr>
            <p:cNvPr id="266268" name="Text Box 28"/>
            <p:cNvSpPr txBox="1">
              <a:spLocks noChangeArrowheads="1"/>
            </p:cNvSpPr>
            <p:nvPr/>
          </p:nvSpPr>
          <p:spPr bwMode="auto">
            <a:xfrm>
              <a:off x="3499" y="3201"/>
              <a:ext cx="55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triangle</a:t>
              </a:r>
              <a:endParaRPr lang="en-US"/>
            </a:p>
          </p:txBody>
        </p:sp>
        <p:sp>
          <p:nvSpPr>
            <p:cNvPr id="266269" name="Text Box 29"/>
            <p:cNvSpPr txBox="1">
              <a:spLocks noChangeArrowheads="1"/>
            </p:cNvSpPr>
            <p:nvPr/>
          </p:nvSpPr>
          <p:spPr bwMode="auto">
            <a:xfrm>
              <a:off x="2614" y="3427"/>
              <a:ext cx="1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70" name="Text Box 30"/>
            <p:cNvSpPr txBox="1">
              <a:spLocks noChangeArrowheads="1"/>
            </p:cNvSpPr>
            <p:nvPr/>
          </p:nvSpPr>
          <p:spPr bwMode="auto">
            <a:xfrm>
              <a:off x="3078" y="3408"/>
              <a:ext cx="1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71" name="Text Box 31"/>
            <p:cNvSpPr txBox="1">
              <a:spLocks noChangeArrowheads="1"/>
            </p:cNvSpPr>
            <p:nvPr/>
          </p:nvSpPr>
          <p:spPr bwMode="auto">
            <a:xfrm>
              <a:off x="3536" y="3411"/>
              <a:ext cx="11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72" name="Oval 32"/>
            <p:cNvSpPr>
              <a:spLocks noChangeArrowheads="1"/>
            </p:cNvSpPr>
            <p:nvPr/>
          </p:nvSpPr>
          <p:spPr bwMode="auto">
            <a:xfrm>
              <a:off x="3620" y="3408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Top-Down Decision Tree Induction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0225"/>
          </a:xfrm>
        </p:spPr>
        <p:txBody>
          <a:bodyPr/>
          <a:lstStyle/>
          <a:p>
            <a:r>
              <a:rPr lang="en-US" sz="2400"/>
              <a:t>Recursively build a tree top-down by divide and conquer.</a:t>
            </a: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2422525" y="1939925"/>
            <a:ext cx="3976688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/>
              <a:t>&lt;big, red, circle&gt;: +       &lt;small, red, circle&gt;: +</a:t>
            </a:r>
          </a:p>
          <a:p>
            <a:r>
              <a:rPr lang="en-US" sz="1600"/>
              <a:t>&lt;small, red, square&gt;: </a:t>
            </a:r>
            <a:r>
              <a:rPr lang="en-US" sz="1600">
                <a:sym typeface="Symbol" pitchFamily="18" charset="2"/>
              </a:rPr>
              <a:t>  &lt;big, blue, circle&gt;: </a:t>
            </a:r>
          </a:p>
        </p:txBody>
      </p:sp>
      <p:sp>
        <p:nvSpPr>
          <p:cNvPr id="266257" name="Text Box 17"/>
          <p:cNvSpPr txBox="1">
            <a:spLocks noChangeArrowheads="1"/>
          </p:cNvSpPr>
          <p:nvPr/>
        </p:nvSpPr>
        <p:spPr bwMode="auto">
          <a:xfrm>
            <a:off x="452438" y="3078163"/>
            <a:ext cx="2168525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/>
              <a:t>&lt;big, red, circle&gt;: +       </a:t>
            </a:r>
          </a:p>
          <a:p>
            <a:r>
              <a:rPr lang="en-US" sz="1600"/>
              <a:t>&lt;small, red, circle&gt;: +</a:t>
            </a:r>
          </a:p>
          <a:p>
            <a:r>
              <a:rPr lang="en-US" sz="1600"/>
              <a:t>&lt;small, red, square&gt;: </a:t>
            </a:r>
            <a:r>
              <a:rPr lang="en-US" sz="1600">
                <a:sym typeface="Symbol" pitchFamily="18" charset="2"/>
              </a:rPr>
              <a:t>  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328988" y="2514600"/>
            <a:ext cx="1895475" cy="928688"/>
            <a:chOff x="2097" y="1584"/>
            <a:chExt cx="1194" cy="585"/>
          </a:xfrm>
        </p:grpSpPr>
        <p:sp>
          <p:nvSpPr>
            <p:cNvPr id="266246" name="Oval 6"/>
            <p:cNvSpPr>
              <a:spLocks noChangeArrowheads="1"/>
            </p:cNvSpPr>
            <p:nvPr/>
          </p:nvSpPr>
          <p:spPr bwMode="auto">
            <a:xfrm>
              <a:off x="2626" y="2102"/>
              <a:ext cx="72" cy="67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6247" name="Oval 7"/>
            <p:cNvSpPr>
              <a:spLocks noChangeArrowheads="1"/>
            </p:cNvSpPr>
            <p:nvPr/>
          </p:nvSpPr>
          <p:spPr bwMode="auto">
            <a:xfrm>
              <a:off x="3075" y="2102"/>
              <a:ext cx="72" cy="67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6248" name="Line 8"/>
            <p:cNvSpPr>
              <a:spLocks noChangeShapeType="1"/>
            </p:cNvSpPr>
            <p:nvPr/>
          </p:nvSpPr>
          <p:spPr bwMode="auto">
            <a:xfrm flipH="1">
              <a:off x="2170" y="1731"/>
              <a:ext cx="454" cy="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49" name="Line 9"/>
            <p:cNvSpPr>
              <a:spLocks noChangeShapeType="1"/>
            </p:cNvSpPr>
            <p:nvPr/>
          </p:nvSpPr>
          <p:spPr bwMode="auto">
            <a:xfrm>
              <a:off x="2629" y="1708"/>
              <a:ext cx="11" cy="3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50" name="Line 10"/>
            <p:cNvSpPr>
              <a:spLocks noChangeShapeType="1"/>
            </p:cNvSpPr>
            <p:nvPr/>
          </p:nvSpPr>
          <p:spPr bwMode="auto">
            <a:xfrm>
              <a:off x="2584" y="1713"/>
              <a:ext cx="495" cy="3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6251" name="Oval 11"/>
            <p:cNvSpPr>
              <a:spLocks noChangeArrowheads="1"/>
            </p:cNvSpPr>
            <p:nvPr/>
          </p:nvSpPr>
          <p:spPr bwMode="auto">
            <a:xfrm>
              <a:off x="2586" y="1675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6252" name="Oval 12"/>
            <p:cNvSpPr>
              <a:spLocks noChangeArrowheads="1"/>
            </p:cNvSpPr>
            <p:nvPr/>
          </p:nvSpPr>
          <p:spPr bwMode="auto">
            <a:xfrm>
              <a:off x="2137" y="2084"/>
              <a:ext cx="72" cy="68"/>
            </a:xfrm>
            <a:prstGeom prst="ellipse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266253" name="Text Box 13"/>
            <p:cNvSpPr txBox="1">
              <a:spLocks noChangeArrowheads="1"/>
            </p:cNvSpPr>
            <p:nvPr/>
          </p:nvSpPr>
          <p:spPr bwMode="auto">
            <a:xfrm>
              <a:off x="2646" y="1584"/>
              <a:ext cx="41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color</a:t>
              </a:r>
            </a:p>
          </p:txBody>
        </p:sp>
        <p:sp>
          <p:nvSpPr>
            <p:cNvPr id="266254" name="Text Box 14"/>
            <p:cNvSpPr txBox="1">
              <a:spLocks noChangeArrowheads="1"/>
            </p:cNvSpPr>
            <p:nvPr/>
          </p:nvSpPr>
          <p:spPr bwMode="auto">
            <a:xfrm>
              <a:off x="2097" y="1818"/>
              <a:ext cx="29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red</a:t>
              </a:r>
            </a:p>
          </p:txBody>
        </p:sp>
        <p:sp>
          <p:nvSpPr>
            <p:cNvPr id="266255" name="Text Box 15"/>
            <p:cNvSpPr txBox="1">
              <a:spLocks noChangeArrowheads="1"/>
            </p:cNvSpPr>
            <p:nvPr/>
          </p:nvSpPr>
          <p:spPr bwMode="auto">
            <a:xfrm>
              <a:off x="2431" y="1876"/>
              <a:ext cx="3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blue</a:t>
              </a:r>
            </a:p>
          </p:txBody>
        </p:sp>
        <p:sp>
          <p:nvSpPr>
            <p:cNvPr id="266256" name="Text Box 16"/>
            <p:cNvSpPr txBox="1">
              <a:spLocks noChangeArrowheads="1"/>
            </p:cNvSpPr>
            <p:nvPr/>
          </p:nvSpPr>
          <p:spPr bwMode="auto">
            <a:xfrm>
              <a:off x="2857" y="1804"/>
              <a:ext cx="4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green</a:t>
              </a:r>
            </a:p>
          </p:txBody>
        </p:sp>
      </p:grpSp>
      <p:sp>
        <p:nvSpPr>
          <p:cNvPr id="266274" name="Text Box 34"/>
          <p:cNvSpPr txBox="1">
            <a:spLocks noChangeArrowheads="1"/>
          </p:cNvSpPr>
          <p:nvPr/>
        </p:nvSpPr>
        <p:spPr bwMode="auto">
          <a:xfrm>
            <a:off x="1152525" y="4205288"/>
            <a:ext cx="216535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/>
              <a:t>&lt;big, red, circle&gt;: +       </a:t>
            </a:r>
          </a:p>
          <a:p>
            <a:r>
              <a:rPr lang="en-US" sz="1600"/>
              <a:t>&lt;small, red, circle&gt;: +</a:t>
            </a:r>
          </a:p>
        </p:txBody>
      </p:sp>
      <p:sp>
        <p:nvSpPr>
          <p:cNvPr id="266276" name="Text Box 36"/>
          <p:cNvSpPr txBox="1">
            <a:spLocks noChangeArrowheads="1"/>
          </p:cNvSpPr>
          <p:nvPr/>
        </p:nvSpPr>
        <p:spPr bwMode="auto">
          <a:xfrm>
            <a:off x="2505075" y="3975100"/>
            <a:ext cx="498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pos</a:t>
            </a:r>
          </a:p>
        </p:txBody>
      </p:sp>
      <p:sp>
        <p:nvSpPr>
          <p:cNvPr id="266277" name="Text Box 37"/>
          <p:cNvSpPr txBox="1">
            <a:spLocks noChangeArrowheads="1"/>
          </p:cNvSpPr>
          <p:nvPr/>
        </p:nvSpPr>
        <p:spPr bwMode="auto">
          <a:xfrm>
            <a:off x="3165475" y="4227513"/>
            <a:ext cx="2168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/>
              <a:t>&lt;small, red, square&gt;: </a:t>
            </a:r>
            <a:r>
              <a:rPr lang="en-US" sz="1600">
                <a:sym typeface="Symbol" pitchFamily="18" charset="2"/>
              </a:rPr>
              <a:t>  </a:t>
            </a:r>
          </a:p>
        </p:txBody>
      </p:sp>
      <p:sp>
        <p:nvSpPr>
          <p:cNvPr id="266278" name="Text Box 38"/>
          <p:cNvSpPr txBox="1">
            <a:spLocks noChangeArrowheads="1"/>
          </p:cNvSpPr>
          <p:nvPr/>
        </p:nvSpPr>
        <p:spPr bwMode="auto">
          <a:xfrm>
            <a:off x="3243263" y="3967163"/>
            <a:ext cx="5111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266279" name="Text Box 39"/>
          <p:cNvSpPr txBox="1">
            <a:spLocks noChangeArrowheads="1"/>
          </p:cNvSpPr>
          <p:nvPr/>
        </p:nvSpPr>
        <p:spPr bwMode="auto">
          <a:xfrm>
            <a:off x="3949700" y="3957638"/>
            <a:ext cx="498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pos</a:t>
            </a:r>
          </a:p>
        </p:txBody>
      </p:sp>
      <p:sp>
        <p:nvSpPr>
          <p:cNvPr id="266280" name="Text Box 40"/>
          <p:cNvSpPr txBox="1">
            <a:spLocks noChangeArrowheads="1"/>
          </p:cNvSpPr>
          <p:nvPr/>
        </p:nvSpPr>
        <p:spPr bwMode="auto">
          <a:xfrm>
            <a:off x="4197350" y="3478213"/>
            <a:ext cx="18970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>
                <a:sym typeface="Symbol" pitchFamily="18" charset="2"/>
              </a:rPr>
              <a:t>&lt;big, blue, circle&gt;: </a:t>
            </a:r>
          </a:p>
        </p:txBody>
      </p:sp>
      <p:sp>
        <p:nvSpPr>
          <p:cNvPr id="266281" name="Text Box 41"/>
          <p:cNvSpPr txBox="1">
            <a:spLocks noChangeArrowheads="1"/>
          </p:cNvSpPr>
          <p:nvPr/>
        </p:nvSpPr>
        <p:spPr bwMode="auto">
          <a:xfrm>
            <a:off x="3979863" y="3314700"/>
            <a:ext cx="5111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266282" name="Text Box 42"/>
          <p:cNvSpPr txBox="1">
            <a:spLocks noChangeArrowheads="1"/>
          </p:cNvSpPr>
          <p:nvPr/>
        </p:nvSpPr>
        <p:spPr bwMode="auto">
          <a:xfrm>
            <a:off x="4748213" y="3289300"/>
            <a:ext cx="5111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0" y="6597352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Ray Mooney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4" grpId="0"/>
      <p:bldP spid="266276" grpId="0"/>
      <p:bldP spid="266277" grpId="0"/>
      <p:bldP spid="266278" grpId="0"/>
      <p:bldP spid="266279" grpId="0"/>
      <p:bldP spid="266280" grpId="0"/>
      <p:bldP spid="266281" grpId="0"/>
      <p:bldP spid="2662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Ensembles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Learn multiple alternative definitions of a concept using different training data or different learning algorithms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Train several classifiers: SVM, KNN, logistic regression, </a:t>
            </a:r>
            <a:r>
              <a:rPr lang="en-US" sz="2400" dirty="0"/>
              <a:t>decision tree, neural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etc.</a:t>
            </a:r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Call these classifiers f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(x), f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(x), …,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2400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majority of predictions:					 y = majority( f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(x), f</a:t>
            </a:r>
            <a:r>
              <a:rPr lang="en-US" sz="24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(x), …,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2400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(x) )</a:t>
            </a:r>
            <a:endParaRPr lang="en-US" sz="2400" dirty="0"/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regression use mean or median of the predictions</a:t>
            </a:r>
          </a:p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Averaging is a form of regularization: each model can individually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overfit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the average is able to overcome the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overfitting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97352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Ray Mooney, </a:t>
            </a:r>
            <a:r>
              <a:rPr lang="en-US" sz="1100" dirty="0" err="1"/>
              <a:t>Subhransu</a:t>
            </a:r>
            <a:r>
              <a:rPr lang="en-US" sz="1100" dirty="0"/>
              <a:t> </a:t>
            </a:r>
            <a:r>
              <a:rPr lang="en-US" sz="1100" dirty="0" err="1"/>
              <a:t>Maji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Induction Pseudocode</a:t>
            </a: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1128713" y="1989138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446088" y="1611313"/>
            <a:ext cx="7730747" cy="3972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dirty="0" err="1"/>
              <a:t>DTree</a:t>
            </a:r>
            <a:r>
              <a:rPr lang="en-US" dirty="0"/>
              <a:t>(</a:t>
            </a:r>
            <a:r>
              <a:rPr lang="en-US" i="1" dirty="0"/>
              <a:t>examples</a:t>
            </a:r>
            <a:r>
              <a:rPr lang="en-US" dirty="0"/>
              <a:t>, </a:t>
            </a:r>
            <a:r>
              <a:rPr lang="en-US" i="1" dirty="0"/>
              <a:t>features</a:t>
            </a:r>
            <a:r>
              <a:rPr lang="en-US" dirty="0"/>
              <a:t>) returns a tree</a:t>
            </a:r>
          </a:p>
          <a:p>
            <a:r>
              <a:rPr lang="en-US" dirty="0"/>
              <a:t>  If all </a:t>
            </a:r>
            <a:r>
              <a:rPr lang="en-US" i="1" dirty="0"/>
              <a:t>examples</a:t>
            </a:r>
            <a:r>
              <a:rPr lang="en-US" dirty="0"/>
              <a:t> are in one category, return a leaf node with that category label.</a:t>
            </a:r>
          </a:p>
          <a:p>
            <a:r>
              <a:rPr lang="en-US" dirty="0"/>
              <a:t>  Else if the set of </a:t>
            </a:r>
            <a:r>
              <a:rPr lang="en-US" i="1" dirty="0"/>
              <a:t>features</a:t>
            </a:r>
            <a:r>
              <a:rPr lang="en-US" dirty="0"/>
              <a:t> is empty, return a leaf node with the category label that</a:t>
            </a:r>
          </a:p>
          <a:p>
            <a:r>
              <a:rPr lang="en-US" dirty="0"/>
              <a:t>         is the most common in examples.</a:t>
            </a:r>
          </a:p>
          <a:p>
            <a:r>
              <a:rPr lang="en-US" dirty="0"/>
              <a:t>  Else </a:t>
            </a:r>
            <a:r>
              <a:rPr lang="en-US" b="1" dirty="0"/>
              <a:t>pick a feature </a:t>
            </a:r>
            <a:r>
              <a:rPr lang="en-US" b="1" i="1" dirty="0"/>
              <a:t>F</a:t>
            </a:r>
            <a:r>
              <a:rPr lang="en-US" b="1" dirty="0"/>
              <a:t> </a:t>
            </a:r>
            <a:r>
              <a:rPr lang="en-US" dirty="0"/>
              <a:t>and create a node </a:t>
            </a:r>
            <a:r>
              <a:rPr lang="en-US" i="1" dirty="0"/>
              <a:t>R</a:t>
            </a:r>
            <a:r>
              <a:rPr lang="en-US" dirty="0"/>
              <a:t> for it</a:t>
            </a:r>
          </a:p>
          <a:p>
            <a:r>
              <a:rPr lang="en-US" dirty="0"/>
              <a:t>        For each possible value </a:t>
            </a:r>
            <a:r>
              <a:rPr lang="en-US" i="1" dirty="0"/>
              <a:t>v</a:t>
            </a:r>
            <a:r>
              <a:rPr lang="en-US" i="1" baseline="-25000" dirty="0"/>
              <a:t>i </a:t>
            </a:r>
            <a:r>
              <a:rPr lang="en-US" dirty="0"/>
              <a:t>of </a:t>
            </a:r>
            <a:r>
              <a:rPr lang="en-US" i="1" dirty="0"/>
              <a:t>F</a:t>
            </a:r>
            <a:r>
              <a:rPr lang="en-US" dirty="0"/>
              <a:t>:</a:t>
            </a:r>
          </a:p>
          <a:p>
            <a:r>
              <a:rPr lang="en-US" dirty="0"/>
              <a:t>               	Add an out-going edge </a:t>
            </a:r>
            <a:r>
              <a:rPr lang="en-US" i="1" dirty="0"/>
              <a:t>E</a:t>
            </a:r>
            <a:r>
              <a:rPr lang="en-US" dirty="0"/>
              <a:t> to node </a:t>
            </a:r>
            <a:r>
              <a:rPr lang="en-US" i="1" dirty="0"/>
              <a:t>R</a:t>
            </a:r>
            <a:r>
              <a:rPr lang="en-US" dirty="0"/>
              <a:t> labeled with the value </a:t>
            </a:r>
            <a:r>
              <a:rPr lang="en-US" i="1" dirty="0"/>
              <a:t>v</a:t>
            </a:r>
            <a:r>
              <a:rPr lang="en-US" i="1" baseline="-25000" dirty="0"/>
              <a:t>i.</a:t>
            </a:r>
          </a:p>
          <a:p>
            <a:r>
              <a:rPr lang="en-US" dirty="0"/>
              <a:t>	Let </a:t>
            </a:r>
            <a:r>
              <a:rPr lang="en-US" i="1" dirty="0" err="1"/>
              <a:t>examples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/>
              <a:t>be the subset of examples that have value </a:t>
            </a:r>
            <a:r>
              <a:rPr lang="en-US" i="1" dirty="0"/>
              <a:t>v</a:t>
            </a:r>
            <a:r>
              <a:rPr lang="en-US" i="1" baseline="-25000" dirty="0"/>
              <a:t>i </a:t>
            </a:r>
            <a:r>
              <a:rPr lang="en-US" dirty="0"/>
              <a:t>for </a:t>
            </a:r>
            <a:r>
              <a:rPr lang="en-US" i="1" dirty="0"/>
              <a:t>F</a:t>
            </a:r>
          </a:p>
          <a:p>
            <a:r>
              <a:rPr lang="en-US" dirty="0"/>
              <a:t>	If </a:t>
            </a:r>
            <a:r>
              <a:rPr lang="en-US" i="1" dirty="0" err="1"/>
              <a:t>examples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/>
              <a:t>is empty</a:t>
            </a:r>
          </a:p>
          <a:p>
            <a:r>
              <a:rPr lang="en-US" dirty="0"/>
              <a:t>                      then attach a leaf node to edge </a:t>
            </a:r>
            <a:r>
              <a:rPr lang="en-US" i="1" dirty="0"/>
              <a:t>E</a:t>
            </a:r>
            <a:r>
              <a:rPr lang="en-US" dirty="0"/>
              <a:t> labeled with the category that</a:t>
            </a:r>
          </a:p>
          <a:p>
            <a:r>
              <a:rPr lang="en-US" dirty="0"/>
              <a:t>                               is the most common in </a:t>
            </a:r>
            <a:r>
              <a:rPr lang="en-US" i="1" dirty="0"/>
              <a:t>examples</a:t>
            </a:r>
            <a:r>
              <a:rPr lang="en-US" dirty="0"/>
              <a:t>.</a:t>
            </a:r>
          </a:p>
          <a:p>
            <a:r>
              <a:rPr lang="en-US" dirty="0"/>
              <a:t>                      else call </a:t>
            </a:r>
            <a:r>
              <a:rPr lang="en-US" dirty="0" err="1"/>
              <a:t>DTree</a:t>
            </a:r>
            <a:r>
              <a:rPr lang="en-US" dirty="0"/>
              <a:t>(</a:t>
            </a:r>
            <a:r>
              <a:rPr lang="en-US" i="1" dirty="0" err="1"/>
              <a:t>examples</a:t>
            </a:r>
            <a:r>
              <a:rPr lang="en-US" i="1" baseline="-25000" dirty="0" err="1"/>
              <a:t>i</a:t>
            </a:r>
            <a:r>
              <a:rPr lang="en-US" i="1" baseline="-25000" dirty="0"/>
              <a:t> </a:t>
            </a:r>
            <a:r>
              <a:rPr lang="en-US" dirty="0"/>
              <a:t>, </a:t>
            </a:r>
            <a:r>
              <a:rPr lang="en-US" i="1" dirty="0"/>
              <a:t>features</a:t>
            </a:r>
            <a:r>
              <a:rPr lang="en-US" dirty="0"/>
              <a:t> </a:t>
            </a:r>
            <a:r>
              <a:rPr lang="en-US" dirty="0">
                <a:cs typeface="Times New Roman" pitchFamily="18" charset="0"/>
              </a:rPr>
              <a:t>– {</a:t>
            </a:r>
            <a:r>
              <a:rPr lang="en-US" i="1" dirty="0">
                <a:cs typeface="Times New Roman" pitchFamily="18" charset="0"/>
              </a:rPr>
              <a:t>F</a:t>
            </a:r>
            <a:r>
              <a:rPr lang="en-US" dirty="0">
                <a:cs typeface="Times New Roman" pitchFamily="18" charset="0"/>
              </a:rPr>
              <a:t>}) and attach the resulting</a:t>
            </a:r>
          </a:p>
          <a:p>
            <a:r>
              <a:rPr lang="en-US" dirty="0">
                <a:cs typeface="Times New Roman" pitchFamily="18" charset="0"/>
              </a:rPr>
              <a:t>                              tree as the subtree under edge </a:t>
            </a:r>
            <a:r>
              <a:rPr lang="en-US" i="1" dirty="0">
                <a:cs typeface="Times New Roman" pitchFamily="18" charset="0"/>
              </a:rPr>
              <a:t>E.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        Return the subtree rooted at </a:t>
            </a:r>
            <a:r>
              <a:rPr lang="en-US" i="1" dirty="0">
                <a:cs typeface="Times New Roman" pitchFamily="18" charset="0"/>
              </a:rPr>
              <a:t>R.</a:t>
            </a:r>
            <a:r>
              <a:rPr lang="en-US" dirty="0"/>
              <a:t>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97352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Adapted from Ray Mooney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Picking a Good Split Feature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Goal is to have the resulting tree be as small as possible, per Occam’s razor.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Finding a minimal decision tree (nodes, leaves, or depth) is an NP-hard optimization problem.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Want to pick a feature that creates subsets of examples that are relatively “pure” in a single class so they are “closer” to being leaf nodes.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There are a variety of heuristics for picking a good test, a popular one is based on information gain that originated with the ID3 system of Quinlan (1979).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Adapted from Ray Mooney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858125" cy="4687888"/>
          </a:xfrm>
        </p:spPr>
        <p:txBody>
          <a:bodyPr/>
          <a:lstStyle/>
          <a:p>
            <a:r>
              <a:rPr lang="en-US" sz="2000" dirty="0"/>
              <a:t>Entropy (disorder, impurity) of a set of examples, S, relative to a binary classification is:</a:t>
            </a:r>
          </a:p>
          <a:p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  where </a:t>
            </a:r>
            <a:r>
              <a:rPr lang="en-US" sz="2000" i="1" dirty="0"/>
              <a:t>p</a:t>
            </a:r>
            <a:r>
              <a:rPr lang="en-US" sz="2000" baseline="-25000" dirty="0"/>
              <a:t>1</a:t>
            </a:r>
            <a:r>
              <a:rPr lang="en-US" sz="2000" dirty="0"/>
              <a:t> is the fraction of positive examples in S and </a:t>
            </a:r>
            <a:r>
              <a:rPr lang="en-US" sz="2000" i="1" dirty="0"/>
              <a:t>p</a:t>
            </a:r>
            <a:r>
              <a:rPr lang="en-US" sz="2000" baseline="-25000" dirty="0"/>
              <a:t>0</a:t>
            </a:r>
            <a:r>
              <a:rPr lang="en-US" sz="2000" dirty="0"/>
              <a:t> is the fraction of negatives.</a:t>
            </a:r>
          </a:p>
          <a:p>
            <a:r>
              <a:rPr lang="en-US" sz="2000" dirty="0"/>
              <a:t>If all examples are in one category, entropy is zero (we define 0</a:t>
            </a:r>
            <a:r>
              <a:rPr lang="en-US" sz="2000" dirty="0">
                <a:sym typeface="Symbol" pitchFamily="18" charset="2"/>
              </a:rPr>
              <a:t></a:t>
            </a:r>
            <a:r>
              <a:rPr lang="en-US" sz="2000" dirty="0"/>
              <a:t>log(0)=0)</a:t>
            </a:r>
          </a:p>
          <a:p>
            <a:r>
              <a:rPr lang="en-US" sz="2000" dirty="0"/>
              <a:t>If examples are equally mixed (</a:t>
            </a:r>
            <a:r>
              <a:rPr lang="en-US" sz="2000" i="1" dirty="0"/>
              <a:t>p</a:t>
            </a:r>
            <a:r>
              <a:rPr lang="en-US" sz="2000" baseline="-25000" dirty="0"/>
              <a:t>1</a:t>
            </a:r>
            <a:r>
              <a:rPr lang="en-US" sz="2000" dirty="0"/>
              <a:t>=</a:t>
            </a:r>
            <a:r>
              <a:rPr lang="en-US" sz="2000" i="1" dirty="0"/>
              <a:t>p</a:t>
            </a:r>
            <a:r>
              <a:rPr lang="en-US" sz="2000" baseline="-25000" dirty="0"/>
              <a:t>0</a:t>
            </a:r>
            <a:r>
              <a:rPr lang="en-US" sz="2000" dirty="0"/>
              <a:t>=0.5), entropy is a maximum of 1.</a:t>
            </a:r>
          </a:p>
          <a:p>
            <a:r>
              <a:rPr lang="en-US" sz="2000" dirty="0"/>
              <a:t>For multi-class problems with c categories, entropy generalizes to:</a:t>
            </a:r>
          </a:p>
        </p:txBody>
      </p:sp>
      <p:graphicFrame>
        <p:nvGraphicFramePr>
          <p:cNvPr id="2447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024063" y="2220987"/>
          <a:ext cx="4564062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Equation" r:id="rId3" imgW="2501900" imgH="228600" progId="Equation.3">
                  <p:embed/>
                </p:oleObj>
              </mc:Choice>
              <mc:Fallback>
                <p:oleObj name="Equation" r:id="rId3" imgW="2501900" imgH="228600" progId="Equation.3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220987"/>
                        <a:ext cx="4564062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5" name="Object 9"/>
          <p:cNvGraphicFramePr>
            <a:graphicFrameLocks noChangeAspect="1"/>
          </p:cNvGraphicFramePr>
          <p:nvPr/>
        </p:nvGraphicFramePr>
        <p:xfrm>
          <a:off x="2602707" y="4875436"/>
          <a:ext cx="340677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Equation" r:id="rId5" imgW="1866900" imgH="431800" progId="Equation.3">
                  <p:embed/>
                </p:oleObj>
              </mc:Choice>
              <mc:Fallback>
                <p:oleObj name="Equation" r:id="rId5" imgW="1866900" imgH="4318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707" y="4875436"/>
                        <a:ext cx="3406775" cy="78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597352"/>
            <a:ext cx="1811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Adapted from Ray Mooney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Entropy Plot for Binary Classification</a:t>
            </a:r>
          </a:p>
        </p:txBody>
      </p:sp>
      <p:pic>
        <p:nvPicPr>
          <p:cNvPr id="247812" name="Picture 4" descr="entr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3" y="1509713"/>
            <a:ext cx="6632575" cy="46466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597352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Ray Mooney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Gain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298575"/>
            <a:ext cx="7772400" cy="3663950"/>
          </a:xfrm>
        </p:spPr>
        <p:txBody>
          <a:bodyPr/>
          <a:lstStyle/>
          <a:p>
            <a:r>
              <a:rPr lang="en-US" sz="2000" dirty="0"/>
              <a:t>The information gain of a feature </a:t>
            </a:r>
            <a:r>
              <a:rPr lang="en-US" sz="2000" i="1" dirty="0"/>
              <a:t>F</a:t>
            </a:r>
            <a:r>
              <a:rPr lang="en-US" sz="2000" dirty="0"/>
              <a:t> is the expected reduction in entropy resulting from splitting on this feature.</a:t>
            </a:r>
          </a:p>
          <a:p>
            <a:endParaRPr lang="en-US" sz="2000" dirty="0"/>
          </a:p>
          <a:p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 where </a:t>
            </a:r>
            <a:r>
              <a:rPr lang="en-US" sz="2000" i="1" dirty="0" err="1"/>
              <a:t>S</a:t>
            </a:r>
            <a:r>
              <a:rPr lang="en-US" sz="2000" i="1" baseline="-25000" dirty="0" err="1"/>
              <a:t>v</a:t>
            </a:r>
            <a:r>
              <a:rPr lang="en-US" sz="2000" dirty="0"/>
              <a:t> is the subset of </a:t>
            </a:r>
            <a:r>
              <a:rPr lang="en-US" sz="2000" i="1" dirty="0"/>
              <a:t>S</a:t>
            </a:r>
            <a:r>
              <a:rPr lang="en-US" sz="2000" dirty="0"/>
              <a:t> having value </a:t>
            </a:r>
            <a:r>
              <a:rPr lang="en-US" sz="2000" i="1" dirty="0"/>
              <a:t>v</a:t>
            </a:r>
            <a:r>
              <a:rPr lang="en-US" sz="2000" dirty="0"/>
              <a:t> for feature </a:t>
            </a:r>
            <a:r>
              <a:rPr lang="en-US" sz="2000" i="1" dirty="0"/>
              <a:t>F</a:t>
            </a:r>
            <a:r>
              <a:rPr lang="en-US" sz="2000" dirty="0"/>
              <a:t>.</a:t>
            </a:r>
          </a:p>
          <a:p>
            <a:r>
              <a:rPr lang="en-US" sz="2000" dirty="0"/>
              <a:t>Entropy of each resulting subset weighted by its relative size.</a:t>
            </a:r>
          </a:p>
          <a:p>
            <a:r>
              <a:rPr lang="en-US" sz="2000" dirty="0"/>
              <a:t>Example:</a:t>
            </a:r>
          </a:p>
          <a:p>
            <a:pPr lvl="1"/>
            <a:r>
              <a:rPr lang="en-US" sz="1800" dirty="0"/>
              <a:t>&lt;big, red, circle&gt;: +          &lt;small, red, circle&gt;: +</a:t>
            </a:r>
          </a:p>
          <a:p>
            <a:pPr lvl="1"/>
            <a:r>
              <a:rPr lang="en-US" sz="1800" dirty="0"/>
              <a:t>&lt;small, red, square&gt;: </a:t>
            </a:r>
            <a:r>
              <a:rPr lang="en-US" sz="1800" dirty="0">
                <a:sym typeface="Symbol" pitchFamily="18" charset="2"/>
              </a:rPr>
              <a:t>     &lt;big, blue, circle&gt;: </a:t>
            </a: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2065338" y="2071688"/>
          <a:ext cx="46148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3" imgW="3162300" imgH="469900" progId="Equation.3">
                  <p:embed/>
                </p:oleObj>
              </mc:Choice>
              <mc:Fallback>
                <p:oleObj name="Equation" r:id="rId3" imgW="3162300" imgH="4699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071688"/>
                        <a:ext cx="46148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1000" y="4532313"/>
            <a:ext cx="2660650" cy="2100262"/>
            <a:chOff x="528" y="2940"/>
            <a:chExt cx="1676" cy="1323"/>
          </a:xfrm>
        </p:grpSpPr>
        <p:sp>
          <p:nvSpPr>
            <p:cNvPr id="249862" name="Text Box 6"/>
            <p:cNvSpPr txBox="1">
              <a:spLocks noChangeArrowheads="1"/>
            </p:cNvSpPr>
            <p:nvPr/>
          </p:nvSpPr>
          <p:spPr bwMode="auto">
            <a:xfrm>
              <a:off x="941" y="2940"/>
              <a:ext cx="843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 dirty="0"/>
                <a:t>2+, 2 </a:t>
              </a:r>
              <a:r>
                <a:rPr lang="en-US" sz="1800" dirty="0">
                  <a:sym typeface="Symbol" pitchFamily="18" charset="2"/>
                </a:rPr>
                <a:t></a:t>
              </a:r>
              <a:r>
                <a:rPr lang="en-US" sz="1800" dirty="0"/>
                <a:t>: E=1</a:t>
              </a:r>
            </a:p>
            <a:p>
              <a:r>
                <a:rPr lang="en-US" sz="1800" dirty="0"/>
                <a:t>     size</a:t>
              </a:r>
            </a:p>
          </p:txBody>
        </p:sp>
        <p:sp>
          <p:nvSpPr>
            <p:cNvPr id="249863" name="Text Box 7"/>
            <p:cNvSpPr txBox="1">
              <a:spLocks noChangeArrowheads="1"/>
            </p:cNvSpPr>
            <p:nvPr/>
          </p:nvSpPr>
          <p:spPr bwMode="auto">
            <a:xfrm>
              <a:off x="826" y="3518"/>
              <a:ext cx="974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big          small</a:t>
              </a:r>
            </a:p>
            <a:p>
              <a:r>
                <a:rPr lang="en-US" sz="1800"/>
                <a:t>1+,1</a:t>
              </a:r>
              <a:r>
                <a:rPr lang="en-US" sz="1800">
                  <a:sym typeface="Symbol" pitchFamily="18" charset="2"/>
                </a:rPr>
                <a:t>     </a:t>
              </a:r>
              <a:r>
                <a:rPr lang="en-US" sz="1800"/>
                <a:t>1+,1</a:t>
              </a:r>
              <a:r>
                <a:rPr lang="en-US" sz="1800">
                  <a:sym typeface="Symbol" pitchFamily="18" charset="2"/>
                </a:rPr>
                <a:t></a:t>
              </a:r>
              <a:endParaRPr lang="en-US" sz="1800"/>
            </a:p>
            <a:p>
              <a:r>
                <a:rPr lang="en-US" sz="1800"/>
                <a:t>E=1        E=1</a:t>
              </a:r>
            </a:p>
          </p:txBody>
        </p:sp>
        <p:sp>
          <p:nvSpPr>
            <p:cNvPr id="249864" name="Line 8"/>
            <p:cNvSpPr>
              <a:spLocks noChangeShapeType="1"/>
            </p:cNvSpPr>
            <p:nvPr/>
          </p:nvSpPr>
          <p:spPr bwMode="auto">
            <a:xfrm flipH="1">
              <a:off x="1029" y="3295"/>
              <a:ext cx="254" cy="2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9865" name="Line 9"/>
            <p:cNvSpPr>
              <a:spLocks noChangeShapeType="1"/>
            </p:cNvSpPr>
            <p:nvPr/>
          </p:nvSpPr>
          <p:spPr bwMode="auto">
            <a:xfrm>
              <a:off x="1279" y="3299"/>
              <a:ext cx="260" cy="2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9866" name="Text Box 10"/>
            <p:cNvSpPr txBox="1">
              <a:spLocks noChangeArrowheads="1"/>
            </p:cNvSpPr>
            <p:nvPr/>
          </p:nvSpPr>
          <p:spPr bwMode="auto">
            <a:xfrm>
              <a:off x="528" y="4032"/>
              <a:ext cx="167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Gain=1</a:t>
              </a:r>
              <a:r>
                <a:rPr lang="en-US" sz="1800">
                  <a:sym typeface="Symbol" pitchFamily="18" charset="2"/>
                </a:rPr>
                <a:t>(0.51 + 0.51) = 0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276600" y="4483100"/>
            <a:ext cx="2443163" cy="2374900"/>
            <a:chOff x="528" y="2940"/>
            <a:chExt cx="1539" cy="1496"/>
          </a:xfrm>
        </p:grpSpPr>
        <p:sp>
          <p:nvSpPr>
            <p:cNvPr id="249869" name="Text Box 13"/>
            <p:cNvSpPr txBox="1">
              <a:spLocks noChangeArrowheads="1"/>
            </p:cNvSpPr>
            <p:nvPr/>
          </p:nvSpPr>
          <p:spPr bwMode="auto">
            <a:xfrm>
              <a:off x="941" y="2940"/>
              <a:ext cx="879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2+, 2 </a:t>
              </a:r>
              <a:r>
                <a:rPr lang="en-US" sz="1800">
                  <a:sym typeface="Symbol" pitchFamily="18" charset="2"/>
                </a:rPr>
                <a:t></a:t>
              </a:r>
              <a:r>
                <a:rPr lang="en-US" sz="1800"/>
                <a:t> : E=1</a:t>
              </a:r>
            </a:p>
            <a:p>
              <a:r>
                <a:rPr lang="en-US" sz="1800"/>
                <a:t>     color</a:t>
              </a:r>
            </a:p>
          </p:txBody>
        </p:sp>
        <p:sp>
          <p:nvSpPr>
            <p:cNvPr id="249870" name="Text Box 14"/>
            <p:cNvSpPr txBox="1">
              <a:spLocks noChangeArrowheads="1"/>
            </p:cNvSpPr>
            <p:nvPr/>
          </p:nvSpPr>
          <p:spPr bwMode="auto">
            <a:xfrm>
              <a:off x="826" y="3518"/>
              <a:ext cx="974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red          blue</a:t>
              </a:r>
            </a:p>
            <a:p>
              <a:r>
                <a:rPr lang="en-US" sz="1800"/>
                <a:t>2+,1</a:t>
              </a:r>
              <a:r>
                <a:rPr lang="en-US" sz="1800">
                  <a:sym typeface="Symbol" pitchFamily="18" charset="2"/>
                </a:rPr>
                <a:t>     </a:t>
              </a:r>
              <a:r>
                <a:rPr lang="en-US" sz="1800"/>
                <a:t>0+,1</a:t>
              </a:r>
              <a:r>
                <a:rPr lang="en-US" sz="1800">
                  <a:sym typeface="Symbol" pitchFamily="18" charset="2"/>
                </a:rPr>
                <a:t></a:t>
              </a:r>
              <a:endParaRPr lang="en-US" sz="1800"/>
            </a:p>
            <a:p>
              <a:r>
                <a:rPr lang="en-US" sz="1800"/>
                <a:t>E=0.918   E=0</a:t>
              </a:r>
            </a:p>
          </p:txBody>
        </p:sp>
        <p:sp>
          <p:nvSpPr>
            <p:cNvPr id="249871" name="Line 15"/>
            <p:cNvSpPr>
              <a:spLocks noChangeShapeType="1"/>
            </p:cNvSpPr>
            <p:nvPr/>
          </p:nvSpPr>
          <p:spPr bwMode="auto">
            <a:xfrm flipH="1">
              <a:off x="1029" y="3295"/>
              <a:ext cx="254" cy="2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9872" name="Line 16"/>
            <p:cNvSpPr>
              <a:spLocks noChangeShapeType="1"/>
            </p:cNvSpPr>
            <p:nvPr/>
          </p:nvSpPr>
          <p:spPr bwMode="auto">
            <a:xfrm>
              <a:off x="1279" y="3299"/>
              <a:ext cx="260" cy="2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9873" name="Text Box 17"/>
            <p:cNvSpPr txBox="1">
              <a:spLocks noChangeArrowheads="1"/>
            </p:cNvSpPr>
            <p:nvPr/>
          </p:nvSpPr>
          <p:spPr bwMode="auto">
            <a:xfrm>
              <a:off x="528" y="4032"/>
              <a:ext cx="1539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Gain=1</a:t>
              </a:r>
              <a:r>
                <a:rPr lang="en-US" sz="1800">
                  <a:sym typeface="Symbol" pitchFamily="18" charset="2"/>
                </a:rPr>
                <a:t>(0.750.918 +</a:t>
              </a:r>
            </a:p>
            <a:p>
              <a:r>
                <a:rPr lang="en-US" sz="1800">
                  <a:sym typeface="Symbol" pitchFamily="18" charset="2"/>
                </a:rPr>
                <a:t>               0.250) = 0.311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135688" y="4462463"/>
            <a:ext cx="2443162" cy="2395537"/>
            <a:chOff x="528" y="2927"/>
            <a:chExt cx="1539" cy="1509"/>
          </a:xfrm>
        </p:grpSpPr>
        <p:sp>
          <p:nvSpPr>
            <p:cNvPr id="249881" name="Text Box 25"/>
            <p:cNvSpPr txBox="1">
              <a:spLocks noChangeArrowheads="1"/>
            </p:cNvSpPr>
            <p:nvPr/>
          </p:nvSpPr>
          <p:spPr bwMode="auto">
            <a:xfrm>
              <a:off x="941" y="2927"/>
              <a:ext cx="883" cy="4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2+, 2 </a:t>
              </a:r>
              <a:r>
                <a:rPr lang="en-US" sz="1800">
                  <a:sym typeface="Symbol" pitchFamily="18" charset="2"/>
                </a:rPr>
                <a:t></a:t>
              </a:r>
              <a:r>
                <a:rPr lang="en-US" i="1"/>
                <a:t> </a:t>
              </a:r>
              <a:r>
                <a:rPr lang="en-US" sz="1800"/>
                <a:t>: E=1</a:t>
              </a:r>
            </a:p>
            <a:p>
              <a:r>
                <a:rPr lang="en-US" sz="1800"/>
                <a:t>     shape</a:t>
              </a:r>
            </a:p>
          </p:txBody>
        </p:sp>
        <p:sp>
          <p:nvSpPr>
            <p:cNvPr id="249882" name="Text Box 26"/>
            <p:cNvSpPr txBox="1">
              <a:spLocks noChangeArrowheads="1"/>
            </p:cNvSpPr>
            <p:nvPr/>
          </p:nvSpPr>
          <p:spPr bwMode="auto">
            <a:xfrm>
              <a:off x="826" y="3518"/>
              <a:ext cx="1026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circle      square</a:t>
              </a:r>
            </a:p>
            <a:p>
              <a:r>
                <a:rPr lang="en-US" sz="1800"/>
                <a:t>2+,1</a:t>
              </a:r>
              <a:r>
                <a:rPr lang="en-US" sz="1800">
                  <a:sym typeface="Symbol" pitchFamily="18" charset="2"/>
                </a:rPr>
                <a:t>     </a:t>
              </a:r>
              <a:r>
                <a:rPr lang="en-US" sz="1800"/>
                <a:t>0+,1</a:t>
              </a:r>
              <a:r>
                <a:rPr lang="en-US" sz="1800">
                  <a:sym typeface="Symbol" pitchFamily="18" charset="2"/>
                </a:rPr>
                <a:t></a:t>
              </a:r>
              <a:endParaRPr lang="en-US" sz="1800"/>
            </a:p>
            <a:p>
              <a:r>
                <a:rPr lang="en-US" sz="1800"/>
                <a:t>E=0.918   E=0</a:t>
              </a:r>
            </a:p>
          </p:txBody>
        </p:sp>
        <p:sp>
          <p:nvSpPr>
            <p:cNvPr id="249883" name="Line 27"/>
            <p:cNvSpPr>
              <a:spLocks noChangeShapeType="1"/>
            </p:cNvSpPr>
            <p:nvPr/>
          </p:nvSpPr>
          <p:spPr bwMode="auto">
            <a:xfrm flipH="1">
              <a:off x="1029" y="3295"/>
              <a:ext cx="254" cy="2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9884" name="Line 28"/>
            <p:cNvSpPr>
              <a:spLocks noChangeShapeType="1"/>
            </p:cNvSpPr>
            <p:nvPr/>
          </p:nvSpPr>
          <p:spPr bwMode="auto">
            <a:xfrm>
              <a:off x="1279" y="3299"/>
              <a:ext cx="260" cy="2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49885" name="Text Box 29"/>
            <p:cNvSpPr txBox="1">
              <a:spLocks noChangeArrowheads="1"/>
            </p:cNvSpPr>
            <p:nvPr/>
          </p:nvSpPr>
          <p:spPr bwMode="auto">
            <a:xfrm>
              <a:off x="528" y="4032"/>
              <a:ext cx="1539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/>
                <a:t>Gain=1</a:t>
              </a:r>
              <a:r>
                <a:rPr lang="en-US" sz="1800">
                  <a:sym typeface="Symbol" pitchFamily="18" charset="2"/>
                </a:rPr>
                <a:t>(0.750.918 +</a:t>
              </a:r>
            </a:p>
            <a:p>
              <a:r>
                <a:rPr lang="en-US" sz="1800">
                  <a:sym typeface="Symbol" pitchFamily="18" charset="2"/>
                </a:rPr>
                <a:t>               0.250) = 0.311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6597352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Ray Mooney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/>
              <a:t>Another Example Decision Tree Classifier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4525963"/>
          </a:xfrm>
        </p:spPr>
        <p:txBody>
          <a:bodyPr/>
          <a:lstStyle/>
          <a:p>
            <a:r>
              <a:rPr lang="en-US" sz="2400" b="1" dirty="0"/>
              <a:t>Problem:</a:t>
            </a:r>
            <a:r>
              <a:rPr lang="en-US" sz="2400" dirty="0"/>
              <a:t> decide whether to wait for a table at a restaurant, based on the following attributes: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Alternate:</a:t>
            </a:r>
            <a:r>
              <a:rPr lang="en-US" sz="2000" dirty="0"/>
              <a:t> is there an alternative restaurant nearby?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Bar: </a:t>
            </a:r>
            <a:r>
              <a:rPr lang="en-US" sz="2000" dirty="0"/>
              <a:t>is there a comfortable bar area to wait in?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Fri/Sat:</a:t>
            </a:r>
            <a:r>
              <a:rPr lang="en-US" sz="2000" dirty="0"/>
              <a:t> is today Friday or Saturday?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Hungry:</a:t>
            </a:r>
            <a:r>
              <a:rPr lang="en-US" sz="2000" dirty="0"/>
              <a:t> are we hungry?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Patrons:</a:t>
            </a:r>
            <a:r>
              <a:rPr lang="en-US" sz="2000" dirty="0"/>
              <a:t> number of people in the restaurant (None, Some, Full)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Price:</a:t>
            </a:r>
            <a:r>
              <a:rPr lang="en-US" sz="2000" dirty="0"/>
              <a:t> price range ($, $$, $$$)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Raining:</a:t>
            </a:r>
            <a:r>
              <a:rPr lang="en-US" sz="2000" dirty="0"/>
              <a:t> is it raining outside?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Reservation:</a:t>
            </a:r>
            <a:r>
              <a:rPr lang="en-US" sz="2000" dirty="0"/>
              <a:t> have we made a reservation?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/>
              <a:t>Type:</a:t>
            </a:r>
            <a:r>
              <a:rPr lang="en-US" sz="2000" dirty="0"/>
              <a:t> kind of restaurant (French, Italian, Thai, Burger)</a:t>
            </a:r>
          </a:p>
          <a:p>
            <a:pPr marL="914400" lvl="1" indent="-457200">
              <a:buFontTx/>
              <a:buAutoNum type="arabicPeriod"/>
            </a:pPr>
            <a:r>
              <a:rPr lang="en-US" sz="2000" b="1" dirty="0" err="1"/>
              <a:t>WaitEstimate</a:t>
            </a:r>
            <a:r>
              <a:rPr lang="en-US" sz="2000" b="1" dirty="0"/>
              <a:t>:</a:t>
            </a:r>
            <a:r>
              <a:rPr lang="en-US" sz="2000" dirty="0"/>
              <a:t> estimated waiting time (0-10, 10-30, 30-60, &gt;60)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Lana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Lazebnik</a:t>
            </a:r>
            <a:endParaRPr lang="en-US" sz="1100" kern="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00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3906" t="29167" r="9766" b="19792"/>
          <a:stretch>
            <a:fillRect/>
          </a:stretch>
        </p:blipFill>
        <p:spPr bwMode="auto">
          <a:xfrm>
            <a:off x="305404" y="1600200"/>
            <a:ext cx="853379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/>
              <a:t>Another Example Decision Tree Classifier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Lana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Lazebnik</a:t>
            </a:r>
            <a:endParaRPr lang="en-US" sz="1100" kern="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8524" y="2364377"/>
            <a:ext cx="8734696" cy="2390521"/>
            <a:chOff x="178524" y="2364377"/>
            <a:chExt cx="8734696" cy="2390521"/>
          </a:xfrm>
        </p:grpSpPr>
        <p:sp>
          <p:nvSpPr>
            <p:cNvPr id="9" name="Rectangle 8"/>
            <p:cNvSpPr/>
            <p:nvPr/>
          </p:nvSpPr>
          <p:spPr>
            <a:xfrm>
              <a:off x="182880" y="2364377"/>
              <a:ext cx="8725989" cy="248194"/>
            </a:xfrm>
            <a:prstGeom prst="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8524" y="2973982"/>
              <a:ext cx="8725989" cy="248194"/>
            </a:xfrm>
            <a:prstGeom prst="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7231" y="3897099"/>
              <a:ext cx="8725989" cy="248194"/>
            </a:xfrm>
            <a:prstGeom prst="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75" y="4506704"/>
              <a:ext cx="8725989" cy="248194"/>
            </a:xfrm>
            <a:prstGeom prst="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8519" y="4188836"/>
            <a:ext cx="8734696" cy="1471760"/>
            <a:chOff x="178519" y="4188836"/>
            <a:chExt cx="8734696" cy="1471760"/>
          </a:xfrm>
        </p:grpSpPr>
        <p:sp>
          <p:nvSpPr>
            <p:cNvPr id="13" name="Rectangle 12"/>
            <p:cNvSpPr/>
            <p:nvPr/>
          </p:nvSpPr>
          <p:spPr>
            <a:xfrm>
              <a:off x="178519" y="4188836"/>
              <a:ext cx="8725989" cy="248194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7226" y="5412402"/>
              <a:ext cx="8725989" cy="248194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Oval 3"/>
          <p:cNvSpPr/>
          <p:nvPr/>
        </p:nvSpPr>
        <p:spPr bwMode="auto">
          <a:xfrm>
            <a:off x="3707904" y="1988840"/>
            <a:ext cx="648072" cy="375537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07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371600"/>
            <a:ext cx="79727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1213658"/>
            <a:ext cx="4874029" cy="172073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dirty="0"/>
              <a:t>Another Example Decision Tree Classifier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6390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 kern="0" dirty="0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Lana </a:t>
            </a:r>
            <a:r>
              <a:rPr lang="en-US" sz="1100" kern="0" dirty="0" err="1"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Lazebnik</a:t>
            </a:r>
            <a:endParaRPr lang="en-US" sz="1100" kern="0" dirty="0">
              <a:solidFill>
                <a:sysClr val="windowText" lastClr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4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371600"/>
            <a:ext cx="8164512" cy="3248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Learning a tree that classifies the training data perfectly may not lead to the tree with the best generalization to unseen data.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There may be noise in the training data that the tree is erroneously fitting.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algorithm may be making poor decisions towards the leaves of the tree that are based on very little data and may not reflect reliable trends.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69257" y="4327103"/>
            <a:ext cx="5805487" cy="2054225"/>
            <a:chOff x="2239963" y="4708525"/>
            <a:chExt cx="5805487" cy="2054225"/>
          </a:xfrm>
        </p:grpSpPr>
        <p:sp>
          <p:nvSpPr>
            <p:cNvPr id="261124" name="Line 4"/>
            <p:cNvSpPr>
              <a:spLocks noChangeShapeType="1"/>
            </p:cNvSpPr>
            <p:nvPr/>
          </p:nvSpPr>
          <p:spPr bwMode="auto">
            <a:xfrm>
              <a:off x="2693988" y="4730750"/>
              <a:ext cx="0" cy="16827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1125" name="Line 5"/>
            <p:cNvSpPr>
              <a:spLocks noChangeShapeType="1"/>
            </p:cNvSpPr>
            <p:nvPr/>
          </p:nvSpPr>
          <p:spPr bwMode="auto">
            <a:xfrm>
              <a:off x="2682875" y="6413500"/>
              <a:ext cx="4241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61126" name="Text Box 6"/>
            <p:cNvSpPr txBox="1">
              <a:spLocks noChangeArrowheads="1"/>
            </p:cNvSpPr>
            <p:nvPr/>
          </p:nvSpPr>
          <p:spPr bwMode="auto">
            <a:xfrm>
              <a:off x="3238500" y="6365875"/>
              <a:ext cx="2468563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/>
                <a:t>hypothesis complexity</a:t>
              </a:r>
            </a:p>
          </p:txBody>
        </p:sp>
        <p:sp>
          <p:nvSpPr>
            <p:cNvPr id="261127" name="Text Box 7"/>
            <p:cNvSpPr txBox="1">
              <a:spLocks noChangeArrowheads="1"/>
            </p:cNvSpPr>
            <p:nvPr/>
          </p:nvSpPr>
          <p:spPr bwMode="auto">
            <a:xfrm rot="-5400000">
              <a:off x="1897063" y="5391150"/>
              <a:ext cx="108267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/>
                <a:t>accuracy</a:t>
              </a:r>
            </a:p>
          </p:txBody>
        </p:sp>
        <p:grpSp>
          <p:nvGrpSpPr>
            <p:cNvPr id="2" name="Group 15"/>
            <p:cNvGrpSpPr>
              <a:grpSpLocks/>
            </p:cNvGrpSpPr>
            <p:nvPr/>
          </p:nvGrpSpPr>
          <p:grpSpPr bwMode="auto">
            <a:xfrm>
              <a:off x="2693988" y="4708525"/>
              <a:ext cx="5351462" cy="1277938"/>
              <a:chOff x="1697" y="2966"/>
              <a:chExt cx="3371" cy="805"/>
            </a:xfrm>
          </p:grpSpPr>
          <p:sp>
            <p:nvSpPr>
              <p:cNvPr id="261129" name="Freeform 9"/>
              <p:cNvSpPr>
                <a:spLocks/>
              </p:cNvSpPr>
              <p:nvPr/>
            </p:nvSpPr>
            <p:spPr bwMode="auto">
              <a:xfrm>
                <a:off x="1697" y="3122"/>
                <a:ext cx="2258" cy="649"/>
              </a:xfrm>
              <a:custGeom>
                <a:avLst/>
                <a:gdLst/>
                <a:ahLst/>
                <a:cxnLst>
                  <a:cxn ang="0">
                    <a:pos x="0" y="649"/>
                  </a:cxn>
                  <a:cxn ang="0">
                    <a:pos x="292" y="403"/>
                  </a:cxn>
                  <a:cxn ang="0">
                    <a:pos x="569" y="226"/>
                  </a:cxn>
                  <a:cxn ang="0">
                    <a:pos x="876" y="73"/>
                  </a:cxn>
                  <a:cxn ang="0">
                    <a:pos x="1244" y="11"/>
                  </a:cxn>
                  <a:cxn ang="0">
                    <a:pos x="1820" y="4"/>
                  </a:cxn>
                  <a:cxn ang="0">
                    <a:pos x="2258" y="4"/>
                  </a:cxn>
                </a:cxnLst>
                <a:rect l="0" t="0" r="r" b="b"/>
                <a:pathLst>
                  <a:path w="2258" h="649">
                    <a:moveTo>
                      <a:pt x="0" y="649"/>
                    </a:moveTo>
                    <a:cubicBezTo>
                      <a:pt x="98" y="561"/>
                      <a:pt x="197" y="473"/>
                      <a:pt x="292" y="403"/>
                    </a:cubicBezTo>
                    <a:cubicBezTo>
                      <a:pt x="387" y="333"/>
                      <a:pt x="472" y="281"/>
                      <a:pt x="569" y="226"/>
                    </a:cubicBezTo>
                    <a:cubicBezTo>
                      <a:pt x="666" y="171"/>
                      <a:pt x="763" y="109"/>
                      <a:pt x="876" y="73"/>
                    </a:cubicBezTo>
                    <a:cubicBezTo>
                      <a:pt x="989" y="37"/>
                      <a:pt x="1087" y="22"/>
                      <a:pt x="1244" y="11"/>
                    </a:cubicBezTo>
                    <a:cubicBezTo>
                      <a:pt x="1401" y="0"/>
                      <a:pt x="1651" y="5"/>
                      <a:pt x="1820" y="4"/>
                    </a:cubicBezTo>
                    <a:cubicBezTo>
                      <a:pt x="1989" y="3"/>
                      <a:pt x="2123" y="3"/>
                      <a:pt x="2258" y="4"/>
                    </a:cubicBezTo>
                  </a:path>
                </a:pathLst>
              </a:custGeom>
              <a:noFill/>
              <a:ln w="28575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1132" name="Text Box 12"/>
              <p:cNvSpPr txBox="1">
                <a:spLocks noChangeArrowheads="1"/>
              </p:cNvSpPr>
              <p:nvPr/>
            </p:nvSpPr>
            <p:spPr bwMode="auto">
              <a:xfrm>
                <a:off x="3952" y="2966"/>
                <a:ext cx="1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/>
                  <a:t>on training data</a:t>
                </a:r>
              </a:p>
            </p:txBody>
          </p:sp>
        </p:grp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693988" y="5114925"/>
              <a:ext cx="4908550" cy="871538"/>
              <a:chOff x="1697" y="3222"/>
              <a:chExt cx="3092" cy="549"/>
            </a:xfrm>
          </p:grpSpPr>
          <p:sp>
            <p:nvSpPr>
              <p:cNvPr id="261130" name="Freeform 10"/>
              <p:cNvSpPr>
                <a:spLocks/>
              </p:cNvSpPr>
              <p:nvPr/>
            </p:nvSpPr>
            <p:spPr bwMode="auto">
              <a:xfrm>
                <a:off x="1697" y="3222"/>
                <a:ext cx="2258" cy="549"/>
              </a:xfrm>
              <a:custGeom>
                <a:avLst/>
                <a:gdLst/>
                <a:ahLst/>
                <a:cxnLst>
                  <a:cxn ang="0">
                    <a:pos x="0" y="549"/>
                  </a:cxn>
                  <a:cxn ang="0">
                    <a:pos x="377" y="234"/>
                  </a:cxn>
                  <a:cxn ang="0">
                    <a:pos x="699" y="50"/>
                  </a:cxn>
                  <a:cxn ang="0">
                    <a:pos x="899" y="4"/>
                  </a:cxn>
                  <a:cxn ang="0">
                    <a:pos x="1122" y="27"/>
                  </a:cxn>
                  <a:cxn ang="0">
                    <a:pos x="1260" y="73"/>
                  </a:cxn>
                  <a:cxn ang="0">
                    <a:pos x="1644" y="157"/>
                  </a:cxn>
                  <a:cxn ang="0">
                    <a:pos x="2258" y="180"/>
                  </a:cxn>
                </a:cxnLst>
                <a:rect l="0" t="0" r="r" b="b"/>
                <a:pathLst>
                  <a:path w="2258" h="549">
                    <a:moveTo>
                      <a:pt x="0" y="549"/>
                    </a:moveTo>
                    <a:cubicBezTo>
                      <a:pt x="130" y="433"/>
                      <a:pt x="261" y="317"/>
                      <a:pt x="377" y="234"/>
                    </a:cubicBezTo>
                    <a:cubicBezTo>
                      <a:pt x="493" y="151"/>
                      <a:pt x="612" y="88"/>
                      <a:pt x="699" y="50"/>
                    </a:cubicBezTo>
                    <a:cubicBezTo>
                      <a:pt x="786" y="12"/>
                      <a:pt x="829" y="8"/>
                      <a:pt x="899" y="4"/>
                    </a:cubicBezTo>
                    <a:cubicBezTo>
                      <a:pt x="969" y="0"/>
                      <a:pt x="1062" y="16"/>
                      <a:pt x="1122" y="27"/>
                    </a:cubicBezTo>
                    <a:cubicBezTo>
                      <a:pt x="1182" y="38"/>
                      <a:pt x="1173" y="51"/>
                      <a:pt x="1260" y="73"/>
                    </a:cubicBezTo>
                    <a:cubicBezTo>
                      <a:pt x="1347" y="95"/>
                      <a:pt x="1478" y="139"/>
                      <a:pt x="1644" y="157"/>
                    </a:cubicBezTo>
                    <a:cubicBezTo>
                      <a:pt x="1810" y="175"/>
                      <a:pt x="2034" y="177"/>
                      <a:pt x="2258" y="180"/>
                    </a:cubicBezTo>
                  </a:path>
                </a:pathLst>
              </a:custGeom>
              <a:noFill/>
              <a:ln w="28575" cap="flat" cmpd="sng">
                <a:solidFill>
                  <a:schemeClr val="tx2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1133" name="Text Box 13"/>
              <p:cNvSpPr txBox="1">
                <a:spLocks noChangeArrowheads="1"/>
              </p:cNvSpPr>
              <p:nvPr/>
            </p:nvSpPr>
            <p:spPr bwMode="auto">
              <a:xfrm>
                <a:off x="3948" y="3285"/>
                <a:ext cx="841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/>
                  <a:t>on test data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0" y="6597352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Ray Mooney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 Noise in Decision Trees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847725"/>
          </a:xfrm>
        </p:spPr>
        <p:txBody>
          <a:bodyPr/>
          <a:lstStyle/>
          <a:p>
            <a:r>
              <a:rPr lang="en-US" sz="2400"/>
              <a:t>Category or feature noise can easily cause overfitting.</a:t>
            </a:r>
          </a:p>
          <a:p>
            <a:pPr lvl="1"/>
            <a:r>
              <a:rPr lang="en-US" sz="2000"/>
              <a:t>Add noisy instance &lt;medium, blue, circle&gt;: </a:t>
            </a:r>
            <a:r>
              <a:rPr lang="en-US" sz="2000">
                <a:solidFill>
                  <a:srgbClr val="FF0000"/>
                </a:solidFill>
              </a:rPr>
              <a:t>pos</a:t>
            </a:r>
            <a:r>
              <a:rPr lang="en-US" sz="2000"/>
              <a:t> (but really </a:t>
            </a:r>
            <a:r>
              <a:rPr lang="en-US" sz="2000">
                <a:solidFill>
                  <a:srgbClr val="FF0000"/>
                </a:solidFill>
              </a:rPr>
              <a:t>neg</a:t>
            </a:r>
            <a:r>
              <a:rPr lang="en-US" sz="2000"/>
              <a:t>)</a:t>
            </a:r>
          </a:p>
        </p:txBody>
      </p:sp>
      <p:sp>
        <p:nvSpPr>
          <p:cNvPr id="268293" name="Oval 5"/>
          <p:cNvSpPr>
            <a:spLocks noChangeArrowheads="1"/>
          </p:cNvSpPr>
          <p:nvPr/>
        </p:nvSpPr>
        <p:spPr bwMode="auto">
          <a:xfrm>
            <a:off x="2895600" y="2933700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294" name="Oval 6"/>
          <p:cNvSpPr>
            <a:spLocks noChangeArrowheads="1"/>
          </p:cNvSpPr>
          <p:nvPr/>
        </p:nvSpPr>
        <p:spPr bwMode="auto">
          <a:xfrm>
            <a:off x="2227263" y="3590925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295" name="Oval 7"/>
          <p:cNvSpPr>
            <a:spLocks noChangeArrowheads="1"/>
          </p:cNvSpPr>
          <p:nvPr/>
        </p:nvSpPr>
        <p:spPr bwMode="auto">
          <a:xfrm>
            <a:off x="2973388" y="3590925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296" name="Line 8"/>
          <p:cNvSpPr>
            <a:spLocks noChangeShapeType="1"/>
          </p:cNvSpPr>
          <p:nvPr/>
        </p:nvSpPr>
        <p:spPr bwMode="auto">
          <a:xfrm flipH="1">
            <a:off x="2312988" y="3001963"/>
            <a:ext cx="658812" cy="62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297" name="Line 9"/>
          <p:cNvSpPr>
            <a:spLocks noChangeShapeType="1"/>
          </p:cNvSpPr>
          <p:nvPr/>
        </p:nvSpPr>
        <p:spPr bwMode="auto">
          <a:xfrm>
            <a:off x="2979738" y="2965450"/>
            <a:ext cx="15875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298" name="Line 10"/>
          <p:cNvSpPr>
            <a:spLocks noChangeShapeType="1"/>
          </p:cNvSpPr>
          <p:nvPr/>
        </p:nvSpPr>
        <p:spPr bwMode="auto">
          <a:xfrm>
            <a:off x="2890838" y="2973388"/>
            <a:ext cx="785812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2252663" y="2797175"/>
            <a:ext cx="701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008000"/>
                </a:solidFill>
              </a:rPr>
              <a:t>shape</a:t>
            </a:r>
            <a:endParaRPr lang="en-US"/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1906588" y="3182938"/>
            <a:ext cx="6889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circle</a:t>
            </a:r>
            <a:endParaRPr lang="en-US"/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2593975" y="3263900"/>
            <a:ext cx="777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square</a:t>
            </a:r>
            <a:endParaRPr lang="en-US"/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3416300" y="3222625"/>
            <a:ext cx="879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triangle</a:t>
            </a:r>
            <a:endParaRPr lang="en-US"/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2011363" y="3581400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304" name="Text Box 16"/>
          <p:cNvSpPr txBox="1">
            <a:spLocks noChangeArrowheads="1"/>
          </p:cNvSpPr>
          <p:nvPr/>
        </p:nvSpPr>
        <p:spPr bwMode="auto">
          <a:xfrm>
            <a:off x="2747963" y="3551238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305" name="Text Box 17"/>
          <p:cNvSpPr txBox="1">
            <a:spLocks noChangeArrowheads="1"/>
          </p:cNvSpPr>
          <p:nvPr/>
        </p:nvSpPr>
        <p:spPr bwMode="auto">
          <a:xfrm>
            <a:off x="3475038" y="3556000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306" name="Oval 18"/>
          <p:cNvSpPr>
            <a:spLocks noChangeArrowheads="1"/>
          </p:cNvSpPr>
          <p:nvPr/>
        </p:nvSpPr>
        <p:spPr bwMode="auto">
          <a:xfrm>
            <a:off x="3608388" y="3551238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308" name="Oval 20"/>
          <p:cNvSpPr>
            <a:spLocks noChangeArrowheads="1"/>
          </p:cNvSpPr>
          <p:nvPr/>
        </p:nvSpPr>
        <p:spPr bwMode="auto">
          <a:xfrm>
            <a:off x="3675063" y="2965450"/>
            <a:ext cx="114300" cy="106363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309" name="Oval 21"/>
          <p:cNvSpPr>
            <a:spLocks noChangeArrowheads="1"/>
          </p:cNvSpPr>
          <p:nvPr/>
        </p:nvSpPr>
        <p:spPr bwMode="auto">
          <a:xfrm>
            <a:off x="4387850" y="2965450"/>
            <a:ext cx="114300" cy="106363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 flipH="1">
            <a:off x="2951163" y="2376488"/>
            <a:ext cx="720725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311" name="Line 23"/>
          <p:cNvSpPr>
            <a:spLocks noChangeShapeType="1"/>
          </p:cNvSpPr>
          <p:nvPr/>
        </p:nvSpPr>
        <p:spPr bwMode="auto">
          <a:xfrm>
            <a:off x="3679825" y="2339975"/>
            <a:ext cx="17463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312" name="Line 24"/>
          <p:cNvSpPr>
            <a:spLocks noChangeShapeType="1"/>
          </p:cNvSpPr>
          <p:nvPr/>
        </p:nvSpPr>
        <p:spPr bwMode="auto">
          <a:xfrm>
            <a:off x="3608388" y="2347913"/>
            <a:ext cx="785812" cy="633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68313" name="Oval 25"/>
          <p:cNvSpPr>
            <a:spLocks noChangeArrowheads="1"/>
          </p:cNvSpPr>
          <p:nvPr/>
        </p:nvSpPr>
        <p:spPr bwMode="auto">
          <a:xfrm>
            <a:off x="3611563" y="2287588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314" name="Oval 26"/>
          <p:cNvSpPr>
            <a:spLocks noChangeArrowheads="1"/>
          </p:cNvSpPr>
          <p:nvPr/>
        </p:nvSpPr>
        <p:spPr bwMode="auto">
          <a:xfrm>
            <a:off x="2892425" y="2944813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68315" name="Text Box 27"/>
          <p:cNvSpPr txBox="1">
            <a:spLocks noChangeArrowheads="1"/>
          </p:cNvSpPr>
          <p:nvPr/>
        </p:nvSpPr>
        <p:spPr bwMode="auto">
          <a:xfrm>
            <a:off x="3706813" y="2143125"/>
            <a:ext cx="650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008000"/>
                </a:solidFill>
              </a:rPr>
              <a:t>color</a:t>
            </a:r>
          </a:p>
        </p:txBody>
      </p:sp>
      <p:sp>
        <p:nvSpPr>
          <p:cNvPr id="268316" name="Text Box 28"/>
          <p:cNvSpPr txBox="1">
            <a:spLocks noChangeArrowheads="1"/>
          </p:cNvSpPr>
          <p:nvPr/>
        </p:nvSpPr>
        <p:spPr bwMode="auto">
          <a:xfrm>
            <a:off x="2835275" y="2514600"/>
            <a:ext cx="4730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red</a:t>
            </a:r>
          </a:p>
        </p:txBody>
      </p:sp>
      <p:sp>
        <p:nvSpPr>
          <p:cNvPr id="268317" name="Text Box 29"/>
          <p:cNvSpPr txBox="1">
            <a:spLocks noChangeArrowheads="1"/>
          </p:cNvSpPr>
          <p:nvPr/>
        </p:nvSpPr>
        <p:spPr bwMode="auto">
          <a:xfrm>
            <a:off x="4192588" y="2544763"/>
            <a:ext cx="5746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blue</a:t>
            </a:r>
          </a:p>
        </p:txBody>
      </p:sp>
      <p:sp>
        <p:nvSpPr>
          <p:cNvPr id="268318" name="Text Box 30"/>
          <p:cNvSpPr txBox="1">
            <a:spLocks noChangeArrowheads="1"/>
          </p:cNvSpPr>
          <p:nvPr/>
        </p:nvSpPr>
        <p:spPr bwMode="auto">
          <a:xfrm>
            <a:off x="3333750" y="2627313"/>
            <a:ext cx="6889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green</a:t>
            </a:r>
          </a:p>
        </p:txBody>
      </p:sp>
      <p:sp>
        <p:nvSpPr>
          <p:cNvPr id="268320" name="Text Box 32"/>
          <p:cNvSpPr txBox="1">
            <a:spLocks noChangeArrowheads="1"/>
          </p:cNvSpPr>
          <p:nvPr/>
        </p:nvSpPr>
        <p:spPr bwMode="auto">
          <a:xfrm>
            <a:off x="2011363" y="3603625"/>
            <a:ext cx="498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pos</a:t>
            </a:r>
          </a:p>
        </p:txBody>
      </p:sp>
      <p:sp>
        <p:nvSpPr>
          <p:cNvPr id="268322" name="Text Box 34"/>
          <p:cNvSpPr txBox="1">
            <a:spLocks noChangeArrowheads="1"/>
          </p:cNvSpPr>
          <p:nvPr/>
        </p:nvSpPr>
        <p:spPr bwMode="auto">
          <a:xfrm>
            <a:off x="2749550" y="3595688"/>
            <a:ext cx="5111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268323" name="Text Box 35"/>
          <p:cNvSpPr txBox="1">
            <a:spLocks noChangeArrowheads="1"/>
          </p:cNvSpPr>
          <p:nvPr/>
        </p:nvSpPr>
        <p:spPr bwMode="auto">
          <a:xfrm>
            <a:off x="3455988" y="3586163"/>
            <a:ext cx="498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pos</a:t>
            </a:r>
          </a:p>
        </p:txBody>
      </p:sp>
      <p:sp>
        <p:nvSpPr>
          <p:cNvPr id="268325" name="Text Box 37"/>
          <p:cNvSpPr txBox="1">
            <a:spLocks noChangeArrowheads="1"/>
          </p:cNvSpPr>
          <p:nvPr/>
        </p:nvSpPr>
        <p:spPr bwMode="auto">
          <a:xfrm>
            <a:off x="3486150" y="2943225"/>
            <a:ext cx="5111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268326" name="Text Box 38"/>
          <p:cNvSpPr txBox="1">
            <a:spLocks noChangeArrowheads="1"/>
          </p:cNvSpPr>
          <p:nvPr/>
        </p:nvSpPr>
        <p:spPr bwMode="auto">
          <a:xfrm>
            <a:off x="4254500" y="2917825"/>
            <a:ext cx="5111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6597352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Ray Mooney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Ensembles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933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Learn multiple alternative definitions of a concept using different training data or different learning algorithms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Combine decisions of multiple definitions</a:t>
            </a:r>
          </a:p>
        </p:txBody>
      </p:sp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4371975" y="2938463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498850" y="2705100"/>
            <a:ext cx="1938338" cy="596900"/>
            <a:chOff x="2265" y="2165"/>
            <a:chExt cx="1221" cy="376"/>
          </a:xfrm>
        </p:grpSpPr>
        <p:sp>
          <p:nvSpPr>
            <p:cNvPr id="276486" name="Text Box 6"/>
            <p:cNvSpPr txBox="1">
              <a:spLocks noChangeArrowheads="1"/>
            </p:cNvSpPr>
            <p:nvPr/>
          </p:nvSpPr>
          <p:spPr bwMode="auto">
            <a:xfrm>
              <a:off x="2370" y="2229"/>
              <a:ext cx="100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/>
                <a:t>Training Data</a:t>
              </a:r>
            </a:p>
          </p:txBody>
        </p:sp>
        <p:sp>
          <p:nvSpPr>
            <p:cNvPr id="276488" name="Oval 8"/>
            <p:cNvSpPr>
              <a:spLocks noChangeArrowheads="1"/>
            </p:cNvSpPr>
            <p:nvPr/>
          </p:nvSpPr>
          <p:spPr bwMode="auto">
            <a:xfrm>
              <a:off x="2265" y="2165"/>
              <a:ext cx="1221" cy="37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1736725" y="3233738"/>
            <a:ext cx="5437188" cy="811212"/>
            <a:chOff x="1094" y="2037"/>
            <a:chExt cx="3425" cy="511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094" y="2219"/>
              <a:ext cx="660" cy="329"/>
              <a:chOff x="1140" y="2654"/>
              <a:chExt cx="660" cy="329"/>
            </a:xfrm>
          </p:grpSpPr>
          <p:sp>
            <p:nvSpPr>
              <p:cNvPr id="276487" name="Text Box 7"/>
              <p:cNvSpPr txBox="1">
                <a:spLocks noChangeArrowheads="1"/>
              </p:cNvSpPr>
              <p:nvPr/>
            </p:nvSpPr>
            <p:spPr bwMode="auto">
              <a:xfrm>
                <a:off x="1218" y="2674"/>
                <a:ext cx="4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/>
                  <a:t>Data1</a:t>
                </a:r>
              </a:p>
            </p:txBody>
          </p:sp>
          <p:sp>
            <p:nvSpPr>
              <p:cNvPr id="276489" name="Oval 9"/>
              <p:cNvSpPr>
                <a:spLocks noChangeArrowheads="1"/>
              </p:cNvSpPr>
              <p:nvPr/>
            </p:nvSpPr>
            <p:spPr bwMode="auto">
              <a:xfrm>
                <a:off x="1140" y="2654"/>
                <a:ext cx="660" cy="32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859" y="2219"/>
              <a:ext cx="660" cy="329"/>
              <a:chOff x="1140" y="2654"/>
              <a:chExt cx="660" cy="329"/>
            </a:xfrm>
          </p:grpSpPr>
          <p:sp>
            <p:nvSpPr>
              <p:cNvPr id="276495" name="Text Box 15"/>
              <p:cNvSpPr txBox="1">
                <a:spLocks noChangeArrowheads="1"/>
              </p:cNvSpPr>
              <p:nvPr/>
            </p:nvSpPr>
            <p:spPr bwMode="auto">
              <a:xfrm>
                <a:off x="1218" y="2674"/>
                <a:ext cx="580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/>
                  <a:t>Data m</a:t>
                </a:r>
              </a:p>
            </p:txBody>
          </p:sp>
          <p:sp>
            <p:nvSpPr>
              <p:cNvPr id="276496" name="Oval 16"/>
              <p:cNvSpPr>
                <a:spLocks noChangeArrowheads="1"/>
              </p:cNvSpPr>
              <p:nvPr/>
            </p:nvSpPr>
            <p:spPr bwMode="auto">
              <a:xfrm>
                <a:off x="1140" y="2654"/>
                <a:ext cx="660" cy="32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973" y="2219"/>
              <a:ext cx="660" cy="329"/>
              <a:chOff x="1140" y="2654"/>
              <a:chExt cx="660" cy="329"/>
            </a:xfrm>
          </p:grpSpPr>
          <p:sp>
            <p:nvSpPr>
              <p:cNvPr id="276498" name="Text Box 18"/>
              <p:cNvSpPr txBox="1">
                <a:spLocks noChangeArrowheads="1"/>
              </p:cNvSpPr>
              <p:nvPr/>
            </p:nvSpPr>
            <p:spPr bwMode="auto">
              <a:xfrm>
                <a:off x="1218" y="2674"/>
                <a:ext cx="4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/>
                  <a:t>Data2</a:t>
                </a:r>
              </a:p>
            </p:txBody>
          </p:sp>
          <p:sp>
            <p:nvSpPr>
              <p:cNvPr id="276499" name="Oval 19"/>
              <p:cNvSpPr>
                <a:spLocks noChangeArrowheads="1"/>
              </p:cNvSpPr>
              <p:nvPr/>
            </p:nvSpPr>
            <p:spPr bwMode="auto">
              <a:xfrm>
                <a:off x="1140" y="2654"/>
                <a:ext cx="660" cy="32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6501" name="Text Box 21"/>
            <p:cNvSpPr txBox="1">
              <a:spLocks noChangeArrowheads="1"/>
            </p:cNvSpPr>
            <p:nvPr/>
          </p:nvSpPr>
          <p:spPr bwMode="auto">
            <a:xfrm>
              <a:off x="2692" y="2115"/>
              <a:ext cx="1138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3200">
                  <a:sym typeface="Symbol" pitchFamily="18" charset="2"/>
                </a:rPr>
                <a:t>        </a:t>
              </a:r>
            </a:p>
          </p:txBody>
        </p:sp>
        <p:cxnSp>
          <p:nvCxnSpPr>
            <p:cNvPr id="276506" name="AutoShape 26"/>
            <p:cNvCxnSpPr>
              <a:cxnSpLocks noChangeShapeType="1"/>
              <a:stCxn id="276488" idx="3"/>
              <a:endCxn id="276489" idx="7"/>
            </p:cNvCxnSpPr>
            <p:nvPr/>
          </p:nvCxnSpPr>
          <p:spPr bwMode="auto">
            <a:xfrm flipH="1">
              <a:off x="1657" y="2037"/>
              <a:ext cx="726" cy="21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07" name="AutoShape 27"/>
            <p:cNvCxnSpPr>
              <a:cxnSpLocks noChangeShapeType="1"/>
              <a:stCxn id="276488" idx="4"/>
              <a:endCxn id="276499" idx="7"/>
            </p:cNvCxnSpPr>
            <p:nvPr/>
          </p:nvCxnSpPr>
          <p:spPr bwMode="auto">
            <a:xfrm flipH="1">
              <a:off x="2536" y="2092"/>
              <a:ext cx="279" cy="1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09" name="AutoShape 29"/>
            <p:cNvCxnSpPr>
              <a:cxnSpLocks noChangeShapeType="1"/>
              <a:stCxn id="276488" idx="5"/>
              <a:endCxn id="276496" idx="1"/>
            </p:cNvCxnSpPr>
            <p:nvPr/>
          </p:nvCxnSpPr>
          <p:spPr bwMode="auto">
            <a:xfrm>
              <a:off x="3246" y="2037"/>
              <a:ext cx="710" cy="21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1701800" y="4064000"/>
            <a:ext cx="5586413" cy="831850"/>
            <a:chOff x="1072" y="2560"/>
            <a:chExt cx="3519" cy="524"/>
          </a:xfrm>
        </p:grpSpPr>
        <p:sp>
          <p:nvSpPr>
            <p:cNvPr id="276502" name="Text Box 22"/>
            <p:cNvSpPr txBox="1">
              <a:spLocks noChangeArrowheads="1"/>
            </p:cNvSpPr>
            <p:nvPr/>
          </p:nvSpPr>
          <p:spPr bwMode="auto">
            <a:xfrm>
              <a:off x="1072" y="2805"/>
              <a:ext cx="715" cy="27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/>
                <a:t>Learner1</a:t>
              </a:r>
            </a:p>
          </p:txBody>
        </p:sp>
        <p:sp>
          <p:nvSpPr>
            <p:cNvPr id="276503" name="Text Box 23"/>
            <p:cNvSpPr txBox="1">
              <a:spLocks noChangeArrowheads="1"/>
            </p:cNvSpPr>
            <p:nvPr/>
          </p:nvSpPr>
          <p:spPr bwMode="auto">
            <a:xfrm>
              <a:off x="1952" y="2793"/>
              <a:ext cx="715" cy="27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/>
                <a:t>Learner2</a:t>
              </a:r>
            </a:p>
          </p:txBody>
        </p:sp>
        <p:sp>
          <p:nvSpPr>
            <p:cNvPr id="276504" name="Text Box 24"/>
            <p:cNvSpPr txBox="1">
              <a:spLocks noChangeArrowheads="1"/>
            </p:cNvSpPr>
            <p:nvPr/>
          </p:nvSpPr>
          <p:spPr bwMode="auto">
            <a:xfrm>
              <a:off x="3792" y="2774"/>
              <a:ext cx="799" cy="27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/>
                <a:t>Learner m</a:t>
              </a:r>
            </a:p>
          </p:txBody>
        </p:sp>
        <p:cxnSp>
          <p:nvCxnSpPr>
            <p:cNvPr id="276510" name="AutoShape 30"/>
            <p:cNvCxnSpPr>
              <a:cxnSpLocks noChangeShapeType="1"/>
              <a:stCxn id="276489" idx="4"/>
              <a:endCxn id="276502" idx="0"/>
            </p:cNvCxnSpPr>
            <p:nvPr/>
          </p:nvCxnSpPr>
          <p:spPr bwMode="auto">
            <a:xfrm>
              <a:off x="1424" y="2560"/>
              <a:ext cx="6" cy="23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11" name="AutoShape 31"/>
            <p:cNvCxnSpPr>
              <a:cxnSpLocks noChangeShapeType="1"/>
              <a:stCxn id="276499" idx="4"/>
              <a:endCxn id="276503" idx="0"/>
            </p:cNvCxnSpPr>
            <p:nvPr/>
          </p:nvCxnSpPr>
          <p:spPr bwMode="auto">
            <a:xfrm>
              <a:off x="2303" y="2560"/>
              <a:ext cx="7" cy="22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12" name="AutoShape 32"/>
            <p:cNvCxnSpPr>
              <a:cxnSpLocks noChangeShapeType="1"/>
              <a:stCxn id="276496" idx="4"/>
              <a:endCxn id="276504" idx="0"/>
            </p:cNvCxnSpPr>
            <p:nvPr/>
          </p:nvCxnSpPr>
          <p:spPr bwMode="auto">
            <a:xfrm>
              <a:off x="4189" y="2560"/>
              <a:ext cx="3" cy="20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76532" name="Text Box 52"/>
            <p:cNvSpPr txBox="1">
              <a:spLocks noChangeArrowheads="1"/>
            </p:cNvSpPr>
            <p:nvPr/>
          </p:nvSpPr>
          <p:spPr bwMode="auto">
            <a:xfrm>
              <a:off x="2657" y="2719"/>
              <a:ext cx="1138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3200">
                  <a:sym typeface="Symbol" pitchFamily="18" charset="2"/>
                </a:rPr>
                <a:t>        </a:t>
              </a: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1754188" y="4857750"/>
            <a:ext cx="5554662" cy="839788"/>
            <a:chOff x="1105" y="3060"/>
            <a:chExt cx="3499" cy="529"/>
          </a:xfrm>
        </p:grpSpPr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1105" y="3260"/>
              <a:ext cx="660" cy="329"/>
              <a:chOff x="1105" y="3383"/>
              <a:chExt cx="660" cy="329"/>
            </a:xfrm>
          </p:grpSpPr>
          <p:sp>
            <p:nvSpPr>
              <p:cNvPr id="276514" name="Text Box 34"/>
              <p:cNvSpPr txBox="1">
                <a:spLocks noChangeArrowheads="1"/>
              </p:cNvSpPr>
              <p:nvPr/>
            </p:nvSpPr>
            <p:spPr bwMode="auto">
              <a:xfrm>
                <a:off x="1144" y="3403"/>
                <a:ext cx="611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/>
                  <a:t>Model1</a:t>
                </a:r>
              </a:p>
            </p:txBody>
          </p:sp>
          <p:sp>
            <p:nvSpPr>
              <p:cNvPr id="276515" name="Oval 35"/>
              <p:cNvSpPr>
                <a:spLocks noChangeArrowheads="1"/>
              </p:cNvSpPr>
              <p:nvPr/>
            </p:nvSpPr>
            <p:spPr bwMode="auto">
              <a:xfrm>
                <a:off x="1105" y="3383"/>
                <a:ext cx="660" cy="329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55"/>
            <p:cNvGrpSpPr>
              <a:grpSpLocks/>
            </p:cNvGrpSpPr>
            <p:nvPr/>
          </p:nvGrpSpPr>
          <p:grpSpPr bwMode="auto">
            <a:xfrm>
              <a:off x="1977" y="3260"/>
              <a:ext cx="660" cy="329"/>
              <a:chOff x="1977" y="3383"/>
              <a:chExt cx="660" cy="329"/>
            </a:xfrm>
          </p:grpSpPr>
          <p:sp>
            <p:nvSpPr>
              <p:cNvPr id="276524" name="Text Box 44"/>
              <p:cNvSpPr txBox="1">
                <a:spLocks noChangeArrowheads="1"/>
              </p:cNvSpPr>
              <p:nvPr/>
            </p:nvSpPr>
            <p:spPr bwMode="auto">
              <a:xfrm>
                <a:off x="2016" y="3403"/>
                <a:ext cx="611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/>
                  <a:t>Model2</a:t>
                </a:r>
              </a:p>
            </p:txBody>
          </p:sp>
          <p:sp>
            <p:nvSpPr>
              <p:cNvPr id="276525" name="Oval 45"/>
              <p:cNvSpPr>
                <a:spLocks noChangeArrowheads="1"/>
              </p:cNvSpPr>
              <p:nvPr/>
            </p:nvSpPr>
            <p:spPr bwMode="auto">
              <a:xfrm>
                <a:off x="1977" y="3383"/>
                <a:ext cx="660" cy="329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3855" y="3260"/>
              <a:ext cx="749" cy="329"/>
              <a:chOff x="3855" y="3383"/>
              <a:chExt cx="660" cy="329"/>
            </a:xfrm>
          </p:grpSpPr>
          <p:sp>
            <p:nvSpPr>
              <p:cNvPr id="276527" name="Text Box 47"/>
              <p:cNvSpPr txBox="1">
                <a:spLocks noChangeArrowheads="1"/>
              </p:cNvSpPr>
              <p:nvPr/>
            </p:nvSpPr>
            <p:spPr bwMode="auto">
              <a:xfrm>
                <a:off x="3894" y="3403"/>
                <a:ext cx="612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/>
                  <a:t>Model m</a:t>
                </a:r>
              </a:p>
            </p:txBody>
          </p:sp>
          <p:sp>
            <p:nvSpPr>
              <p:cNvPr id="276528" name="Oval 48"/>
              <p:cNvSpPr>
                <a:spLocks noChangeArrowheads="1"/>
              </p:cNvSpPr>
              <p:nvPr/>
            </p:nvSpPr>
            <p:spPr bwMode="auto">
              <a:xfrm>
                <a:off x="3855" y="3383"/>
                <a:ext cx="660" cy="329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76529" name="AutoShape 49"/>
            <p:cNvCxnSpPr>
              <a:cxnSpLocks noChangeShapeType="1"/>
              <a:stCxn id="276502" idx="2"/>
              <a:endCxn id="276515" idx="0"/>
            </p:cNvCxnSpPr>
            <p:nvPr/>
          </p:nvCxnSpPr>
          <p:spPr bwMode="auto">
            <a:xfrm>
              <a:off x="1430" y="3091"/>
              <a:ext cx="5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30" name="AutoShape 50"/>
            <p:cNvCxnSpPr>
              <a:cxnSpLocks noChangeShapeType="1"/>
              <a:stCxn id="276503" idx="2"/>
              <a:endCxn id="276525" idx="0"/>
            </p:cNvCxnSpPr>
            <p:nvPr/>
          </p:nvCxnSpPr>
          <p:spPr bwMode="auto">
            <a:xfrm flipH="1">
              <a:off x="2307" y="3079"/>
              <a:ext cx="3" cy="16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31" name="AutoShape 51"/>
            <p:cNvCxnSpPr>
              <a:cxnSpLocks noChangeShapeType="1"/>
              <a:stCxn id="276504" idx="2"/>
              <a:endCxn id="276528" idx="0"/>
            </p:cNvCxnSpPr>
            <p:nvPr/>
          </p:nvCxnSpPr>
          <p:spPr bwMode="auto">
            <a:xfrm>
              <a:off x="4192" y="3060"/>
              <a:ext cx="38" cy="1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276533" name="Text Box 53"/>
            <p:cNvSpPr txBox="1">
              <a:spLocks noChangeArrowheads="1"/>
            </p:cNvSpPr>
            <p:nvPr/>
          </p:nvSpPr>
          <p:spPr bwMode="auto">
            <a:xfrm>
              <a:off x="2660" y="3169"/>
              <a:ext cx="1138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3200">
                  <a:sym typeface="Symbol" pitchFamily="18" charset="2"/>
                </a:rPr>
                <a:t>        </a:t>
              </a:r>
            </a:p>
          </p:txBody>
        </p: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2278063" y="5716588"/>
            <a:ext cx="4437062" cy="731837"/>
            <a:chOff x="1435" y="3601"/>
            <a:chExt cx="2795" cy="461"/>
          </a:xfrm>
        </p:grpSpPr>
        <p:sp>
          <p:nvSpPr>
            <p:cNvPr id="276537" name="Text Box 57"/>
            <p:cNvSpPr txBox="1">
              <a:spLocks noChangeArrowheads="1"/>
            </p:cNvSpPr>
            <p:nvPr/>
          </p:nvSpPr>
          <p:spPr bwMode="auto">
            <a:xfrm>
              <a:off x="2016" y="3788"/>
              <a:ext cx="1234" cy="274"/>
            </a:xfrm>
            <a:prstGeom prst="rect">
              <a:avLst/>
            </a:prstGeom>
            <a:noFill/>
            <a:ln w="38100">
              <a:solidFill>
                <a:srgbClr val="CC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/>
                <a:t>Model Combiner</a:t>
              </a:r>
            </a:p>
          </p:txBody>
        </p:sp>
        <p:cxnSp>
          <p:nvCxnSpPr>
            <p:cNvPr id="276539" name="AutoShape 59"/>
            <p:cNvCxnSpPr>
              <a:cxnSpLocks noChangeShapeType="1"/>
              <a:stCxn id="276515" idx="4"/>
              <a:endCxn id="276537" idx="0"/>
            </p:cNvCxnSpPr>
            <p:nvPr/>
          </p:nvCxnSpPr>
          <p:spPr bwMode="auto">
            <a:xfrm>
              <a:off x="1435" y="3601"/>
              <a:ext cx="1198" cy="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40" name="AutoShape 60"/>
            <p:cNvCxnSpPr>
              <a:cxnSpLocks noChangeShapeType="1"/>
              <a:stCxn id="276525" idx="4"/>
              <a:endCxn id="276537" idx="0"/>
            </p:cNvCxnSpPr>
            <p:nvPr/>
          </p:nvCxnSpPr>
          <p:spPr bwMode="auto">
            <a:xfrm>
              <a:off x="2307" y="3601"/>
              <a:ext cx="326" cy="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6541" name="AutoShape 61"/>
            <p:cNvCxnSpPr>
              <a:cxnSpLocks noChangeShapeType="1"/>
              <a:stCxn id="276528" idx="4"/>
              <a:endCxn id="276537" idx="0"/>
            </p:cNvCxnSpPr>
            <p:nvPr/>
          </p:nvCxnSpPr>
          <p:spPr bwMode="auto">
            <a:xfrm flipH="1">
              <a:off x="2633" y="3601"/>
              <a:ext cx="1597" cy="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5178425" y="5962650"/>
            <a:ext cx="2814638" cy="522288"/>
            <a:chOff x="3262" y="3756"/>
            <a:chExt cx="1773" cy="329"/>
          </a:xfrm>
        </p:grpSpPr>
        <p:grpSp>
          <p:nvGrpSpPr>
            <p:cNvPr id="14" name="Group 64"/>
            <p:cNvGrpSpPr>
              <a:grpSpLocks/>
            </p:cNvGrpSpPr>
            <p:nvPr/>
          </p:nvGrpSpPr>
          <p:grpSpPr bwMode="auto">
            <a:xfrm>
              <a:off x="3830" y="3756"/>
              <a:ext cx="1205" cy="329"/>
              <a:chOff x="3855" y="3383"/>
              <a:chExt cx="660" cy="329"/>
            </a:xfrm>
          </p:grpSpPr>
          <p:sp>
            <p:nvSpPr>
              <p:cNvPr id="276545" name="Text Box 65"/>
              <p:cNvSpPr txBox="1">
                <a:spLocks noChangeArrowheads="1"/>
              </p:cNvSpPr>
              <p:nvPr/>
            </p:nvSpPr>
            <p:spPr bwMode="auto">
              <a:xfrm>
                <a:off x="3894" y="3403"/>
                <a:ext cx="52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r>
                  <a:rPr lang="en-US"/>
                  <a:t> Final Model</a:t>
                </a:r>
              </a:p>
            </p:txBody>
          </p:sp>
          <p:sp>
            <p:nvSpPr>
              <p:cNvPr id="276546" name="Oval 66"/>
              <p:cNvSpPr>
                <a:spLocks noChangeArrowheads="1"/>
              </p:cNvSpPr>
              <p:nvPr/>
            </p:nvSpPr>
            <p:spPr bwMode="auto">
              <a:xfrm>
                <a:off x="3855" y="3383"/>
                <a:ext cx="660" cy="329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76547" name="AutoShape 67"/>
            <p:cNvCxnSpPr>
              <a:cxnSpLocks noChangeShapeType="1"/>
              <a:stCxn id="276537" idx="3"/>
              <a:endCxn id="276546" idx="2"/>
            </p:cNvCxnSpPr>
            <p:nvPr/>
          </p:nvCxnSpPr>
          <p:spPr bwMode="auto">
            <a:xfrm flipV="1">
              <a:off x="3262" y="3921"/>
              <a:ext cx="556" cy="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56" name="TextBox 55"/>
          <p:cNvSpPr txBox="1"/>
          <p:nvPr/>
        </p:nvSpPr>
        <p:spPr>
          <a:xfrm>
            <a:off x="0" y="6597352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Ray Mooney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 Noise in Decision Trees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847725"/>
          </a:xfrm>
        </p:spPr>
        <p:txBody>
          <a:bodyPr/>
          <a:lstStyle/>
          <a:p>
            <a:r>
              <a:rPr lang="en-US" sz="2400"/>
              <a:t>Category or feature noise can easily cause overfitting.</a:t>
            </a:r>
          </a:p>
          <a:p>
            <a:pPr lvl="1"/>
            <a:r>
              <a:rPr lang="en-US" sz="2000"/>
              <a:t>Add noisy instance &lt;medium, blue, circle&gt;: </a:t>
            </a:r>
            <a:r>
              <a:rPr lang="en-US" sz="2000">
                <a:solidFill>
                  <a:srgbClr val="FF0000"/>
                </a:solidFill>
              </a:rPr>
              <a:t>pos</a:t>
            </a:r>
            <a:r>
              <a:rPr lang="en-US" sz="2000"/>
              <a:t> (but really </a:t>
            </a:r>
            <a:r>
              <a:rPr lang="en-US" sz="2000">
                <a:solidFill>
                  <a:srgbClr val="FF0000"/>
                </a:solidFill>
              </a:rPr>
              <a:t>neg</a:t>
            </a:r>
            <a:r>
              <a:rPr lang="en-US" sz="2000"/>
              <a:t>)</a:t>
            </a:r>
          </a:p>
        </p:txBody>
      </p:sp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2895600" y="2933700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41" name="Oval 5"/>
          <p:cNvSpPr>
            <a:spLocks noChangeArrowheads="1"/>
          </p:cNvSpPr>
          <p:nvPr/>
        </p:nvSpPr>
        <p:spPr bwMode="auto">
          <a:xfrm>
            <a:off x="2227263" y="3590925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42" name="Oval 6"/>
          <p:cNvSpPr>
            <a:spLocks noChangeArrowheads="1"/>
          </p:cNvSpPr>
          <p:nvPr/>
        </p:nvSpPr>
        <p:spPr bwMode="auto">
          <a:xfrm>
            <a:off x="2973388" y="3590925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 flipH="1">
            <a:off x="2312988" y="3001963"/>
            <a:ext cx="658812" cy="62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>
            <a:off x="2979738" y="2965450"/>
            <a:ext cx="15875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2890838" y="2973388"/>
            <a:ext cx="785812" cy="635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46" name="Text Box 10"/>
          <p:cNvSpPr txBox="1">
            <a:spLocks noChangeArrowheads="1"/>
          </p:cNvSpPr>
          <p:nvPr/>
        </p:nvSpPr>
        <p:spPr bwMode="auto">
          <a:xfrm>
            <a:off x="2252663" y="2797175"/>
            <a:ext cx="701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008000"/>
                </a:solidFill>
              </a:rPr>
              <a:t>shape</a:t>
            </a:r>
            <a:endParaRPr lang="en-US"/>
          </a:p>
        </p:txBody>
      </p:sp>
      <p:sp>
        <p:nvSpPr>
          <p:cNvPr id="270347" name="Text Box 11"/>
          <p:cNvSpPr txBox="1">
            <a:spLocks noChangeArrowheads="1"/>
          </p:cNvSpPr>
          <p:nvPr/>
        </p:nvSpPr>
        <p:spPr bwMode="auto">
          <a:xfrm>
            <a:off x="1906588" y="3182938"/>
            <a:ext cx="6889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circle</a:t>
            </a:r>
            <a:endParaRPr lang="en-US"/>
          </a:p>
        </p:txBody>
      </p:sp>
      <p:sp>
        <p:nvSpPr>
          <p:cNvPr id="270348" name="Text Box 12"/>
          <p:cNvSpPr txBox="1">
            <a:spLocks noChangeArrowheads="1"/>
          </p:cNvSpPr>
          <p:nvPr/>
        </p:nvSpPr>
        <p:spPr bwMode="auto">
          <a:xfrm>
            <a:off x="2593975" y="3263900"/>
            <a:ext cx="777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square</a:t>
            </a:r>
            <a:endParaRPr lang="en-US"/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auto">
          <a:xfrm>
            <a:off x="3416300" y="3222625"/>
            <a:ext cx="879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triangle</a:t>
            </a:r>
            <a:endParaRPr lang="en-US"/>
          </a:p>
        </p:txBody>
      </p:sp>
      <p:sp>
        <p:nvSpPr>
          <p:cNvPr id="270350" name="Text Box 14"/>
          <p:cNvSpPr txBox="1">
            <a:spLocks noChangeArrowheads="1"/>
          </p:cNvSpPr>
          <p:nvPr/>
        </p:nvSpPr>
        <p:spPr bwMode="auto">
          <a:xfrm>
            <a:off x="2011363" y="3581400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51" name="Text Box 15"/>
          <p:cNvSpPr txBox="1">
            <a:spLocks noChangeArrowheads="1"/>
          </p:cNvSpPr>
          <p:nvPr/>
        </p:nvSpPr>
        <p:spPr bwMode="auto">
          <a:xfrm>
            <a:off x="2747963" y="3551238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52" name="Text Box 16"/>
          <p:cNvSpPr txBox="1">
            <a:spLocks noChangeArrowheads="1"/>
          </p:cNvSpPr>
          <p:nvPr/>
        </p:nvSpPr>
        <p:spPr bwMode="auto">
          <a:xfrm>
            <a:off x="3475038" y="3556000"/>
            <a:ext cx="1809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53" name="Oval 17"/>
          <p:cNvSpPr>
            <a:spLocks noChangeArrowheads="1"/>
          </p:cNvSpPr>
          <p:nvPr/>
        </p:nvSpPr>
        <p:spPr bwMode="auto">
          <a:xfrm>
            <a:off x="3608388" y="3551238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54" name="Oval 18"/>
          <p:cNvSpPr>
            <a:spLocks noChangeArrowheads="1"/>
          </p:cNvSpPr>
          <p:nvPr/>
        </p:nvSpPr>
        <p:spPr bwMode="auto">
          <a:xfrm>
            <a:off x="3675063" y="2965450"/>
            <a:ext cx="114300" cy="106363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55" name="Oval 19"/>
          <p:cNvSpPr>
            <a:spLocks noChangeArrowheads="1"/>
          </p:cNvSpPr>
          <p:nvPr/>
        </p:nvSpPr>
        <p:spPr bwMode="auto">
          <a:xfrm>
            <a:off x="4387850" y="2965450"/>
            <a:ext cx="114300" cy="106363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56" name="Line 20"/>
          <p:cNvSpPr>
            <a:spLocks noChangeShapeType="1"/>
          </p:cNvSpPr>
          <p:nvPr/>
        </p:nvSpPr>
        <p:spPr bwMode="auto">
          <a:xfrm flipH="1">
            <a:off x="2951163" y="2376488"/>
            <a:ext cx="720725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3679825" y="2339975"/>
            <a:ext cx="17463" cy="619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58" name="Line 22"/>
          <p:cNvSpPr>
            <a:spLocks noChangeShapeType="1"/>
          </p:cNvSpPr>
          <p:nvPr/>
        </p:nvSpPr>
        <p:spPr bwMode="auto">
          <a:xfrm>
            <a:off x="3608388" y="2347913"/>
            <a:ext cx="785812" cy="633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70359" name="Oval 23"/>
          <p:cNvSpPr>
            <a:spLocks noChangeArrowheads="1"/>
          </p:cNvSpPr>
          <p:nvPr/>
        </p:nvSpPr>
        <p:spPr bwMode="auto">
          <a:xfrm>
            <a:off x="3611563" y="2287588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60" name="Oval 24"/>
          <p:cNvSpPr>
            <a:spLocks noChangeArrowheads="1"/>
          </p:cNvSpPr>
          <p:nvPr/>
        </p:nvSpPr>
        <p:spPr bwMode="auto">
          <a:xfrm>
            <a:off x="2892425" y="2944813"/>
            <a:ext cx="114300" cy="10795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270361" name="Text Box 25"/>
          <p:cNvSpPr txBox="1">
            <a:spLocks noChangeArrowheads="1"/>
          </p:cNvSpPr>
          <p:nvPr/>
        </p:nvSpPr>
        <p:spPr bwMode="auto">
          <a:xfrm>
            <a:off x="3706813" y="2143125"/>
            <a:ext cx="6508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008000"/>
                </a:solidFill>
              </a:rPr>
              <a:t>color</a:t>
            </a:r>
          </a:p>
        </p:txBody>
      </p:sp>
      <p:sp>
        <p:nvSpPr>
          <p:cNvPr id="270362" name="Text Box 26"/>
          <p:cNvSpPr txBox="1">
            <a:spLocks noChangeArrowheads="1"/>
          </p:cNvSpPr>
          <p:nvPr/>
        </p:nvSpPr>
        <p:spPr bwMode="auto">
          <a:xfrm>
            <a:off x="2835275" y="2514600"/>
            <a:ext cx="4730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red</a:t>
            </a:r>
          </a:p>
        </p:txBody>
      </p:sp>
      <p:sp>
        <p:nvSpPr>
          <p:cNvPr id="270363" name="Text Box 27"/>
          <p:cNvSpPr txBox="1">
            <a:spLocks noChangeArrowheads="1"/>
          </p:cNvSpPr>
          <p:nvPr/>
        </p:nvSpPr>
        <p:spPr bwMode="auto">
          <a:xfrm>
            <a:off x="4192588" y="2544763"/>
            <a:ext cx="5746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blue</a:t>
            </a:r>
          </a:p>
        </p:txBody>
      </p:sp>
      <p:sp>
        <p:nvSpPr>
          <p:cNvPr id="270364" name="Text Box 28"/>
          <p:cNvSpPr txBox="1">
            <a:spLocks noChangeArrowheads="1"/>
          </p:cNvSpPr>
          <p:nvPr/>
        </p:nvSpPr>
        <p:spPr bwMode="auto">
          <a:xfrm>
            <a:off x="3333750" y="2627313"/>
            <a:ext cx="6889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/>
              <a:t>green</a:t>
            </a:r>
          </a:p>
        </p:txBody>
      </p:sp>
      <p:sp>
        <p:nvSpPr>
          <p:cNvPr id="270365" name="Text Box 29"/>
          <p:cNvSpPr txBox="1">
            <a:spLocks noChangeArrowheads="1"/>
          </p:cNvSpPr>
          <p:nvPr/>
        </p:nvSpPr>
        <p:spPr bwMode="auto">
          <a:xfrm>
            <a:off x="2011363" y="3603625"/>
            <a:ext cx="498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pos</a:t>
            </a:r>
          </a:p>
        </p:txBody>
      </p:sp>
      <p:sp>
        <p:nvSpPr>
          <p:cNvPr id="270366" name="Text Box 30"/>
          <p:cNvSpPr txBox="1">
            <a:spLocks noChangeArrowheads="1"/>
          </p:cNvSpPr>
          <p:nvPr/>
        </p:nvSpPr>
        <p:spPr bwMode="auto">
          <a:xfrm>
            <a:off x="2749550" y="3595688"/>
            <a:ext cx="5111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270367" name="Text Box 31"/>
          <p:cNvSpPr txBox="1">
            <a:spLocks noChangeArrowheads="1"/>
          </p:cNvSpPr>
          <p:nvPr/>
        </p:nvSpPr>
        <p:spPr bwMode="auto">
          <a:xfrm>
            <a:off x="3455988" y="3586163"/>
            <a:ext cx="4984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pos</a:t>
            </a:r>
          </a:p>
        </p:txBody>
      </p:sp>
      <p:sp>
        <p:nvSpPr>
          <p:cNvPr id="270368" name="Text Box 32"/>
          <p:cNvSpPr txBox="1">
            <a:spLocks noChangeArrowheads="1"/>
          </p:cNvSpPr>
          <p:nvPr/>
        </p:nvSpPr>
        <p:spPr bwMode="auto">
          <a:xfrm>
            <a:off x="3486150" y="2943225"/>
            <a:ext cx="5111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neg</a:t>
            </a:r>
          </a:p>
        </p:txBody>
      </p:sp>
      <p:sp>
        <p:nvSpPr>
          <p:cNvPr id="270380" name="Text Box 44"/>
          <p:cNvSpPr txBox="1">
            <a:spLocks noChangeArrowheads="1"/>
          </p:cNvSpPr>
          <p:nvPr/>
        </p:nvSpPr>
        <p:spPr bwMode="auto">
          <a:xfrm>
            <a:off x="4806950" y="2635250"/>
            <a:ext cx="230822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ym typeface="Symbol" pitchFamily="18" charset="2"/>
              </a:rPr>
              <a:t>&lt;big, blue, circle&gt;: </a:t>
            </a:r>
          </a:p>
          <a:p>
            <a:r>
              <a:rPr lang="en-US" sz="1600" dirty="0">
                <a:sym typeface="Symbol" pitchFamily="18" charset="2"/>
              </a:rPr>
              <a:t>&lt;medium, blue, circle&gt;: +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144963" y="3060700"/>
            <a:ext cx="2090737" cy="914400"/>
            <a:chOff x="2611" y="1928"/>
            <a:chExt cx="1317" cy="576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2633" y="1928"/>
              <a:ext cx="1180" cy="430"/>
              <a:chOff x="2633" y="1928"/>
              <a:chExt cx="1180" cy="430"/>
            </a:xfrm>
          </p:grpSpPr>
          <p:sp>
            <p:nvSpPr>
              <p:cNvPr id="270371" name="Oval 35"/>
              <p:cNvSpPr>
                <a:spLocks noChangeArrowheads="1"/>
              </p:cNvSpPr>
              <p:nvPr/>
            </p:nvSpPr>
            <p:spPr bwMode="auto">
              <a:xfrm>
                <a:off x="2767" y="2275"/>
                <a:ext cx="72" cy="6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372" name="Oval 36"/>
              <p:cNvSpPr>
                <a:spLocks noChangeArrowheads="1"/>
              </p:cNvSpPr>
              <p:nvPr/>
            </p:nvSpPr>
            <p:spPr bwMode="auto">
              <a:xfrm>
                <a:off x="3284" y="2286"/>
                <a:ext cx="72" cy="6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373" name="Oval 37"/>
              <p:cNvSpPr>
                <a:spLocks noChangeArrowheads="1"/>
              </p:cNvSpPr>
              <p:nvPr/>
            </p:nvSpPr>
            <p:spPr bwMode="auto">
              <a:xfrm>
                <a:off x="3741" y="2290"/>
                <a:ext cx="72" cy="68"/>
              </a:xfrm>
              <a:prstGeom prst="ellipse">
                <a:avLst/>
              </a:prstGeom>
              <a:solidFill>
                <a:srgbClr val="0099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374" name="Text Box 38"/>
              <p:cNvSpPr txBox="1">
                <a:spLocks noChangeArrowheads="1"/>
              </p:cNvSpPr>
              <p:nvPr/>
            </p:nvSpPr>
            <p:spPr bwMode="auto">
              <a:xfrm>
                <a:off x="2633" y="2025"/>
                <a:ext cx="426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800"/>
                  <a:t>small</a:t>
                </a:r>
                <a:endParaRPr lang="en-US"/>
              </a:p>
            </p:txBody>
          </p:sp>
          <p:sp>
            <p:nvSpPr>
              <p:cNvPr id="270375" name="Text Box 39"/>
              <p:cNvSpPr txBox="1">
                <a:spLocks noChangeArrowheads="1"/>
              </p:cNvSpPr>
              <p:nvPr/>
            </p:nvSpPr>
            <p:spPr bwMode="auto">
              <a:xfrm>
                <a:off x="3021" y="2022"/>
                <a:ext cx="36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800"/>
                  <a:t>med</a:t>
                </a:r>
                <a:endParaRPr lang="en-US"/>
              </a:p>
            </p:txBody>
          </p:sp>
          <p:sp>
            <p:nvSpPr>
              <p:cNvPr id="270376" name="Text Box 40"/>
              <p:cNvSpPr txBox="1">
                <a:spLocks noChangeArrowheads="1"/>
              </p:cNvSpPr>
              <p:nvPr/>
            </p:nvSpPr>
            <p:spPr bwMode="auto">
              <a:xfrm>
                <a:off x="3479" y="2003"/>
                <a:ext cx="29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sz="1800"/>
                  <a:t>big</a:t>
                </a:r>
                <a:endParaRPr lang="en-US"/>
              </a:p>
            </p:txBody>
          </p:sp>
          <p:sp>
            <p:nvSpPr>
              <p:cNvPr id="270377" name="Line 41"/>
              <p:cNvSpPr>
                <a:spLocks noChangeShapeType="1"/>
              </p:cNvSpPr>
              <p:nvPr/>
            </p:nvSpPr>
            <p:spPr bwMode="auto">
              <a:xfrm>
                <a:off x="2796" y="1928"/>
                <a:ext cx="0" cy="36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378" name="Line 42"/>
              <p:cNvSpPr>
                <a:spLocks noChangeShapeType="1"/>
              </p:cNvSpPr>
              <p:nvPr/>
            </p:nvSpPr>
            <p:spPr bwMode="auto">
              <a:xfrm>
                <a:off x="2796" y="1935"/>
                <a:ext cx="514" cy="3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0379" name="Line 43"/>
              <p:cNvSpPr>
                <a:spLocks noChangeShapeType="1"/>
              </p:cNvSpPr>
              <p:nvPr/>
            </p:nvSpPr>
            <p:spPr bwMode="auto">
              <a:xfrm>
                <a:off x="2811" y="1936"/>
                <a:ext cx="968" cy="3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0381" name="Text Box 45"/>
            <p:cNvSpPr txBox="1">
              <a:spLocks noChangeArrowheads="1"/>
            </p:cNvSpPr>
            <p:nvPr/>
          </p:nvSpPr>
          <p:spPr bwMode="auto">
            <a:xfrm>
              <a:off x="3164" y="2270"/>
              <a:ext cx="31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pos</a:t>
              </a:r>
            </a:p>
          </p:txBody>
        </p:sp>
        <p:sp>
          <p:nvSpPr>
            <p:cNvPr id="270382" name="Text Box 46"/>
            <p:cNvSpPr txBox="1">
              <a:spLocks noChangeArrowheads="1"/>
            </p:cNvSpPr>
            <p:nvPr/>
          </p:nvSpPr>
          <p:spPr bwMode="auto">
            <a:xfrm>
              <a:off x="2611" y="2261"/>
              <a:ext cx="32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 dirty="0" err="1">
                  <a:solidFill>
                    <a:srgbClr val="FF0000"/>
                  </a:solidFill>
                </a:rPr>
                <a:t>neg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270383" name="Text Box 47"/>
            <p:cNvSpPr txBox="1">
              <a:spLocks noChangeArrowheads="1"/>
            </p:cNvSpPr>
            <p:nvPr/>
          </p:nvSpPr>
          <p:spPr bwMode="auto">
            <a:xfrm>
              <a:off x="3606" y="2273"/>
              <a:ext cx="32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neg</a:t>
              </a:r>
            </a:p>
          </p:txBody>
        </p:sp>
      </p:grpSp>
      <p:sp>
        <p:nvSpPr>
          <p:cNvPr id="270385" name="Rectangle 49"/>
          <p:cNvSpPr>
            <a:spLocks noChangeArrowheads="1"/>
          </p:cNvSpPr>
          <p:nvPr/>
        </p:nvSpPr>
        <p:spPr bwMode="auto">
          <a:xfrm>
            <a:off x="704850" y="4060825"/>
            <a:ext cx="77724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sz="2400" dirty="0"/>
              <a:t>Noise can also cause different instances of the same feature vector to have different classes.  Impossible to fit this data and must label leaf with the majority class.</a:t>
            </a:r>
          </a:p>
          <a:p>
            <a:pPr marL="742950" lvl="1" indent="-285750">
              <a:spcBef>
                <a:spcPct val="20000"/>
              </a:spcBef>
              <a:buClr>
                <a:srgbClr val="00CC00"/>
              </a:buClr>
              <a:buFontTx/>
              <a:buChar char="–"/>
            </a:pPr>
            <a:r>
              <a:rPr lang="en-US" dirty="0">
                <a:solidFill>
                  <a:srgbClr val="333399"/>
                </a:solidFill>
              </a:rPr>
              <a:t>&lt;big, red, circle&gt;: </a:t>
            </a:r>
            <a:r>
              <a:rPr lang="en-US" dirty="0">
                <a:solidFill>
                  <a:srgbClr val="FF0000"/>
                </a:solidFill>
              </a:rPr>
              <a:t>neg</a:t>
            </a:r>
            <a:r>
              <a:rPr lang="en-US" dirty="0">
                <a:solidFill>
                  <a:srgbClr val="333399"/>
                </a:solidFill>
              </a:rPr>
              <a:t> (but really </a:t>
            </a:r>
            <a:r>
              <a:rPr lang="en-US" dirty="0" err="1">
                <a:solidFill>
                  <a:srgbClr val="FF0000"/>
                </a:solidFill>
              </a:rPr>
              <a:t>pos</a:t>
            </a:r>
            <a:r>
              <a:rPr lang="en-US" dirty="0">
                <a:solidFill>
                  <a:srgbClr val="333399"/>
                </a:solidFill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0" y="6597352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Adapted from Ray Mooney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85" grpId="0" uiExpand="1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Overfitting Prevention (Pruning) Methods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06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Two basic approaches for decision trees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008000"/>
                </a:solidFill>
              </a:rPr>
              <a:t>Prepruning</a:t>
            </a:r>
            <a:r>
              <a:rPr lang="en-US" sz="2000" dirty="0"/>
              <a:t>: Stop growing tree as some point during top-down construction when there is no longer sufficient data to make reliable decisions.</a:t>
            </a:r>
          </a:p>
          <a:p>
            <a:pPr lvl="1">
              <a:lnSpc>
                <a:spcPct val="80000"/>
              </a:lnSpc>
            </a:pPr>
            <a:r>
              <a:rPr lang="en-US" sz="2000" dirty="0" err="1">
                <a:solidFill>
                  <a:srgbClr val="008000"/>
                </a:solidFill>
              </a:rPr>
              <a:t>Postpruning</a:t>
            </a:r>
            <a:r>
              <a:rPr lang="en-US" sz="2000" dirty="0"/>
              <a:t>: Grow the full tree, then remove </a:t>
            </a:r>
            <a:r>
              <a:rPr lang="en-US" sz="2000" dirty="0" err="1"/>
              <a:t>subtrees</a:t>
            </a:r>
            <a:r>
              <a:rPr lang="en-US" sz="2000" dirty="0"/>
              <a:t> that do not have sufficient evidence.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Label leaf resulting from pruning with the majority class of the remaining data.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Some methods for determining which subtrees to prune: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8000"/>
                </a:solidFill>
              </a:rPr>
              <a:t>Cross-validation</a:t>
            </a:r>
            <a:r>
              <a:rPr lang="en-US" sz="2000" dirty="0"/>
              <a:t>: Reserve some training data as a hold-out set (validation set) to evaluate utility of </a:t>
            </a:r>
            <a:r>
              <a:rPr lang="en-US" sz="2000" dirty="0" err="1"/>
              <a:t>subtrees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8000"/>
                </a:solidFill>
              </a:rPr>
              <a:t>Minimum description length (MDL): </a:t>
            </a:r>
            <a:r>
              <a:rPr lang="en-US" sz="2000" dirty="0"/>
              <a:t>Determine if the additional complexity of the hypothesis is less complex than just explicitly remembering any exceptions resulting from pruning.</a:t>
            </a:r>
            <a:endParaRPr lang="en-US" sz="2000" dirty="0">
              <a:solidFill>
                <a:srgbClr val="008000"/>
              </a:solidFill>
            </a:endParaRPr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Adapted from Ray Mooney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Value of Ensembles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When combing multiple </a:t>
            </a:r>
            <a:r>
              <a:rPr lang="en-US" b="1" i="1" dirty="0"/>
              <a:t>independent </a:t>
            </a:r>
            <a:r>
              <a:rPr lang="en-US" dirty="0"/>
              <a:t>and</a:t>
            </a:r>
            <a:r>
              <a:rPr lang="en-US" b="1" i="1" dirty="0"/>
              <a:t> diverse </a:t>
            </a:r>
            <a:r>
              <a:rPr lang="en-US" dirty="0"/>
              <a:t>decisions each of which is at least more accurate than random guessing, random errors cancel each other out, correct decisions are reinforced.</a:t>
            </a:r>
          </a:p>
          <a:p>
            <a:pPr>
              <a:lnSpc>
                <a:spcPct val="90000"/>
              </a:lnSpc>
            </a:pPr>
            <a:r>
              <a:rPr lang="en-US" dirty="0"/>
              <a:t>Human ensembles are demonstrably better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many jelly beans in the jar?: Individual estimates vs. group average.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Who Wants to be a Millionaire: Expert friend vs. audience vote.</a:t>
            </a:r>
          </a:p>
          <a:p>
            <a:pPr lvl="2">
              <a:lnSpc>
                <a:spcPct val="90000"/>
              </a:lnSpc>
            </a:pPr>
            <a:r>
              <a:rPr lang="en-US" sz="1400" dirty="0">
                <a:hlinkClick r:id="rId2"/>
              </a:rPr>
              <a:t>http://www.telegraph.co.uk/culture/books/3620109/Always-ask-the-audience.html</a:t>
            </a:r>
            <a:r>
              <a:rPr lang="en-US" sz="1400" dirty="0"/>
              <a:t>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Adapted from Ray Mooney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Homogenous Ensembles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Use a single learning algorithm but manipulate training data to make it learn multiple models.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Data1 </a:t>
            </a:r>
            <a:r>
              <a:rPr lang="en-US" sz="2400" dirty="0">
                <a:sym typeface="Symbol" pitchFamily="18" charset="2"/>
              </a:rPr>
              <a:t> Data2  …  Data 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Learner1 = Learner2 = … = Learner m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Different methods for changing training data: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Bagging: Resample training data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Boosting: Reweight training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Adapted from Ray Mooney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Bagging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18648" cy="4687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Create ensembles by repeatedly randomly resampling the training data.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Given a training set of size </a:t>
            </a:r>
            <a:r>
              <a:rPr lang="en-US" sz="2400" i="1" dirty="0"/>
              <a:t>n</a:t>
            </a:r>
            <a:r>
              <a:rPr lang="en-US" sz="2400" dirty="0"/>
              <a:t>, create </a:t>
            </a:r>
            <a:r>
              <a:rPr lang="en-US" sz="2400" i="1" dirty="0"/>
              <a:t>m</a:t>
            </a:r>
            <a:r>
              <a:rPr lang="en-US" sz="2400" dirty="0"/>
              <a:t> samples of size </a:t>
            </a:r>
            <a:r>
              <a:rPr lang="en-US" sz="2400" i="1" dirty="0"/>
              <a:t>n</a:t>
            </a:r>
            <a:r>
              <a:rPr lang="en-US" sz="2400" dirty="0"/>
              <a:t> by drawing </a:t>
            </a:r>
            <a:r>
              <a:rPr lang="en-US" sz="2400" i="1" dirty="0"/>
              <a:t>n</a:t>
            </a:r>
            <a:r>
              <a:rPr lang="en-US" sz="2400" dirty="0"/>
              <a:t> examples from the original data, </a:t>
            </a:r>
            <a:r>
              <a:rPr lang="en-US" sz="2400" b="1" i="1" dirty="0"/>
              <a:t>with replacement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Train </a:t>
            </a:r>
            <a:r>
              <a:rPr lang="en-US" sz="2400" i="1" dirty="0"/>
              <a:t>m </a:t>
            </a:r>
            <a:r>
              <a:rPr lang="en-US" sz="2400" dirty="0"/>
              <a:t>models and combine them using simple majority vote.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Decreases error by decreasing the variance in the results due to </a:t>
            </a:r>
            <a:r>
              <a:rPr lang="en-US" sz="2400" b="1" i="1" dirty="0">
                <a:solidFill>
                  <a:srgbClr val="FF0000"/>
                </a:solidFill>
              </a:rPr>
              <a:t>unstable (high-variance) learners</a:t>
            </a:r>
            <a:r>
              <a:rPr lang="en-US" sz="2400" dirty="0"/>
              <a:t>, algorithms (like decision trees) whose output can change dramatically when the training data is slightly changed.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However, often the errors of the different models are correlated, which defies the purpose of bagging.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Adapted from Ray Mooney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Originally proposed in (</a:t>
            </a:r>
            <a:r>
              <a:rPr lang="en-US" sz="2400" dirty="0" err="1"/>
              <a:t>Schapire</a:t>
            </a:r>
            <a:r>
              <a:rPr lang="en-US" sz="2400" dirty="0"/>
              <a:t>, 1990), revised to be a practical algorithm, </a:t>
            </a:r>
            <a:r>
              <a:rPr lang="en-US" sz="2400" dirty="0" err="1"/>
              <a:t>AdaBoost</a:t>
            </a:r>
            <a:r>
              <a:rPr lang="en-US" sz="2400" dirty="0"/>
              <a:t>, for building ensembles that empirically improves generalization performance (Freund &amp; </a:t>
            </a:r>
            <a:r>
              <a:rPr lang="en-US" sz="2400" dirty="0" err="1"/>
              <a:t>Shapire</a:t>
            </a:r>
            <a:r>
              <a:rPr lang="en-US" sz="2400" dirty="0"/>
              <a:t>, 1996).</a:t>
            </a:r>
          </a:p>
          <a:p>
            <a:r>
              <a:rPr lang="en-US" sz="2400" dirty="0"/>
              <a:t>Relies on </a:t>
            </a:r>
            <a:r>
              <a:rPr lang="en-US" sz="2400" b="1" i="1" dirty="0">
                <a:solidFill>
                  <a:srgbClr val="FF0000"/>
                </a:solidFill>
              </a:rPr>
              <a:t>weak learners </a:t>
            </a:r>
            <a:r>
              <a:rPr lang="en-US" sz="2400" dirty="0"/>
              <a:t>which only need to generate a hypothesis with a training accuracy greater than 0.5.</a:t>
            </a:r>
          </a:p>
          <a:p>
            <a:r>
              <a:rPr lang="en-US" sz="2400" dirty="0"/>
              <a:t>Examples are given weights. At each iteration, a new hypothesis is learned and the examples are reweighted to focus the system on examples that the most recently learned classifier got wrong.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17732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Adapted from Ray Mooney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Boosting: Basic Algorithm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371600"/>
            <a:ext cx="824865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+mj-lt"/>
              </a:rPr>
              <a:t>General Loop:</a:t>
            </a:r>
          </a:p>
          <a:p>
            <a:pPr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sz="2800" dirty="0">
                <a:latin typeface="+mj-lt"/>
              </a:rPr>
              <a:t>    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Set all examples to have equal uniform weights.</a:t>
            </a:r>
          </a:p>
          <a:p>
            <a:pPr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sz="2000" dirty="0">
                <a:solidFill>
                  <a:srgbClr val="0000CC"/>
                </a:solidFill>
                <a:latin typeface="+mj-lt"/>
              </a:rPr>
              <a:t>      For</a:t>
            </a:r>
            <a:r>
              <a:rPr lang="en-US" sz="2000" i="1" dirty="0">
                <a:solidFill>
                  <a:srgbClr val="0000CC"/>
                </a:solidFill>
                <a:latin typeface="+mj-lt"/>
              </a:rPr>
              <a:t> m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from 1 to </a:t>
            </a:r>
            <a:r>
              <a:rPr lang="en-US" sz="2000" i="1" dirty="0">
                <a:solidFill>
                  <a:srgbClr val="0000CC"/>
                </a:solidFill>
                <a:latin typeface="+mj-lt"/>
              </a:rPr>
              <a:t>M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 do:</a:t>
            </a:r>
          </a:p>
          <a:p>
            <a:pPr marL="342900" lvl="1" indent="-342900">
              <a:lnSpc>
                <a:spcPct val="90000"/>
              </a:lnSpc>
              <a:spcBef>
                <a:spcPct val="5000"/>
              </a:spcBef>
              <a:buClr>
                <a:srgbClr val="FF0000"/>
              </a:buClr>
              <a:buNone/>
            </a:pPr>
            <a:r>
              <a:rPr lang="en-US" sz="2000" dirty="0">
                <a:solidFill>
                  <a:srgbClr val="0000CC"/>
                </a:solidFill>
                <a:latin typeface="+mj-lt"/>
                <a:cs typeface="Arial" pitchFamily="34" charset="0"/>
              </a:rPr>
              <a:t>		Find the weak learner </a:t>
            </a:r>
            <a:r>
              <a:rPr lang="en-US" sz="2000" i="1" dirty="0" err="1">
                <a:solidFill>
                  <a:srgbClr val="0000CC"/>
                </a:solidFill>
              </a:rPr>
              <a:t>h</a:t>
            </a:r>
            <a:r>
              <a:rPr lang="en-US" sz="2000" i="1" baseline="-25000" dirty="0" err="1">
                <a:solidFill>
                  <a:srgbClr val="0000CC"/>
                </a:solidFill>
              </a:rPr>
              <a:t>m</a:t>
            </a:r>
            <a:r>
              <a:rPr lang="en-US" sz="2000" i="1" baseline="-25000" dirty="0">
                <a:solidFill>
                  <a:srgbClr val="0000CC"/>
                </a:solidFill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+mj-lt"/>
                <a:cs typeface="Arial" pitchFamily="34" charset="0"/>
              </a:rPr>
              <a:t>that achieves lowest </a:t>
            </a:r>
            <a:r>
              <a:rPr lang="en-US" sz="2000" i="1" dirty="0">
                <a:solidFill>
                  <a:srgbClr val="0000CC"/>
                </a:solidFill>
                <a:latin typeface="+mj-lt"/>
                <a:cs typeface="Arial" pitchFamily="34" charset="0"/>
              </a:rPr>
              <a:t>weighted</a:t>
            </a:r>
            <a:r>
              <a:rPr lang="en-US" sz="2000" dirty="0">
                <a:solidFill>
                  <a:srgbClr val="0000CC"/>
                </a:solidFill>
                <a:latin typeface="+mj-lt"/>
                <a:cs typeface="Arial" pitchFamily="34" charset="0"/>
              </a:rPr>
              <a:t> training error</a:t>
            </a:r>
            <a:endParaRPr lang="en-US" sz="2000" dirty="0">
              <a:solidFill>
                <a:srgbClr val="0000CC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ct val="5000"/>
              </a:spcBef>
              <a:buFontTx/>
              <a:buNone/>
            </a:pPr>
            <a:r>
              <a:rPr lang="en-US" sz="2000" dirty="0">
                <a:solidFill>
                  <a:srgbClr val="0000CC"/>
                </a:solidFill>
                <a:latin typeface="+mj-lt"/>
              </a:rPr>
              <a:t>             	Increase the weights of examples that </a:t>
            </a:r>
            <a:r>
              <a:rPr lang="en-US" sz="2000" i="1" dirty="0" err="1">
                <a:solidFill>
                  <a:srgbClr val="0000CC"/>
                </a:solidFill>
                <a:latin typeface="+mj-lt"/>
              </a:rPr>
              <a:t>h</a:t>
            </a:r>
            <a:r>
              <a:rPr lang="en-US" sz="2000" i="1" baseline="-25000" dirty="0" err="1">
                <a:solidFill>
                  <a:srgbClr val="0000CC"/>
                </a:solidFill>
                <a:latin typeface="+mj-lt"/>
              </a:rPr>
              <a:t>m</a:t>
            </a:r>
            <a:r>
              <a:rPr lang="en-US" sz="2000" i="1" baseline="-250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+mj-lt"/>
              </a:rPr>
              <a:t>classifies incorrectly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dirty="0">
                <a:latin typeface="+mj-lt"/>
                <a:cs typeface="Arial" pitchFamily="34" charset="0"/>
              </a:rPr>
              <a:t>During testing: 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 sz="2000" dirty="0">
                <a:latin typeface="+mj-lt"/>
                <a:cs typeface="Arial" pitchFamily="34" charset="0"/>
              </a:rPr>
              <a:t>Each of the </a:t>
            </a:r>
            <a:r>
              <a:rPr lang="en-US" sz="2000" i="1" dirty="0">
                <a:latin typeface="+mj-lt"/>
                <a:cs typeface="Arial" pitchFamily="34" charset="0"/>
              </a:rPr>
              <a:t>M </a:t>
            </a:r>
            <a:r>
              <a:rPr lang="en-US" sz="2000" dirty="0">
                <a:latin typeface="+mj-lt"/>
                <a:cs typeface="Arial" pitchFamily="34" charset="0"/>
              </a:rPr>
              <a:t>classifiers gets a weighted vote proportional to its accuracy on the training data; final classifier is a linear combination of all weak learners.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dirty="0">
                <a:latin typeface="+mj-lt"/>
              </a:rPr>
              <a:t>Intuition/advantage: 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 sz="2000" dirty="0">
                <a:latin typeface="+mj-lt"/>
              </a:rPr>
              <a:t>Base (weak) learner must focus on correctly classifying the most highly weighted examples while strongly avoiding over-fitting.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 dirty="0">
                <a:latin typeface="+mj-lt"/>
              </a:rPr>
              <a:t>Assumption: 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 sz="2000" dirty="0">
                <a:latin typeface="+mj-lt"/>
              </a:rPr>
              <a:t>Weak learners must perform better than chance.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8729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Ray Mooney, Lana </a:t>
            </a:r>
            <a:r>
              <a:rPr lang="en-US" sz="1100" dirty="0" err="1"/>
              <a:t>Lazebnik</a:t>
            </a:r>
            <a:r>
              <a:rPr lang="en-US" sz="1100" dirty="0"/>
              <a:t>, Kristen </a:t>
            </a:r>
            <a:r>
              <a:rPr lang="en-US" sz="1100" dirty="0" err="1"/>
              <a:t>Grauman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ARKUSSV@9CFEVIMFUVWXY5M7" val="2826"/>
  <p:tag name="DEFAULTDISPLAYSOURCE" val="\documentclass{book}&#10;\pagestyle{empty}&#10;\input{C:/Users/markussv/depots/CMBBOOK/latex/prml-utils}&#10;\begin{document}&#10;\[&#10;&#10;\]&#10;\end{document}&#10;"/>
  <p:tag name="EMBEDFONTS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s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66"/>
      </a:hlink>
      <a:folHlink>
        <a:srgbClr val="B2B2B2"/>
      </a:folHlink>
    </a:clrScheme>
    <a:fontScheme name="mode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FF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3366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10222</TotalTime>
  <Words>2530</Words>
  <Application>Microsoft Office PowerPoint</Application>
  <PresentationFormat>On-screen Show (4:3)</PresentationFormat>
  <Paragraphs>421</Paragraphs>
  <Slides>41</Slides>
  <Notes>16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Calibri</vt:lpstr>
      <vt:lpstr>Trebuchet MS</vt:lpstr>
      <vt:lpstr>Symbol</vt:lpstr>
      <vt:lpstr>Arial</vt:lpstr>
      <vt:lpstr>Times New Roman</vt:lpstr>
      <vt:lpstr>Helvetica</vt:lpstr>
      <vt:lpstr>2_Office Theme</vt:lpstr>
      <vt:lpstr>models</vt:lpstr>
      <vt:lpstr>Image</vt:lpstr>
      <vt:lpstr>Equation</vt:lpstr>
      <vt:lpstr>CS 1675: Intro to Machine Learning  Ensemble Methods, Decision Trees</vt:lpstr>
      <vt:lpstr>Plan for This Lecture</vt:lpstr>
      <vt:lpstr>Learning Ensembles</vt:lpstr>
      <vt:lpstr>Learning Ensembles</vt:lpstr>
      <vt:lpstr>Value of Ensembles</vt:lpstr>
      <vt:lpstr>Homogenous Ensembles</vt:lpstr>
      <vt:lpstr>Bagging</vt:lpstr>
      <vt:lpstr>Boosting</vt:lpstr>
      <vt:lpstr>Boosting: Basic Algorithm</vt:lpstr>
      <vt:lpstr>Boosting Illustration</vt:lpstr>
      <vt:lpstr>Boosting Illustration</vt:lpstr>
      <vt:lpstr>Boosting Illustration</vt:lpstr>
      <vt:lpstr>Boosting Illustration</vt:lpstr>
      <vt:lpstr>Boosting Illustration</vt:lpstr>
      <vt:lpstr>Boosting Illustration</vt:lpstr>
      <vt:lpstr>PowerPoint Presentation</vt:lpstr>
      <vt:lpstr>Another Version of the AdaBoost Pseudocode</vt:lpstr>
      <vt:lpstr>Boosting application: Face detection</vt:lpstr>
      <vt:lpstr>Viola-Jones face detector (CVPR 2001)</vt:lpstr>
      <vt:lpstr>Viola-Jones detector: features</vt:lpstr>
      <vt:lpstr>Viola-Jones detector: features</vt:lpstr>
      <vt:lpstr>Viola-Jones detector: AdaBoost</vt:lpstr>
      <vt:lpstr>Boosting for face detection</vt:lpstr>
      <vt:lpstr>PowerPoint Presentation</vt:lpstr>
      <vt:lpstr>Decision Stumps</vt:lpstr>
      <vt:lpstr>Decision Trees</vt:lpstr>
      <vt:lpstr>What about continuous features?</vt:lpstr>
      <vt:lpstr>Top-Down Decision Tree Induction</vt:lpstr>
      <vt:lpstr>Top-Down Decision Tree Induction</vt:lpstr>
      <vt:lpstr>Decision Tree Induction Pseudocode</vt:lpstr>
      <vt:lpstr>Picking a Good Split Feature</vt:lpstr>
      <vt:lpstr>Entropy</vt:lpstr>
      <vt:lpstr>Entropy Plot for Binary Classification</vt:lpstr>
      <vt:lpstr>Information Gain</vt:lpstr>
      <vt:lpstr>Another Example Decision Tree Classifier</vt:lpstr>
      <vt:lpstr>Another Example Decision Tree Classifier</vt:lpstr>
      <vt:lpstr>Another Example Decision Tree Classifier</vt:lpstr>
      <vt:lpstr>Overfitting</vt:lpstr>
      <vt:lpstr>Overfitting Noise in Decision Trees</vt:lpstr>
      <vt:lpstr>Overfitting Noise in Decision Trees</vt:lpstr>
      <vt:lpstr>Overfitting Prevention (Pruning) Methods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1675: Intro to Machine Learning</dc:title>
  <dc:creator>Adriana Kovashka</dc:creator>
  <cp:lastModifiedBy>Kovashka, Adriana Ivanona</cp:lastModifiedBy>
  <cp:revision>689</cp:revision>
  <dcterms:created xsi:type="dcterms:W3CDTF">2007-10-17T08:21:15Z</dcterms:created>
  <dcterms:modified xsi:type="dcterms:W3CDTF">2018-11-13T03:51:43Z</dcterms:modified>
</cp:coreProperties>
</file>