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7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ags/tag1.xml" ContentType="application/vnd.openxmlformats-officedocument.presentationml.tags+xml"/>
  <Override PartName="/ppt/theme/themeOverride2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821" r:id="rId3"/>
    <p:sldMasterId id="2147483833" r:id="rId4"/>
    <p:sldMasterId id="2147483899" r:id="rId5"/>
    <p:sldMasterId id="2147483905" r:id="rId6"/>
    <p:sldMasterId id="2147483917" r:id="rId7"/>
    <p:sldMasterId id="2147483923" r:id="rId8"/>
  </p:sldMasterIdLst>
  <p:notesMasterIdLst>
    <p:notesMasterId r:id="rId145"/>
  </p:notesMasterIdLst>
  <p:sldIdLst>
    <p:sldId id="256" r:id="rId9"/>
    <p:sldId id="434" r:id="rId10"/>
    <p:sldId id="446" r:id="rId11"/>
    <p:sldId id="447" r:id="rId12"/>
    <p:sldId id="706" r:id="rId13"/>
    <p:sldId id="449" r:id="rId14"/>
    <p:sldId id="450" r:id="rId15"/>
    <p:sldId id="838" r:id="rId16"/>
    <p:sldId id="839" r:id="rId17"/>
    <p:sldId id="452" r:id="rId18"/>
    <p:sldId id="453" r:id="rId19"/>
    <p:sldId id="454" r:id="rId20"/>
    <p:sldId id="455" r:id="rId21"/>
    <p:sldId id="456" r:id="rId22"/>
    <p:sldId id="457" r:id="rId23"/>
    <p:sldId id="458" r:id="rId24"/>
    <p:sldId id="459" r:id="rId25"/>
    <p:sldId id="479" r:id="rId26"/>
    <p:sldId id="641" r:id="rId27"/>
    <p:sldId id="643" r:id="rId28"/>
    <p:sldId id="645" r:id="rId29"/>
    <p:sldId id="646" r:id="rId30"/>
    <p:sldId id="647" r:id="rId31"/>
    <p:sldId id="648" r:id="rId32"/>
    <p:sldId id="649" r:id="rId33"/>
    <p:sldId id="650" r:id="rId34"/>
    <p:sldId id="651" r:id="rId35"/>
    <p:sldId id="652" r:id="rId36"/>
    <p:sldId id="653" r:id="rId37"/>
    <p:sldId id="654" r:id="rId38"/>
    <p:sldId id="655" r:id="rId39"/>
    <p:sldId id="840" r:id="rId40"/>
    <p:sldId id="841" r:id="rId41"/>
    <p:sldId id="815" r:id="rId42"/>
    <p:sldId id="657" r:id="rId43"/>
    <p:sldId id="705" r:id="rId44"/>
    <p:sldId id="845" r:id="rId45"/>
    <p:sldId id="834" r:id="rId46"/>
    <p:sldId id="835" r:id="rId47"/>
    <p:sldId id="836" r:id="rId48"/>
    <p:sldId id="828" r:id="rId49"/>
    <p:sldId id="829" r:id="rId50"/>
    <p:sldId id="830" r:id="rId51"/>
    <p:sldId id="831" r:id="rId52"/>
    <p:sldId id="832" r:id="rId53"/>
    <p:sldId id="833" r:id="rId54"/>
    <p:sldId id="816" r:id="rId55"/>
    <p:sldId id="817" r:id="rId56"/>
    <p:sldId id="818" r:id="rId57"/>
    <p:sldId id="819" r:id="rId58"/>
    <p:sldId id="820" r:id="rId59"/>
    <p:sldId id="821" r:id="rId60"/>
    <p:sldId id="822" r:id="rId61"/>
    <p:sldId id="823" r:id="rId62"/>
    <p:sldId id="824" r:id="rId63"/>
    <p:sldId id="825" r:id="rId64"/>
    <p:sldId id="826" r:id="rId65"/>
    <p:sldId id="827" r:id="rId66"/>
    <p:sldId id="730" r:id="rId67"/>
    <p:sldId id="731" r:id="rId68"/>
    <p:sldId id="732" r:id="rId69"/>
    <p:sldId id="733" r:id="rId70"/>
    <p:sldId id="711" r:id="rId71"/>
    <p:sldId id="712" r:id="rId72"/>
    <p:sldId id="713" r:id="rId73"/>
    <p:sldId id="492" r:id="rId74"/>
    <p:sldId id="475" r:id="rId75"/>
    <p:sldId id="844" r:id="rId76"/>
    <p:sldId id="476" r:id="rId77"/>
    <p:sldId id="477" r:id="rId78"/>
    <p:sldId id="707" r:id="rId79"/>
    <p:sldId id="718" r:id="rId80"/>
    <p:sldId id="708" r:id="rId81"/>
    <p:sldId id="714" r:id="rId82"/>
    <p:sldId id="721" r:id="rId83"/>
    <p:sldId id="772" r:id="rId84"/>
    <p:sldId id="719" r:id="rId85"/>
    <p:sldId id="724" r:id="rId86"/>
    <p:sldId id="725" r:id="rId87"/>
    <p:sldId id="715" r:id="rId88"/>
    <p:sldId id="846" r:id="rId89"/>
    <p:sldId id="346" r:id="rId90"/>
    <p:sldId id="310" r:id="rId91"/>
    <p:sldId id="848" r:id="rId92"/>
    <p:sldId id="849" r:id="rId93"/>
    <p:sldId id="850" r:id="rId94"/>
    <p:sldId id="851" r:id="rId95"/>
    <p:sldId id="726" r:id="rId96"/>
    <p:sldId id="727" r:id="rId97"/>
    <p:sldId id="728" r:id="rId98"/>
    <p:sldId id="729" r:id="rId99"/>
    <p:sldId id="852" r:id="rId100"/>
    <p:sldId id="853" r:id="rId101"/>
    <p:sldId id="854" r:id="rId102"/>
    <p:sldId id="855" r:id="rId103"/>
    <p:sldId id="734" r:id="rId104"/>
    <p:sldId id="735" r:id="rId105"/>
    <p:sldId id="736" r:id="rId106"/>
    <p:sldId id="737" r:id="rId107"/>
    <p:sldId id="759" r:id="rId108"/>
    <p:sldId id="847" r:id="rId109"/>
    <p:sldId id="316" r:id="rId110"/>
    <p:sldId id="317" r:id="rId111"/>
    <p:sldId id="318" r:id="rId112"/>
    <p:sldId id="319" r:id="rId113"/>
    <p:sldId id="320" r:id="rId114"/>
    <p:sldId id="323" r:id="rId115"/>
    <p:sldId id="324" r:id="rId116"/>
    <p:sldId id="325" r:id="rId117"/>
    <p:sldId id="326" r:id="rId118"/>
    <p:sldId id="327" r:id="rId119"/>
    <p:sldId id="328" r:id="rId120"/>
    <p:sldId id="329" r:id="rId121"/>
    <p:sldId id="330" r:id="rId122"/>
    <p:sldId id="331" r:id="rId123"/>
    <p:sldId id="513" r:id="rId124"/>
    <p:sldId id="474" r:id="rId125"/>
    <p:sldId id="856" r:id="rId126"/>
    <p:sldId id="857" r:id="rId127"/>
    <p:sldId id="858" r:id="rId128"/>
    <p:sldId id="859" r:id="rId129"/>
    <p:sldId id="860" r:id="rId130"/>
    <p:sldId id="481" r:id="rId131"/>
    <p:sldId id="430" r:id="rId132"/>
    <p:sldId id="431" r:id="rId133"/>
    <p:sldId id="432" r:id="rId134"/>
    <p:sldId id="433" r:id="rId135"/>
    <p:sldId id="861" r:id="rId136"/>
    <p:sldId id="435" r:id="rId137"/>
    <p:sldId id="436" r:id="rId138"/>
    <p:sldId id="437" r:id="rId139"/>
    <p:sldId id="438" r:id="rId140"/>
    <p:sldId id="439" r:id="rId141"/>
    <p:sldId id="440" r:id="rId142"/>
    <p:sldId id="441" r:id="rId143"/>
    <p:sldId id="862" r:id="rId1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2" autoAdjust="0"/>
    <p:restoredTop sz="91160" autoAdjust="0"/>
  </p:normalViewPr>
  <p:slideViewPr>
    <p:cSldViewPr snapToGrid="0">
      <p:cViewPr varScale="1">
        <p:scale>
          <a:sx n="78" d="100"/>
          <a:sy n="78" d="100"/>
        </p:scale>
        <p:origin x="148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695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117" Type="http://schemas.openxmlformats.org/officeDocument/2006/relationships/slide" Target="slides/slide109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84" Type="http://schemas.openxmlformats.org/officeDocument/2006/relationships/slide" Target="slides/slide76.xml"/><Relationship Id="rId89" Type="http://schemas.openxmlformats.org/officeDocument/2006/relationships/slide" Target="slides/slide81.xml"/><Relationship Id="rId112" Type="http://schemas.openxmlformats.org/officeDocument/2006/relationships/slide" Target="slides/slide104.xml"/><Relationship Id="rId133" Type="http://schemas.openxmlformats.org/officeDocument/2006/relationships/slide" Target="slides/slide125.xml"/><Relationship Id="rId138" Type="http://schemas.openxmlformats.org/officeDocument/2006/relationships/slide" Target="slides/slide130.xml"/><Relationship Id="rId16" Type="http://schemas.openxmlformats.org/officeDocument/2006/relationships/slide" Target="slides/slide8.xml"/><Relationship Id="rId107" Type="http://schemas.openxmlformats.org/officeDocument/2006/relationships/slide" Target="slides/slide99.xml"/><Relationship Id="rId11" Type="http://schemas.openxmlformats.org/officeDocument/2006/relationships/slide" Target="slides/slide3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74" Type="http://schemas.openxmlformats.org/officeDocument/2006/relationships/slide" Target="slides/slide66.xml"/><Relationship Id="rId79" Type="http://schemas.openxmlformats.org/officeDocument/2006/relationships/slide" Target="slides/slide71.xml"/><Relationship Id="rId102" Type="http://schemas.openxmlformats.org/officeDocument/2006/relationships/slide" Target="slides/slide94.xml"/><Relationship Id="rId123" Type="http://schemas.openxmlformats.org/officeDocument/2006/relationships/slide" Target="slides/slide115.xml"/><Relationship Id="rId128" Type="http://schemas.openxmlformats.org/officeDocument/2006/relationships/slide" Target="slides/slide120.xml"/><Relationship Id="rId144" Type="http://schemas.openxmlformats.org/officeDocument/2006/relationships/slide" Target="slides/slide136.xml"/><Relationship Id="rId149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2.xml"/><Relationship Id="rId95" Type="http://schemas.openxmlformats.org/officeDocument/2006/relationships/slide" Target="slides/slide87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113" Type="http://schemas.openxmlformats.org/officeDocument/2006/relationships/slide" Target="slides/slide105.xml"/><Relationship Id="rId118" Type="http://schemas.openxmlformats.org/officeDocument/2006/relationships/slide" Target="slides/slide110.xml"/><Relationship Id="rId134" Type="http://schemas.openxmlformats.org/officeDocument/2006/relationships/slide" Target="slides/slide126.xml"/><Relationship Id="rId139" Type="http://schemas.openxmlformats.org/officeDocument/2006/relationships/slide" Target="slides/slide131.xml"/><Relationship Id="rId80" Type="http://schemas.openxmlformats.org/officeDocument/2006/relationships/slide" Target="slides/slide72.xml"/><Relationship Id="rId85" Type="http://schemas.openxmlformats.org/officeDocument/2006/relationships/slide" Target="slides/slide7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103" Type="http://schemas.openxmlformats.org/officeDocument/2006/relationships/slide" Target="slides/slide95.xml"/><Relationship Id="rId108" Type="http://schemas.openxmlformats.org/officeDocument/2006/relationships/slide" Target="slides/slide100.xml"/><Relationship Id="rId116" Type="http://schemas.openxmlformats.org/officeDocument/2006/relationships/slide" Target="slides/slide108.xml"/><Relationship Id="rId124" Type="http://schemas.openxmlformats.org/officeDocument/2006/relationships/slide" Target="slides/slide116.xml"/><Relationship Id="rId129" Type="http://schemas.openxmlformats.org/officeDocument/2006/relationships/slide" Target="slides/slide121.xml"/><Relationship Id="rId137" Type="http://schemas.openxmlformats.org/officeDocument/2006/relationships/slide" Target="slides/slide12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83" Type="http://schemas.openxmlformats.org/officeDocument/2006/relationships/slide" Target="slides/slide75.xml"/><Relationship Id="rId88" Type="http://schemas.openxmlformats.org/officeDocument/2006/relationships/slide" Target="slides/slide80.xml"/><Relationship Id="rId91" Type="http://schemas.openxmlformats.org/officeDocument/2006/relationships/slide" Target="slides/slide83.xml"/><Relationship Id="rId96" Type="http://schemas.openxmlformats.org/officeDocument/2006/relationships/slide" Target="slides/slide88.xml"/><Relationship Id="rId111" Type="http://schemas.openxmlformats.org/officeDocument/2006/relationships/slide" Target="slides/slide103.xml"/><Relationship Id="rId132" Type="http://schemas.openxmlformats.org/officeDocument/2006/relationships/slide" Target="slides/slide124.xml"/><Relationship Id="rId140" Type="http://schemas.openxmlformats.org/officeDocument/2006/relationships/slide" Target="slides/slide132.xml"/><Relationship Id="rId14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6" Type="http://schemas.openxmlformats.org/officeDocument/2006/relationships/slide" Target="slides/slide98.xml"/><Relationship Id="rId114" Type="http://schemas.openxmlformats.org/officeDocument/2006/relationships/slide" Target="slides/slide106.xml"/><Relationship Id="rId119" Type="http://schemas.openxmlformats.org/officeDocument/2006/relationships/slide" Target="slides/slide111.xml"/><Relationship Id="rId127" Type="http://schemas.openxmlformats.org/officeDocument/2006/relationships/slide" Target="slides/slide11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slide" Target="slides/slide70.xml"/><Relationship Id="rId81" Type="http://schemas.openxmlformats.org/officeDocument/2006/relationships/slide" Target="slides/slide73.xml"/><Relationship Id="rId86" Type="http://schemas.openxmlformats.org/officeDocument/2006/relationships/slide" Target="slides/slide78.xml"/><Relationship Id="rId94" Type="http://schemas.openxmlformats.org/officeDocument/2006/relationships/slide" Target="slides/slide86.xml"/><Relationship Id="rId99" Type="http://schemas.openxmlformats.org/officeDocument/2006/relationships/slide" Target="slides/slide91.xml"/><Relationship Id="rId101" Type="http://schemas.openxmlformats.org/officeDocument/2006/relationships/slide" Target="slides/slide93.xml"/><Relationship Id="rId122" Type="http://schemas.openxmlformats.org/officeDocument/2006/relationships/slide" Target="slides/slide114.xml"/><Relationship Id="rId130" Type="http://schemas.openxmlformats.org/officeDocument/2006/relationships/slide" Target="slides/slide122.xml"/><Relationship Id="rId135" Type="http://schemas.openxmlformats.org/officeDocument/2006/relationships/slide" Target="slides/slide127.xml"/><Relationship Id="rId143" Type="http://schemas.openxmlformats.org/officeDocument/2006/relationships/slide" Target="slides/slide135.xml"/><Relationship Id="rId148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109" Type="http://schemas.openxmlformats.org/officeDocument/2006/relationships/slide" Target="slides/slide10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slide" Target="slides/slide68.xml"/><Relationship Id="rId97" Type="http://schemas.openxmlformats.org/officeDocument/2006/relationships/slide" Target="slides/slide89.xml"/><Relationship Id="rId104" Type="http://schemas.openxmlformats.org/officeDocument/2006/relationships/slide" Target="slides/slide96.xml"/><Relationship Id="rId120" Type="http://schemas.openxmlformats.org/officeDocument/2006/relationships/slide" Target="slides/slide112.xml"/><Relationship Id="rId125" Type="http://schemas.openxmlformats.org/officeDocument/2006/relationships/slide" Target="slides/slide117.xml"/><Relationship Id="rId141" Type="http://schemas.openxmlformats.org/officeDocument/2006/relationships/slide" Target="slides/slide133.xml"/><Relationship Id="rId146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92" Type="http://schemas.openxmlformats.org/officeDocument/2006/relationships/slide" Target="slides/slide84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4" Type="http://schemas.openxmlformats.org/officeDocument/2006/relationships/slide" Target="slides/slide16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66" Type="http://schemas.openxmlformats.org/officeDocument/2006/relationships/slide" Target="slides/slide58.xml"/><Relationship Id="rId87" Type="http://schemas.openxmlformats.org/officeDocument/2006/relationships/slide" Target="slides/slide79.xml"/><Relationship Id="rId110" Type="http://schemas.openxmlformats.org/officeDocument/2006/relationships/slide" Target="slides/slide102.xml"/><Relationship Id="rId115" Type="http://schemas.openxmlformats.org/officeDocument/2006/relationships/slide" Target="slides/slide107.xml"/><Relationship Id="rId131" Type="http://schemas.openxmlformats.org/officeDocument/2006/relationships/slide" Target="slides/slide123.xml"/><Relationship Id="rId136" Type="http://schemas.openxmlformats.org/officeDocument/2006/relationships/slide" Target="slides/slide128.xml"/><Relationship Id="rId61" Type="http://schemas.openxmlformats.org/officeDocument/2006/relationships/slide" Target="slides/slide53.xml"/><Relationship Id="rId82" Type="http://schemas.openxmlformats.org/officeDocument/2006/relationships/slide" Target="slides/slide74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56" Type="http://schemas.openxmlformats.org/officeDocument/2006/relationships/slide" Target="slides/slide48.xml"/><Relationship Id="rId77" Type="http://schemas.openxmlformats.org/officeDocument/2006/relationships/slide" Target="slides/slide69.xml"/><Relationship Id="rId100" Type="http://schemas.openxmlformats.org/officeDocument/2006/relationships/slide" Target="slides/slide92.xml"/><Relationship Id="rId105" Type="http://schemas.openxmlformats.org/officeDocument/2006/relationships/slide" Target="slides/slide97.xml"/><Relationship Id="rId126" Type="http://schemas.openxmlformats.org/officeDocument/2006/relationships/slide" Target="slides/slide118.xml"/><Relationship Id="rId147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93" Type="http://schemas.openxmlformats.org/officeDocument/2006/relationships/slide" Target="slides/slide85.xml"/><Relationship Id="rId98" Type="http://schemas.openxmlformats.org/officeDocument/2006/relationships/slide" Target="slides/slide90.xml"/><Relationship Id="rId121" Type="http://schemas.openxmlformats.org/officeDocument/2006/relationships/slide" Target="slides/slide113.xml"/><Relationship Id="rId142" Type="http://schemas.openxmlformats.org/officeDocument/2006/relationships/slide" Target="slides/slide1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37736-4DC9-4C05-99A7-856CCC231FA5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AD559-58E6-437A-A7FE-2E6C4DB0F6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95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WfmCyLEQ8U&amp;list=PL16j5WbGpaM0_Tj8CRmurZ8Kk1gEBc7fg&amp;index=4" TargetMode="External"/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EC01E2-A5DA-4CED-AB94-E8AA331F702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618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Wikipedia: </a:t>
            </a:r>
            <a:r>
              <a:rPr lang="en-US" sz="1100" dirty="0"/>
              <a:t>At the majority of synapses, signals are sent from the axon of one neuron to a dendrite of another... All neurons are electrically excitable, maintaining voltage gradients across their membranes… If the voltage changes by a large enough amount, an all-or-none electrochemical pulse called an action potential is generated, which travels rapidly along the cell's axon, and activates synaptic connections with other cells when it arrives.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B36A2-D391-4BB6-B1CB-0A6BDE1DFADD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289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AD559-58E6-437A-A7FE-2E6C4DB0F6C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77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hlinkClick r:id="rId3"/>
              </a:rPr>
              <a:t>https://www.youtube.com/watch?v=QWfmCyLEQ8U&amp;list=PL16j5WbGpaM0_Tj8CRmurZ8Kk1gEBc7fg&amp;index=4</a:t>
            </a:r>
            <a:r>
              <a:rPr lang="en-US" sz="1200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BAD559-58E6-437A-A7FE-2E6C4DB0F6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516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BAD559-58E6-437A-A7FE-2E6C4DB0F6C1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470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548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913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445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B9BE1-CC02-4630-A187-1FA3D78B1A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06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C1639-4E2F-4550-BAEE-C5BDC1CB80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252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1FF34-FEDA-430E-8462-E7A209AF30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893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9BF50-AC92-44AF-92A4-620F182E35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779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26E91-021D-4B32-926D-DC16A89D51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781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56749-8CA8-49DA-A68F-85171B0F52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274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6D7BB-2806-4694-9201-C1DF6EA7CF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8956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D4D2A-A0A1-4AB1-BF3F-4E3C9BF559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064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4082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DC858-3513-47BE-8939-E01A91F098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736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D7741-022D-4361-BD74-799334698C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9812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C337E-79AB-43D3-B7D5-9A8EDE49DF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368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9435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6518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4998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4755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3510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8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421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3362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6276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9348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6831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6007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5656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1626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9752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4750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2771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819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1558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0659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9589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9204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3525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4197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1"/>
            <a:ext cx="77724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1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/>
              <a:t>13 Jan</a:t>
            </a:r>
            <a:r>
              <a:rPr lang="en-US" spc="-65"/>
              <a:t> </a:t>
            </a:r>
            <a:r>
              <a:rPr lang="en-US" spc="-5"/>
              <a:t>2016</a:t>
            </a:r>
            <a:endParaRPr lang="en-US"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/>
              <a:t>Fei-Fei Li &amp; Andrej Karpathy &amp; Justin</a:t>
            </a:r>
            <a:r>
              <a:rPr lang="nn-NO" spc="65"/>
              <a:t> </a:t>
            </a:r>
            <a:r>
              <a:rPr lang="nn-NO" spc="-5"/>
              <a:t>Johnson</a:t>
            </a:r>
            <a:endParaRPr lang="nn-NO" spc="-5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90252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/>
              <a:t>13 Jan</a:t>
            </a:r>
            <a:r>
              <a:rPr lang="en-US" spc="-65"/>
              <a:t> </a:t>
            </a:r>
            <a:r>
              <a:rPr lang="en-US" spc="-5"/>
              <a:t>2016</a:t>
            </a:r>
            <a:endParaRPr lang="en-US"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/>
              <a:t>Fei-Fei Li &amp; Andrej Karpathy &amp; Justin</a:t>
            </a:r>
            <a:r>
              <a:rPr lang="nn-NO" spc="65"/>
              <a:t> </a:t>
            </a:r>
            <a:r>
              <a:rPr lang="nn-NO" spc="-5"/>
              <a:t>Johnson</a:t>
            </a:r>
            <a:endParaRPr lang="nn-NO" spc="-5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25022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/>
              <a:t>13 Jan</a:t>
            </a:r>
            <a:r>
              <a:rPr lang="en-US" spc="-65"/>
              <a:t> </a:t>
            </a:r>
            <a:r>
              <a:rPr lang="en-US" spc="-5"/>
              <a:t>2016</a:t>
            </a:r>
            <a:endParaRPr lang="en-US" spc="-5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/>
              <a:t>Fei-Fei Li &amp; Andrej Karpathy &amp; Justin</a:t>
            </a:r>
            <a:r>
              <a:rPr lang="nn-NO" spc="65"/>
              <a:t> </a:t>
            </a:r>
            <a:r>
              <a:rPr lang="nn-NO" spc="-5"/>
              <a:t>Johnson</a:t>
            </a:r>
            <a:endParaRPr lang="nn-NO" spc="-5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16500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/>
              <a:t>13 Jan</a:t>
            </a:r>
            <a:r>
              <a:rPr lang="en-US" spc="-65"/>
              <a:t> </a:t>
            </a:r>
            <a:r>
              <a:rPr lang="en-US" spc="-5"/>
              <a:t>2016</a:t>
            </a:r>
            <a:endParaRPr lang="en-US" spc="-5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/>
              <a:t>Fei-Fei Li &amp; Andrej Karpathy &amp; Justin</a:t>
            </a:r>
            <a:r>
              <a:rPr lang="nn-NO" spc="65"/>
              <a:t> </a:t>
            </a:r>
            <a:r>
              <a:rPr lang="nn-NO" spc="-5"/>
              <a:t>Johnson</a:t>
            </a:r>
            <a:endParaRPr lang="nn-NO" spc="-5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30940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/>
              <a:t>13 Jan</a:t>
            </a:r>
            <a:r>
              <a:rPr lang="en-US" spc="-65"/>
              <a:t> </a:t>
            </a:r>
            <a:r>
              <a:rPr lang="en-US" spc="-5"/>
              <a:t>2016</a:t>
            </a:r>
            <a:endParaRPr lang="en-US" spc="-5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/>
              <a:t>Fei-Fei Li &amp; Andrej Karpathy &amp; Justin</a:t>
            </a:r>
            <a:r>
              <a:rPr lang="nn-NO" spc="65"/>
              <a:t> </a:t>
            </a:r>
            <a:r>
              <a:rPr lang="nn-NO" spc="-5"/>
              <a:t>Johnson</a:t>
            </a:r>
            <a:endParaRPr lang="nn-NO" spc="-5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7511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886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5358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0754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6403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3629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9836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6557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187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2597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0637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768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37933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1275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1"/>
            <a:ext cx="77724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1"/>
            <a:ext cx="64008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>
                <a:solidFill>
                  <a:prstClr val="white"/>
                </a:solidFill>
              </a:rPr>
              <a:t>27 Jan</a:t>
            </a:r>
            <a:r>
              <a:rPr lang="en-US" spc="-65">
                <a:solidFill>
                  <a:prstClr val="white"/>
                </a:solidFill>
              </a:rPr>
              <a:t> </a:t>
            </a:r>
            <a:r>
              <a:rPr lang="en-US" spc="-5">
                <a:solidFill>
                  <a:prstClr val="white"/>
                </a:solidFill>
              </a:rPr>
              <a:t>2016</a:t>
            </a:r>
            <a:endParaRPr lang="en-US" spc="-5" dirty="0">
              <a:solidFill>
                <a:prstClr val="white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>
                <a:solidFill>
                  <a:prstClr val="white"/>
                </a:solidFill>
              </a:rPr>
              <a:t>Fei-Fei Li &amp; Andrej Karpathy &amp; Justin</a:t>
            </a:r>
            <a:r>
              <a:rPr lang="nn-NO" spc="65">
                <a:solidFill>
                  <a:prstClr val="white"/>
                </a:solidFill>
              </a:rPr>
              <a:t> </a:t>
            </a:r>
            <a:r>
              <a:rPr lang="nn-NO" spc="-5">
                <a:solidFill>
                  <a:prstClr val="white"/>
                </a:solidFill>
              </a:rPr>
              <a:t>Johnson</a:t>
            </a:r>
            <a:endParaRPr lang="nn-NO" spc="-5" dirty="0">
              <a:solidFill>
                <a:prstClr val="white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9780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>
                <a:solidFill>
                  <a:prstClr val="white"/>
                </a:solidFill>
              </a:rPr>
              <a:t>27 Jan</a:t>
            </a:r>
            <a:r>
              <a:rPr lang="en-US" spc="-65">
                <a:solidFill>
                  <a:prstClr val="white"/>
                </a:solidFill>
              </a:rPr>
              <a:t> </a:t>
            </a:r>
            <a:r>
              <a:rPr lang="en-US" spc="-5">
                <a:solidFill>
                  <a:prstClr val="white"/>
                </a:solidFill>
              </a:rPr>
              <a:t>2016</a:t>
            </a:r>
            <a:endParaRPr lang="en-US" spc="-5" dirty="0">
              <a:solidFill>
                <a:prstClr val="white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>
                <a:solidFill>
                  <a:prstClr val="white"/>
                </a:solidFill>
              </a:rPr>
              <a:t>Fei-Fei Li &amp; Andrej Karpathy &amp; Justin</a:t>
            </a:r>
            <a:r>
              <a:rPr lang="nn-NO" spc="65">
                <a:solidFill>
                  <a:prstClr val="white"/>
                </a:solidFill>
              </a:rPr>
              <a:t> </a:t>
            </a:r>
            <a:r>
              <a:rPr lang="nn-NO" spc="-5">
                <a:solidFill>
                  <a:prstClr val="white"/>
                </a:solidFill>
              </a:rPr>
              <a:t>Johnson</a:t>
            </a:r>
            <a:endParaRPr lang="nn-NO" spc="-5" dirty="0">
              <a:solidFill>
                <a:prstClr val="white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7495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97762" y="1826713"/>
            <a:ext cx="269430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>
                <a:solidFill>
                  <a:prstClr val="white"/>
                </a:solidFill>
              </a:rPr>
              <a:t>27 Jan</a:t>
            </a:r>
            <a:r>
              <a:rPr lang="en-US" spc="-65">
                <a:solidFill>
                  <a:prstClr val="white"/>
                </a:solidFill>
              </a:rPr>
              <a:t> </a:t>
            </a:r>
            <a:r>
              <a:rPr lang="en-US" spc="-5">
                <a:solidFill>
                  <a:prstClr val="white"/>
                </a:solidFill>
              </a:rPr>
              <a:t>2016</a:t>
            </a:r>
            <a:endParaRPr lang="en-US" spc="-5" dirty="0">
              <a:solidFill>
                <a:prstClr val="white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>
                <a:solidFill>
                  <a:prstClr val="white"/>
                </a:solidFill>
              </a:rPr>
              <a:t>Fei-Fei Li &amp; Andrej Karpathy &amp; Justin</a:t>
            </a:r>
            <a:r>
              <a:rPr lang="nn-NO" spc="65">
                <a:solidFill>
                  <a:prstClr val="white"/>
                </a:solidFill>
              </a:rPr>
              <a:t> </a:t>
            </a:r>
            <a:r>
              <a:rPr lang="nn-NO" spc="-5">
                <a:solidFill>
                  <a:prstClr val="white"/>
                </a:solidFill>
              </a:rPr>
              <a:t>Johnson</a:t>
            </a:r>
            <a:endParaRPr lang="nn-NO" spc="-5" dirty="0">
              <a:solidFill>
                <a:prstClr val="white"/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08176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>
                <a:solidFill>
                  <a:prstClr val="white"/>
                </a:solidFill>
              </a:rPr>
              <a:t>27 Jan</a:t>
            </a:r>
            <a:r>
              <a:rPr lang="en-US" spc="-65">
                <a:solidFill>
                  <a:prstClr val="white"/>
                </a:solidFill>
              </a:rPr>
              <a:t> </a:t>
            </a:r>
            <a:r>
              <a:rPr lang="en-US" spc="-5">
                <a:solidFill>
                  <a:prstClr val="white"/>
                </a:solidFill>
              </a:rPr>
              <a:t>2016</a:t>
            </a:r>
            <a:endParaRPr lang="en-US" spc="-5" dirty="0">
              <a:solidFill>
                <a:prstClr val="white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>
                <a:solidFill>
                  <a:prstClr val="white"/>
                </a:solidFill>
              </a:rPr>
              <a:t>Fei-Fei Li &amp; Andrej Karpathy &amp; Justin</a:t>
            </a:r>
            <a:r>
              <a:rPr lang="nn-NO" spc="65">
                <a:solidFill>
                  <a:prstClr val="white"/>
                </a:solidFill>
              </a:rPr>
              <a:t> </a:t>
            </a:r>
            <a:r>
              <a:rPr lang="nn-NO" spc="-5">
                <a:solidFill>
                  <a:prstClr val="white"/>
                </a:solidFill>
              </a:rPr>
              <a:t>Johnson</a:t>
            </a:r>
            <a:endParaRPr lang="nn-NO" spc="-5" dirty="0">
              <a:solidFill>
                <a:prstClr val="white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3532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>
                <a:solidFill>
                  <a:prstClr val="white"/>
                </a:solidFill>
              </a:rPr>
              <a:t>27 Jan</a:t>
            </a:r>
            <a:r>
              <a:rPr lang="en-US" spc="-65">
                <a:solidFill>
                  <a:prstClr val="white"/>
                </a:solidFill>
              </a:rPr>
              <a:t> </a:t>
            </a:r>
            <a:r>
              <a:rPr lang="en-US" spc="-5">
                <a:solidFill>
                  <a:prstClr val="white"/>
                </a:solidFill>
              </a:rPr>
              <a:t>2016</a:t>
            </a:r>
            <a:endParaRPr lang="en-US" spc="-5" dirty="0">
              <a:solidFill>
                <a:prstClr val="white"/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>
                <a:solidFill>
                  <a:prstClr val="white"/>
                </a:solidFill>
              </a:rPr>
              <a:t>Fei-Fei Li &amp; Andrej Karpathy &amp; Justin</a:t>
            </a:r>
            <a:r>
              <a:rPr lang="nn-NO" spc="65">
                <a:solidFill>
                  <a:prstClr val="white"/>
                </a:solidFill>
              </a:rPr>
              <a:t> </a:t>
            </a:r>
            <a:r>
              <a:rPr lang="nn-NO" spc="-5">
                <a:solidFill>
                  <a:prstClr val="white"/>
                </a:solidFill>
              </a:rPr>
              <a:t>Johnson</a:t>
            </a:r>
            <a:endParaRPr lang="nn-NO" spc="-5" dirty="0">
              <a:solidFill>
                <a:prstClr val="white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6657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533522" y="2229228"/>
            <a:ext cx="6076937" cy="3555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03698" y="270276"/>
            <a:ext cx="853660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1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/>
              <a:t>8 Feb</a:t>
            </a:r>
            <a:r>
              <a:rPr lang="en-US" spc="-70"/>
              <a:t> </a:t>
            </a:r>
            <a:r>
              <a:rPr lang="en-US" spc="-5"/>
              <a:t>2016</a:t>
            </a:r>
            <a:endParaRPr lang="en-US"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/>
              <a:t>Fei-Fei Li &amp; Andrej Karpathy &amp; Justin</a:t>
            </a:r>
            <a:r>
              <a:rPr lang="nn-NO" spc="65"/>
              <a:t> </a:t>
            </a:r>
            <a:r>
              <a:rPr lang="nn-NO" spc="-5"/>
              <a:t>Johnson</a:t>
            </a:r>
            <a:endParaRPr lang="nn-NO" spc="-5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55461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/>
              <a:t>8 Feb</a:t>
            </a:r>
            <a:r>
              <a:rPr lang="en-US" spc="-70"/>
              <a:t> </a:t>
            </a:r>
            <a:r>
              <a:rPr lang="en-US" spc="-5"/>
              <a:t>2016</a:t>
            </a:r>
            <a:endParaRPr lang="en-US"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/>
              <a:t>Fei-Fei Li &amp; Andrej Karpathy &amp; Justin</a:t>
            </a:r>
            <a:r>
              <a:rPr lang="nn-NO" spc="65"/>
              <a:t> </a:t>
            </a:r>
            <a:r>
              <a:rPr lang="nn-NO" spc="-5"/>
              <a:t>Johnson</a:t>
            </a:r>
            <a:endParaRPr lang="nn-NO" spc="-5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38532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/>
              <a:t>8 Feb</a:t>
            </a:r>
            <a:r>
              <a:rPr lang="en-US" spc="-70"/>
              <a:t> </a:t>
            </a:r>
            <a:r>
              <a:rPr lang="en-US" spc="-5"/>
              <a:t>2016</a:t>
            </a:r>
            <a:endParaRPr lang="en-US" spc="-5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/>
              <a:t>Fei-Fei Li &amp; Andrej Karpathy &amp; Justin</a:t>
            </a:r>
            <a:r>
              <a:rPr lang="nn-NO" spc="65"/>
              <a:t> </a:t>
            </a:r>
            <a:r>
              <a:rPr lang="nn-NO" spc="-5"/>
              <a:t>Johnson</a:t>
            </a:r>
            <a:endParaRPr lang="nn-NO" spc="-5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170336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10974" y="139999"/>
            <a:ext cx="961148" cy="657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4270316" y="343199"/>
            <a:ext cx="1885946" cy="1777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8" name="bk object 18"/>
          <p:cNvSpPr/>
          <p:nvPr/>
        </p:nvSpPr>
        <p:spPr>
          <a:xfrm>
            <a:off x="1463097" y="371632"/>
            <a:ext cx="2807970" cy="0"/>
          </a:xfrm>
          <a:custGeom>
            <a:avLst/>
            <a:gdLst/>
            <a:ahLst/>
            <a:cxnLst/>
            <a:rect l="l" t="t" r="r" b="b"/>
            <a:pathLst>
              <a:path w="2807970">
                <a:moveTo>
                  <a:pt x="2807694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9" name="bk object 19"/>
          <p:cNvSpPr/>
          <p:nvPr/>
        </p:nvSpPr>
        <p:spPr>
          <a:xfrm>
            <a:off x="1376648" y="329679"/>
            <a:ext cx="86995" cy="84667"/>
          </a:xfrm>
          <a:custGeom>
            <a:avLst/>
            <a:gdLst/>
            <a:ahLst/>
            <a:cxnLst/>
            <a:rect l="l" t="t" r="r" b="b"/>
            <a:pathLst>
              <a:path w="86994" h="63500">
                <a:moveTo>
                  <a:pt x="86449" y="62930"/>
                </a:moveTo>
                <a:lnTo>
                  <a:pt x="0" y="31465"/>
                </a:lnTo>
                <a:lnTo>
                  <a:pt x="86449" y="0"/>
                </a:lnTo>
                <a:lnTo>
                  <a:pt x="86449" y="6293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0" name="bk object 20"/>
          <p:cNvSpPr/>
          <p:nvPr/>
        </p:nvSpPr>
        <p:spPr>
          <a:xfrm>
            <a:off x="1376648" y="329679"/>
            <a:ext cx="86995" cy="84667"/>
          </a:xfrm>
          <a:custGeom>
            <a:avLst/>
            <a:gdLst/>
            <a:ahLst/>
            <a:cxnLst/>
            <a:rect l="l" t="t" r="r" b="b"/>
            <a:pathLst>
              <a:path w="86994" h="63500">
                <a:moveTo>
                  <a:pt x="86449" y="0"/>
                </a:moveTo>
                <a:lnTo>
                  <a:pt x="0" y="31465"/>
                </a:lnTo>
                <a:lnTo>
                  <a:pt x="86449" y="62930"/>
                </a:lnTo>
                <a:lnTo>
                  <a:pt x="86449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/>
              <a:t>8 Feb</a:t>
            </a:r>
            <a:r>
              <a:rPr lang="en-US" spc="-70"/>
              <a:t> </a:t>
            </a:r>
            <a:r>
              <a:rPr lang="en-US" spc="-5"/>
              <a:t>2016</a:t>
            </a:r>
            <a:endParaRPr lang="en-US" spc="-5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/>
              <a:t>Fei-Fei Li &amp; Andrej Karpathy &amp; Justin</a:t>
            </a:r>
            <a:r>
              <a:rPr lang="nn-NO" spc="65"/>
              <a:t> </a:t>
            </a:r>
            <a:r>
              <a:rPr lang="nn-NO" spc="-5"/>
              <a:t>Johnson</a:t>
            </a:r>
            <a:endParaRPr lang="nn-NO" spc="-5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8476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6314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/>
              <a:t>8 Feb</a:t>
            </a:r>
            <a:r>
              <a:rPr lang="en-US" spc="-70"/>
              <a:t> </a:t>
            </a:r>
            <a:r>
              <a:rPr lang="en-US" spc="-5"/>
              <a:t>2016</a:t>
            </a:r>
            <a:endParaRPr lang="en-US" spc="-5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/>
              <a:t>Fei-Fei Li &amp; Andrej Karpathy &amp; Justin</a:t>
            </a:r>
            <a:r>
              <a:rPr lang="nn-NO" spc="65"/>
              <a:t> </a:t>
            </a:r>
            <a:r>
              <a:rPr lang="nn-NO" spc="-5"/>
              <a:t>Johnson</a:t>
            </a:r>
            <a:endParaRPr lang="nn-NO" spc="-5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4676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710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016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4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495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D615FC6-65EA-469E-A2AC-6B14F4DC4664}" type="slidenum">
              <a:rPr lang="en-US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148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fld id="{7C7B0B04-5B08-449E-9A80-4C83B77B7073}" type="datetimeFigureOut">
              <a:rPr lang="en-US" smtClean="0">
                <a:solidFill>
                  <a:srgbClr val="000000"/>
                </a:solidFill>
              </a:rPr>
              <a:pPr/>
              <a:t>10/31/2018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fld id="{C4388728-ECF9-405A-8F50-53431964C9F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444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329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3925" y="230776"/>
            <a:ext cx="8756151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5798" y="1293671"/>
            <a:ext cx="761240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608913" y="6305350"/>
            <a:ext cx="1423034" cy="269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/>
              <a:t>13 Jan</a:t>
            </a:r>
            <a:r>
              <a:rPr lang="en-US" spc="-65"/>
              <a:t> </a:t>
            </a:r>
            <a:r>
              <a:rPr lang="en-US" spc="-5"/>
              <a:t>2016</a:t>
            </a:r>
            <a:endParaRPr lang="en-US"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45224" y="6308472"/>
            <a:ext cx="4697730" cy="243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/>
              <a:t>Fei-Fei Li &amp; Andrej Karpathy &amp; Justin</a:t>
            </a:r>
            <a:r>
              <a:rPr lang="nn-NO" spc="65"/>
              <a:t> </a:t>
            </a:r>
            <a:r>
              <a:rPr lang="nn-NO" spc="-5"/>
              <a:t>Johnson</a:t>
            </a:r>
            <a:endParaRPr lang="nn-NO" spc="-5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1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6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fld id="{7C7B0B04-5B08-449E-9A80-4C83B77B7073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fld id="{C4388728-ECF9-405A-8F50-53431964C9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62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5099" y="199711"/>
            <a:ext cx="86938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63195" y="1157207"/>
            <a:ext cx="4993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608913" y="6305350"/>
            <a:ext cx="1423034" cy="269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>
                <a:solidFill>
                  <a:prstClr val="white"/>
                </a:solidFill>
              </a:rPr>
              <a:t>27 Jan</a:t>
            </a:r>
            <a:r>
              <a:rPr lang="en-US" spc="-65">
                <a:solidFill>
                  <a:prstClr val="white"/>
                </a:solidFill>
              </a:rPr>
              <a:t> </a:t>
            </a:r>
            <a:r>
              <a:rPr lang="en-US" spc="-5">
                <a:solidFill>
                  <a:prstClr val="white"/>
                </a:solidFill>
              </a:rPr>
              <a:t>2016</a:t>
            </a:r>
            <a:endParaRPr lang="en-US" spc="-5" dirty="0">
              <a:solidFill>
                <a:prstClr val="white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45224" y="6308472"/>
            <a:ext cx="4697730" cy="243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>
                <a:solidFill>
                  <a:prstClr val="white"/>
                </a:solidFill>
              </a:rPr>
              <a:t>Fei-Fei Li &amp; Andrej Karpathy &amp; Justin</a:t>
            </a:r>
            <a:r>
              <a:rPr lang="nn-NO" spc="65">
                <a:solidFill>
                  <a:prstClr val="white"/>
                </a:solidFill>
              </a:rPr>
              <a:t> </a:t>
            </a:r>
            <a:r>
              <a:rPr lang="nn-NO" spc="-5">
                <a:solidFill>
                  <a:prstClr val="white"/>
                </a:solidFill>
              </a:rPr>
              <a:t>Johnson</a:t>
            </a:r>
            <a:endParaRPr lang="nn-NO" spc="-5" dirty="0">
              <a:solidFill>
                <a:prstClr val="white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1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779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8324" y="130409"/>
            <a:ext cx="886735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7153" y="1391228"/>
            <a:ext cx="83696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608913" y="6305350"/>
            <a:ext cx="1310004" cy="269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/>
              <a:t>8 Feb</a:t>
            </a:r>
            <a:r>
              <a:rPr lang="en-US" spc="-70"/>
              <a:t> </a:t>
            </a:r>
            <a:r>
              <a:rPr lang="en-US" spc="-5"/>
              <a:t>2016</a:t>
            </a:r>
            <a:endParaRPr lang="en-US"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45224" y="6308472"/>
            <a:ext cx="4697730" cy="243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/>
              <a:t>Fei-Fei Li &amp; Andrej Karpathy &amp; Justin</a:t>
            </a:r>
            <a:r>
              <a:rPr lang="nn-NO" spc="65"/>
              <a:t> </a:t>
            </a:r>
            <a:r>
              <a:rPr lang="nn-NO" spc="-5"/>
              <a:t>Johnson</a:t>
            </a:r>
            <a:endParaRPr lang="nn-NO" spc="-5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1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1756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slideLayout" Target="../slideLayouts/slideLayout62.xml"/><Relationship Id="rId1" Type="http://schemas.openxmlformats.org/officeDocument/2006/relationships/themeOverride" Target="../theme/themeOverride2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g"/><Relationship Id="rId1" Type="http://schemas.openxmlformats.org/officeDocument/2006/relationships/slideLayout" Target="../slideLayouts/slideLayout6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g"/><Relationship Id="rId1" Type="http://schemas.openxmlformats.org/officeDocument/2006/relationships/slideLayout" Target="../slideLayouts/slideLayout6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g"/><Relationship Id="rId1" Type="http://schemas.openxmlformats.org/officeDocument/2006/relationships/slideLayout" Target="../slideLayouts/slideLayout6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g"/><Relationship Id="rId1" Type="http://schemas.openxmlformats.org/officeDocument/2006/relationships/slideLayout" Target="../slideLayouts/slideLayout6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g"/><Relationship Id="rId1" Type="http://schemas.openxmlformats.org/officeDocument/2006/relationships/slideLayout" Target="../slideLayouts/slideLayout6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g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g"/><Relationship Id="rId1" Type="http://schemas.openxmlformats.org/officeDocument/2006/relationships/slideLayout" Target="../slideLayouts/slideLayout67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g"/><Relationship Id="rId2" Type="http://schemas.openxmlformats.org/officeDocument/2006/relationships/image" Target="../media/image129.jp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128.jpg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g"/><Relationship Id="rId1" Type="http://schemas.openxmlformats.org/officeDocument/2006/relationships/slideLayout" Target="../slideLayouts/slideLayout70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g"/><Relationship Id="rId2" Type="http://schemas.openxmlformats.org/officeDocument/2006/relationships/image" Target="../media/image132.jpg"/><Relationship Id="rId1" Type="http://schemas.openxmlformats.org/officeDocument/2006/relationships/slideLayout" Target="../slideLayouts/slideLayout70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g"/><Relationship Id="rId2" Type="http://schemas.openxmlformats.org/officeDocument/2006/relationships/image" Target="../media/image132.jpg"/><Relationship Id="rId1" Type="http://schemas.openxmlformats.org/officeDocument/2006/relationships/slideLayout" Target="../slideLayouts/slideLayout70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jpg"/><Relationship Id="rId1" Type="http://schemas.openxmlformats.org/officeDocument/2006/relationships/slideLayout" Target="../slideLayouts/slideLayout70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g"/><Relationship Id="rId2" Type="http://schemas.openxmlformats.org/officeDocument/2006/relationships/image" Target="../media/image134.jpg"/><Relationship Id="rId1" Type="http://schemas.openxmlformats.org/officeDocument/2006/relationships/slideLayout" Target="../slideLayouts/slideLayout67.xml"/><Relationship Id="rId6" Type="http://schemas.openxmlformats.org/officeDocument/2006/relationships/hyperlink" Target="http://karpathy.github.io/2015/05/21/rnn-effectiveness/" TargetMode="External"/><Relationship Id="rId5" Type="http://schemas.openxmlformats.org/officeDocument/2006/relationships/image" Target="../media/image137.jpg"/><Relationship Id="rId4" Type="http://schemas.openxmlformats.org/officeDocument/2006/relationships/image" Target="../media/image136.jp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g"/><Relationship Id="rId2" Type="http://schemas.openxmlformats.org/officeDocument/2006/relationships/image" Target="../media/image138.jpg"/><Relationship Id="rId1" Type="http://schemas.openxmlformats.org/officeDocument/2006/relationships/slideLayout" Target="../slideLayouts/slideLayout7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jpg"/><Relationship Id="rId1" Type="http://schemas.openxmlformats.org/officeDocument/2006/relationships/slideLayout" Target="../slideLayouts/slideLayout6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jpg"/><Relationship Id="rId1" Type="http://schemas.openxmlformats.org/officeDocument/2006/relationships/slideLayout" Target="../slideLayouts/slideLayout70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jpg"/><Relationship Id="rId1" Type="http://schemas.openxmlformats.org/officeDocument/2006/relationships/slideLayout" Target="../slideLayouts/slideLayout70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jpg"/><Relationship Id="rId1" Type="http://schemas.openxmlformats.org/officeDocument/2006/relationships/slideLayout" Target="../slideLayouts/slideLayout6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jpg"/><Relationship Id="rId1" Type="http://schemas.openxmlformats.org/officeDocument/2006/relationships/slideLayout" Target="../slideLayouts/slideLayout6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jpg"/><Relationship Id="rId1" Type="http://schemas.openxmlformats.org/officeDocument/2006/relationships/slideLayout" Target="../slideLayouts/slideLayout6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9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0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7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7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7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7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7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5.jpg"/><Relationship Id="rId4" Type="http://schemas.openxmlformats.org/officeDocument/2006/relationships/image" Target="../media/image38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7.jpg"/><Relationship Id="rId7" Type="http://schemas.openxmlformats.org/officeDocument/2006/relationships/image" Target="../media/image40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9.jpg"/><Relationship Id="rId5" Type="http://schemas.openxmlformats.org/officeDocument/2006/relationships/image" Target="../media/image35.jpg"/><Relationship Id="rId10" Type="http://schemas.openxmlformats.org/officeDocument/2006/relationships/image" Target="../media/image43.jpg"/><Relationship Id="rId4" Type="http://schemas.openxmlformats.org/officeDocument/2006/relationships/image" Target="../media/image38.jpg"/><Relationship Id="rId9" Type="http://schemas.openxmlformats.org/officeDocument/2006/relationships/image" Target="../media/image42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7.jpg"/><Relationship Id="rId7" Type="http://schemas.openxmlformats.org/officeDocument/2006/relationships/image" Target="../media/image40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9.jpg"/><Relationship Id="rId5" Type="http://schemas.openxmlformats.org/officeDocument/2006/relationships/image" Target="../media/image35.jpg"/><Relationship Id="rId10" Type="http://schemas.openxmlformats.org/officeDocument/2006/relationships/image" Target="../media/image43.jpg"/><Relationship Id="rId4" Type="http://schemas.openxmlformats.org/officeDocument/2006/relationships/image" Target="../media/image38.jpg"/><Relationship Id="rId9" Type="http://schemas.openxmlformats.org/officeDocument/2006/relationships/image" Target="../media/image42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7.jpg"/><Relationship Id="rId7" Type="http://schemas.openxmlformats.org/officeDocument/2006/relationships/image" Target="../media/image40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9.jpg"/><Relationship Id="rId5" Type="http://schemas.openxmlformats.org/officeDocument/2006/relationships/image" Target="../media/image35.jpg"/><Relationship Id="rId10" Type="http://schemas.openxmlformats.org/officeDocument/2006/relationships/image" Target="../media/image43.jpg"/><Relationship Id="rId4" Type="http://schemas.openxmlformats.org/officeDocument/2006/relationships/image" Target="../media/image38.jpg"/><Relationship Id="rId9" Type="http://schemas.openxmlformats.org/officeDocument/2006/relationships/image" Target="../media/image42.jp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7.jpg"/><Relationship Id="rId7" Type="http://schemas.openxmlformats.org/officeDocument/2006/relationships/image" Target="../media/image40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9.jpg"/><Relationship Id="rId5" Type="http://schemas.openxmlformats.org/officeDocument/2006/relationships/image" Target="../media/image35.jpg"/><Relationship Id="rId10" Type="http://schemas.openxmlformats.org/officeDocument/2006/relationships/image" Target="../media/image43.jpg"/><Relationship Id="rId4" Type="http://schemas.openxmlformats.org/officeDocument/2006/relationships/image" Target="../media/image38.jpg"/><Relationship Id="rId9" Type="http://schemas.openxmlformats.org/officeDocument/2006/relationships/image" Target="../media/image42.jp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7.jpg"/><Relationship Id="rId7" Type="http://schemas.openxmlformats.org/officeDocument/2006/relationships/image" Target="../media/image40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9.jpg"/><Relationship Id="rId11" Type="http://schemas.openxmlformats.org/officeDocument/2006/relationships/image" Target="../media/image44.jpg"/><Relationship Id="rId5" Type="http://schemas.openxmlformats.org/officeDocument/2006/relationships/image" Target="../media/image35.jpg"/><Relationship Id="rId10" Type="http://schemas.openxmlformats.org/officeDocument/2006/relationships/image" Target="../media/image43.jpg"/><Relationship Id="rId4" Type="http://schemas.openxmlformats.org/officeDocument/2006/relationships/image" Target="../media/image38.jpg"/><Relationship Id="rId9" Type="http://schemas.openxmlformats.org/officeDocument/2006/relationships/image" Target="../media/image4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8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emf"/><Relationship Id="rId7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60.jpg"/><Relationship Id="rId4" Type="http://schemas.openxmlformats.org/officeDocument/2006/relationships/image" Target="../media/image59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62.jpg"/><Relationship Id="rId5" Type="http://schemas.openxmlformats.org/officeDocument/2006/relationships/image" Target="../media/image61.jpg"/><Relationship Id="rId4" Type="http://schemas.openxmlformats.org/officeDocument/2006/relationships/image" Target="../media/image60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7" Type="http://schemas.openxmlformats.org/officeDocument/2006/relationships/image" Target="../media/image63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62.jpg"/><Relationship Id="rId5" Type="http://schemas.openxmlformats.org/officeDocument/2006/relationships/image" Target="../media/image61.jpg"/><Relationship Id="rId4" Type="http://schemas.openxmlformats.org/officeDocument/2006/relationships/image" Target="../media/image60.jp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jpg"/><Relationship Id="rId7" Type="http://schemas.openxmlformats.org/officeDocument/2006/relationships/image" Target="../media/image62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61.jpg"/><Relationship Id="rId5" Type="http://schemas.openxmlformats.org/officeDocument/2006/relationships/image" Target="../media/image63.jpg"/><Relationship Id="rId4" Type="http://schemas.openxmlformats.org/officeDocument/2006/relationships/image" Target="../media/image60.jp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jpg"/><Relationship Id="rId7" Type="http://schemas.openxmlformats.org/officeDocument/2006/relationships/image" Target="../media/image62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61.jpg"/><Relationship Id="rId5" Type="http://schemas.openxmlformats.org/officeDocument/2006/relationships/image" Target="../media/image63.jpg"/><Relationship Id="rId4" Type="http://schemas.openxmlformats.org/officeDocument/2006/relationships/image" Target="../media/image60.jpg"/><Relationship Id="rId9" Type="http://schemas.openxmlformats.org/officeDocument/2006/relationships/image" Target="../media/image65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jpg"/><Relationship Id="rId7" Type="http://schemas.openxmlformats.org/officeDocument/2006/relationships/image" Target="../media/image62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61.jpg"/><Relationship Id="rId5" Type="http://schemas.openxmlformats.org/officeDocument/2006/relationships/image" Target="../media/image63.jpg"/><Relationship Id="rId4" Type="http://schemas.openxmlformats.org/officeDocument/2006/relationships/image" Target="../media/image60.jpg"/><Relationship Id="rId9" Type="http://schemas.openxmlformats.org/officeDocument/2006/relationships/image" Target="../media/image6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67.jp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g"/><Relationship Id="rId3" Type="http://schemas.openxmlformats.org/officeDocument/2006/relationships/image" Target="../media/image67.jpg"/><Relationship Id="rId7" Type="http://schemas.openxmlformats.org/officeDocument/2006/relationships/image" Target="../media/image71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70.jpg"/><Relationship Id="rId5" Type="http://schemas.openxmlformats.org/officeDocument/2006/relationships/image" Target="../media/image69.jpg"/><Relationship Id="rId4" Type="http://schemas.openxmlformats.org/officeDocument/2006/relationships/image" Target="../media/image68.jp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g"/><Relationship Id="rId3" Type="http://schemas.openxmlformats.org/officeDocument/2006/relationships/image" Target="../media/image67.jpg"/><Relationship Id="rId7" Type="http://schemas.openxmlformats.org/officeDocument/2006/relationships/image" Target="../media/image71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70.jpg"/><Relationship Id="rId5" Type="http://schemas.openxmlformats.org/officeDocument/2006/relationships/image" Target="../media/image69.jpg"/><Relationship Id="rId4" Type="http://schemas.openxmlformats.org/officeDocument/2006/relationships/image" Target="../media/image68.jpg"/><Relationship Id="rId9" Type="http://schemas.openxmlformats.org/officeDocument/2006/relationships/image" Target="../media/image7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g"/><Relationship Id="rId3" Type="http://schemas.openxmlformats.org/officeDocument/2006/relationships/image" Target="../media/image67.jpg"/><Relationship Id="rId7" Type="http://schemas.openxmlformats.org/officeDocument/2006/relationships/image" Target="../media/image71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70.jpg"/><Relationship Id="rId5" Type="http://schemas.openxmlformats.org/officeDocument/2006/relationships/image" Target="../media/image69.jpg"/><Relationship Id="rId4" Type="http://schemas.openxmlformats.org/officeDocument/2006/relationships/image" Target="../media/image68.jpg"/><Relationship Id="rId9" Type="http://schemas.openxmlformats.org/officeDocument/2006/relationships/image" Target="../media/image73.jp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g"/><Relationship Id="rId3" Type="http://schemas.openxmlformats.org/officeDocument/2006/relationships/image" Target="../media/image67.jpg"/><Relationship Id="rId7" Type="http://schemas.openxmlformats.org/officeDocument/2006/relationships/image" Target="../media/image71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70.jpg"/><Relationship Id="rId5" Type="http://schemas.openxmlformats.org/officeDocument/2006/relationships/image" Target="../media/image69.jpg"/><Relationship Id="rId4" Type="http://schemas.openxmlformats.org/officeDocument/2006/relationships/image" Target="../media/image68.jpg"/><Relationship Id="rId9" Type="http://schemas.openxmlformats.org/officeDocument/2006/relationships/image" Target="../media/image74.jp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g"/><Relationship Id="rId3" Type="http://schemas.openxmlformats.org/officeDocument/2006/relationships/image" Target="../media/image67.jpg"/><Relationship Id="rId7" Type="http://schemas.openxmlformats.org/officeDocument/2006/relationships/image" Target="../media/image71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70.jpg"/><Relationship Id="rId5" Type="http://schemas.openxmlformats.org/officeDocument/2006/relationships/image" Target="../media/image69.jpg"/><Relationship Id="rId4" Type="http://schemas.openxmlformats.org/officeDocument/2006/relationships/image" Target="../media/image68.jpg"/><Relationship Id="rId9" Type="http://schemas.openxmlformats.org/officeDocument/2006/relationships/image" Target="../media/image74.jp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g"/><Relationship Id="rId3" Type="http://schemas.openxmlformats.org/officeDocument/2006/relationships/image" Target="../media/image67.jpg"/><Relationship Id="rId7" Type="http://schemas.openxmlformats.org/officeDocument/2006/relationships/image" Target="../media/image71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70.jpg"/><Relationship Id="rId5" Type="http://schemas.openxmlformats.org/officeDocument/2006/relationships/image" Target="../media/image69.jpg"/><Relationship Id="rId4" Type="http://schemas.openxmlformats.org/officeDocument/2006/relationships/image" Target="../media/image68.jpg"/><Relationship Id="rId9" Type="http://schemas.openxmlformats.org/officeDocument/2006/relationships/image" Target="../media/image75.jp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g"/><Relationship Id="rId3" Type="http://schemas.openxmlformats.org/officeDocument/2006/relationships/image" Target="../media/image67.jpg"/><Relationship Id="rId7" Type="http://schemas.openxmlformats.org/officeDocument/2006/relationships/image" Target="../media/image71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70.jpg"/><Relationship Id="rId5" Type="http://schemas.openxmlformats.org/officeDocument/2006/relationships/image" Target="../media/image69.jpg"/><Relationship Id="rId4" Type="http://schemas.openxmlformats.org/officeDocument/2006/relationships/image" Target="../media/image68.jpg"/><Relationship Id="rId9" Type="http://schemas.openxmlformats.org/officeDocument/2006/relationships/image" Target="../media/image75.jp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g"/><Relationship Id="rId3" Type="http://schemas.openxmlformats.org/officeDocument/2006/relationships/image" Target="../media/image67.jpg"/><Relationship Id="rId7" Type="http://schemas.openxmlformats.org/officeDocument/2006/relationships/image" Target="../media/image71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70.jpg"/><Relationship Id="rId5" Type="http://schemas.openxmlformats.org/officeDocument/2006/relationships/image" Target="../media/image69.jpg"/><Relationship Id="rId4" Type="http://schemas.openxmlformats.org/officeDocument/2006/relationships/image" Target="../media/image68.jpg"/><Relationship Id="rId9" Type="http://schemas.openxmlformats.org/officeDocument/2006/relationships/image" Target="../media/image76.jp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g"/><Relationship Id="rId3" Type="http://schemas.openxmlformats.org/officeDocument/2006/relationships/image" Target="../media/image67.jpg"/><Relationship Id="rId7" Type="http://schemas.openxmlformats.org/officeDocument/2006/relationships/image" Target="../media/image71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70.jpg"/><Relationship Id="rId11" Type="http://schemas.openxmlformats.org/officeDocument/2006/relationships/image" Target="../media/image78.jpg"/><Relationship Id="rId5" Type="http://schemas.openxmlformats.org/officeDocument/2006/relationships/image" Target="../media/image69.jpg"/><Relationship Id="rId10" Type="http://schemas.openxmlformats.org/officeDocument/2006/relationships/image" Target="../media/image76.jpg"/><Relationship Id="rId4" Type="http://schemas.openxmlformats.org/officeDocument/2006/relationships/image" Target="../media/image68.jpg"/><Relationship Id="rId9" Type="http://schemas.openxmlformats.org/officeDocument/2006/relationships/image" Target="../media/image77.jp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g"/><Relationship Id="rId3" Type="http://schemas.openxmlformats.org/officeDocument/2006/relationships/image" Target="../media/image67.jpg"/><Relationship Id="rId7" Type="http://schemas.openxmlformats.org/officeDocument/2006/relationships/image" Target="../media/image71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70.jpg"/><Relationship Id="rId5" Type="http://schemas.openxmlformats.org/officeDocument/2006/relationships/image" Target="../media/image69.jpg"/><Relationship Id="rId4" Type="http://schemas.openxmlformats.org/officeDocument/2006/relationships/image" Target="../media/image68.jpg"/><Relationship Id="rId9" Type="http://schemas.openxmlformats.org/officeDocument/2006/relationships/image" Target="../media/image79.jp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g"/><Relationship Id="rId3" Type="http://schemas.openxmlformats.org/officeDocument/2006/relationships/image" Target="../media/image67.jpg"/><Relationship Id="rId7" Type="http://schemas.openxmlformats.org/officeDocument/2006/relationships/image" Target="../media/image71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70.jpg"/><Relationship Id="rId5" Type="http://schemas.openxmlformats.org/officeDocument/2006/relationships/image" Target="../media/image69.jpg"/><Relationship Id="rId10" Type="http://schemas.openxmlformats.org/officeDocument/2006/relationships/image" Target="../media/image77.jpg"/><Relationship Id="rId4" Type="http://schemas.openxmlformats.org/officeDocument/2006/relationships/image" Target="../media/image68.jpg"/><Relationship Id="rId9" Type="http://schemas.openxmlformats.org/officeDocument/2006/relationships/image" Target="../media/image79.jp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7" Type="http://schemas.openxmlformats.org/officeDocument/2006/relationships/image" Target="../media/image85.emf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4.emf"/><Relationship Id="rId5" Type="http://schemas.openxmlformats.org/officeDocument/2006/relationships/image" Target="../media/image83.emf"/><Relationship Id="rId4" Type="http://schemas.openxmlformats.org/officeDocument/2006/relationships/image" Target="../media/image8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9.emf"/><Relationship Id="rId4" Type="http://schemas.openxmlformats.org/officeDocument/2006/relationships/image" Target="../media/image88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4.emf"/><Relationship Id="rId5" Type="http://schemas.openxmlformats.org/officeDocument/2006/relationships/image" Target="../media/image93.emf"/><Relationship Id="rId4" Type="http://schemas.openxmlformats.org/officeDocument/2006/relationships/image" Target="../media/image92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8.emf"/><Relationship Id="rId4" Type="http://schemas.openxmlformats.org/officeDocument/2006/relationships/image" Target="../media/image97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98.emf"/><Relationship Id="rId4" Type="http://schemas.openxmlformats.org/officeDocument/2006/relationships/image" Target="../media/image97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95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96.emf"/><Relationship Id="rId4" Type="http://schemas.openxmlformats.org/officeDocument/2006/relationships/image" Target="../media/image98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2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8.xml"/><Relationship Id="rId5" Type="http://schemas.openxmlformats.org/officeDocument/2006/relationships/hyperlink" Target="http://jmlr.org/papers/volume15/srivastava14a/srivastava14a.pdf" TargetMode="External"/><Relationship Id="rId4" Type="http://schemas.openxmlformats.org/officeDocument/2006/relationships/image" Target="../media/image101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://cs.stanford.edu/people/karpathy/convnetjs/demo/classify2d.html" TargetMode="External"/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2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9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0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leju/imgaug" TargetMode="Externa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103.jpe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BVLC/caffe/wiki/Model-Zoo" TargetMode="External"/><Relationship Id="rId3" Type="http://schemas.openxmlformats.org/officeDocument/2006/relationships/hyperlink" Target="https://www.tensorflow.org/" TargetMode="External"/><Relationship Id="rId7" Type="http://schemas.openxmlformats.org/officeDocument/2006/relationships/hyperlink" Target="http://caffe.berkeleyvision.org/" TargetMode="Externa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2.xml"/><Relationship Id="rId6" Type="http://schemas.openxmlformats.org/officeDocument/2006/relationships/hyperlink" Target="https://keras.io/" TargetMode="External"/><Relationship Id="rId5" Type="http://schemas.openxmlformats.org/officeDocument/2006/relationships/hyperlink" Target="https://pytorch.org/" TargetMode="External"/><Relationship Id="rId4" Type="http://schemas.openxmlformats.org/officeDocument/2006/relationships/hyperlink" Target="http://torch.ch/" TargetMode="Externa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://deeplearning.net/" TargetMode="Externa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3.xml"/><Relationship Id="rId5" Type="http://schemas.openxmlformats.org/officeDocument/2006/relationships/hyperlink" Target="http://cs224d.stanford.edu/" TargetMode="External"/><Relationship Id="rId4" Type="http://schemas.openxmlformats.org/officeDocument/2006/relationships/hyperlink" Target="http://cs231n.stanford.edu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6.jpe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1.xml"/><Relationship Id="rId1" Type="http://schemas.openxmlformats.org/officeDocument/2006/relationships/themeOverride" Target="../theme/themeOverride2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hyperlink" Target="http://www.cs.berkeley.edu/~rbg/papers/r-cnn-cvpr.pdf" TargetMode="External"/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5.xml"/><Relationship Id="rId5" Type="http://schemas.openxmlformats.org/officeDocument/2006/relationships/image" Target="../media/image106.jpeg"/><Relationship Id="rId4" Type="http://schemas.openxmlformats.org/officeDocument/2006/relationships/hyperlink" Target="http://yann.lecun.com/exdb/publis/pdf/lecun-01a.pdf" TargetMode="Externa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4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7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8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g"/><Relationship Id="rId2" Type="http://schemas.openxmlformats.org/officeDocument/2006/relationships/image" Target="../media/image120.jpg"/><Relationship Id="rId1" Type="http://schemas.openxmlformats.org/officeDocument/2006/relationships/slideLayout" Target="../slideLayouts/slideLayout6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g"/><Relationship Id="rId1" Type="http://schemas.openxmlformats.org/officeDocument/2006/relationships/slideLayout" Target="../slideLayouts/slideLayout6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g"/><Relationship Id="rId2" Type="http://schemas.openxmlformats.org/officeDocument/2006/relationships/slideLayout" Target="../slideLayouts/slideLayout62.xml"/><Relationship Id="rId1" Type="http://schemas.openxmlformats.org/officeDocument/2006/relationships/tags" Target="../tags/tag1.xml"/><Relationship Id="rId5" Type="http://schemas.openxmlformats.org/officeDocument/2006/relationships/image" Target="../media/image125.png"/><Relationship Id="rId4" Type="http://schemas.openxmlformats.org/officeDocument/2006/relationships/image" Target="../media/image1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76135"/>
            <a:ext cx="9144000" cy="2590800"/>
          </a:xfrm>
        </p:spPr>
        <p:txBody>
          <a:bodyPr>
            <a:normAutofit/>
          </a:bodyPr>
          <a:lstStyle/>
          <a:p>
            <a:r>
              <a:rPr lang="en-US" sz="38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 1675: Intro to Machine Learning</a:t>
            </a:r>
            <a:br>
              <a:rPr lang="en-US" sz="5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Neural Networks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19335"/>
            <a:ext cx="6400800" cy="2133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dirty="0">
                <a:solidFill>
                  <a:schemeClr val="tx1"/>
                </a:solidFill>
              </a:rPr>
              <a:t>Prof. Adriana </a:t>
            </a:r>
            <a:r>
              <a:rPr lang="en-US" sz="3600" dirty="0" err="1">
                <a:solidFill>
                  <a:schemeClr val="tx1"/>
                </a:solidFill>
              </a:rPr>
              <a:t>Kovashka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University of Pittsburgh</a:t>
            </a:r>
          </a:p>
          <a:p>
            <a:pPr>
              <a:spcBef>
                <a:spcPts val="0"/>
              </a:spcBef>
            </a:pPr>
            <a:r>
              <a:rPr lang="en-US" sz="3600">
                <a:solidFill>
                  <a:schemeClr val="tx1"/>
                </a:solidFill>
              </a:rPr>
              <a:t>November 1, </a:t>
            </a:r>
            <a:r>
              <a:rPr lang="en-US" sz="3600" dirty="0">
                <a:solidFill>
                  <a:schemeClr val="tx1"/>
                </a:solidFill>
              </a:rPr>
              <a:t>2018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162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Multilayer networks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257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Cascade neurons together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Output from one layer is the input to the next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Each layer has its own sets of weights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502558" y="3041601"/>
            <a:ext cx="587424" cy="587424"/>
            <a:chOff x="5401994" y="3071949"/>
            <a:chExt cx="587424" cy="587424"/>
          </a:xfrm>
        </p:grpSpPr>
        <p:sp>
          <p:nvSpPr>
            <p:cNvPr id="4" name="Oval 3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5" name="Curved Connector 4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2502558" y="4067097"/>
            <a:ext cx="587424" cy="587424"/>
            <a:chOff x="5401994" y="3071949"/>
            <a:chExt cx="587424" cy="587424"/>
          </a:xfrm>
        </p:grpSpPr>
        <p:sp>
          <p:nvSpPr>
            <p:cNvPr id="8" name="Oval 7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9" name="Curved Connector 8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2502558" y="5100453"/>
            <a:ext cx="587424" cy="587424"/>
            <a:chOff x="5401994" y="3071949"/>
            <a:chExt cx="587424" cy="587424"/>
          </a:xfrm>
        </p:grpSpPr>
        <p:sp>
          <p:nvSpPr>
            <p:cNvPr id="11" name="Oval 10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2" name="Curved Connector 11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5003197" y="3041601"/>
            <a:ext cx="587424" cy="587424"/>
            <a:chOff x="5401994" y="3071949"/>
            <a:chExt cx="587424" cy="587424"/>
          </a:xfrm>
        </p:grpSpPr>
        <p:sp>
          <p:nvSpPr>
            <p:cNvPr id="14" name="Oval 13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5" name="Curved Connector 14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5003197" y="4067097"/>
            <a:ext cx="587424" cy="587424"/>
            <a:chOff x="5401994" y="3071949"/>
            <a:chExt cx="587424" cy="587424"/>
          </a:xfrm>
        </p:grpSpPr>
        <p:sp>
          <p:nvSpPr>
            <p:cNvPr id="17" name="Oval 16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8" name="Curved Connector 17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5003197" y="5100453"/>
            <a:ext cx="587424" cy="587424"/>
            <a:chOff x="5401994" y="3071949"/>
            <a:chExt cx="587424" cy="587424"/>
          </a:xfrm>
        </p:grpSpPr>
        <p:sp>
          <p:nvSpPr>
            <p:cNvPr id="20" name="Oval 19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21" name="Curved Connector 20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7279051" y="4067097"/>
            <a:ext cx="587424" cy="587424"/>
            <a:chOff x="5401994" y="3071949"/>
            <a:chExt cx="587424" cy="587424"/>
          </a:xfrm>
        </p:grpSpPr>
        <p:sp>
          <p:nvSpPr>
            <p:cNvPr id="23" name="Oval 22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24" name="Curved Connector 23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8375" y="3161959"/>
            <a:ext cx="279400" cy="190500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4725" y="3865221"/>
            <a:ext cx="266700" cy="190500"/>
          </a:xfrm>
          <a:prstGeom prst="rect">
            <a:avLst/>
          </a:prstGeom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3345" y="4596258"/>
            <a:ext cx="279400" cy="190500"/>
          </a:xfrm>
          <a:prstGeom prst="rect">
            <a:avLst/>
          </a:prstGeom>
        </p:spPr>
      </p:pic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4555" y="5395753"/>
            <a:ext cx="355600" cy="190500"/>
          </a:xfrm>
          <a:prstGeom prst="rect">
            <a:avLst/>
          </a:prstGeom>
        </p:spPr>
      </p:pic>
      <p:cxnSp>
        <p:nvCxnSpPr>
          <p:cNvPr id="32" name="Straight Arrow Connector 31"/>
          <p:cNvCxnSpPr>
            <a:stCxn id="4" idx="6"/>
            <a:endCxn id="14" idx="2"/>
          </p:cNvCxnSpPr>
          <p:nvPr/>
        </p:nvCxnSpPr>
        <p:spPr>
          <a:xfrm>
            <a:off x="3089982" y="3335313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4" idx="6"/>
            <a:endCxn id="17" idx="1"/>
          </p:cNvCxnSpPr>
          <p:nvPr/>
        </p:nvCxnSpPr>
        <p:spPr>
          <a:xfrm>
            <a:off x="3089982" y="3335313"/>
            <a:ext cx="1999241" cy="817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4" idx="6"/>
            <a:endCxn id="20" idx="1"/>
          </p:cNvCxnSpPr>
          <p:nvPr/>
        </p:nvCxnSpPr>
        <p:spPr>
          <a:xfrm>
            <a:off x="3089982" y="3335313"/>
            <a:ext cx="1999241" cy="1851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8" idx="6"/>
            <a:endCxn id="14" idx="2"/>
          </p:cNvCxnSpPr>
          <p:nvPr/>
        </p:nvCxnSpPr>
        <p:spPr>
          <a:xfrm flipV="1">
            <a:off x="3089982" y="3335313"/>
            <a:ext cx="1913215" cy="10254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8" idx="6"/>
            <a:endCxn id="17" idx="2"/>
          </p:cNvCxnSpPr>
          <p:nvPr/>
        </p:nvCxnSpPr>
        <p:spPr>
          <a:xfrm>
            <a:off x="3089982" y="4360809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8" idx="6"/>
            <a:endCxn id="20" idx="2"/>
          </p:cNvCxnSpPr>
          <p:nvPr/>
        </p:nvCxnSpPr>
        <p:spPr>
          <a:xfrm>
            <a:off x="3089982" y="4360809"/>
            <a:ext cx="1913215" cy="10333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1" idx="6"/>
          </p:cNvCxnSpPr>
          <p:nvPr/>
        </p:nvCxnSpPr>
        <p:spPr>
          <a:xfrm>
            <a:off x="3089982" y="5394165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1" idx="6"/>
            <a:endCxn id="17" idx="3"/>
          </p:cNvCxnSpPr>
          <p:nvPr/>
        </p:nvCxnSpPr>
        <p:spPr>
          <a:xfrm flipV="1">
            <a:off x="3089982" y="4568495"/>
            <a:ext cx="1999241" cy="825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1" idx="6"/>
            <a:endCxn id="14" idx="3"/>
          </p:cNvCxnSpPr>
          <p:nvPr/>
        </p:nvCxnSpPr>
        <p:spPr>
          <a:xfrm flipV="1">
            <a:off x="3089982" y="3542999"/>
            <a:ext cx="1999241" cy="1851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6" idx="3"/>
            <a:endCxn id="4" idx="2"/>
          </p:cNvCxnSpPr>
          <p:nvPr/>
        </p:nvCxnSpPr>
        <p:spPr>
          <a:xfrm>
            <a:off x="1247775" y="3257209"/>
            <a:ext cx="1254783" cy="78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26" idx="3"/>
            <a:endCxn id="8" idx="1"/>
          </p:cNvCxnSpPr>
          <p:nvPr/>
        </p:nvCxnSpPr>
        <p:spPr>
          <a:xfrm>
            <a:off x="1247775" y="3257209"/>
            <a:ext cx="1340809" cy="8959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26" idx="3"/>
            <a:endCxn id="11" idx="1"/>
          </p:cNvCxnSpPr>
          <p:nvPr/>
        </p:nvCxnSpPr>
        <p:spPr>
          <a:xfrm>
            <a:off x="1247775" y="3257209"/>
            <a:ext cx="1340809" cy="19292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27" idx="3"/>
            <a:endCxn id="4" idx="2"/>
          </p:cNvCxnSpPr>
          <p:nvPr/>
        </p:nvCxnSpPr>
        <p:spPr>
          <a:xfrm flipV="1">
            <a:off x="1241425" y="3335313"/>
            <a:ext cx="1261133" cy="6251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27" idx="3"/>
            <a:endCxn id="8" idx="2"/>
          </p:cNvCxnSpPr>
          <p:nvPr/>
        </p:nvCxnSpPr>
        <p:spPr>
          <a:xfrm>
            <a:off x="1241425" y="3960471"/>
            <a:ext cx="1261133" cy="400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27" idx="3"/>
            <a:endCxn id="11" idx="2"/>
          </p:cNvCxnSpPr>
          <p:nvPr/>
        </p:nvCxnSpPr>
        <p:spPr>
          <a:xfrm>
            <a:off x="1241425" y="3960471"/>
            <a:ext cx="1261133" cy="14336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28" idx="3"/>
            <a:endCxn id="4" idx="3"/>
          </p:cNvCxnSpPr>
          <p:nvPr/>
        </p:nvCxnSpPr>
        <p:spPr>
          <a:xfrm flipV="1">
            <a:off x="1222745" y="3542999"/>
            <a:ext cx="1365839" cy="11485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28" idx="3"/>
            <a:endCxn id="8" idx="2"/>
          </p:cNvCxnSpPr>
          <p:nvPr/>
        </p:nvCxnSpPr>
        <p:spPr>
          <a:xfrm flipV="1">
            <a:off x="1222745" y="4360809"/>
            <a:ext cx="1279813" cy="3306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29" idx="3"/>
            <a:endCxn id="11" idx="2"/>
          </p:cNvCxnSpPr>
          <p:nvPr/>
        </p:nvCxnSpPr>
        <p:spPr>
          <a:xfrm flipV="1">
            <a:off x="1220155" y="5394165"/>
            <a:ext cx="1282403" cy="968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29" idx="3"/>
            <a:endCxn id="8" idx="3"/>
          </p:cNvCxnSpPr>
          <p:nvPr/>
        </p:nvCxnSpPr>
        <p:spPr>
          <a:xfrm flipV="1">
            <a:off x="1220155" y="4568495"/>
            <a:ext cx="1368429" cy="9225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28" idx="3"/>
            <a:endCxn id="11" idx="2"/>
          </p:cNvCxnSpPr>
          <p:nvPr/>
        </p:nvCxnSpPr>
        <p:spPr>
          <a:xfrm>
            <a:off x="1222745" y="4691508"/>
            <a:ext cx="1279813" cy="7026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29" idx="3"/>
            <a:endCxn id="4" idx="3"/>
          </p:cNvCxnSpPr>
          <p:nvPr/>
        </p:nvCxnSpPr>
        <p:spPr>
          <a:xfrm flipV="1">
            <a:off x="1220155" y="3542999"/>
            <a:ext cx="1368429" cy="1948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endCxn id="23" idx="3"/>
          </p:cNvCxnSpPr>
          <p:nvPr/>
        </p:nvCxnSpPr>
        <p:spPr>
          <a:xfrm flipV="1">
            <a:off x="5590621" y="4568495"/>
            <a:ext cx="1774456" cy="825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17" idx="6"/>
            <a:endCxn id="23" idx="2"/>
          </p:cNvCxnSpPr>
          <p:nvPr/>
        </p:nvCxnSpPr>
        <p:spPr>
          <a:xfrm>
            <a:off x="5590621" y="4360809"/>
            <a:ext cx="168843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14" idx="6"/>
            <a:endCxn id="23" idx="1"/>
          </p:cNvCxnSpPr>
          <p:nvPr/>
        </p:nvCxnSpPr>
        <p:spPr>
          <a:xfrm>
            <a:off x="5590621" y="3335313"/>
            <a:ext cx="1774456" cy="817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23" idx="6"/>
          </p:cNvCxnSpPr>
          <p:nvPr/>
        </p:nvCxnSpPr>
        <p:spPr>
          <a:xfrm>
            <a:off x="7866475" y="4360809"/>
            <a:ext cx="302800" cy="39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0" y="6604084"/>
            <a:ext cx="6190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HKUST</a:t>
            </a:r>
          </a:p>
        </p:txBody>
      </p:sp>
    </p:spTree>
    <p:extLst>
      <p:ext uri="{BB962C8B-B14F-4D97-AF65-F5344CB8AC3E}">
        <p14:creationId xmlns:p14="http://schemas.microsoft.com/office/powerpoint/2010/main" val="19561044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954" name="Picture 2" descr="http://www.mdpi.com/remotesensing/remotesensing-07-14680/article_deploy/html/images/remotesensing-07-14680-g002-10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906" y="1334992"/>
            <a:ext cx="7810500" cy="32289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604084"/>
            <a:ext cx="385714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Figure from http://www.mdpi.com/2072-4292/7/11/14680/htm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First Popular Architecture: </a:t>
            </a:r>
            <a:r>
              <a:rPr lang="en-US" dirty="0" err="1"/>
              <a:t>AlexNet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7788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r>
              <a:rPr lang="en-US" dirty="0"/>
              <a:t>Recurrent Neural Networks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9449207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00024" y="1759623"/>
            <a:ext cx="8743932" cy="2729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1176" rIns="0" bIns="0" rtlCol="0">
            <a:spAutoFit/>
          </a:bodyPr>
          <a:lstStyle/>
          <a:p>
            <a:pPr marL="219710" algn="ctr"/>
            <a:r>
              <a:rPr lang="en-US" sz="3000" spc="-5" dirty="0"/>
              <a:t>Examples of Recurrent Networks</a:t>
            </a:r>
            <a:endParaRPr sz="30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29361" y="4576267"/>
            <a:ext cx="3296144" cy="578449"/>
            <a:chOff x="1129361" y="4576267"/>
            <a:chExt cx="3296144" cy="578449"/>
          </a:xfrm>
        </p:grpSpPr>
        <p:sp>
          <p:nvSpPr>
            <p:cNvPr id="6" name="object 6"/>
            <p:cNvSpPr/>
            <p:nvPr/>
          </p:nvSpPr>
          <p:spPr>
            <a:xfrm>
              <a:off x="1198315" y="4628418"/>
              <a:ext cx="527050" cy="398145"/>
            </a:xfrm>
            <a:custGeom>
              <a:avLst/>
              <a:gdLst/>
              <a:ahLst/>
              <a:cxnLst/>
              <a:rect l="l" t="t" r="r" b="b"/>
              <a:pathLst>
                <a:path w="527050" h="398145">
                  <a:moveTo>
                    <a:pt x="526531" y="398149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129361" y="4576267"/>
              <a:ext cx="88265" cy="77470"/>
            </a:xfrm>
            <a:custGeom>
              <a:avLst/>
              <a:gdLst/>
              <a:ahLst/>
              <a:cxnLst/>
              <a:rect l="l" t="t" r="r" b="b"/>
              <a:pathLst>
                <a:path w="88265" h="77470">
                  <a:moveTo>
                    <a:pt x="87934" y="27049"/>
                  </a:moveTo>
                  <a:lnTo>
                    <a:pt x="0" y="0"/>
                  </a:lnTo>
                  <a:lnTo>
                    <a:pt x="49977" y="77249"/>
                  </a:lnTo>
                  <a:lnTo>
                    <a:pt x="87934" y="27049"/>
                  </a:lnTo>
                  <a:close/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1797875" y="4869601"/>
              <a:ext cx="2627630" cy="28511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-5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v</a:t>
              </a:r>
              <a:r>
                <a:rPr kumimoji="0" sz="1800" b="1" i="0" u="none" strike="noStrike" kern="0" cap="none" spc="-5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anilla </a:t>
              </a:r>
              <a:r>
                <a:rPr kumimoji="0" lang="en-US" sz="1800" b="1" i="0" u="none" strike="noStrike" kern="0" cap="none" spc="-5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n</a:t>
              </a:r>
              <a:r>
                <a:rPr kumimoji="0" sz="1800" b="1" i="0" u="none" strike="noStrike" kern="0" cap="none" spc="-5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eural</a:t>
              </a:r>
              <a:r>
                <a:rPr kumimoji="0" sz="1800" b="1" i="0" u="none" strike="noStrike" kern="0" cap="none" spc="-2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lang="en-US" sz="1800" b="1" i="0" u="none" strike="noStrike" kern="0" cap="none" spc="-5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n</a:t>
              </a:r>
              <a:r>
                <a:rPr kumimoji="0" sz="1800" b="1" i="0" u="none" strike="noStrike" kern="0" cap="none" spc="-5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etworks</a:t>
              </a: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0" y="6581001"/>
            <a:ext cx="118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896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00024" y="1759623"/>
            <a:ext cx="8743932" cy="2729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1176" rIns="0" bIns="0" rtlCol="0">
            <a:spAutoFit/>
          </a:bodyPr>
          <a:lstStyle/>
          <a:p>
            <a:pPr marL="219710" algn="ctr"/>
            <a:r>
              <a:rPr lang="en-US" sz="3000" spc="-5" dirty="0"/>
              <a:t>Examples of Recurrent Networks</a:t>
            </a:r>
            <a:endParaRPr sz="3000" dirty="0"/>
          </a:p>
        </p:txBody>
      </p:sp>
      <p:sp>
        <p:nvSpPr>
          <p:cNvPr id="6" name="object 6"/>
          <p:cNvSpPr/>
          <p:nvPr/>
        </p:nvSpPr>
        <p:spPr>
          <a:xfrm>
            <a:off x="2107318" y="4677143"/>
            <a:ext cx="288290" cy="342265"/>
          </a:xfrm>
          <a:custGeom>
            <a:avLst/>
            <a:gdLst/>
            <a:ahLst/>
            <a:cxnLst/>
            <a:rect l="l" t="t" r="r" b="b"/>
            <a:pathLst>
              <a:path w="288289" h="342264">
                <a:moveTo>
                  <a:pt x="287876" y="341874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51633" y="4611018"/>
            <a:ext cx="80010" cy="86995"/>
          </a:xfrm>
          <a:custGeom>
            <a:avLst/>
            <a:gdLst/>
            <a:ahLst/>
            <a:cxnLst/>
            <a:rect l="l" t="t" r="r" b="b"/>
            <a:pathLst>
              <a:path w="80010" h="86995">
                <a:moveTo>
                  <a:pt x="79754" y="45874"/>
                </a:moveTo>
                <a:lnTo>
                  <a:pt x="0" y="0"/>
                </a:lnTo>
                <a:lnTo>
                  <a:pt x="31617" y="86399"/>
                </a:lnTo>
                <a:lnTo>
                  <a:pt x="79754" y="45874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68224" y="4734021"/>
            <a:ext cx="2901950" cy="561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e.g. </a:t>
            </a:r>
            <a:r>
              <a:rPr kumimoji="0" lang="en-US" sz="18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18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mage</a:t>
            </a:r>
            <a:r>
              <a:rPr kumimoji="0" sz="18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18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aptioning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image -&gt; sequence of words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581001"/>
            <a:ext cx="118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533256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00024" y="1759623"/>
            <a:ext cx="8743932" cy="2729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1176" rIns="0" bIns="0" rtlCol="0">
            <a:spAutoFit/>
          </a:bodyPr>
          <a:lstStyle/>
          <a:p>
            <a:pPr marL="219710" algn="ctr"/>
            <a:r>
              <a:rPr lang="en-US" sz="3000" spc="-5" dirty="0"/>
              <a:t>Examples of Recurrent Networks</a:t>
            </a:r>
            <a:endParaRPr sz="3000" dirty="0"/>
          </a:p>
        </p:txBody>
      </p:sp>
      <p:sp>
        <p:nvSpPr>
          <p:cNvPr id="6" name="object 6"/>
          <p:cNvSpPr/>
          <p:nvPr/>
        </p:nvSpPr>
        <p:spPr>
          <a:xfrm>
            <a:off x="3786992" y="4624418"/>
            <a:ext cx="288290" cy="342265"/>
          </a:xfrm>
          <a:custGeom>
            <a:avLst/>
            <a:gdLst/>
            <a:ahLst/>
            <a:cxnLst/>
            <a:rect l="l" t="t" r="r" b="b"/>
            <a:pathLst>
              <a:path w="288289" h="342264">
                <a:moveTo>
                  <a:pt x="287874" y="341874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31317" y="4558293"/>
            <a:ext cx="80010" cy="86995"/>
          </a:xfrm>
          <a:custGeom>
            <a:avLst/>
            <a:gdLst/>
            <a:ahLst/>
            <a:cxnLst/>
            <a:rect l="l" t="t" r="r" b="b"/>
            <a:pathLst>
              <a:path w="80010" h="86995">
                <a:moveTo>
                  <a:pt x="79749" y="45874"/>
                </a:moveTo>
                <a:lnTo>
                  <a:pt x="0" y="0"/>
                </a:lnTo>
                <a:lnTo>
                  <a:pt x="31599" y="86399"/>
                </a:lnTo>
                <a:lnTo>
                  <a:pt x="79749" y="45874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75894" y="4719019"/>
            <a:ext cx="3270250" cy="561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e.g. </a:t>
            </a:r>
            <a:r>
              <a:rPr kumimoji="0" lang="en-US" sz="18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18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entiment</a:t>
            </a:r>
            <a:r>
              <a:rPr kumimoji="0" sz="1800" b="1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18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lassification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sequence of words -&gt;</a:t>
            </a:r>
            <a:r>
              <a:rPr kumimoji="0" sz="18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sentiment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581001"/>
            <a:ext cx="118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78917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00024" y="1759623"/>
            <a:ext cx="8743932" cy="2729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1176" rIns="0" bIns="0" rtlCol="0">
            <a:spAutoFit/>
          </a:bodyPr>
          <a:lstStyle/>
          <a:p>
            <a:pPr marL="219710" algn="ctr"/>
            <a:r>
              <a:rPr lang="en-US" sz="3000" spc="-5" dirty="0"/>
              <a:t>Examples of Recurrent Networks</a:t>
            </a:r>
            <a:endParaRPr sz="3000" dirty="0"/>
          </a:p>
        </p:txBody>
      </p:sp>
      <p:sp>
        <p:nvSpPr>
          <p:cNvPr id="6" name="object 6"/>
          <p:cNvSpPr/>
          <p:nvPr/>
        </p:nvSpPr>
        <p:spPr>
          <a:xfrm>
            <a:off x="5464539" y="4676317"/>
            <a:ext cx="102235" cy="327660"/>
          </a:xfrm>
          <a:custGeom>
            <a:avLst/>
            <a:gdLst/>
            <a:ahLst/>
            <a:cxnLst/>
            <a:rect l="l" t="t" r="r" b="b"/>
            <a:pathLst>
              <a:path w="102235" h="327660">
                <a:moveTo>
                  <a:pt x="101699" y="327649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34465" y="4593768"/>
            <a:ext cx="60325" cy="92075"/>
          </a:xfrm>
          <a:custGeom>
            <a:avLst/>
            <a:gdLst/>
            <a:ahLst/>
            <a:cxnLst/>
            <a:rect l="l" t="t" r="r" b="b"/>
            <a:pathLst>
              <a:path w="60325" h="92075">
                <a:moveTo>
                  <a:pt x="60124" y="73224"/>
                </a:moveTo>
                <a:lnTo>
                  <a:pt x="4424" y="0"/>
                </a:lnTo>
                <a:lnTo>
                  <a:pt x="0" y="91899"/>
                </a:lnTo>
                <a:lnTo>
                  <a:pt x="60124" y="73224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37141" y="4719019"/>
            <a:ext cx="2952115" cy="561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e.g. </a:t>
            </a:r>
            <a:r>
              <a:rPr kumimoji="0" lang="en-US" sz="18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sz="18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achine</a:t>
            </a: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8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ranslation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seq of words -&gt; seq of words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581001"/>
            <a:ext cx="118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259555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00024" y="1759623"/>
            <a:ext cx="8743932" cy="2729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1176" rIns="0" bIns="0" rtlCol="0">
            <a:spAutoFit/>
          </a:bodyPr>
          <a:lstStyle/>
          <a:p>
            <a:pPr marL="219710" algn="ctr"/>
            <a:r>
              <a:rPr lang="en-US" sz="3000" spc="-5" dirty="0"/>
              <a:t>Examples of Recurrent Networks</a:t>
            </a:r>
            <a:endParaRPr sz="3000" dirty="0"/>
          </a:p>
        </p:txBody>
      </p:sp>
      <p:sp>
        <p:nvSpPr>
          <p:cNvPr id="6" name="object 6"/>
          <p:cNvSpPr/>
          <p:nvPr/>
        </p:nvSpPr>
        <p:spPr>
          <a:xfrm>
            <a:off x="7976510" y="4620718"/>
            <a:ext cx="206375" cy="353695"/>
          </a:xfrm>
          <a:custGeom>
            <a:avLst/>
            <a:gdLst/>
            <a:ahLst/>
            <a:cxnLst/>
            <a:rect l="l" t="t" r="r" b="b"/>
            <a:pathLst>
              <a:path w="206375" h="353695">
                <a:moveTo>
                  <a:pt x="0" y="353074"/>
                </a:moveTo>
                <a:lnTo>
                  <a:pt x="206074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155408" y="4546043"/>
            <a:ext cx="71120" cy="90805"/>
          </a:xfrm>
          <a:custGeom>
            <a:avLst/>
            <a:gdLst/>
            <a:ahLst/>
            <a:cxnLst/>
            <a:rect l="l" t="t" r="r" b="b"/>
            <a:pathLst>
              <a:path w="71120" h="90804">
                <a:moveTo>
                  <a:pt x="54349" y="90524"/>
                </a:moveTo>
                <a:lnTo>
                  <a:pt x="70749" y="0"/>
                </a:lnTo>
                <a:lnTo>
                  <a:pt x="0" y="58799"/>
                </a:lnTo>
                <a:lnTo>
                  <a:pt x="54349" y="90524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34114" y="4962669"/>
            <a:ext cx="420179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e.g. </a:t>
            </a:r>
            <a:r>
              <a:rPr kumimoji="0" lang="en-US" sz="18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</a:t>
            </a:r>
            <a:r>
              <a:rPr kumimoji="0" sz="18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ideo classification on frame</a:t>
            </a:r>
            <a:r>
              <a:rPr kumimoji="0" sz="1800" b="1" i="0" u="none" strike="noStrike" kern="0" cap="none" spc="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581001"/>
            <a:ext cx="118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453822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16777" y="896386"/>
            <a:ext cx="5307965" cy="556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5" dirty="0"/>
              <a:t>Recurrent Neural</a:t>
            </a:r>
            <a:r>
              <a:rPr spc="-10" dirty="0"/>
              <a:t> </a:t>
            </a:r>
            <a:r>
              <a:rPr spc="-5" dirty="0"/>
              <a:t>Network</a:t>
            </a:r>
          </a:p>
        </p:txBody>
      </p:sp>
      <p:sp>
        <p:nvSpPr>
          <p:cNvPr id="5" name="object 5"/>
          <p:cNvSpPr/>
          <p:nvPr/>
        </p:nvSpPr>
        <p:spPr>
          <a:xfrm>
            <a:off x="4106541" y="4165819"/>
            <a:ext cx="420370" cy="916305"/>
          </a:xfrm>
          <a:custGeom>
            <a:avLst/>
            <a:gdLst/>
            <a:ahLst/>
            <a:cxnLst/>
            <a:rect l="l" t="t" r="r" b="b"/>
            <a:pathLst>
              <a:path w="420370" h="916304">
                <a:moveTo>
                  <a:pt x="0" y="0"/>
                </a:moveTo>
                <a:lnTo>
                  <a:pt x="419874" y="0"/>
                </a:lnTo>
                <a:lnTo>
                  <a:pt x="419874" y="915698"/>
                </a:lnTo>
                <a:lnTo>
                  <a:pt x="0" y="915698"/>
                </a:lnTo>
                <a:lnTo>
                  <a:pt x="0" y="0"/>
                </a:lnTo>
                <a:close/>
              </a:path>
            </a:pathLst>
          </a:custGeom>
          <a:solidFill>
            <a:srgbClr val="F4CCC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06541" y="4165819"/>
            <a:ext cx="420370" cy="916305"/>
          </a:xfrm>
          <a:custGeom>
            <a:avLst/>
            <a:gdLst/>
            <a:ahLst/>
            <a:cxnLst/>
            <a:rect l="l" t="t" r="r" b="b"/>
            <a:pathLst>
              <a:path w="420370" h="916304">
                <a:moveTo>
                  <a:pt x="0" y="0"/>
                </a:moveTo>
                <a:lnTo>
                  <a:pt x="419874" y="0"/>
                </a:lnTo>
                <a:lnTo>
                  <a:pt x="419874" y="915698"/>
                </a:lnTo>
                <a:lnTo>
                  <a:pt x="0" y="915698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46630" y="4476406"/>
            <a:ext cx="1397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99792" y="3142601"/>
            <a:ext cx="1033780" cy="459741"/>
          </a:xfrm>
          <a:prstGeom prst="rect">
            <a:avLst/>
          </a:prstGeom>
          <a:solidFill>
            <a:srgbClr val="38751C"/>
          </a:solidFill>
        </p:spPr>
        <p:txBody>
          <a:bodyPr vert="horz" wrap="square" lIns="0" tIns="180975" rIns="0" bIns="0" rtlCol="0">
            <a:spAutoFit/>
          </a:bodyPr>
          <a:lstStyle/>
          <a:p>
            <a:pPr marL="268605" marR="0" lvl="0" indent="0" algn="l" defTabSz="914400" rtl="0" eaLnBrk="1" fontAlgn="auto" latinLnBrk="0" hangingPunct="1">
              <a:lnSpc>
                <a:spcPct val="100000"/>
              </a:lnSpc>
              <a:spcBef>
                <a:spcPts val="14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316491" y="3914119"/>
            <a:ext cx="0" cy="252095"/>
          </a:xfrm>
          <a:custGeom>
            <a:avLst/>
            <a:gdLst/>
            <a:ahLst/>
            <a:cxnLst/>
            <a:rect l="l" t="t" r="r" b="b"/>
            <a:pathLst>
              <a:path h="252095">
                <a:moveTo>
                  <a:pt x="0" y="25169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285016" y="3827670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62924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835416" y="3308899"/>
            <a:ext cx="522605" cy="274320"/>
          </a:xfrm>
          <a:custGeom>
            <a:avLst/>
            <a:gdLst/>
            <a:ahLst/>
            <a:cxnLst/>
            <a:rect l="l" t="t" r="r" b="b"/>
            <a:pathLst>
              <a:path w="522604" h="274319">
                <a:moveTo>
                  <a:pt x="0" y="0"/>
                </a:moveTo>
                <a:lnTo>
                  <a:pt x="28644" y="8200"/>
                </a:lnTo>
                <a:lnTo>
                  <a:pt x="69199" y="18641"/>
                </a:lnTo>
                <a:lnTo>
                  <a:pt x="118904" y="30961"/>
                </a:lnTo>
                <a:lnTo>
                  <a:pt x="174997" y="44801"/>
                </a:lnTo>
                <a:lnTo>
                  <a:pt x="234718" y="59801"/>
                </a:lnTo>
                <a:lnTo>
                  <a:pt x="295305" y="75601"/>
                </a:lnTo>
                <a:lnTo>
                  <a:pt x="353997" y="91843"/>
                </a:lnTo>
                <a:lnTo>
                  <a:pt x="408034" y="108165"/>
                </a:lnTo>
                <a:lnTo>
                  <a:pt x="454653" y="124208"/>
                </a:lnTo>
                <a:lnTo>
                  <a:pt x="491095" y="139613"/>
                </a:lnTo>
                <a:lnTo>
                  <a:pt x="522398" y="167069"/>
                </a:lnTo>
                <a:lnTo>
                  <a:pt x="508640" y="181960"/>
                </a:lnTo>
                <a:lnTo>
                  <a:pt x="472905" y="197058"/>
                </a:lnTo>
                <a:lnTo>
                  <a:pt x="420033" y="212103"/>
                </a:lnTo>
                <a:lnTo>
                  <a:pt x="354867" y="226835"/>
                </a:lnTo>
                <a:lnTo>
                  <a:pt x="282249" y="240994"/>
                </a:lnTo>
                <a:lnTo>
                  <a:pt x="235229" y="249426"/>
                </a:lnTo>
                <a:lnTo>
                  <a:pt x="188371" y="257469"/>
                </a:lnTo>
                <a:lnTo>
                  <a:pt x="142858" y="265062"/>
                </a:lnTo>
                <a:lnTo>
                  <a:pt x="99874" y="272144"/>
                </a:lnTo>
                <a:lnTo>
                  <a:pt x="89299" y="27389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839616" y="3551819"/>
            <a:ext cx="90805" cy="62230"/>
          </a:xfrm>
          <a:custGeom>
            <a:avLst/>
            <a:gdLst/>
            <a:ahLst/>
            <a:cxnLst/>
            <a:rect l="l" t="t" r="r" b="b"/>
            <a:pathLst>
              <a:path w="90804" h="62230">
                <a:moveTo>
                  <a:pt x="79574" y="0"/>
                </a:moveTo>
                <a:lnTo>
                  <a:pt x="0" y="46199"/>
                </a:lnTo>
                <a:lnTo>
                  <a:pt x="90649" y="61949"/>
                </a:lnTo>
                <a:lnTo>
                  <a:pt x="79574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6581001"/>
            <a:ext cx="118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8"/>
          <p:cNvSpPr/>
          <p:nvPr/>
        </p:nvSpPr>
        <p:spPr>
          <a:xfrm>
            <a:off x="3799792" y="3142601"/>
            <a:ext cx="1033780" cy="657225"/>
          </a:xfrm>
          <a:custGeom>
            <a:avLst/>
            <a:gdLst/>
            <a:ahLst/>
            <a:cxnLst/>
            <a:rect l="l" t="t" r="r" b="b"/>
            <a:pathLst>
              <a:path w="1033779" h="657225">
                <a:moveTo>
                  <a:pt x="0" y="0"/>
                </a:moveTo>
                <a:lnTo>
                  <a:pt x="1033372" y="0"/>
                </a:lnTo>
                <a:lnTo>
                  <a:pt x="1033372" y="657193"/>
                </a:lnTo>
                <a:lnTo>
                  <a:pt x="0" y="657193"/>
                </a:lnTo>
                <a:lnTo>
                  <a:pt x="0" y="0"/>
                </a:lnTo>
                <a:close/>
              </a:path>
            </a:pathLst>
          </a:custGeom>
          <a:solidFill>
            <a:srgbClr val="38751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9"/>
          <p:cNvSpPr txBox="1"/>
          <p:nvPr/>
        </p:nvSpPr>
        <p:spPr>
          <a:xfrm>
            <a:off x="4056146" y="3323932"/>
            <a:ext cx="5207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39306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16777" y="896386"/>
            <a:ext cx="5307965" cy="556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5" dirty="0"/>
              <a:t>Recurrent Neural</a:t>
            </a:r>
            <a:r>
              <a:rPr spc="-10" dirty="0"/>
              <a:t> </a:t>
            </a:r>
            <a:r>
              <a:rPr spc="-5" dirty="0"/>
              <a:t>Network</a:t>
            </a:r>
          </a:p>
        </p:txBody>
      </p:sp>
      <p:sp>
        <p:nvSpPr>
          <p:cNvPr id="5" name="object 5"/>
          <p:cNvSpPr/>
          <p:nvPr/>
        </p:nvSpPr>
        <p:spPr>
          <a:xfrm>
            <a:off x="4106541" y="4165819"/>
            <a:ext cx="420370" cy="916305"/>
          </a:xfrm>
          <a:custGeom>
            <a:avLst/>
            <a:gdLst/>
            <a:ahLst/>
            <a:cxnLst/>
            <a:rect l="l" t="t" r="r" b="b"/>
            <a:pathLst>
              <a:path w="420370" h="916304">
                <a:moveTo>
                  <a:pt x="0" y="0"/>
                </a:moveTo>
                <a:lnTo>
                  <a:pt x="419874" y="0"/>
                </a:lnTo>
                <a:lnTo>
                  <a:pt x="419874" y="915698"/>
                </a:lnTo>
                <a:lnTo>
                  <a:pt x="0" y="915698"/>
                </a:lnTo>
                <a:lnTo>
                  <a:pt x="0" y="0"/>
                </a:lnTo>
                <a:close/>
              </a:path>
            </a:pathLst>
          </a:custGeom>
          <a:solidFill>
            <a:srgbClr val="F4CCC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06541" y="4165819"/>
            <a:ext cx="420370" cy="916305"/>
          </a:xfrm>
          <a:custGeom>
            <a:avLst/>
            <a:gdLst/>
            <a:ahLst/>
            <a:cxnLst/>
            <a:rect l="l" t="t" r="r" b="b"/>
            <a:pathLst>
              <a:path w="420370" h="916304">
                <a:moveTo>
                  <a:pt x="0" y="0"/>
                </a:moveTo>
                <a:lnTo>
                  <a:pt x="419874" y="0"/>
                </a:lnTo>
                <a:lnTo>
                  <a:pt x="419874" y="915698"/>
                </a:lnTo>
                <a:lnTo>
                  <a:pt x="0" y="915698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46630" y="4476406"/>
            <a:ext cx="1397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799792" y="3142601"/>
            <a:ext cx="1033780" cy="657225"/>
          </a:xfrm>
          <a:custGeom>
            <a:avLst/>
            <a:gdLst/>
            <a:ahLst/>
            <a:cxnLst/>
            <a:rect l="l" t="t" r="r" b="b"/>
            <a:pathLst>
              <a:path w="1033779" h="657225">
                <a:moveTo>
                  <a:pt x="0" y="0"/>
                </a:moveTo>
                <a:lnTo>
                  <a:pt x="1033372" y="0"/>
                </a:lnTo>
                <a:lnTo>
                  <a:pt x="1033372" y="657193"/>
                </a:lnTo>
                <a:lnTo>
                  <a:pt x="0" y="657193"/>
                </a:lnTo>
                <a:lnTo>
                  <a:pt x="0" y="0"/>
                </a:lnTo>
                <a:close/>
              </a:path>
            </a:pathLst>
          </a:custGeom>
          <a:solidFill>
            <a:srgbClr val="38751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56146" y="3323932"/>
            <a:ext cx="5207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06541" y="1878280"/>
            <a:ext cx="420370" cy="598882"/>
          </a:xfrm>
          <a:prstGeom prst="rect">
            <a:avLst/>
          </a:prstGeom>
          <a:solidFill>
            <a:srgbClr val="C8DAF7"/>
          </a:solidFill>
          <a:ln w="9524">
            <a:solidFill>
              <a:srgbClr val="000000"/>
            </a:solidFill>
          </a:ln>
        </p:spPr>
        <p:txBody>
          <a:bodyPr vert="horz" wrap="square" lIns="0" tIns="635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</a:t>
            </a:r>
          </a:p>
        </p:txBody>
      </p:sp>
      <p:sp>
        <p:nvSpPr>
          <p:cNvPr id="11" name="object 11"/>
          <p:cNvSpPr/>
          <p:nvPr/>
        </p:nvSpPr>
        <p:spPr>
          <a:xfrm>
            <a:off x="4316491" y="2908215"/>
            <a:ext cx="0" cy="234950"/>
          </a:xfrm>
          <a:custGeom>
            <a:avLst/>
            <a:gdLst/>
            <a:ahLst/>
            <a:cxnLst/>
            <a:rect l="l" t="t" r="r" b="b"/>
            <a:pathLst>
              <a:path h="234950">
                <a:moveTo>
                  <a:pt x="0" y="234384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285016" y="2821767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62924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316491" y="3914019"/>
            <a:ext cx="0" cy="252095"/>
          </a:xfrm>
          <a:custGeom>
            <a:avLst/>
            <a:gdLst/>
            <a:ahLst/>
            <a:cxnLst/>
            <a:rect l="l" t="t" r="r" b="b"/>
            <a:pathLst>
              <a:path h="252095">
                <a:moveTo>
                  <a:pt x="0" y="25179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285016" y="3827570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62924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835416" y="3308899"/>
            <a:ext cx="522605" cy="274320"/>
          </a:xfrm>
          <a:custGeom>
            <a:avLst/>
            <a:gdLst/>
            <a:ahLst/>
            <a:cxnLst/>
            <a:rect l="l" t="t" r="r" b="b"/>
            <a:pathLst>
              <a:path w="522604" h="274319">
                <a:moveTo>
                  <a:pt x="0" y="0"/>
                </a:moveTo>
                <a:lnTo>
                  <a:pt x="28644" y="8200"/>
                </a:lnTo>
                <a:lnTo>
                  <a:pt x="69199" y="18641"/>
                </a:lnTo>
                <a:lnTo>
                  <a:pt x="118904" y="30961"/>
                </a:lnTo>
                <a:lnTo>
                  <a:pt x="174997" y="44801"/>
                </a:lnTo>
                <a:lnTo>
                  <a:pt x="234718" y="59801"/>
                </a:lnTo>
                <a:lnTo>
                  <a:pt x="295305" y="75601"/>
                </a:lnTo>
                <a:lnTo>
                  <a:pt x="353997" y="91843"/>
                </a:lnTo>
                <a:lnTo>
                  <a:pt x="408034" y="108165"/>
                </a:lnTo>
                <a:lnTo>
                  <a:pt x="454653" y="124208"/>
                </a:lnTo>
                <a:lnTo>
                  <a:pt x="491095" y="139613"/>
                </a:lnTo>
                <a:lnTo>
                  <a:pt x="522398" y="167069"/>
                </a:lnTo>
                <a:lnTo>
                  <a:pt x="508640" y="181960"/>
                </a:lnTo>
                <a:lnTo>
                  <a:pt x="472905" y="197058"/>
                </a:lnTo>
                <a:lnTo>
                  <a:pt x="420033" y="212103"/>
                </a:lnTo>
                <a:lnTo>
                  <a:pt x="354867" y="226835"/>
                </a:lnTo>
                <a:lnTo>
                  <a:pt x="282249" y="240994"/>
                </a:lnTo>
                <a:lnTo>
                  <a:pt x="235229" y="249426"/>
                </a:lnTo>
                <a:lnTo>
                  <a:pt x="188371" y="257469"/>
                </a:lnTo>
                <a:lnTo>
                  <a:pt x="142858" y="265062"/>
                </a:lnTo>
                <a:lnTo>
                  <a:pt x="99874" y="272144"/>
                </a:lnTo>
                <a:lnTo>
                  <a:pt x="89299" y="27389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839616" y="3551819"/>
            <a:ext cx="90805" cy="62230"/>
          </a:xfrm>
          <a:custGeom>
            <a:avLst/>
            <a:gdLst/>
            <a:ahLst/>
            <a:cxnLst/>
            <a:rect l="l" t="t" r="r" b="b"/>
            <a:pathLst>
              <a:path w="90804" h="62230">
                <a:moveTo>
                  <a:pt x="79574" y="0"/>
                </a:moveTo>
                <a:lnTo>
                  <a:pt x="0" y="46199"/>
                </a:lnTo>
                <a:lnTo>
                  <a:pt x="90649" y="61949"/>
                </a:lnTo>
                <a:lnTo>
                  <a:pt x="79574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612693" y="1708135"/>
            <a:ext cx="1360805" cy="1278890"/>
          </a:xfrm>
          <a:custGeom>
            <a:avLst/>
            <a:gdLst/>
            <a:ahLst/>
            <a:cxnLst/>
            <a:rect l="l" t="t" r="r" b="b"/>
            <a:pathLst>
              <a:path w="1360804" h="1278889">
                <a:moveTo>
                  <a:pt x="0" y="639298"/>
                </a:moveTo>
                <a:lnTo>
                  <a:pt x="1708" y="593642"/>
                </a:lnTo>
                <a:lnTo>
                  <a:pt x="6756" y="548853"/>
                </a:lnTo>
                <a:lnTo>
                  <a:pt x="15029" y="505038"/>
                </a:lnTo>
                <a:lnTo>
                  <a:pt x="26412" y="462305"/>
                </a:lnTo>
                <a:lnTo>
                  <a:pt x="40790" y="420764"/>
                </a:lnTo>
                <a:lnTo>
                  <a:pt x="58046" y="380522"/>
                </a:lnTo>
                <a:lnTo>
                  <a:pt x="78067" y="341687"/>
                </a:lnTo>
                <a:lnTo>
                  <a:pt x="100738" y="304367"/>
                </a:lnTo>
                <a:lnTo>
                  <a:pt x="125942" y="268672"/>
                </a:lnTo>
                <a:lnTo>
                  <a:pt x="153565" y="234708"/>
                </a:lnTo>
                <a:lnTo>
                  <a:pt x="183492" y="202584"/>
                </a:lnTo>
                <a:lnTo>
                  <a:pt x="215608" y="172408"/>
                </a:lnTo>
                <a:lnTo>
                  <a:pt x="249797" y="144289"/>
                </a:lnTo>
                <a:lnTo>
                  <a:pt x="285944" y="118335"/>
                </a:lnTo>
                <a:lnTo>
                  <a:pt x="323934" y="94653"/>
                </a:lnTo>
                <a:lnTo>
                  <a:pt x="363653" y="73352"/>
                </a:lnTo>
                <a:lnTo>
                  <a:pt x="404985" y="54540"/>
                </a:lnTo>
                <a:lnTo>
                  <a:pt x="447814" y="38326"/>
                </a:lnTo>
                <a:lnTo>
                  <a:pt x="492026" y="24817"/>
                </a:lnTo>
                <a:lnTo>
                  <a:pt x="537506" y="14121"/>
                </a:lnTo>
                <a:lnTo>
                  <a:pt x="584138" y="6348"/>
                </a:lnTo>
                <a:lnTo>
                  <a:pt x="631807" y="1605"/>
                </a:lnTo>
                <a:lnTo>
                  <a:pt x="680398" y="0"/>
                </a:lnTo>
                <a:lnTo>
                  <a:pt x="729400" y="1658"/>
                </a:lnTo>
                <a:lnTo>
                  <a:pt x="777865" y="6590"/>
                </a:lnTo>
                <a:lnTo>
                  <a:pt x="825620" y="14729"/>
                </a:lnTo>
                <a:lnTo>
                  <a:pt x="872495" y="26006"/>
                </a:lnTo>
                <a:lnTo>
                  <a:pt x="918316" y="40357"/>
                </a:lnTo>
                <a:lnTo>
                  <a:pt x="962914" y="57713"/>
                </a:lnTo>
                <a:lnTo>
                  <a:pt x="1006115" y="78009"/>
                </a:lnTo>
                <a:lnTo>
                  <a:pt x="1047748" y="101177"/>
                </a:lnTo>
                <a:lnTo>
                  <a:pt x="1087641" y="127150"/>
                </a:lnTo>
                <a:lnTo>
                  <a:pt x="1125623" y="155862"/>
                </a:lnTo>
                <a:lnTo>
                  <a:pt x="1161522" y="187247"/>
                </a:lnTo>
                <a:lnTo>
                  <a:pt x="1198109" y="224459"/>
                </a:lnTo>
                <a:lnTo>
                  <a:pt x="1231245" y="264021"/>
                </a:lnTo>
                <a:lnTo>
                  <a:pt x="1260837" y="305716"/>
                </a:lnTo>
                <a:lnTo>
                  <a:pt x="1286790" y="349330"/>
                </a:lnTo>
                <a:lnTo>
                  <a:pt x="1309009" y="394649"/>
                </a:lnTo>
                <a:lnTo>
                  <a:pt x="1327401" y="441458"/>
                </a:lnTo>
                <a:lnTo>
                  <a:pt x="1341870" y="489542"/>
                </a:lnTo>
                <a:lnTo>
                  <a:pt x="1352322" y="538686"/>
                </a:lnTo>
                <a:lnTo>
                  <a:pt x="1358662" y="588677"/>
                </a:lnTo>
                <a:lnTo>
                  <a:pt x="1360797" y="639298"/>
                </a:lnTo>
                <a:lnTo>
                  <a:pt x="1359088" y="684954"/>
                </a:lnTo>
                <a:lnTo>
                  <a:pt x="1354040" y="729744"/>
                </a:lnTo>
                <a:lnTo>
                  <a:pt x="1345767" y="773559"/>
                </a:lnTo>
                <a:lnTo>
                  <a:pt x="1334384" y="816291"/>
                </a:lnTo>
                <a:lnTo>
                  <a:pt x="1320007" y="857832"/>
                </a:lnTo>
                <a:lnTo>
                  <a:pt x="1302750" y="898075"/>
                </a:lnTo>
                <a:lnTo>
                  <a:pt x="1282729" y="936910"/>
                </a:lnTo>
                <a:lnTo>
                  <a:pt x="1260059" y="974229"/>
                </a:lnTo>
                <a:lnTo>
                  <a:pt x="1234854" y="1009925"/>
                </a:lnTo>
                <a:lnTo>
                  <a:pt x="1207231" y="1043889"/>
                </a:lnTo>
                <a:lnTo>
                  <a:pt x="1177304" y="1076012"/>
                </a:lnTo>
                <a:lnTo>
                  <a:pt x="1145189" y="1106188"/>
                </a:lnTo>
                <a:lnTo>
                  <a:pt x="1111000" y="1134307"/>
                </a:lnTo>
                <a:lnTo>
                  <a:pt x="1074852" y="1160262"/>
                </a:lnTo>
                <a:lnTo>
                  <a:pt x="1036862" y="1183944"/>
                </a:lnTo>
                <a:lnTo>
                  <a:pt x="997143" y="1205244"/>
                </a:lnTo>
                <a:lnTo>
                  <a:pt x="955812" y="1224056"/>
                </a:lnTo>
                <a:lnTo>
                  <a:pt x="912982" y="1240271"/>
                </a:lnTo>
                <a:lnTo>
                  <a:pt x="868770" y="1253780"/>
                </a:lnTo>
                <a:lnTo>
                  <a:pt x="823291" y="1264475"/>
                </a:lnTo>
                <a:lnTo>
                  <a:pt x="776659" y="1272248"/>
                </a:lnTo>
                <a:lnTo>
                  <a:pt x="728989" y="1276992"/>
                </a:lnTo>
                <a:lnTo>
                  <a:pt x="680398" y="1278597"/>
                </a:lnTo>
                <a:lnTo>
                  <a:pt x="631807" y="1276992"/>
                </a:lnTo>
                <a:lnTo>
                  <a:pt x="584138" y="1272248"/>
                </a:lnTo>
                <a:lnTo>
                  <a:pt x="537506" y="1264475"/>
                </a:lnTo>
                <a:lnTo>
                  <a:pt x="492026" y="1253780"/>
                </a:lnTo>
                <a:lnTo>
                  <a:pt x="447814" y="1240271"/>
                </a:lnTo>
                <a:lnTo>
                  <a:pt x="404985" y="1224056"/>
                </a:lnTo>
                <a:lnTo>
                  <a:pt x="363653" y="1205244"/>
                </a:lnTo>
                <a:lnTo>
                  <a:pt x="323934" y="1183944"/>
                </a:lnTo>
                <a:lnTo>
                  <a:pt x="285944" y="1160262"/>
                </a:lnTo>
                <a:lnTo>
                  <a:pt x="249797" y="1134307"/>
                </a:lnTo>
                <a:lnTo>
                  <a:pt x="215608" y="1106188"/>
                </a:lnTo>
                <a:lnTo>
                  <a:pt x="183492" y="1076012"/>
                </a:lnTo>
                <a:lnTo>
                  <a:pt x="153565" y="1043889"/>
                </a:lnTo>
                <a:lnTo>
                  <a:pt x="125942" y="1009925"/>
                </a:lnTo>
                <a:lnTo>
                  <a:pt x="100738" y="974229"/>
                </a:lnTo>
                <a:lnTo>
                  <a:pt x="78067" y="936910"/>
                </a:lnTo>
                <a:lnTo>
                  <a:pt x="58046" y="898075"/>
                </a:lnTo>
                <a:lnTo>
                  <a:pt x="40790" y="857832"/>
                </a:lnTo>
                <a:lnTo>
                  <a:pt x="26412" y="816291"/>
                </a:lnTo>
                <a:lnTo>
                  <a:pt x="15029" y="773559"/>
                </a:lnTo>
                <a:lnTo>
                  <a:pt x="6756" y="729744"/>
                </a:lnTo>
                <a:lnTo>
                  <a:pt x="1708" y="684954"/>
                </a:lnTo>
                <a:lnTo>
                  <a:pt x="0" y="639298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13712" y="1897282"/>
            <a:ext cx="2705985" cy="1115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usually want to  </a:t>
            </a:r>
            <a:r>
              <a:rPr kumimoji="0" lang="en-US" sz="2400" b="0" i="0" u="none" strike="noStrike" kern="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output a prediction 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  some time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steps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1" y="6581001"/>
            <a:ext cx="23332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Adapted from 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803110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16777" y="896386"/>
            <a:ext cx="5307965" cy="556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5" dirty="0"/>
              <a:t>Recurrent Neural</a:t>
            </a:r>
            <a:r>
              <a:rPr spc="-10" dirty="0"/>
              <a:t> </a:t>
            </a:r>
            <a:r>
              <a:rPr spc="-5" dirty="0"/>
              <a:t>Network</a:t>
            </a:r>
          </a:p>
        </p:txBody>
      </p:sp>
      <p:sp>
        <p:nvSpPr>
          <p:cNvPr id="5" name="object 5"/>
          <p:cNvSpPr/>
          <p:nvPr/>
        </p:nvSpPr>
        <p:spPr>
          <a:xfrm>
            <a:off x="7703134" y="4114919"/>
            <a:ext cx="420370" cy="916305"/>
          </a:xfrm>
          <a:custGeom>
            <a:avLst/>
            <a:gdLst/>
            <a:ahLst/>
            <a:cxnLst/>
            <a:rect l="l" t="t" r="r" b="b"/>
            <a:pathLst>
              <a:path w="420370" h="916304">
                <a:moveTo>
                  <a:pt x="0" y="0"/>
                </a:moveTo>
                <a:lnTo>
                  <a:pt x="419874" y="0"/>
                </a:lnTo>
                <a:lnTo>
                  <a:pt x="419874" y="915698"/>
                </a:lnTo>
                <a:lnTo>
                  <a:pt x="0" y="915698"/>
                </a:lnTo>
                <a:lnTo>
                  <a:pt x="0" y="0"/>
                </a:lnTo>
                <a:close/>
              </a:path>
            </a:pathLst>
          </a:custGeom>
          <a:solidFill>
            <a:srgbClr val="F4CCC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703134" y="4114919"/>
            <a:ext cx="420370" cy="916305"/>
          </a:xfrm>
          <a:custGeom>
            <a:avLst/>
            <a:gdLst/>
            <a:ahLst/>
            <a:cxnLst/>
            <a:rect l="l" t="t" r="r" b="b"/>
            <a:pathLst>
              <a:path w="420370" h="916304">
                <a:moveTo>
                  <a:pt x="0" y="0"/>
                </a:moveTo>
                <a:lnTo>
                  <a:pt x="419874" y="0"/>
                </a:lnTo>
                <a:lnTo>
                  <a:pt x="419874" y="915698"/>
                </a:lnTo>
                <a:lnTo>
                  <a:pt x="0" y="915698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43225" y="4425505"/>
            <a:ext cx="1397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396384" y="3091701"/>
            <a:ext cx="1033780" cy="657225"/>
          </a:xfrm>
          <a:custGeom>
            <a:avLst/>
            <a:gdLst/>
            <a:ahLst/>
            <a:cxnLst/>
            <a:rect l="l" t="t" r="r" b="b"/>
            <a:pathLst>
              <a:path w="1033779" h="657225">
                <a:moveTo>
                  <a:pt x="0" y="0"/>
                </a:moveTo>
                <a:lnTo>
                  <a:pt x="1033372" y="0"/>
                </a:lnTo>
                <a:lnTo>
                  <a:pt x="1033372" y="657193"/>
                </a:lnTo>
                <a:lnTo>
                  <a:pt x="0" y="657193"/>
                </a:lnTo>
                <a:lnTo>
                  <a:pt x="0" y="0"/>
                </a:lnTo>
                <a:close/>
              </a:path>
            </a:pathLst>
          </a:custGeom>
          <a:solidFill>
            <a:srgbClr val="38751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52741" y="3273031"/>
            <a:ext cx="5207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03134" y="1827380"/>
            <a:ext cx="420370" cy="598882"/>
          </a:xfrm>
          <a:prstGeom prst="rect">
            <a:avLst/>
          </a:prstGeom>
          <a:solidFill>
            <a:srgbClr val="C8DAF7"/>
          </a:solidFill>
          <a:ln w="9524">
            <a:solidFill>
              <a:srgbClr val="000000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913084" y="2857315"/>
            <a:ext cx="0" cy="234950"/>
          </a:xfrm>
          <a:custGeom>
            <a:avLst/>
            <a:gdLst/>
            <a:ahLst/>
            <a:cxnLst/>
            <a:rect l="l" t="t" r="r" b="b"/>
            <a:pathLst>
              <a:path h="234950">
                <a:moveTo>
                  <a:pt x="0" y="234384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881608" y="2770867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62924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913084" y="3863119"/>
            <a:ext cx="0" cy="252095"/>
          </a:xfrm>
          <a:custGeom>
            <a:avLst/>
            <a:gdLst/>
            <a:ahLst/>
            <a:cxnLst/>
            <a:rect l="l" t="t" r="r" b="b"/>
            <a:pathLst>
              <a:path h="252095">
                <a:moveTo>
                  <a:pt x="0" y="25179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881608" y="3776670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62924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432008" y="3258000"/>
            <a:ext cx="522605" cy="274320"/>
          </a:xfrm>
          <a:custGeom>
            <a:avLst/>
            <a:gdLst/>
            <a:ahLst/>
            <a:cxnLst/>
            <a:rect l="l" t="t" r="r" b="b"/>
            <a:pathLst>
              <a:path w="522604" h="274319">
                <a:moveTo>
                  <a:pt x="0" y="0"/>
                </a:moveTo>
                <a:lnTo>
                  <a:pt x="28644" y="8200"/>
                </a:lnTo>
                <a:lnTo>
                  <a:pt x="69199" y="18641"/>
                </a:lnTo>
                <a:lnTo>
                  <a:pt x="118904" y="30961"/>
                </a:lnTo>
                <a:lnTo>
                  <a:pt x="174997" y="44801"/>
                </a:lnTo>
                <a:lnTo>
                  <a:pt x="234718" y="59801"/>
                </a:lnTo>
                <a:lnTo>
                  <a:pt x="295305" y="75601"/>
                </a:lnTo>
                <a:lnTo>
                  <a:pt x="353997" y="91843"/>
                </a:lnTo>
                <a:lnTo>
                  <a:pt x="408034" y="108165"/>
                </a:lnTo>
                <a:lnTo>
                  <a:pt x="454653" y="124208"/>
                </a:lnTo>
                <a:lnTo>
                  <a:pt x="491095" y="139613"/>
                </a:lnTo>
                <a:lnTo>
                  <a:pt x="522398" y="167069"/>
                </a:lnTo>
                <a:lnTo>
                  <a:pt x="508640" y="181960"/>
                </a:lnTo>
                <a:lnTo>
                  <a:pt x="472905" y="197058"/>
                </a:lnTo>
                <a:lnTo>
                  <a:pt x="420033" y="212103"/>
                </a:lnTo>
                <a:lnTo>
                  <a:pt x="354867" y="226835"/>
                </a:lnTo>
                <a:lnTo>
                  <a:pt x="282249" y="240994"/>
                </a:lnTo>
                <a:lnTo>
                  <a:pt x="235229" y="249426"/>
                </a:lnTo>
                <a:lnTo>
                  <a:pt x="188371" y="257469"/>
                </a:lnTo>
                <a:lnTo>
                  <a:pt x="142858" y="265062"/>
                </a:lnTo>
                <a:lnTo>
                  <a:pt x="99874" y="272144"/>
                </a:lnTo>
                <a:lnTo>
                  <a:pt x="89299" y="27389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436209" y="3500919"/>
            <a:ext cx="90805" cy="62230"/>
          </a:xfrm>
          <a:custGeom>
            <a:avLst/>
            <a:gdLst/>
            <a:ahLst/>
            <a:cxnLst/>
            <a:rect l="l" t="t" r="r" b="b"/>
            <a:pathLst>
              <a:path w="90804" h="62230">
                <a:moveTo>
                  <a:pt x="79574" y="0"/>
                </a:moveTo>
                <a:lnTo>
                  <a:pt x="0" y="46199"/>
                </a:lnTo>
                <a:lnTo>
                  <a:pt x="90649" y="61949"/>
                </a:lnTo>
                <a:lnTo>
                  <a:pt x="79574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34750" y="1865484"/>
            <a:ext cx="4977765" cy="563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 can process a sequence of vectors </a:t>
            </a:r>
            <a:r>
              <a:rPr kumimoji="0" sz="18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 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by  applying a recurrence formula at every time</a:t>
            </a:r>
            <a:r>
              <a:rPr kumimoji="0" sz="1800" b="0" i="0" u="none" strike="noStrike" kern="0" cap="none" spc="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step: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861243" y="2927146"/>
            <a:ext cx="3955642" cy="6553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794396" y="2927145"/>
            <a:ext cx="621030" cy="614680"/>
          </a:xfrm>
          <a:custGeom>
            <a:avLst/>
            <a:gdLst/>
            <a:ahLst/>
            <a:cxnLst/>
            <a:rect l="l" t="t" r="r" b="b"/>
            <a:pathLst>
              <a:path w="621030" h="614680">
                <a:moveTo>
                  <a:pt x="0" y="0"/>
                </a:moveTo>
                <a:lnTo>
                  <a:pt x="620698" y="0"/>
                </a:lnTo>
                <a:lnTo>
                  <a:pt x="620698" y="614098"/>
                </a:lnTo>
                <a:lnTo>
                  <a:pt x="0" y="6140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94525" y="3614778"/>
            <a:ext cx="132905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new</a:t>
            </a:r>
            <a:r>
              <a:rPr kumimoji="0" sz="2400" b="0" i="0" u="none" strike="noStrike" kern="0" cap="none" spc="-7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state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958016" y="2947795"/>
            <a:ext cx="939800" cy="614680"/>
          </a:xfrm>
          <a:custGeom>
            <a:avLst/>
            <a:gdLst/>
            <a:ahLst/>
            <a:cxnLst/>
            <a:rect l="l" t="t" r="r" b="b"/>
            <a:pathLst>
              <a:path w="939800" h="614680">
                <a:moveTo>
                  <a:pt x="0" y="0"/>
                </a:moveTo>
                <a:lnTo>
                  <a:pt x="939298" y="0"/>
                </a:lnTo>
                <a:lnTo>
                  <a:pt x="939298" y="614098"/>
                </a:lnTo>
                <a:lnTo>
                  <a:pt x="0" y="6140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070440" y="2947795"/>
            <a:ext cx="549275" cy="614680"/>
          </a:xfrm>
          <a:custGeom>
            <a:avLst/>
            <a:gdLst/>
            <a:ahLst/>
            <a:cxnLst/>
            <a:rect l="l" t="t" r="r" b="b"/>
            <a:pathLst>
              <a:path w="549275" h="614680">
                <a:moveTo>
                  <a:pt x="0" y="0"/>
                </a:moveTo>
                <a:lnTo>
                  <a:pt x="548698" y="0"/>
                </a:lnTo>
                <a:lnTo>
                  <a:pt x="548698" y="614098"/>
                </a:lnTo>
                <a:lnTo>
                  <a:pt x="0" y="6140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761889" y="3626351"/>
            <a:ext cx="323405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07465" algn="l"/>
              </a:tabLst>
              <a:defRPr/>
            </a:pPr>
            <a:r>
              <a:rPr kumimoji="0" sz="3600" b="0" i="0" u="none" strike="noStrike" kern="0" cap="none" spc="-7" normalizeH="0" baseline="2314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old</a:t>
            </a:r>
            <a:r>
              <a:rPr kumimoji="0" sz="3600" b="0" i="0" u="none" strike="noStrike" kern="0" cap="none" spc="7" normalizeH="0" baseline="2314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600" b="0" i="0" u="none" strike="noStrike" kern="0" cap="none" spc="-7" normalizeH="0" baseline="2314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state	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input vector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057191" y="3988301"/>
            <a:ext cx="209105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some time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step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018718" y="2927145"/>
            <a:ext cx="720090" cy="614680"/>
          </a:xfrm>
          <a:custGeom>
            <a:avLst/>
            <a:gdLst/>
            <a:ahLst/>
            <a:cxnLst/>
            <a:rect l="l" t="t" r="r" b="b"/>
            <a:pathLst>
              <a:path w="720089" h="614680">
                <a:moveTo>
                  <a:pt x="0" y="0"/>
                </a:moveTo>
                <a:lnTo>
                  <a:pt x="719698" y="0"/>
                </a:lnTo>
                <a:lnTo>
                  <a:pt x="719698" y="614098"/>
                </a:lnTo>
                <a:lnTo>
                  <a:pt x="0" y="6140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99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107123" y="4283051"/>
            <a:ext cx="2564765" cy="737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some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function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parameters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131368" y="3617444"/>
            <a:ext cx="171450" cy="680720"/>
          </a:xfrm>
          <a:custGeom>
            <a:avLst/>
            <a:gdLst/>
            <a:ahLst/>
            <a:cxnLst/>
            <a:rect l="l" t="t" r="r" b="b"/>
            <a:pathLst>
              <a:path w="171450" h="680720">
                <a:moveTo>
                  <a:pt x="0" y="680398"/>
                </a:moveTo>
                <a:lnTo>
                  <a:pt x="170999" y="0"/>
                </a:lnTo>
              </a:path>
            </a:pathLst>
          </a:custGeom>
          <a:ln w="9524">
            <a:solidFill>
              <a:srgbClr val="99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6581001"/>
            <a:ext cx="118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5092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Feed-forward networks</a:t>
            </a:r>
          </a:p>
        </p:txBody>
      </p:sp>
      <p:sp>
        <p:nvSpPr>
          <p:cNvPr id="55" name="Content Placeholder 5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Predictions are fed forward through the network to classify</a:t>
            </a: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502558" y="3041601"/>
            <a:ext cx="587424" cy="587424"/>
            <a:chOff x="5401994" y="3071949"/>
            <a:chExt cx="587424" cy="587424"/>
          </a:xfrm>
        </p:grpSpPr>
        <p:sp>
          <p:nvSpPr>
            <p:cNvPr id="6" name="Oval 5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7" name="Curved Connector 6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2502558" y="4067097"/>
            <a:ext cx="587424" cy="587424"/>
            <a:chOff x="5401994" y="3071949"/>
            <a:chExt cx="587424" cy="587424"/>
          </a:xfrm>
        </p:grpSpPr>
        <p:sp>
          <p:nvSpPr>
            <p:cNvPr id="9" name="Oval 8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0" name="Curved Connector 9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2502558" y="5100453"/>
            <a:ext cx="587424" cy="587424"/>
            <a:chOff x="5401994" y="3071949"/>
            <a:chExt cx="587424" cy="587424"/>
          </a:xfrm>
        </p:grpSpPr>
        <p:sp>
          <p:nvSpPr>
            <p:cNvPr id="12" name="Oval 11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3" name="Curved Connector 12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5003197" y="3041601"/>
            <a:ext cx="587424" cy="587424"/>
            <a:chOff x="5401994" y="3071949"/>
            <a:chExt cx="587424" cy="587424"/>
          </a:xfrm>
        </p:grpSpPr>
        <p:sp>
          <p:nvSpPr>
            <p:cNvPr id="15" name="Oval 14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6" name="Curved Connector 15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5003197" y="4067097"/>
            <a:ext cx="587424" cy="587424"/>
            <a:chOff x="5401994" y="3071949"/>
            <a:chExt cx="587424" cy="587424"/>
          </a:xfrm>
        </p:grpSpPr>
        <p:sp>
          <p:nvSpPr>
            <p:cNvPr id="18" name="Oval 17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9" name="Curved Connector 18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5003197" y="5100453"/>
            <a:ext cx="587424" cy="587424"/>
            <a:chOff x="5401994" y="3071949"/>
            <a:chExt cx="587424" cy="587424"/>
          </a:xfrm>
        </p:grpSpPr>
        <p:sp>
          <p:nvSpPr>
            <p:cNvPr id="21" name="Oval 20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22" name="Curved Connector 21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7279051" y="4067097"/>
            <a:ext cx="587424" cy="587424"/>
            <a:chOff x="5401994" y="3071949"/>
            <a:chExt cx="587424" cy="587424"/>
          </a:xfrm>
        </p:grpSpPr>
        <p:sp>
          <p:nvSpPr>
            <p:cNvPr id="24" name="Oval 23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25" name="Curved Connector 24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8375" y="3161959"/>
            <a:ext cx="279400" cy="190500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4725" y="3865221"/>
            <a:ext cx="266700" cy="190500"/>
          </a:xfrm>
          <a:prstGeom prst="rect">
            <a:avLst/>
          </a:prstGeom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3345" y="4596258"/>
            <a:ext cx="279400" cy="190500"/>
          </a:xfrm>
          <a:prstGeom prst="rect">
            <a:avLst/>
          </a:prstGeom>
        </p:spPr>
      </p:pic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4555" y="5395753"/>
            <a:ext cx="355600" cy="190500"/>
          </a:xfrm>
          <a:prstGeom prst="rect">
            <a:avLst/>
          </a:prstGeom>
        </p:spPr>
      </p:pic>
      <p:cxnSp>
        <p:nvCxnSpPr>
          <p:cNvPr id="30" name="Straight Arrow Connector 29"/>
          <p:cNvCxnSpPr>
            <a:stCxn id="6" idx="6"/>
            <a:endCxn id="15" idx="2"/>
          </p:cNvCxnSpPr>
          <p:nvPr/>
        </p:nvCxnSpPr>
        <p:spPr>
          <a:xfrm>
            <a:off x="3089982" y="3335313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" idx="6"/>
            <a:endCxn id="18" idx="1"/>
          </p:cNvCxnSpPr>
          <p:nvPr/>
        </p:nvCxnSpPr>
        <p:spPr>
          <a:xfrm>
            <a:off x="3089982" y="3335313"/>
            <a:ext cx="1999241" cy="817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" idx="6"/>
            <a:endCxn id="21" idx="1"/>
          </p:cNvCxnSpPr>
          <p:nvPr/>
        </p:nvCxnSpPr>
        <p:spPr>
          <a:xfrm>
            <a:off x="3089982" y="3335313"/>
            <a:ext cx="1999241" cy="1851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6"/>
            <a:endCxn id="15" idx="2"/>
          </p:cNvCxnSpPr>
          <p:nvPr/>
        </p:nvCxnSpPr>
        <p:spPr>
          <a:xfrm flipV="1">
            <a:off x="3089982" y="3335313"/>
            <a:ext cx="1913215" cy="10254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9" idx="6"/>
            <a:endCxn id="18" idx="2"/>
          </p:cNvCxnSpPr>
          <p:nvPr/>
        </p:nvCxnSpPr>
        <p:spPr>
          <a:xfrm>
            <a:off x="3089982" y="4360809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9" idx="6"/>
            <a:endCxn id="21" idx="2"/>
          </p:cNvCxnSpPr>
          <p:nvPr/>
        </p:nvCxnSpPr>
        <p:spPr>
          <a:xfrm>
            <a:off x="3089982" y="4360809"/>
            <a:ext cx="1913215" cy="10333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2" idx="6"/>
          </p:cNvCxnSpPr>
          <p:nvPr/>
        </p:nvCxnSpPr>
        <p:spPr>
          <a:xfrm>
            <a:off x="3089982" y="5394165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2" idx="6"/>
            <a:endCxn id="18" idx="3"/>
          </p:cNvCxnSpPr>
          <p:nvPr/>
        </p:nvCxnSpPr>
        <p:spPr>
          <a:xfrm flipV="1">
            <a:off x="3089982" y="4568495"/>
            <a:ext cx="1999241" cy="825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2" idx="6"/>
            <a:endCxn id="15" idx="3"/>
          </p:cNvCxnSpPr>
          <p:nvPr/>
        </p:nvCxnSpPr>
        <p:spPr>
          <a:xfrm flipV="1">
            <a:off x="3089982" y="3542999"/>
            <a:ext cx="1999241" cy="1851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6" idx="3"/>
            <a:endCxn id="6" idx="2"/>
          </p:cNvCxnSpPr>
          <p:nvPr/>
        </p:nvCxnSpPr>
        <p:spPr>
          <a:xfrm>
            <a:off x="1247775" y="3257209"/>
            <a:ext cx="1254783" cy="7810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6" idx="3"/>
            <a:endCxn id="9" idx="1"/>
          </p:cNvCxnSpPr>
          <p:nvPr/>
        </p:nvCxnSpPr>
        <p:spPr>
          <a:xfrm>
            <a:off x="1247775" y="3257209"/>
            <a:ext cx="1340809" cy="89591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6" idx="3"/>
            <a:endCxn id="12" idx="1"/>
          </p:cNvCxnSpPr>
          <p:nvPr/>
        </p:nvCxnSpPr>
        <p:spPr>
          <a:xfrm>
            <a:off x="1247775" y="3257209"/>
            <a:ext cx="1340809" cy="192927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7" idx="3"/>
            <a:endCxn id="6" idx="2"/>
          </p:cNvCxnSpPr>
          <p:nvPr/>
        </p:nvCxnSpPr>
        <p:spPr>
          <a:xfrm flipV="1">
            <a:off x="1241425" y="3335313"/>
            <a:ext cx="1261133" cy="62515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7" idx="3"/>
            <a:endCxn id="9" idx="2"/>
          </p:cNvCxnSpPr>
          <p:nvPr/>
        </p:nvCxnSpPr>
        <p:spPr>
          <a:xfrm>
            <a:off x="1241425" y="3960471"/>
            <a:ext cx="1261133" cy="40033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7" idx="3"/>
            <a:endCxn id="12" idx="2"/>
          </p:cNvCxnSpPr>
          <p:nvPr/>
        </p:nvCxnSpPr>
        <p:spPr>
          <a:xfrm>
            <a:off x="1241425" y="3960471"/>
            <a:ext cx="1261133" cy="143369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8" idx="3"/>
            <a:endCxn id="6" idx="3"/>
          </p:cNvCxnSpPr>
          <p:nvPr/>
        </p:nvCxnSpPr>
        <p:spPr>
          <a:xfrm flipV="1">
            <a:off x="1222745" y="3542999"/>
            <a:ext cx="1365839" cy="114850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8" idx="3"/>
            <a:endCxn id="9" idx="2"/>
          </p:cNvCxnSpPr>
          <p:nvPr/>
        </p:nvCxnSpPr>
        <p:spPr>
          <a:xfrm flipV="1">
            <a:off x="1222745" y="4360809"/>
            <a:ext cx="1279813" cy="33069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9" idx="3"/>
            <a:endCxn id="12" idx="2"/>
          </p:cNvCxnSpPr>
          <p:nvPr/>
        </p:nvCxnSpPr>
        <p:spPr>
          <a:xfrm flipV="1">
            <a:off x="1220155" y="5394165"/>
            <a:ext cx="1282403" cy="9683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9" idx="3"/>
            <a:endCxn id="9" idx="3"/>
          </p:cNvCxnSpPr>
          <p:nvPr/>
        </p:nvCxnSpPr>
        <p:spPr>
          <a:xfrm flipV="1">
            <a:off x="1220155" y="4568495"/>
            <a:ext cx="1368429" cy="92250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8" idx="3"/>
            <a:endCxn id="12" idx="2"/>
          </p:cNvCxnSpPr>
          <p:nvPr/>
        </p:nvCxnSpPr>
        <p:spPr>
          <a:xfrm>
            <a:off x="1222745" y="4691508"/>
            <a:ext cx="1279813" cy="702657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9" idx="3"/>
            <a:endCxn id="6" idx="3"/>
          </p:cNvCxnSpPr>
          <p:nvPr/>
        </p:nvCxnSpPr>
        <p:spPr>
          <a:xfrm flipV="1">
            <a:off x="1220155" y="3542999"/>
            <a:ext cx="1368429" cy="194800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24" idx="3"/>
          </p:cNvCxnSpPr>
          <p:nvPr/>
        </p:nvCxnSpPr>
        <p:spPr>
          <a:xfrm flipV="1">
            <a:off x="5590621" y="4568495"/>
            <a:ext cx="1774456" cy="825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8" idx="6"/>
            <a:endCxn id="24" idx="2"/>
          </p:cNvCxnSpPr>
          <p:nvPr/>
        </p:nvCxnSpPr>
        <p:spPr>
          <a:xfrm>
            <a:off x="5590621" y="4360809"/>
            <a:ext cx="168843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5" idx="6"/>
            <a:endCxn id="24" idx="1"/>
          </p:cNvCxnSpPr>
          <p:nvPr/>
        </p:nvCxnSpPr>
        <p:spPr>
          <a:xfrm>
            <a:off x="5590621" y="3335313"/>
            <a:ext cx="1774456" cy="817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4" idx="6"/>
          </p:cNvCxnSpPr>
          <p:nvPr/>
        </p:nvCxnSpPr>
        <p:spPr>
          <a:xfrm>
            <a:off x="7866475" y="4360809"/>
            <a:ext cx="302800" cy="39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0" y="6604084"/>
            <a:ext cx="6190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HKUST</a:t>
            </a:r>
          </a:p>
        </p:txBody>
      </p:sp>
    </p:spTree>
    <p:extLst>
      <p:ext uri="{BB962C8B-B14F-4D97-AF65-F5344CB8AC3E}">
        <p14:creationId xmlns:p14="http://schemas.microsoft.com/office/powerpoint/2010/main" val="4875756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16777" y="896386"/>
            <a:ext cx="5307965" cy="556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5" dirty="0"/>
              <a:t>Recurrent Neural</a:t>
            </a:r>
            <a:r>
              <a:rPr spc="-10" dirty="0"/>
              <a:t> </a:t>
            </a:r>
            <a:r>
              <a:rPr spc="-5" dirty="0"/>
              <a:t>Network</a:t>
            </a:r>
          </a:p>
        </p:txBody>
      </p:sp>
      <p:sp>
        <p:nvSpPr>
          <p:cNvPr id="5" name="object 5"/>
          <p:cNvSpPr/>
          <p:nvPr/>
        </p:nvSpPr>
        <p:spPr>
          <a:xfrm>
            <a:off x="7703134" y="4114919"/>
            <a:ext cx="420370" cy="916305"/>
          </a:xfrm>
          <a:custGeom>
            <a:avLst/>
            <a:gdLst/>
            <a:ahLst/>
            <a:cxnLst/>
            <a:rect l="l" t="t" r="r" b="b"/>
            <a:pathLst>
              <a:path w="420370" h="916304">
                <a:moveTo>
                  <a:pt x="0" y="0"/>
                </a:moveTo>
                <a:lnTo>
                  <a:pt x="419874" y="0"/>
                </a:lnTo>
                <a:lnTo>
                  <a:pt x="419874" y="915698"/>
                </a:lnTo>
                <a:lnTo>
                  <a:pt x="0" y="915698"/>
                </a:lnTo>
                <a:lnTo>
                  <a:pt x="0" y="0"/>
                </a:lnTo>
                <a:close/>
              </a:path>
            </a:pathLst>
          </a:custGeom>
          <a:solidFill>
            <a:srgbClr val="F4CCC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703134" y="4114919"/>
            <a:ext cx="420370" cy="916305"/>
          </a:xfrm>
          <a:custGeom>
            <a:avLst/>
            <a:gdLst/>
            <a:ahLst/>
            <a:cxnLst/>
            <a:rect l="l" t="t" r="r" b="b"/>
            <a:pathLst>
              <a:path w="420370" h="916304">
                <a:moveTo>
                  <a:pt x="0" y="0"/>
                </a:moveTo>
                <a:lnTo>
                  <a:pt x="419874" y="0"/>
                </a:lnTo>
                <a:lnTo>
                  <a:pt x="419874" y="915698"/>
                </a:lnTo>
                <a:lnTo>
                  <a:pt x="0" y="915698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43225" y="4425505"/>
            <a:ext cx="1397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396384" y="3091701"/>
            <a:ext cx="1033780" cy="657225"/>
          </a:xfrm>
          <a:custGeom>
            <a:avLst/>
            <a:gdLst/>
            <a:ahLst/>
            <a:cxnLst/>
            <a:rect l="l" t="t" r="r" b="b"/>
            <a:pathLst>
              <a:path w="1033779" h="657225">
                <a:moveTo>
                  <a:pt x="0" y="0"/>
                </a:moveTo>
                <a:lnTo>
                  <a:pt x="1033372" y="0"/>
                </a:lnTo>
                <a:lnTo>
                  <a:pt x="1033372" y="657193"/>
                </a:lnTo>
                <a:lnTo>
                  <a:pt x="0" y="657193"/>
                </a:lnTo>
                <a:lnTo>
                  <a:pt x="0" y="0"/>
                </a:lnTo>
                <a:close/>
              </a:path>
            </a:pathLst>
          </a:custGeom>
          <a:solidFill>
            <a:srgbClr val="38751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52741" y="3273031"/>
            <a:ext cx="5207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03134" y="1827380"/>
            <a:ext cx="420370" cy="598882"/>
          </a:xfrm>
          <a:prstGeom prst="rect">
            <a:avLst/>
          </a:prstGeom>
          <a:solidFill>
            <a:srgbClr val="C8DAF7"/>
          </a:solidFill>
          <a:ln w="9524">
            <a:solidFill>
              <a:srgbClr val="000000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913084" y="2857315"/>
            <a:ext cx="0" cy="234950"/>
          </a:xfrm>
          <a:custGeom>
            <a:avLst/>
            <a:gdLst/>
            <a:ahLst/>
            <a:cxnLst/>
            <a:rect l="l" t="t" r="r" b="b"/>
            <a:pathLst>
              <a:path h="234950">
                <a:moveTo>
                  <a:pt x="0" y="234384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881608" y="2770867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62924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913084" y="3863119"/>
            <a:ext cx="0" cy="252095"/>
          </a:xfrm>
          <a:custGeom>
            <a:avLst/>
            <a:gdLst/>
            <a:ahLst/>
            <a:cxnLst/>
            <a:rect l="l" t="t" r="r" b="b"/>
            <a:pathLst>
              <a:path h="252095">
                <a:moveTo>
                  <a:pt x="0" y="25179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881608" y="3776670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62924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432008" y="3258000"/>
            <a:ext cx="522605" cy="274320"/>
          </a:xfrm>
          <a:custGeom>
            <a:avLst/>
            <a:gdLst/>
            <a:ahLst/>
            <a:cxnLst/>
            <a:rect l="l" t="t" r="r" b="b"/>
            <a:pathLst>
              <a:path w="522604" h="274319">
                <a:moveTo>
                  <a:pt x="0" y="0"/>
                </a:moveTo>
                <a:lnTo>
                  <a:pt x="28644" y="8200"/>
                </a:lnTo>
                <a:lnTo>
                  <a:pt x="69199" y="18641"/>
                </a:lnTo>
                <a:lnTo>
                  <a:pt x="118904" y="30961"/>
                </a:lnTo>
                <a:lnTo>
                  <a:pt x="174997" y="44801"/>
                </a:lnTo>
                <a:lnTo>
                  <a:pt x="234718" y="59801"/>
                </a:lnTo>
                <a:lnTo>
                  <a:pt x="295305" y="75601"/>
                </a:lnTo>
                <a:lnTo>
                  <a:pt x="353997" y="91843"/>
                </a:lnTo>
                <a:lnTo>
                  <a:pt x="408034" y="108165"/>
                </a:lnTo>
                <a:lnTo>
                  <a:pt x="454653" y="124208"/>
                </a:lnTo>
                <a:lnTo>
                  <a:pt x="491095" y="139613"/>
                </a:lnTo>
                <a:lnTo>
                  <a:pt x="522398" y="167069"/>
                </a:lnTo>
                <a:lnTo>
                  <a:pt x="508640" y="181960"/>
                </a:lnTo>
                <a:lnTo>
                  <a:pt x="472905" y="197058"/>
                </a:lnTo>
                <a:lnTo>
                  <a:pt x="420033" y="212103"/>
                </a:lnTo>
                <a:lnTo>
                  <a:pt x="354867" y="226835"/>
                </a:lnTo>
                <a:lnTo>
                  <a:pt x="282249" y="240994"/>
                </a:lnTo>
                <a:lnTo>
                  <a:pt x="235229" y="249426"/>
                </a:lnTo>
                <a:lnTo>
                  <a:pt x="188371" y="257469"/>
                </a:lnTo>
                <a:lnTo>
                  <a:pt x="142858" y="265062"/>
                </a:lnTo>
                <a:lnTo>
                  <a:pt x="99874" y="272144"/>
                </a:lnTo>
                <a:lnTo>
                  <a:pt x="89299" y="27389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436209" y="3500919"/>
            <a:ext cx="90805" cy="62230"/>
          </a:xfrm>
          <a:custGeom>
            <a:avLst/>
            <a:gdLst/>
            <a:ahLst/>
            <a:cxnLst/>
            <a:rect l="l" t="t" r="r" b="b"/>
            <a:pathLst>
              <a:path w="90804" h="62230">
                <a:moveTo>
                  <a:pt x="79574" y="0"/>
                </a:moveTo>
                <a:lnTo>
                  <a:pt x="0" y="46199"/>
                </a:lnTo>
                <a:lnTo>
                  <a:pt x="90649" y="61949"/>
                </a:lnTo>
                <a:lnTo>
                  <a:pt x="79574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34750" y="1865484"/>
            <a:ext cx="4977765" cy="563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 can process a sequence of vectors </a:t>
            </a:r>
            <a:r>
              <a:rPr kumimoji="0" sz="18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 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by  applying a recurrence formula at every time</a:t>
            </a:r>
            <a:r>
              <a:rPr kumimoji="0" sz="1800" b="0" i="0" u="none" strike="noStrike" kern="0" cap="none" spc="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step: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861243" y="2927146"/>
            <a:ext cx="3955642" cy="6553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72099" y="4288091"/>
            <a:ext cx="5883275" cy="7437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Notice: the same function and the same set  of parameters are used at every time</a:t>
            </a:r>
            <a:r>
              <a:rPr kumimoji="0" sz="2400" b="0" i="0" u="none" strike="noStrike" kern="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step.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6581001"/>
            <a:ext cx="118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1010795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00124" y="4197218"/>
            <a:ext cx="398145" cy="868680"/>
          </a:xfrm>
          <a:custGeom>
            <a:avLst/>
            <a:gdLst/>
            <a:ahLst/>
            <a:cxnLst/>
            <a:rect l="l" t="t" r="r" b="b"/>
            <a:pathLst>
              <a:path w="398144" h="868679">
                <a:moveTo>
                  <a:pt x="0" y="0"/>
                </a:moveTo>
                <a:lnTo>
                  <a:pt x="398099" y="0"/>
                </a:lnTo>
                <a:lnTo>
                  <a:pt x="398099" y="868198"/>
                </a:lnTo>
                <a:lnTo>
                  <a:pt x="0" y="868198"/>
                </a:lnTo>
                <a:lnTo>
                  <a:pt x="0" y="0"/>
                </a:lnTo>
                <a:close/>
              </a:path>
            </a:pathLst>
          </a:custGeom>
          <a:solidFill>
            <a:srgbClr val="F4CCC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00124" y="4197218"/>
            <a:ext cx="398145" cy="868680"/>
          </a:xfrm>
          <a:custGeom>
            <a:avLst/>
            <a:gdLst/>
            <a:ahLst/>
            <a:cxnLst/>
            <a:rect l="l" t="t" r="r" b="b"/>
            <a:pathLst>
              <a:path w="398144" h="868679">
                <a:moveTo>
                  <a:pt x="0" y="0"/>
                </a:moveTo>
                <a:lnTo>
                  <a:pt x="398099" y="0"/>
                </a:lnTo>
                <a:lnTo>
                  <a:pt x="398099" y="868198"/>
                </a:lnTo>
                <a:lnTo>
                  <a:pt x="0" y="868198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9322" y="4484066"/>
            <a:ext cx="1397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09274" y="3227070"/>
            <a:ext cx="979805" cy="623570"/>
          </a:xfrm>
          <a:custGeom>
            <a:avLst/>
            <a:gdLst/>
            <a:ahLst/>
            <a:cxnLst/>
            <a:rect l="l" t="t" r="r" b="b"/>
            <a:pathLst>
              <a:path w="979805" h="623569">
                <a:moveTo>
                  <a:pt x="0" y="0"/>
                </a:moveTo>
                <a:lnTo>
                  <a:pt x="979798" y="0"/>
                </a:lnTo>
                <a:lnTo>
                  <a:pt x="979798" y="623098"/>
                </a:lnTo>
                <a:lnTo>
                  <a:pt x="0" y="623098"/>
                </a:lnTo>
                <a:lnTo>
                  <a:pt x="0" y="0"/>
                </a:lnTo>
                <a:close/>
              </a:path>
            </a:pathLst>
          </a:custGeom>
          <a:solidFill>
            <a:srgbClr val="38751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8841" y="3391368"/>
            <a:ext cx="5207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0124" y="2028323"/>
            <a:ext cx="398145" cy="573875"/>
          </a:xfrm>
          <a:prstGeom prst="rect">
            <a:avLst/>
          </a:prstGeom>
          <a:solidFill>
            <a:srgbClr val="C8DAF7"/>
          </a:solidFill>
          <a:ln w="9524">
            <a:solidFill>
              <a:srgbClr val="000000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99173" y="3010771"/>
            <a:ext cx="0" cy="216535"/>
          </a:xfrm>
          <a:custGeom>
            <a:avLst/>
            <a:gdLst/>
            <a:ahLst/>
            <a:cxnLst/>
            <a:rect l="l" t="t" r="r" b="b"/>
            <a:pathLst>
              <a:path h="216535">
                <a:moveTo>
                  <a:pt x="0" y="21629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67708" y="2924321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62929" y="86449"/>
                </a:moveTo>
                <a:lnTo>
                  <a:pt x="31464" y="0"/>
                </a:lnTo>
                <a:lnTo>
                  <a:pt x="0" y="86449"/>
                </a:lnTo>
                <a:lnTo>
                  <a:pt x="62929" y="8644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99173" y="3964419"/>
            <a:ext cx="0" cy="233045"/>
          </a:xfrm>
          <a:custGeom>
            <a:avLst/>
            <a:gdLst/>
            <a:ahLst/>
            <a:cxnLst/>
            <a:rect l="l" t="t" r="r" b="b"/>
            <a:pathLst>
              <a:path h="233045">
                <a:moveTo>
                  <a:pt x="0" y="23279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67708" y="3877969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62929" y="86449"/>
                </a:moveTo>
                <a:lnTo>
                  <a:pt x="31464" y="0"/>
                </a:lnTo>
                <a:lnTo>
                  <a:pt x="0" y="86449"/>
                </a:lnTo>
                <a:lnTo>
                  <a:pt x="62929" y="8644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491202" y="3384745"/>
            <a:ext cx="495300" cy="259079"/>
          </a:xfrm>
          <a:custGeom>
            <a:avLst/>
            <a:gdLst/>
            <a:ahLst/>
            <a:cxnLst/>
            <a:rect l="l" t="t" r="r" b="b"/>
            <a:pathLst>
              <a:path w="495300" h="259080">
                <a:moveTo>
                  <a:pt x="0" y="0"/>
                </a:moveTo>
                <a:lnTo>
                  <a:pt x="30225" y="8592"/>
                </a:lnTo>
                <a:lnTo>
                  <a:pt x="73607" y="19675"/>
                </a:lnTo>
                <a:lnTo>
                  <a:pt x="126748" y="32805"/>
                </a:lnTo>
                <a:lnTo>
                  <a:pt x="186247" y="47540"/>
                </a:lnTo>
                <a:lnTo>
                  <a:pt x="248707" y="63436"/>
                </a:lnTo>
                <a:lnTo>
                  <a:pt x="310729" y="80050"/>
                </a:lnTo>
                <a:lnTo>
                  <a:pt x="368913" y="96940"/>
                </a:lnTo>
                <a:lnTo>
                  <a:pt x="419862" y="113663"/>
                </a:lnTo>
                <a:lnTo>
                  <a:pt x="460176" y="129776"/>
                </a:lnTo>
                <a:lnTo>
                  <a:pt x="495306" y="158399"/>
                </a:lnTo>
                <a:lnTo>
                  <a:pt x="482258" y="172515"/>
                </a:lnTo>
                <a:lnTo>
                  <a:pt x="398245" y="201090"/>
                </a:lnTo>
                <a:lnTo>
                  <a:pt x="336459" y="215054"/>
                </a:lnTo>
                <a:lnTo>
                  <a:pt x="267606" y="228474"/>
                </a:lnTo>
                <a:lnTo>
                  <a:pt x="223024" y="236480"/>
                </a:lnTo>
                <a:lnTo>
                  <a:pt x="178596" y="244112"/>
                </a:lnTo>
                <a:lnTo>
                  <a:pt x="135442" y="251311"/>
                </a:lnTo>
                <a:lnTo>
                  <a:pt x="94682" y="258024"/>
                </a:lnTo>
                <a:lnTo>
                  <a:pt x="90522" y="25872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496612" y="3612494"/>
            <a:ext cx="90805" cy="62230"/>
          </a:xfrm>
          <a:custGeom>
            <a:avLst/>
            <a:gdLst/>
            <a:ahLst/>
            <a:cxnLst/>
            <a:rect l="l" t="t" r="r" b="b"/>
            <a:pathLst>
              <a:path w="90805" h="62230">
                <a:moveTo>
                  <a:pt x="79592" y="0"/>
                </a:moveTo>
                <a:lnTo>
                  <a:pt x="0" y="46124"/>
                </a:lnTo>
                <a:lnTo>
                  <a:pt x="90629" y="61949"/>
                </a:lnTo>
                <a:lnTo>
                  <a:pt x="79592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986970" y="3532870"/>
            <a:ext cx="4606465" cy="435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986970" y="4317994"/>
            <a:ext cx="1863771" cy="435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014770" y="896385"/>
            <a:ext cx="7110730" cy="835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5" dirty="0"/>
              <a:t>(Vanilla) Recurrent Neural</a:t>
            </a:r>
            <a:r>
              <a:rPr spc="25" dirty="0"/>
              <a:t> </a:t>
            </a:r>
            <a:r>
              <a:rPr spc="-5" dirty="0"/>
              <a:t>Network</a:t>
            </a:r>
          </a:p>
          <a:p>
            <a:pPr marL="60960">
              <a:spcBef>
                <a:spcPts val="15"/>
              </a:spcBef>
            </a:pPr>
            <a:r>
              <a:rPr sz="1800" spc="-5" dirty="0"/>
              <a:t>The state consists of a single </a:t>
            </a:r>
            <a:r>
              <a:rPr sz="1800" i="1" spc="-5" dirty="0"/>
              <a:t>“hidden” </a:t>
            </a:r>
            <a:r>
              <a:rPr sz="1800" spc="-5" dirty="0"/>
              <a:t>vector</a:t>
            </a:r>
            <a:r>
              <a:rPr sz="1800" spc="110" dirty="0"/>
              <a:t> </a:t>
            </a:r>
            <a:r>
              <a:rPr sz="1800" b="1" spc="-5" dirty="0"/>
              <a:t>h</a:t>
            </a:r>
            <a:r>
              <a:rPr sz="1800" spc="-5" dirty="0"/>
              <a:t>:</a:t>
            </a:r>
            <a:endParaRPr sz="1800" dirty="0"/>
          </a:p>
        </p:txBody>
      </p:sp>
      <p:sp>
        <p:nvSpPr>
          <p:cNvPr id="19" name="object 19"/>
          <p:cNvSpPr/>
          <p:nvPr/>
        </p:nvSpPr>
        <p:spPr>
          <a:xfrm>
            <a:off x="3651293" y="2216672"/>
            <a:ext cx="3023943" cy="5009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982590" y="2896420"/>
            <a:ext cx="0" cy="377190"/>
          </a:xfrm>
          <a:custGeom>
            <a:avLst/>
            <a:gdLst/>
            <a:ahLst/>
            <a:cxnLst/>
            <a:rect l="l" t="t" r="r" b="b"/>
            <a:pathLst>
              <a:path h="377189">
                <a:moveTo>
                  <a:pt x="0" y="0"/>
                </a:moveTo>
                <a:lnTo>
                  <a:pt x="0" y="376649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966865" y="3273071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0" y="0"/>
                </a:moveTo>
                <a:lnTo>
                  <a:pt x="15724" y="43224"/>
                </a:lnTo>
                <a:lnTo>
                  <a:pt x="31449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6581001"/>
            <a:ext cx="118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410330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4949" y="1261222"/>
            <a:ext cx="2343150" cy="1115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850"/>
              </a:lnSpc>
            </a:pPr>
            <a:r>
              <a:rPr sz="2400" b="1" spc="-5" dirty="0"/>
              <a:t>Character-level  language</a:t>
            </a:r>
            <a:r>
              <a:rPr sz="2400" b="1" spc="-60" dirty="0"/>
              <a:t> </a:t>
            </a:r>
            <a:r>
              <a:rPr sz="2400" b="1" spc="-5" dirty="0"/>
              <a:t>model  example</a:t>
            </a:r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244950" y="2709019"/>
            <a:ext cx="1634489" cy="7437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Vocabulary:  [h,e,l,o]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4949" y="3794866"/>
            <a:ext cx="2294890" cy="1115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Example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training  sequence:  </a:t>
            </a:r>
            <a:r>
              <a:rPr kumimoji="0" sz="24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“hello”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12510" y="2745896"/>
            <a:ext cx="309245" cy="578373"/>
          </a:xfrm>
          <a:custGeom>
            <a:avLst/>
            <a:gdLst/>
            <a:ahLst/>
            <a:cxnLst/>
            <a:rect l="l" t="t" r="r" b="b"/>
            <a:pathLst>
              <a:path w="309245" h="674369">
                <a:moveTo>
                  <a:pt x="0" y="0"/>
                </a:moveTo>
                <a:lnTo>
                  <a:pt x="309074" y="0"/>
                </a:lnTo>
                <a:lnTo>
                  <a:pt x="309074" y="674073"/>
                </a:lnTo>
                <a:lnTo>
                  <a:pt x="0" y="674073"/>
                </a:lnTo>
                <a:lnTo>
                  <a:pt x="0" y="0"/>
                </a:lnTo>
                <a:close/>
              </a:path>
            </a:pathLst>
          </a:custGeom>
          <a:solidFill>
            <a:srgbClr val="F4CCC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912510" y="2745896"/>
            <a:ext cx="309245" cy="550658"/>
          </a:xfrm>
          <a:custGeom>
            <a:avLst/>
            <a:gdLst/>
            <a:ahLst/>
            <a:cxnLst/>
            <a:rect l="l" t="t" r="r" b="b"/>
            <a:pathLst>
              <a:path w="309245" h="674369">
                <a:moveTo>
                  <a:pt x="0" y="0"/>
                </a:moveTo>
                <a:lnTo>
                  <a:pt x="309074" y="0"/>
                </a:lnTo>
                <a:lnTo>
                  <a:pt x="309074" y="674073"/>
                </a:lnTo>
                <a:lnTo>
                  <a:pt x="0" y="674073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686684" y="1992672"/>
            <a:ext cx="760730" cy="483870"/>
          </a:xfrm>
          <a:custGeom>
            <a:avLst/>
            <a:gdLst/>
            <a:ahLst/>
            <a:cxnLst/>
            <a:rect l="l" t="t" r="r" b="b"/>
            <a:pathLst>
              <a:path w="760729" h="483869">
                <a:moveTo>
                  <a:pt x="0" y="0"/>
                </a:moveTo>
                <a:lnTo>
                  <a:pt x="760723" y="0"/>
                </a:lnTo>
                <a:lnTo>
                  <a:pt x="760723" y="483774"/>
                </a:lnTo>
                <a:lnTo>
                  <a:pt x="0" y="483774"/>
                </a:lnTo>
                <a:lnTo>
                  <a:pt x="0" y="0"/>
                </a:lnTo>
                <a:close/>
              </a:path>
            </a:pathLst>
          </a:custGeom>
          <a:solidFill>
            <a:srgbClr val="38751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50884" y="973972"/>
            <a:ext cx="1436370" cy="236988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19558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19558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912510" y="1061964"/>
            <a:ext cx="309245" cy="463588"/>
          </a:xfrm>
          <a:prstGeom prst="rect">
            <a:avLst/>
          </a:prstGeom>
          <a:solidFill>
            <a:srgbClr val="C8DAF7"/>
          </a:solidFill>
          <a:ln w="9524">
            <a:solidFill>
              <a:srgbClr val="000000"/>
            </a:solidFill>
          </a:ln>
        </p:spPr>
        <p:txBody>
          <a:bodyPr vert="horz" wrap="square" lIns="0" tIns="184785" rIns="0" bIns="0" rtlCol="0">
            <a:spAutoFit/>
          </a:bodyPr>
          <a:lstStyle/>
          <a:p>
            <a:pPr marL="92075" marR="0" lvl="0" indent="0" algn="l" defTabSz="914400" rtl="0" eaLnBrk="1" fontAlgn="auto" latinLnBrk="0" hangingPunct="1">
              <a:lnSpc>
                <a:spcPct val="100000"/>
              </a:lnSpc>
              <a:spcBef>
                <a:spcPts val="14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067033" y="1850528"/>
            <a:ext cx="0" cy="142240"/>
          </a:xfrm>
          <a:custGeom>
            <a:avLst/>
            <a:gdLst/>
            <a:ahLst/>
            <a:cxnLst/>
            <a:rect l="l" t="t" r="r" b="b"/>
            <a:pathLst>
              <a:path h="142240">
                <a:moveTo>
                  <a:pt x="0" y="142144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035583" y="1764079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62924" y="86449"/>
                </a:moveTo>
                <a:lnTo>
                  <a:pt x="31449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067033" y="2590707"/>
            <a:ext cx="0" cy="155575"/>
          </a:xfrm>
          <a:custGeom>
            <a:avLst/>
            <a:gdLst/>
            <a:ahLst/>
            <a:cxnLst/>
            <a:rect l="l" t="t" r="r" b="b"/>
            <a:pathLst>
              <a:path h="155575">
                <a:moveTo>
                  <a:pt x="0" y="155189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035583" y="2504257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62924" y="86449"/>
                </a:moveTo>
                <a:lnTo>
                  <a:pt x="31449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449057" y="2115089"/>
            <a:ext cx="384810" cy="196850"/>
          </a:xfrm>
          <a:custGeom>
            <a:avLst/>
            <a:gdLst/>
            <a:ahLst/>
            <a:cxnLst/>
            <a:rect l="l" t="t" r="r" b="b"/>
            <a:pathLst>
              <a:path w="384809" h="196850">
                <a:moveTo>
                  <a:pt x="0" y="0"/>
                </a:moveTo>
                <a:lnTo>
                  <a:pt x="30163" y="8428"/>
                </a:lnTo>
                <a:lnTo>
                  <a:pt x="74709" y="19630"/>
                </a:lnTo>
                <a:lnTo>
                  <a:pt x="128820" y="32978"/>
                </a:lnTo>
                <a:lnTo>
                  <a:pt x="187677" y="47845"/>
                </a:lnTo>
                <a:lnTo>
                  <a:pt x="246464" y="63602"/>
                </a:lnTo>
                <a:lnTo>
                  <a:pt x="300362" y="79622"/>
                </a:lnTo>
                <a:lnTo>
                  <a:pt x="344554" y="95278"/>
                </a:lnTo>
                <a:lnTo>
                  <a:pt x="384549" y="122984"/>
                </a:lnTo>
                <a:lnTo>
                  <a:pt x="369218" y="136718"/>
                </a:lnTo>
                <a:lnTo>
                  <a:pt x="330005" y="150614"/>
                </a:lnTo>
                <a:lnTo>
                  <a:pt x="273870" y="164298"/>
                </a:lnTo>
                <a:lnTo>
                  <a:pt x="207774" y="177397"/>
                </a:lnTo>
                <a:lnTo>
                  <a:pt x="155834" y="186610"/>
                </a:lnTo>
                <a:lnTo>
                  <a:pt x="113382" y="193761"/>
                </a:lnTo>
                <a:lnTo>
                  <a:pt x="105149" y="195124"/>
                </a:lnTo>
                <a:lnTo>
                  <a:pt x="95499" y="19671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459408" y="2280812"/>
            <a:ext cx="90805" cy="62230"/>
          </a:xfrm>
          <a:custGeom>
            <a:avLst/>
            <a:gdLst/>
            <a:ahLst/>
            <a:cxnLst/>
            <a:rect l="l" t="t" r="r" b="b"/>
            <a:pathLst>
              <a:path w="90804" h="62230">
                <a:moveTo>
                  <a:pt x="79724" y="0"/>
                </a:moveTo>
                <a:lnTo>
                  <a:pt x="0" y="45909"/>
                </a:lnTo>
                <a:lnTo>
                  <a:pt x="90574" y="61987"/>
                </a:lnTo>
                <a:lnTo>
                  <a:pt x="79724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6581001"/>
            <a:ext cx="118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4"/>
          <p:cNvSpPr txBox="1">
            <a:spLocks/>
          </p:cNvSpPr>
          <p:nvPr/>
        </p:nvSpPr>
        <p:spPr>
          <a:xfrm>
            <a:off x="1916777" y="340907"/>
            <a:ext cx="5307965" cy="556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365560111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3625767" y="979099"/>
            <a:ext cx="5260914" cy="42285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4949" y="1261222"/>
            <a:ext cx="2343150" cy="37292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Character-level  language</a:t>
            </a:r>
            <a:r>
              <a:rPr kumimoji="0" sz="2400" b="1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model  example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71374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Vocabulary:  [h,e,l,o]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5334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Example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training  sequence:  </a:t>
            </a:r>
            <a:r>
              <a:rPr kumimoji="0" sz="24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“hello”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76194" y="972024"/>
            <a:ext cx="6169660" cy="2975610"/>
          </a:xfrm>
          <a:custGeom>
            <a:avLst/>
            <a:gdLst/>
            <a:ahLst/>
            <a:cxnLst/>
            <a:rect l="l" t="t" r="r" b="b"/>
            <a:pathLst>
              <a:path w="6169659" h="2975610">
                <a:moveTo>
                  <a:pt x="0" y="0"/>
                </a:moveTo>
                <a:lnTo>
                  <a:pt x="6169187" y="0"/>
                </a:lnTo>
                <a:lnTo>
                  <a:pt x="6169187" y="2975094"/>
                </a:lnTo>
                <a:lnTo>
                  <a:pt x="0" y="297509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581001"/>
            <a:ext cx="118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4"/>
          <p:cNvSpPr txBox="1">
            <a:spLocks/>
          </p:cNvSpPr>
          <p:nvPr/>
        </p:nvSpPr>
        <p:spPr>
          <a:xfrm>
            <a:off x="1916777" y="340907"/>
            <a:ext cx="5307965" cy="556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003884188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3722168" y="1977685"/>
            <a:ext cx="4438641" cy="428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17418" y="1972922"/>
            <a:ext cx="4448175" cy="438150"/>
          </a:xfrm>
          <a:custGeom>
            <a:avLst/>
            <a:gdLst/>
            <a:ahLst/>
            <a:cxnLst/>
            <a:rect l="l" t="t" r="r" b="b"/>
            <a:pathLst>
              <a:path w="4448175" h="438150">
                <a:moveTo>
                  <a:pt x="0" y="0"/>
                </a:moveTo>
                <a:lnTo>
                  <a:pt x="4448141" y="0"/>
                </a:lnTo>
                <a:lnTo>
                  <a:pt x="4448141" y="438149"/>
                </a:lnTo>
                <a:lnTo>
                  <a:pt x="0" y="43814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25767" y="979099"/>
            <a:ext cx="5260914" cy="42285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4949" y="1261222"/>
            <a:ext cx="2343150" cy="37292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Character-level  language</a:t>
            </a:r>
            <a:r>
              <a:rPr kumimoji="0" sz="2400" b="1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model  example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71374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Vocabulary:  [h,e,l,o]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5334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Example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training  sequence:  </a:t>
            </a:r>
            <a:r>
              <a:rPr kumimoji="0" sz="24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“hello”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776194" y="972024"/>
            <a:ext cx="6169660" cy="1694180"/>
          </a:xfrm>
          <a:custGeom>
            <a:avLst/>
            <a:gdLst/>
            <a:ahLst/>
            <a:cxnLst/>
            <a:rect l="l" t="t" r="r" b="b"/>
            <a:pathLst>
              <a:path w="6169659" h="1694180">
                <a:moveTo>
                  <a:pt x="0" y="0"/>
                </a:moveTo>
                <a:lnTo>
                  <a:pt x="6169187" y="0"/>
                </a:lnTo>
                <a:lnTo>
                  <a:pt x="6169187" y="1693796"/>
                </a:lnTo>
                <a:lnTo>
                  <a:pt x="0" y="169379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956618" y="1433386"/>
            <a:ext cx="4438641" cy="428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951867" y="1428623"/>
            <a:ext cx="4448175" cy="438150"/>
          </a:xfrm>
          <a:custGeom>
            <a:avLst/>
            <a:gdLst/>
            <a:ahLst/>
            <a:cxnLst/>
            <a:rect l="l" t="t" r="r" b="b"/>
            <a:pathLst>
              <a:path w="4448175" h="438150">
                <a:moveTo>
                  <a:pt x="0" y="0"/>
                </a:moveTo>
                <a:lnTo>
                  <a:pt x="4448166" y="0"/>
                </a:lnTo>
                <a:lnTo>
                  <a:pt x="4448166" y="438149"/>
                </a:lnTo>
                <a:lnTo>
                  <a:pt x="0" y="43814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581001"/>
            <a:ext cx="118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1916777" y="340907"/>
            <a:ext cx="5307965" cy="556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614669713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3722168" y="1977685"/>
            <a:ext cx="4438641" cy="428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17418" y="1972922"/>
            <a:ext cx="4448175" cy="438150"/>
          </a:xfrm>
          <a:custGeom>
            <a:avLst/>
            <a:gdLst/>
            <a:ahLst/>
            <a:cxnLst/>
            <a:rect l="l" t="t" r="r" b="b"/>
            <a:pathLst>
              <a:path w="4448175" h="438150">
                <a:moveTo>
                  <a:pt x="0" y="0"/>
                </a:moveTo>
                <a:lnTo>
                  <a:pt x="4448141" y="0"/>
                </a:lnTo>
                <a:lnTo>
                  <a:pt x="4448141" y="438149"/>
                </a:lnTo>
                <a:lnTo>
                  <a:pt x="0" y="43814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25767" y="979099"/>
            <a:ext cx="5260914" cy="42285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4949" y="1261222"/>
            <a:ext cx="2343150" cy="37292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Character-level  language</a:t>
            </a:r>
            <a:r>
              <a:rPr kumimoji="0" sz="2400" b="1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model  example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71374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Vocabulary:  [h,e,l,o]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5334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Example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training  sequence:  </a:t>
            </a:r>
            <a:r>
              <a:rPr kumimoji="0" sz="24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“hello”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581001"/>
            <a:ext cx="118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1916777" y="340907"/>
            <a:ext cx="5307965" cy="556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423716818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Vanishing gradient problem makes it hard to model long sequences</a:t>
            </a:r>
          </a:p>
          <a:p>
            <a:pPr lvl="1"/>
            <a:r>
              <a:rPr lang="en-US" dirty="0"/>
              <a:t>Multiplying together many values between 0 and 1 (range of gradient of sigmoid, </a:t>
            </a:r>
            <a:r>
              <a:rPr lang="en-US" dirty="0" err="1"/>
              <a:t>tanh</a:t>
            </a:r>
            <a:r>
              <a:rPr lang="en-US" dirty="0"/>
              <a:t>)</a:t>
            </a:r>
          </a:p>
          <a:p>
            <a:r>
              <a:rPr lang="en-US" dirty="0"/>
              <a:t>One solution: Use RELU</a:t>
            </a:r>
          </a:p>
          <a:p>
            <a:r>
              <a:rPr lang="en-US" dirty="0"/>
              <a:t>Another solution: Use RNNs with gates</a:t>
            </a:r>
          </a:p>
          <a:p>
            <a:pPr lvl="1"/>
            <a:r>
              <a:rPr lang="en-US" dirty="0"/>
              <a:t>Adaptively decide how much of memory to keep 	</a:t>
            </a:r>
          </a:p>
          <a:p>
            <a:pPr lvl="1"/>
            <a:r>
              <a:rPr lang="en-US" dirty="0"/>
              <a:t>Gated Recurrent Units (GRUs), Long Short Term Memories (LSTMs)</a:t>
            </a:r>
          </a:p>
        </p:txBody>
      </p:sp>
    </p:spTree>
    <p:extLst>
      <p:ext uri="{BB962C8B-B14F-4D97-AF65-F5344CB8AC3E}">
        <p14:creationId xmlns:p14="http://schemas.microsoft.com/office/powerpoint/2010/main" val="160374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</a:t>
            </a:r>
            <a:r>
              <a:rPr kumimoji="0" sz="3000" b="0" i="0" u="none" strike="noStrike" kern="1200" cap="none" spc="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 Feb</a:t>
            </a:r>
            <a:r>
              <a:rPr kumimoji="0" sz="3000" b="0" i="0" u="none" strike="noStrike" kern="1200" cap="none" spc="-104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47871" y="1028600"/>
            <a:ext cx="5048239" cy="42481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99118" y="5586262"/>
            <a:ext cx="138049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10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 Feb</a:t>
            </a:r>
            <a:r>
              <a:rPr kumimoji="0" sz="2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879955" y="5594810"/>
            <a:ext cx="30797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35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581001"/>
            <a:ext cx="118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383540" y="262890"/>
            <a:ext cx="8376919" cy="508634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Generating poetry with RNNs</a:t>
            </a:r>
            <a:endParaRPr kumimoji="0" lang="en-US" sz="2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3653984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</a:t>
            </a:r>
            <a:r>
              <a:rPr kumimoji="0" sz="3000" b="0" i="0" u="none" strike="noStrike" kern="1200" cap="none" spc="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 Feb</a:t>
            </a:r>
            <a:r>
              <a:rPr kumimoji="0" sz="3000" b="0" i="0" u="none" strike="noStrike" kern="1200" cap="none" spc="-104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29848" y="992300"/>
            <a:ext cx="7076535" cy="644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15119" y="1915041"/>
            <a:ext cx="7067810" cy="103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87815" y="1618423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0"/>
                </a:moveTo>
                <a:lnTo>
                  <a:pt x="0" y="266551"/>
                </a:lnTo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72090" y="1884976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5">
                <a:moveTo>
                  <a:pt x="0" y="0"/>
                </a:moveTo>
                <a:lnTo>
                  <a:pt x="15724" y="43224"/>
                </a:lnTo>
                <a:lnTo>
                  <a:pt x="31449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87815" y="2976190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0"/>
                </a:moveTo>
                <a:lnTo>
                  <a:pt x="0" y="266549"/>
                </a:lnTo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72090" y="3242741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0" y="0"/>
                </a:moveTo>
                <a:lnTo>
                  <a:pt x="15724" y="43227"/>
                </a:lnTo>
                <a:lnTo>
                  <a:pt x="31449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11015" y="1610573"/>
            <a:ext cx="10541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train</a:t>
            </a:r>
            <a:r>
              <a:rPr kumimoji="0" sz="18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more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14511" y="3023907"/>
            <a:ext cx="10541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train</a:t>
            </a:r>
            <a:r>
              <a:rPr kumimoji="0" sz="18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more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528204" y="3357809"/>
            <a:ext cx="7041660" cy="7930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758015" y="4215868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0"/>
                </a:moveTo>
                <a:lnTo>
                  <a:pt x="0" y="266549"/>
                </a:lnTo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742290" y="4482418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0" y="0"/>
                </a:moveTo>
                <a:lnTo>
                  <a:pt x="15724" y="43224"/>
                </a:lnTo>
                <a:lnTo>
                  <a:pt x="31449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438550" y="4604452"/>
            <a:ext cx="7059085" cy="8104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50925" y="4246600"/>
            <a:ext cx="10541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train</a:t>
            </a:r>
            <a:r>
              <a:rPr kumimoji="0" sz="18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more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99118" y="5586262"/>
            <a:ext cx="138049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10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 Feb</a:t>
            </a:r>
            <a:r>
              <a:rPr kumimoji="0" sz="2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879955" y="5594810"/>
            <a:ext cx="30797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36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38324" y="987659"/>
            <a:ext cx="8867350" cy="492960"/>
          </a:xfrm>
          <a:prstGeom prst="rect">
            <a:avLst/>
          </a:prstGeom>
        </p:spPr>
        <p:txBody>
          <a:bodyPr vert="horz" wrap="square" lIns="0" tIns="213872" rIns="0" bIns="0" rtlCol="0">
            <a:spAutoFit/>
          </a:bodyPr>
          <a:lstStyle/>
          <a:p>
            <a:pPr marL="156210"/>
            <a:r>
              <a:rPr sz="1800" spc="-5" dirty="0"/>
              <a:t>at</a:t>
            </a:r>
            <a:r>
              <a:rPr sz="1800" spc="-75" dirty="0"/>
              <a:t> </a:t>
            </a:r>
            <a:r>
              <a:rPr sz="1800" spc="-5" dirty="0"/>
              <a:t>first:</a:t>
            </a:r>
            <a:endParaRPr sz="1800"/>
          </a:p>
        </p:txBody>
      </p:sp>
      <p:sp>
        <p:nvSpPr>
          <p:cNvPr id="22" name="TextBox 21"/>
          <p:cNvSpPr txBox="1"/>
          <p:nvPr/>
        </p:nvSpPr>
        <p:spPr>
          <a:xfrm>
            <a:off x="0" y="6581001"/>
            <a:ext cx="118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"/>
          <p:cNvSpPr txBox="1">
            <a:spLocks/>
          </p:cNvSpPr>
          <p:nvPr/>
        </p:nvSpPr>
        <p:spPr>
          <a:xfrm>
            <a:off x="383540" y="262890"/>
            <a:ext cx="8376919" cy="508634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Generating poetry with RNNs</a:t>
            </a:r>
            <a:endParaRPr kumimoji="0" lang="en-US" sz="2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9850" y="5950238"/>
            <a:ext cx="6564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More info: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6"/>
              </a:rPr>
              <a:t>http://karpathy.github.io/2015/05/21/rnn-effectiveness/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9863958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</a:t>
            </a:r>
            <a:r>
              <a:rPr kumimoji="0" sz="3000" b="0" i="0" u="none" strike="noStrike" kern="1200" cap="none" spc="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 Feb</a:t>
            </a:r>
            <a:r>
              <a:rPr kumimoji="0" sz="3000" b="0" i="0" u="none" strike="noStrike" kern="1200" cap="none" spc="-104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5898" y="973874"/>
            <a:ext cx="4005116" cy="43752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08316" y="973874"/>
            <a:ext cx="4144741" cy="34408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99118" y="5586262"/>
            <a:ext cx="138049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10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 Feb</a:t>
            </a:r>
            <a:r>
              <a:rPr kumimoji="0" sz="2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879955" y="5594810"/>
            <a:ext cx="30797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37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581001"/>
            <a:ext cx="118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2"/>
          <p:cNvSpPr txBox="1">
            <a:spLocks/>
          </p:cNvSpPr>
          <p:nvPr/>
        </p:nvSpPr>
        <p:spPr>
          <a:xfrm>
            <a:off x="383540" y="262890"/>
            <a:ext cx="8376919" cy="508634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Generating poetry with RNNs</a:t>
            </a:r>
            <a:endParaRPr kumimoji="0" lang="en-US" sz="2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31712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Feed-forward networks</a:t>
            </a:r>
          </a:p>
        </p:txBody>
      </p:sp>
      <p:sp>
        <p:nvSpPr>
          <p:cNvPr id="6" name="Oval 5"/>
          <p:cNvSpPr/>
          <p:nvPr/>
        </p:nvSpPr>
        <p:spPr>
          <a:xfrm>
            <a:off x="2502558" y="3041601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7" name="Curved Connector 6"/>
          <p:cNvCxnSpPr/>
          <p:nvPr/>
        </p:nvCxnSpPr>
        <p:spPr>
          <a:xfrm flipV="1">
            <a:off x="2591458" y="3194001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502558" y="4067097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" name="Curved Connector 9"/>
          <p:cNvCxnSpPr/>
          <p:nvPr/>
        </p:nvCxnSpPr>
        <p:spPr>
          <a:xfrm flipV="1">
            <a:off x="2591458" y="4219497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502558" y="5100453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3" name="Curved Connector 12"/>
          <p:cNvCxnSpPr/>
          <p:nvPr/>
        </p:nvCxnSpPr>
        <p:spPr>
          <a:xfrm flipV="1">
            <a:off x="2591458" y="5252853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5003197" y="3041601"/>
            <a:ext cx="587424" cy="587424"/>
            <a:chOff x="5401994" y="3071949"/>
            <a:chExt cx="587424" cy="587424"/>
          </a:xfrm>
        </p:grpSpPr>
        <p:sp>
          <p:nvSpPr>
            <p:cNvPr id="15" name="Oval 14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6" name="Curved Connector 15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5003197" y="4067097"/>
            <a:ext cx="587424" cy="587424"/>
            <a:chOff x="5401994" y="3071949"/>
            <a:chExt cx="587424" cy="587424"/>
          </a:xfrm>
        </p:grpSpPr>
        <p:sp>
          <p:nvSpPr>
            <p:cNvPr id="18" name="Oval 17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9" name="Curved Connector 18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5003197" y="5100453"/>
            <a:ext cx="587424" cy="587424"/>
            <a:chOff x="5401994" y="3071949"/>
            <a:chExt cx="587424" cy="587424"/>
          </a:xfrm>
        </p:grpSpPr>
        <p:sp>
          <p:nvSpPr>
            <p:cNvPr id="21" name="Oval 20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22" name="Curved Connector 21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7279051" y="4067097"/>
            <a:ext cx="587424" cy="587424"/>
            <a:chOff x="5401994" y="3071949"/>
            <a:chExt cx="587424" cy="587424"/>
          </a:xfrm>
        </p:grpSpPr>
        <p:sp>
          <p:nvSpPr>
            <p:cNvPr id="24" name="Oval 23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25" name="Curved Connector 24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8375" y="3161959"/>
            <a:ext cx="27940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4725" y="3865221"/>
            <a:ext cx="26670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3345" y="4596258"/>
            <a:ext cx="27940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4555" y="5395753"/>
            <a:ext cx="355600" cy="190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" name="Straight Arrow Connector 29"/>
          <p:cNvCxnSpPr>
            <a:stCxn id="6" idx="6"/>
            <a:endCxn id="15" idx="2"/>
          </p:cNvCxnSpPr>
          <p:nvPr/>
        </p:nvCxnSpPr>
        <p:spPr>
          <a:xfrm>
            <a:off x="3089982" y="3335313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" idx="6"/>
            <a:endCxn id="18" idx="1"/>
          </p:cNvCxnSpPr>
          <p:nvPr/>
        </p:nvCxnSpPr>
        <p:spPr>
          <a:xfrm>
            <a:off x="3089982" y="3335313"/>
            <a:ext cx="1999241" cy="817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" idx="6"/>
            <a:endCxn id="21" idx="1"/>
          </p:cNvCxnSpPr>
          <p:nvPr/>
        </p:nvCxnSpPr>
        <p:spPr>
          <a:xfrm>
            <a:off x="3089982" y="3335313"/>
            <a:ext cx="1999241" cy="1851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6"/>
            <a:endCxn id="15" idx="2"/>
          </p:cNvCxnSpPr>
          <p:nvPr/>
        </p:nvCxnSpPr>
        <p:spPr>
          <a:xfrm flipV="1">
            <a:off x="3089982" y="3335313"/>
            <a:ext cx="1913215" cy="10254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9" idx="6"/>
            <a:endCxn id="18" idx="2"/>
          </p:cNvCxnSpPr>
          <p:nvPr/>
        </p:nvCxnSpPr>
        <p:spPr>
          <a:xfrm>
            <a:off x="3089982" y="4360809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9" idx="6"/>
            <a:endCxn id="21" idx="2"/>
          </p:cNvCxnSpPr>
          <p:nvPr/>
        </p:nvCxnSpPr>
        <p:spPr>
          <a:xfrm>
            <a:off x="3089982" y="4360809"/>
            <a:ext cx="1913215" cy="10333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2" idx="6"/>
          </p:cNvCxnSpPr>
          <p:nvPr/>
        </p:nvCxnSpPr>
        <p:spPr>
          <a:xfrm>
            <a:off x="3089982" y="5394165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2" idx="6"/>
            <a:endCxn id="18" idx="3"/>
          </p:cNvCxnSpPr>
          <p:nvPr/>
        </p:nvCxnSpPr>
        <p:spPr>
          <a:xfrm flipV="1">
            <a:off x="3089982" y="4568495"/>
            <a:ext cx="1999241" cy="825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2" idx="6"/>
            <a:endCxn id="15" idx="3"/>
          </p:cNvCxnSpPr>
          <p:nvPr/>
        </p:nvCxnSpPr>
        <p:spPr>
          <a:xfrm flipV="1">
            <a:off x="3089982" y="3542999"/>
            <a:ext cx="1999241" cy="1851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6" idx="3"/>
            <a:endCxn id="6" idx="2"/>
          </p:cNvCxnSpPr>
          <p:nvPr/>
        </p:nvCxnSpPr>
        <p:spPr>
          <a:xfrm>
            <a:off x="1247775" y="3257209"/>
            <a:ext cx="1254783" cy="7810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6" idx="3"/>
            <a:endCxn id="9" idx="1"/>
          </p:cNvCxnSpPr>
          <p:nvPr/>
        </p:nvCxnSpPr>
        <p:spPr>
          <a:xfrm>
            <a:off x="1247775" y="3257209"/>
            <a:ext cx="1340809" cy="89591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6" idx="3"/>
            <a:endCxn id="12" idx="1"/>
          </p:cNvCxnSpPr>
          <p:nvPr/>
        </p:nvCxnSpPr>
        <p:spPr>
          <a:xfrm>
            <a:off x="1247775" y="3257209"/>
            <a:ext cx="1340809" cy="192927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7" idx="3"/>
            <a:endCxn id="6" idx="2"/>
          </p:cNvCxnSpPr>
          <p:nvPr/>
        </p:nvCxnSpPr>
        <p:spPr>
          <a:xfrm flipV="1">
            <a:off x="1241425" y="3335313"/>
            <a:ext cx="1261133" cy="62515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7" idx="3"/>
            <a:endCxn id="9" idx="2"/>
          </p:cNvCxnSpPr>
          <p:nvPr/>
        </p:nvCxnSpPr>
        <p:spPr>
          <a:xfrm>
            <a:off x="1241425" y="3960471"/>
            <a:ext cx="1261133" cy="40033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7" idx="3"/>
            <a:endCxn id="12" idx="2"/>
          </p:cNvCxnSpPr>
          <p:nvPr/>
        </p:nvCxnSpPr>
        <p:spPr>
          <a:xfrm>
            <a:off x="1241425" y="3960471"/>
            <a:ext cx="1261133" cy="143369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8" idx="3"/>
            <a:endCxn id="6" idx="3"/>
          </p:cNvCxnSpPr>
          <p:nvPr/>
        </p:nvCxnSpPr>
        <p:spPr>
          <a:xfrm flipV="1">
            <a:off x="1222745" y="3542999"/>
            <a:ext cx="1365839" cy="114850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8" idx="3"/>
            <a:endCxn id="9" idx="2"/>
          </p:cNvCxnSpPr>
          <p:nvPr/>
        </p:nvCxnSpPr>
        <p:spPr>
          <a:xfrm flipV="1">
            <a:off x="1222745" y="4360809"/>
            <a:ext cx="1279813" cy="33069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9" idx="3"/>
            <a:endCxn id="12" idx="2"/>
          </p:cNvCxnSpPr>
          <p:nvPr/>
        </p:nvCxnSpPr>
        <p:spPr>
          <a:xfrm flipV="1">
            <a:off x="1220155" y="5394165"/>
            <a:ext cx="1282403" cy="9683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9" idx="3"/>
            <a:endCxn id="9" idx="3"/>
          </p:cNvCxnSpPr>
          <p:nvPr/>
        </p:nvCxnSpPr>
        <p:spPr>
          <a:xfrm flipV="1">
            <a:off x="1220155" y="4568495"/>
            <a:ext cx="1368429" cy="92250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8" idx="3"/>
            <a:endCxn id="12" idx="2"/>
          </p:cNvCxnSpPr>
          <p:nvPr/>
        </p:nvCxnSpPr>
        <p:spPr>
          <a:xfrm>
            <a:off x="1222745" y="4691508"/>
            <a:ext cx="1279813" cy="702657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9" idx="3"/>
            <a:endCxn id="6" idx="3"/>
          </p:cNvCxnSpPr>
          <p:nvPr/>
        </p:nvCxnSpPr>
        <p:spPr>
          <a:xfrm flipV="1">
            <a:off x="1220155" y="3542999"/>
            <a:ext cx="1368429" cy="194800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24" idx="3"/>
          </p:cNvCxnSpPr>
          <p:nvPr/>
        </p:nvCxnSpPr>
        <p:spPr>
          <a:xfrm flipV="1">
            <a:off x="5590621" y="4568495"/>
            <a:ext cx="1774456" cy="825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8" idx="6"/>
            <a:endCxn id="24" idx="2"/>
          </p:cNvCxnSpPr>
          <p:nvPr/>
        </p:nvCxnSpPr>
        <p:spPr>
          <a:xfrm>
            <a:off x="5590621" y="4360809"/>
            <a:ext cx="168843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5" idx="6"/>
            <a:endCxn id="24" idx="1"/>
          </p:cNvCxnSpPr>
          <p:nvPr/>
        </p:nvCxnSpPr>
        <p:spPr>
          <a:xfrm>
            <a:off x="5590621" y="3335313"/>
            <a:ext cx="1774456" cy="817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4" idx="6"/>
          </p:cNvCxnSpPr>
          <p:nvPr/>
        </p:nvCxnSpPr>
        <p:spPr>
          <a:xfrm>
            <a:off x="7866475" y="4360809"/>
            <a:ext cx="302800" cy="39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Content Placeholder 5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Predictions are fed forward through the network to classify</a:t>
            </a:r>
          </a:p>
          <a:p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0" y="6604084"/>
            <a:ext cx="6190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HKUST</a:t>
            </a:r>
          </a:p>
        </p:txBody>
      </p:sp>
    </p:spTree>
    <p:extLst>
      <p:ext uri="{BB962C8B-B14F-4D97-AF65-F5344CB8AC3E}">
        <p14:creationId xmlns:p14="http://schemas.microsoft.com/office/powerpoint/2010/main" val="24862440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</a:t>
            </a:r>
            <a:r>
              <a:rPr kumimoji="0" sz="3000" b="0" i="0" u="none" strike="noStrike" kern="1200" cap="none" spc="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 Feb</a:t>
            </a:r>
            <a:r>
              <a:rPr kumimoji="0" sz="3000" b="0" i="0" u="none" strike="noStrike" kern="1200" cap="none" spc="-104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94260" y="1483373"/>
            <a:ext cx="7438160" cy="30243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89499" y="1478611"/>
            <a:ext cx="7447915" cy="3034030"/>
          </a:xfrm>
          <a:custGeom>
            <a:avLst/>
            <a:gdLst/>
            <a:ahLst/>
            <a:cxnLst/>
            <a:rect l="l" t="t" r="r" b="b"/>
            <a:pathLst>
              <a:path w="7447915" h="3034029">
                <a:moveTo>
                  <a:pt x="0" y="0"/>
                </a:moveTo>
                <a:lnTo>
                  <a:pt x="7447684" y="0"/>
                </a:lnTo>
                <a:lnTo>
                  <a:pt x="7447684" y="3033856"/>
                </a:lnTo>
                <a:lnTo>
                  <a:pt x="0" y="3033856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8324" y="987659"/>
            <a:ext cx="886735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83030"/>
            <a:r>
              <a:rPr sz="2400" spc="-5" dirty="0"/>
              <a:t>open source textbook on algebraic</a:t>
            </a:r>
            <a:r>
              <a:rPr sz="2400" spc="65" dirty="0"/>
              <a:t> </a:t>
            </a:r>
            <a:r>
              <a:rPr sz="2400" spc="-5" dirty="0"/>
              <a:t>geometry</a:t>
            </a:r>
            <a:endParaRPr sz="2400"/>
          </a:p>
        </p:txBody>
      </p:sp>
      <p:sp>
        <p:nvSpPr>
          <p:cNvPr id="7" name="object 7"/>
          <p:cNvSpPr txBox="1"/>
          <p:nvPr/>
        </p:nvSpPr>
        <p:spPr>
          <a:xfrm>
            <a:off x="2072594" y="4915558"/>
            <a:ext cx="177038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Latex</a:t>
            </a:r>
            <a:r>
              <a:rPr kumimoji="0" sz="24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source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095416" y="4642867"/>
            <a:ext cx="759460" cy="417830"/>
          </a:xfrm>
          <a:custGeom>
            <a:avLst/>
            <a:gdLst/>
            <a:ahLst/>
            <a:cxnLst/>
            <a:rect l="l" t="t" r="r" b="b"/>
            <a:pathLst>
              <a:path w="759460" h="417829">
                <a:moveTo>
                  <a:pt x="0" y="417649"/>
                </a:moveTo>
                <a:lnTo>
                  <a:pt x="759023" y="0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846865" y="4622018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15174" y="34624"/>
                </a:moveTo>
                <a:lnTo>
                  <a:pt x="45449" y="0"/>
                </a:lnTo>
                <a:lnTo>
                  <a:pt x="0" y="7049"/>
                </a:lnTo>
                <a:lnTo>
                  <a:pt x="15174" y="34624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99118" y="5586262"/>
            <a:ext cx="138049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10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 Feb</a:t>
            </a:r>
            <a:r>
              <a:rPr kumimoji="0" sz="2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879955" y="5594810"/>
            <a:ext cx="30797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38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581001"/>
            <a:ext cx="118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2"/>
          <p:cNvSpPr txBox="1">
            <a:spLocks/>
          </p:cNvSpPr>
          <p:nvPr/>
        </p:nvSpPr>
        <p:spPr>
          <a:xfrm>
            <a:off x="383540" y="262890"/>
            <a:ext cx="8376919" cy="508634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Generating textbooks with RNNs</a:t>
            </a:r>
            <a:endParaRPr kumimoji="0" lang="en-US" sz="2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75042885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</a:t>
            </a:r>
            <a:r>
              <a:rPr kumimoji="0" sz="3000" b="0" i="0" u="none" strike="noStrike" kern="1200" cap="none" spc="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 Feb</a:t>
            </a:r>
            <a:r>
              <a:rPr kumimoji="0" sz="3000" b="0" i="0" u="none" strike="noStrike" kern="1200" cap="none" spc="-104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0811" y="994700"/>
            <a:ext cx="7802346" cy="43862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99118" y="5586262"/>
            <a:ext cx="138049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10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 Feb</a:t>
            </a:r>
            <a:r>
              <a:rPr kumimoji="0" sz="2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879955" y="5594810"/>
            <a:ext cx="30797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39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581001"/>
            <a:ext cx="118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383540" y="262890"/>
            <a:ext cx="8376919" cy="508634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Generating textbooks with RNNs</a:t>
            </a:r>
            <a:endParaRPr kumimoji="0" lang="en-US" sz="2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79451072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</a:t>
            </a:r>
            <a:r>
              <a:rPr kumimoji="0" sz="3000" b="0" i="0" u="none" strike="noStrike" kern="1200" cap="none" spc="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 Feb</a:t>
            </a:r>
            <a:r>
              <a:rPr kumimoji="0" sz="3000" b="0" i="0" u="none" strike="noStrike" kern="1200" cap="none" spc="-104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9523" y="933950"/>
            <a:ext cx="7788034" cy="4403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99118" y="5586262"/>
            <a:ext cx="138049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10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 Feb</a:t>
            </a:r>
            <a:r>
              <a:rPr kumimoji="0" sz="2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879955" y="5594810"/>
            <a:ext cx="30797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40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581001"/>
            <a:ext cx="118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383540" y="262890"/>
            <a:ext cx="8376919" cy="508634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Generating textbooks with RNNs</a:t>
            </a:r>
            <a:endParaRPr kumimoji="0" lang="en-US" sz="2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40910889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</a:t>
            </a:r>
            <a:r>
              <a:rPr kumimoji="0" sz="3000" b="0" i="0" u="none" strike="noStrike" kern="1200" cap="none" spc="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 Feb</a:t>
            </a:r>
            <a:r>
              <a:rPr kumimoji="0" sz="3000" b="0" i="0" u="none" strike="noStrike" kern="1200" cap="none" spc="-104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8869" y="967774"/>
            <a:ext cx="4988989" cy="44175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904209" y="1242933"/>
            <a:ext cx="1824989" cy="923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3000" spc="-5" dirty="0"/>
              <a:t>Generated  C</a:t>
            </a:r>
            <a:r>
              <a:rPr sz="3000" spc="-85" dirty="0"/>
              <a:t> </a:t>
            </a:r>
            <a:r>
              <a:rPr sz="3000" spc="-5" dirty="0"/>
              <a:t>code</a:t>
            </a:r>
            <a:endParaRPr sz="3000"/>
          </a:p>
        </p:txBody>
      </p:sp>
      <p:sp>
        <p:nvSpPr>
          <p:cNvPr id="6" name="object 6"/>
          <p:cNvSpPr txBox="1"/>
          <p:nvPr/>
        </p:nvSpPr>
        <p:spPr>
          <a:xfrm>
            <a:off x="5399118" y="5586262"/>
            <a:ext cx="138049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10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 Feb</a:t>
            </a:r>
            <a:r>
              <a:rPr kumimoji="0" sz="20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879955" y="5594810"/>
            <a:ext cx="30797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42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581001"/>
            <a:ext cx="118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2"/>
          <p:cNvSpPr txBox="1">
            <a:spLocks/>
          </p:cNvSpPr>
          <p:nvPr/>
        </p:nvSpPr>
        <p:spPr>
          <a:xfrm>
            <a:off x="383540" y="262890"/>
            <a:ext cx="8376919" cy="508634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Generating code with RNNs</a:t>
            </a:r>
            <a:endParaRPr kumimoji="0" lang="en-US" sz="2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6220390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320447" y="1640649"/>
            <a:ext cx="4503088" cy="25677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9125" y="4778301"/>
            <a:ext cx="7897495" cy="1102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76910" lvl="0" indent="0" algn="l" defTabSz="914400" rtl="0" eaLnBrk="1" fontAlgn="auto" latinLnBrk="0" hangingPunct="1">
              <a:lnSpc>
                <a:spcPts val="1650"/>
              </a:lnSpc>
              <a:spcBef>
                <a:spcPts val="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CVPR 2015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</a:p>
          <a:p>
            <a:pPr marL="12700" marR="676910" lvl="0" indent="0" algn="l" defTabSz="914400" rtl="0" eaLnBrk="1" fontAlgn="auto" latinLnBrk="0" hangingPunct="1">
              <a:lnSpc>
                <a:spcPts val="1650"/>
              </a:lnSpc>
              <a:spcBef>
                <a:spcPts val="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Deep Visual-Semantic Alignments for Generating Image Descriptions, Karpathy and Fei-Fei  Show and Tell: A Neural Image Caption Generator, Vinyals et</a:t>
            </a:r>
            <a:r>
              <a:rPr kumimoji="0" sz="1400" b="0" i="0" u="none" strike="noStrike" kern="0" cap="none" spc="1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Long-term Recurrent Convolutional Networks for Visual Recognition and Description, Donahue et al.  Learning a Recurrent Visual Representation for Image Caption Generation, Chen and</a:t>
            </a:r>
            <a:r>
              <a:rPr kumimoji="0" sz="1400" b="0" i="0" u="none" strike="noStrike" kern="0" cap="none" spc="25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0" cap="none" spc="-5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Zitnick</a:t>
            </a:r>
            <a:endParaRPr kumimoji="0" lang="en-US" sz="1400" b="0" i="0" u="none" strike="noStrike" kern="0" cap="none" spc="-5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581001"/>
            <a:ext cx="20912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Adapted from 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4"/>
          <p:cNvSpPr txBox="1">
            <a:spLocks/>
          </p:cNvSpPr>
          <p:nvPr/>
        </p:nvSpPr>
        <p:spPr>
          <a:xfrm>
            <a:off x="1916777" y="340907"/>
            <a:ext cx="530796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Image</a:t>
            </a:r>
            <a:r>
              <a:rPr kumimoji="0" lang="en-US" sz="36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3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Captioning</a:t>
            </a:r>
            <a:endParaRPr kumimoji="0" lang="en-US" sz="3600" b="0" i="0" u="none" strike="noStrike" kern="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9192420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469498" y="1615275"/>
            <a:ext cx="4993089" cy="28471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69498" y="3280027"/>
            <a:ext cx="1990725" cy="942340"/>
          </a:xfrm>
          <a:custGeom>
            <a:avLst/>
            <a:gdLst/>
            <a:ahLst/>
            <a:cxnLst/>
            <a:rect l="l" t="t" r="r" b="b"/>
            <a:pathLst>
              <a:path w="1990725" h="942339">
                <a:moveTo>
                  <a:pt x="0" y="0"/>
                </a:moveTo>
                <a:lnTo>
                  <a:pt x="1990195" y="0"/>
                </a:lnTo>
                <a:lnTo>
                  <a:pt x="1990195" y="942290"/>
                </a:lnTo>
                <a:lnTo>
                  <a:pt x="0" y="942290"/>
                </a:lnTo>
                <a:lnTo>
                  <a:pt x="0" y="0"/>
                </a:lnTo>
                <a:close/>
              </a:path>
            </a:pathLst>
          </a:custGeom>
          <a:ln w="761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30267" y="1685284"/>
            <a:ext cx="2910840" cy="2817495"/>
          </a:xfrm>
          <a:custGeom>
            <a:avLst/>
            <a:gdLst/>
            <a:ahLst/>
            <a:cxnLst/>
            <a:rect l="l" t="t" r="r" b="b"/>
            <a:pathLst>
              <a:path w="2910840" h="2817495">
                <a:moveTo>
                  <a:pt x="0" y="0"/>
                </a:moveTo>
                <a:lnTo>
                  <a:pt x="2910294" y="0"/>
                </a:lnTo>
                <a:lnTo>
                  <a:pt x="2910294" y="2817284"/>
                </a:lnTo>
                <a:lnTo>
                  <a:pt x="0" y="2817284"/>
                </a:lnTo>
                <a:lnTo>
                  <a:pt x="0" y="0"/>
                </a:lnTo>
                <a:close/>
              </a:path>
            </a:pathLst>
          </a:custGeom>
          <a:ln w="7619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61874" y="4594661"/>
            <a:ext cx="5460365" cy="466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Convolutional Neural</a:t>
            </a:r>
            <a:r>
              <a:rPr kumimoji="0" sz="3000" b="1" i="0" u="none" strike="noStrike" kern="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1" i="0" u="none" strike="noStrike" kern="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Network</a:t>
            </a:r>
            <a:endParaRPr kumimoji="0" sz="3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38324" y="987660"/>
            <a:ext cx="8867350" cy="618469"/>
          </a:xfrm>
          <a:prstGeom prst="rect">
            <a:avLst/>
          </a:prstGeom>
        </p:spPr>
        <p:txBody>
          <a:bodyPr vert="horz" wrap="square" lIns="0" tIns="155288" rIns="0" bIns="0" rtlCol="0">
            <a:spAutoFit/>
          </a:bodyPr>
          <a:lstStyle/>
          <a:p>
            <a:pPr marL="3463290"/>
            <a:r>
              <a:rPr sz="3000" b="1" spc="-5" dirty="0">
                <a:solidFill>
                  <a:srgbClr val="38751C"/>
                </a:solidFill>
              </a:rPr>
              <a:t>Recurrent Neural</a:t>
            </a:r>
            <a:r>
              <a:rPr sz="3000" b="1" spc="-20" dirty="0">
                <a:solidFill>
                  <a:srgbClr val="38751C"/>
                </a:solidFill>
              </a:rPr>
              <a:t> </a:t>
            </a:r>
            <a:r>
              <a:rPr sz="3000" b="1" spc="-5" dirty="0">
                <a:solidFill>
                  <a:srgbClr val="38751C"/>
                </a:solidFill>
              </a:rPr>
              <a:t>Network</a:t>
            </a:r>
            <a:endParaRPr sz="3000"/>
          </a:p>
        </p:txBody>
      </p:sp>
      <p:sp>
        <p:nvSpPr>
          <p:cNvPr id="13" name="TextBox 12"/>
          <p:cNvSpPr txBox="1"/>
          <p:nvPr/>
        </p:nvSpPr>
        <p:spPr>
          <a:xfrm>
            <a:off x="0" y="6581001"/>
            <a:ext cx="118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4"/>
          <p:cNvSpPr txBox="1">
            <a:spLocks/>
          </p:cNvSpPr>
          <p:nvPr/>
        </p:nvSpPr>
        <p:spPr>
          <a:xfrm>
            <a:off x="1916777" y="340907"/>
            <a:ext cx="530796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Image</a:t>
            </a:r>
            <a:r>
              <a:rPr kumimoji="0" lang="en-US" sz="36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3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Captioning</a:t>
            </a:r>
            <a:endParaRPr kumimoji="0" lang="en-US" sz="3600" b="0" i="0" u="none" strike="noStrike" kern="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7066645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70316" y="1114650"/>
            <a:ext cx="1885946" cy="13334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8324" y="987659"/>
            <a:ext cx="8867350" cy="392210"/>
          </a:xfrm>
          <a:prstGeom prst="rect">
            <a:avLst/>
          </a:prstGeom>
        </p:spPr>
        <p:txBody>
          <a:bodyPr vert="horz" wrap="square" lIns="0" tIns="114097" rIns="0" bIns="0" rtlCol="0">
            <a:spAutoFit/>
          </a:bodyPr>
          <a:lstStyle/>
          <a:p>
            <a:pPr marL="6146800"/>
            <a:r>
              <a:rPr sz="1800" spc="-5" dirty="0">
                <a:solidFill>
                  <a:srgbClr val="0000FF"/>
                </a:solidFill>
              </a:rPr>
              <a:t>test</a:t>
            </a:r>
            <a:r>
              <a:rPr sz="1800" spc="-65" dirty="0">
                <a:solidFill>
                  <a:srgbClr val="0000FF"/>
                </a:solidFill>
              </a:rPr>
              <a:t> </a:t>
            </a:r>
            <a:r>
              <a:rPr sz="1800" spc="-5" dirty="0">
                <a:solidFill>
                  <a:srgbClr val="0000FF"/>
                </a:solidFill>
              </a:rPr>
              <a:t>image</a:t>
            </a:r>
            <a:endParaRPr sz="1800"/>
          </a:p>
        </p:txBody>
      </p:sp>
      <p:sp>
        <p:nvSpPr>
          <p:cNvPr id="4" name="TextBox 3"/>
          <p:cNvSpPr txBox="1"/>
          <p:nvPr/>
        </p:nvSpPr>
        <p:spPr>
          <a:xfrm>
            <a:off x="0" y="6581001"/>
            <a:ext cx="118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1916777" y="340907"/>
            <a:ext cx="530796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Image</a:t>
            </a:r>
            <a:r>
              <a:rPr kumimoji="0" lang="en-US" sz="36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3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Captioning</a:t>
            </a:r>
            <a:endParaRPr kumimoji="0" lang="en-US" sz="3600" b="0" i="0" u="none" strike="noStrike" kern="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5808008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324" y="987659"/>
            <a:ext cx="8867350" cy="392210"/>
          </a:xfrm>
          <a:prstGeom prst="rect">
            <a:avLst/>
          </a:prstGeom>
        </p:spPr>
        <p:txBody>
          <a:bodyPr vert="horz" wrap="square" lIns="0" tIns="114097" rIns="0" bIns="0" rtlCol="0">
            <a:spAutoFit/>
          </a:bodyPr>
          <a:lstStyle/>
          <a:p>
            <a:pPr marL="6146800"/>
            <a:r>
              <a:rPr sz="1800" spc="-5" dirty="0">
                <a:solidFill>
                  <a:srgbClr val="0000FF"/>
                </a:solidFill>
              </a:rPr>
              <a:t>test</a:t>
            </a:r>
            <a:r>
              <a:rPr sz="1800" spc="-65" dirty="0">
                <a:solidFill>
                  <a:srgbClr val="0000FF"/>
                </a:solidFill>
              </a:rPr>
              <a:t> </a:t>
            </a:r>
            <a:r>
              <a:rPr sz="1800" spc="-5" dirty="0">
                <a:solidFill>
                  <a:srgbClr val="0000FF"/>
                </a:solidFill>
              </a:rPr>
              <a:t>image</a:t>
            </a:r>
            <a:endParaRPr sz="1800"/>
          </a:p>
        </p:txBody>
      </p:sp>
      <p:sp>
        <p:nvSpPr>
          <p:cNvPr id="3" name="TextBox 2"/>
          <p:cNvSpPr txBox="1"/>
          <p:nvPr/>
        </p:nvSpPr>
        <p:spPr>
          <a:xfrm>
            <a:off x="0" y="6581001"/>
            <a:ext cx="118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825876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324" y="987659"/>
            <a:ext cx="8867350" cy="392210"/>
          </a:xfrm>
          <a:prstGeom prst="rect">
            <a:avLst/>
          </a:prstGeom>
        </p:spPr>
        <p:txBody>
          <a:bodyPr vert="horz" wrap="square" lIns="0" tIns="114097" rIns="0" bIns="0" rtlCol="0">
            <a:spAutoFit/>
          </a:bodyPr>
          <a:lstStyle/>
          <a:p>
            <a:pPr marL="6146800"/>
            <a:r>
              <a:rPr sz="1800" spc="-5" dirty="0">
                <a:solidFill>
                  <a:srgbClr val="0000FF"/>
                </a:solidFill>
              </a:rPr>
              <a:t>test</a:t>
            </a:r>
            <a:r>
              <a:rPr sz="1800" spc="-65" dirty="0">
                <a:solidFill>
                  <a:srgbClr val="0000FF"/>
                </a:solidFill>
              </a:rPr>
              <a:t> </a:t>
            </a:r>
            <a:r>
              <a:rPr sz="1800" spc="-5" dirty="0">
                <a:solidFill>
                  <a:srgbClr val="0000FF"/>
                </a:solidFill>
              </a:rPr>
              <a:t>image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332674" y="6102920"/>
            <a:ext cx="1123950" cy="521970"/>
          </a:xfrm>
          <a:prstGeom prst="rect">
            <a:avLst/>
          </a:prstGeom>
          <a:solidFill>
            <a:srgbClr val="F4CCCC"/>
          </a:solidFill>
          <a:ln w="19049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95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581001"/>
            <a:ext cx="118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3122431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0974" y="962249"/>
            <a:ext cx="961148" cy="49334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70316" y="1114650"/>
            <a:ext cx="1885946" cy="13334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63097" y="1135974"/>
            <a:ext cx="2807970" cy="0"/>
          </a:xfrm>
          <a:custGeom>
            <a:avLst/>
            <a:gdLst/>
            <a:ahLst/>
            <a:cxnLst/>
            <a:rect l="l" t="t" r="r" b="b"/>
            <a:pathLst>
              <a:path w="2807970">
                <a:moveTo>
                  <a:pt x="2807694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76648" y="1104509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4" h="63500">
                <a:moveTo>
                  <a:pt x="86449" y="62930"/>
                </a:moveTo>
                <a:lnTo>
                  <a:pt x="0" y="31465"/>
                </a:lnTo>
                <a:lnTo>
                  <a:pt x="86449" y="0"/>
                </a:lnTo>
                <a:lnTo>
                  <a:pt x="86449" y="6293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76648" y="1104509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4" h="63500">
                <a:moveTo>
                  <a:pt x="86449" y="0"/>
                </a:moveTo>
                <a:lnTo>
                  <a:pt x="0" y="31465"/>
                </a:lnTo>
                <a:lnTo>
                  <a:pt x="86449" y="62930"/>
                </a:lnTo>
                <a:lnTo>
                  <a:pt x="86449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32674" y="5424740"/>
            <a:ext cx="1123950" cy="521970"/>
          </a:xfrm>
          <a:custGeom>
            <a:avLst/>
            <a:gdLst/>
            <a:ahLst/>
            <a:cxnLst/>
            <a:rect l="l" t="t" r="r" b="b"/>
            <a:pathLst>
              <a:path w="1123950" h="521970">
                <a:moveTo>
                  <a:pt x="0" y="0"/>
                </a:moveTo>
                <a:lnTo>
                  <a:pt x="1123797" y="0"/>
                </a:lnTo>
                <a:lnTo>
                  <a:pt x="1123797" y="521398"/>
                </a:lnTo>
                <a:lnTo>
                  <a:pt x="0" y="52139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38324" y="987659"/>
            <a:ext cx="8867350" cy="392210"/>
          </a:xfrm>
          <a:prstGeom prst="rect">
            <a:avLst/>
          </a:prstGeom>
        </p:spPr>
        <p:txBody>
          <a:bodyPr vert="horz" wrap="square" lIns="0" tIns="114097" rIns="0" bIns="0" rtlCol="0">
            <a:spAutoFit/>
          </a:bodyPr>
          <a:lstStyle/>
          <a:p>
            <a:pPr marL="6146800"/>
            <a:r>
              <a:rPr sz="1800" spc="-5" dirty="0">
                <a:solidFill>
                  <a:srgbClr val="0000FF"/>
                </a:solidFill>
              </a:rPr>
              <a:t>test</a:t>
            </a:r>
            <a:r>
              <a:rPr sz="1800" spc="-65" dirty="0">
                <a:solidFill>
                  <a:srgbClr val="0000FF"/>
                </a:solidFill>
              </a:rPr>
              <a:t> </a:t>
            </a:r>
            <a:r>
              <a:rPr sz="1800" spc="-5" dirty="0">
                <a:solidFill>
                  <a:srgbClr val="0000FF"/>
                </a:solidFill>
              </a:rPr>
              <a:t>image</a:t>
            </a:r>
            <a:endParaRPr sz="1800"/>
          </a:p>
        </p:txBody>
      </p:sp>
      <p:sp>
        <p:nvSpPr>
          <p:cNvPr id="9" name="object 9"/>
          <p:cNvSpPr txBox="1"/>
          <p:nvPr/>
        </p:nvSpPr>
        <p:spPr>
          <a:xfrm>
            <a:off x="2784072" y="4898567"/>
            <a:ext cx="751827" cy="428322"/>
          </a:xfrm>
          <a:prstGeom prst="rect">
            <a:avLst/>
          </a:prstGeom>
          <a:solidFill>
            <a:srgbClr val="F2F2F2"/>
          </a:solidFill>
          <a:ln w="19049">
            <a:solidFill>
              <a:srgbClr val="66666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ts val="8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x0</a:t>
            </a:r>
          </a:p>
          <a:p>
            <a:pPr marL="107314" marR="99695" lvl="0" indent="0" algn="ctr" defTabSz="914400" rtl="0" eaLnBrk="1" fontAlgn="auto" latinLnBrk="0" hangingPunct="1">
              <a:lnSpc>
                <a:spcPts val="819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84072" y="5650478"/>
            <a:ext cx="81534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581001"/>
            <a:ext cx="118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4"/>
          <p:cNvSpPr txBox="1">
            <a:spLocks/>
          </p:cNvSpPr>
          <p:nvPr/>
        </p:nvSpPr>
        <p:spPr>
          <a:xfrm>
            <a:off x="1916777" y="340907"/>
            <a:ext cx="530796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Image</a:t>
            </a:r>
            <a:r>
              <a:rPr kumimoji="0" lang="en-US" sz="36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3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Captioning</a:t>
            </a:r>
            <a:endParaRPr kumimoji="0" lang="en-US" sz="3600" b="0" i="0" u="none" strike="noStrike" kern="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8212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Feed-forward networks</a:t>
            </a:r>
          </a:p>
        </p:txBody>
      </p:sp>
      <p:sp>
        <p:nvSpPr>
          <p:cNvPr id="6" name="Oval 5"/>
          <p:cNvSpPr/>
          <p:nvPr/>
        </p:nvSpPr>
        <p:spPr>
          <a:xfrm>
            <a:off x="2502558" y="3041601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7" name="Curved Connector 6"/>
          <p:cNvCxnSpPr/>
          <p:nvPr/>
        </p:nvCxnSpPr>
        <p:spPr>
          <a:xfrm flipV="1">
            <a:off x="2591458" y="3194001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502558" y="4067097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" name="Curved Connector 9"/>
          <p:cNvCxnSpPr/>
          <p:nvPr/>
        </p:nvCxnSpPr>
        <p:spPr>
          <a:xfrm flipV="1">
            <a:off x="2591458" y="4219497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502558" y="5100453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3" name="Curved Connector 12"/>
          <p:cNvCxnSpPr/>
          <p:nvPr/>
        </p:nvCxnSpPr>
        <p:spPr>
          <a:xfrm flipV="1">
            <a:off x="2591458" y="5252853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13"/>
          <p:cNvGrpSpPr/>
          <p:nvPr/>
        </p:nvGrpSpPr>
        <p:grpSpPr>
          <a:xfrm>
            <a:off x="5003197" y="3041601"/>
            <a:ext cx="587424" cy="587424"/>
            <a:chOff x="5401994" y="3071949"/>
            <a:chExt cx="587424" cy="587424"/>
          </a:xfrm>
        </p:grpSpPr>
        <p:sp>
          <p:nvSpPr>
            <p:cNvPr id="15" name="Oval 14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6" name="Curved Connector 15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6"/>
          <p:cNvGrpSpPr/>
          <p:nvPr/>
        </p:nvGrpSpPr>
        <p:grpSpPr>
          <a:xfrm>
            <a:off x="5003197" y="4067097"/>
            <a:ext cx="587424" cy="587424"/>
            <a:chOff x="5401994" y="3071949"/>
            <a:chExt cx="587424" cy="587424"/>
          </a:xfrm>
        </p:grpSpPr>
        <p:sp>
          <p:nvSpPr>
            <p:cNvPr id="18" name="Oval 17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9" name="Curved Connector 18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9"/>
          <p:cNvGrpSpPr/>
          <p:nvPr/>
        </p:nvGrpSpPr>
        <p:grpSpPr>
          <a:xfrm>
            <a:off x="5003197" y="5100453"/>
            <a:ext cx="587424" cy="587424"/>
            <a:chOff x="5401994" y="3071949"/>
            <a:chExt cx="587424" cy="587424"/>
          </a:xfrm>
        </p:grpSpPr>
        <p:sp>
          <p:nvSpPr>
            <p:cNvPr id="21" name="Oval 20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22" name="Curved Connector 21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22"/>
          <p:cNvGrpSpPr/>
          <p:nvPr/>
        </p:nvGrpSpPr>
        <p:grpSpPr>
          <a:xfrm>
            <a:off x="7279051" y="4067097"/>
            <a:ext cx="587424" cy="587424"/>
            <a:chOff x="5401994" y="3071949"/>
            <a:chExt cx="587424" cy="587424"/>
          </a:xfrm>
        </p:grpSpPr>
        <p:sp>
          <p:nvSpPr>
            <p:cNvPr id="24" name="Oval 23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25" name="Curved Connector 24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8375" y="3161959"/>
            <a:ext cx="279400" cy="190500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4725" y="3865221"/>
            <a:ext cx="266700" cy="190500"/>
          </a:xfrm>
          <a:prstGeom prst="rect">
            <a:avLst/>
          </a:prstGeom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3345" y="4596258"/>
            <a:ext cx="279400" cy="190500"/>
          </a:xfrm>
          <a:prstGeom prst="rect">
            <a:avLst/>
          </a:prstGeom>
        </p:spPr>
      </p:pic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4555" y="5395753"/>
            <a:ext cx="355600" cy="190500"/>
          </a:xfrm>
          <a:prstGeom prst="rect">
            <a:avLst/>
          </a:prstGeom>
        </p:spPr>
      </p:pic>
      <p:cxnSp>
        <p:nvCxnSpPr>
          <p:cNvPr id="30" name="Straight Arrow Connector 29"/>
          <p:cNvCxnSpPr>
            <a:stCxn id="6" idx="6"/>
            <a:endCxn id="15" idx="2"/>
          </p:cNvCxnSpPr>
          <p:nvPr/>
        </p:nvCxnSpPr>
        <p:spPr>
          <a:xfrm>
            <a:off x="3089982" y="3335313"/>
            <a:ext cx="1913215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" idx="6"/>
            <a:endCxn id="18" idx="1"/>
          </p:cNvCxnSpPr>
          <p:nvPr/>
        </p:nvCxnSpPr>
        <p:spPr>
          <a:xfrm>
            <a:off x="3089982" y="3335313"/>
            <a:ext cx="1999241" cy="81781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" idx="6"/>
            <a:endCxn id="21" idx="1"/>
          </p:cNvCxnSpPr>
          <p:nvPr/>
        </p:nvCxnSpPr>
        <p:spPr>
          <a:xfrm>
            <a:off x="3089982" y="3335313"/>
            <a:ext cx="1999241" cy="185116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6"/>
            <a:endCxn id="15" idx="2"/>
          </p:cNvCxnSpPr>
          <p:nvPr/>
        </p:nvCxnSpPr>
        <p:spPr>
          <a:xfrm flipV="1">
            <a:off x="3089982" y="3335313"/>
            <a:ext cx="1913215" cy="102549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9" idx="6"/>
            <a:endCxn id="18" idx="2"/>
          </p:cNvCxnSpPr>
          <p:nvPr/>
        </p:nvCxnSpPr>
        <p:spPr>
          <a:xfrm>
            <a:off x="3089982" y="4360809"/>
            <a:ext cx="1913215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9" idx="6"/>
            <a:endCxn id="21" idx="2"/>
          </p:cNvCxnSpPr>
          <p:nvPr/>
        </p:nvCxnSpPr>
        <p:spPr>
          <a:xfrm>
            <a:off x="3089982" y="4360809"/>
            <a:ext cx="1913215" cy="103335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2" idx="6"/>
          </p:cNvCxnSpPr>
          <p:nvPr/>
        </p:nvCxnSpPr>
        <p:spPr>
          <a:xfrm>
            <a:off x="3089982" y="5394165"/>
            <a:ext cx="1913215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2" idx="6"/>
            <a:endCxn id="18" idx="3"/>
          </p:cNvCxnSpPr>
          <p:nvPr/>
        </p:nvCxnSpPr>
        <p:spPr>
          <a:xfrm flipV="1">
            <a:off x="3089982" y="4568495"/>
            <a:ext cx="1999241" cy="82567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2" idx="6"/>
            <a:endCxn id="15" idx="3"/>
          </p:cNvCxnSpPr>
          <p:nvPr/>
        </p:nvCxnSpPr>
        <p:spPr>
          <a:xfrm flipV="1">
            <a:off x="3089982" y="3542999"/>
            <a:ext cx="1999241" cy="185116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6" idx="3"/>
            <a:endCxn id="6" idx="2"/>
          </p:cNvCxnSpPr>
          <p:nvPr/>
        </p:nvCxnSpPr>
        <p:spPr>
          <a:xfrm>
            <a:off x="1247775" y="3257209"/>
            <a:ext cx="1254783" cy="7810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6" idx="3"/>
            <a:endCxn id="9" idx="1"/>
          </p:cNvCxnSpPr>
          <p:nvPr/>
        </p:nvCxnSpPr>
        <p:spPr>
          <a:xfrm>
            <a:off x="1247775" y="3257209"/>
            <a:ext cx="1340809" cy="89591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6" idx="3"/>
            <a:endCxn id="12" idx="1"/>
          </p:cNvCxnSpPr>
          <p:nvPr/>
        </p:nvCxnSpPr>
        <p:spPr>
          <a:xfrm>
            <a:off x="1247775" y="3257209"/>
            <a:ext cx="1340809" cy="192927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7" idx="3"/>
            <a:endCxn id="6" idx="2"/>
          </p:cNvCxnSpPr>
          <p:nvPr/>
        </p:nvCxnSpPr>
        <p:spPr>
          <a:xfrm flipV="1">
            <a:off x="1241425" y="3335313"/>
            <a:ext cx="1261133" cy="62515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7" idx="3"/>
            <a:endCxn id="9" idx="2"/>
          </p:cNvCxnSpPr>
          <p:nvPr/>
        </p:nvCxnSpPr>
        <p:spPr>
          <a:xfrm>
            <a:off x="1241425" y="3960471"/>
            <a:ext cx="1261133" cy="40033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7" idx="3"/>
            <a:endCxn id="12" idx="2"/>
          </p:cNvCxnSpPr>
          <p:nvPr/>
        </p:nvCxnSpPr>
        <p:spPr>
          <a:xfrm>
            <a:off x="1241425" y="3960471"/>
            <a:ext cx="1261133" cy="143369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8" idx="3"/>
            <a:endCxn id="6" idx="3"/>
          </p:cNvCxnSpPr>
          <p:nvPr/>
        </p:nvCxnSpPr>
        <p:spPr>
          <a:xfrm flipV="1">
            <a:off x="1222745" y="3542999"/>
            <a:ext cx="1365839" cy="114850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8" idx="3"/>
            <a:endCxn id="9" idx="2"/>
          </p:cNvCxnSpPr>
          <p:nvPr/>
        </p:nvCxnSpPr>
        <p:spPr>
          <a:xfrm flipV="1">
            <a:off x="1222745" y="4360809"/>
            <a:ext cx="1279813" cy="33069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9" idx="3"/>
            <a:endCxn id="12" idx="2"/>
          </p:cNvCxnSpPr>
          <p:nvPr/>
        </p:nvCxnSpPr>
        <p:spPr>
          <a:xfrm flipV="1">
            <a:off x="1220155" y="5394165"/>
            <a:ext cx="1282403" cy="9683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9" idx="3"/>
            <a:endCxn id="9" idx="3"/>
          </p:cNvCxnSpPr>
          <p:nvPr/>
        </p:nvCxnSpPr>
        <p:spPr>
          <a:xfrm flipV="1">
            <a:off x="1220155" y="4568495"/>
            <a:ext cx="1368429" cy="92250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8" idx="3"/>
            <a:endCxn id="12" idx="2"/>
          </p:cNvCxnSpPr>
          <p:nvPr/>
        </p:nvCxnSpPr>
        <p:spPr>
          <a:xfrm>
            <a:off x="1222745" y="4691508"/>
            <a:ext cx="1279813" cy="702657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9" idx="3"/>
            <a:endCxn id="6" idx="3"/>
          </p:cNvCxnSpPr>
          <p:nvPr/>
        </p:nvCxnSpPr>
        <p:spPr>
          <a:xfrm flipV="1">
            <a:off x="1220155" y="3542999"/>
            <a:ext cx="1368429" cy="194800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24" idx="3"/>
          </p:cNvCxnSpPr>
          <p:nvPr/>
        </p:nvCxnSpPr>
        <p:spPr>
          <a:xfrm flipV="1">
            <a:off x="5590621" y="4568495"/>
            <a:ext cx="1774456" cy="825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8" idx="6"/>
            <a:endCxn id="24" idx="2"/>
          </p:cNvCxnSpPr>
          <p:nvPr/>
        </p:nvCxnSpPr>
        <p:spPr>
          <a:xfrm>
            <a:off x="5590621" y="4360809"/>
            <a:ext cx="168843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5" idx="6"/>
            <a:endCxn id="24" idx="1"/>
          </p:cNvCxnSpPr>
          <p:nvPr/>
        </p:nvCxnSpPr>
        <p:spPr>
          <a:xfrm>
            <a:off x="5590621" y="3335313"/>
            <a:ext cx="1774456" cy="817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4" idx="6"/>
          </p:cNvCxnSpPr>
          <p:nvPr/>
        </p:nvCxnSpPr>
        <p:spPr>
          <a:xfrm>
            <a:off x="7866475" y="4360809"/>
            <a:ext cx="302800" cy="39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Content Placeholder 5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Predictions are fed forward through the network to classify</a:t>
            </a:r>
          </a:p>
          <a:p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0" y="6604084"/>
            <a:ext cx="6190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HKUST</a:t>
            </a:r>
          </a:p>
        </p:txBody>
      </p:sp>
    </p:spTree>
    <p:extLst>
      <p:ext uri="{BB962C8B-B14F-4D97-AF65-F5344CB8AC3E}">
        <p14:creationId xmlns:p14="http://schemas.microsoft.com/office/powerpoint/2010/main" val="2897410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0974" y="962249"/>
            <a:ext cx="961148" cy="49334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70316" y="1114650"/>
            <a:ext cx="1885946" cy="13334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63097" y="1135974"/>
            <a:ext cx="2807970" cy="0"/>
          </a:xfrm>
          <a:custGeom>
            <a:avLst/>
            <a:gdLst/>
            <a:ahLst/>
            <a:cxnLst/>
            <a:rect l="l" t="t" r="r" b="b"/>
            <a:pathLst>
              <a:path w="2807970">
                <a:moveTo>
                  <a:pt x="2807694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76648" y="1104509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4" h="63500">
                <a:moveTo>
                  <a:pt x="86449" y="62930"/>
                </a:moveTo>
                <a:lnTo>
                  <a:pt x="0" y="31465"/>
                </a:lnTo>
                <a:lnTo>
                  <a:pt x="86449" y="0"/>
                </a:lnTo>
                <a:lnTo>
                  <a:pt x="86449" y="6293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76648" y="1104509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4" h="63500">
                <a:moveTo>
                  <a:pt x="86449" y="0"/>
                </a:moveTo>
                <a:lnTo>
                  <a:pt x="0" y="31465"/>
                </a:lnTo>
                <a:lnTo>
                  <a:pt x="86449" y="62930"/>
                </a:lnTo>
                <a:lnTo>
                  <a:pt x="86449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15594" y="3644469"/>
            <a:ext cx="368935" cy="769620"/>
          </a:xfrm>
          <a:custGeom>
            <a:avLst/>
            <a:gdLst/>
            <a:ahLst/>
            <a:cxnLst/>
            <a:rect l="l" t="t" r="r" b="b"/>
            <a:pathLst>
              <a:path w="368935" h="769620">
                <a:moveTo>
                  <a:pt x="0" y="0"/>
                </a:moveTo>
                <a:lnTo>
                  <a:pt x="368399" y="0"/>
                </a:lnTo>
                <a:lnTo>
                  <a:pt x="3683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15594" y="3644469"/>
            <a:ext cx="368935" cy="769620"/>
          </a:xfrm>
          <a:custGeom>
            <a:avLst/>
            <a:gdLst/>
            <a:ahLst/>
            <a:cxnLst/>
            <a:rect l="l" t="t" r="r" b="b"/>
            <a:pathLst>
              <a:path w="368935" h="769620">
                <a:moveTo>
                  <a:pt x="0" y="0"/>
                </a:moveTo>
                <a:lnTo>
                  <a:pt x="368399" y="0"/>
                </a:lnTo>
                <a:lnTo>
                  <a:pt x="3683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02325" y="3932494"/>
            <a:ext cx="19494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99793" y="4527967"/>
            <a:ext cx="0" cy="370840"/>
          </a:xfrm>
          <a:custGeom>
            <a:avLst/>
            <a:gdLst/>
            <a:ahLst/>
            <a:cxnLst/>
            <a:rect l="l" t="t" r="r" b="b"/>
            <a:pathLst>
              <a:path h="370839">
                <a:moveTo>
                  <a:pt x="0" y="370499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268318" y="4441518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5">
                <a:moveTo>
                  <a:pt x="62924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299793" y="3338479"/>
            <a:ext cx="0" cy="306070"/>
          </a:xfrm>
          <a:custGeom>
            <a:avLst/>
            <a:gdLst/>
            <a:ahLst/>
            <a:cxnLst/>
            <a:rect l="l" t="t" r="r" b="b"/>
            <a:pathLst>
              <a:path h="306069">
                <a:moveTo>
                  <a:pt x="0" y="305989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268318" y="3252031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62924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115594" y="2694096"/>
            <a:ext cx="368935" cy="351378"/>
          </a:xfrm>
          <a:prstGeom prst="rect">
            <a:avLst/>
          </a:prstGeom>
          <a:solidFill>
            <a:srgbClr val="F2F2F2"/>
          </a:solidFill>
          <a:ln w="19049">
            <a:solidFill>
              <a:srgbClr val="666666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9398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276888" y="4058568"/>
            <a:ext cx="1612265" cy="1267460"/>
          </a:xfrm>
          <a:custGeom>
            <a:avLst/>
            <a:gdLst/>
            <a:ahLst/>
            <a:cxnLst/>
            <a:rect l="l" t="t" r="r" b="b"/>
            <a:pathLst>
              <a:path w="1612264" h="1267460">
                <a:moveTo>
                  <a:pt x="0" y="1267397"/>
                </a:moveTo>
                <a:lnTo>
                  <a:pt x="54072" y="1265861"/>
                </a:lnTo>
                <a:lnTo>
                  <a:pt x="106026" y="1261338"/>
                </a:lnTo>
                <a:lnTo>
                  <a:pt x="155950" y="1253951"/>
                </a:lnTo>
                <a:lnTo>
                  <a:pt x="203933" y="1243825"/>
                </a:lnTo>
                <a:lnTo>
                  <a:pt x="250062" y="1231084"/>
                </a:lnTo>
                <a:lnTo>
                  <a:pt x="294426" y="1215853"/>
                </a:lnTo>
                <a:lnTo>
                  <a:pt x="337113" y="1198257"/>
                </a:lnTo>
                <a:lnTo>
                  <a:pt x="378212" y="1178419"/>
                </a:lnTo>
                <a:lnTo>
                  <a:pt x="417810" y="1156466"/>
                </a:lnTo>
                <a:lnTo>
                  <a:pt x="455996" y="1132520"/>
                </a:lnTo>
                <a:lnTo>
                  <a:pt x="492858" y="1106706"/>
                </a:lnTo>
                <a:lnTo>
                  <a:pt x="528485" y="1079150"/>
                </a:lnTo>
                <a:lnTo>
                  <a:pt x="562964" y="1049975"/>
                </a:lnTo>
                <a:lnTo>
                  <a:pt x="596384" y="1019306"/>
                </a:lnTo>
                <a:lnTo>
                  <a:pt x="628834" y="987267"/>
                </a:lnTo>
                <a:lnTo>
                  <a:pt x="660400" y="953984"/>
                </a:lnTo>
                <a:lnTo>
                  <a:pt x="691173" y="919579"/>
                </a:lnTo>
                <a:lnTo>
                  <a:pt x="721239" y="884179"/>
                </a:lnTo>
                <a:lnTo>
                  <a:pt x="750688" y="847908"/>
                </a:lnTo>
                <a:lnTo>
                  <a:pt x="779607" y="810889"/>
                </a:lnTo>
                <a:lnTo>
                  <a:pt x="808084" y="773248"/>
                </a:lnTo>
                <a:lnTo>
                  <a:pt x="836209" y="735109"/>
                </a:lnTo>
                <a:lnTo>
                  <a:pt x="864069" y="696596"/>
                </a:lnTo>
                <a:lnTo>
                  <a:pt x="891752" y="657834"/>
                </a:lnTo>
                <a:lnTo>
                  <a:pt x="919348" y="618948"/>
                </a:lnTo>
                <a:lnTo>
                  <a:pt x="948094" y="578446"/>
                </a:lnTo>
                <a:lnTo>
                  <a:pt x="976939" y="538084"/>
                </a:lnTo>
                <a:lnTo>
                  <a:pt x="1005985" y="498003"/>
                </a:lnTo>
                <a:lnTo>
                  <a:pt x="1035330" y="458343"/>
                </a:lnTo>
                <a:lnTo>
                  <a:pt x="1065073" y="419246"/>
                </a:lnTo>
                <a:lnTo>
                  <a:pt x="1095316" y="380852"/>
                </a:lnTo>
                <a:lnTo>
                  <a:pt x="1126157" y="343302"/>
                </a:lnTo>
                <a:lnTo>
                  <a:pt x="1157697" y="306738"/>
                </a:lnTo>
                <a:lnTo>
                  <a:pt x="1190034" y="271299"/>
                </a:lnTo>
                <a:lnTo>
                  <a:pt x="1223269" y="237128"/>
                </a:lnTo>
                <a:lnTo>
                  <a:pt x="1257502" y="204364"/>
                </a:lnTo>
                <a:lnTo>
                  <a:pt x="1292832" y="173149"/>
                </a:lnTo>
                <a:lnTo>
                  <a:pt x="1329359" y="143618"/>
                </a:lnTo>
                <a:lnTo>
                  <a:pt x="1367182" y="115919"/>
                </a:lnTo>
                <a:lnTo>
                  <a:pt x="1406400" y="90190"/>
                </a:lnTo>
                <a:lnTo>
                  <a:pt x="1447115" y="66572"/>
                </a:lnTo>
                <a:lnTo>
                  <a:pt x="1489425" y="45203"/>
                </a:lnTo>
                <a:lnTo>
                  <a:pt x="1533431" y="26224"/>
                </a:lnTo>
                <a:lnTo>
                  <a:pt x="1585104" y="7926"/>
                </a:lnTo>
                <a:lnTo>
                  <a:pt x="1608831" y="874"/>
                </a:lnTo>
                <a:lnTo>
                  <a:pt x="1611831" y="24"/>
                </a:lnTo>
                <a:lnTo>
                  <a:pt x="1612006" y="0"/>
                </a:lnTo>
              </a:path>
            </a:pathLst>
          </a:custGeom>
          <a:ln w="3809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880770" y="3996144"/>
            <a:ext cx="179705" cy="125095"/>
          </a:xfrm>
          <a:custGeom>
            <a:avLst/>
            <a:gdLst/>
            <a:ahLst/>
            <a:cxnLst/>
            <a:rect l="l" t="t" r="r" b="b"/>
            <a:pathLst>
              <a:path w="179705" h="125095">
                <a:moveTo>
                  <a:pt x="16249" y="124824"/>
                </a:moveTo>
                <a:lnTo>
                  <a:pt x="179574" y="40124"/>
                </a:lnTo>
                <a:lnTo>
                  <a:pt x="0" y="0"/>
                </a:lnTo>
                <a:lnTo>
                  <a:pt x="16249" y="124824"/>
                </a:lnTo>
                <a:close/>
              </a:path>
            </a:pathLst>
          </a:custGeom>
          <a:ln w="3809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784072" y="5650478"/>
            <a:ext cx="81534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272634" y="1069155"/>
            <a:ext cx="10795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test</a:t>
            </a:r>
            <a:r>
              <a:rPr kumimoji="0" sz="1800" b="0" i="0" u="none" strike="noStrike" kern="0" cap="none" spc="-6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image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32674" y="5424740"/>
            <a:ext cx="1123950" cy="521970"/>
          </a:xfrm>
          <a:custGeom>
            <a:avLst/>
            <a:gdLst/>
            <a:ahLst/>
            <a:cxnLst/>
            <a:rect l="l" t="t" r="r" b="b"/>
            <a:pathLst>
              <a:path w="1123950" h="521970">
                <a:moveTo>
                  <a:pt x="0" y="0"/>
                </a:moveTo>
                <a:lnTo>
                  <a:pt x="1123797" y="0"/>
                </a:lnTo>
                <a:lnTo>
                  <a:pt x="1123797" y="521398"/>
                </a:lnTo>
                <a:lnTo>
                  <a:pt x="0" y="52139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172244" y="3112240"/>
            <a:ext cx="3503295" cy="745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before: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0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 =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tanh(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</a:t>
            </a:r>
            <a:r>
              <a:rPr kumimoji="0" sz="2200" b="0" i="0" u="none" strike="noStrike" kern="0" cap="none" spc="0" normalizeH="0" baseline="-2500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xh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*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 </a:t>
            </a:r>
            <a:r>
              <a:rPr kumimoji="0" sz="2200" b="0" i="0" u="none" strike="noStrike" kern="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 </a:t>
            </a:r>
            <a:r>
              <a:rPr kumimoji="0" sz="2200" b="0" i="0" u="none" strike="noStrike" kern="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</a:t>
            </a:r>
            <a:r>
              <a:rPr kumimoji="0" sz="2200" b="0" i="0" u="none" strike="noStrike" kern="0" cap="none" spc="-5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hh</a:t>
            </a:r>
            <a:r>
              <a:rPr kumimoji="0" sz="2200" b="0" i="0" u="none" strike="noStrike" kern="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*</a:t>
            </a:r>
            <a:r>
              <a:rPr kumimoji="0" sz="2200" b="0" i="0" u="none" strike="noStrike" kern="0" cap="none" spc="-7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172244" y="4293335"/>
            <a:ext cx="4752975" cy="745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now: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0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 =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tanh(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</a:t>
            </a:r>
            <a:r>
              <a:rPr kumimoji="0" sz="2200" b="0" i="0" u="none" strike="noStrike" kern="0" cap="none" spc="0" normalizeH="0" baseline="-2500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xh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*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 </a:t>
            </a:r>
            <a:r>
              <a:rPr kumimoji="0" sz="2200" b="0" i="0" u="none" strike="noStrike" kern="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 </a:t>
            </a:r>
            <a:r>
              <a:rPr kumimoji="0" sz="2200" b="0" i="0" u="none" strike="noStrike" kern="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</a:t>
            </a:r>
            <a:r>
              <a:rPr kumimoji="0" sz="2200" b="0" i="0" u="none" strike="noStrike" kern="0" cap="none" spc="-5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hh</a:t>
            </a:r>
            <a:r>
              <a:rPr kumimoji="0" sz="2200" b="0" i="0" u="none" strike="noStrike" kern="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* h </a:t>
            </a:r>
            <a:r>
              <a:rPr kumimoji="0" sz="2200" b="1" i="0" u="none" strike="noStrike" kern="0" cap="none" spc="-5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 W</a:t>
            </a:r>
            <a:r>
              <a:rPr kumimoji="0" sz="2200" b="1" i="0" u="none" strike="noStrike" kern="0" cap="none" spc="-5" normalizeH="0" baseline="-2500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ih</a:t>
            </a:r>
            <a:r>
              <a:rPr kumimoji="0" sz="2200" b="1" i="0" u="none" strike="noStrike" kern="0" cap="none" spc="-5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*</a:t>
            </a:r>
            <a:r>
              <a:rPr kumimoji="0" sz="2200" b="1" i="0" u="none" strike="noStrike" kern="0" cap="none" spc="-35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28472" y="5423201"/>
            <a:ext cx="353567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690042" y="4097044"/>
            <a:ext cx="537210" cy="345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Wih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6581001"/>
            <a:ext cx="118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4"/>
          <p:cNvSpPr txBox="1">
            <a:spLocks/>
          </p:cNvSpPr>
          <p:nvPr/>
        </p:nvSpPr>
        <p:spPr>
          <a:xfrm>
            <a:off x="1916777" y="340907"/>
            <a:ext cx="530796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Image</a:t>
            </a:r>
            <a:r>
              <a:rPr kumimoji="0" lang="en-US" sz="36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3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Captioning</a:t>
            </a:r>
            <a:endParaRPr kumimoji="0" lang="en-US" sz="3600" b="0" i="0" u="none" strike="noStrike" kern="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9" name="object 9"/>
          <p:cNvSpPr txBox="1"/>
          <p:nvPr/>
        </p:nvSpPr>
        <p:spPr>
          <a:xfrm>
            <a:off x="2784072" y="4898567"/>
            <a:ext cx="751827" cy="428322"/>
          </a:xfrm>
          <a:prstGeom prst="rect">
            <a:avLst/>
          </a:prstGeom>
          <a:solidFill>
            <a:srgbClr val="F2F2F2"/>
          </a:solidFill>
          <a:ln w="19049">
            <a:solidFill>
              <a:srgbClr val="66666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ts val="8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x0</a:t>
            </a:r>
          </a:p>
          <a:p>
            <a:pPr marL="107314" marR="99695" lvl="0" indent="0" algn="ctr" defTabSz="914400" rtl="0" eaLnBrk="1" fontAlgn="auto" latinLnBrk="0" hangingPunct="1">
              <a:lnSpc>
                <a:spcPts val="819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7628108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0974" y="962249"/>
            <a:ext cx="961148" cy="49334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70316" y="1114650"/>
            <a:ext cx="1885946" cy="13334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63097" y="1135974"/>
            <a:ext cx="2807970" cy="0"/>
          </a:xfrm>
          <a:custGeom>
            <a:avLst/>
            <a:gdLst/>
            <a:ahLst/>
            <a:cxnLst/>
            <a:rect l="l" t="t" r="r" b="b"/>
            <a:pathLst>
              <a:path w="2807970">
                <a:moveTo>
                  <a:pt x="2807694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76648" y="1104509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4" h="63500">
                <a:moveTo>
                  <a:pt x="86449" y="62930"/>
                </a:moveTo>
                <a:lnTo>
                  <a:pt x="0" y="31465"/>
                </a:lnTo>
                <a:lnTo>
                  <a:pt x="86449" y="0"/>
                </a:lnTo>
                <a:lnTo>
                  <a:pt x="86449" y="6293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76648" y="1104509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4" h="63500">
                <a:moveTo>
                  <a:pt x="86449" y="0"/>
                </a:moveTo>
                <a:lnTo>
                  <a:pt x="0" y="31465"/>
                </a:lnTo>
                <a:lnTo>
                  <a:pt x="86449" y="62930"/>
                </a:lnTo>
                <a:lnTo>
                  <a:pt x="86449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15594" y="3644469"/>
            <a:ext cx="368935" cy="769620"/>
          </a:xfrm>
          <a:custGeom>
            <a:avLst/>
            <a:gdLst/>
            <a:ahLst/>
            <a:cxnLst/>
            <a:rect l="l" t="t" r="r" b="b"/>
            <a:pathLst>
              <a:path w="368935" h="769620">
                <a:moveTo>
                  <a:pt x="0" y="0"/>
                </a:moveTo>
                <a:lnTo>
                  <a:pt x="368399" y="0"/>
                </a:lnTo>
                <a:lnTo>
                  <a:pt x="3683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15594" y="3644469"/>
            <a:ext cx="368935" cy="769620"/>
          </a:xfrm>
          <a:custGeom>
            <a:avLst/>
            <a:gdLst/>
            <a:ahLst/>
            <a:cxnLst/>
            <a:rect l="l" t="t" r="r" b="b"/>
            <a:pathLst>
              <a:path w="368935" h="769620">
                <a:moveTo>
                  <a:pt x="0" y="0"/>
                </a:moveTo>
                <a:lnTo>
                  <a:pt x="368399" y="0"/>
                </a:lnTo>
                <a:lnTo>
                  <a:pt x="3683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02325" y="3932494"/>
            <a:ext cx="19494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99793" y="4527967"/>
            <a:ext cx="0" cy="370840"/>
          </a:xfrm>
          <a:custGeom>
            <a:avLst/>
            <a:gdLst/>
            <a:ahLst/>
            <a:cxnLst/>
            <a:rect l="l" t="t" r="r" b="b"/>
            <a:pathLst>
              <a:path h="370839">
                <a:moveTo>
                  <a:pt x="0" y="370499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268318" y="4441518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5">
                <a:moveTo>
                  <a:pt x="62924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299793" y="3338479"/>
            <a:ext cx="0" cy="306070"/>
          </a:xfrm>
          <a:custGeom>
            <a:avLst/>
            <a:gdLst/>
            <a:ahLst/>
            <a:cxnLst/>
            <a:rect l="l" t="t" r="r" b="b"/>
            <a:pathLst>
              <a:path h="306069">
                <a:moveTo>
                  <a:pt x="0" y="305989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268318" y="3252031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62924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15594" y="2694096"/>
            <a:ext cx="368935" cy="351378"/>
          </a:xfrm>
          <a:prstGeom prst="rect">
            <a:avLst/>
          </a:prstGeom>
          <a:solidFill>
            <a:srgbClr val="F2F2F2"/>
          </a:solidFill>
          <a:ln w="19049">
            <a:solidFill>
              <a:srgbClr val="666666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9398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276887" y="4036118"/>
            <a:ext cx="1724660" cy="1290320"/>
          </a:xfrm>
          <a:custGeom>
            <a:avLst/>
            <a:gdLst/>
            <a:ahLst/>
            <a:cxnLst/>
            <a:rect l="l" t="t" r="r" b="b"/>
            <a:pathLst>
              <a:path w="1724660" h="1290320">
                <a:moveTo>
                  <a:pt x="0" y="1289847"/>
                </a:moveTo>
                <a:lnTo>
                  <a:pt x="54072" y="1288311"/>
                </a:lnTo>
                <a:lnTo>
                  <a:pt x="106026" y="1283788"/>
                </a:lnTo>
                <a:lnTo>
                  <a:pt x="155950" y="1276401"/>
                </a:lnTo>
                <a:lnTo>
                  <a:pt x="203933" y="1266274"/>
                </a:lnTo>
                <a:lnTo>
                  <a:pt x="250062" y="1253534"/>
                </a:lnTo>
                <a:lnTo>
                  <a:pt x="294426" y="1238303"/>
                </a:lnTo>
                <a:lnTo>
                  <a:pt x="337113" y="1220707"/>
                </a:lnTo>
                <a:lnTo>
                  <a:pt x="378212" y="1200869"/>
                </a:lnTo>
                <a:lnTo>
                  <a:pt x="417810" y="1178915"/>
                </a:lnTo>
                <a:lnTo>
                  <a:pt x="455996" y="1154970"/>
                </a:lnTo>
                <a:lnTo>
                  <a:pt x="492858" y="1129156"/>
                </a:lnTo>
                <a:lnTo>
                  <a:pt x="528485" y="1101600"/>
                </a:lnTo>
                <a:lnTo>
                  <a:pt x="562964" y="1072425"/>
                </a:lnTo>
                <a:lnTo>
                  <a:pt x="596384" y="1041756"/>
                </a:lnTo>
                <a:lnTo>
                  <a:pt x="628834" y="1009717"/>
                </a:lnTo>
                <a:lnTo>
                  <a:pt x="660400" y="976433"/>
                </a:lnTo>
                <a:lnTo>
                  <a:pt x="691173" y="942029"/>
                </a:lnTo>
                <a:lnTo>
                  <a:pt x="721239" y="906629"/>
                </a:lnTo>
                <a:lnTo>
                  <a:pt x="750688" y="870358"/>
                </a:lnTo>
                <a:lnTo>
                  <a:pt x="779607" y="833339"/>
                </a:lnTo>
                <a:lnTo>
                  <a:pt x="808084" y="795698"/>
                </a:lnTo>
                <a:lnTo>
                  <a:pt x="836209" y="757559"/>
                </a:lnTo>
                <a:lnTo>
                  <a:pt x="864069" y="719046"/>
                </a:lnTo>
                <a:lnTo>
                  <a:pt x="891752" y="680284"/>
                </a:lnTo>
                <a:lnTo>
                  <a:pt x="919348" y="641398"/>
                </a:lnTo>
                <a:lnTo>
                  <a:pt x="948094" y="600896"/>
                </a:lnTo>
                <a:lnTo>
                  <a:pt x="976939" y="560534"/>
                </a:lnTo>
                <a:lnTo>
                  <a:pt x="1005985" y="520453"/>
                </a:lnTo>
                <a:lnTo>
                  <a:pt x="1035330" y="480793"/>
                </a:lnTo>
                <a:lnTo>
                  <a:pt x="1065073" y="441696"/>
                </a:lnTo>
                <a:lnTo>
                  <a:pt x="1095316" y="403302"/>
                </a:lnTo>
                <a:lnTo>
                  <a:pt x="1126157" y="365752"/>
                </a:lnTo>
                <a:lnTo>
                  <a:pt x="1157697" y="329188"/>
                </a:lnTo>
                <a:lnTo>
                  <a:pt x="1190034" y="293749"/>
                </a:lnTo>
                <a:lnTo>
                  <a:pt x="1223269" y="259578"/>
                </a:lnTo>
                <a:lnTo>
                  <a:pt x="1257502" y="226814"/>
                </a:lnTo>
                <a:lnTo>
                  <a:pt x="1292832" y="195599"/>
                </a:lnTo>
                <a:lnTo>
                  <a:pt x="1329359" y="166068"/>
                </a:lnTo>
                <a:lnTo>
                  <a:pt x="1367182" y="138369"/>
                </a:lnTo>
                <a:lnTo>
                  <a:pt x="1406400" y="112640"/>
                </a:lnTo>
                <a:lnTo>
                  <a:pt x="1447115" y="89022"/>
                </a:lnTo>
                <a:lnTo>
                  <a:pt x="1489425" y="67653"/>
                </a:lnTo>
                <a:lnTo>
                  <a:pt x="1533431" y="48674"/>
                </a:lnTo>
                <a:lnTo>
                  <a:pt x="1602847" y="25015"/>
                </a:lnTo>
                <a:lnTo>
                  <a:pt x="1676631" y="7524"/>
                </a:lnTo>
                <a:lnTo>
                  <a:pt x="1715281" y="1249"/>
                </a:lnTo>
                <a:lnTo>
                  <a:pt x="1724606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999570" y="4004719"/>
            <a:ext cx="88265" cy="62865"/>
          </a:xfrm>
          <a:custGeom>
            <a:avLst/>
            <a:gdLst/>
            <a:ahLst/>
            <a:cxnLst/>
            <a:rect l="l" t="t" r="r" b="b"/>
            <a:pathLst>
              <a:path w="88264" h="62864">
                <a:moveTo>
                  <a:pt x="3874" y="62799"/>
                </a:moveTo>
                <a:lnTo>
                  <a:pt x="88224" y="26074"/>
                </a:lnTo>
                <a:lnTo>
                  <a:pt x="0" y="0"/>
                </a:lnTo>
                <a:lnTo>
                  <a:pt x="3874" y="6279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38324" y="987659"/>
            <a:ext cx="8867350" cy="392210"/>
          </a:xfrm>
          <a:prstGeom prst="rect">
            <a:avLst/>
          </a:prstGeom>
        </p:spPr>
        <p:txBody>
          <a:bodyPr vert="horz" wrap="square" lIns="0" tIns="114097" rIns="0" bIns="0" rtlCol="0">
            <a:spAutoFit/>
          </a:bodyPr>
          <a:lstStyle/>
          <a:p>
            <a:pPr marL="6146800"/>
            <a:r>
              <a:rPr sz="1800" spc="-5" dirty="0">
                <a:solidFill>
                  <a:srgbClr val="0000FF"/>
                </a:solidFill>
              </a:rPr>
              <a:t>test</a:t>
            </a:r>
            <a:r>
              <a:rPr sz="1800" spc="-65" dirty="0">
                <a:solidFill>
                  <a:srgbClr val="0000FF"/>
                </a:solidFill>
              </a:rPr>
              <a:t> </a:t>
            </a:r>
            <a:r>
              <a:rPr sz="1800" spc="-5" dirty="0">
                <a:solidFill>
                  <a:srgbClr val="0000FF"/>
                </a:solidFill>
              </a:rPr>
              <a:t>image</a:t>
            </a:r>
            <a:endParaRPr sz="1800"/>
          </a:p>
        </p:txBody>
      </p:sp>
      <p:sp>
        <p:nvSpPr>
          <p:cNvPr id="20" name="object 20"/>
          <p:cNvSpPr/>
          <p:nvPr/>
        </p:nvSpPr>
        <p:spPr>
          <a:xfrm>
            <a:off x="3734268" y="4898566"/>
            <a:ext cx="459105" cy="769620"/>
          </a:xfrm>
          <a:custGeom>
            <a:avLst/>
            <a:gdLst/>
            <a:ahLst/>
            <a:cxnLst/>
            <a:rect l="l" t="t" r="r" b="b"/>
            <a:pathLst>
              <a:path w="459104" h="769620">
                <a:moveTo>
                  <a:pt x="0" y="0"/>
                </a:moveTo>
                <a:lnTo>
                  <a:pt x="458999" y="0"/>
                </a:lnTo>
                <a:lnTo>
                  <a:pt x="4589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734268" y="4898566"/>
            <a:ext cx="459105" cy="769620"/>
          </a:xfrm>
          <a:custGeom>
            <a:avLst/>
            <a:gdLst/>
            <a:ahLst/>
            <a:cxnLst/>
            <a:rect l="l" t="t" r="r" b="b"/>
            <a:pathLst>
              <a:path w="459104" h="769620">
                <a:moveTo>
                  <a:pt x="0" y="0"/>
                </a:moveTo>
                <a:lnTo>
                  <a:pt x="458999" y="0"/>
                </a:lnTo>
                <a:lnTo>
                  <a:pt x="4589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483993" y="2959146"/>
            <a:ext cx="969010" cy="2248535"/>
          </a:xfrm>
          <a:custGeom>
            <a:avLst/>
            <a:gdLst/>
            <a:ahLst/>
            <a:cxnLst/>
            <a:rect l="l" t="t" r="r" b="b"/>
            <a:pathLst>
              <a:path w="969010" h="2248535">
                <a:moveTo>
                  <a:pt x="0" y="0"/>
                </a:moveTo>
                <a:lnTo>
                  <a:pt x="40380" y="1409"/>
                </a:lnTo>
                <a:lnTo>
                  <a:pt x="80298" y="5583"/>
                </a:lnTo>
                <a:lnTo>
                  <a:pt x="119723" y="12440"/>
                </a:lnTo>
                <a:lnTo>
                  <a:pt x="158627" y="21899"/>
                </a:lnTo>
                <a:lnTo>
                  <a:pt x="196980" y="33878"/>
                </a:lnTo>
                <a:lnTo>
                  <a:pt x="234754" y="48297"/>
                </a:lnTo>
                <a:lnTo>
                  <a:pt x="271919" y="65074"/>
                </a:lnTo>
                <a:lnTo>
                  <a:pt x="308446" y="84128"/>
                </a:lnTo>
                <a:lnTo>
                  <a:pt x="344307" y="105377"/>
                </a:lnTo>
                <a:lnTo>
                  <a:pt x="379472" y="128739"/>
                </a:lnTo>
                <a:lnTo>
                  <a:pt x="413911" y="154135"/>
                </a:lnTo>
                <a:lnTo>
                  <a:pt x="447597" y="181482"/>
                </a:lnTo>
                <a:lnTo>
                  <a:pt x="480500" y="210699"/>
                </a:lnTo>
                <a:lnTo>
                  <a:pt x="512590" y="241705"/>
                </a:lnTo>
                <a:lnTo>
                  <a:pt x="543840" y="274419"/>
                </a:lnTo>
                <a:lnTo>
                  <a:pt x="574219" y="308759"/>
                </a:lnTo>
                <a:lnTo>
                  <a:pt x="603699" y="344643"/>
                </a:lnTo>
                <a:lnTo>
                  <a:pt x="632250" y="381991"/>
                </a:lnTo>
                <a:lnTo>
                  <a:pt x="659843" y="420722"/>
                </a:lnTo>
                <a:lnTo>
                  <a:pt x="686451" y="460753"/>
                </a:lnTo>
                <a:lnTo>
                  <a:pt x="712042" y="502004"/>
                </a:lnTo>
                <a:lnTo>
                  <a:pt x="736589" y="544393"/>
                </a:lnTo>
                <a:lnTo>
                  <a:pt x="760062" y="587840"/>
                </a:lnTo>
                <a:lnTo>
                  <a:pt x="782432" y="632262"/>
                </a:lnTo>
                <a:lnTo>
                  <a:pt x="803670" y="677578"/>
                </a:lnTo>
                <a:lnTo>
                  <a:pt x="823747" y="723708"/>
                </a:lnTo>
                <a:lnTo>
                  <a:pt x="842634" y="770569"/>
                </a:lnTo>
                <a:lnTo>
                  <a:pt x="860302" y="818081"/>
                </a:lnTo>
                <a:lnTo>
                  <a:pt x="876721" y="866162"/>
                </a:lnTo>
                <a:lnTo>
                  <a:pt x="891864" y="914731"/>
                </a:lnTo>
                <a:lnTo>
                  <a:pt x="905699" y="963706"/>
                </a:lnTo>
                <a:lnTo>
                  <a:pt x="918200" y="1013007"/>
                </a:lnTo>
                <a:lnTo>
                  <a:pt x="929336" y="1062551"/>
                </a:lnTo>
                <a:lnTo>
                  <a:pt x="939078" y="1112259"/>
                </a:lnTo>
                <a:lnTo>
                  <a:pt x="947398" y="1162047"/>
                </a:lnTo>
                <a:lnTo>
                  <a:pt x="954852" y="1216502"/>
                </a:lnTo>
                <a:lnTo>
                  <a:pt x="960640" y="1270851"/>
                </a:lnTo>
                <a:lnTo>
                  <a:pt x="964832" y="1324986"/>
                </a:lnTo>
                <a:lnTo>
                  <a:pt x="967500" y="1378801"/>
                </a:lnTo>
                <a:lnTo>
                  <a:pt x="968712" y="1432191"/>
                </a:lnTo>
                <a:lnTo>
                  <a:pt x="968540" y="1485048"/>
                </a:lnTo>
                <a:lnTo>
                  <a:pt x="967055" y="1537267"/>
                </a:lnTo>
                <a:lnTo>
                  <a:pt x="964326" y="1588740"/>
                </a:lnTo>
                <a:lnTo>
                  <a:pt x="960424" y="1639362"/>
                </a:lnTo>
                <a:lnTo>
                  <a:pt x="955420" y="1689027"/>
                </a:lnTo>
                <a:lnTo>
                  <a:pt x="949385" y="1737627"/>
                </a:lnTo>
                <a:lnTo>
                  <a:pt x="942388" y="1785057"/>
                </a:lnTo>
                <a:lnTo>
                  <a:pt x="934500" y="1831210"/>
                </a:lnTo>
                <a:lnTo>
                  <a:pt x="925792" y="1875980"/>
                </a:lnTo>
                <a:lnTo>
                  <a:pt x="916335" y="1919261"/>
                </a:lnTo>
                <a:lnTo>
                  <a:pt x="906198" y="1960946"/>
                </a:lnTo>
                <a:lnTo>
                  <a:pt x="891747" y="2013864"/>
                </a:lnTo>
                <a:lnTo>
                  <a:pt x="876380" y="2063502"/>
                </a:lnTo>
                <a:lnTo>
                  <a:pt x="860267" y="2109608"/>
                </a:lnTo>
                <a:lnTo>
                  <a:pt x="843574" y="2151930"/>
                </a:lnTo>
                <a:lnTo>
                  <a:pt x="826470" y="2190218"/>
                </a:lnTo>
                <a:lnTo>
                  <a:pt x="809123" y="2224220"/>
                </a:lnTo>
                <a:lnTo>
                  <a:pt x="796048" y="2246770"/>
                </a:lnTo>
                <a:lnTo>
                  <a:pt x="794948" y="2248520"/>
                </a:lnTo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214067" y="5184066"/>
            <a:ext cx="85725" cy="81280"/>
          </a:xfrm>
          <a:custGeom>
            <a:avLst/>
            <a:gdLst/>
            <a:ahLst/>
            <a:cxnLst/>
            <a:rect l="l" t="t" r="r" b="b"/>
            <a:pathLst>
              <a:path w="85725" h="81279">
                <a:moveTo>
                  <a:pt x="44074" y="0"/>
                </a:moveTo>
                <a:lnTo>
                  <a:pt x="0" y="80749"/>
                </a:lnTo>
                <a:lnTo>
                  <a:pt x="85674" y="47224"/>
                </a:lnTo>
                <a:lnTo>
                  <a:pt x="44074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599638" y="3597748"/>
            <a:ext cx="109220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sample!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32674" y="5424740"/>
            <a:ext cx="1123950" cy="521970"/>
          </a:xfrm>
          <a:custGeom>
            <a:avLst/>
            <a:gdLst/>
            <a:ahLst/>
            <a:cxnLst/>
            <a:rect l="l" t="t" r="r" b="b"/>
            <a:pathLst>
              <a:path w="1123950" h="521970">
                <a:moveTo>
                  <a:pt x="0" y="0"/>
                </a:moveTo>
                <a:lnTo>
                  <a:pt x="1123797" y="0"/>
                </a:lnTo>
                <a:lnTo>
                  <a:pt x="1123797" y="521398"/>
                </a:lnTo>
                <a:lnTo>
                  <a:pt x="0" y="52139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844920" y="5231393"/>
            <a:ext cx="238125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8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straw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784072" y="5671504"/>
            <a:ext cx="815340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5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6581001"/>
            <a:ext cx="118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4"/>
          <p:cNvSpPr txBox="1">
            <a:spLocks/>
          </p:cNvSpPr>
          <p:nvPr/>
        </p:nvSpPr>
        <p:spPr>
          <a:xfrm>
            <a:off x="1916777" y="340907"/>
            <a:ext cx="530796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Image</a:t>
            </a:r>
            <a:r>
              <a:rPr kumimoji="0" lang="en-US" sz="36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3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Captioning</a:t>
            </a:r>
            <a:endParaRPr kumimoji="0" lang="en-US" sz="3600" b="0" i="0" u="none" strike="noStrike" kern="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31" name="object 9"/>
          <p:cNvSpPr txBox="1"/>
          <p:nvPr/>
        </p:nvSpPr>
        <p:spPr>
          <a:xfrm>
            <a:off x="2784072" y="4898567"/>
            <a:ext cx="751827" cy="428322"/>
          </a:xfrm>
          <a:prstGeom prst="rect">
            <a:avLst/>
          </a:prstGeom>
          <a:solidFill>
            <a:srgbClr val="F2F2F2"/>
          </a:solidFill>
          <a:ln w="19049">
            <a:solidFill>
              <a:srgbClr val="66666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ts val="8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x0</a:t>
            </a:r>
          </a:p>
          <a:p>
            <a:pPr marL="107314" marR="99695" lvl="0" indent="0" algn="ctr" defTabSz="914400" rtl="0" eaLnBrk="1" fontAlgn="auto" latinLnBrk="0" hangingPunct="1">
              <a:lnSpc>
                <a:spcPts val="819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9996015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0974" y="962249"/>
            <a:ext cx="961148" cy="49334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70316" y="1114650"/>
            <a:ext cx="1885946" cy="13334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63097" y="1135974"/>
            <a:ext cx="2807970" cy="0"/>
          </a:xfrm>
          <a:custGeom>
            <a:avLst/>
            <a:gdLst/>
            <a:ahLst/>
            <a:cxnLst/>
            <a:rect l="l" t="t" r="r" b="b"/>
            <a:pathLst>
              <a:path w="2807970">
                <a:moveTo>
                  <a:pt x="2807694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76648" y="1104509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4" h="63500">
                <a:moveTo>
                  <a:pt x="86449" y="62930"/>
                </a:moveTo>
                <a:lnTo>
                  <a:pt x="0" y="31465"/>
                </a:lnTo>
                <a:lnTo>
                  <a:pt x="86449" y="0"/>
                </a:lnTo>
                <a:lnTo>
                  <a:pt x="86449" y="6293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76648" y="1104509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4" h="63500">
                <a:moveTo>
                  <a:pt x="86449" y="0"/>
                </a:moveTo>
                <a:lnTo>
                  <a:pt x="0" y="31465"/>
                </a:lnTo>
                <a:lnTo>
                  <a:pt x="86449" y="62930"/>
                </a:lnTo>
                <a:lnTo>
                  <a:pt x="86449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15594" y="3644469"/>
            <a:ext cx="368935" cy="769620"/>
          </a:xfrm>
          <a:custGeom>
            <a:avLst/>
            <a:gdLst/>
            <a:ahLst/>
            <a:cxnLst/>
            <a:rect l="l" t="t" r="r" b="b"/>
            <a:pathLst>
              <a:path w="368935" h="769620">
                <a:moveTo>
                  <a:pt x="0" y="0"/>
                </a:moveTo>
                <a:lnTo>
                  <a:pt x="368399" y="0"/>
                </a:lnTo>
                <a:lnTo>
                  <a:pt x="3683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15594" y="3644469"/>
            <a:ext cx="368935" cy="769620"/>
          </a:xfrm>
          <a:custGeom>
            <a:avLst/>
            <a:gdLst/>
            <a:ahLst/>
            <a:cxnLst/>
            <a:rect l="l" t="t" r="r" b="b"/>
            <a:pathLst>
              <a:path w="368935" h="769620">
                <a:moveTo>
                  <a:pt x="0" y="0"/>
                </a:moveTo>
                <a:lnTo>
                  <a:pt x="368399" y="0"/>
                </a:lnTo>
                <a:lnTo>
                  <a:pt x="3683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02325" y="3932494"/>
            <a:ext cx="19494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99793" y="4527967"/>
            <a:ext cx="0" cy="370840"/>
          </a:xfrm>
          <a:custGeom>
            <a:avLst/>
            <a:gdLst/>
            <a:ahLst/>
            <a:cxnLst/>
            <a:rect l="l" t="t" r="r" b="b"/>
            <a:pathLst>
              <a:path h="370839">
                <a:moveTo>
                  <a:pt x="0" y="370499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268318" y="4441518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5">
                <a:moveTo>
                  <a:pt x="62924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299793" y="3338479"/>
            <a:ext cx="0" cy="306070"/>
          </a:xfrm>
          <a:custGeom>
            <a:avLst/>
            <a:gdLst/>
            <a:ahLst/>
            <a:cxnLst/>
            <a:rect l="l" t="t" r="r" b="b"/>
            <a:pathLst>
              <a:path h="306069">
                <a:moveTo>
                  <a:pt x="0" y="305989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268318" y="3252031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62924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15594" y="2694096"/>
            <a:ext cx="368935" cy="351378"/>
          </a:xfrm>
          <a:prstGeom prst="rect">
            <a:avLst/>
          </a:prstGeom>
          <a:solidFill>
            <a:srgbClr val="F2F2F2"/>
          </a:solidFill>
          <a:ln w="19049">
            <a:solidFill>
              <a:srgbClr val="666666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9398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276887" y="4036118"/>
            <a:ext cx="1724660" cy="1290320"/>
          </a:xfrm>
          <a:custGeom>
            <a:avLst/>
            <a:gdLst/>
            <a:ahLst/>
            <a:cxnLst/>
            <a:rect l="l" t="t" r="r" b="b"/>
            <a:pathLst>
              <a:path w="1724660" h="1290320">
                <a:moveTo>
                  <a:pt x="0" y="1289847"/>
                </a:moveTo>
                <a:lnTo>
                  <a:pt x="54072" y="1288311"/>
                </a:lnTo>
                <a:lnTo>
                  <a:pt x="106026" y="1283788"/>
                </a:lnTo>
                <a:lnTo>
                  <a:pt x="155950" y="1276401"/>
                </a:lnTo>
                <a:lnTo>
                  <a:pt x="203933" y="1266274"/>
                </a:lnTo>
                <a:lnTo>
                  <a:pt x="250062" y="1253534"/>
                </a:lnTo>
                <a:lnTo>
                  <a:pt x="294426" y="1238303"/>
                </a:lnTo>
                <a:lnTo>
                  <a:pt x="337113" y="1220707"/>
                </a:lnTo>
                <a:lnTo>
                  <a:pt x="378212" y="1200869"/>
                </a:lnTo>
                <a:lnTo>
                  <a:pt x="417810" y="1178915"/>
                </a:lnTo>
                <a:lnTo>
                  <a:pt x="455996" y="1154970"/>
                </a:lnTo>
                <a:lnTo>
                  <a:pt x="492858" y="1129156"/>
                </a:lnTo>
                <a:lnTo>
                  <a:pt x="528485" y="1101600"/>
                </a:lnTo>
                <a:lnTo>
                  <a:pt x="562964" y="1072425"/>
                </a:lnTo>
                <a:lnTo>
                  <a:pt x="596384" y="1041756"/>
                </a:lnTo>
                <a:lnTo>
                  <a:pt x="628834" y="1009717"/>
                </a:lnTo>
                <a:lnTo>
                  <a:pt x="660400" y="976433"/>
                </a:lnTo>
                <a:lnTo>
                  <a:pt x="691173" y="942029"/>
                </a:lnTo>
                <a:lnTo>
                  <a:pt x="721239" y="906629"/>
                </a:lnTo>
                <a:lnTo>
                  <a:pt x="750688" y="870358"/>
                </a:lnTo>
                <a:lnTo>
                  <a:pt x="779607" y="833339"/>
                </a:lnTo>
                <a:lnTo>
                  <a:pt x="808084" y="795698"/>
                </a:lnTo>
                <a:lnTo>
                  <a:pt x="836209" y="757559"/>
                </a:lnTo>
                <a:lnTo>
                  <a:pt x="864069" y="719046"/>
                </a:lnTo>
                <a:lnTo>
                  <a:pt x="891752" y="680284"/>
                </a:lnTo>
                <a:lnTo>
                  <a:pt x="919348" y="641398"/>
                </a:lnTo>
                <a:lnTo>
                  <a:pt x="948094" y="600896"/>
                </a:lnTo>
                <a:lnTo>
                  <a:pt x="976939" y="560534"/>
                </a:lnTo>
                <a:lnTo>
                  <a:pt x="1005985" y="520453"/>
                </a:lnTo>
                <a:lnTo>
                  <a:pt x="1035330" y="480793"/>
                </a:lnTo>
                <a:lnTo>
                  <a:pt x="1065073" y="441696"/>
                </a:lnTo>
                <a:lnTo>
                  <a:pt x="1095316" y="403302"/>
                </a:lnTo>
                <a:lnTo>
                  <a:pt x="1126157" y="365752"/>
                </a:lnTo>
                <a:lnTo>
                  <a:pt x="1157697" y="329188"/>
                </a:lnTo>
                <a:lnTo>
                  <a:pt x="1190034" y="293749"/>
                </a:lnTo>
                <a:lnTo>
                  <a:pt x="1223269" y="259578"/>
                </a:lnTo>
                <a:lnTo>
                  <a:pt x="1257502" y="226814"/>
                </a:lnTo>
                <a:lnTo>
                  <a:pt x="1292832" y="195599"/>
                </a:lnTo>
                <a:lnTo>
                  <a:pt x="1329359" y="166068"/>
                </a:lnTo>
                <a:lnTo>
                  <a:pt x="1367182" y="138369"/>
                </a:lnTo>
                <a:lnTo>
                  <a:pt x="1406400" y="112640"/>
                </a:lnTo>
                <a:lnTo>
                  <a:pt x="1447115" y="89022"/>
                </a:lnTo>
                <a:lnTo>
                  <a:pt x="1489425" y="67653"/>
                </a:lnTo>
                <a:lnTo>
                  <a:pt x="1533431" y="48674"/>
                </a:lnTo>
                <a:lnTo>
                  <a:pt x="1602847" y="25015"/>
                </a:lnTo>
                <a:lnTo>
                  <a:pt x="1676631" y="7524"/>
                </a:lnTo>
                <a:lnTo>
                  <a:pt x="1715281" y="1249"/>
                </a:lnTo>
                <a:lnTo>
                  <a:pt x="1724606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999570" y="4004719"/>
            <a:ext cx="88265" cy="62865"/>
          </a:xfrm>
          <a:custGeom>
            <a:avLst/>
            <a:gdLst/>
            <a:ahLst/>
            <a:cxnLst/>
            <a:rect l="l" t="t" r="r" b="b"/>
            <a:pathLst>
              <a:path w="88264" h="62864">
                <a:moveTo>
                  <a:pt x="3874" y="62799"/>
                </a:moveTo>
                <a:lnTo>
                  <a:pt x="88224" y="26074"/>
                </a:lnTo>
                <a:lnTo>
                  <a:pt x="0" y="0"/>
                </a:lnTo>
                <a:lnTo>
                  <a:pt x="3874" y="6279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38324" y="987659"/>
            <a:ext cx="8867350" cy="392210"/>
          </a:xfrm>
          <a:prstGeom prst="rect">
            <a:avLst/>
          </a:prstGeom>
        </p:spPr>
        <p:txBody>
          <a:bodyPr vert="horz" wrap="square" lIns="0" tIns="114097" rIns="0" bIns="0" rtlCol="0">
            <a:spAutoFit/>
          </a:bodyPr>
          <a:lstStyle/>
          <a:p>
            <a:pPr marL="6146800"/>
            <a:r>
              <a:rPr sz="1800" spc="-5" dirty="0">
                <a:solidFill>
                  <a:srgbClr val="0000FF"/>
                </a:solidFill>
              </a:rPr>
              <a:t>test</a:t>
            </a:r>
            <a:r>
              <a:rPr sz="1800" spc="-65" dirty="0">
                <a:solidFill>
                  <a:srgbClr val="0000FF"/>
                </a:solidFill>
              </a:rPr>
              <a:t> </a:t>
            </a:r>
            <a:r>
              <a:rPr sz="1800" spc="-5" dirty="0">
                <a:solidFill>
                  <a:srgbClr val="0000FF"/>
                </a:solidFill>
              </a:rPr>
              <a:t>image</a:t>
            </a:r>
            <a:endParaRPr sz="1800"/>
          </a:p>
        </p:txBody>
      </p:sp>
      <p:sp>
        <p:nvSpPr>
          <p:cNvPr id="20" name="object 20"/>
          <p:cNvSpPr/>
          <p:nvPr/>
        </p:nvSpPr>
        <p:spPr>
          <a:xfrm>
            <a:off x="3734268" y="4898566"/>
            <a:ext cx="459105" cy="769620"/>
          </a:xfrm>
          <a:custGeom>
            <a:avLst/>
            <a:gdLst/>
            <a:ahLst/>
            <a:cxnLst/>
            <a:rect l="l" t="t" r="r" b="b"/>
            <a:pathLst>
              <a:path w="459104" h="769620">
                <a:moveTo>
                  <a:pt x="0" y="0"/>
                </a:moveTo>
                <a:lnTo>
                  <a:pt x="458999" y="0"/>
                </a:lnTo>
                <a:lnTo>
                  <a:pt x="4589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734268" y="4898566"/>
            <a:ext cx="459105" cy="769620"/>
          </a:xfrm>
          <a:custGeom>
            <a:avLst/>
            <a:gdLst/>
            <a:ahLst/>
            <a:cxnLst/>
            <a:rect l="l" t="t" r="r" b="b"/>
            <a:pathLst>
              <a:path w="459104" h="769620">
                <a:moveTo>
                  <a:pt x="0" y="0"/>
                </a:moveTo>
                <a:lnTo>
                  <a:pt x="458999" y="0"/>
                </a:lnTo>
                <a:lnTo>
                  <a:pt x="4589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32674" y="5424740"/>
            <a:ext cx="1123950" cy="521970"/>
          </a:xfrm>
          <a:custGeom>
            <a:avLst/>
            <a:gdLst/>
            <a:ahLst/>
            <a:cxnLst/>
            <a:rect l="l" t="t" r="r" b="b"/>
            <a:pathLst>
              <a:path w="1123950" h="521970">
                <a:moveTo>
                  <a:pt x="0" y="0"/>
                </a:moveTo>
                <a:lnTo>
                  <a:pt x="1123797" y="0"/>
                </a:lnTo>
                <a:lnTo>
                  <a:pt x="1123797" y="521398"/>
                </a:lnTo>
                <a:lnTo>
                  <a:pt x="0" y="52139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483843" y="4029068"/>
            <a:ext cx="175260" cy="0"/>
          </a:xfrm>
          <a:custGeom>
            <a:avLst/>
            <a:gdLst/>
            <a:ahLst/>
            <a:cxnLst/>
            <a:rect l="l" t="t" r="r" b="b"/>
            <a:pathLst>
              <a:path w="175260">
                <a:moveTo>
                  <a:pt x="0" y="0"/>
                </a:moveTo>
                <a:lnTo>
                  <a:pt x="174899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658743" y="3997618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24"/>
                </a:moveTo>
                <a:lnTo>
                  <a:pt x="86449" y="31449"/>
                </a:lnTo>
                <a:lnTo>
                  <a:pt x="0" y="0"/>
                </a:lnTo>
                <a:lnTo>
                  <a:pt x="0" y="62924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957266" y="4528067"/>
            <a:ext cx="0" cy="370840"/>
          </a:xfrm>
          <a:custGeom>
            <a:avLst/>
            <a:gdLst/>
            <a:ahLst/>
            <a:cxnLst/>
            <a:rect l="l" t="t" r="r" b="b"/>
            <a:pathLst>
              <a:path h="370839">
                <a:moveTo>
                  <a:pt x="0" y="370499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925792" y="4441618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5">
                <a:moveTo>
                  <a:pt x="62924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773043" y="3644469"/>
            <a:ext cx="368935" cy="769620"/>
          </a:xfrm>
          <a:custGeom>
            <a:avLst/>
            <a:gdLst/>
            <a:ahLst/>
            <a:cxnLst/>
            <a:rect l="l" t="t" r="r" b="b"/>
            <a:pathLst>
              <a:path w="368935" h="769620">
                <a:moveTo>
                  <a:pt x="0" y="0"/>
                </a:moveTo>
                <a:lnTo>
                  <a:pt x="368399" y="0"/>
                </a:lnTo>
                <a:lnTo>
                  <a:pt x="3683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773043" y="3644469"/>
            <a:ext cx="368935" cy="769620"/>
          </a:xfrm>
          <a:custGeom>
            <a:avLst/>
            <a:gdLst/>
            <a:ahLst/>
            <a:cxnLst/>
            <a:rect l="l" t="t" r="r" b="b"/>
            <a:pathLst>
              <a:path w="368935" h="769620">
                <a:moveTo>
                  <a:pt x="0" y="0"/>
                </a:moveTo>
                <a:lnTo>
                  <a:pt x="368399" y="0"/>
                </a:lnTo>
                <a:lnTo>
                  <a:pt x="3683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859787" y="3932494"/>
            <a:ext cx="19494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h1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957266" y="3338479"/>
            <a:ext cx="0" cy="306070"/>
          </a:xfrm>
          <a:custGeom>
            <a:avLst/>
            <a:gdLst/>
            <a:ahLst/>
            <a:cxnLst/>
            <a:rect l="l" t="t" r="r" b="b"/>
            <a:pathLst>
              <a:path h="306069">
                <a:moveTo>
                  <a:pt x="0" y="305989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925792" y="3252031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62924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773043" y="2694096"/>
            <a:ext cx="368935" cy="351378"/>
          </a:xfrm>
          <a:prstGeom prst="rect">
            <a:avLst/>
          </a:prstGeom>
          <a:solidFill>
            <a:srgbClr val="F2F2F2"/>
          </a:solidFill>
          <a:ln w="19049">
            <a:solidFill>
              <a:srgbClr val="666666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9398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y1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844920" y="5231393"/>
            <a:ext cx="238125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8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straw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784072" y="5671504"/>
            <a:ext cx="815340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5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6581001"/>
            <a:ext cx="118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4"/>
          <p:cNvSpPr txBox="1">
            <a:spLocks/>
          </p:cNvSpPr>
          <p:nvPr/>
        </p:nvSpPr>
        <p:spPr>
          <a:xfrm>
            <a:off x="1916777" y="340907"/>
            <a:ext cx="530796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Image</a:t>
            </a:r>
            <a:r>
              <a:rPr kumimoji="0" lang="en-US" sz="36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3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Captioning</a:t>
            </a:r>
            <a:endParaRPr kumimoji="0" lang="en-US" sz="3600" b="0" i="0" u="none" strike="noStrike" kern="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38" name="object 9"/>
          <p:cNvSpPr txBox="1"/>
          <p:nvPr/>
        </p:nvSpPr>
        <p:spPr>
          <a:xfrm>
            <a:off x="2784072" y="4898567"/>
            <a:ext cx="751827" cy="428322"/>
          </a:xfrm>
          <a:prstGeom prst="rect">
            <a:avLst/>
          </a:prstGeom>
          <a:solidFill>
            <a:srgbClr val="F2F2F2"/>
          </a:solidFill>
          <a:ln w="19049">
            <a:solidFill>
              <a:srgbClr val="66666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ts val="8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x0</a:t>
            </a:r>
          </a:p>
          <a:p>
            <a:pPr marL="107314" marR="99695" lvl="0" indent="0" algn="ctr" defTabSz="914400" rtl="0" eaLnBrk="1" fontAlgn="auto" latinLnBrk="0" hangingPunct="1">
              <a:lnSpc>
                <a:spcPts val="819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0478597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0974" y="962249"/>
            <a:ext cx="961148" cy="49334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70316" y="1114650"/>
            <a:ext cx="1885946" cy="13334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63097" y="1135974"/>
            <a:ext cx="2807970" cy="0"/>
          </a:xfrm>
          <a:custGeom>
            <a:avLst/>
            <a:gdLst/>
            <a:ahLst/>
            <a:cxnLst/>
            <a:rect l="l" t="t" r="r" b="b"/>
            <a:pathLst>
              <a:path w="2807970">
                <a:moveTo>
                  <a:pt x="2807694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76648" y="1104509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4" h="63500">
                <a:moveTo>
                  <a:pt x="86449" y="62930"/>
                </a:moveTo>
                <a:lnTo>
                  <a:pt x="0" y="31465"/>
                </a:lnTo>
                <a:lnTo>
                  <a:pt x="86449" y="0"/>
                </a:lnTo>
                <a:lnTo>
                  <a:pt x="86449" y="6293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76648" y="1104509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4" h="63500">
                <a:moveTo>
                  <a:pt x="86449" y="0"/>
                </a:moveTo>
                <a:lnTo>
                  <a:pt x="0" y="31465"/>
                </a:lnTo>
                <a:lnTo>
                  <a:pt x="86449" y="62930"/>
                </a:lnTo>
                <a:lnTo>
                  <a:pt x="86449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15594" y="3644469"/>
            <a:ext cx="368935" cy="769620"/>
          </a:xfrm>
          <a:custGeom>
            <a:avLst/>
            <a:gdLst/>
            <a:ahLst/>
            <a:cxnLst/>
            <a:rect l="l" t="t" r="r" b="b"/>
            <a:pathLst>
              <a:path w="368935" h="769620">
                <a:moveTo>
                  <a:pt x="0" y="0"/>
                </a:moveTo>
                <a:lnTo>
                  <a:pt x="368399" y="0"/>
                </a:lnTo>
                <a:lnTo>
                  <a:pt x="3683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15594" y="3644469"/>
            <a:ext cx="368935" cy="769620"/>
          </a:xfrm>
          <a:custGeom>
            <a:avLst/>
            <a:gdLst/>
            <a:ahLst/>
            <a:cxnLst/>
            <a:rect l="l" t="t" r="r" b="b"/>
            <a:pathLst>
              <a:path w="368935" h="769620">
                <a:moveTo>
                  <a:pt x="0" y="0"/>
                </a:moveTo>
                <a:lnTo>
                  <a:pt x="368399" y="0"/>
                </a:lnTo>
                <a:lnTo>
                  <a:pt x="3683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02325" y="3932494"/>
            <a:ext cx="19494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99793" y="4527967"/>
            <a:ext cx="0" cy="370840"/>
          </a:xfrm>
          <a:custGeom>
            <a:avLst/>
            <a:gdLst/>
            <a:ahLst/>
            <a:cxnLst/>
            <a:rect l="l" t="t" r="r" b="b"/>
            <a:pathLst>
              <a:path h="370839">
                <a:moveTo>
                  <a:pt x="0" y="370499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268318" y="4441518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5">
                <a:moveTo>
                  <a:pt x="62924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299793" y="3338479"/>
            <a:ext cx="0" cy="306070"/>
          </a:xfrm>
          <a:custGeom>
            <a:avLst/>
            <a:gdLst/>
            <a:ahLst/>
            <a:cxnLst/>
            <a:rect l="l" t="t" r="r" b="b"/>
            <a:pathLst>
              <a:path h="306069">
                <a:moveTo>
                  <a:pt x="0" y="305989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268318" y="3252031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62924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15594" y="2694096"/>
            <a:ext cx="368935" cy="351378"/>
          </a:xfrm>
          <a:prstGeom prst="rect">
            <a:avLst/>
          </a:prstGeom>
          <a:solidFill>
            <a:srgbClr val="F2F2F2"/>
          </a:solidFill>
          <a:ln w="19049">
            <a:solidFill>
              <a:srgbClr val="666666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9398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276887" y="4036118"/>
            <a:ext cx="1724660" cy="1290320"/>
          </a:xfrm>
          <a:custGeom>
            <a:avLst/>
            <a:gdLst/>
            <a:ahLst/>
            <a:cxnLst/>
            <a:rect l="l" t="t" r="r" b="b"/>
            <a:pathLst>
              <a:path w="1724660" h="1290320">
                <a:moveTo>
                  <a:pt x="0" y="1289847"/>
                </a:moveTo>
                <a:lnTo>
                  <a:pt x="54072" y="1288311"/>
                </a:lnTo>
                <a:lnTo>
                  <a:pt x="106026" y="1283788"/>
                </a:lnTo>
                <a:lnTo>
                  <a:pt x="155950" y="1276401"/>
                </a:lnTo>
                <a:lnTo>
                  <a:pt x="203933" y="1266274"/>
                </a:lnTo>
                <a:lnTo>
                  <a:pt x="250062" y="1253534"/>
                </a:lnTo>
                <a:lnTo>
                  <a:pt x="294426" y="1238303"/>
                </a:lnTo>
                <a:lnTo>
                  <a:pt x="337113" y="1220707"/>
                </a:lnTo>
                <a:lnTo>
                  <a:pt x="378212" y="1200869"/>
                </a:lnTo>
                <a:lnTo>
                  <a:pt x="417810" y="1178915"/>
                </a:lnTo>
                <a:lnTo>
                  <a:pt x="455996" y="1154970"/>
                </a:lnTo>
                <a:lnTo>
                  <a:pt x="492858" y="1129156"/>
                </a:lnTo>
                <a:lnTo>
                  <a:pt x="528485" y="1101600"/>
                </a:lnTo>
                <a:lnTo>
                  <a:pt x="562964" y="1072425"/>
                </a:lnTo>
                <a:lnTo>
                  <a:pt x="596384" y="1041756"/>
                </a:lnTo>
                <a:lnTo>
                  <a:pt x="628834" y="1009717"/>
                </a:lnTo>
                <a:lnTo>
                  <a:pt x="660400" y="976433"/>
                </a:lnTo>
                <a:lnTo>
                  <a:pt x="691173" y="942029"/>
                </a:lnTo>
                <a:lnTo>
                  <a:pt x="721239" y="906629"/>
                </a:lnTo>
                <a:lnTo>
                  <a:pt x="750688" y="870358"/>
                </a:lnTo>
                <a:lnTo>
                  <a:pt x="779607" y="833339"/>
                </a:lnTo>
                <a:lnTo>
                  <a:pt x="808084" y="795698"/>
                </a:lnTo>
                <a:lnTo>
                  <a:pt x="836209" y="757559"/>
                </a:lnTo>
                <a:lnTo>
                  <a:pt x="864069" y="719046"/>
                </a:lnTo>
                <a:lnTo>
                  <a:pt x="891752" y="680284"/>
                </a:lnTo>
                <a:lnTo>
                  <a:pt x="919348" y="641398"/>
                </a:lnTo>
                <a:lnTo>
                  <a:pt x="948094" y="600896"/>
                </a:lnTo>
                <a:lnTo>
                  <a:pt x="976939" y="560534"/>
                </a:lnTo>
                <a:lnTo>
                  <a:pt x="1005985" y="520453"/>
                </a:lnTo>
                <a:lnTo>
                  <a:pt x="1035330" y="480793"/>
                </a:lnTo>
                <a:lnTo>
                  <a:pt x="1065073" y="441696"/>
                </a:lnTo>
                <a:lnTo>
                  <a:pt x="1095316" y="403302"/>
                </a:lnTo>
                <a:lnTo>
                  <a:pt x="1126157" y="365752"/>
                </a:lnTo>
                <a:lnTo>
                  <a:pt x="1157697" y="329188"/>
                </a:lnTo>
                <a:lnTo>
                  <a:pt x="1190034" y="293749"/>
                </a:lnTo>
                <a:lnTo>
                  <a:pt x="1223269" y="259578"/>
                </a:lnTo>
                <a:lnTo>
                  <a:pt x="1257502" y="226814"/>
                </a:lnTo>
                <a:lnTo>
                  <a:pt x="1292832" y="195599"/>
                </a:lnTo>
                <a:lnTo>
                  <a:pt x="1329359" y="166068"/>
                </a:lnTo>
                <a:lnTo>
                  <a:pt x="1367182" y="138369"/>
                </a:lnTo>
                <a:lnTo>
                  <a:pt x="1406400" y="112640"/>
                </a:lnTo>
                <a:lnTo>
                  <a:pt x="1447115" y="89022"/>
                </a:lnTo>
                <a:lnTo>
                  <a:pt x="1489425" y="67653"/>
                </a:lnTo>
                <a:lnTo>
                  <a:pt x="1533431" y="48674"/>
                </a:lnTo>
                <a:lnTo>
                  <a:pt x="1602847" y="25015"/>
                </a:lnTo>
                <a:lnTo>
                  <a:pt x="1676631" y="7524"/>
                </a:lnTo>
                <a:lnTo>
                  <a:pt x="1715281" y="1249"/>
                </a:lnTo>
                <a:lnTo>
                  <a:pt x="1724606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999570" y="4004719"/>
            <a:ext cx="88265" cy="62865"/>
          </a:xfrm>
          <a:custGeom>
            <a:avLst/>
            <a:gdLst/>
            <a:ahLst/>
            <a:cxnLst/>
            <a:rect l="l" t="t" r="r" b="b"/>
            <a:pathLst>
              <a:path w="88264" h="62864">
                <a:moveTo>
                  <a:pt x="3874" y="62799"/>
                </a:moveTo>
                <a:lnTo>
                  <a:pt x="88224" y="26074"/>
                </a:lnTo>
                <a:lnTo>
                  <a:pt x="0" y="0"/>
                </a:lnTo>
                <a:lnTo>
                  <a:pt x="3874" y="6279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38324" y="987659"/>
            <a:ext cx="8867350" cy="392210"/>
          </a:xfrm>
          <a:prstGeom prst="rect">
            <a:avLst/>
          </a:prstGeom>
        </p:spPr>
        <p:txBody>
          <a:bodyPr vert="horz" wrap="square" lIns="0" tIns="114097" rIns="0" bIns="0" rtlCol="0">
            <a:spAutoFit/>
          </a:bodyPr>
          <a:lstStyle/>
          <a:p>
            <a:pPr marL="6146800"/>
            <a:r>
              <a:rPr sz="1800" spc="-5" dirty="0">
                <a:solidFill>
                  <a:srgbClr val="0000FF"/>
                </a:solidFill>
              </a:rPr>
              <a:t>test</a:t>
            </a:r>
            <a:r>
              <a:rPr sz="1800" spc="-65" dirty="0">
                <a:solidFill>
                  <a:srgbClr val="0000FF"/>
                </a:solidFill>
              </a:rPr>
              <a:t> </a:t>
            </a:r>
            <a:r>
              <a:rPr sz="1800" spc="-5" dirty="0">
                <a:solidFill>
                  <a:srgbClr val="0000FF"/>
                </a:solidFill>
              </a:rPr>
              <a:t>image</a:t>
            </a:r>
            <a:endParaRPr sz="1800"/>
          </a:p>
        </p:txBody>
      </p:sp>
      <p:sp>
        <p:nvSpPr>
          <p:cNvPr id="20" name="object 20"/>
          <p:cNvSpPr/>
          <p:nvPr/>
        </p:nvSpPr>
        <p:spPr>
          <a:xfrm>
            <a:off x="3734268" y="4898566"/>
            <a:ext cx="459105" cy="769620"/>
          </a:xfrm>
          <a:custGeom>
            <a:avLst/>
            <a:gdLst/>
            <a:ahLst/>
            <a:cxnLst/>
            <a:rect l="l" t="t" r="r" b="b"/>
            <a:pathLst>
              <a:path w="459104" h="769620">
                <a:moveTo>
                  <a:pt x="0" y="0"/>
                </a:moveTo>
                <a:lnTo>
                  <a:pt x="458999" y="0"/>
                </a:lnTo>
                <a:lnTo>
                  <a:pt x="4589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734268" y="4898566"/>
            <a:ext cx="459105" cy="769620"/>
          </a:xfrm>
          <a:custGeom>
            <a:avLst/>
            <a:gdLst/>
            <a:ahLst/>
            <a:cxnLst/>
            <a:rect l="l" t="t" r="r" b="b"/>
            <a:pathLst>
              <a:path w="459104" h="769620">
                <a:moveTo>
                  <a:pt x="0" y="0"/>
                </a:moveTo>
                <a:lnTo>
                  <a:pt x="458999" y="0"/>
                </a:lnTo>
                <a:lnTo>
                  <a:pt x="4589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32674" y="5424740"/>
            <a:ext cx="1123950" cy="521970"/>
          </a:xfrm>
          <a:custGeom>
            <a:avLst/>
            <a:gdLst/>
            <a:ahLst/>
            <a:cxnLst/>
            <a:rect l="l" t="t" r="r" b="b"/>
            <a:pathLst>
              <a:path w="1123950" h="521970">
                <a:moveTo>
                  <a:pt x="0" y="0"/>
                </a:moveTo>
                <a:lnTo>
                  <a:pt x="1123797" y="0"/>
                </a:lnTo>
                <a:lnTo>
                  <a:pt x="1123797" y="521398"/>
                </a:lnTo>
                <a:lnTo>
                  <a:pt x="0" y="52139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483843" y="4029068"/>
            <a:ext cx="175260" cy="0"/>
          </a:xfrm>
          <a:custGeom>
            <a:avLst/>
            <a:gdLst/>
            <a:ahLst/>
            <a:cxnLst/>
            <a:rect l="l" t="t" r="r" b="b"/>
            <a:pathLst>
              <a:path w="175260">
                <a:moveTo>
                  <a:pt x="0" y="0"/>
                </a:moveTo>
                <a:lnTo>
                  <a:pt x="174899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658743" y="3997618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24"/>
                </a:moveTo>
                <a:lnTo>
                  <a:pt x="86449" y="31449"/>
                </a:lnTo>
                <a:lnTo>
                  <a:pt x="0" y="0"/>
                </a:lnTo>
                <a:lnTo>
                  <a:pt x="0" y="62924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957266" y="4528067"/>
            <a:ext cx="0" cy="370840"/>
          </a:xfrm>
          <a:custGeom>
            <a:avLst/>
            <a:gdLst/>
            <a:ahLst/>
            <a:cxnLst/>
            <a:rect l="l" t="t" r="r" b="b"/>
            <a:pathLst>
              <a:path h="370839">
                <a:moveTo>
                  <a:pt x="0" y="370499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925792" y="4441618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5">
                <a:moveTo>
                  <a:pt x="62924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773043" y="3644469"/>
            <a:ext cx="368935" cy="769620"/>
          </a:xfrm>
          <a:custGeom>
            <a:avLst/>
            <a:gdLst/>
            <a:ahLst/>
            <a:cxnLst/>
            <a:rect l="l" t="t" r="r" b="b"/>
            <a:pathLst>
              <a:path w="368935" h="769620">
                <a:moveTo>
                  <a:pt x="0" y="0"/>
                </a:moveTo>
                <a:lnTo>
                  <a:pt x="368399" y="0"/>
                </a:lnTo>
                <a:lnTo>
                  <a:pt x="3683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773043" y="3644469"/>
            <a:ext cx="368935" cy="769620"/>
          </a:xfrm>
          <a:custGeom>
            <a:avLst/>
            <a:gdLst/>
            <a:ahLst/>
            <a:cxnLst/>
            <a:rect l="l" t="t" r="r" b="b"/>
            <a:pathLst>
              <a:path w="368935" h="769620">
                <a:moveTo>
                  <a:pt x="0" y="0"/>
                </a:moveTo>
                <a:lnTo>
                  <a:pt x="368399" y="0"/>
                </a:lnTo>
                <a:lnTo>
                  <a:pt x="3683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859787" y="3932494"/>
            <a:ext cx="19494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h1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957266" y="3338479"/>
            <a:ext cx="0" cy="306070"/>
          </a:xfrm>
          <a:custGeom>
            <a:avLst/>
            <a:gdLst/>
            <a:ahLst/>
            <a:cxnLst/>
            <a:rect l="l" t="t" r="r" b="b"/>
            <a:pathLst>
              <a:path h="306069">
                <a:moveTo>
                  <a:pt x="0" y="305989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925792" y="3252031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62924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773043" y="2694096"/>
            <a:ext cx="368935" cy="351378"/>
          </a:xfrm>
          <a:prstGeom prst="rect">
            <a:avLst/>
          </a:prstGeom>
          <a:solidFill>
            <a:srgbClr val="F2F2F2"/>
          </a:solidFill>
          <a:ln w="19049">
            <a:solidFill>
              <a:srgbClr val="666666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9398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y1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420067" y="4898566"/>
            <a:ext cx="459105" cy="769620"/>
          </a:xfrm>
          <a:custGeom>
            <a:avLst/>
            <a:gdLst/>
            <a:ahLst/>
            <a:cxnLst/>
            <a:rect l="l" t="t" r="r" b="b"/>
            <a:pathLst>
              <a:path w="459104" h="769620">
                <a:moveTo>
                  <a:pt x="0" y="0"/>
                </a:moveTo>
                <a:lnTo>
                  <a:pt x="458999" y="0"/>
                </a:lnTo>
                <a:lnTo>
                  <a:pt x="4589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420067" y="4898566"/>
            <a:ext cx="459105" cy="769620"/>
          </a:xfrm>
          <a:custGeom>
            <a:avLst/>
            <a:gdLst/>
            <a:ahLst/>
            <a:cxnLst/>
            <a:rect l="l" t="t" r="r" b="b"/>
            <a:pathLst>
              <a:path w="459104" h="769620">
                <a:moveTo>
                  <a:pt x="0" y="0"/>
                </a:moveTo>
                <a:lnTo>
                  <a:pt x="458999" y="0"/>
                </a:lnTo>
                <a:lnTo>
                  <a:pt x="4589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141442" y="2959145"/>
            <a:ext cx="998855" cy="2249170"/>
          </a:xfrm>
          <a:custGeom>
            <a:avLst/>
            <a:gdLst/>
            <a:ahLst/>
            <a:cxnLst/>
            <a:rect l="l" t="t" r="r" b="b"/>
            <a:pathLst>
              <a:path w="998854" h="2249170">
                <a:moveTo>
                  <a:pt x="0" y="0"/>
                </a:moveTo>
                <a:lnTo>
                  <a:pt x="41586" y="1409"/>
                </a:lnTo>
                <a:lnTo>
                  <a:pt x="82692" y="5583"/>
                </a:lnTo>
                <a:lnTo>
                  <a:pt x="123287" y="12440"/>
                </a:lnTo>
                <a:lnTo>
                  <a:pt x="163342" y="21899"/>
                </a:lnTo>
                <a:lnTo>
                  <a:pt x="202826" y="33878"/>
                </a:lnTo>
                <a:lnTo>
                  <a:pt x="241711" y="48297"/>
                </a:lnTo>
                <a:lnTo>
                  <a:pt x="279967" y="65074"/>
                </a:lnTo>
                <a:lnTo>
                  <a:pt x="317564" y="84128"/>
                </a:lnTo>
                <a:lnTo>
                  <a:pt x="354474" y="105377"/>
                </a:lnTo>
                <a:lnTo>
                  <a:pt x="390665" y="128739"/>
                </a:lnTo>
                <a:lnTo>
                  <a:pt x="426109" y="154135"/>
                </a:lnTo>
                <a:lnTo>
                  <a:pt x="460776" y="181482"/>
                </a:lnTo>
                <a:lnTo>
                  <a:pt x="494637" y="210699"/>
                </a:lnTo>
                <a:lnTo>
                  <a:pt x="527662" y="241705"/>
                </a:lnTo>
                <a:lnTo>
                  <a:pt x="559821" y="274419"/>
                </a:lnTo>
                <a:lnTo>
                  <a:pt x="591086" y="308759"/>
                </a:lnTo>
                <a:lnTo>
                  <a:pt x="621425" y="344643"/>
                </a:lnTo>
                <a:lnTo>
                  <a:pt x="650810" y="381991"/>
                </a:lnTo>
                <a:lnTo>
                  <a:pt x="679212" y="420722"/>
                </a:lnTo>
                <a:lnTo>
                  <a:pt x="706600" y="460753"/>
                </a:lnTo>
                <a:lnTo>
                  <a:pt x="732945" y="502004"/>
                </a:lnTo>
                <a:lnTo>
                  <a:pt x="758218" y="544393"/>
                </a:lnTo>
                <a:lnTo>
                  <a:pt x="782389" y="587840"/>
                </a:lnTo>
                <a:lnTo>
                  <a:pt x="805428" y="632262"/>
                </a:lnTo>
                <a:lnTo>
                  <a:pt x="827307" y="677578"/>
                </a:lnTo>
                <a:lnTo>
                  <a:pt x="847994" y="723708"/>
                </a:lnTo>
                <a:lnTo>
                  <a:pt x="867461" y="770569"/>
                </a:lnTo>
                <a:lnTo>
                  <a:pt x="885679" y="818081"/>
                </a:lnTo>
                <a:lnTo>
                  <a:pt x="902617" y="866162"/>
                </a:lnTo>
                <a:lnTo>
                  <a:pt x="918246" y="914731"/>
                </a:lnTo>
                <a:lnTo>
                  <a:pt x="932536" y="963706"/>
                </a:lnTo>
                <a:lnTo>
                  <a:pt x="945459" y="1013007"/>
                </a:lnTo>
                <a:lnTo>
                  <a:pt x="956984" y="1062551"/>
                </a:lnTo>
                <a:lnTo>
                  <a:pt x="967081" y="1112259"/>
                </a:lnTo>
                <a:lnTo>
                  <a:pt x="975723" y="1162047"/>
                </a:lnTo>
                <a:lnTo>
                  <a:pt x="983494" y="1216502"/>
                </a:lnTo>
                <a:lnTo>
                  <a:pt x="989559" y="1270851"/>
                </a:lnTo>
                <a:lnTo>
                  <a:pt x="993991" y="1324986"/>
                </a:lnTo>
                <a:lnTo>
                  <a:pt x="996862" y="1378801"/>
                </a:lnTo>
                <a:lnTo>
                  <a:pt x="998245" y="1432191"/>
                </a:lnTo>
                <a:lnTo>
                  <a:pt x="998211" y="1485048"/>
                </a:lnTo>
                <a:lnTo>
                  <a:pt x="996834" y="1537267"/>
                </a:lnTo>
                <a:lnTo>
                  <a:pt x="994185" y="1588740"/>
                </a:lnTo>
                <a:lnTo>
                  <a:pt x="990338" y="1639362"/>
                </a:lnTo>
                <a:lnTo>
                  <a:pt x="985364" y="1689027"/>
                </a:lnTo>
                <a:lnTo>
                  <a:pt x="979336" y="1737627"/>
                </a:lnTo>
                <a:lnTo>
                  <a:pt x="972326" y="1785057"/>
                </a:lnTo>
                <a:lnTo>
                  <a:pt x="964408" y="1831210"/>
                </a:lnTo>
                <a:lnTo>
                  <a:pt x="955653" y="1875980"/>
                </a:lnTo>
                <a:lnTo>
                  <a:pt x="946134" y="1919261"/>
                </a:lnTo>
                <a:lnTo>
                  <a:pt x="935923" y="1960946"/>
                </a:lnTo>
                <a:lnTo>
                  <a:pt x="921364" y="2013864"/>
                </a:lnTo>
                <a:lnTo>
                  <a:pt x="905876" y="2063502"/>
                </a:lnTo>
                <a:lnTo>
                  <a:pt x="889632" y="2109608"/>
                </a:lnTo>
                <a:lnTo>
                  <a:pt x="872802" y="2151930"/>
                </a:lnTo>
                <a:lnTo>
                  <a:pt x="855559" y="2190218"/>
                </a:lnTo>
                <a:lnTo>
                  <a:pt x="838073" y="2224220"/>
                </a:lnTo>
                <a:lnTo>
                  <a:pt x="824898" y="2246770"/>
                </a:lnTo>
                <a:lnTo>
                  <a:pt x="823648" y="2248745"/>
                </a:lnTo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900090" y="5184242"/>
            <a:ext cx="86360" cy="80645"/>
          </a:xfrm>
          <a:custGeom>
            <a:avLst/>
            <a:gdLst/>
            <a:ahLst/>
            <a:cxnLst/>
            <a:rect l="l" t="t" r="r" b="b"/>
            <a:pathLst>
              <a:path w="86360" h="80645">
                <a:moveTo>
                  <a:pt x="44274" y="0"/>
                </a:moveTo>
                <a:lnTo>
                  <a:pt x="0" y="80649"/>
                </a:lnTo>
                <a:lnTo>
                  <a:pt x="85749" y="47324"/>
                </a:lnTo>
                <a:lnTo>
                  <a:pt x="44274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300486" y="3643906"/>
            <a:ext cx="109220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sample!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844920" y="5231393"/>
            <a:ext cx="238125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8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straw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575101" y="5231393"/>
            <a:ext cx="149225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8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hat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784072" y="5671504"/>
            <a:ext cx="815340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5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0" y="6581001"/>
            <a:ext cx="118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bject 4"/>
          <p:cNvSpPr txBox="1">
            <a:spLocks/>
          </p:cNvSpPr>
          <p:nvPr/>
        </p:nvSpPr>
        <p:spPr>
          <a:xfrm>
            <a:off x="1916777" y="340907"/>
            <a:ext cx="530796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Image</a:t>
            </a:r>
            <a:r>
              <a:rPr kumimoji="0" lang="en-US" sz="36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3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Captioning</a:t>
            </a:r>
            <a:endParaRPr kumimoji="0" lang="en-US" sz="3600" b="0" i="0" u="none" strike="noStrike" kern="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44" name="object 9"/>
          <p:cNvSpPr txBox="1"/>
          <p:nvPr/>
        </p:nvSpPr>
        <p:spPr>
          <a:xfrm>
            <a:off x="2784072" y="4898567"/>
            <a:ext cx="751827" cy="428322"/>
          </a:xfrm>
          <a:prstGeom prst="rect">
            <a:avLst/>
          </a:prstGeom>
          <a:solidFill>
            <a:srgbClr val="F2F2F2"/>
          </a:solidFill>
          <a:ln w="19049">
            <a:solidFill>
              <a:srgbClr val="66666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ts val="8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x0</a:t>
            </a:r>
          </a:p>
          <a:p>
            <a:pPr marL="107314" marR="99695" lvl="0" indent="0" algn="ctr" defTabSz="914400" rtl="0" eaLnBrk="1" fontAlgn="auto" latinLnBrk="0" hangingPunct="1">
              <a:lnSpc>
                <a:spcPts val="819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4565475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0974" y="962249"/>
            <a:ext cx="961148" cy="49334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70316" y="1114650"/>
            <a:ext cx="1885946" cy="13334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63097" y="1135974"/>
            <a:ext cx="2807970" cy="0"/>
          </a:xfrm>
          <a:custGeom>
            <a:avLst/>
            <a:gdLst/>
            <a:ahLst/>
            <a:cxnLst/>
            <a:rect l="l" t="t" r="r" b="b"/>
            <a:pathLst>
              <a:path w="2807970">
                <a:moveTo>
                  <a:pt x="2807694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76648" y="1104509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4" h="63500">
                <a:moveTo>
                  <a:pt x="86449" y="62930"/>
                </a:moveTo>
                <a:lnTo>
                  <a:pt x="0" y="31465"/>
                </a:lnTo>
                <a:lnTo>
                  <a:pt x="86449" y="0"/>
                </a:lnTo>
                <a:lnTo>
                  <a:pt x="86449" y="6293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76648" y="1104509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4" h="63500">
                <a:moveTo>
                  <a:pt x="86449" y="0"/>
                </a:moveTo>
                <a:lnTo>
                  <a:pt x="0" y="31465"/>
                </a:lnTo>
                <a:lnTo>
                  <a:pt x="86449" y="62930"/>
                </a:lnTo>
                <a:lnTo>
                  <a:pt x="86449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15594" y="3644469"/>
            <a:ext cx="368935" cy="769620"/>
          </a:xfrm>
          <a:custGeom>
            <a:avLst/>
            <a:gdLst/>
            <a:ahLst/>
            <a:cxnLst/>
            <a:rect l="l" t="t" r="r" b="b"/>
            <a:pathLst>
              <a:path w="368935" h="769620">
                <a:moveTo>
                  <a:pt x="0" y="0"/>
                </a:moveTo>
                <a:lnTo>
                  <a:pt x="368399" y="0"/>
                </a:lnTo>
                <a:lnTo>
                  <a:pt x="3683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15594" y="3644469"/>
            <a:ext cx="368935" cy="769620"/>
          </a:xfrm>
          <a:custGeom>
            <a:avLst/>
            <a:gdLst/>
            <a:ahLst/>
            <a:cxnLst/>
            <a:rect l="l" t="t" r="r" b="b"/>
            <a:pathLst>
              <a:path w="368935" h="769620">
                <a:moveTo>
                  <a:pt x="0" y="0"/>
                </a:moveTo>
                <a:lnTo>
                  <a:pt x="368399" y="0"/>
                </a:lnTo>
                <a:lnTo>
                  <a:pt x="3683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02325" y="3932494"/>
            <a:ext cx="19494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99793" y="4527967"/>
            <a:ext cx="0" cy="370840"/>
          </a:xfrm>
          <a:custGeom>
            <a:avLst/>
            <a:gdLst/>
            <a:ahLst/>
            <a:cxnLst/>
            <a:rect l="l" t="t" r="r" b="b"/>
            <a:pathLst>
              <a:path h="370839">
                <a:moveTo>
                  <a:pt x="0" y="370499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268318" y="4441518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5">
                <a:moveTo>
                  <a:pt x="62924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299793" y="3338479"/>
            <a:ext cx="0" cy="306070"/>
          </a:xfrm>
          <a:custGeom>
            <a:avLst/>
            <a:gdLst/>
            <a:ahLst/>
            <a:cxnLst/>
            <a:rect l="l" t="t" r="r" b="b"/>
            <a:pathLst>
              <a:path h="306069">
                <a:moveTo>
                  <a:pt x="0" y="305989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268318" y="3252031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62924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15594" y="2694096"/>
            <a:ext cx="368935" cy="351378"/>
          </a:xfrm>
          <a:prstGeom prst="rect">
            <a:avLst/>
          </a:prstGeom>
          <a:solidFill>
            <a:srgbClr val="F2F2F2"/>
          </a:solidFill>
          <a:ln w="19049">
            <a:solidFill>
              <a:srgbClr val="666666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9398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276887" y="4036118"/>
            <a:ext cx="1724660" cy="1290320"/>
          </a:xfrm>
          <a:custGeom>
            <a:avLst/>
            <a:gdLst/>
            <a:ahLst/>
            <a:cxnLst/>
            <a:rect l="l" t="t" r="r" b="b"/>
            <a:pathLst>
              <a:path w="1724660" h="1290320">
                <a:moveTo>
                  <a:pt x="0" y="1289847"/>
                </a:moveTo>
                <a:lnTo>
                  <a:pt x="54072" y="1288311"/>
                </a:lnTo>
                <a:lnTo>
                  <a:pt x="106026" y="1283788"/>
                </a:lnTo>
                <a:lnTo>
                  <a:pt x="155950" y="1276401"/>
                </a:lnTo>
                <a:lnTo>
                  <a:pt x="203933" y="1266274"/>
                </a:lnTo>
                <a:lnTo>
                  <a:pt x="250062" y="1253534"/>
                </a:lnTo>
                <a:lnTo>
                  <a:pt x="294426" y="1238303"/>
                </a:lnTo>
                <a:lnTo>
                  <a:pt x="337113" y="1220707"/>
                </a:lnTo>
                <a:lnTo>
                  <a:pt x="378212" y="1200869"/>
                </a:lnTo>
                <a:lnTo>
                  <a:pt x="417810" y="1178915"/>
                </a:lnTo>
                <a:lnTo>
                  <a:pt x="455996" y="1154970"/>
                </a:lnTo>
                <a:lnTo>
                  <a:pt x="492858" y="1129156"/>
                </a:lnTo>
                <a:lnTo>
                  <a:pt x="528485" y="1101600"/>
                </a:lnTo>
                <a:lnTo>
                  <a:pt x="562964" y="1072425"/>
                </a:lnTo>
                <a:lnTo>
                  <a:pt x="596384" y="1041756"/>
                </a:lnTo>
                <a:lnTo>
                  <a:pt x="628834" y="1009717"/>
                </a:lnTo>
                <a:lnTo>
                  <a:pt x="660400" y="976433"/>
                </a:lnTo>
                <a:lnTo>
                  <a:pt x="691173" y="942029"/>
                </a:lnTo>
                <a:lnTo>
                  <a:pt x="721239" y="906629"/>
                </a:lnTo>
                <a:lnTo>
                  <a:pt x="750688" y="870358"/>
                </a:lnTo>
                <a:lnTo>
                  <a:pt x="779607" y="833339"/>
                </a:lnTo>
                <a:lnTo>
                  <a:pt x="808084" y="795698"/>
                </a:lnTo>
                <a:lnTo>
                  <a:pt x="836209" y="757559"/>
                </a:lnTo>
                <a:lnTo>
                  <a:pt x="864069" y="719046"/>
                </a:lnTo>
                <a:lnTo>
                  <a:pt x="891752" y="680284"/>
                </a:lnTo>
                <a:lnTo>
                  <a:pt x="919348" y="641398"/>
                </a:lnTo>
                <a:lnTo>
                  <a:pt x="948094" y="600896"/>
                </a:lnTo>
                <a:lnTo>
                  <a:pt x="976939" y="560534"/>
                </a:lnTo>
                <a:lnTo>
                  <a:pt x="1005985" y="520453"/>
                </a:lnTo>
                <a:lnTo>
                  <a:pt x="1035330" y="480793"/>
                </a:lnTo>
                <a:lnTo>
                  <a:pt x="1065073" y="441696"/>
                </a:lnTo>
                <a:lnTo>
                  <a:pt x="1095316" y="403302"/>
                </a:lnTo>
                <a:lnTo>
                  <a:pt x="1126157" y="365752"/>
                </a:lnTo>
                <a:lnTo>
                  <a:pt x="1157697" y="329188"/>
                </a:lnTo>
                <a:lnTo>
                  <a:pt x="1190034" y="293749"/>
                </a:lnTo>
                <a:lnTo>
                  <a:pt x="1223269" y="259578"/>
                </a:lnTo>
                <a:lnTo>
                  <a:pt x="1257502" y="226814"/>
                </a:lnTo>
                <a:lnTo>
                  <a:pt x="1292832" y="195599"/>
                </a:lnTo>
                <a:lnTo>
                  <a:pt x="1329359" y="166068"/>
                </a:lnTo>
                <a:lnTo>
                  <a:pt x="1367182" y="138369"/>
                </a:lnTo>
                <a:lnTo>
                  <a:pt x="1406400" y="112640"/>
                </a:lnTo>
                <a:lnTo>
                  <a:pt x="1447115" y="89022"/>
                </a:lnTo>
                <a:lnTo>
                  <a:pt x="1489425" y="67653"/>
                </a:lnTo>
                <a:lnTo>
                  <a:pt x="1533431" y="48674"/>
                </a:lnTo>
                <a:lnTo>
                  <a:pt x="1602847" y="25015"/>
                </a:lnTo>
                <a:lnTo>
                  <a:pt x="1676631" y="7524"/>
                </a:lnTo>
                <a:lnTo>
                  <a:pt x="1715281" y="1249"/>
                </a:lnTo>
                <a:lnTo>
                  <a:pt x="1724606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999570" y="4004719"/>
            <a:ext cx="88265" cy="62865"/>
          </a:xfrm>
          <a:custGeom>
            <a:avLst/>
            <a:gdLst/>
            <a:ahLst/>
            <a:cxnLst/>
            <a:rect l="l" t="t" r="r" b="b"/>
            <a:pathLst>
              <a:path w="88264" h="62864">
                <a:moveTo>
                  <a:pt x="3874" y="62799"/>
                </a:moveTo>
                <a:lnTo>
                  <a:pt x="88224" y="26074"/>
                </a:lnTo>
                <a:lnTo>
                  <a:pt x="0" y="0"/>
                </a:lnTo>
                <a:lnTo>
                  <a:pt x="3874" y="6279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38324" y="987659"/>
            <a:ext cx="8867350" cy="392210"/>
          </a:xfrm>
          <a:prstGeom prst="rect">
            <a:avLst/>
          </a:prstGeom>
        </p:spPr>
        <p:txBody>
          <a:bodyPr vert="horz" wrap="square" lIns="0" tIns="114097" rIns="0" bIns="0" rtlCol="0">
            <a:spAutoFit/>
          </a:bodyPr>
          <a:lstStyle/>
          <a:p>
            <a:pPr marL="6146800"/>
            <a:r>
              <a:rPr sz="1800" spc="-5" dirty="0">
                <a:solidFill>
                  <a:srgbClr val="0000FF"/>
                </a:solidFill>
              </a:rPr>
              <a:t>test</a:t>
            </a:r>
            <a:r>
              <a:rPr sz="1800" spc="-65" dirty="0">
                <a:solidFill>
                  <a:srgbClr val="0000FF"/>
                </a:solidFill>
              </a:rPr>
              <a:t> </a:t>
            </a:r>
            <a:r>
              <a:rPr sz="1800" spc="-5" dirty="0">
                <a:solidFill>
                  <a:srgbClr val="0000FF"/>
                </a:solidFill>
              </a:rPr>
              <a:t>image</a:t>
            </a:r>
            <a:endParaRPr sz="1800"/>
          </a:p>
        </p:txBody>
      </p:sp>
      <p:sp>
        <p:nvSpPr>
          <p:cNvPr id="20" name="object 20"/>
          <p:cNvSpPr/>
          <p:nvPr/>
        </p:nvSpPr>
        <p:spPr>
          <a:xfrm>
            <a:off x="3734268" y="4898566"/>
            <a:ext cx="459105" cy="769620"/>
          </a:xfrm>
          <a:custGeom>
            <a:avLst/>
            <a:gdLst/>
            <a:ahLst/>
            <a:cxnLst/>
            <a:rect l="l" t="t" r="r" b="b"/>
            <a:pathLst>
              <a:path w="459104" h="769620">
                <a:moveTo>
                  <a:pt x="0" y="0"/>
                </a:moveTo>
                <a:lnTo>
                  <a:pt x="458999" y="0"/>
                </a:lnTo>
                <a:lnTo>
                  <a:pt x="4589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734268" y="4898566"/>
            <a:ext cx="459105" cy="769620"/>
          </a:xfrm>
          <a:custGeom>
            <a:avLst/>
            <a:gdLst/>
            <a:ahLst/>
            <a:cxnLst/>
            <a:rect l="l" t="t" r="r" b="b"/>
            <a:pathLst>
              <a:path w="459104" h="769620">
                <a:moveTo>
                  <a:pt x="0" y="0"/>
                </a:moveTo>
                <a:lnTo>
                  <a:pt x="458999" y="0"/>
                </a:lnTo>
                <a:lnTo>
                  <a:pt x="4589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32674" y="5424740"/>
            <a:ext cx="1123950" cy="521970"/>
          </a:xfrm>
          <a:custGeom>
            <a:avLst/>
            <a:gdLst/>
            <a:ahLst/>
            <a:cxnLst/>
            <a:rect l="l" t="t" r="r" b="b"/>
            <a:pathLst>
              <a:path w="1123950" h="521970">
                <a:moveTo>
                  <a:pt x="0" y="0"/>
                </a:moveTo>
                <a:lnTo>
                  <a:pt x="1123797" y="0"/>
                </a:lnTo>
                <a:lnTo>
                  <a:pt x="1123797" y="521398"/>
                </a:lnTo>
                <a:lnTo>
                  <a:pt x="0" y="52139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483843" y="4029068"/>
            <a:ext cx="175260" cy="0"/>
          </a:xfrm>
          <a:custGeom>
            <a:avLst/>
            <a:gdLst/>
            <a:ahLst/>
            <a:cxnLst/>
            <a:rect l="l" t="t" r="r" b="b"/>
            <a:pathLst>
              <a:path w="175260">
                <a:moveTo>
                  <a:pt x="0" y="0"/>
                </a:moveTo>
                <a:lnTo>
                  <a:pt x="174899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658743" y="3997618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24"/>
                </a:moveTo>
                <a:lnTo>
                  <a:pt x="86449" y="31449"/>
                </a:lnTo>
                <a:lnTo>
                  <a:pt x="0" y="0"/>
                </a:lnTo>
                <a:lnTo>
                  <a:pt x="0" y="62924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957266" y="4528067"/>
            <a:ext cx="0" cy="370840"/>
          </a:xfrm>
          <a:custGeom>
            <a:avLst/>
            <a:gdLst/>
            <a:ahLst/>
            <a:cxnLst/>
            <a:rect l="l" t="t" r="r" b="b"/>
            <a:pathLst>
              <a:path h="370839">
                <a:moveTo>
                  <a:pt x="0" y="370499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925792" y="4441618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5">
                <a:moveTo>
                  <a:pt x="62924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773043" y="3644469"/>
            <a:ext cx="368935" cy="769620"/>
          </a:xfrm>
          <a:custGeom>
            <a:avLst/>
            <a:gdLst/>
            <a:ahLst/>
            <a:cxnLst/>
            <a:rect l="l" t="t" r="r" b="b"/>
            <a:pathLst>
              <a:path w="368935" h="769620">
                <a:moveTo>
                  <a:pt x="0" y="0"/>
                </a:moveTo>
                <a:lnTo>
                  <a:pt x="368399" y="0"/>
                </a:lnTo>
                <a:lnTo>
                  <a:pt x="3683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773043" y="3644469"/>
            <a:ext cx="368935" cy="769620"/>
          </a:xfrm>
          <a:custGeom>
            <a:avLst/>
            <a:gdLst/>
            <a:ahLst/>
            <a:cxnLst/>
            <a:rect l="l" t="t" r="r" b="b"/>
            <a:pathLst>
              <a:path w="368935" h="769620">
                <a:moveTo>
                  <a:pt x="0" y="0"/>
                </a:moveTo>
                <a:lnTo>
                  <a:pt x="368399" y="0"/>
                </a:lnTo>
                <a:lnTo>
                  <a:pt x="3683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859787" y="3932494"/>
            <a:ext cx="19494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h1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957266" y="3338479"/>
            <a:ext cx="0" cy="306070"/>
          </a:xfrm>
          <a:custGeom>
            <a:avLst/>
            <a:gdLst/>
            <a:ahLst/>
            <a:cxnLst/>
            <a:rect l="l" t="t" r="r" b="b"/>
            <a:pathLst>
              <a:path h="306069">
                <a:moveTo>
                  <a:pt x="0" y="305989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925792" y="3252031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62924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773043" y="2694096"/>
            <a:ext cx="368935" cy="351378"/>
          </a:xfrm>
          <a:prstGeom prst="rect">
            <a:avLst/>
          </a:prstGeom>
          <a:solidFill>
            <a:srgbClr val="F2F2F2"/>
          </a:solidFill>
          <a:ln w="19049">
            <a:solidFill>
              <a:srgbClr val="666666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9398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y1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420067" y="4898566"/>
            <a:ext cx="459105" cy="769620"/>
          </a:xfrm>
          <a:custGeom>
            <a:avLst/>
            <a:gdLst/>
            <a:ahLst/>
            <a:cxnLst/>
            <a:rect l="l" t="t" r="r" b="b"/>
            <a:pathLst>
              <a:path w="459104" h="769620">
                <a:moveTo>
                  <a:pt x="0" y="0"/>
                </a:moveTo>
                <a:lnTo>
                  <a:pt x="458999" y="0"/>
                </a:lnTo>
                <a:lnTo>
                  <a:pt x="4589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420067" y="4898566"/>
            <a:ext cx="459105" cy="769620"/>
          </a:xfrm>
          <a:custGeom>
            <a:avLst/>
            <a:gdLst/>
            <a:ahLst/>
            <a:cxnLst/>
            <a:rect l="l" t="t" r="r" b="b"/>
            <a:pathLst>
              <a:path w="459104" h="769620">
                <a:moveTo>
                  <a:pt x="0" y="0"/>
                </a:moveTo>
                <a:lnTo>
                  <a:pt x="458999" y="0"/>
                </a:lnTo>
                <a:lnTo>
                  <a:pt x="4589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141617" y="4029068"/>
            <a:ext cx="174625" cy="0"/>
          </a:xfrm>
          <a:custGeom>
            <a:avLst/>
            <a:gdLst/>
            <a:ahLst/>
            <a:cxnLst/>
            <a:rect l="l" t="t" r="r" b="b"/>
            <a:pathLst>
              <a:path w="174625">
                <a:moveTo>
                  <a:pt x="0" y="0"/>
                </a:moveTo>
                <a:lnTo>
                  <a:pt x="174599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316217" y="3997618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24"/>
                </a:moveTo>
                <a:lnTo>
                  <a:pt x="86449" y="31449"/>
                </a:lnTo>
                <a:lnTo>
                  <a:pt x="0" y="0"/>
                </a:lnTo>
                <a:lnTo>
                  <a:pt x="0" y="62924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430517" y="3644469"/>
            <a:ext cx="368935" cy="769620"/>
          </a:xfrm>
          <a:custGeom>
            <a:avLst/>
            <a:gdLst/>
            <a:ahLst/>
            <a:cxnLst/>
            <a:rect l="l" t="t" r="r" b="b"/>
            <a:pathLst>
              <a:path w="368935" h="769620">
                <a:moveTo>
                  <a:pt x="0" y="0"/>
                </a:moveTo>
                <a:lnTo>
                  <a:pt x="368399" y="0"/>
                </a:lnTo>
                <a:lnTo>
                  <a:pt x="3683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430517" y="3644469"/>
            <a:ext cx="368935" cy="769620"/>
          </a:xfrm>
          <a:custGeom>
            <a:avLst/>
            <a:gdLst/>
            <a:ahLst/>
            <a:cxnLst/>
            <a:rect l="l" t="t" r="r" b="b"/>
            <a:pathLst>
              <a:path w="368935" h="769620">
                <a:moveTo>
                  <a:pt x="0" y="0"/>
                </a:moveTo>
                <a:lnTo>
                  <a:pt x="368399" y="0"/>
                </a:lnTo>
                <a:lnTo>
                  <a:pt x="3683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517249" y="3932494"/>
            <a:ext cx="19494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h2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614715" y="3338479"/>
            <a:ext cx="0" cy="306070"/>
          </a:xfrm>
          <a:custGeom>
            <a:avLst/>
            <a:gdLst/>
            <a:ahLst/>
            <a:cxnLst/>
            <a:rect l="l" t="t" r="r" b="b"/>
            <a:pathLst>
              <a:path h="306069">
                <a:moveTo>
                  <a:pt x="0" y="305989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583265" y="3252031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62924" y="86449"/>
                </a:moveTo>
                <a:lnTo>
                  <a:pt x="31449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430517" y="2694096"/>
            <a:ext cx="368935" cy="351378"/>
          </a:xfrm>
          <a:prstGeom prst="rect">
            <a:avLst/>
          </a:prstGeom>
          <a:solidFill>
            <a:srgbClr val="F2F2F2"/>
          </a:solidFill>
          <a:ln w="19049">
            <a:solidFill>
              <a:srgbClr val="666666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9398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y2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614715" y="4528067"/>
            <a:ext cx="0" cy="370840"/>
          </a:xfrm>
          <a:custGeom>
            <a:avLst/>
            <a:gdLst/>
            <a:ahLst/>
            <a:cxnLst/>
            <a:rect l="l" t="t" r="r" b="b"/>
            <a:pathLst>
              <a:path h="370839">
                <a:moveTo>
                  <a:pt x="0" y="370499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583265" y="4441618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5">
                <a:moveTo>
                  <a:pt x="62924" y="86449"/>
                </a:moveTo>
                <a:lnTo>
                  <a:pt x="31449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844920" y="5231393"/>
            <a:ext cx="238125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8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straw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575101" y="5231393"/>
            <a:ext cx="149225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8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hat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784072" y="5671504"/>
            <a:ext cx="815340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5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0" y="6581001"/>
            <a:ext cx="118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bject 4"/>
          <p:cNvSpPr txBox="1">
            <a:spLocks/>
          </p:cNvSpPr>
          <p:nvPr/>
        </p:nvSpPr>
        <p:spPr>
          <a:xfrm>
            <a:off x="1916777" y="340907"/>
            <a:ext cx="530796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Image</a:t>
            </a:r>
            <a:r>
              <a:rPr kumimoji="0" lang="en-US" sz="36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3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Captioning</a:t>
            </a:r>
            <a:endParaRPr kumimoji="0" lang="en-US" sz="3600" b="0" i="0" u="none" strike="noStrike" kern="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51" name="object 9"/>
          <p:cNvSpPr txBox="1"/>
          <p:nvPr/>
        </p:nvSpPr>
        <p:spPr>
          <a:xfrm>
            <a:off x="2784072" y="4898567"/>
            <a:ext cx="751827" cy="428322"/>
          </a:xfrm>
          <a:prstGeom prst="rect">
            <a:avLst/>
          </a:prstGeom>
          <a:solidFill>
            <a:srgbClr val="F2F2F2"/>
          </a:solidFill>
          <a:ln w="19049">
            <a:solidFill>
              <a:srgbClr val="66666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ts val="8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x0</a:t>
            </a:r>
          </a:p>
          <a:p>
            <a:pPr marL="107314" marR="99695" lvl="0" indent="0" algn="ctr" defTabSz="914400" rtl="0" eaLnBrk="1" fontAlgn="auto" latinLnBrk="0" hangingPunct="1">
              <a:lnSpc>
                <a:spcPts val="819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2834388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0974" y="962249"/>
            <a:ext cx="961148" cy="49334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70316" y="1114650"/>
            <a:ext cx="1885946" cy="13334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63097" y="1135974"/>
            <a:ext cx="2807970" cy="0"/>
          </a:xfrm>
          <a:custGeom>
            <a:avLst/>
            <a:gdLst/>
            <a:ahLst/>
            <a:cxnLst/>
            <a:rect l="l" t="t" r="r" b="b"/>
            <a:pathLst>
              <a:path w="2807970">
                <a:moveTo>
                  <a:pt x="2807694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76648" y="1104509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4" h="63500">
                <a:moveTo>
                  <a:pt x="86449" y="62930"/>
                </a:moveTo>
                <a:lnTo>
                  <a:pt x="0" y="31465"/>
                </a:lnTo>
                <a:lnTo>
                  <a:pt x="86449" y="0"/>
                </a:lnTo>
                <a:lnTo>
                  <a:pt x="86449" y="6293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76648" y="1104509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4" h="63500">
                <a:moveTo>
                  <a:pt x="86449" y="0"/>
                </a:moveTo>
                <a:lnTo>
                  <a:pt x="0" y="31465"/>
                </a:lnTo>
                <a:lnTo>
                  <a:pt x="86449" y="62930"/>
                </a:lnTo>
                <a:lnTo>
                  <a:pt x="86449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15594" y="3644469"/>
            <a:ext cx="368935" cy="769620"/>
          </a:xfrm>
          <a:custGeom>
            <a:avLst/>
            <a:gdLst/>
            <a:ahLst/>
            <a:cxnLst/>
            <a:rect l="l" t="t" r="r" b="b"/>
            <a:pathLst>
              <a:path w="368935" h="769620">
                <a:moveTo>
                  <a:pt x="0" y="0"/>
                </a:moveTo>
                <a:lnTo>
                  <a:pt x="368399" y="0"/>
                </a:lnTo>
                <a:lnTo>
                  <a:pt x="3683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15594" y="3644469"/>
            <a:ext cx="368935" cy="769620"/>
          </a:xfrm>
          <a:custGeom>
            <a:avLst/>
            <a:gdLst/>
            <a:ahLst/>
            <a:cxnLst/>
            <a:rect l="l" t="t" r="r" b="b"/>
            <a:pathLst>
              <a:path w="368935" h="769620">
                <a:moveTo>
                  <a:pt x="0" y="0"/>
                </a:moveTo>
                <a:lnTo>
                  <a:pt x="368399" y="0"/>
                </a:lnTo>
                <a:lnTo>
                  <a:pt x="3683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02325" y="3932494"/>
            <a:ext cx="19494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99793" y="4527967"/>
            <a:ext cx="0" cy="370840"/>
          </a:xfrm>
          <a:custGeom>
            <a:avLst/>
            <a:gdLst/>
            <a:ahLst/>
            <a:cxnLst/>
            <a:rect l="l" t="t" r="r" b="b"/>
            <a:pathLst>
              <a:path h="370839">
                <a:moveTo>
                  <a:pt x="0" y="370499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268318" y="4441518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5">
                <a:moveTo>
                  <a:pt x="62924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299793" y="3338479"/>
            <a:ext cx="0" cy="306070"/>
          </a:xfrm>
          <a:custGeom>
            <a:avLst/>
            <a:gdLst/>
            <a:ahLst/>
            <a:cxnLst/>
            <a:rect l="l" t="t" r="r" b="b"/>
            <a:pathLst>
              <a:path h="306069">
                <a:moveTo>
                  <a:pt x="0" y="305989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268318" y="3252031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62924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15594" y="2694096"/>
            <a:ext cx="368935" cy="351378"/>
          </a:xfrm>
          <a:prstGeom prst="rect">
            <a:avLst/>
          </a:prstGeom>
          <a:solidFill>
            <a:srgbClr val="F2F2F2"/>
          </a:solidFill>
          <a:ln w="19049">
            <a:solidFill>
              <a:srgbClr val="666666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9398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276887" y="4036118"/>
            <a:ext cx="1724660" cy="1290320"/>
          </a:xfrm>
          <a:custGeom>
            <a:avLst/>
            <a:gdLst/>
            <a:ahLst/>
            <a:cxnLst/>
            <a:rect l="l" t="t" r="r" b="b"/>
            <a:pathLst>
              <a:path w="1724660" h="1290320">
                <a:moveTo>
                  <a:pt x="0" y="1289847"/>
                </a:moveTo>
                <a:lnTo>
                  <a:pt x="54072" y="1288311"/>
                </a:lnTo>
                <a:lnTo>
                  <a:pt x="106026" y="1283788"/>
                </a:lnTo>
                <a:lnTo>
                  <a:pt x="155950" y="1276401"/>
                </a:lnTo>
                <a:lnTo>
                  <a:pt x="203933" y="1266274"/>
                </a:lnTo>
                <a:lnTo>
                  <a:pt x="250062" y="1253534"/>
                </a:lnTo>
                <a:lnTo>
                  <a:pt x="294426" y="1238303"/>
                </a:lnTo>
                <a:lnTo>
                  <a:pt x="337113" y="1220707"/>
                </a:lnTo>
                <a:lnTo>
                  <a:pt x="378212" y="1200869"/>
                </a:lnTo>
                <a:lnTo>
                  <a:pt x="417810" y="1178915"/>
                </a:lnTo>
                <a:lnTo>
                  <a:pt x="455996" y="1154970"/>
                </a:lnTo>
                <a:lnTo>
                  <a:pt x="492858" y="1129156"/>
                </a:lnTo>
                <a:lnTo>
                  <a:pt x="528485" y="1101600"/>
                </a:lnTo>
                <a:lnTo>
                  <a:pt x="562964" y="1072425"/>
                </a:lnTo>
                <a:lnTo>
                  <a:pt x="596384" y="1041756"/>
                </a:lnTo>
                <a:lnTo>
                  <a:pt x="628834" y="1009717"/>
                </a:lnTo>
                <a:lnTo>
                  <a:pt x="660400" y="976433"/>
                </a:lnTo>
                <a:lnTo>
                  <a:pt x="691173" y="942029"/>
                </a:lnTo>
                <a:lnTo>
                  <a:pt x="721239" y="906629"/>
                </a:lnTo>
                <a:lnTo>
                  <a:pt x="750688" y="870358"/>
                </a:lnTo>
                <a:lnTo>
                  <a:pt x="779607" y="833339"/>
                </a:lnTo>
                <a:lnTo>
                  <a:pt x="808084" y="795698"/>
                </a:lnTo>
                <a:lnTo>
                  <a:pt x="836209" y="757559"/>
                </a:lnTo>
                <a:lnTo>
                  <a:pt x="864069" y="719046"/>
                </a:lnTo>
                <a:lnTo>
                  <a:pt x="891752" y="680284"/>
                </a:lnTo>
                <a:lnTo>
                  <a:pt x="919348" y="641398"/>
                </a:lnTo>
                <a:lnTo>
                  <a:pt x="948094" y="600896"/>
                </a:lnTo>
                <a:lnTo>
                  <a:pt x="976939" y="560534"/>
                </a:lnTo>
                <a:lnTo>
                  <a:pt x="1005985" y="520453"/>
                </a:lnTo>
                <a:lnTo>
                  <a:pt x="1035330" y="480793"/>
                </a:lnTo>
                <a:lnTo>
                  <a:pt x="1065073" y="441696"/>
                </a:lnTo>
                <a:lnTo>
                  <a:pt x="1095316" y="403302"/>
                </a:lnTo>
                <a:lnTo>
                  <a:pt x="1126157" y="365752"/>
                </a:lnTo>
                <a:lnTo>
                  <a:pt x="1157697" y="329188"/>
                </a:lnTo>
                <a:lnTo>
                  <a:pt x="1190034" y="293749"/>
                </a:lnTo>
                <a:lnTo>
                  <a:pt x="1223269" y="259578"/>
                </a:lnTo>
                <a:lnTo>
                  <a:pt x="1257502" y="226814"/>
                </a:lnTo>
                <a:lnTo>
                  <a:pt x="1292832" y="195599"/>
                </a:lnTo>
                <a:lnTo>
                  <a:pt x="1329359" y="166068"/>
                </a:lnTo>
                <a:lnTo>
                  <a:pt x="1367182" y="138369"/>
                </a:lnTo>
                <a:lnTo>
                  <a:pt x="1406400" y="112640"/>
                </a:lnTo>
                <a:lnTo>
                  <a:pt x="1447115" y="89022"/>
                </a:lnTo>
                <a:lnTo>
                  <a:pt x="1489425" y="67653"/>
                </a:lnTo>
                <a:lnTo>
                  <a:pt x="1533431" y="48674"/>
                </a:lnTo>
                <a:lnTo>
                  <a:pt x="1602847" y="25015"/>
                </a:lnTo>
                <a:lnTo>
                  <a:pt x="1676631" y="7524"/>
                </a:lnTo>
                <a:lnTo>
                  <a:pt x="1715281" y="1249"/>
                </a:lnTo>
                <a:lnTo>
                  <a:pt x="1724606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999570" y="4004719"/>
            <a:ext cx="88265" cy="62865"/>
          </a:xfrm>
          <a:custGeom>
            <a:avLst/>
            <a:gdLst/>
            <a:ahLst/>
            <a:cxnLst/>
            <a:rect l="l" t="t" r="r" b="b"/>
            <a:pathLst>
              <a:path w="88264" h="62864">
                <a:moveTo>
                  <a:pt x="3874" y="62799"/>
                </a:moveTo>
                <a:lnTo>
                  <a:pt x="88224" y="26074"/>
                </a:lnTo>
                <a:lnTo>
                  <a:pt x="0" y="0"/>
                </a:lnTo>
                <a:lnTo>
                  <a:pt x="3874" y="6279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38324" y="987659"/>
            <a:ext cx="8867350" cy="392210"/>
          </a:xfrm>
          <a:prstGeom prst="rect">
            <a:avLst/>
          </a:prstGeom>
        </p:spPr>
        <p:txBody>
          <a:bodyPr vert="horz" wrap="square" lIns="0" tIns="114097" rIns="0" bIns="0" rtlCol="0">
            <a:spAutoFit/>
          </a:bodyPr>
          <a:lstStyle/>
          <a:p>
            <a:pPr marL="6146800"/>
            <a:r>
              <a:rPr sz="1800" spc="-5" dirty="0">
                <a:solidFill>
                  <a:srgbClr val="0000FF"/>
                </a:solidFill>
              </a:rPr>
              <a:t>test</a:t>
            </a:r>
            <a:r>
              <a:rPr sz="1800" spc="-65" dirty="0">
                <a:solidFill>
                  <a:srgbClr val="0000FF"/>
                </a:solidFill>
              </a:rPr>
              <a:t> </a:t>
            </a:r>
            <a:r>
              <a:rPr sz="1800" spc="-5" dirty="0">
                <a:solidFill>
                  <a:srgbClr val="0000FF"/>
                </a:solidFill>
              </a:rPr>
              <a:t>image</a:t>
            </a:r>
            <a:endParaRPr sz="1800"/>
          </a:p>
        </p:txBody>
      </p:sp>
      <p:sp>
        <p:nvSpPr>
          <p:cNvPr id="20" name="object 20"/>
          <p:cNvSpPr/>
          <p:nvPr/>
        </p:nvSpPr>
        <p:spPr>
          <a:xfrm>
            <a:off x="3734268" y="4898566"/>
            <a:ext cx="459105" cy="769620"/>
          </a:xfrm>
          <a:custGeom>
            <a:avLst/>
            <a:gdLst/>
            <a:ahLst/>
            <a:cxnLst/>
            <a:rect l="l" t="t" r="r" b="b"/>
            <a:pathLst>
              <a:path w="459104" h="769620">
                <a:moveTo>
                  <a:pt x="0" y="0"/>
                </a:moveTo>
                <a:lnTo>
                  <a:pt x="458999" y="0"/>
                </a:lnTo>
                <a:lnTo>
                  <a:pt x="4589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734268" y="4898566"/>
            <a:ext cx="459105" cy="769620"/>
          </a:xfrm>
          <a:custGeom>
            <a:avLst/>
            <a:gdLst/>
            <a:ahLst/>
            <a:cxnLst/>
            <a:rect l="l" t="t" r="r" b="b"/>
            <a:pathLst>
              <a:path w="459104" h="769620">
                <a:moveTo>
                  <a:pt x="0" y="0"/>
                </a:moveTo>
                <a:lnTo>
                  <a:pt x="458999" y="0"/>
                </a:lnTo>
                <a:lnTo>
                  <a:pt x="4589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32674" y="5424740"/>
            <a:ext cx="1123950" cy="521970"/>
          </a:xfrm>
          <a:custGeom>
            <a:avLst/>
            <a:gdLst/>
            <a:ahLst/>
            <a:cxnLst/>
            <a:rect l="l" t="t" r="r" b="b"/>
            <a:pathLst>
              <a:path w="1123950" h="521970">
                <a:moveTo>
                  <a:pt x="0" y="0"/>
                </a:moveTo>
                <a:lnTo>
                  <a:pt x="1123797" y="0"/>
                </a:lnTo>
                <a:lnTo>
                  <a:pt x="1123797" y="521398"/>
                </a:lnTo>
                <a:lnTo>
                  <a:pt x="0" y="52139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483843" y="4029068"/>
            <a:ext cx="175260" cy="0"/>
          </a:xfrm>
          <a:custGeom>
            <a:avLst/>
            <a:gdLst/>
            <a:ahLst/>
            <a:cxnLst/>
            <a:rect l="l" t="t" r="r" b="b"/>
            <a:pathLst>
              <a:path w="175260">
                <a:moveTo>
                  <a:pt x="0" y="0"/>
                </a:moveTo>
                <a:lnTo>
                  <a:pt x="174899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658743" y="3997618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24"/>
                </a:moveTo>
                <a:lnTo>
                  <a:pt x="86449" y="31449"/>
                </a:lnTo>
                <a:lnTo>
                  <a:pt x="0" y="0"/>
                </a:lnTo>
                <a:lnTo>
                  <a:pt x="0" y="62924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957266" y="4528067"/>
            <a:ext cx="0" cy="370840"/>
          </a:xfrm>
          <a:custGeom>
            <a:avLst/>
            <a:gdLst/>
            <a:ahLst/>
            <a:cxnLst/>
            <a:rect l="l" t="t" r="r" b="b"/>
            <a:pathLst>
              <a:path h="370839">
                <a:moveTo>
                  <a:pt x="0" y="370499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925792" y="4441618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5">
                <a:moveTo>
                  <a:pt x="62924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773043" y="3644469"/>
            <a:ext cx="368935" cy="769620"/>
          </a:xfrm>
          <a:custGeom>
            <a:avLst/>
            <a:gdLst/>
            <a:ahLst/>
            <a:cxnLst/>
            <a:rect l="l" t="t" r="r" b="b"/>
            <a:pathLst>
              <a:path w="368935" h="769620">
                <a:moveTo>
                  <a:pt x="0" y="0"/>
                </a:moveTo>
                <a:lnTo>
                  <a:pt x="368399" y="0"/>
                </a:lnTo>
                <a:lnTo>
                  <a:pt x="3683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773043" y="3644469"/>
            <a:ext cx="368935" cy="769620"/>
          </a:xfrm>
          <a:custGeom>
            <a:avLst/>
            <a:gdLst/>
            <a:ahLst/>
            <a:cxnLst/>
            <a:rect l="l" t="t" r="r" b="b"/>
            <a:pathLst>
              <a:path w="368935" h="769620">
                <a:moveTo>
                  <a:pt x="0" y="0"/>
                </a:moveTo>
                <a:lnTo>
                  <a:pt x="368399" y="0"/>
                </a:lnTo>
                <a:lnTo>
                  <a:pt x="3683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859787" y="3932494"/>
            <a:ext cx="19494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h1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957266" y="3338479"/>
            <a:ext cx="0" cy="306070"/>
          </a:xfrm>
          <a:custGeom>
            <a:avLst/>
            <a:gdLst/>
            <a:ahLst/>
            <a:cxnLst/>
            <a:rect l="l" t="t" r="r" b="b"/>
            <a:pathLst>
              <a:path h="306069">
                <a:moveTo>
                  <a:pt x="0" y="305989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925792" y="3252031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62924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773043" y="2694096"/>
            <a:ext cx="368935" cy="351378"/>
          </a:xfrm>
          <a:prstGeom prst="rect">
            <a:avLst/>
          </a:prstGeom>
          <a:solidFill>
            <a:srgbClr val="F2F2F2"/>
          </a:solidFill>
          <a:ln w="19049">
            <a:solidFill>
              <a:srgbClr val="666666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9398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y1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420067" y="4898566"/>
            <a:ext cx="459105" cy="769620"/>
          </a:xfrm>
          <a:custGeom>
            <a:avLst/>
            <a:gdLst/>
            <a:ahLst/>
            <a:cxnLst/>
            <a:rect l="l" t="t" r="r" b="b"/>
            <a:pathLst>
              <a:path w="459104" h="769620">
                <a:moveTo>
                  <a:pt x="0" y="0"/>
                </a:moveTo>
                <a:lnTo>
                  <a:pt x="458999" y="0"/>
                </a:lnTo>
                <a:lnTo>
                  <a:pt x="4589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420067" y="4898566"/>
            <a:ext cx="459105" cy="769620"/>
          </a:xfrm>
          <a:custGeom>
            <a:avLst/>
            <a:gdLst/>
            <a:ahLst/>
            <a:cxnLst/>
            <a:rect l="l" t="t" r="r" b="b"/>
            <a:pathLst>
              <a:path w="459104" h="769620">
                <a:moveTo>
                  <a:pt x="0" y="0"/>
                </a:moveTo>
                <a:lnTo>
                  <a:pt x="458999" y="0"/>
                </a:lnTo>
                <a:lnTo>
                  <a:pt x="4589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141617" y="4029068"/>
            <a:ext cx="174625" cy="0"/>
          </a:xfrm>
          <a:custGeom>
            <a:avLst/>
            <a:gdLst/>
            <a:ahLst/>
            <a:cxnLst/>
            <a:rect l="l" t="t" r="r" b="b"/>
            <a:pathLst>
              <a:path w="174625">
                <a:moveTo>
                  <a:pt x="0" y="0"/>
                </a:moveTo>
                <a:lnTo>
                  <a:pt x="174599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316217" y="3997618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24"/>
                </a:moveTo>
                <a:lnTo>
                  <a:pt x="86449" y="31449"/>
                </a:lnTo>
                <a:lnTo>
                  <a:pt x="0" y="0"/>
                </a:lnTo>
                <a:lnTo>
                  <a:pt x="0" y="62924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430517" y="3644469"/>
            <a:ext cx="368935" cy="769620"/>
          </a:xfrm>
          <a:custGeom>
            <a:avLst/>
            <a:gdLst/>
            <a:ahLst/>
            <a:cxnLst/>
            <a:rect l="l" t="t" r="r" b="b"/>
            <a:pathLst>
              <a:path w="368935" h="769620">
                <a:moveTo>
                  <a:pt x="0" y="0"/>
                </a:moveTo>
                <a:lnTo>
                  <a:pt x="368399" y="0"/>
                </a:lnTo>
                <a:lnTo>
                  <a:pt x="3683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430517" y="3644469"/>
            <a:ext cx="368935" cy="769620"/>
          </a:xfrm>
          <a:custGeom>
            <a:avLst/>
            <a:gdLst/>
            <a:ahLst/>
            <a:cxnLst/>
            <a:rect l="l" t="t" r="r" b="b"/>
            <a:pathLst>
              <a:path w="368935" h="769620">
                <a:moveTo>
                  <a:pt x="0" y="0"/>
                </a:moveTo>
                <a:lnTo>
                  <a:pt x="368399" y="0"/>
                </a:lnTo>
                <a:lnTo>
                  <a:pt x="368399" y="769198"/>
                </a:lnTo>
                <a:lnTo>
                  <a:pt x="0" y="7691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517249" y="3932494"/>
            <a:ext cx="19494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h2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614715" y="3338479"/>
            <a:ext cx="0" cy="306070"/>
          </a:xfrm>
          <a:custGeom>
            <a:avLst/>
            <a:gdLst/>
            <a:ahLst/>
            <a:cxnLst/>
            <a:rect l="l" t="t" r="r" b="b"/>
            <a:pathLst>
              <a:path h="306069">
                <a:moveTo>
                  <a:pt x="0" y="305989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583265" y="3252031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62924" y="86449"/>
                </a:moveTo>
                <a:lnTo>
                  <a:pt x="31449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430517" y="2694096"/>
            <a:ext cx="368935" cy="351378"/>
          </a:xfrm>
          <a:prstGeom prst="rect">
            <a:avLst/>
          </a:prstGeom>
          <a:solidFill>
            <a:srgbClr val="F2F2F2"/>
          </a:solidFill>
          <a:ln w="19049">
            <a:solidFill>
              <a:srgbClr val="666666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9398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y2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614715" y="4528067"/>
            <a:ext cx="0" cy="370840"/>
          </a:xfrm>
          <a:custGeom>
            <a:avLst/>
            <a:gdLst/>
            <a:ahLst/>
            <a:cxnLst/>
            <a:rect l="l" t="t" r="r" b="b"/>
            <a:pathLst>
              <a:path h="370839">
                <a:moveTo>
                  <a:pt x="0" y="370499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583265" y="4441618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5">
                <a:moveTo>
                  <a:pt x="62924" y="86449"/>
                </a:moveTo>
                <a:lnTo>
                  <a:pt x="31449" y="0"/>
                </a:lnTo>
                <a:lnTo>
                  <a:pt x="0" y="86449"/>
                </a:lnTo>
                <a:lnTo>
                  <a:pt x="62924" y="864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798916" y="2959146"/>
            <a:ext cx="862965" cy="436245"/>
          </a:xfrm>
          <a:custGeom>
            <a:avLst/>
            <a:gdLst/>
            <a:ahLst/>
            <a:cxnLst/>
            <a:rect l="l" t="t" r="r" b="b"/>
            <a:pathLst>
              <a:path w="862964" h="436244">
                <a:moveTo>
                  <a:pt x="0" y="0"/>
                </a:moveTo>
                <a:lnTo>
                  <a:pt x="862473" y="435949"/>
                </a:lnTo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647213" y="3366994"/>
            <a:ext cx="91440" cy="67310"/>
          </a:xfrm>
          <a:custGeom>
            <a:avLst/>
            <a:gdLst/>
            <a:ahLst/>
            <a:cxnLst/>
            <a:rect l="l" t="t" r="r" b="b"/>
            <a:pathLst>
              <a:path w="91439" h="67310">
                <a:moveTo>
                  <a:pt x="0" y="56174"/>
                </a:moveTo>
                <a:lnTo>
                  <a:pt x="91349" y="67074"/>
                </a:lnTo>
                <a:lnTo>
                  <a:pt x="28374" y="0"/>
                </a:lnTo>
                <a:lnTo>
                  <a:pt x="0" y="56174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912638" y="3032202"/>
            <a:ext cx="1854200" cy="1115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sample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&lt;END&gt;</a:t>
            </a:r>
            <a:r>
              <a:rPr kumimoji="0" sz="2400" b="0" i="0" u="none" strike="noStrike" kern="0" cap="none" spc="-7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token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=&gt;</a:t>
            </a:r>
            <a:r>
              <a:rPr kumimoji="0" sz="2400" b="0" i="0" u="none" strike="noStrike" kern="0" cap="none" spc="-7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finish.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844920" y="5231393"/>
            <a:ext cx="238125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8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straw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575101" y="5231393"/>
            <a:ext cx="149225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8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hat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784072" y="5671504"/>
            <a:ext cx="815340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5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0" y="6581001"/>
            <a:ext cx="20912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Adapted from 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object 4"/>
          <p:cNvSpPr txBox="1">
            <a:spLocks/>
          </p:cNvSpPr>
          <p:nvPr/>
        </p:nvSpPr>
        <p:spPr>
          <a:xfrm>
            <a:off x="1916777" y="340907"/>
            <a:ext cx="530796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Image</a:t>
            </a:r>
            <a:r>
              <a:rPr kumimoji="0" lang="en-US" sz="36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3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Captioning</a:t>
            </a:r>
            <a:endParaRPr kumimoji="0" lang="en-US" sz="3600" b="0" i="0" u="none" strike="noStrike" kern="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211611" y="1639614"/>
            <a:ext cx="25759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Caption generated: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“straw hat”</a:t>
            </a:r>
          </a:p>
        </p:txBody>
      </p:sp>
      <p:sp>
        <p:nvSpPr>
          <p:cNvPr id="55" name="object 9"/>
          <p:cNvSpPr txBox="1"/>
          <p:nvPr/>
        </p:nvSpPr>
        <p:spPr>
          <a:xfrm>
            <a:off x="2784072" y="4898567"/>
            <a:ext cx="751827" cy="428322"/>
          </a:xfrm>
          <a:prstGeom prst="rect">
            <a:avLst/>
          </a:prstGeom>
          <a:solidFill>
            <a:srgbClr val="F2F2F2"/>
          </a:solidFill>
          <a:ln w="19049">
            <a:solidFill>
              <a:srgbClr val="66666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ts val="8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x0</a:t>
            </a:r>
          </a:p>
          <a:p>
            <a:pPr marL="107314" marR="99695" lvl="0" indent="0" algn="ctr" defTabSz="914400" rtl="0" eaLnBrk="1" fontAlgn="auto" latinLnBrk="0" hangingPunct="1">
              <a:lnSpc>
                <a:spcPts val="819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653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1078576"/>
            <a:ext cx="9143981" cy="50899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581001"/>
            <a:ext cx="1188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4"/>
          <p:cNvSpPr txBox="1">
            <a:spLocks/>
          </p:cNvSpPr>
          <p:nvPr/>
        </p:nvSpPr>
        <p:spPr>
          <a:xfrm>
            <a:off x="1916777" y="340907"/>
            <a:ext cx="530796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Image</a:t>
            </a:r>
            <a:r>
              <a:rPr kumimoji="0" lang="en-US" sz="36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3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Captioning</a:t>
            </a:r>
            <a:endParaRPr kumimoji="0" lang="en-US" sz="3600" b="0" i="0" u="none" strike="noStrike" kern="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7187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Feed-forward networks</a:t>
            </a:r>
          </a:p>
        </p:txBody>
      </p:sp>
      <p:sp>
        <p:nvSpPr>
          <p:cNvPr id="6" name="Oval 5"/>
          <p:cNvSpPr/>
          <p:nvPr/>
        </p:nvSpPr>
        <p:spPr>
          <a:xfrm>
            <a:off x="2502558" y="3041601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7" name="Curved Connector 6"/>
          <p:cNvCxnSpPr/>
          <p:nvPr/>
        </p:nvCxnSpPr>
        <p:spPr>
          <a:xfrm flipV="1">
            <a:off x="2591458" y="3194001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502558" y="4067097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" name="Curved Connector 9"/>
          <p:cNvCxnSpPr/>
          <p:nvPr/>
        </p:nvCxnSpPr>
        <p:spPr>
          <a:xfrm flipV="1">
            <a:off x="2591458" y="4219497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502558" y="5100453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3" name="Curved Connector 12"/>
          <p:cNvCxnSpPr/>
          <p:nvPr/>
        </p:nvCxnSpPr>
        <p:spPr>
          <a:xfrm flipV="1">
            <a:off x="2591458" y="5252853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003197" y="3041601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Curved Connector 15"/>
          <p:cNvCxnSpPr/>
          <p:nvPr/>
        </p:nvCxnSpPr>
        <p:spPr>
          <a:xfrm flipV="1">
            <a:off x="5092097" y="3194001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003197" y="4067097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9" name="Curved Connector 18"/>
          <p:cNvCxnSpPr/>
          <p:nvPr/>
        </p:nvCxnSpPr>
        <p:spPr>
          <a:xfrm flipV="1">
            <a:off x="5092097" y="4219497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5003197" y="5100453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2" name="Curved Connector 21"/>
          <p:cNvCxnSpPr/>
          <p:nvPr/>
        </p:nvCxnSpPr>
        <p:spPr>
          <a:xfrm flipV="1">
            <a:off x="5092097" y="5252853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22"/>
          <p:cNvGrpSpPr/>
          <p:nvPr/>
        </p:nvGrpSpPr>
        <p:grpSpPr>
          <a:xfrm>
            <a:off x="7279051" y="4067097"/>
            <a:ext cx="587424" cy="587424"/>
            <a:chOff x="5401994" y="3071949"/>
            <a:chExt cx="587424" cy="587424"/>
          </a:xfrm>
        </p:grpSpPr>
        <p:sp>
          <p:nvSpPr>
            <p:cNvPr id="24" name="Oval 23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25" name="Curved Connector 24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8375" y="3161959"/>
            <a:ext cx="279400" cy="190500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4725" y="3865221"/>
            <a:ext cx="266700" cy="190500"/>
          </a:xfrm>
          <a:prstGeom prst="rect">
            <a:avLst/>
          </a:prstGeom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3345" y="4596258"/>
            <a:ext cx="279400" cy="190500"/>
          </a:xfrm>
          <a:prstGeom prst="rect">
            <a:avLst/>
          </a:prstGeom>
        </p:spPr>
      </p:pic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4555" y="5395753"/>
            <a:ext cx="355600" cy="190500"/>
          </a:xfrm>
          <a:prstGeom prst="rect">
            <a:avLst/>
          </a:prstGeom>
        </p:spPr>
      </p:pic>
      <p:cxnSp>
        <p:nvCxnSpPr>
          <p:cNvPr id="30" name="Straight Arrow Connector 29"/>
          <p:cNvCxnSpPr>
            <a:stCxn id="6" idx="6"/>
            <a:endCxn id="15" idx="2"/>
          </p:cNvCxnSpPr>
          <p:nvPr/>
        </p:nvCxnSpPr>
        <p:spPr>
          <a:xfrm>
            <a:off x="3089982" y="3335313"/>
            <a:ext cx="1913215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" idx="6"/>
            <a:endCxn id="18" idx="1"/>
          </p:cNvCxnSpPr>
          <p:nvPr/>
        </p:nvCxnSpPr>
        <p:spPr>
          <a:xfrm>
            <a:off x="3089982" y="3335313"/>
            <a:ext cx="1999241" cy="81781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" idx="6"/>
            <a:endCxn id="21" idx="1"/>
          </p:cNvCxnSpPr>
          <p:nvPr/>
        </p:nvCxnSpPr>
        <p:spPr>
          <a:xfrm>
            <a:off x="3089982" y="3335313"/>
            <a:ext cx="1999241" cy="185116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6"/>
            <a:endCxn id="15" idx="2"/>
          </p:cNvCxnSpPr>
          <p:nvPr/>
        </p:nvCxnSpPr>
        <p:spPr>
          <a:xfrm flipV="1">
            <a:off x="3089982" y="3335313"/>
            <a:ext cx="1913215" cy="102549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9" idx="6"/>
            <a:endCxn id="18" idx="2"/>
          </p:cNvCxnSpPr>
          <p:nvPr/>
        </p:nvCxnSpPr>
        <p:spPr>
          <a:xfrm>
            <a:off x="3089982" y="4360809"/>
            <a:ext cx="1913215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9" idx="6"/>
            <a:endCxn id="21" idx="2"/>
          </p:cNvCxnSpPr>
          <p:nvPr/>
        </p:nvCxnSpPr>
        <p:spPr>
          <a:xfrm>
            <a:off x="3089982" y="4360809"/>
            <a:ext cx="1913215" cy="103335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2" idx="6"/>
          </p:cNvCxnSpPr>
          <p:nvPr/>
        </p:nvCxnSpPr>
        <p:spPr>
          <a:xfrm>
            <a:off x="3089982" y="5394165"/>
            <a:ext cx="1913215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2" idx="6"/>
            <a:endCxn id="18" idx="3"/>
          </p:cNvCxnSpPr>
          <p:nvPr/>
        </p:nvCxnSpPr>
        <p:spPr>
          <a:xfrm flipV="1">
            <a:off x="3089982" y="4568495"/>
            <a:ext cx="1999241" cy="82567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2" idx="6"/>
            <a:endCxn id="15" idx="3"/>
          </p:cNvCxnSpPr>
          <p:nvPr/>
        </p:nvCxnSpPr>
        <p:spPr>
          <a:xfrm flipV="1">
            <a:off x="3089982" y="3542999"/>
            <a:ext cx="1999241" cy="185116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6" idx="3"/>
            <a:endCxn id="6" idx="2"/>
          </p:cNvCxnSpPr>
          <p:nvPr/>
        </p:nvCxnSpPr>
        <p:spPr>
          <a:xfrm>
            <a:off x="1247775" y="3257209"/>
            <a:ext cx="1254783" cy="7810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6" idx="3"/>
            <a:endCxn id="9" idx="1"/>
          </p:cNvCxnSpPr>
          <p:nvPr/>
        </p:nvCxnSpPr>
        <p:spPr>
          <a:xfrm>
            <a:off x="1247775" y="3257209"/>
            <a:ext cx="1340809" cy="89591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6" idx="3"/>
            <a:endCxn id="12" idx="1"/>
          </p:cNvCxnSpPr>
          <p:nvPr/>
        </p:nvCxnSpPr>
        <p:spPr>
          <a:xfrm>
            <a:off x="1247775" y="3257209"/>
            <a:ext cx="1340809" cy="192927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7" idx="3"/>
            <a:endCxn id="6" idx="2"/>
          </p:cNvCxnSpPr>
          <p:nvPr/>
        </p:nvCxnSpPr>
        <p:spPr>
          <a:xfrm flipV="1">
            <a:off x="1241425" y="3335313"/>
            <a:ext cx="1261133" cy="62515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7" idx="3"/>
            <a:endCxn id="9" idx="2"/>
          </p:cNvCxnSpPr>
          <p:nvPr/>
        </p:nvCxnSpPr>
        <p:spPr>
          <a:xfrm>
            <a:off x="1241425" y="3960471"/>
            <a:ext cx="1261133" cy="40033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7" idx="3"/>
            <a:endCxn id="12" idx="2"/>
          </p:cNvCxnSpPr>
          <p:nvPr/>
        </p:nvCxnSpPr>
        <p:spPr>
          <a:xfrm>
            <a:off x="1241425" y="3960471"/>
            <a:ext cx="1261133" cy="143369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8" idx="3"/>
            <a:endCxn id="6" idx="3"/>
          </p:cNvCxnSpPr>
          <p:nvPr/>
        </p:nvCxnSpPr>
        <p:spPr>
          <a:xfrm flipV="1">
            <a:off x="1222745" y="3542999"/>
            <a:ext cx="1365839" cy="114850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8" idx="3"/>
            <a:endCxn id="9" idx="2"/>
          </p:cNvCxnSpPr>
          <p:nvPr/>
        </p:nvCxnSpPr>
        <p:spPr>
          <a:xfrm flipV="1">
            <a:off x="1222745" y="4360809"/>
            <a:ext cx="1279813" cy="33069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9" idx="3"/>
            <a:endCxn id="12" idx="2"/>
          </p:cNvCxnSpPr>
          <p:nvPr/>
        </p:nvCxnSpPr>
        <p:spPr>
          <a:xfrm flipV="1">
            <a:off x="1220155" y="5394165"/>
            <a:ext cx="1282403" cy="9683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9" idx="3"/>
            <a:endCxn id="9" idx="3"/>
          </p:cNvCxnSpPr>
          <p:nvPr/>
        </p:nvCxnSpPr>
        <p:spPr>
          <a:xfrm flipV="1">
            <a:off x="1220155" y="4568495"/>
            <a:ext cx="1368429" cy="92250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8" idx="3"/>
            <a:endCxn id="12" idx="2"/>
          </p:cNvCxnSpPr>
          <p:nvPr/>
        </p:nvCxnSpPr>
        <p:spPr>
          <a:xfrm>
            <a:off x="1222745" y="4691508"/>
            <a:ext cx="1279813" cy="702657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9" idx="3"/>
            <a:endCxn id="6" idx="3"/>
          </p:cNvCxnSpPr>
          <p:nvPr/>
        </p:nvCxnSpPr>
        <p:spPr>
          <a:xfrm flipV="1">
            <a:off x="1220155" y="3542999"/>
            <a:ext cx="1368429" cy="194800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24" idx="3"/>
          </p:cNvCxnSpPr>
          <p:nvPr/>
        </p:nvCxnSpPr>
        <p:spPr>
          <a:xfrm flipV="1">
            <a:off x="5590621" y="4568495"/>
            <a:ext cx="1774456" cy="825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8" idx="6"/>
            <a:endCxn id="24" idx="2"/>
          </p:cNvCxnSpPr>
          <p:nvPr/>
        </p:nvCxnSpPr>
        <p:spPr>
          <a:xfrm>
            <a:off x="5590621" y="4360809"/>
            <a:ext cx="168843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5" idx="6"/>
            <a:endCxn id="24" idx="1"/>
          </p:cNvCxnSpPr>
          <p:nvPr/>
        </p:nvCxnSpPr>
        <p:spPr>
          <a:xfrm>
            <a:off x="5590621" y="3335313"/>
            <a:ext cx="1774456" cy="817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4" idx="6"/>
          </p:cNvCxnSpPr>
          <p:nvPr/>
        </p:nvCxnSpPr>
        <p:spPr>
          <a:xfrm>
            <a:off x="7866475" y="4360809"/>
            <a:ext cx="302800" cy="39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Content Placeholder 5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Predictions are fed forward through the network to classify</a:t>
            </a:r>
          </a:p>
          <a:p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0" y="6604084"/>
            <a:ext cx="6190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HKUST</a:t>
            </a:r>
          </a:p>
        </p:txBody>
      </p:sp>
    </p:spTree>
    <p:extLst>
      <p:ext uri="{BB962C8B-B14F-4D97-AF65-F5344CB8AC3E}">
        <p14:creationId xmlns:p14="http://schemas.microsoft.com/office/powerpoint/2010/main" val="1474581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Feed-forward networks</a:t>
            </a:r>
          </a:p>
        </p:txBody>
      </p:sp>
      <p:sp>
        <p:nvSpPr>
          <p:cNvPr id="6" name="Oval 5"/>
          <p:cNvSpPr/>
          <p:nvPr/>
        </p:nvSpPr>
        <p:spPr>
          <a:xfrm>
            <a:off x="2502558" y="3041601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7" name="Curved Connector 6"/>
          <p:cNvCxnSpPr/>
          <p:nvPr/>
        </p:nvCxnSpPr>
        <p:spPr>
          <a:xfrm flipV="1">
            <a:off x="2591458" y="3194001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502558" y="4067097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" name="Curved Connector 9"/>
          <p:cNvCxnSpPr/>
          <p:nvPr/>
        </p:nvCxnSpPr>
        <p:spPr>
          <a:xfrm flipV="1">
            <a:off x="2591458" y="4219497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502558" y="5100453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3" name="Curved Connector 12"/>
          <p:cNvCxnSpPr/>
          <p:nvPr/>
        </p:nvCxnSpPr>
        <p:spPr>
          <a:xfrm flipV="1">
            <a:off x="2591458" y="5252853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003197" y="3041601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Curved Connector 15"/>
          <p:cNvCxnSpPr/>
          <p:nvPr/>
        </p:nvCxnSpPr>
        <p:spPr>
          <a:xfrm flipV="1">
            <a:off x="5092097" y="3194001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003197" y="4067097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9" name="Curved Connector 18"/>
          <p:cNvCxnSpPr/>
          <p:nvPr/>
        </p:nvCxnSpPr>
        <p:spPr>
          <a:xfrm flipV="1">
            <a:off x="5092097" y="4219497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5003197" y="5100453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2" name="Curved Connector 21"/>
          <p:cNvCxnSpPr/>
          <p:nvPr/>
        </p:nvCxnSpPr>
        <p:spPr>
          <a:xfrm flipV="1">
            <a:off x="5092097" y="5252853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22"/>
          <p:cNvGrpSpPr/>
          <p:nvPr/>
        </p:nvGrpSpPr>
        <p:grpSpPr>
          <a:xfrm>
            <a:off x="7279051" y="4067097"/>
            <a:ext cx="587424" cy="587424"/>
            <a:chOff x="5401994" y="3071949"/>
            <a:chExt cx="587424" cy="587424"/>
          </a:xfrm>
        </p:grpSpPr>
        <p:sp>
          <p:nvSpPr>
            <p:cNvPr id="24" name="Oval 23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25" name="Curved Connector 24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8375" y="3161959"/>
            <a:ext cx="279400" cy="190500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4725" y="3865221"/>
            <a:ext cx="266700" cy="190500"/>
          </a:xfrm>
          <a:prstGeom prst="rect">
            <a:avLst/>
          </a:prstGeom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3345" y="4596258"/>
            <a:ext cx="279400" cy="190500"/>
          </a:xfrm>
          <a:prstGeom prst="rect">
            <a:avLst/>
          </a:prstGeom>
        </p:spPr>
      </p:pic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4555" y="5395753"/>
            <a:ext cx="355600" cy="190500"/>
          </a:xfrm>
          <a:prstGeom prst="rect">
            <a:avLst/>
          </a:prstGeom>
        </p:spPr>
      </p:pic>
      <p:cxnSp>
        <p:nvCxnSpPr>
          <p:cNvPr id="30" name="Straight Arrow Connector 29"/>
          <p:cNvCxnSpPr>
            <a:stCxn id="6" idx="6"/>
            <a:endCxn id="15" idx="2"/>
          </p:cNvCxnSpPr>
          <p:nvPr/>
        </p:nvCxnSpPr>
        <p:spPr>
          <a:xfrm>
            <a:off x="3089982" y="3335313"/>
            <a:ext cx="1913215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" idx="6"/>
            <a:endCxn id="18" idx="1"/>
          </p:cNvCxnSpPr>
          <p:nvPr/>
        </p:nvCxnSpPr>
        <p:spPr>
          <a:xfrm>
            <a:off x="3089982" y="3335313"/>
            <a:ext cx="1999241" cy="81781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" idx="6"/>
            <a:endCxn id="21" idx="1"/>
          </p:cNvCxnSpPr>
          <p:nvPr/>
        </p:nvCxnSpPr>
        <p:spPr>
          <a:xfrm>
            <a:off x="3089982" y="3335313"/>
            <a:ext cx="1999241" cy="185116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6"/>
            <a:endCxn id="15" idx="2"/>
          </p:cNvCxnSpPr>
          <p:nvPr/>
        </p:nvCxnSpPr>
        <p:spPr>
          <a:xfrm flipV="1">
            <a:off x="3089982" y="3335313"/>
            <a:ext cx="1913215" cy="102549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9" idx="6"/>
            <a:endCxn id="18" idx="2"/>
          </p:cNvCxnSpPr>
          <p:nvPr/>
        </p:nvCxnSpPr>
        <p:spPr>
          <a:xfrm>
            <a:off x="3089982" y="4360809"/>
            <a:ext cx="1913215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2" idx="6"/>
          </p:cNvCxnSpPr>
          <p:nvPr/>
        </p:nvCxnSpPr>
        <p:spPr>
          <a:xfrm>
            <a:off x="3089982" y="5394165"/>
            <a:ext cx="1913215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2" idx="6"/>
            <a:endCxn id="15" idx="3"/>
          </p:cNvCxnSpPr>
          <p:nvPr/>
        </p:nvCxnSpPr>
        <p:spPr>
          <a:xfrm flipV="1">
            <a:off x="3089982" y="3542999"/>
            <a:ext cx="1999241" cy="185116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6" idx="3"/>
            <a:endCxn id="6" idx="2"/>
          </p:cNvCxnSpPr>
          <p:nvPr/>
        </p:nvCxnSpPr>
        <p:spPr>
          <a:xfrm>
            <a:off x="1247775" y="3257209"/>
            <a:ext cx="1254783" cy="7810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6" idx="3"/>
            <a:endCxn id="9" idx="1"/>
          </p:cNvCxnSpPr>
          <p:nvPr/>
        </p:nvCxnSpPr>
        <p:spPr>
          <a:xfrm>
            <a:off x="1247775" y="3257209"/>
            <a:ext cx="1340809" cy="89591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6" idx="3"/>
            <a:endCxn id="12" idx="1"/>
          </p:cNvCxnSpPr>
          <p:nvPr/>
        </p:nvCxnSpPr>
        <p:spPr>
          <a:xfrm>
            <a:off x="1247775" y="3257209"/>
            <a:ext cx="1340809" cy="192927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7" idx="3"/>
            <a:endCxn id="6" idx="2"/>
          </p:cNvCxnSpPr>
          <p:nvPr/>
        </p:nvCxnSpPr>
        <p:spPr>
          <a:xfrm flipV="1">
            <a:off x="1241425" y="3335313"/>
            <a:ext cx="1261133" cy="62515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7" idx="3"/>
            <a:endCxn id="9" idx="2"/>
          </p:cNvCxnSpPr>
          <p:nvPr/>
        </p:nvCxnSpPr>
        <p:spPr>
          <a:xfrm>
            <a:off x="1241425" y="3960471"/>
            <a:ext cx="1261133" cy="40033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7" idx="3"/>
            <a:endCxn id="12" idx="2"/>
          </p:cNvCxnSpPr>
          <p:nvPr/>
        </p:nvCxnSpPr>
        <p:spPr>
          <a:xfrm>
            <a:off x="1241425" y="3960471"/>
            <a:ext cx="1261133" cy="143369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8" idx="3"/>
            <a:endCxn id="6" idx="3"/>
          </p:cNvCxnSpPr>
          <p:nvPr/>
        </p:nvCxnSpPr>
        <p:spPr>
          <a:xfrm flipV="1">
            <a:off x="1222745" y="3542999"/>
            <a:ext cx="1365839" cy="114850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8" idx="3"/>
            <a:endCxn id="9" idx="2"/>
          </p:cNvCxnSpPr>
          <p:nvPr/>
        </p:nvCxnSpPr>
        <p:spPr>
          <a:xfrm flipV="1">
            <a:off x="1222745" y="4360809"/>
            <a:ext cx="1279813" cy="33069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9" idx="3"/>
            <a:endCxn id="12" idx="2"/>
          </p:cNvCxnSpPr>
          <p:nvPr/>
        </p:nvCxnSpPr>
        <p:spPr>
          <a:xfrm flipV="1">
            <a:off x="1220155" y="5394165"/>
            <a:ext cx="1282403" cy="9683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9" idx="3"/>
            <a:endCxn id="9" idx="3"/>
          </p:cNvCxnSpPr>
          <p:nvPr/>
        </p:nvCxnSpPr>
        <p:spPr>
          <a:xfrm flipV="1">
            <a:off x="1220155" y="4568495"/>
            <a:ext cx="1368429" cy="92250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8" idx="3"/>
            <a:endCxn id="12" idx="2"/>
          </p:cNvCxnSpPr>
          <p:nvPr/>
        </p:nvCxnSpPr>
        <p:spPr>
          <a:xfrm>
            <a:off x="1222745" y="4691508"/>
            <a:ext cx="1279813" cy="702657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9" idx="3"/>
            <a:endCxn id="6" idx="3"/>
          </p:cNvCxnSpPr>
          <p:nvPr/>
        </p:nvCxnSpPr>
        <p:spPr>
          <a:xfrm flipV="1">
            <a:off x="1220155" y="3542999"/>
            <a:ext cx="1368429" cy="194800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24" idx="3"/>
          </p:cNvCxnSpPr>
          <p:nvPr/>
        </p:nvCxnSpPr>
        <p:spPr>
          <a:xfrm flipV="1">
            <a:off x="5590621" y="4568495"/>
            <a:ext cx="1774456" cy="82567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8" idx="6"/>
            <a:endCxn id="24" idx="2"/>
          </p:cNvCxnSpPr>
          <p:nvPr/>
        </p:nvCxnSpPr>
        <p:spPr>
          <a:xfrm>
            <a:off x="5590621" y="4360809"/>
            <a:ext cx="1688430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5" idx="6"/>
            <a:endCxn id="24" idx="1"/>
          </p:cNvCxnSpPr>
          <p:nvPr/>
        </p:nvCxnSpPr>
        <p:spPr>
          <a:xfrm>
            <a:off x="5590621" y="3335313"/>
            <a:ext cx="1774456" cy="81781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4" idx="6"/>
          </p:cNvCxnSpPr>
          <p:nvPr/>
        </p:nvCxnSpPr>
        <p:spPr>
          <a:xfrm>
            <a:off x="7866475" y="4360809"/>
            <a:ext cx="302800" cy="39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3089982" y="4360809"/>
            <a:ext cx="1913215" cy="103335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3089982" y="4568495"/>
            <a:ext cx="1999241" cy="82567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0" name="Content Placeholder 5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Predictions are fed forward through the network to classify</a:t>
            </a:r>
          </a:p>
          <a:p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0" y="6604084"/>
            <a:ext cx="6190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HKUST</a:t>
            </a:r>
          </a:p>
        </p:txBody>
      </p:sp>
    </p:spTree>
    <p:extLst>
      <p:ext uri="{BB962C8B-B14F-4D97-AF65-F5344CB8AC3E}">
        <p14:creationId xmlns:p14="http://schemas.microsoft.com/office/powerpoint/2010/main" val="3717781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Feed-forward networks</a:t>
            </a:r>
          </a:p>
        </p:txBody>
      </p:sp>
      <p:sp>
        <p:nvSpPr>
          <p:cNvPr id="6" name="Oval 5"/>
          <p:cNvSpPr/>
          <p:nvPr/>
        </p:nvSpPr>
        <p:spPr>
          <a:xfrm>
            <a:off x="2502558" y="3041601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7" name="Curved Connector 6"/>
          <p:cNvCxnSpPr/>
          <p:nvPr/>
        </p:nvCxnSpPr>
        <p:spPr>
          <a:xfrm flipV="1">
            <a:off x="2591458" y="3194001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502558" y="4067097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" name="Curved Connector 9"/>
          <p:cNvCxnSpPr/>
          <p:nvPr/>
        </p:nvCxnSpPr>
        <p:spPr>
          <a:xfrm flipV="1">
            <a:off x="2591458" y="4219497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502558" y="5100453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3" name="Curved Connector 12"/>
          <p:cNvCxnSpPr/>
          <p:nvPr/>
        </p:nvCxnSpPr>
        <p:spPr>
          <a:xfrm flipV="1">
            <a:off x="2591458" y="5252853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003197" y="3041601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Curved Connector 15"/>
          <p:cNvCxnSpPr/>
          <p:nvPr/>
        </p:nvCxnSpPr>
        <p:spPr>
          <a:xfrm flipV="1">
            <a:off x="5092097" y="3194001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003197" y="4067097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9" name="Curved Connector 18"/>
          <p:cNvCxnSpPr/>
          <p:nvPr/>
        </p:nvCxnSpPr>
        <p:spPr>
          <a:xfrm flipV="1">
            <a:off x="5092097" y="4219497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5003197" y="5100453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2" name="Curved Connector 21"/>
          <p:cNvCxnSpPr/>
          <p:nvPr/>
        </p:nvCxnSpPr>
        <p:spPr>
          <a:xfrm flipV="1">
            <a:off x="5092097" y="5252853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7279051" y="4067097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5" name="Curved Connector 24"/>
          <p:cNvCxnSpPr/>
          <p:nvPr/>
        </p:nvCxnSpPr>
        <p:spPr>
          <a:xfrm flipV="1">
            <a:off x="7367951" y="4219497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8375" y="3161959"/>
            <a:ext cx="279400" cy="190500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4725" y="3865221"/>
            <a:ext cx="266700" cy="190500"/>
          </a:xfrm>
          <a:prstGeom prst="rect">
            <a:avLst/>
          </a:prstGeom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3345" y="4596258"/>
            <a:ext cx="279400" cy="190500"/>
          </a:xfrm>
          <a:prstGeom prst="rect">
            <a:avLst/>
          </a:prstGeom>
        </p:spPr>
      </p:pic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4555" y="5395753"/>
            <a:ext cx="355600" cy="190500"/>
          </a:xfrm>
          <a:prstGeom prst="rect">
            <a:avLst/>
          </a:prstGeom>
        </p:spPr>
      </p:pic>
      <p:cxnSp>
        <p:nvCxnSpPr>
          <p:cNvPr id="30" name="Straight Arrow Connector 29"/>
          <p:cNvCxnSpPr>
            <a:stCxn id="6" idx="6"/>
            <a:endCxn id="15" idx="2"/>
          </p:cNvCxnSpPr>
          <p:nvPr/>
        </p:nvCxnSpPr>
        <p:spPr>
          <a:xfrm>
            <a:off x="3089982" y="3335313"/>
            <a:ext cx="1913215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" idx="6"/>
            <a:endCxn id="18" idx="1"/>
          </p:cNvCxnSpPr>
          <p:nvPr/>
        </p:nvCxnSpPr>
        <p:spPr>
          <a:xfrm>
            <a:off x="3089982" y="3335313"/>
            <a:ext cx="1999241" cy="81781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" idx="6"/>
            <a:endCxn id="21" idx="1"/>
          </p:cNvCxnSpPr>
          <p:nvPr/>
        </p:nvCxnSpPr>
        <p:spPr>
          <a:xfrm>
            <a:off x="3089982" y="3335313"/>
            <a:ext cx="1999241" cy="185116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6"/>
            <a:endCxn id="15" idx="2"/>
          </p:cNvCxnSpPr>
          <p:nvPr/>
        </p:nvCxnSpPr>
        <p:spPr>
          <a:xfrm flipV="1">
            <a:off x="3089982" y="3335313"/>
            <a:ext cx="1913215" cy="102549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9" idx="6"/>
            <a:endCxn id="18" idx="2"/>
          </p:cNvCxnSpPr>
          <p:nvPr/>
        </p:nvCxnSpPr>
        <p:spPr>
          <a:xfrm>
            <a:off x="3089982" y="4360809"/>
            <a:ext cx="1913215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2" idx="6"/>
          </p:cNvCxnSpPr>
          <p:nvPr/>
        </p:nvCxnSpPr>
        <p:spPr>
          <a:xfrm>
            <a:off x="3089982" y="5394165"/>
            <a:ext cx="1913215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2" idx="6"/>
            <a:endCxn id="15" idx="3"/>
          </p:cNvCxnSpPr>
          <p:nvPr/>
        </p:nvCxnSpPr>
        <p:spPr>
          <a:xfrm flipV="1">
            <a:off x="3089982" y="3542999"/>
            <a:ext cx="1999241" cy="185116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6" idx="3"/>
            <a:endCxn id="6" idx="2"/>
          </p:cNvCxnSpPr>
          <p:nvPr/>
        </p:nvCxnSpPr>
        <p:spPr>
          <a:xfrm>
            <a:off x="1247775" y="3257209"/>
            <a:ext cx="1254783" cy="7810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6" idx="3"/>
            <a:endCxn id="9" idx="1"/>
          </p:cNvCxnSpPr>
          <p:nvPr/>
        </p:nvCxnSpPr>
        <p:spPr>
          <a:xfrm>
            <a:off x="1247775" y="3257209"/>
            <a:ext cx="1340809" cy="89591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6" idx="3"/>
            <a:endCxn id="12" idx="1"/>
          </p:cNvCxnSpPr>
          <p:nvPr/>
        </p:nvCxnSpPr>
        <p:spPr>
          <a:xfrm>
            <a:off x="1247775" y="3257209"/>
            <a:ext cx="1340809" cy="192927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7" idx="3"/>
            <a:endCxn id="6" idx="2"/>
          </p:cNvCxnSpPr>
          <p:nvPr/>
        </p:nvCxnSpPr>
        <p:spPr>
          <a:xfrm flipV="1">
            <a:off x="1241425" y="3335313"/>
            <a:ext cx="1261133" cy="62515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7" idx="3"/>
            <a:endCxn id="9" idx="2"/>
          </p:cNvCxnSpPr>
          <p:nvPr/>
        </p:nvCxnSpPr>
        <p:spPr>
          <a:xfrm>
            <a:off x="1241425" y="3960471"/>
            <a:ext cx="1261133" cy="40033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7" idx="3"/>
            <a:endCxn id="12" idx="2"/>
          </p:cNvCxnSpPr>
          <p:nvPr/>
        </p:nvCxnSpPr>
        <p:spPr>
          <a:xfrm>
            <a:off x="1241425" y="3960471"/>
            <a:ext cx="1261133" cy="143369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8" idx="3"/>
            <a:endCxn id="6" idx="3"/>
          </p:cNvCxnSpPr>
          <p:nvPr/>
        </p:nvCxnSpPr>
        <p:spPr>
          <a:xfrm flipV="1">
            <a:off x="1222745" y="3542999"/>
            <a:ext cx="1365839" cy="114850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8" idx="3"/>
            <a:endCxn id="9" idx="2"/>
          </p:cNvCxnSpPr>
          <p:nvPr/>
        </p:nvCxnSpPr>
        <p:spPr>
          <a:xfrm flipV="1">
            <a:off x="1222745" y="4360809"/>
            <a:ext cx="1279813" cy="33069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9" idx="3"/>
            <a:endCxn id="12" idx="2"/>
          </p:cNvCxnSpPr>
          <p:nvPr/>
        </p:nvCxnSpPr>
        <p:spPr>
          <a:xfrm flipV="1">
            <a:off x="1220155" y="5394165"/>
            <a:ext cx="1282403" cy="9683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9" idx="3"/>
            <a:endCxn id="9" idx="3"/>
          </p:cNvCxnSpPr>
          <p:nvPr/>
        </p:nvCxnSpPr>
        <p:spPr>
          <a:xfrm flipV="1">
            <a:off x="1220155" y="4568495"/>
            <a:ext cx="1368429" cy="92250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8" idx="3"/>
            <a:endCxn id="12" idx="2"/>
          </p:cNvCxnSpPr>
          <p:nvPr/>
        </p:nvCxnSpPr>
        <p:spPr>
          <a:xfrm>
            <a:off x="1222745" y="4691508"/>
            <a:ext cx="1279813" cy="702657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9" idx="3"/>
            <a:endCxn id="6" idx="3"/>
          </p:cNvCxnSpPr>
          <p:nvPr/>
        </p:nvCxnSpPr>
        <p:spPr>
          <a:xfrm flipV="1">
            <a:off x="1220155" y="3542999"/>
            <a:ext cx="1368429" cy="194800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24" idx="3"/>
          </p:cNvCxnSpPr>
          <p:nvPr/>
        </p:nvCxnSpPr>
        <p:spPr>
          <a:xfrm flipV="1">
            <a:off x="5590621" y="4568495"/>
            <a:ext cx="1774456" cy="82567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8" idx="6"/>
            <a:endCxn id="24" idx="2"/>
          </p:cNvCxnSpPr>
          <p:nvPr/>
        </p:nvCxnSpPr>
        <p:spPr>
          <a:xfrm>
            <a:off x="5590621" y="4360809"/>
            <a:ext cx="1688430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5" idx="6"/>
            <a:endCxn id="24" idx="1"/>
          </p:cNvCxnSpPr>
          <p:nvPr/>
        </p:nvCxnSpPr>
        <p:spPr>
          <a:xfrm>
            <a:off x="5590621" y="3335313"/>
            <a:ext cx="1774456" cy="81781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4" idx="6"/>
          </p:cNvCxnSpPr>
          <p:nvPr/>
        </p:nvCxnSpPr>
        <p:spPr>
          <a:xfrm>
            <a:off x="7866475" y="4360809"/>
            <a:ext cx="302800" cy="3971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3089982" y="4360809"/>
            <a:ext cx="1913215" cy="103335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3089982" y="4568495"/>
            <a:ext cx="1999241" cy="82567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9" name="Content Placeholder 5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Predictions are fed forward through the network to classify</a:t>
            </a:r>
          </a:p>
          <a:p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0" y="6604084"/>
            <a:ext cx="6190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HKUST</a:t>
            </a:r>
          </a:p>
        </p:txBody>
      </p:sp>
    </p:spTree>
    <p:extLst>
      <p:ext uri="{BB962C8B-B14F-4D97-AF65-F5344CB8AC3E}">
        <p14:creationId xmlns:p14="http://schemas.microsoft.com/office/powerpoint/2010/main" val="39307661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neural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Lots of hidden layers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Depth = power (usually)</a:t>
            </a:r>
          </a:p>
        </p:txBody>
      </p:sp>
      <p:pic>
        <p:nvPicPr>
          <p:cNvPr id="368642" name="Picture 2" descr="http://neuralnetworksanddeeplearning.com/images/tikz3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211" y="2225467"/>
            <a:ext cx="7907914" cy="393983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604084"/>
            <a:ext cx="39757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Figure from http://neuralnetworksanddeeplearning.com/chap5.html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941718" y="3050414"/>
            <a:ext cx="5139280" cy="2673362"/>
            <a:chOff x="1941718" y="3050414"/>
            <a:chExt cx="5139280" cy="2673362"/>
          </a:xfrm>
        </p:grpSpPr>
        <p:sp>
          <p:nvSpPr>
            <p:cNvPr id="4" name="TextBox 3"/>
            <p:cNvSpPr txBox="1"/>
            <p:nvPr/>
          </p:nvSpPr>
          <p:spPr>
            <a:xfrm rot="16200000">
              <a:off x="835870" y="4156262"/>
              <a:ext cx="2673361" cy="461665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Weights to learn!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2408255" y="4156262"/>
              <a:ext cx="2673361" cy="461665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Weights to learn!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 rot="16200000">
              <a:off x="3891900" y="4156263"/>
              <a:ext cx="2673361" cy="461665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Weights to learn!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5513485" y="4156263"/>
              <a:ext cx="2673361" cy="461665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Weights to learn!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400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train them?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No closed-form solution for the weights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 will iteratively find such a set of weights that allow the outputs to match the desired outputs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 want to minimize a loss function (a function of the weights in the network)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For now let’s simplify and assume there’s a single layer of weights in the network </a:t>
            </a:r>
          </a:p>
          <a:p>
            <a:pPr marL="0" indent="0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2593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goal</a:t>
            </a:r>
          </a:p>
        </p:txBody>
      </p:sp>
      <p:sp>
        <p:nvSpPr>
          <p:cNvPr id="5" name="object 4"/>
          <p:cNvSpPr/>
          <p:nvPr/>
        </p:nvSpPr>
        <p:spPr>
          <a:xfrm>
            <a:off x="102075" y="1503004"/>
            <a:ext cx="5909913" cy="44952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ject 5"/>
          <p:cNvSpPr txBox="1"/>
          <p:nvPr/>
        </p:nvSpPr>
        <p:spPr>
          <a:xfrm>
            <a:off x="6085012" y="1492824"/>
            <a:ext cx="2883535" cy="1391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Example dataset: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CIFAR-10  10</a:t>
            </a:r>
            <a:r>
              <a:rPr kumimoji="0" sz="1800" b="1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labels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02565" marR="308610" lvl="0" indent="-19050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50,000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training images  each image is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32x32x3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10,000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test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images.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635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this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Neural network basics</a:t>
            </a:r>
          </a:p>
          <a:p>
            <a:pPr lvl="1"/>
            <a:r>
              <a:rPr lang="en-US" dirty="0"/>
              <a:t>Definition and architecture</a:t>
            </a:r>
          </a:p>
          <a:p>
            <a:pPr lvl="1"/>
            <a:r>
              <a:rPr lang="en-US" dirty="0"/>
              <a:t>Biological inspiration</a:t>
            </a:r>
          </a:p>
          <a:p>
            <a:r>
              <a:rPr lang="en-US" dirty="0"/>
              <a:t>Training</a:t>
            </a:r>
          </a:p>
          <a:p>
            <a:pPr lvl="1"/>
            <a:r>
              <a:rPr lang="en-US" dirty="0"/>
              <a:t>Loss functions</a:t>
            </a:r>
          </a:p>
          <a:p>
            <a:pPr lvl="1"/>
            <a:r>
              <a:rPr lang="en-US" dirty="0"/>
              <a:t>Backpropagation </a:t>
            </a:r>
          </a:p>
          <a:p>
            <a:pPr lvl="1"/>
            <a:r>
              <a:rPr lang="en-US" dirty="0"/>
              <a:t>Dealing with sparse data and overfitting</a:t>
            </a:r>
          </a:p>
          <a:p>
            <a:r>
              <a:rPr lang="en-US" dirty="0"/>
              <a:t>Specialized variants (briefly)</a:t>
            </a:r>
          </a:p>
          <a:p>
            <a:pPr lvl="1"/>
            <a:r>
              <a:rPr lang="en-US" dirty="0"/>
              <a:t>Convolutional networks (CNNs) – e.g. for images</a:t>
            </a:r>
          </a:p>
          <a:p>
            <a:pPr lvl="1"/>
            <a:r>
              <a:rPr lang="en-US" dirty="0"/>
              <a:t>Recurrent networks (RNNs) – for sequences, language</a:t>
            </a:r>
          </a:p>
        </p:txBody>
      </p:sp>
    </p:spTree>
    <p:extLst>
      <p:ext uri="{BB962C8B-B14F-4D97-AF65-F5344CB8AC3E}">
        <p14:creationId xmlns:p14="http://schemas.microsoft.com/office/powerpoint/2010/main" val="1523539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scores</a:t>
            </a:r>
          </a:p>
        </p:txBody>
      </p:sp>
      <p:sp>
        <p:nvSpPr>
          <p:cNvPr id="3" name="object 5"/>
          <p:cNvSpPr/>
          <p:nvPr/>
        </p:nvSpPr>
        <p:spPr>
          <a:xfrm>
            <a:off x="820349" y="2580771"/>
            <a:ext cx="1009647" cy="11144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object 6"/>
          <p:cNvSpPr txBox="1"/>
          <p:nvPr/>
        </p:nvSpPr>
        <p:spPr>
          <a:xfrm>
            <a:off x="641498" y="3839254"/>
            <a:ext cx="3004820" cy="11285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[32x32x3]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ts val="285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array of numbers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0...1  (3072 numbers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total)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7"/>
          <p:cNvSpPr/>
          <p:nvPr/>
        </p:nvSpPr>
        <p:spPr>
          <a:xfrm>
            <a:off x="2424071" y="3127420"/>
            <a:ext cx="3371215" cy="0"/>
          </a:xfrm>
          <a:custGeom>
            <a:avLst/>
            <a:gdLst/>
            <a:ahLst/>
            <a:cxnLst/>
            <a:rect l="l" t="t" r="r" b="b"/>
            <a:pathLst>
              <a:path w="3371215">
                <a:moveTo>
                  <a:pt x="0" y="0"/>
                </a:moveTo>
                <a:lnTo>
                  <a:pt x="3370943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ject 8"/>
          <p:cNvSpPr/>
          <p:nvPr/>
        </p:nvSpPr>
        <p:spPr>
          <a:xfrm>
            <a:off x="5795014" y="3111687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0" y="31464"/>
                </a:moveTo>
                <a:lnTo>
                  <a:pt x="43224" y="15732"/>
                </a:lnTo>
                <a:lnTo>
                  <a:pt x="0" y="0"/>
                </a:lnTo>
                <a:lnTo>
                  <a:pt x="0" y="3146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object 9"/>
          <p:cNvSpPr txBox="1"/>
          <p:nvPr/>
        </p:nvSpPr>
        <p:spPr>
          <a:xfrm>
            <a:off x="3589296" y="2575060"/>
            <a:ext cx="1062355" cy="466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f(</a:t>
            </a:r>
            <a:r>
              <a:rPr kumimoji="0" sz="30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</a:t>
            </a: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r>
              <a:rPr kumimoji="0" sz="30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</a:t>
            </a:r>
            <a:r>
              <a:rPr kumimoji="0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</a:p>
        </p:txBody>
      </p:sp>
      <p:sp>
        <p:nvSpPr>
          <p:cNvPr id="8" name="object 10"/>
          <p:cNvSpPr txBox="1"/>
          <p:nvPr/>
        </p:nvSpPr>
        <p:spPr>
          <a:xfrm>
            <a:off x="3006995" y="2142407"/>
            <a:ext cx="85598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image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11"/>
          <p:cNvSpPr txBox="1"/>
          <p:nvPr/>
        </p:nvSpPr>
        <p:spPr>
          <a:xfrm>
            <a:off x="4162595" y="2142407"/>
            <a:ext cx="156654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parameters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2"/>
          <p:cNvSpPr txBox="1"/>
          <p:nvPr/>
        </p:nvSpPr>
        <p:spPr>
          <a:xfrm>
            <a:off x="6402366" y="2768741"/>
            <a:ext cx="2091689" cy="1115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numbers,  indicating</a:t>
            </a:r>
            <a:r>
              <a:rPr kumimoji="0" sz="2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class  scores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object 9"/>
          <p:cNvSpPr/>
          <p:nvPr/>
        </p:nvSpPr>
        <p:spPr>
          <a:xfrm>
            <a:off x="3006995" y="1918222"/>
            <a:ext cx="2868095" cy="6071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400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 </a:t>
            </a:r>
          </a:p>
        </p:txBody>
      </p:sp>
      <p:sp>
        <p:nvSpPr>
          <p:cNvPr id="3" name="object 5"/>
          <p:cNvSpPr/>
          <p:nvPr/>
        </p:nvSpPr>
        <p:spPr>
          <a:xfrm>
            <a:off x="820349" y="2580771"/>
            <a:ext cx="1009647" cy="11144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object 6"/>
          <p:cNvSpPr txBox="1"/>
          <p:nvPr/>
        </p:nvSpPr>
        <p:spPr>
          <a:xfrm>
            <a:off x="641498" y="3839254"/>
            <a:ext cx="3004820" cy="737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[32x32x3]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array of numbers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0...1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7"/>
          <p:cNvSpPr/>
          <p:nvPr/>
        </p:nvSpPr>
        <p:spPr>
          <a:xfrm>
            <a:off x="2424071" y="3127420"/>
            <a:ext cx="3371215" cy="0"/>
          </a:xfrm>
          <a:custGeom>
            <a:avLst/>
            <a:gdLst/>
            <a:ahLst/>
            <a:cxnLst/>
            <a:rect l="l" t="t" r="r" b="b"/>
            <a:pathLst>
              <a:path w="3371215">
                <a:moveTo>
                  <a:pt x="0" y="0"/>
                </a:moveTo>
                <a:lnTo>
                  <a:pt x="3370943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ject 8"/>
          <p:cNvSpPr/>
          <p:nvPr/>
        </p:nvSpPr>
        <p:spPr>
          <a:xfrm>
            <a:off x="5795014" y="3111687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0" y="31464"/>
                </a:moveTo>
                <a:lnTo>
                  <a:pt x="43224" y="15732"/>
                </a:lnTo>
                <a:lnTo>
                  <a:pt x="0" y="0"/>
                </a:lnTo>
                <a:lnTo>
                  <a:pt x="0" y="3146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object 9"/>
          <p:cNvSpPr txBox="1"/>
          <p:nvPr/>
        </p:nvSpPr>
        <p:spPr>
          <a:xfrm>
            <a:off x="6402366" y="2768741"/>
            <a:ext cx="2091689" cy="1115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numbers,  indicating</a:t>
            </a:r>
            <a:r>
              <a:rPr kumimoji="0" sz="2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class  scores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10"/>
          <p:cNvSpPr/>
          <p:nvPr/>
        </p:nvSpPr>
        <p:spPr>
          <a:xfrm>
            <a:off x="3040469" y="1918223"/>
            <a:ext cx="2393295" cy="5066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object 11"/>
          <p:cNvSpPr/>
          <p:nvPr/>
        </p:nvSpPr>
        <p:spPr>
          <a:xfrm>
            <a:off x="5210714" y="2048198"/>
            <a:ext cx="223520" cy="310515"/>
          </a:xfrm>
          <a:custGeom>
            <a:avLst/>
            <a:gdLst/>
            <a:ahLst/>
            <a:cxnLst/>
            <a:rect l="l" t="t" r="r" b="b"/>
            <a:pathLst>
              <a:path w="223520" h="310515">
                <a:moveTo>
                  <a:pt x="0" y="0"/>
                </a:moveTo>
                <a:lnTo>
                  <a:pt x="223199" y="0"/>
                </a:lnTo>
                <a:lnTo>
                  <a:pt x="223199" y="310199"/>
                </a:lnTo>
                <a:lnTo>
                  <a:pt x="0" y="310199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object 12"/>
          <p:cNvSpPr txBox="1"/>
          <p:nvPr/>
        </p:nvSpPr>
        <p:spPr>
          <a:xfrm>
            <a:off x="5688916" y="1818480"/>
            <a:ext cx="1042669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3072x1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3"/>
          <p:cNvSpPr/>
          <p:nvPr/>
        </p:nvSpPr>
        <p:spPr>
          <a:xfrm>
            <a:off x="4777690" y="1964780"/>
            <a:ext cx="411480" cy="393700"/>
          </a:xfrm>
          <a:custGeom>
            <a:avLst/>
            <a:gdLst/>
            <a:ahLst/>
            <a:cxnLst/>
            <a:rect l="l" t="t" r="r" b="b"/>
            <a:pathLst>
              <a:path w="411479" h="393700">
                <a:moveTo>
                  <a:pt x="0" y="0"/>
                </a:moveTo>
                <a:lnTo>
                  <a:pt x="411299" y="0"/>
                </a:lnTo>
                <a:lnTo>
                  <a:pt x="411299" y="393599"/>
                </a:lnTo>
                <a:lnTo>
                  <a:pt x="0" y="393599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object 14"/>
          <p:cNvSpPr txBox="1"/>
          <p:nvPr/>
        </p:nvSpPr>
        <p:spPr>
          <a:xfrm>
            <a:off x="3113494" y="2439120"/>
            <a:ext cx="70358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10x1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object 15"/>
          <p:cNvSpPr/>
          <p:nvPr/>
        </p:nvSpPr>
        <p:spPr>
          <a:xfrm>
            <a:off x="2988744" y="1918222"/>
            <a:ext cx="1362075" cy="506730"/>
          </a:xfrm>
          <a:custGeom>
            <a:avLst/>
            <a:gdLst/>
            <a:ahLst/>
            <a:cxnLst/>
            <a:rect l="l" t="t" r="r" b="b"/>
            <a:pathLst>
              <a:path w="1362075" h="506730">
                <a:moveTo>
                  <a:pt x="0" y="0"/>
                </a:moveTo>
                <a:lnTo>
                  <a:pt x="1361997" y="0"/>
                </a:lnTo>
                <a:lnTo>
                  <a:pt x="1361997" y="506698"/>
                </a:lnTo>
                <a:lnTo>
                  <a:pt x="0" y="506698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object 16"/>
          <p:cNvSpPr txBox="1"/>
          <p:nvPr/>
        </p:nvSpPr>
        <p:spPr>
          <a:xfrm>
            <a:off x="4545918" y="2428080"/>
            <a:ext cx="121221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10x3072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object 17"/>
          <p:cNvSpPr/>
          <p:nvPr/>
        </p:nvSpPr>
        <p:spPr>
          <a:xfrm>
            <a:off x="5124089" y="2914095"/>
            <a:ext cx="370840" cy="1727200"/>
          </a:xfrm>
          <a:custGeom>
            <a:avLst/>
            <a:gdLst/>
            <a:ahLst/>
            <a:cxnLst/>
            <a:rect l="l" t="t" r="r" b="b"/>
            <a:pathLst>
              <a:path w="370839" h="1727200">
                <a:moveTo>
                  <a:pt x="0" y="0"/>
                </a:moveTo>
                <a:lnTo>
                  <a:pt x="370499" y="1726721"/>
                </a:lnTo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object 18"/>
          <p:cNvSpPr/>
          <p:nvPr/>
        </p:nvSpPr>
        <p:spPr>
          <a:xfrm>
            <a:off x="5479215" y="4637517"/>
            <a:ext cx="31115" cy="45720"/>
          </a:xfrm>
          <a:custGeom>
            <a:avLst/>
            <a:gdLst/>
            <a:ahLst/>
            <a:cxnLst/>
            <a:rect l="l" t="t" r="r" b="b"/>
            <a:pathLst>
              <a:path w="31114" h="45720">
                <a:moveTo>
                  <a:pt x="0" y="6599"/>
                </a:moveTo>
                <a:lnTo>
                  <a:pt x="24449" y="45549"/>
                </a:lnTo>
                <a:lnTo>
                  <a:pt x="30774" y="0"/>
                </a:lnTo>
                <a:lnTo>
                  <a:pt x="0" y="6599"/>
                </a:lnTo>
                <a:close/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object 19"/>
          <p:cNvSpPr txBox="1"/>
          <p:nvPr/>
        </p:nvSpPr>
        <p:spPr>
          <a:xfrm>
            <a:off x="4374364" y="4686825"/>
            <a:ext cx="332676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parameters, or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“weights”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20"/>
          <p:cNvSpPr txBox="1"/>
          <p:nvPr/>
        </p:nvSpPr>
        <p:spPr>
          <a:xfrm>
            <a:off x="7127035" y="1889173"/>
            <a:ext cx="751840" cy="400751"/>
          </a:xfrm>
          <a:prstGeom prst="rect">
            <a:avLst/>
          </a:prstGeom>
          <a:ln w="28574">
            <a:solidFill>
              <a:srgbClr val="9900FF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 marL="7112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(+b)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21"/>
          <p:cNvSpPr txBox="1"/>
          <p:nvPr/>
        </p:nvSpPr>
        <p:spPr>
          <a:xfrm>
            <a:off x="7951660" y="1991741"/>
            <a:ext cx="70358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10x1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7159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 </a:t>
            </a:r>
          </a:p>
        </p:txBody>
      </p:sp>
      <p:sp>
        <p:nvSpPr>
          <p:cNvPr id="3" name="object 4"/>
          <p:cNvSpPr/>
          <p:nvPr/>
        </p:nvSpPr>
        <p:spPr>
          <a:xfrm>
            <a:off x="163799" y="2418103"/>
            <a:ext cx="8816382" cy="32655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object 5"/>
          <p:cNvSpPr txBox="1">
            <a:spLocks/>
          </p:cNvSpPr>
          <p:nvPr/>
        </p:nvSpPr>
        <p:spPr bwMode="auto">
          <a:xfrm>
            <a:off x="101899" y="1524037"/>
            <a:ext cx="8886190" cy="37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1270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-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Example with an image with 4 pixels, and 3 classes</a:t>
            </a:r>
            <a:r>
              <a:rPr kumimoji="0" lang="en-US" sz="2400" b="0" i="0" u="none" strike="noStrike" kern="0" cap="none" spc="10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(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cat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/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dog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/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ship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03806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 </a:t>
            </a:r>
          </a:p>
        </p:txBody>
      </p:sp>
      <p:sp>
        <p:nvSpPr>
          <p:cNvPr id="3" name="object 5"/>
          <p:cNvSpPr txBox="1"/>
          <p:nvPr/>
        </p:nvSpPr>
        <p:spPr>
          <a:xfrm>
            <a:off x="3809607" y="1079607"/>
            <a:ext cx="426656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Going forward: Loss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function/Optimization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4"/>
          <p:cNvSpPr txBox="1"/>
          <p:nvPr/>
        </p:nvSpPr>
        <p:spPr>
          <a:xfrm>
            <a:off x="5749488" y="2191055"/>
            <a:ext cx="3048000" cy="1391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0" marR="5080" lvl="0" indent="-419734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3180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	Define a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</a:t>
            </a:r>
            <a:r>
              <a:rPr kumimoji="0" sz="18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function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that quantifies our  unhappiness with the 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 across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training  data.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object 15"/>
          <p:cNvSpPr txBox="1"/>
          <p:nvPr/>
        </p:nvSpPr>
        <p:spPr>
          <a:xfrm>
            <a:off x="5749488" y="3848402"/>
            <a:ext cx="3009900" cy="1391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0" marR="5080" lvl="0" indent="-419734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3180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	Come up with a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way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 efficiently finding the  parameters that minimize  the loss function. 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(optimization)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object 16"/>
          <p:cNvSpPr/>
          <p:nvPr/>
        </p:nvSpPr>
        <p:spPr>
          <a:xfrm>
            <a:off x="5316064" y="1576524"/>
            <a:ext cx="0" cy="3662679"/>
          </a:xfrm>
          <a:custGeom>
            <a:avLst/>
            <a:gdLst/>
            <a:ahLst/>
            <a:cxnLst/>
            <a:rect l="l" t="t" r="r" b="b"/>
            <a:pathLst>
              <a:path h="3662679">
                <a:moveTo>
                  <a:pt x="0" y="0"/>
                </a:moveTo>
                <a:lnTo>
                  <a:pt x="0" y="3662692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object 17"/>
          <p:cNvSpPr txBox="1"/>
          <p:nvPr/>
        </p:nvSpPr>
        <p:spPr>
          <a:xfrm>
            <a:off x="5732759" y="1623480"/>
            <a:ext cx="98996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TODO: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6604084"/>
            <a:ext cx="19992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id="{7991EFCA-8B05-4391-9E53-3E7C87E30175}"/>
              </a:ext>
            </a:extLst>
          </p:cNvPr>
          <p:cNvSpPr/>
          <p:nvPr/>
        </p:nvSpPr>
        <p:spPr>
          <a:xfrm>
            <a:off x="1404999" y="1863785"/>
            <a:ext cx="1140220" cy="1258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object 5">
            <a:extLst>
              <a:ext uri="{FF2B5EF4-FFF2-40B4-BE49-F238E27FC236}">
                <a16:creationId xmlns:a16="http://schemas.microsoft.com/office/drawing/2014/main" id="{B7F14832-4962-4084-9E68-659C7A78FADD}"/>
              </a:ext>
            </a:extLst>
          </p:cNvPr>
          <p:cNvSpPr/>
          <p:nvPr/>
        </p:nvSpPr>
        <p:spPr>
          <a:xfrm>
            <a:off x="2670995" y="1863788"/>
            <a:ext cx="1258539" cy="12585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object 6">
            <a:extLst>
              <a:ext uri="{FF2B5EF4-FFF2-40B4-BE49-F238E27FC236}">
                <a16:creationId xmlns:a16="http://schemas.microsoft.com/office/drawing/2014/main" id="{A9A407AA-5025-4F68-8E18-7AEEEEE157A6}"/>
              </a:ext>
            </a:extLst>
          </p:cNvPr>
          <p:cNvSpPr/>
          <p:nvPr/>
        </p:nvSpPr>
        <p:spPr>
          <a:xfrm>
            <a:off x="4049442" y="1863808"/>
            <a:ext cx="1211047" cy="12110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74C69FF3-E6CD-4188-AC26-590BD41E0B73}"/>
              </a:ext>
            </a:extLst>
          </p:cNvPr>
          <p:cNvSpPr txBox="1"/>
          <p:nvPr/>
        </p:nvSpPr>
        <p:spPr>
          <a:xfrm>
            <a:off x="198150" y="3137426"/>
            <a:ext cx="550545" cy="1745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just" defTabSz="914400" rtl="0" eaLnBrk="1" fontAlgn="auto" latinLnBrk="0" hangingPunct="1">
              <a:lnSpc>
                <a:spcPct val="158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cat  car  frog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3075BCAC-F141-4CA5-BAD7-FAF294385429}"/>
              </a:ext>
            </a:extLst>
          </p:cNvPr>
          <p:cNvSpPr txBox="1"/>
          <p:nvPr/>
        </p:nvSpPr>
        <p:spPr>
          <a:xfrm>
            <a:off x="1648542" y="3318856"/>
            <a:ext cx="681990" cy="153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3.2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540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5.1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-1.7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object 11">
            <a:extLst>
              <a:ext uri="{FF2B5EF4-FFF2-40B4-BE49-F238E27FC236}">
                <a16:creationId xmlns:a16="http://schemas.microsoft.com/office/drawing/2014/main" id="{1234E9E3-F08F-4CA8-82CA-0809D72622B7}"/>
              </a:ext>
            </a:extLst>
          </p:cNvPr>
          <p:cNvSpPr txBox="1"/>
          <p:nvPr/>
        </p:nvSpPr>
        <p:spPr>
          <a:xfrm>
            <a:off x="3172539" y="3318856"/>
            <a:ext cx="554990" cy="153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1.3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4.9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2.0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object 12">
            <a:extLst>
              <a:ext uri="{FF2B5EF4-FFF2-40B4-BE49-F238E27FC236}">
                <a16:creationId xmlns:a16="http://schemas.microsoft.com/office/drawing/2014/main" id="{8223A60D-CEE5-4DE5-A690-4A8DA20878C3}"/>
              </a:ext>
            </a:extLst>
          </p:cNvPr>
          <p:cNvSpPr txBox="1"/>
          <p:nvPr/>
        </p:nvSpPr>
        <p:spPr>
          <a:xfrm>
            <a:off x="4391736" y="3318856"/>
            <a:ext cx="707390" cy="153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446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2.2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64465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2.5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-3.1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35341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 </a:t>
            </a:r>
          </a:p>
        </p:txBody>
      </p:sp>
      <p:sp>
        <p:nvSpPr>
          <p:cNvPr id="3" name="object 4"/>
          <p:cNvSpPr/>
          <p:nvPr/>
        </p:nvSpPr>
        <p:spPr>
          <a:xfrm>
            <a:off x="1404999" y="1863785"/>
            <a:ext cx="1140220" cy="1258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object 5"/>
          <p:cNvSpPr/>
          <p:nvPr/>
        </p:nvSpPr>
        <p:spPr>
          <a:xfrm>
            <a:off x="2670995" y="1863788"/>
            <a:ext cx="1258539" cy="12585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object 6"/>
          <p:cNvSpPr/>
          <p:nvPr/>
        </p:nvSpPr>
        <p:spPr>
          <a:xfrm>
            <a:off x="4049442" y="1863808"/>
            <a:ext cx="1211047" cy="12110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ject 7"/>
          <p:cNvSpPr txBox="1"/>
          <p:nvPr/>
        </p:nvSpPr>
        <p:spPr>
          <a:xfrm>
            <a:off x="345848" y="1055935"/>
            <a:ext cx="4178300" cy="563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Suppose: 3 training examples, 3 classes.  With some W the</a:t>
            </a:r>
            <a:r>
              <a:rPr kumimoji="0" sz="18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8"/>
          <p:cNvSpPr txBox="1"/>
          <p:nvPr/>
        </p:nvSpPr>
        <p:spPr>
          <a:xfrm>
            <a:off x="4530820" y="1334080"/>
            <a:ext cx="4191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are: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9"/>
          <p:cNvSpPr txBox="1"/>
          <p:nvPr/>
        </p:nvSpPr>
        <p:spPr>
          <a:xfrm>
            <a:off x="198150" y="3137426"/>
            <a:ext cx="550545" cy="1745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just" defTabSz="914400" rtl="0" eaLnBrk="1" fontAlgn="auto" latinLnBrk="0" hangingPunct="1">
              <a:lnSpc>
                <a:spcPct val="158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cat  car  frog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10"/>
          <p:cNvSpPr txBox="1"/>
          <p:nvPr/>
        </p:nvSpPr>
        <p:spPr>
          <a:xfrm>
            <a:off x="1648542" y="3318856"/>
            <a:ext cx="681990" cy="153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3.2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540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5.1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-1.7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1"/>
          <p:cNvSpPr txBox="1"/>
          <p:nvPr/>
        </p:nvSpPr>
        <p:spPr>
          <a:xfrm>
            <a:off x="3172539" y="3318856"/>
            <a:ext cx="554990" cy="153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1.3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4.9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2.0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2"/>
          <p:cNvSpPr txBox="1"/>
          <p:nvPr/>
        </p:nvSpPr>
        <p:spPr>
          <a:xfrm>
            <a:off x="4391736" y="3318856"/>
            <a:ext cx="707390" cy="153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446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2.2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64465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2.5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-3.1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3"/>
          <p:cNvSpPr/>
          <p:nvPr/>
        </p:nvSpPr>
        <p:spPr>
          <a:xfrm>
            <a:off x="2975794" y="1336775"/>
            <a:ext cx="1449172" cy="3067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604084"/>
            <a:ext cx="19992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63871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classifier: Hinge loss </a:t>
            </a:r>
          </a:p>
        </p:txBody>
      </p:sp>
      <p:sp>
        <p:nvSpPr>
          <p:cNvPr id="3" name="object 4"/>
          <p:cNvSpPr/>
          <p:nvPr/>
        </p:nvSpPr>
        <p:spPr>
          <a:xfrm>
            <a:off x="1404999" y="1863785"/>
            <a:ext cx="1140220" cy="1258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object 5"/>
          <p:cNvSpPr/>
          <p:nvPr/>
        </p:nvSpPr>
        <p:spPr>
          <a:xfrm>
            <a:off x="2670995" y="1863788"/>
            <a:ext cx="1258539" cy="12585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object 6"/>
          <p:cNvSpPr/>
          <p:nvPr/>
        </p:nvSpPr>
        <p:spPr>
          <a:xfrm>
            <a:off x="4049442" y="1863808"/>
            <a:ext cx="1211047" cy="12110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ject 7"/>
          <p:cNvSpPr txBox="1"/>
          <p:nvPr/>
        </p:nvSpPr>
        <p:spPr>
          <a:xfrm>
            <a:off x="345848" y="1055935"/>
            <a:ext cx="4178300" cy="563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Suppose: 3 training examples, 3 classes.  With some W the</a:t>
            </a:r>
            <a:r>
              <a:rPr kumimoji="0" sz="18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8"/>
          <p:cNvSpPr txBox="1"/>
          <p:nvPr/>
        </p:nvSpPr>
        <p:spPr>
          <a:xfrm>
            <a:off x="4530820" y="1334080"/>
            <a:ext cx="4191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are: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9"/>
          <p:cNvSpPr txBox="1"/>
          <p:nvPr/>
        </p:nvSpPr>
        <p:spPr>
          <a:xfrm>
            <a:off x="198150" y="3137426"/>
            <a:ext cx="550545" cy="1745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just" defTabSz="914400" rtl="0" eaLnBrk="1" fontAlgn="auto" latinLnBrk="0" hangingPunct="1">
              <a:lnSpc>
                <a:spcPct val="158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cat  car  frog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10"/>
          <p:cNvSpPr txBox="1"/>
          <p:nvPr/>
        </p:nvSpPr>
        <p:spPr>
          <a:xfrm>
            <a:off x="1648542" y="3318856"/>
            <a:ext cx="681990" cy="153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3.2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540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5.1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-1.7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1"/>
          <p:cNvSpPr txBox="1"/>
          <p:nvPr/>
        </p:nvSpPr>
        <p:spPr>
          <a:xfrm>
            <a:off x="3172539" y="3318856"/>
            <a:ext cx="554990" cy="153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1.3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4.9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2.0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2"/>
          <p:cNvSpPr txBox="1"/>
          <p:nvPr/>
        </p:nvSpPr>
        <p:spPr>
          <a:xfrm>
            <a:off x="4391736" y="3318856"/>
            <a:ext cx="707390" cy="153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446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2.2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64465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2.5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-3.1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3"/>
          <p:cNvSpPr/>
          <p:nvPr/>
        </p:nvSpPr>
        <p:spPr>
          <a:xfrm>
            <a:off x="2975794" y="1336775"/>
            <a:ext cx="1449172" cy="3067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object 14"/>
          <p:cNvSpPr/>
          <p:nvPr/>
        </p:nvSpPr>
        <p:spPr>
          <a:xfrm>
            <a:off x="5679888" y="981274"/>
            <a:ext cx="0" cy="4439920"/>
          </a:xfrm>
          <a:custGeom>
            <a:avLst/>
            <a:gdLst/>
            <a:ahLst/>
            <a:cxnLst/>
            <a:rect l="l" t="t" r="r" b="b"/>
            <a:pathLst>
              <a:path h="4439920">
                <a:moveTo>
                  <a:pt x="0" y="0"/>
                </a:moveTo>
                <a:lnTo>
                  <a:pt x="0" y="443969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object 15"/>
          <p:cNvSpPr txBox="1"/>
          <p:nvPr/>
        </p:nvSpPr>
        <p:spPr>
          <a:xfrm>
            <a:off x="5976065" y="1108405"/>
            <a:ext cx="2284730" cy="692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Hinge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loss: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0480" marR="0" lvl="0" indent="0" algn="l" defTabSz="914400" rtl="0" eaLnBrk="1" fontAlgn="auto" latinLnBrk="0" hangingPunct="1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Given an</a:t>
            </a:r>
            <a:r>
              <a:rPr kumimoji="0" sz="1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example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object 16"/>
          <p:cNvSpPr txBox="1"/>
          <p:nvPr/>
        </p:nvSpPr>
        <p:spPr>
          <a:xfrm>
            <a:off x="5994439" y="1795722"/>
            <a:ext cx="509905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where  where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17"/>
          <p:cNvSpPr txBox="1"/>
          <p:nvPr/>
        </p:nvSpPr>
        <p:spPr>
          <a:xfrm>
            <a:off x="6823343" y="1785561"/>
            <a:ext cx="1635125" cy="434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594" marR="0" lvl="0" indent="0" algn="l" defTabSz="914400" rtl="0" eaLnBrk="1" fontAlgn="auto" latinLnBrk="0" hangingPunct="1">
              <a:lnSpc>
                <a:spcPts val="16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the image</a:t>
            </a:r>
            <a:r>
              <a:rPr kumimoji="0" sz="1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16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the (integer)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label,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8"/>
          <p:cNvSpPr txBox="1"/>
          <p:nvPr/>
        </p:nvSpPr>
        <p:spPr>
          <a:xfrm>
            <a:off x="5994438" y="2424371"/>
            <a:ext cx="2485390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using the shorthand for the 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vector: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9"/>
          <p:cNvSpPr txBox="1"/>
          <p:nvPr/>
        </p:nvSpPr>
        <p:spPr>
          <a:xfrm>
            <a:off x="5994439" y="3252408"/>
            <a:ext cx="215836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lang="en-US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has the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form: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20"/>
          <p:cNvSpPr/>
          <p:nvPr/>
        </p:nvSpPr>
        <p:spPr>
          <a:xfrm>
            <a:off x="7555385" y="1513452"/>
            <a:ext cx="723573" cy="3067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object 21"/>
          <p:cNvSpPr/>
          <p:nvPr/>
        </p:nvSpPr>
        <p:spPr>
          <a:xfrm>
            <a:off x="6547013" y="2000373"/>
            <a:ext cx="240049" cy="3067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object 22"/>
          <p:cNvSpPr/>
          <p:nvPr/>
        </p:nvSpPr>
        <p:spPr>
          <a:xfrm>
            <a:off x="6583387" y="1789424"/>
            <a:ext cx="240049" cy="3067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object 23"/>
          <p:cNvSpPr/>
          <p:nvPr/>
        </p:nvSpPr>
        <p:spPr>
          <a:xfrm>
            <a:off x="7179785" y="2639546"/>
            <a:ext cx="1099172" cy="229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object 24"/>
          <p:cNvSpPr/>
          <p:nvPr/>
        </p:nvSpPr>
        <p:spPr>
          <a:xfrm>
            <a:off x="5748014" y="3603820"/>
            <a:ext cx="3316043" cy="3554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object 25"/>
          <p:cNvSpPr/>
          <p:nvPr/>
        </p:nvSpPr>
        <p:spPr>
          <a:xfrm>
            <a:off x="5738488" y="3594294"/>
            <a:ext cx="3335654" cy="374650"/>
          </a:xfrm>
          <a:custGeom>
            <a:avLst/>
            <a:gdLst/>
            <a:ahLst/>
            <a:cxnLst/>
            <a:rect l="l" t="t" r="r" b="b"/>
            <a:pathLst>
              <a:path w="3335654" h="374650">
                <a:moveTo>
                  <a:pt x="0" y="0"/>
                </a:moveTo>
                <a:lnTo>
                  <a:pt x="3335093" y="0"/>
                </a:lnTo>
                <a:lnTo>
                  <a:pt x="3335093" y="374549"/>
                </a:lnTo>
                <a:lnTo>
                  <a:pt x="0" y="37454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6604084"/>
            <a:ext cx="19992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29094" y="4185623"/>
            <a:ext cx="327134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Want: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</a:t>
            </a:r>
            <a:r>
              <a:rPr kumimoji="0" lang="en-US" sz="20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</a:t>
            </a:r>
            <a:r>
              <a:rPr kumimoji="0" lang="en-US" sz="2000" b="0" i="0" u="none" strike="noStrike" kern="1200" cap="none" spc="0" normalizeH="0" baseline="-4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&gt;=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</a:t>
            </a:r>
            <a:r>
              <a:rPr kumimoji="0" lang="en-US" sz="20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+ 1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i.e.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</a:t>
            </a:r>
            <a:r>
              <a:rPr kumimoji="0" lang="en-US" sz="20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–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</a:t>
            </a:r>
            <a:r>
              <a:rPr kumimoji="0" lang="en-US" sz="20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</a:t>
            </a:r>
            <a:r>
              <a:rPr kumimoji="0" lang="en-US" sz="2000" b="0" i="0" u="none" strike="noStrike" kern="1200" cap="none" spc="0" normalizeH="0" baseline="-4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+ 1 &lt;= 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 true, loss is 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 false, loss is magnitude of violation</a:t>
            </a:r>
          </a:p>
        </p:txBody>
      </p:sp>
    </p:spTree>
    <p:extLst>
      <p:ext uri="{BB962C8B-B14F-4D97-AF65-F5344CB8AC3E}">
        <p14:creationId xmlns:p14="http://schemas.microsoft.com/office/powerpoint/2010/main" val="32228630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classifier: Hinge loss </a:t>
            </a:r>
          </a:p>
        </p:txBody>
      </p:sp>
      <p:sp>
        <p:nvSpPr>
          <p:cNvPr id="3" name="object 4"/>
          <p:cNvSpPr txBox="1">
            <a:spLocks/>
          </p:cNvSpPr>
          <p:nvPr/>
        </p:nvSpPr>
        <p:spPr bwMode="auto">
          <a:xfrm>
            <a:off x="345848" y="1055935"/>
            <a:ext cx="4178300" cy="56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12700" marR="5080" lvl="0" indent="0" algn="l" defTabSz="914400" rtl="0" eaLnBrk="0" fontAlgn="base" latinLnBrk="0" hangingPunct="0">
              <a:lnSpc>
                <a:spcPct val="10069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-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Suppose: 3 training examples, 3 classes.  With some W the</a:t>
            </a:r>
            <a:r>
              <a:rPr kumimoji="0" lang="en-US" sz="1800" b="0" i="0" u="none" strike="noStrike" kern="0" cap="none" spc="-5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scores</a:t>
            </a:r>
          </a:p>
        </p:txBody>
      </p:sp>
      <p:sp>
        <p:nvSpPr>
          <p:cNvPr id="4" name="object 5"/>
          <p:cNvSpPr txBox="1"/>
          <p:nvPr/>
        </p:nvSpPr>
        <p:spPr>
          <a:xfrm>
            <a:off x="4530820" y="1334080"/>
            <a:ext cx="4191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are: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6"/>
          <p:cNvSpPr txBox="1"/>
          <p:nvPr/>
        </p:nvSpPr>
        <p:spPr>
          <a:xfrm>
            <a:off x="5976065" y="1108405"/>
            <a:ext cx="2284730" cy="692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Hinge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loss: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0480" marR="0" lvl="0" indent="0" algn="l" defTabSz="914400" rtl="0" eaLnBrk="1" fontAlgn="auto" latinLnBrk="0" hangingPunct="1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Given an</a:t>
            </a:r>
            <a:r>
              <a:rPr kumimoji="0" sz="1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example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7"/>
          <p:cNvSpPr txBox="1"/>
          <p:nvPr/>
        </p:nvSpPr>
        <p:spPr>
          <a:xfrm>
            <a:off x="5994439" y="1795722"/>
            <a:ext cx="509905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where  where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8"/>
          <p:cNvSpPr txBox="1"/>
          <p:nvPr/>
        </p:nvSpPr>
        <p:spPr>
          <a:xfrm>
            <a:off x="6823343" y="1785561"/>
            <a:ext cx="1635125" cy="434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594" marR="0" lvl="0" indent="0" algn="l" defTabSz="914400" rtl="0" eaLnBrk="1" fontAlgn="auto" latinLnBrk="0" hangingPunct="1">
              <a:lnSpc>
                <a:spcPts val="16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the image</a:t>
            </a:r>
            <a:r>
              <a:rPr kumimoji="0" sz="1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16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the (integer)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label,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9"/>
          <p:cNvSpPr txBox="1"/>
          <p:nvPr/>
        </p:nvSpPr>
        <p:spPr>
          <a:xfrm>
            <a:off x="5994438" y="2424370"/>
            <a:ext cx="2485390" cy="10823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using the shorthand for the 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vector: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loss has the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form: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10"/>
          <p:cNvSpPr txBox="1"/>
          <p:nvPr/>
        </p:nvSpPr>
        <p:spPr>
          <a:xfrm>
            <a:off x="5885310" y="4033098"/>
            <a:ext cx="2868930" cy="1390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max(0, 5.1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3.2 +</a:t>
            </a:r>
            <a:r>
              <a:rPr kumimoji="0" sz="1800" b="0" i="0" u="none" strike="noStrike" kern="1200" cap="none" spc="-4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02565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+max(0, -1.7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3.2 +</a:t>
            </a:r>
            <a:r>
              <a:rPr kumimoji="0" sz="1800" b="0" i="0" u="none" strike="noStrike" kern="1200" cap="none" spc="-3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max(0, 2.9) + max(0, -3.9)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2.9 +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2.9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10" name="object 11"/>
          <p:cNvGraphicFramePr>
            <a:graphicFrameLocks noGrp="1"/>
          </p:cNvGraphicFramePr>
          <p:nvPr/>
        </p:nvGraphicFramePr>
        <p:xfrm>
          <a:off x="98375" y="3248295"/>
          <a:ext cx="5393988" cy="21303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7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5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0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73196"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cat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112395" marR="712470">
                        <a:lnSpc>
                          <a:spcPct val="157900"/>
                        </a:lnSpc>
                        <a:spcBef>
                          <a:spcPts val="15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car 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frog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9049">
                      <a:solidFill>
                        <a:srgbClr val="0000FF"/>
                      </a:solidFill>
                      <a:prstDash val="solid"/>
                    </a:lnR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493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3000" b="1" spc="-5" dirty="0">
                          <a:latin typeface="Arial"/>
                          <a:cs typeface="Arial"/>
                        </a:rPr>
                        <a:t>3.2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R="7493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5.1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R="10160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-1.7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R w="19049">
                      <a:solidFill>
                        <a:srgbClr val="0000FF"/>
                      </a:solidFill>
                      <a:prstDash val="solid"/>
                    </a:lnR>
                    <a:lnT w="19049">
                      <a:solidFill>
                        <a:srgbClr val="0000FF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3720">
                        <a:lnSpc>
                          <a:spcPct val="100000"/>
                        </a:lnSpc>
                        <a:spcBef>
                          <a:spcPts val="480"/>
                        </a:spcBef>
                        <a:tabLst>
                          <a:tab pos="1925320" algn="l"/>
                        </a:tabLst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1.3	2.2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L="553720">
                        <a:lnSpc>
                          <a:spcPct val="100000"/>
                        </a:lnSpc>
                        <a:spcBef>
                          <a:spcPts val="600"/>
                        </a:spcBef>
                        <a:tabLst>
                          <a:tab pos="1925320" algn="l"/>
                        </a:tabLst>
                      </a:pPr>
                      <a:r>
                        <a:rPr sz="3000" b="1" spc="-5" dirty="0">
                          <a:latin typeface="Arial"/>
                          <a:cs typeface="Arial"/>
                        </a:rPr>
                        <a:t>4.9	</a:t>
                      </a:r>
                      <a:r>
                        <a:rPr sz="3000" spc="-5" dirty="0">
                          <a:latin typeface="Arial"/>
                          <a:cs typeface="Arial"/>
                        </a:rPr>
                        <a:t>2.5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L="553720">
                        <a:lnSpc>
                          <a:spcPct val="100000"/>
                        </a:lnSpc>
                        <a:spcBef>
                          <a:spcPts val="600"/>
                        </a:spcBef>
                        <a:tabLst>
                          <a:tab pos="1772920" algn="l"/>
                        </a:tabLst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2.0	</a:t>
                      </a:r>
                      <a:r>
                        <a:rPr sz="3000" b="1" spc="-5" dirty="0">
                          <a:latin typeface="Arial"/>
                          <a:cs typeface="Arial"/>
                        </a:rPr>
                        <a:t>-3.1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59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2400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Losses: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9049">
                      <a:solidFill>
                        <a:srgbClr val="0000FF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16230">
                        <a:lnSpc>
                          <a:spcPts val="3260"/>
                        </a:lnSpc>
                      </a:pPr>
                      <a:r>
                        <a:rPr sz="3000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2.9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R w="19049">
                      <a:solidFill>
                        <a:srgbClr val="0000FF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19049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T w="9524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object 12"/>
          <p:cNvSpPr/>
          <p:nvPr/>
        </p:nvSpPr>
        <p:spPr>
          <a:xfrm>
            <a:off x="1404999" y="1863785"/>
            <a:ext cx="1140220" cy="1258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object 13"/>
          <p:cNvSpPr/>
          <p:nvPr/>
        </p:nvSpPr>
        <p:spPr>
          <a:xfrm>
            <a:off x="2670995" y="1863788"/>
            <a:ext cx="1258539" cy="12585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object 14"/>
          <p:cNvSpPr/>
          <p:nvPr/>
        </p:nvSpPr>
        <p:spPr>
          <a:xfrm>
            <a:off x="4049442" y="1863808"/>
            <a:ext cx="1211047" cy="12110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object 15"/>
          <p:cNvSpPr/>
          <p:nvPr/>
        </p:nvSpPr>
        <p:spPr>
          <a:xfrm>
            <a:off x="2975794" y="1336775"/>
            <a:ext cx="1449172" cy="3067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object 16"/>
          <p:cNvSpPr/>
          <p:nvPr/>
        </p:nvSpPr>
        <p:spPr>
          <a:xfrm>
            <a:off x="5679888" y="981274"/>
            <a:ext cx="0" cy="4439920"/>
          </a:xfrm>
          <a:custGeom>
            <a:avLst/>
            <a:gdLst/>
            <a:ahLst/>
            <a:cxnLst/>
            <a:rect l="l" t="t" r="r" b="b"/>
            <a:pathLst>
              <a:path h="4439920">
                <a:moveTo>
                  <a:pt x="0" y="0"/>
                </a:moveTo>
                <a:lnTo>
                  <a:pt x="0" y="443969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object 17"/>
          <p:cNvSpPr/>
          <p:nvPr/>
        </p:nvSpPr>
        <p:spPr>
          <a:xfrm>
            <a:off x="7555385" y="1513452"/>
            <a:ext cx="723573" cy="3067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object 18"/>
          <p:cNvSpPr/>
          <p:nvPr/>
        </p:nvSpPr>
        <p:spPr>
          <a:xfrm>
            <a:off x="6547013" y="2000373"/>
            <a:ext cx="240049" cy="3067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object 19"/>
          <p:cNvSpPr/>
          <p:nvPr/>
        </p:nvSpPr>
        <p:spPr>
          <a:xfrm>
            <a:off x="6583387" y="1789424"/>
            <a:ext cx="240049" cy="3067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object 20"/>
          <p:cNvSpPr/>
          <p:nvPr/>
        </p:nvSpPr>
        <p:spPr>
          <a:xfrm>
            <a:off x="7179785" y="2639546"/>
            <a:ext cx="1099172" cy="229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object 21"/>
          <p:cNvSpPr/>
          <p:nvPr/>
        </p:nvSpPr>
        <p:spPr>
          <a:xfrm>
            <a:off x="5748014" y="3603820"/>
            <a:ext cx="3316043" cy="3554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object 22"/>
          <p:cNvSpPr/>
          <p:nvPr/>
        </p:nvSpPr>
        <p:spPr>
          <a:xfrm>
            <a:off x="5738488" y="3594294"/>
            <a:ext cx="3335654" cy="374650"/>
          </a:xfrm>
          <a:custGeom>
            <a:avLst/>
            <a:gdLst/>
            <a:ahLst/>
            <a:cxnLst/>
            <a:rect l="l" t="t" r="r" b="b"/>
            <a:pathLst>
              <a:path w="3335654" h="374650">
                <a:moveTo>
                  <a:pt x="0" y="0"/>
                </a:moveTo>
                <a:lnTo>
                  <a:pt x="3335093" y="0"/>
                </a:lnTo>
                <a:lnTo>
                  <a:pt x="3335093" y="374549"/>
                </a:lnTo>
                <a:lnTo>
                  <a:pt x="0" y="37454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6604084"/>
            <a:ext cx="19992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1663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classifier: Hinge loss </a:t>
            </a:r>
          </a:p>
        </p:txBody>
      </p:sp>
      <p:sp>
        <p:nvSpPr>
          <p:cNvPr id="3" name="object 4"/>
          <p:cNvSpPr txBox="1">
            <a:spLocks/>
          </p:cNvSpPr>
          <p:nvPr/>
        </p:nvSpPr>
        <p:spPr bwMode="auto">
          <a:xfrm>
            <a:off x="345848" y="1055935"/>
            <a:ext cx="4178300" cy="56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12700" marR="5080" lvl="0" indent="0" algn="l" defTabSz="914400" rtl="0" eaLnBrk="0" fontAlgn="base" latinLnBrk="0" hangingPunct="0">
              <a:lnSpc>
                <a:spcPct val="10069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-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Suppose: 3 training examples, 3 classes.  With some W the</a:t>
            </a:r>
            <a:r>
              <a:rPr kumimoji="0" lang="en-US" sz="1800" b="0" i="0" u="none" strike="noStrike" kern="0" cap="none" spc="-5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scores</a:t>
            </a:r>
          </a:p>
        </p:txBody>
      </p:sp>
      <p:sp>
        <p:nvSpPr>
          <p:cNvPr id="4" name="object 5"/>
          <p:cNvSpPr txBox="1"/>
          <p:nvPr/>
        </p:nvSpPr>
        <p:spPr>
          <a:xfrm>
            <a:off x="4530820" y="1334080"/>
            <a:ext cx="4191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are: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6"/>
          <p:cNvSpPr txBox="1"/>
          <p:nvPr/>
        </p:nvSpPr>
        <p:spPr>
          <a:xfrm>
            <a:off x="5976065" y="1108405"/>
            <a:ext cx="2284730" cy="692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Hinge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loss: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0480" marR="0" lvl="0" indent="0" algn="l" defTabSz="914400" rtl="0" eaLnBrk="1" fontAlgn="auto" latinLnBrk="0" hangingPunct="1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Given an</a:t>
            </a:r>
            <a:r>
              <a:rPr kumimoji="0" sz="1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example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7"/>
          <p:cNvSpPr txBox="1"/>
          <p:nvPr/>
        </p:nvSpPr>
        <p:spPr>
          <a:xfrm>
            <a:off x="5994439" y="1795722"/>
            <a:ext cx="509905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where  where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8"/>
          <p:cNvSpPr txBox="1"/>
          <p:nvPr/>
        </p:nvSpPr>
        <p:spPr>
          <a:xfrm>
            <a:off x="6823343" y="1785561"/>
            <a:ext cx="1635125" cy="434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594" marR="0" lvl="0" indent="0" algn="l" defTabSz="914400" rtl="0" eaLnBrk="1" fontAlgn="auto" latinLnBrk="0" hangingPunct="1">
              <a:lnSpc>
                <a:spcPts val="16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the image</a:t>
            </a:r>
            <a:r>
              <a:rPr kumimoji="0" sz="1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16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the (integer)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label,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9"/>
          <p:cNvSpPr txBox="1"/>
          <p:nvPr/>
        </p:nvSpPr>
        <p:spPr>
          <a:xfrm>
            <a:off x="5994438" y="2424370"/>
            <a:ext cx="2485390" cy="10823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using the shorthand for the 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vector: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loss has the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form: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10"/>
          <p:cNvSpPr txBox="1"/>
          <p:nvPr/>
        </p:nvSpPr>
        <p:spPr>
          <a:xfrm>
            <a:off x="5885310" y="4033098"/>
            <a:ext cx="2945130" cy="1390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max(0, 1.3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4.9 +</a:t>
            </a:r>
            <a:r>
              <a:rPr kumimoji="0" sz="1800" b="0" i="0" u="none" strike="noStrike" kern="1200" cap="none" spc="-4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02565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+max(0, 2.0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4.9 +</a:t>
            </a:r>
            <a:r>
              <a:rPr kumimoji="0" sz="1800" b="0" i="0" u="none" strike="noStrike" kern="1200" cap="none" spc="-4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max(0, -2.6) + max(0,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-1.9)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0 +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</a:t>
            </a:r>
            <a:r>
              <a:rPr kumimoji="0" sz="1800" b="0" i="0" u="none" strike="noStrike" kern="1200" cap="none" spc="-10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10" name="object 11"/>
          <p:cNvGraphicFramePr>
            <a:graphicFrameLocks noGrp="1"/>
          </p:cNvGraphicFramePr>
          <p:nvPr/>
        </p:nvGraphicFramePr>
        <p:xfrm>
          <a:off x="98375" y="3248295"/>
          <a:ext cx="5393987" cy="21303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38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5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9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73196"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125"/>
                        </a:spcBef>
                        <a:tabLst>
                          <a:tab pos="2167890" algn="r"/>
                        </a:tabLst>
                      </a:pPr>
                      <a:r>
                        <a:rPr sz="3600" spc="-7" baseline="8101" dirty="0">
                          <a:latin typeface="Arial"/>
                          <a:cs typeface="Arial"/>
                        </a:rPr>
                        <a:t>cat</a:t>
                      </a:r>
                      <a:r>
                        <a:rPr sz="30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3000" b="1" spc="-5" dirty="0">
                          <a:latin typeface="Arial"/>
                          <a:cs typeface="Arial"/>
                        </a:rPr>
                        <a:t>3.2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L="112395">
                        <a:lnSpc>
                          <a:spcPct val="100000"/>
                        </a:lnSpc>
                        <a:spcBef>
                          <a:spcPts val="960"/>
                        </a:spcBef>
                        <a:tabLst>
                          <a:tab pos="2167890" algn="r"/>
                        </a:tabLst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car</a:t>
                      </a:r>
                      <a:r>
                        <a:rPr sz="30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3000" spc="-5" dirty="0">
                          <a:latin typeface="Arial"/>
                          <a:cs typeface="Arial"/>
                        </a:rPr>
                        <a:t>5.1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L="112395">
                        <a:lnSpc>
                          <a:spcPct val="100000"/>
                        </a:lnSpc>
                        <a:spcBef>
                          <a:spcPts val="590"/>
                        </a:spcBef>
                        <a:tabLst>
                          <a:tab pos="1562735" algn="l"/>
                        </a:tabLst>
                      </a:pPr>
                      <a:r>
                        <a:rPr sz="3600" spc="-7" baseline="-8101" dirty="0">
                          <a:latin typeface="Arial"/>
                          <a:cs typeface="Arial"/>
                        </a:rPr>
                        <a:t>frog	</a:t>
                      </a:r>
                      <a:r>
                        <a:rPr sz="3000" spc="-5" dirty="0">
                          <a:latin typeface="Arial"/>
                          <a:cs typeface="Arial"/>
                        </a:rPr>
                        <a:t>-1.7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9049">
                      <a:solidFill>
                        <a:srgbClr val="0000FF"/>
                      </a:solidFill>
                      <a:prstDash val="solid"/>
                    </a:lnR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845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1.3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L="33845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3000" b="1" spc="-5" dirty="0">
                          <a:latin typeface="Arial"/>
                          <a:cs typeface="Arial"/>
                        </a:rPr>
                        <a:t>4.9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L="33845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2.0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R w="19049">
                      <a:solidFill>
                        <a:srgbClr val="0000FF"/>
                      </a:solidFill>
                      <a:prstDash val="solid"/>
                    </a:lnR>
                    <a:lnT w="19049">
                      <a:solidFill>
                        <a:srgbClr val="0000FF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372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2.2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L="55372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2.5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L="40132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3000" b="1" spc="-5" dirty="0">
                          <a:latin typeface="Arial"/>
                          <a:cs typeface="Arial"/>
                        </a:rPr>
                        <a:t>-3.1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599">
                <a:tc>
                  <a:txBody>
                    <a:bodyPr/>
                    <a:lstStyle/>
                    <a:p>
                      <a:pPr marL="85090">
                        <a:lnSpc>
                          <a:spcPts val="3340"/>
                        </a:lnSpc>
                        <a:tabLst>
                          <a:tab pos="1692910" algn="l"/>
                        </a:tabLst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Losses:	</a:t>
                      </a:r>
                      <a:r>
                        <a:rPr sz="4500" spc="-7" baseline="1851" dirty="0">
                          <a:latin typeface="Arial"/>
                          <a:cs typeface="Arial"/>
                        </a:rPr>
                        <a:t>2.9</a:t>
                      </a:r>
                      <a:endParaRPr sz="4500" baseline="1851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9049">
                      <a:solidFill>
                        <a:srgbClr val="0000FF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3260"/>
                        </a:lnSpc>
                      </a:pPr>
                      <a:r>
                        <a:rPr sz="300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R w="19049">
                      <a:solidFill>
                        <a:srgbClr val="0000FF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19049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T w="9524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object 12"/>
          <p:cNvSpPr/>
          <p:nvPr/>
        </p:nvSpPr>
        <p:spPr>
          <a:xfrm>
            <a:off x="1404999" y="1863785"/>
            <a:ext cx="1140220" cy="1258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object 13"/>
          <p:cNvSpPr/>
          <p:nvPr/>
        </p:nvSpPr>
        <p:spPr>
          <a:xfrm>
            <a:off x="2670995" y="1863788"/>
            <a:ext cx="1258539" cy="12585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object 14"/>
          <p:cNvSpPr/>
          <p:nvPr/>
        </p:nvSpPr>
        <p:spPr>
          <a:xfrm>
            <a:off x="4049442" y="1863808"/>
            <a:ext cx="1211047" cy="12110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object 15"/>
          <p:cNvSpPr/>
          <p:nvPr/>
        </p:nvSpPr>
        <p:spPr>
          <a:xfrm>
            <a:off x="2975794" y="1336775"/>
            <a:ext cx="1449172" cy="3067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object 16"/>
          <p:cNvSpPr/>
          <p:nvPr/>
        </p:nvSpPr>
        <p:spPr>
          <a:xfrm>
            <a:off x="5679888" y="981274"/>
            <a:ext cx="0" cy="4439920"/>
          </a:xfrm>
          <a:custGeom>
            <a:avLst/>
            <a:gdLst/>
            <a:ahLst/>
            <a:cxnLst/>
            <a:rect l="l" t="t" r="r" b="b"/>
            <a:pathLst>
              <a:path h="4439920">
                <a:moveTo>
                  <a:pt x="0" y="0"/>
                </a:moveTo>
                <a:lnTo>
                  <a:pt x="0" y="443969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object 17"/>
          <p:cNvSpPr/>
          <p:nvPr/>
        </p:nvSpPr>
        <p:spPr>
          <a:xfrm>
            <a:off x="7555385" y="1513452"/>
            <a:ext cx="723573" cy="3067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object 18"/>
          <p:cNvSpPr/>
          <p:nvPr/>
        </p:nvSpPr>
        <p:spPr>
          <a:xfrm>
            <a:off x="6547013" y="2000373"/>
            <a:ext cx="240049" cy="3067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object 19"/>
          <p:cNvSpPr/>
          <p:nvPr/>
        </p:nvSpPr>
        <p:spPr>
          <a:xfrm>
            <a:off x="6583387" y="1789424"/>
            <a:ext cx="240049" cy="3067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object 20"/>
          <p:cNvSpPr/>
          <p:nvPr/>
        </p:nvSpPr>
        <p:spPr>
          <a:xfrm>
            <a:off x="7179785" y="2639546"/>
            <a:ext cx="1099172" cy="229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object 21"/>
          <p:cNvSpPr/>
          <p:nvPr/>
        </p:nvSpPr>
        <p:spPr>
          <a:xfrm>
            <a:off x="5748014" y="3603820"/>
            <a:ext cx="3316043" cy="3554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object 22"/>
          <p:cNvSpPr/>
          <p:nvPr/>
        </p:nvSpPr>
        <p:spPr>
          <a:xfrm>
            <a:off x="5738488" y="3594294"/>
            <a:ext cx="3335654" cy="374650"/>
          </a:xfrm>
          <a:custGeom>
            <a:avLst/>
            <a:gdLst/>
            <a:ahLst/>
            <a:cxnLst/>
            <a:rect l="l" t="t" r="r" b="b"/>
            <a:pathLst>
              <a:path w="3335654" h="374650">
                <a:moveTo>
                  <a:pt x="0" y="0"/>
                </a:moveTo>
                <a:lnTo>
                  <a:pt x="3335093" y="0"/>
                </a:lnTo>
                <a:lnTo>
                  <a:pt x="3335093" y="374549"/>
                </a:lnTo>
                <a:lnTo>
                  <a:pt x="0" y="37454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6604084"/>
            <a:ext cx="19992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26268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classifier: Hinge loss </a:t>
            </a:r>
          </a:p>
        </p:txBody>
      </p:sp>
      <p:sp>
        <p:nvSpPr>
          <p:cNvPr id="3" name="object 4"/>
          <p:cNvSpPr txBox="1">
            <a:spLocks/>
          </p:cNvSpPr>
          <p:nvPr/>
        </p:nvSpPr>
        <p:spPr bwMode="auto">
          <a:xfrm>
            <a:off x="345848" y="1055935"/>
            <a:ext cx="4178300" cy="56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12700" marR="5080" lvl="0" indent="0" algn="l" defTabSz="914400" rtl="0" eaLnBrk="0" fontAlgn="base" latinLnBrk="0" hangingPunct="0">
              <a:lnSpc>
                <a:spcPct val="10069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-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Suppose: 3 training examples, 3 classes.  With some W the</a:t>
            </a:r>
            <a:r>
              <a:rPr kumimoji="0" lang="en-US" sz="1800" b="0" i="0" u="none" strike="noStrike" kern="0" cap="none" spc="-5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scores</a:t>
            </a:r>
          </a:p>
        </p:txBody>
      </p:sp>
      <p:sp>
        <p:nvSpPr>
          <p:cNvPr id="4" name="object 5"/>
          <p:cNvSpPr txBox="1"/>
          <p:nvPr/>
        </p:nvSpPr>
        <p:spPr>
          <a:xfrm>
            <a:off x="4530820" y="1334080"/>
            <a:ext cx="4191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are: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6"/>
          <p:cNvSpPr txBox="1"/>
          <p:nvPr/>
        </p:nvSpPr>
        <p:spPr>
          <a:xfrm>
            <a:off x="5976065" y="1108405"/>
            <a:ext cx="2284730" cy="692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Hinge</a:t>
            </a:r>
            <a:r>
              <a:rPr kumimoji="0" sz="1800" b="1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loss: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0480" marR="0" lvl="0" indent="0" algn="l" defTabSz="914400" rtl="0" eaLnBrk="1" fontAlgn="auto" latinLnBrk="0" hangingPunct="1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Given an</a:t>
            </a:r>
            <a:r>
              <a:rPr kumimoji="0" sz="1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example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7"/>
          <p:cNvSpPr txBox="1"/>
          <p:nvPr/>
        </p:nvSpPr>
        <p:spPr>
          <a:xfrm>
            <a:off x="5994439" y="1795722"/>
            <a:ext cx="509905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where  where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8"/>
          <p:cNvSpPr txBox="1"/>
          <p:nvPr/>
        </p:nvSpPr>
        <p:spPr>
          <a:xfrm>
            <a:off x="6823343" y="1785561"/>
            <a:ext cx="1635125" cy="434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594" marR="0" lvl="0" indent="0" algn="l" defTabSz="914400" rtl="0" eaLnBrk="1" fontAlgn="auto" latinLnBrk="0" hangingPunct="1">
              <a:lnSpc>
                <a:spcPts val="16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the image</a:t>
            </a:r>
            <a:r>
              <a:rPr kumimoji="0" sz="1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16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the (integer)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label,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9"/>
          <p:cNvSpPr txBox="1"/>
          <p:nvPr/>
        </p:nvSpPr>
        <p:spPr>
          <a:xfrm>
            <a:off x="5994438" y="2424370"/>
            <a:ext cx="2485390" cy="10823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using the shorthand for the 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vector: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loss has the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form: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10"/>
          <p:cNvSpPr txBox="1"/>
          <p:nvPr/>
        </p:nvSpPr>
        <p:spPr>
          <a:xfrm>
            <a:off x="5885310" y="4033098"/>
            <a:ext cx="2792730" cy="1661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max(0, 2.2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(-3.1) +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1)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6830" marR="0" lvl="0" indent="0" algn="ctr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+max(0, 2.5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(-3.1) +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1)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max(0, 5.3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+ 1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 </a:t>
            </a:r>
            <a:endParaRPr kumimoji="0" lang="en-US" sz="1800" b="0" i="0" u="none" strike="noStrike" kern="1200" cap="none" spc="-5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 max(0,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5.6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+ 1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.3 +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.6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.9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10" name="object 11"/>
          <p:cNvGraphicFramePr>
            <a:graphicFrameLocks noGrp="1"/>
          </p:cNvGraphicFramePr>
          <p:nvPr>
            <p:extLst/>
          </p:nvPr>
        </p:nvGraphicFramePr>
        <p:xfrm>
          <a:off x="98375" y="3248295"/>
          <a:ext cx="5393987" cy="21303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9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5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9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58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8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73196"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cat</a:t>
                      </a:r>
                      <a:endParaRPr sz="2400" dirty="0">
                        <a:latin typeface="Arial"/>
                        <a:cs typeface="Arial"/>
                      </a:endParaRPr>
                    </a:p>
                    <a:p>
                      <a:pPr marL="112395" marR="704215">
                        <a:lnSpc>
                          <a:spcPct val="157900"/>
                        </a:lnSpc>
                        <a:spcBef>
                          <a:spcPts val="15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car 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frog</a:t>
                      </a:r>
                    </a:p>
                  </a:txBody>
                  <a:tcPr marL="0" marR="0" marT="0" marB="0"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8595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3000" b="1" spc="-5" dirty="0">
                          <a:latin typeface="Arial"/>
                          <a:cs typeface="Arial"/>
                        </a:rPr>
                        <a:t>3.2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R="18859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5.1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R="21399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-1.7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1.3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L="43180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3000" b="1" spc="-5" dirty="0">
                          <a:latin typeface="Arial"/>
                          <a:cs typeface="Arial"/>
                        </a:rPr>
                        <a:t>4.9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L="43180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2.0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9049">
                      <a:solidFill>
                        <a:srgbClr val="0000FF"/>
                      </a:solidFill>
                      <a:prstDash val="solid"/>
                    </a:lnR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465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2.2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L="41465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2.5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L="26225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3000" b="1" spc="-5" dirty="0">
                          <a:latin typeface="Arial"/>
                          <a:cs typeface="Arial"/>
                        </a:rPr>
                        <a:t>-3.1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R w="19049">
                      <a:solidFill>
                        <a:srgbClr val="0000FF"/>
                      </a:solidFill>
                      <a:prstDash val="solid"/>
                    </a:lnR>
                    <a:lnT w="19049">
                      <a:solidFill>
                        <a:srgbClr val="0000FF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59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Losses: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4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43535">
                        <a:lnSpc>
                          <a:spcPts val="3260"/>
                        </a:lnSpc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2.9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4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ts val="3260"/>
                        </a:lnSpc>
                      </a:pPr>
                      <a:r>
                        <a:rPr sz="3000" dirty="0">
                          <a:latin typeface="Arial"/>
                          <a:cs typeface="Arial"/>
                        </a:rPr>
                        <a:t>0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9049">
                      <a:solidFill>
                        <a:srgbClr val="0000FF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52729">
                        <a:lnSpc>
                          <a:spcPts val="3260"/>
                        </a:lnSpc>
                      </a:pPr>
                      <a:r>
                        <a:rPr sz="3000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lang="en-US" sz="3000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3000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.9</a:t>
                      </a:r>
                      <a:endParaRPr sz="3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R w="19049">
                      <a:solidFill>
                        <a:srgbClr val="0000FF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19049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T w="9524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object 12"/>
          <p:cNvSpPr/>
          <p:nvPr/>
        </p:nvSpPr>
        <p:spPr>
          <a:xfrm>
            <a:off x="1404999" y="1863785"/>
            <a:ext cx="1140220" cy="1258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object 13"/>
          <p:cNvSpPr/>
          <p:nvPr/>
        </p:nvSpPr>
        <p:spPr>
          <a:xfrm>
            <a:off x="2670995" y="1863788"/>
            <a:ext cx="1258539" cy="12585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object 14"/>
          <p:cNvSpPr/>
          <p:nvPr/>
        </p:nvSpPr>
        <p:spPr>
          <a:xfrm>
            <a:off x="4049442" y="1863808"/>
            <a:ext cx="1211047" cy="12110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object 15"/>
          <p:cNvSpPr/>
          <p:nvPr/>
        </p:nvSpPr>
        <p:spPr>
          <a:xfrm>
            <a:off x="2975794" y="1336775"/>
            <a:ext cx="1449172" cy="3067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object 16"/>
          <p:cNvSpPr/>
          <p:nvPr/>
        </p:nvSpPr>
        <p:spPr>
          <a:xfrm>
            <a:off x="5679888" y="981274"/>
            <a:ext cx="0" cy="4439920"/>
          </a:xfrm>
          <a:custGeom>
            <a:avLst/>
            <a:gdLst/>
            <a:ahLst/>
            <a:cxnLst/>
            <a:rect l="l" t="t" r="r" b="b"/>
            <a:pathLst>
              <a:path h="4439920">
                <a:moveTo>
                  <a:pt x="0" y="0"/>
                </a:moveTo>
                <a:lnTo>
                  <a:pt x="0" y="443969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object 17"/>
          <p:cNvSpPr/>
          <p:nvPr/>
        </p:nvSpPr>
        <p:spPr>
          <a:xfrm>
            <a:off x="7555385" y="1513452"/>
            <a:ext cx="723573" cy="3067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object 18"/>
          <p:cNvSpPr/>
          <p:nvPr/>
        </p:nvSpPr>
        <p:spPr>
          <a:xfrm>
            <a:off x="6547013" y="2000373"/>
            <a:ext cx="240049" cy="3067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object 19"/>
          <p:cNvSpPr/>
          <p:nvPr/>
        </p:nvSpPr>
        <p:spPr>
          <a:xfrm>
            <a:off x="6583387" y="1789424"/>
            <a:ext cx="240049" cy="3067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object 20"/>
          <p:cNvSpPr/>
          <p:nvPr/>
        </p:nvSpPr>
        <p:spPr>
          <a:xfrm>
            <a:off x="7179785" y="2639546"/>
            <a:ext cx="1099172" cy="229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object 21"/>
          <p:cNvSpPr/>
          <p:nvPr/>
        </p:nvSpPr>
        <p:spPr>
          <a:xfrm>
            <a:off x="5748014" y="3603820"/>
            <a:ext cx="3316043" cy="3554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object 22"/>
          <p:cNvSpPr/>
          <p:nvPr/>
        </p:nvSpPr>
        <p:spPr>
          <a:xfrm>
            <a:off x="5738488" y="3594294"/>
            <a:ext cx="3335654" cy="374650"/>
          </a:xfrm>
          <a:custGeom>
            <a:avLst/>
            <a:gdLst/>
            <a:ahLst/>
            <a:cxnLst/>
            <a:rect l="l" t="t" r="r" b="b"/>
            <a:pathLst>
              <a:path w="3335654" h="374650">
                <a:moveTo>
                  <a:pt x="0" y="0"/>
                </a:moveTo>
                <a:lnTo>
                  <a:pt x="3335093" y="0"/>
                </a:lnTo>
                <a:lnTo>
                  <a:pt x="3335093" y="374549"/>
                </a:lnTo>
                <a:lnTo>
                  <a:pt x="0" y="37454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1" y="6604084"/>
            <a:ext cx="20029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83017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classifier: Hinge loss </a:t>
            </a:r>
          </a:p>
        </p:txBody>
      </p:sp>
      <p:sp>
        <p:nvSpPr>
          <p:cNvPr id="3" name="object 4"/>
          <p:cNvSpPr/>
          <p:nvPr/>
        </p:nvSpPr>
        <p:spPr>
          <a:xfrm>
            <a:off x="98375" y="4931016"/>
            <a:ext cx="5394325" cy="0"/>
          </a:xfrm>
          <a:custGeom>
            <a:avLst/>
            <a:gdLst/>
            <a:ahLst/>
            <a:cxnLst/>
            <a:rect l="l" t="t" r="r" b="b"/>
            <a:pathLst>
              <a:path w="5394325">
                <a:moveTo>
                  <a:pt x="0" y="0"/>
                </a:moveTo>
                <a:lnTo>
                  <a:pt x="539398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object 5"/>
          <p:cNvSpPr/>
          <p:nvPr/>
        </p:nvSpPr>
        <p:spPr>
          <a:xfrm>
            <a:off x="1404999" y="1863785"/>
            <a:ext cx="1140220" cy="1258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object 6"/>
          <p:cNvSpPr/>
          <p:nvPr/>
        </p:nvSpPr>
        <p:spPr>
          <a:xfrm>
            <a:off x="2670995" y="1863788"/>
            <a:ext cx="1258539" cy="12585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ject 7"/>
          <p:cNvSpPr/>
          <p:nvPr/>
        </p:nvSpPr>
        <p:spPr>
          <a:xfrm>
            <a:off x="4049442" y="1863808"/>
            <a:ext cx="1211047" cy="12110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object 8"/>
          <p:cNvSpPr txBox="1"/>
          <p:nvPr/>
        </p:nvSpPr>
        <p:spPr>
          <a:xfrm>
            <a:off x="198150" y="3137426"/>
            <a:ext cx="550545" cy="1745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just" defTabSz="914400" rtl="0" eaLnBrk="1" fontAlgn="auto" latinLnBrk="0" hangingPunct="1">
              <a:lnSpc>
                <a:spcPct val="158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cat  car  frog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9"/>
          <p:cNvSpPr txBox="1"/>
          <p:nvPr/>
        </p:nvSpPr>
        <p:spPr>
          <a:xfrm>
            <a:off x="1648542" y="3318856"/>
            <a:ext cx="681990" cy="153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3.2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540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5.1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-1.7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10"/>
          <p:cNvSpPr txBox="1"/>
          <p:nvPr/>
        </p:nvSpPr>
        <p:spPr>
          <a:xfrm>
            <a:off x="3172539" y="3318856"/>
            <a:ext cx="554990" cy="153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1.3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4.9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2.0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1"/>
          <p:cNvSpPr txBox="1"/>
          <p:nvPr/>
        </p:nvSpPr>
        <p:spPr>
          <a:xfrm>
            <a:off x="4391736" y="3318856"/>
            <a:ext cx="707390" cy="153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446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2.2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64465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2.5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-3.1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2"/>
          <p:cNvSpPr/>
          <p:nvPr/>
        </p:nvSpPr>
        <p:spPr>
          <a:xfrm>
            <a:off x="2975794" y="1336775"/>
            <a:ext cx="1449172" cy="3067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object 13"/>
          <p:cNvSpPr/>
          <p:nvPr/>
        </p:nvSpPr>
        <p:spPr>
          <a:xfrm>
            <a:off x="5679888" y="981274"/>
            <a:ext cx="0" cy="4439920"/>
          </a:xfrm>
          <a:custGeom>
            <a:avLst/>
            <a:gdLst/>
            <a:ahLst/>
            <a:cxnLst/>
            <a:rect l="l" t="t" r="r" b="b"/>
            <a:pathLst>
              <a:path h="4439920">
                <a:moveTo>
                  <a:pt x="0" y="0"/>
                </a:moveTo>
                <a:lnTo>
                  <a:pt x="0" y="443969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object 14"/>
          <p:cNvSpPr txBox="1"/>
          <p:nvPr/>
        </p:nvSpPr>
        <p:spPr>
          <a:xfrm>
            <a:off x="345848" y="1055935"/>
            <a:ext cx="4178300" cy="563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Suppose: 3 training examples, 3 classes.  With some W the</a:t>
            </a:r>
            <a:r>
              <a:rPr kumimoji="0" sz="18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object 15"/>
          <p:cNvSpPr txBox="1"/>
          <p:nvPr/>
        </p:nvSpPr>
        <p:spPr>
          <a:xfrm>
            <a:off x="4530820" y="1334080"/>
            <a:ext cx="4191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are: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object 16"/>
          <p:cNvSpPr txBox="1"/>
          <p:nvPr/>
        </p:nvSpPr>
        <p:spPr>
          <a:xfrm>
            <a:off x="5976065" y="1108405"/>
            <a:ext cx="2284730" cy="692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Hinge</a:t>
            </a:r>
            <a:r>
              <a:rPr kumimoji="0" sz="1800" b="1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loss: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0480" marR="0" lvl="0" indent="0" algn="l" defTabSz="914400" rtl="0" eaLnBrk="1" fontAlgn="auto" latinLnBrk="0" hangingPunct="1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Given an</a:t>
            </a:r>
            <a:r>
              <a:rPr kumimoji="0" sz="1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example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17"/>
          <p:cNvSpPr txBox="1"/>
          <p:nvPr/>
        </p:nvSpPr>
        <p:spPr>
          <a:xfrm>
            <a:off x="5994439" y="1795722"/>
            <a:ext cx="509905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where  where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8"/>
          <p:cNvSpPr txBox="1"/>
          <p:nvPr/>
        </p:nvSpPr>
        <p:spPr>
          <a:xfrm>
            <a:off x="6823343" y="1785561"/>
            <a:ext cx="1635125" cy="434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594" marR="0" lvl="0" indent="0" algn="l" defTabSz="914400" rtl="0" eaLnBrk="1" fontAlgn="auto" latinLnBrk="0" hangingPunct="1">
              <a:lnSpc>
                <a:spcPts val="16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the image</a:t>
            </a:r>
            <a:r>
              <a:rPr kumimoji="0" sz="1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16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the (integer)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label,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9"/>
          <p:cNvSpPr txBox="1"/>
          <p:nvPr/>
        </p:nvSpPr>
        <p:spPr>
          <a:xfrm>
            <a:off x="5994438" y="2424371"/>
            <a:ext cx="2485390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using the shorthand for the 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vector: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20"/>
          <p:cNvSpPr txBox="1"/>
          <p:nvPr/>
        </p:nvSpPr>
        <p:spPr>
          <a:xfrm>
            <a:off x="5994439" y="3042858"/>
            <a:ext cx="215836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loss has the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form: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object 21"/>
          <p:cNvSpPr txBox="1"/>
          <p:nvPr/>
        </p:nvSpPr>
        <p:spPr>
          <a:xfrm>
            <a:off x="5994439" y="3681668"/>
            <a:ext cx="2968625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the full training loss is the mean  over all examples in the training</a:t>
            </a:r>
            <a:r>
              <a:rPr kumimoji="0" sz="14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data: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object 22"/>
          <p:cNvSpPr/>
          <p:nvPr/>
        </p:nvSpPr>
        <p:spPr>
          <a:xfrm>
            <a:off x="7555385" y="1513452"/>
            <a:ext cx="723573" cy="3067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object 23"/>
          <p:cNvSpPr/>
          <p:nvPr/>
        </p:nvSpPr>
        <p:spPr>
          <a:xfrm>
            <a:off x="6547013" y="2000373"/>
            <a:ext cx="240049" cy="3067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object 24"/>
          <p:cNvSpPr/>
          <p:nvPr/>
        </p:nvSpPr>
        <p:spPr>
          <a:xfrm>
            <a:off x="6583387" y="1789424"/>
            <a:ext cx="240049" cy="3067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object 25"/>
          <p:cNvSpPr/>
          <p:nvPr/>
        </p:nvSpPr>
        <p:spPr>
          <a:xfrm>
            <a:off x="7179785" y="2639546"/>
            <a:ext cx="1099172" cy="229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object 26"/>
          <p:cNvSpPr/>
          <p:nvPr/>
        </p:nvSpPr>
        <p:spPr>
          <a:xfrm>
            <a:off x="5970413" y="3299072"/>
            <a:ext cx="2861794" cy="3067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object 27"/>
          <p:cNvSpPr txBox="1"/>
          <p:nvPr/>
        </p:nvSpPr>
        <p:spPr>
          <a:xfrm>
            <a:off x="5823666" y="4722512"/>
            <a:ext cx="2639695" cy="345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 = (2.9 + 0 +</a:t>
            </a:r>
            <a:r>
              <a:rPr kumimoji="0" sz="2200" b="0" i="0" u="none" strike="noStrike" kern="1200" cap="none" spc="-4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r>
              <a:rPr kumimoji="0" lang="en-US" sz="22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.9)/3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7" name="object 28"/>
          <p:cNvSpPr/>
          <p:nvPr/>
        </p:nvSpPr>
        <p:spPr>
          <a:xfrm>
            <a:off x="6695411" y="4225169"/>
            <a:ext cx="1580096" cy="3935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object 29"/>
          <p:cNvSpPr txBox="1"/>
          <p:nvPr/>
        </p:nvSpPr>
        <p:spPr>
          <a:xfrm>
            <a:off x="1778691" y="4951877"/>
            <a:ext cx="554990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31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2.9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object 30"/>
          <p:cNvSpPr txBox="1"/>
          <p:nvPr/>
        </p:nvSpPr>
        <p:spPr>
          <a:xfrm>
            <a:off x="3302688" y="4951877"/>
            <a:ext cx="237490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31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object 31"/>
          <p:cNvSpPr txBox="1"/>
          <p:nvPr/>
        </p:nvSpPr>
        <p:spPr>
          <a:xfrm>
            <a:off x="4382317" y="4951868"/>
            <a:ext cx="766445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31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r>
              <a:rPr kumimoji="0" lang="en-US" sz="30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.9</a:t>
            </a:r>
            <a:endParaRPr kumimoji="0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1" name="object 32"/>
          <p:cNvSpPr txBox="1"/>
          <p:nvPr/>
        </p:nvSpPr>
        <p:spPr>
          <a:xfrm>
            <a:off x="171399" y="5024311"/>
            <a:ext cx="107569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Losses: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2" name="object 33"/>
          <p:cNvSpPr txBox="1"/>
          <p:nvPr/>
        </p:nvSpPr>
        <p:spPr>
          <a:xfrm>
            <a:off x="5399117" y="5096185"/>
            <a:ext cx="2876389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9290" marR="0" lvl="0" indent="0" algn="l" defTabSz="914400" rtl="0" eaLnBrk="1" fontAlgn="auto" latinLnBrk="0" hangingPunct="1">
              <a:lnSpc>
                <a:spcPts val="23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</a:t>
            </a:r>
            <a:r>
              <a:rPr kumimoji="0" sz="2200" b="0" i="0" u="none" strike="noStrike" kern="1200" cap="none" spc="-8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200" b="0" i="0" u="none" strike="noStrike" kern="1200" cap="none" spc="-8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15.8 / 3 = </a:t>
            </a:r>
            <a:r>
              <a:rPr kumimoji="0" lang="en-US" sz="22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5.3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3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3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3000" b="0" i="0" u="none" strike="noStrike" kern="1200" cap="none" spc="-225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-1" y="6604084"/>
            <a:ext cx="25452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9193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endParaRPr lang="en-US" sz="40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Activations: 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0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Nonlinear activation function </a:t>
            </a:r>
            <a:r>
              <a:rPr lang="en-US" i="1" dirty="0"/>
              <a:t>h</a:t>
            </a:r>
            <a:r>
              <a:rPr lang="en-US" dirty="0"/>
              <a:t> (e.g. sigmoid, tanh, RELU):</a:t>
            </a: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018" y="908720"/>
            <a:ext cx="7683964" cy="361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437097"/>
            <a:ext cx="3147060" cy="1080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57188" y="6095955"/>
            <a:ext cx="1546860" cy="573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6" name="Picture 6" descr="\tanh x = \frac{\sinh x}{\cosh x} = \frac {e^x - e^{-x}} {e^x + e^{-x}} = "/>
          <p:cNvPicPr>
            <a:picLocks noChangeAspect="1" noChangeArrowheads="1"/>
          </p:cNvPicPr>
          <p:nvPr/>
        </p:nvPicPr>
        <p:blipFill>
          <a:blip r:embed="rId5" cstate="print"/>
          <a:srcRect r="7333" b="-5487"/>
          <a:stretch>
            <a:fillRect/>
          </a:stretch>
        </p:blipFill>
        <p:spPr bwMode="auto">
          <a:xfrm>
            <a:off x="5488736" y="6126480"/>
            <a:ext cx="3402620" cy="64807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6604084"/>
            <a:ext cx="19944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Figure from Christopher Bishop </a:t>
            </a:r>
          </a:p>
        </p:txBody>
      </p:sp>
    </p:spTree>
    <p:extLst>
      <p:ext uri="{BB962C8B-B14F-4D97-AF65-F5344CB8AC3E}">
        <p14:creationId xmlns:p14="http://schemas.microsoft.com/office/powerpoint/2010/main" val="282970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classifier: Hinge loss </a:t>
            </a:r>
          </a:p>
        </p:txBody>
      </p:sp>
      <p:sp>
        <p:nvSpPr>
          <p:cNvPr id="3" name="object 4"/>
          <p:cNvSpPr/>
          <p:nvPr/>
        </p:nvSpPr>
        <p:spPr>
          <a:xfrm>
            <a:off x="425486" y="2217922"/>
            <a:ext cx="7201172" cy="5090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object 5"/>
          <p:cNvSpPr/>
          <p:nvPr/>
        </p:nvSpPr>
        <p:spPr>
          <a:xfrm>
            <a:off x="425475" y="1636336"/>
            <a:ext cx="1952933" cy="413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604084"/>
            <a:ext cx="19992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15094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classifier: Hinge loss </a:t>
            </a:r>
          </a:p>
        </p:txBody>
      </p:sp>
      <p:sp>
        <p:nvSpPr>
          <p:cNvPr id="3" name="object 4"/>
          <p:cNvSpPr txBox="1"/>
          <p:nvPr/>
        </p:nvSpPr>
        <p:spPr>
          <a:xfrm>
            <a:off x="240350" y="1051409"/>
            <a:ext cx="3750945" cy="466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Weight</a:t>
            </a:r>
            <a:r>
              <a:rPr kumimoji="0" sz="3000" b="0" i="0" u="none" strike="noStrike" kern="1200" cap="none" spc="-2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Regularization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5"/>
          <p:cNvSpPr/>
          <p:nvPr/>
        </p:nvSpPr>
        <p:spPr>
          <a:xfrm>
            <a:off x="289009" y="1715798"/>
            <a:ext cx="8565972" cy="493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object 6"/>
          <p:cNvSpPr/>
          <p:nvPr/>
        </p:nvSpPr>
        <p:spPr>
          <a:xfrm>
            <a:off x="7827310" y="1664348"/>
            <a:ext cx="1069975" cy="544830"/>
          </a:xfrm>
          <a:custGeom>
            <a:avLst/>
            <a:gdLst/>
            <a:ahLst/>
            <a:cxnLst/>
            <a:rect l="l" t="t" r="r" b="b"/>
            <a:pathLst>
              <a:path w="1069975" h="544830">
                <a:moveTo>
                  <a:pt x="0" y="0"/>
                </a:moveTo>
                <a:lnTo>
                  <a:pt x="1069497" y="0"/>
                </a:lnTo>
                <a:lnTo>
                  <a:pt x="1069497" y="544798"/>
                </a:lnTo>
                <a:lnTo>
                  <a:pt x="0" y="5447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ject 7"/>
          <p:cNvSpPr/>
          <p:nvPr/>
        </p:nvSpPr>
        <p:spPr>
          <a:xfrm>
            <a:off x="7394709" y="1471972"/>
            <a:ext cx="481330" cy="263525"/>
          </a:xfrm>
          <a:custGeom>
            <a:avLst/>
            <a:gdLst/>
            <a:ahLst/>
            <a:cxnLst/>
            <a:rect l="l" t="t" r="r" b="b"/>
            <a:pathLst>
              <a:path w="481329" h="263525">
                <a:moveTo>
                  <a:pt x="0" y="0"/>
                </a:moveTo>
                <a:lnTo>
                  <a:pt x="480874" y="263534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object 8"/>
          <p:cNvSpPr/>
          <p:nvPr/>
        </p:nvSpPr>
        <p:spPr>
          <a:xfrm>
            <a:off x="7868034" y="1721709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0" y="27594"/>
                </a:moveTo>
                <a:lnTo>
                  <a:pt x="45449" y="34572"/>
                </a:lnTo>
                <a:lnTo>
                  <a:pt x="15124" y="0"/>
                </a:lnTo>
                <a:lnTo>
                  <a:pt x="0" y="27594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object 9"/>
          <p:cNvSpPr txBox="1">
            <a:spLocks/>
          </p:cNvSpPr>
          <p:nvPr/>
        </p:nvSpPr>
        <p:spPr bwMode="auto">
          <a:xfrm>
            <a:off x="5305363" y="903186"/>
            <a:ext cx="3359150" cy="56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12700" marR="5080" lvl="0" indent="0" algn="l" defTabSz="914400" rtl="0" eaLnBrk="0" fontAlgn="base" latinLnBrk="0" hangingPunct="0">
              <a:lnSpc>
                <a:spcPct val="10069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λ</a:t>
            </a:r>
            <a:r>
              <a:rPr kumimoji="0" lang="en-US" sz="1800" b="0" i="0" u="none" strike="noStrike" kern="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= regularization strength  (</a:t>
            </a:r>
            <a:r>
              <a:rPr kumimoji="0" lang="en-US" sz="1800" b="0" i="0" u="none" strike="noStrike" kern="0" cap="none" spc="-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hyperparameter</a:t>
            </a:r>
            <a:r>
              <a:rPr kumimoji="0" lang="en-US" sz="1800" b="0" i="0" u="none" strike="noStrike" kern="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9" name="object 10"/>
          <p:cNvSpPr txBox="1"/>
          <p:nvPr/>
        </p:nvSpPr>
        <p:spPr>
          <a:xfrm>
            <a:off x="362025" y="2469904"/>
            <a:ext cx="6969125" cy="184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90271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common use:  </a:t>
            </a:r>
            <a:r>
              <a:rPr kumimoji="0" sz="3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L2</a:t>
            </a:r>
            <a:r>
              <a:rPr kumimoji="0" sz="30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regularization  </a:t>
            </a: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L1</a:t>
            </a:r>
            <a:r>
              <a:rPr kumimoji="0" sz="30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regularization</a:t>
            </a:r>
            <a:endParaRPr kumimoji="0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Dropout </a:t>
            </a: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(will see</a:t>
            </a:r>
            <a:r>
              <a:rPr kumimoji="0" sz="3000" b="0" i="0" u="none" strike="noStrike" kern="1200" cap="none" spc="-1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later)</a:t>
            </a:r>
            <a:endParaRPr kumimoji="0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1"/>
          <p:cNvSpPr/>
          <p:nvPr/>
        </p:nvSpPr>
        <p:spPr>
          <a:xfrm>
            <a:off x="4872590" y="2892920"/>
            <a:ext cx="2562044" cy="4384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object 12"/>
          <p:cNvSpPr/>
          <p:nvPr/>
        </p:nvSpPr>
        <p:spPr>
          <a:xfrm>
            <a:off x="4879265" y="3406945"/>
            <a:ext cx="2548694" cy="3935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604084"/>
            <a:ext cx="19992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2978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2726123" y="3062506"/>
            <a:ext cx="5941695" cy="563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Want to maximize the log likelihood, or (for a loss function)  to minimize the negative log likelihood of the correct</a:t>
            </a:r>
            <a:r>
              <a:rPr kumimoji="0" sz="1800" b="0" i="0" u="none" strike="noStrike" kern="1200" cap="none" spc="13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class: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04999" y="1863785"/>
            <a:ext cx="1140220" cy="1258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8150" y="3137426"/>
            <a:ext cx="550545" cy="1745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just" defTabSz="914400" rtl="0" eaLnBrk="1" fontAlgn="auto" latinLnBrk="0" hangingPunct="1">
              <a:lnSpc>
                <a:spcPct val="158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cat  car  frog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48542" y="3318856"/>
            <a:ext cx="681990" cy="153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3.2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540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5.1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-1.7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728542" y="3686845"/>
            <a:ext cx="3801042" cy="4421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723768" y="3682069"/>
            <a:ext cx="3810635" cy="452120"/>
          </a:xfrm>
          <a:custGeom>
            <a:avLst/>
            <a:gdLst/>
            <a:ahLst/>
            <a:cxnLst/>
            <a:rect l="l" t="t" r="r" b="b"/>
            <a:pathLst>
              <a:path w="3810634" h="452120">
                <a:moveTo>
                  <a:pt x="0" y="0"/>
                </a:moveTo>
                <a:lnTo>
                  <a:pt x="3810592" y="0"/>
                </a:lnTo>
                <a:lnTo>
                  <a:pt x="3810592" y="451699"/>
                </a:lnTo>
                <a:lnTo>
                  <a:pt x="0" y="4516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825287" y="2430310"/>
            <a:ext cx="1784893" cy="355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820536" y="2425547"/>
            <a:ext cx="1794510" cy="365125"/>
          </a:xfrm>
          <a:custGeom>
            <a:avLst/>
            <a:gdLst/>
            <a:ahLst/>
            <a:cxnLst/>
            <a:rect l="l" t="t" r="r" b="b"/>
            <a:pathLst>
              <a:path w="1794509" h="365125">
                <a:moveTo>
                  <a:pt x="0" y="0"/>
                </a:moveTo>
                <a:lnTo>
                  <a:pt x="1794396" y="0"/>
                </a:lnTo>
                <a:lnTo>
                  <a:pt x="1794396" y="365024"/>
                </a:lnTo>
                <a:lnTo>
                  <a:pt x="0" y="365024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26123" y="1959528"/>
            <a:ext cx="5970905" cy="753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 = unnormalized log probabilities of the</a:t>
            </a:r>
            <a:r>
              <a:rPr kumimoji="0" sz="1800" b="1" i="0" u="none" strike="noStrike" kern="1200" cap="none" spc="9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classes.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07061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where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749320" y="2361941"/>
            <a:ext cx="2886569" cy="4922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744545" y="2357179"/>
            <a:ext cx="2896235" cy="502284"/>
          </a:xfrm>
          <a:custGeom>
            <a:avLst/>
            <a:gdLst/>
            <a:ahLst/>
            <a:cxnLst/>
            <a:rect l="l" t="t" r="r" b="b"/>
            <a:pathLst>
              <a:path w="2896235" h="502285">
                <a:moveTo>
                  <a:pt x="0" y="0"/>
                </a:moveTo>
                <a:lnTo>
                  <a:pt x="2896094" y="0"/>
                </a:lnTo>
                <a:lnTo>
                  <a:pt x="2896094" y="501761"/>
                </a:lnTo>
                <a:lnTo>
                  <a:pt x="0" y="501761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loss: </a:t>
            </a:r>
            <a:r>
              <a:rPr lang="en-US" dirty="0" err="1"/>
              <a:t>Softmax</a:t>
            </a:r>
            <a:r>
              <a:rPr lang="en-US" dirty="0"/>
              <a:t> (cross-entropy)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7563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98150" y="3137426"/>
            <a:ext cx="550545" cy="1745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just" defTabSz="914400" rtl="0" eaLnBrk="1" fontAlgn="auto" latinLnBrk="0" hangingPunct="1">
              <a:lnSpc>
                <a:spcPct val="158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cat  car  frog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4799" y="5058824"/>
            <a:ext cx="30486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unnormalized log</a:t>
            </a:r>
            <a:r>
              <a:rPr kumimoji="0" sz="1800" b="0" i="0" u="none" strike="noStrike" kern="1200" cap="none" spc="2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probabilities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77338" y="3318856"/>
            <a:ext cx="995044" cy="153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066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24.5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889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164.0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565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0.18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472648" y="3263120"/>
          <a:ext cx="1689295" cy="16703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2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63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5198">
                <a:tc rowSpan="2">
                  <a:txBody>
                    <a:bodyPr/>
                    <a:lstStyle/>
                    <a:p>
                      <a:pPr marR="1524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3000" b="1" spc="-5" dirty="0">
                          <a:latin typeface="Arial"/>
                          <a:cs typeface="Arial"/>
                        </a:rPr>
                        <a:t>3.2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R="1524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5.1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R="4064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-1.7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R w="19049">
                      <a:solidFill>
                        <a:srgbClr val="0000FF"/>
                      </a:solidFill>
                      <a:prstDash val="solid"/>
                    </a:lnR>
                    <a:lnT w="19049">
                      <a:solidFill>
                        <a:srgbClr val="0000FF"/>
                      </a:solidFill>
                      <a:prstDash val="solid"/>
                    </a:lnT>
                    <a:lnB w="19049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68275">
                        <a:lnSpc>
                          <a:spcPct val="100000"/>
                        </a:lnSpc>
                        <a:spcBef>
                          <a:spcPts val="145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exp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B w="19049">
                      <a:solidFill>
                        <a:srgbClr val="66666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519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R w="19049">
                      <a:solidFill>
                        <a:srgbClr val="0000FF"/>
                      </a:solidFill>
                      <a:prstDash val="solid"/>
                    </a:lnR>
                    <a:lnT w="19049">
                      <a:solidFill>
                        <a:srgbClr val="0000FF"/>
                      </a:solidFill>
                      <a:prstDash val="solid"/>
                    </a:lnT>
                    <a:lnB w="19049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T w="19049">
                      <a:solidFill>
                        <a:srgbClr val="666666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1404999" y="1863785"/>
            <a:ext cx="1140220" cy="1258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437966" y="1824086"/>
            <a:ext cx="2614019" cy="6575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171469" y="4076368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49"/>
                </a:moveTo>
                <a:lnTo>
                  <a:pt x="86449" y="31474"/>
                </a:lnTo>
                <a:lnTo>
                  <a:pt x="0" y="0"/>
                </a:lnTo>
                <a:lnTo>
                  <a:pt x="0" y="629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463368" y="3272646"/>
            <a:ext cx="1062990" cy="1670685"/>
          </a:xfrm>
          <a:custGeom>
            <a:avLst/>
            <a:gdLst/>
            <a:ahLst/>
            <a:cxnLst/>
            <a:rect l="l" t="t" r="r" b="b"/>
            <a:pathLst>
              <a:path w="1062989" h="1670685">
                <a:moveTo>
                  <a:pt x="0" y="0"/>
                </a:moveTo>
                <a:lnTo>
                  <a:pt x="1062897" y="0"/>
                </a:lnTo>
                <a:lnTo>
                  <a:pt x="1062897" y="1670396"/>
                </a:lnTo>
                <a:lnTo>
                  <a:pt x="0" y="1670396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526266" y="4107843"/>
            <a:ext cx="967105" cy="0"/>
          </a:xfrm>
          <a:custGeom>
            <a:avLst/>
            <a:gdLst/>
            <a:ahLst/>
            <a:cxnLst/>
            <a:rect l="l" t="t" r="r" b="b"/>
            <a:pathLst>
              <a:path w="967104">
                <a:moveTo>
                  <a:pt x="0" y="0"/>
                </a:moveTo>
                <a:lnTo>
                  <a:pt x="966598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492864" y="4076368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49"/>
                </a:moveTo>
                <a:lnTo>
                  <a:pt x="86449" y="31474"/>
                </a:lnTo>
                <a:lnTo>
                  <a:pt x="0" y="0"/>
                </a:lnTo>
                <a:lnTo>
                  <a:pt x="0" y="629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74791" y="3704400"/>
            <a:ext cx="10166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normalize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72069" y="2825102"/>
            <a:ext cx="26803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unnormalized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probabilities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825563" y="3272646"/>
            <a:ext cx="1062990" cy="1575431"/>
          </a:xfrm>
          <a:prstGeom prst="rect">
            <a:avLst/>
          </a:prstGeom>
          <a:ln w="19049">
            <a:solidFill>
              <a:srgbClr val="38751C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169545" marR="0" lvl="0" indent="0" algn="l" defTabSz="914400" rtl="0" eaLnBrk="1" fontAlgn="auto" latinLnBrk="0" hangingPunct="1">
              <a:lnSpc>
                <a:spcPct val="100000"/>
              </a:lnSpc>
              <a:spcBef>
                <a:spcPts val="2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-5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0.13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69545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0.87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69545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0.00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737436" y="5058824"/>
            <a:ext cx="12452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probabilities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942561" y="3578494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5">
                <a:moveTo>
                  <a:pt x="0" y="0"/>
                </a:moveTo>
                <a:lnTo>
                  <a:pt x="170249" y="0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112811" y="3562769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5" h="31750">
                <a:moveTo>
                  <a:pt x="0" y="31449"/>
                </a:moveTo>
                <a:lnTo>
                  <a:pt x="43224" y="15724"/>
                </a:lnTo>
                <a:lnTo>
                  <a:pt x="0" y="0"/>
                </a:lnTo>
                <a:lnTo>
                  <a:pt x="0" y="31449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320382" y="3356055"/>
            <a:ext cx="1739900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L_i =</a:t>
            </a:r>
            <a:r>
              <a:rPr kumimoji="0" sz="2000" b="0" i="0" u="none" strike="noStrike" kern="1200" cap="none" spc="-45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-log(0.13)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3434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</a:t>
            </a:r>
            <a:r>
              <a:rPr kumimoji="0" sz="2000" b="0" i="0" u="none" strike="noStrike" kern="1200" cap="none" spc="-70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0.89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loss: </a:t>
            </a:r>
            <a:r>
              <a:rPr lang="en-US" dirty="0" err="1"/>
              <a:t>Softmax</a:t>
            </a:r>
            <a:r>
              <a:rPr lang="en-US" dirty="0"/>
              <a:t> (cross-entropy)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-1" y="6604084"/>
            <a:ext cx="25452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6343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D6A55-2270-4CEE-99B4-D2D6E7217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losses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7894580-A562-4E12-886C-07FA1E1CA6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Triplet loss (</a:t>
            </a:r>
            <a:r>
              <a:rPr lang="en-US" dirty="0" err="1"/>
              <a:t>Schroff</a:t>
            </a:r>
            <a:r>
              <a:rPr lang="en-US" dirty="0"/>
              <a:t>, </a:t>
            </a:r>
            <a:r>
              <a:rPr lang="en-US" dirty="0" err="1"/>
              <a:t>FaceNet</a:t>
            </a:r>
            <a:r>
              <a:rPr lang="en-US" dirty="0"/>
              <a:t>, CVPR 2015)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Anything you want! (almost)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4310" t="38690" r="24655" b="52759"/>
          <a:stretch/>
        </p:blipFill>
        <p:spPr>
          <a:xfrm>
            <a:off x="2378063" y="1505143"/>
            <a:ext cx="4387874" cy="7556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810" t="47932" r="58104" b="28069"/>
          <a:stretch/>
        </p:blipFill>
        <p:spPr>
          <a:xfrm>
            <a:off x="2091633" y="2556171"/>
            <a:ext cx="4960735" cy="21208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32196" y="1594446"/>
            <a:ext cx="1326004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denotes anchor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 denotes positive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 denotes negative</a:t>
            </a:r>
          </a:p>
        </p:txBody>
      </p:sp>
    </p:spTree>
    <p:extLst>
      <p:ext uri="{BB962C8B-B14F-4D97-AF65-F5344CB8AC3E}">
        <p14:creationId xmlns:p14="http://schemas.microsoft.com/office/powerpoint/2010/main" val="268652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minimize loss, use gradient descent</a:t>
            </a:r>
          </a:p>
        </p:txBody>
      </p:sp>
      <p:sp>
        <p:nvSpPr>
          <p:cNvPr id="3" name="object 4"/>
          <p:cNvSpPr/>
          <p:nvPr/>
        </p:nvSpPr>
        <p:spPr>
          <a:xfrm>
            <a:off x="685800" y="1442755"/>
            <a:ext cx="7209285" cy="45139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object 5"/>
          <p:cNvSpPr/>
          <p:nvPr/>
        </p:nvSpPr>
        <p:spPr>
          <a:xfrm>
            <a:off x="1547922" y="4068475"/>
            <a:ext cx="548698" cy="7344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33858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Gradient descent in multi-layer 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171650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How to update the weights at all layers?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Answer: backpropagation of error from higher layers to lower layers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604084"/>
            <a:ext cx="187904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Figure from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71" y="2364586"/>
            <a:ext cx="7129658" cy="430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89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917AC-5F97-434D-9169-A265EB207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gradient for each weight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E9DAC-42D7-42D3-BB1B-ED6013A13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14399"/>
            <a:ext cx="7772400" cy="56628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 need to move weights in direction opposite to gradient of loss </a:t>
            </a:r>
            <a:r>
              <a:rPr lang="en-US" dirty="0" err="1"/>
              <a:t>wrt</a:t>
            </a:r>
            <a:r>
              <a:rPr lang="en-US" dirty="0"/>
              <a:t> that weight: </a:t>
            </a:r>
          </a:p>
          <a:p>
            <a:pPr marL="0" indent="0"/>
            <a:r>
              <a:rPr lang="en-US" dirty="0"/>
              <a:t>	</a:t>
            </a:r>
            <a:r>
              <a:rPr lang="en-US" dirty="0" err="1"/>
              <a:t>w</a:t>
            </a:r>
            <a:r>
              <a:rPr lang="en-US" baseline="-25000" dirty="0" err="1"/>
              <a:t>ji</a:t>
            </a:r>
            <a:r>
              <a:rPr lang="en-US" dirty="0"/>
              <a:t> = </a:t>
            </a:r>
            <a:r>
              <a:rPr lang="en-US" dirty="0" err="1"/>
              <a:t>w</a:t>
            </a:r>
            <a:r>
              <a:rPr lang="en-US" baseline="-25000" dirty="0" err="1"/>
              <a:t>ji</a:t>
            </a:r>
            <a:r>
              <a:rPr lang="en-US" dirty="0"/>
              <a:t>  – </a:t>
            </a:r>
            <a:r>
              <a:rPr lang="el-GR" dirty="0"/>
              <a:t>η</a:t>
            </a:r>
            <a:r>
              <a:rPr lang="en-US" dirty="0"/>
              <a:t> </a:t>
            </a:r>
            <a:r>
              <a:rPr lang="en-US" dirty="0" err="1"/>
              <a:t>dE</a:t>
            </a:r>
            <a:r>
              <a:rPr lang="en-US" dirty="0"/>
              <a:t>/</a:t>
            </a:r>
            <a:r>
              <a:rPr lang="en-US" dirty="0" err="1"/>
              <a:t>dw</a:t>
            </a:r>
            <a:r>
              <a:rPr lang="en-US" baseline="-25000" dirty="0" err="1"/>
              <a:t>ji</a:t>
            </a:r>
            <a:r>
              <a:rPr lang="en-US" dirty="0"/>
              <a:t> </a:t>
            </a:r>
          </a:p>
          <a:p>
            <a:pPr marL="0" indent="0"/>
            <a:r>
              <a:rPr lang="en-US" dirty="0"/>
              <a:t>	</a:t>
            </a:r>
            <a:r>
              <a:rPr lang="en-US" dirty="0" err="1"/>
              <a:t>w</a:t>
            </a:r>
            <a:r>
              <a:rPr lang="en-US" baseline="-25000" dirty="0" err="1"/>
              <a:t>kj</a:t>
            </a:r>
            <a:r>
              <a:rPr lang="en-US" dirty="0"/>
              <a:t> = </a:t>
            </a:r>
            <a:r>
              <a:rPr lang="en-US" dirty="0" err="1"/>
              <a:t>w</a:t>
            </a:r>
            <a:r>
              <a:rPr lang="en-US" baseline="-25000" dirty="0" err="1"/>
              <a:t>kj</a:t>
            </a:r>
            <a:r>
              <a:rPr lang="en-US" dirty="0"/>
              <a:t> – </a:t>
            </a:r>
            <a:r>
              <a:rPr lang="el-GR" dirty="0"/>
              <a:t>η</a:t>
            </a:r>
            <a:r>
              <a:rPr lang="en-US" dirty="0"/>
              <a:t> </a:t>
            </a:r>
            <a:r>
              <a:rPr lang="en-US" dirty="0" err="1"/>
              <a:t>dE</a:t>
            </a:r>
            <a:r>
              <a:rPr lang="en-US" dirty="0"/>
              <a:t>/</a:t>
            </a:r>
            <a:r>
              <a:rPr lang="en-US" dirty="0" err="1"/>
              <a:t>dw</a:t>
            </a:r>
            <a:r>
              <a:rPr lang="en-US" baseline="-25000" dirty="0" err="1"/>
              <a:t>kj</a:t>
            </a:r>
            <a:endParaRPr lang="en-US" baseline="-25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Loss depends on weights in an indirect way, so we’ll use the chain rule and compute:</a:t>
            </a:r>
          </a:p>
          <a:p>
            <a:pPr marL="0" indent="0"/>
            <a:r>
              <a:rPr lang="en-US" baseline="-25000" dirty="0"/>
              <a:t>	</a:t>
            </a:r>
            <a:r>
              <a:rPr lang="en-US" dirty="0"/>
              <a:t> </a:t>
            </a:r>
            <a:r>
              <a:rPr lang="en-US" dirty="0" err="1"/>
              <a:t>dE</a:t>
            </a:r>
            <a:r>
              <a:rPr lang="en-US" dirty="0"/>
              <a:t>/</a:t>
            </a:r>
            <a:r>
              <a:rPr lang="en-US" dirty="0" err="1"/>
              <a:t>dw</a:t>
            </a:r>
            <a:r>
              <a:rPr lang="en-US" baseline="-25000" dirty="0" err="1"/>
              <a:t>ji</a:t>
            </a:r>
            <a:r>
              <a:rPr lang="en-US" dirty="0"/>
              <a:t> = </a:t>
            </a:r>
            <a:r>
              <a:rPr lang="en-US" dirty="0" err="1">
                <a:solidFill>
                  <a:srgbClr val="FF0000"/>
                </a:solidFill>
              </a:rPr>
              <a:t>dE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dirty="0" err="1">
                <a:solidFill>
                  <a:srgbClr val="FF0000"/>
                </a:solidFill>
              </a:rPr>
              <a:t>dz</a:t>
            </a:r>
            <a:r>
              <a:rPr lang="en-US" baseline="-25000" dirty="0" err="1">
                <a:solidFill>
                  <a:srgbClr val="FF0000"/>
                </a:solidFill>
              </a:rPr>
              <a:t>j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dz</a:t>
            </a:r>
            <a:r>
              <a:rPr lang="en-US" baseline="-25000" dirty="0" err="1">
                <a:solidFill>
                  <a:srgbClr val="00B050"/>
                </a:solidFill>
              </a:rPr>
              <a:t>j</a:t>
            </a:r>
            <a:r>
              <a:rPr lang="en-US" dirty="0">
                <a:solidFill>
                  <a:srgbClr val="00B050"/>
                </a:solidFill>
              </a:rPr>
              <a:t>/</a:t>
            </a:r>
            <a:r>
              <a:rPr lang="en-US" dirty="0" err="1">
                <a:solidFill>
                  <a:srgbClr val="00B050"/>
                </a:solidFill>
              </a:rPr>
              <a:t>da</a:t>
            </a:r>
            <a:r>
              <a:rPr lang="en-US" baseline="-25000" dirty="0" err="1">
                <a:solidFill>
                  <a:srgbClr val="00B050"/>
                </a:solidFill>
              </a:rPr>
              <a:t>j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da</a:t>
            </a:r>
            <a:r>
              <a:rPr lang="en-US" baseline="-25000" dirty="0" err="1">
                <a:solidFill>
                  <a:srgbClr val="0070C0"/>
                </a:solidFill>
              </a:rPr>
              <a:t>j</a:t>
            </a:r>
            <a:r>
              <a:rPr lang="en-US" dirty="0">
                <a:solidFill>
                  <a:srgbClr val="0070C0"/>
                </a:solidFill>
              </a:rPr>
              <a:t>/</a:t>
            </a:r>
            <a:r>
              <a:rPr lang="en-US" dirty="0" err="1">
                <a:solidFill>
                  <a:srgbClr val="0070C0"/>
                </a:solidFill>
              </a:rPr>
              <a:t>dw</a:t>
            </a:r>
            <a:r>
              <a:rPr lang="en-US" baseline="-25000" dirty="0" err="1">
                <a:solidFill>
                  <a:srgbClr val="0070C0"/>
                </a:solidFill>
              </a:rPr>
              <a:t>ji</a:t>
            </a:r>
            <a:r>
              <a:rPr lang="en-US" baseline="-25000" dirty="0">
                <a:solidFill>
                  <a:srgbClr val="0070C0"/>
                </a:solidFill>
              </a:rPr>
              <a:t> </a:t>
            </a:r>
          </a:p>
          <a:p>
            <a:pPr marL="0" indent="0"/>
            <a:r>
              <a:rPr lang="en-US" baseline="-25000" dirty="0"/>
              <a:t>	</a:t>
            </a:r>
            <a:r>
              <a:rPr lang="en-US" baseline="-25000" dirty="0">
                <a:solidFill>
                  <a:srgbClr val="0070C0"/>
                </a:solidFill>
              </a:rPr>
              <a:t>  </a:t>
            </a:r>
            <a:r>
              <a:rPr lang="en-US" dirty="0"/>
              <a:t>(and similarly for </a:t>
            </a:r>
            <a:r>
              <a:rPr lang="en-US" dirty="0" err="1"/>
              <a:t>dE</a:t>
            </a:r>
            <a:r>
              <a:rPr lang="en-US" dirty="0"/>
              <a:t>/</a:t>
            </a:r>
            <a:r>
              <a:rPr lang="en-US" dirty="0" err="1"/>
              <a:t>dw</a:t>
            </a:r>
            <a:r>
              <a:rPr lang="en-US" baseline="-25000" dirty="0" err="1"/>
              <a:t>kj</a:t>
            </a:r>
            <a:r>
              <a:rPr lang="en-US" baseline="-25000" dirty="0"/>
              <a:t> </a:t>
            </a:r>
            <a:r>
              <a:rPr lang="en-US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error (</a:t>
            </a:r>
            <a:r>
              <a:rPr lang="en-US" dirty="0" err="1">
                <a:solidFill>
                  <a:srgbClr val="FF0000"/>
                </a:solidFill>
              </a:rPr>
              <a:t>dE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dirty="0" err="1">
                <a:solidFill>
                  <a:srgbClr val="FF0000"/>
                </a:solidFill>
              </a:rPr>
              <a:t>dz</a:t>
            </a:r>
            <a:r>
              <a:rPr lang="en-US" baseline="-25000" dirty="0" err="1">
                <a:solidFill>
                  <a:srgbClr val="FF0000"/>
                </a:solidFill>
              </a:rPr>
              <a:t>j</a:t>
            </a:r>
            <a:r>
              <a:rPr lang="en-US" dirty="0"/>
              <a:t>) is hard to compute (indirect, need chain rule again)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We’ll simplify the computation by doing it step by step via </a:t>
            </a:r>
            <a:r>
              <a:rPr lang="en-US" i="1" dirty="0"/>
              <a:t>backpropagation </a:t>
            </a:r>
            <a:r>
              <a:rPr lang="en-US" dirty="0"/>
              <a:t>of error</a:t>
            </a:r>
            <a:endParaRPr lang="en-US" baseline="-25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47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51" name="Line 23"/>
          <p:cNvSpPr>
            <a:spLocks noChangeShapeType="1"/>
          </p:cNvSpPr>
          <p:nvPr/>
        </p:nvSpPr>
        <p:spPr bwMode="auto">
          <a:xfrm flipH="1">
            <a:off x="3425825" y="3165475"/>
            <a:ext cx="498475" cy="1039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71" name="Line 43"/>
          <p:cNvSpPr>
            <a:spLocks noChangeShapeType="1"/>
          </p:cNvSpPr>
          <p:nvPr/>
        </p:nvSpPr>
        <p:spPr bwMode="auto">
          <a:xfrm flipH="1">
            <a:off x="3443288" y="3171825"/>
            <a:ext cx="498475" cy="10398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Backpropagation: Graphic example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772400" cy="1116013"/>
          </a:xfrm>
        </p:spPr>
        <p:txBody>
          <a:bodyPr/>
          <a:lstStyle/>
          <a:p>
            <a:r>
              <a:rPr lang="en-US" altLang="en-US" sz="2800" dirty="0"/>
              <a:t>First calculate error of output units and use this to change the top layer of weights.</a:t>
            </a:r>
          </a:p>
        </p:txBody>
      </p:sp>
      <p:sp>
        <p:nvSpPr>
          <p:cNvPr id="252933" name="Text Box 5"/>
          <p:cNvSpPr txBox="1">
            <a:spLocks noChangeArrowheads="1"/>
          </p:cNvSpPr>
          <p:nvPr/>
        </p:nvSpPr>
        <p:spPr bwMode="auto">
          <a:xfrm>
            <a:off x="5094288" y="2881313"/>
            <a:ext cx="828675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output</a:t>
            </a:r>
          </a:p>
        </p:txBody>
      </p:sp>
      <p:sp>
        <p:nvSpPr>
          <p:cNvPr id="252934" name="Text Box 6"/>
          <p:cNvSpPr txBox="1">
            <a:spLocks noChangeArrowheads="1"/>
          </p:cNvSpPr>
          <p:nvPr/>
        </p:nvSpPr>
        <p:spPr bwMode="auto">
          <a:xfrm>
            <a:off x="5494338" y="3984625"/>
            <a:ext cx="871537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hidden</a:t>
            </a:r>
          </a:p>
        </p:txBody>
      </p:sp>
      <p:sp>
        <p:nvSpPr>
          <p:cNvPr id="252935" name="Text Box 7"/>
          <p:cNvSpPr txBox="1">
            <a:spLocks noChangeArrowheads="1"/>
          </p:cNvSpPr>
          <p:nvPr/>
        </p:nvSpPr>
        <p:spPr bwMode="auto">
          <a:xfrm>
            <a:off x="6057900" y="5064125"/>
            <a:ext cx="703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input</a:t>
            </a:r>
          </a:p>
        </p:txBody>
      </p:sp>
      <p:sp>
        <p:nvSpPr>
          <p:cNvPr id="252936" name="Line 8"/>
          <p:cNvSpPr>
            <a:spLocks noChangeShapeType="1"/>
          </p:cNvSpPr>
          <p:nvPr/>
        </p:nvSpPr>
        <p:spPr bwMode="auto">
          <a:xfrm flipH="1">
            <a:off x="3117850" y="4205288"/>
            <a:ext cx="284163" cy="1090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37" name="Line 9"/>
          <p:cNvSpPr>
            <a:spLocks noChangeShapeType="1"/>
          </p:cNvSpPr>
          <p:nvPr/>
        </p:nvSpPr>
        <p:spPr bwMode="auto">
          <a:xfrm>
            <a:off x="3425825" y="4232275"/>
            <a:ext cx="379413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38" name="Line 10"/>
          <p:cNvSpPr>
            <a:spLocks noChangeShapeType="1"/>
          </p:cNvSpPr>
          <p:nvPr/>
        </p:nvSpPr>
        <p:spPr bwMode="auto">
          <a:xfrm>
            <a:off x="3425825" y="4259263"/>
            <a:ext cx="973138" cy="960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39" name="Line 11"/>
          <p:cNvSpPr>
            <a:spLocks noChangeShapeType="1"/>
          </p:cNvSpPr>
          <p:nvPr/>
        </p:nvSpPr>
        <p:spPr bwMode="auto">
          <a:xfrm>
            <a:off x="3425825" y="4281488"/>
            <a:ext cx="1682750" cy="1014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0" name="Line 12"/>
          <p:cNvSpPr>
            <a:spLocks noChangeShapeType="1"/>
          </p:cNvSpPr>
          <p:nvPr/>
        </p:nvSpPr>
        <p:spPr bwMode="auto">
          <a:xfrm>
            <a:off x="3425825" y="4281488"/>
            <a:ext cx="2373313" cy="938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1" name="Line 13"/>
          <p:cNvSpPr>
            <a:spLocks noChangeShapeType="1"/>
          </p:cNvSpPr>
          <p:nvPr/>
        </p:nvSpPr>
        <p:spPr bwMode="auto">
          <a:xfrm flipH="1">
            <a:off x="3117850" y="4232275"/>
            <a:ext cx="1162050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2" name="Line 14"/>
          <p:cNvSpPr>
            <a:spLocks noChangeShapeType="1"/>
          </p:cNvSpPr>
          <p:nvPr/>
        </p:nvSpPr>
        <p:spPr bwMode="auto">
          <a:xfrm flipH="1">
            <a:off x="3781425" y="4205288"/>
            <a:ext cx="522288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3" name="Line 15"/>
          <p:cNvSpPr>
            <a:spLocks noChangeShapeType="1"/>
          </p:cNvSpPr>
          <p:nvPr/>
        </p:nvSpPr>
        <p:spPr bwMode="auto">
          <a:xfrm>
            <a:off x="4303713" y="4179888"/>
            <a:ext cx="117475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4" name="Line 16"/>
          <p:cNvSpPr>
            <a:spLocks noChangeShapeType="1"/>
          </p:cNvSpPr>
          <p:nvPr/>
        </p:nvSpPr>
        <p:spPr bwMode="auto">
          <a:xfrm>
            <a:off x="4327525" y="4205288"/>
            <a:ext cx="808038" cy="1068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5" name="Line 17"/>
          <p:cNvSpPr>
            <a:spLocks noChangeShapeType="1"/>
          </p:cNvSpPr>
          <p:nvPr/>
        </p:nvSpPr>
        <p:spPr bwMode="auto">
          <a:xfrm>
            <a:off x="4327525" y="4281488"/>
            <a:ext cx="1446213" cy="938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6" name="Line 18"/>
          <p:cNvSpPr>
            <a:spLocks noChangeShapeType="1"/>
          </p:cNvSpPr>
          <p:nvPr/>
        </p:nvSpPr>
        <p:spPr bwMode="auto">
          <a:xfrm flipH="1">
            <a:off x="3141663" y="4232275"/>
            <a:ext cx="1993900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7" name="Line 19"/>
          <p:cNvSpPr>
            <a:spLocks noChangeShapeType="1"/>
          </p:cNvSpPr>
          <p:nvPr/>
        </p:nvSpPr>
        <p:spPr bwMode="auto">
          <a:xfrm flipH="1">
            <a:off x="3781425" y="4232275"/>
            <a:ext cx="1327150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8" name="Line 20"/>
          <p:cNvSpPr>
            <a:spLocks noChangeShapeType="1"/>
          </p:cNvSpPr>
          <p:nvPr/>
        </p:nvSpPr>
        <p:spPr bwMode="auto">
          <a:xfrm flipH="1">
            <a:off x="4445000" y="4259263"/>
            <a:ext cx="714375" cy="987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9" name="Line 21"/>
          <p:cNvSpPr>
            <a:spLocks noChangeShapeType="1"/>
          </p:cNvSpPr>
          <p:nvPr/>
        </p:nvSpPr>
        <p:spPr bwMode="auto">
          <a:xfrm flipH="1">
            <a:off x="5062538" y="4179888"/>
            <a:ext cx="142875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50" name="Line 22"/>
          <p:cNvSpPr>
            <a:spLocks noChangeShapeType="1"/>
          </p:cNvSpPr>
          <p:nvPr/>
        </p:nvSpPr>
        <p:spPr bwMode="auto">
          <a:xfrm>
            <a:off x="5181600" y="4205288"/>
            <a:ext cx="546100" cy="9921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52" name="Line 24"/>
          <p:cNvSpPr>
            <a:spLocks noChangeShapeType="1"/>
          </p:cNvSpPr>
          <p:nvPr/>
        </p:nvSpPr>
        <p:spPr bwMode="auto">
          <a:xfrm>
            <a:off x="3948113" y="3165475"/>
            <a:ext cx="355600" cy="1039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53" name="Line 25"/>
          <p:cNvSpPr>
            <a:spLocks noChangeShapeType="1"/>
          </p:cNvSpPr>
          <p:nvPr/>
        </p:nvSpPr>
        <p:spPr bwMode="auto">
          <a:xfrm>
            <a:off x="3924300" y="3165475"/>
            <a:ext cx="1257300" cy="992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54" name="Line 26"/>
          <p:cNvSpPr>
            <a:spLocks noChangeShapeType="1"/>
          </p:cNvSpPr>
          <p:nvPr/>
        </p:nvSpPr>
        <p:spPr bwMode="auto">
          <a:xfrm flipH="1">
            <a:off x="3425825" y="3190875"/>
            <a:ext cx="1303338" cy="10144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55" name="Line 27"/>
          <p:cNvSpPr>
            <a:spLocks noChangeShapeType="1"/>
          </p:cNvSpPr>
          <p:nvPr/>
        </p:nvSpPr>
        <p:spPr bwMode="auto">
          <a:xfrm flipH="1">
            <a:off x="4279900" y="3190875"/>
            <a:ext cx="449263" cy="9667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56" name="Line 28"/>
          <p:cNvSpPr>
            <a:spLocks noChangeShapeType="1"/>
          </p:cNvSpPr>
          <p:nvPr/>
        </p:nvSpPr>
        <p:spPr bwMode="auto">
          <a:xfrm>
            <a:off x="4754563" y="3216275"/>
            <a:ext cx="404812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57" name="Oval 29"/>
          <p:cNvSpPr>
            <a:spLocks noChangeArrowheads="1"/>
          </p:cNvSpPr>
          <p:nvPr/>
        </p:nvSpPr>
        <p:spPr bwMode="auto">
          <a:xfrm>
            <a:off x="3049588" y="5183188"/>
            <a:ext cx="214312" cy="255587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58" name="Oval 30"/>
          <p:cNvSpPr>
            <a:spLocks noChangeArrowheads="1"/>
          </p:cNvSpPr>
          <p:nvPr/>
        </p:nvSpPr>
        <p:spPr bwMode="auto">
          <a:xfrm>
            <a:off x="3703638" y="5172075"/>
            <a:ext cx="214312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59" name="Oval 31"/>
          <p:cNvSpPr>
            <a:spLocks noChangeArrowheads="1"/>
          </p:cNvSpPr>
          <p:nvPr/>
        </p:nvSpPr>
        <p:spPr bwMode="auto">
          <a:xfrm>
            <a:off x="4359275" y="5157788"/>
            <a:ext cx="212725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60" name="Oval 32"/>
          <p:cNvSpPr>
            <a:spLocks noChangeArrowheads="1"/>
          </p:cNvSpPr>
          <p:nvPr/>
        </p:nvSpPr>
        <p:spPr bwMode="auto">
          <a:xfrm>
            <a:off x="5013325" y="5145088"/>
            <a:ext cx="214313" cy="255587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61" name="Oval 33"/>
          <p:cNvSpPr>
            <a:spLocks noChangeArrowheads="1"/>
          </p:cNvSpPr>
          <p:nvPr/>
        </p:nvSpPr>
        <p:spPr bwMode="auto">
          <a:xfrm>
            <a:off x="5667375" y="5130800"/>
            <a:ext cx="214313" cy="255588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62" name="Oval 34"/>
          <p:cNvSpPr>
            <a:spLocks noChangeArrowheads="1"/>
          </p:cNvSpPr>
          <p:nvPr/>
        </p:nvSpPr>
        <p:spPr bwMode="auto">
          <a:xfrm>
            <a:off x="3336925" y="4079875"/>
            <a:ext cx="212725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65" name="Oval 37"/>
          <p:cNvSpPr>
            <a:spLocks noChangeArrowheads="1"/>
          </p:cNvSpPr>
          <p:nvPr/>
        </p:nvSpPr>
        <p:spPr bwMode="auto">
          <a:xfrm>
            <a:off x="3830638" y="3051175"/>
            <a:ext cx="212725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66" name="Oval 38"/>
          <p:cNvSpPr>
            <a:spLocks noChangeArrowheads="1"/>
          </p:cNvSpPr>
          <p:nvPr/>
        </p:nvSpPr>
        <p:spPr bwMode="auto">
          <a:xfrm>
            <a:off x="4673600" y="3051175"/>
            <a:ext cx="214313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69" name="Oval 41"/>
          <p:cNvSpPr>
            <a:spLocks noChangeArrowheads="1"/>
          </p:cNvSpPr>
          <p:nvPr/>
        </p:nvSpPr>
        <p:spPr bwMode="auto">
          <a:xfrm>
            <a:off x="3836988" y="3055938"/>
            <a:ext cx="212725" cy="2540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72" name="Line 44"/>
          <p:cNvSpPr>
            <a:spLocks noChangeShapeType="1"/>
          </p:cNvSpPr>
          <p:nvPr/>
        </p:nvSpPr>
        <p:spPr bwMode="auto">
          <a:xfrm>
            <a:off x="3978275" y="3208338"/>
            <a:ext cx="355600" cy="10398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63" name="Oval 35"/>
          <p:cNvSpPr>
            <a:spLocks noChangeArrowheads="1"/>
          </p:cNvSpPr>
          <p:nvPr/>
        </p:nvSpPr>
        <p:spPr bwMode="auto">
          <a:xfrm>
            <a:off x="4203700" y="4079875"/>
            <a:ext cx="214313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73" name="Line 45"/>
          <p:cNvSpPr>
            <a:spLocks noChangeShapeType="1"/>
          </p:cNvSpPr>
          <p:nvPr/>
        </p:nvSpPr>
        <p:spPr bwMode="auto">
          <a:xfrm>
            <a:off x="3967163" y="3184525"/>
            <a:ext cx="1257300" cy="992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64" name="Oval 36"/>
          <p:cNvSpPr>
            <a:spLocks noChangeArrowheads="1"/>
          </p:cNvSpPr>
          <p:nvPr/>
        </p:nvSpPr>
        <p:spPr bwMode="auto">
          <a:xfrm>
            <a:off x="5072063" y="4079875"/>
            <a:ext cx="214312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70" name="Text Box 42"/>
          <p:cNvSpPr txBox="1">
            <a:spLocks noChangeArrowheads="1"/>
          </p:cNvSpPr>
          <p:nvPr/>
        </p:nvSpPr>
        <p:spPr bwMode="auto">
          <a:xfrm>
            <a:off x="711504" y="3356992"/>
            <a:ext cx="2357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Update weights into </a:t>
            </a: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0" y="6604084"/>
            <a:ext cx="33746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Ray Mooney, equations from Chris Bishop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84368" y="2887776"/>
            <a:ext cx="30008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186147" y="4019715"/>
            <a:ext cx="161509" cy="16150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CE1A96-70D5-45AE-A11F-93F1407E376C}"/>
              </a:ext>
            </a:extLst>
          </p:cNvPr>
          <p:cNvSpPr txBox="1"/>
          <p:nvPr/>
        </p:nvSpPr>
        <p:spPr>
          <a:xfrm>
            <a:off x="7108723" y="3274140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(2)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3E7B75F-7B03-449B-B003-CB6D80BAAD59}"/>
              </a:ext>
            </a:extLst>
          </p:cNvPr>
          <p:cNvSpPr txBox="1"/>
          <p:nvPr/>
        </p:nvSpPr>
        <p:spPr>
          <a:xfrm>
            <a:off x="7108723" y="4604028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(1)</a:t>
            </a:r>
          </a:p>
        </p:txBody>
      </p:sp>
    </p:spTree>
    <p:extLst>
      <p:ext uri="{BB962C8B-B14F-4D97-AF65-F5344CB8AC3E}">
        <p14:creationId xmlns:p14="http://schemas.microsoft.com/office/powerpoint/2010/main" val="323652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71" grpId="0" animBg="1"/>
      <p:bldP spid="252969" grpId="0" animBg="1"/>
      <p:bldP spid="252972" grpId="0" animBg="1"/>
      <p:bldP spid="252973" grpId="0" animBg="1"/>
      <p:bldP spid="25297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Line 2"/>
          <p:cNvSpPr>
            <a:spLocks noChangeShapeType="1"/>
          </p:cNvSpPr>
          <p:nvPr/>
        </p:nvSpPr>
        <p:spPr bwMode="auto">
          <a:xfrm flipH="1">
            <a:off x="3425825" y="3165475"/>
            <a:ext cx="498475" cy="1039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Backpropagation: Graphic example</a:t>
            </a:r>
          </a:p>
        </p:txBody>
      </p:sp>
      <p:sp>
        <p:nvSpPr>
          <p:cNvPr id="253957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772400" cy="1116013"/>
          </a:xfrm>
        </p:spPr>
        <p:txBody>
          <a:bodyPr/>
          <a:lstStyle/>
          <a:p>
            <a:r>
              <a:rPr lang="en-US" altLang="en-US" sz="2800"/>
              <a:t>Next calculate error for hidden units based on errors on the output units it feeds into.</a:t>
            </a:r>
          </a:p>
        </p:txBody>
      </p:sp>
      <p:sp>
        <p:nvSpPr>
          <p:cNvPr id="253958" name="Text Box 6"/>
          <p:cNvSpPr txBox="1">
            <a:spLocks noChangeArrowheads="1"/>
          </p:cNvSpPr>
          <p:nvPr/>
        </p:nvSpPr>
        <p:spPr bwMode="auto">
          <a:xfrm>
            <a:off x="5094288" y="2881313"/>
            <a:ext cx="828675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output</a:t>
            </a:r>
          </a:p>
        </p:txBody>
      </p:sp>
      <p:sp>
        <p:nvSpPr>
          <p:cNvPr id="253959" name="Text Box 7"/>
          <p:cNvSpPr txBox="1">
            <a:spLocks noChangeArrowheads="1"/>
          </p:cNvSpPr>
          <p:nvPr/>
        </p:nvSpPr>
        <p:spPr bwMode="auto">
          <a:xfrm>
            <a:off x="5494338" y="3984625"/>
            <a:ext cx="871537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hidden</a:t>
            </a:r>
          </a:p>
        </p:txBody>
      </p:sp>
      <p:sp>
        <p:nvSpPr>
          <p:cNvPr id="253960" name="Text Box 8"/>
          <p:cNvSpPr txBox="1">
            <a:spLocks noChangeArrowheads="1"/>
          </p:cNvSpPr>
          <p:nvPr/>
        </p:nvSpPr>
        <p:spPr bwMode="auto">
          <a:xfrm>
            <a:off x="6057900" y="5064125"/>
            <a:ext cx="703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input</a:t>
            </a:r>
          </a:p>
        </p:txBody>
      </p:sp>
      <p:sp>
        <p:nvSpPr>
          <p:cNvPr id="253961" name="Line 9"/>
          <p:cNvSpPr>
            <a:spLocks noChangeShapeType="1"/>
          </p:cNvSpPr>
          <p:nvPr/>
        </p:nvSpPr>
        <p:spPr bwMode="auto">
          <a:xfrm flipH="1">
            <a:off x="3117850" y="4205288"/>
            <a:ext cx="284163" cy="1090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62" name="Line 10"/>
          <p:cNvSpPr>
            <a:spLocks noChangeShapeType="1"/>
          </p:cNvSpPr>
          <p:nvPr/>
        </p:nvSpPr>
        <p:spPr bwMode="auto">
          <a:xfrm>
            <a:off x="3425825" y="4232275"/>
            <a:ext cx="379413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63" name="Line 11"/>
          <p:cNvSpPr>
            <a:spLocks noChangeShapeType="1"/>
          </p:cNvSpPr>
          <p:nvPr/>
        </p:nvSpPr>
        <p:spPr bwMode="auto">
          <a:xfrm>
            <a:off x="3425825" y="4259263"/>
            <a:ext cx="973138" cy="960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64" name="Line 12"/>
          <p:cNvSpPr>
            <a:spLocks noChangeShapeType="1"/>
          </p:cNvSpPr>
          <p:nvPr/>
        </p:nvSpPr>
        <p:spPr bwMode="auto">
          <a:xfrm>
            <a:off x="3425825" y="4281488"/>
            <a:ext cx="1682750" cy="1014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65" name="Line 13"/>
          <p:cNvSpPr>
            <a:spLocks noChangeShapeType="1"/>
          </p:cNvSpPr>
          <p:nvPr/>
        </p:nvSpPr>
        <p:spPr bwMode="auto">
          <a:xfrm>
            <a:off x="3425825" y="4281488"/>
            <a:ext cx="2373313" cy="938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66" name="Line 14"/>
          <p:cNvSpPr>
            <a:spLocks noChangeShapeType="1"/>
          </p:cNvSpPr>
          <p:nvPr/>
        </p:nvSpPr>
        <p:spPr bwMode="auto">
          <a:xfrm flipH="1">
            <a:off x="3117850" y="4232275"/>
            <a:ext cx="1162050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67" name="Line 15"/>
          <p:cNvSpPr>
            <a:spLocks noChangeShapeType="1"/>
          </p:cNvSpPr>
          <p:nvPr/>
        </p:nvSpPr>
        <p:spPr bwMode="auto">
          <a:xfrm flipH="1">
            <a:off x="3781425" y="4205288"/>
            <a:ext cx="522288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68" name="Line 16"/>
          <p:cNvSpPr>
            <a:spLocks noChangeShapeType="1"/>
          </p:cNvSpPr>
          <p:nvPr/>
        </p:nvSpPr>
        <p:spPr bwMode="auto">
          <a:xfrm>
            <a:off x="4303713" y="4179888"/>
            <a:ext cx="117475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69" name="Line 17"/>
          <p:cNvSpPr>
            <a:spLocks noChangeShapeType="1"/>
          </p:cNvSpPr>
          <p:nvPr/>
        </p:nvSpPr>
        <p:spPr bwMode="auto">
          <a:xfrm>
            <a:off x="4327525" y="4205288"/>
            <a:ext cx="808038" cy="1068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0" name="Line 18"/>
          <p:cNvSpPr>
            <a:spLocks noChangeShapeType="1"/>
          </p:cNvSpPr>
          <p:nvPr/>
        </p:nvSpPr>
        <p:spPr bwMode="auto">
          <a:xfrm>
            <a:off x="4327525" y="4281488"/>
            <a:ext cx="1446213" cy="938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1" name="Line 19"/>
          <p:cNvSpPr>
            <a:spLocks noChangeShapeType="1"/>
          </p:cNvSpPr>
          <p:nvPr/>
        </p:nvSpPr>
        <p:spPr bwMode="auto">
          <a:xfrm flipH="1">
            <a:off x="3141663" y="4232275"/>
            <a:ext cx="1993900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2" name="Line 20"/>
          <p:cNvSpPr>
            <a:spLocks noChangeShapeType="1"/>
          </p:cNvSpPr>
          <p:nvPr/>
        </p:nvSpPr>
        <p:spPr bwMode="auto">
          <a:xfrm flipH="1">
            <a:off x="3781425" y="4232275"/>
            <a:ext cx="1327150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3" name="Line 21"/>
          <p:cNvSpPr>
            <a:spLocks noChangeShapeType="1"/>
          </p:cNvSpPr>
          <p:nvPr/>
        </p:nvSpPr>
        <p:spPr bwMode="auto">
          <a:xfrm flipH="1">
            <a:off x="4445000" y="4259263"/>
            <a:ext cx="714375" cy="987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4" name="Line 22"/>
          <p:cNvSpPr>
            <a:spLocks noChangeShapeType="1"/>
          </p:cNvSpPr>
          <p:nvPr/>
        </p:nvSpPr>
        <p:spPr bwMode="auto">
          <a:xfrm flipH="1">
            <a:off x="5062538" y="4179888"/>
            <a:ext cx="142875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5" name="Line 23"/>
          <p:cNvSpPr>
            <a:spLocks noChangeShapeType="1"/>
          </p:cNvSpPr>
          <p:nvPr/>
        </p:nvSpPr>
        <p:spPr bwMode="auto">
          <a:xfrm>
            <a:off x="5181600" y="4205288"/>
            <a:ext cx="546100" cy="9921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6" name="Line 24"/>
          <p:cNvSpPr>
            <a:spLocks noChangeShapeType="1"/>
          </p:cNvSpPr>
          <p:nvPr/>
        </p:nvSpPr>
        <p:spPr bwMode="auto">
          <a:xfrm>
            <a:off x="3948113" y="3165475"/>
            <a:ext cx="355600" cy="1039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7" name="Line 25"/>
          <p:cNvSpPr>
            <a:spLocks noChangeShapeType="1"/>
          </p:cNvSpPr>
          <p:nvPr/>
        </p:nvSpPr>
        <p:spPr bwMode="auto">
          <a:xfrm>
            <a:off x="3924300" y="3165475"/>
            <a:ext cx="1257300" cy="992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8" name="Line 26"/>
          <p:cNvSpPr>
            <a:spLocks noChangeShapeType="1"/>
          </p:cNvSpPr>
          <p:nvPr/>
        </p:nvSpPr>
        <p:spPr bwMode="auto">
          <a:xfrm flipH="1">
            <a:off x="3425825" y="3190875"/>
            <a:ext cx="1303338" cy="10144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9" name="Line 27"/>
          <p:cNvSpPr>
            <a:spLocks noChangeShapeType="1"/>
          </p:cNvSpPr>
          <p:nvPr/>
        </p:nvSpPr>
        <p:spPr bwMode="auto">
          <a:xfrm flipH="1">
            <a:off x="4279900" y="3190875"/>
            <a:ext cx="449263" cy="9667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80" name="Line 28"/>
          <p:cNvSpPr>
            <a:spLocks noChangeShapeType="1"/>
          </p:cNvSpPr>
          <p:nvPr/>
        </p:nvSpPr>
        <p:spPr bwMode="auto">
          <a:xfrm>
            <a:off x="4754563" y="3216275"/>
            <a:ext cx="404812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81" name="Oval 29"/>
          <p:cNvSpPr>
            <a:spLocks noChangeArrowheads="1"/>
          </p:cNvSpPr>
          <p:nvPr/>
        </p:nvSpPr>
        <p:spPr bwMode="auto">
          <a:xfrm>
            <a:off x="3049588" y="5183188"/>
            <a:ext cx="214312" cy="255587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82" name="Oval 30"/>
          <p:cNvSpPr>
            <a:spLocks noChangeArrowheads="1"/>
          </p:cNvSpPr>
          <p:nvPr/>
        </p:nvSpPr>
        <p:spPr bwMode="auto">
          <a:xfrm>
            <a:off x="3703638" y="5172075"/>
            <a:ext cx="214312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83" name="Oval 31"/>
          <p:cNvSpPr>
            <a:spLocks noChangeArrowheads="1"/>
          </p:cNvSpPr>
          <p:nvPr/>
        </p:nvSpPr>
        <p:spPr bwMode="auto">
          <a:xfrm>
            <a:off x="4359275" y="5157788"/>
            <a:ext cx="212725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84" name="Oval 32"/>
          <p:cNvSpPr>
            <a:spLocks noChangeArrowheads="1"/>
          </p:cNvSpPr>
          <p:nvPr/>
        </p:nvSpPr>
        <p:spPr bwMode="auto">
          <a:xfrm>
            <a:off x="5013325" y="5145088"/>
            <a:ext cx="214313" cy="255587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85" name="Oval 33"/>
          <p:cNvSpPr>
            <a:spLocks noChangeArrowheads="1"/>
          </p:cNvSpPr>
          <p:nvPr/>
        </p:nvSpPr>
        <p:spPr bwMode="auto">
          <a:xfrm>
            <a:off x="5667375" y="5130800"/>
            <a:ext cx="214313" cy="255588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86" name="Oval 34"/>
          <p:cNvSpPr>
            <a:spLocks noChangeArrowheads="1"/>
          </p:cNvSpPr>
          <p:nvPr/>
        </p:nvSpPr>
        <p:spPr bwMode="auto">
          <a:xfrm>
            <a:off x="3336925" y="4079875"/>
            <a:ext cx="212725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90" name="Oval 38"/>
          <p:cNvSpPr>
            <a:spLocks noChangeArrowheads="1"/>
          </p:cNvSpPr>
          <p:nvPr/>
        </p:nvSpPr>
        <p:spPr bwMode="auto">
          <a:xfrm>
            <a:off x="3336925" y="4067175"/>
            <a:ext cx="212725" cy="2540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92" name="Oval 40"/>
          <p:cNvSpPr>
            <a:spLocks noChangeArrowheads="1"/>
          </p:cNvSpPr>
          <p:nvPr/>
        </p:nvSpPr>
        <p:spPr bwMode="auto">
          <a:xfrm>
            <a:off x="4203700" y="4079875"/>
            <a:ext cx="214313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94" name="Oval 42"/>
          <p:cNvSpPr>
            <a:spLocks noChangeArrowheads="1"/>
          </p:cNvSpPr>
          <p:nvPr/>
        </p:nvSpPr>
        <p:spPr bwMode="auto">
          <a:xfrm>
            <a:off x="5072063" y="4079875"/>
            <a:ext cx="214312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98" name="Text Box 46"/>
          <p:cNvSpPr txBox="1">
            <a:spLocks noChangeArrowheads="1"/>
          </p:cNvSpPr>
          <p:nvPr/>
        </p:nvSpPr>
        <p:spPr bwMode="auto">
          <a:xfrm>
            <a:off x="823913" y="3744913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000" name="Line 48"/>
          <p:cNvSpPr>
            <a:spLocks noChangeShapeType="1"/>
          </p:cNvSpPr>
          <p:nvPr/>
        </p:nvSpPr>
        <p:spPr bwMode="auto">
          <a:xfrm flipH="1">
            <a:off x="3419475" y="3186113"/>
            <a:ext cx="498475" cy="10398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001" name="Line 49"/>
          <p:cNvSpPr>
            <a:spLocks noChangeShapeType="1"/>
          </p:cNvSpPr>
          <p:nvPr/>
        </p:nvSpPr>
        <p:spPr bwMode="auto">
          <a:xfrm flipH="1">
            <a:off x="3481388" y="3173413"/>
            <a:ext cx="1303337" cy="10144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88" name="Oval 36"/>
          <p:cNvSpPr>
            <a:spLocks noChangeArrowheads="1"/>
          </p:cNvSpPr>
          <p:nvPr/>
        </p:nvSpPr>
        <p:spPr bwMode="auto">
          <a:xfrm>
            <a:off x="4673600" y="3051175"/>
            <a:ext cx="214313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87" name="Oval 35"/>
          <p:cNvSpPr>
            <a:spLocks noChangeArrowheads="1"/>
          </p:cNvSpPr>
          <p:nvPr/>
        </p:nvSpPr>
        <p:spPr bwMode="auto">
          <a:xfrm>
            <a:off x="3830638" y="3051175"/>
            <a:ext cx="212725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002" name="Oval 50"/>
          <p:cNvSpPr>
            <a:spLocks noChangeArrowheads="1"/>
          </p:cNvSpPr>
          <p:nvPr/>
        </p:nvSpPr>
        <p:spPr bwMode="auto">
          <a:xfrm>
            <a:off x="3829050" y="3060700"/>
            <a:ext cx="212725" cy="2540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003" name="Oval 51"/>
          <p:cNvSpPr>
            <a:spLocks noChangeArrowheads="1"/>
          </p:cNvSpPr>
          <p:nvPr/>
        </p:nvSpPr>
        <p:spPr bwMode="auto">
          <a:xfrm>
            <a:off x="4662488" y="3054350"/>
            <a:ext cx="212725" cy="2540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884368" y="2887776"/>
            <a:ext cx="30008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0" y="6604084"/>
            <a:ext cx="33746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Ray Mooney, equations from Chris Bishop</a:t>
            </a:r>
          </a:p>
        </p:txBody>
      </p:sp>
    </p:spTree>
    <p:extLst>
      <p:ext uri="{BB962C8B-B14F-4D97-AF65-F5344CB8AC3E}">
        <p14:creationId xmlns:p14="http://schemas.microsoft.com/office/powerpoint/2010/main" val="380781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90" grpId="0" animBg="1"/>
      <p:bldP spid="254000" grpId="0" animBg="1"/>
      <p:bldP spid="254001" grpId="0" animBg="1"/>
      <p:bldP spid="254002" grpId="0" animBg="1"/>
      <p:bldP spid="25400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Layer 2</a:t>
            </a:r>
          </a:p>
          <a:p>
            <a:pPr marL="0" indent="0"/>
            <a:endParaRPr lang="en-US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Layer 3 (final)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Outputs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Finally: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89933" y="3933056"/>
            <a:ext cx="4830139" cy="936104"/>
            <a:chOff x="389933" y="3933056"/>
            <a:chExt cx="4830139" cy="936104"/>
          </a:xfrm>
        </p:grpSpPr>
        <p:grpSp>
          <p:nvGrpSpPr>
            <p:cNvPr id="9" name="Group 8"/>
            <p:cNvGrpSpPr/>
            <p:nvPr/>
          </p:nvGrpSpPr>
          <p:grpSpPr>
            <a:xfrm>
              <a:off x="389933" y="3933056"/>
              <a:ext cx="4542107" cy="936104"/>
              <a:chOff x="-252536" y="4690890"/>
              <a:chExt cx="4542107" cy="936104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2" cstate="print"/>
              <a:srcRect b="75306"/>
              <a:stretch/>
            </p:blipFill>
            <p:spPr>
              <a:xfrm>
                <a:off x="-252536" y="4878738"/>
                <a:ext cx="2952600" cy="432048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 cstate="print"/>
              <a:srcRect l="23829" b="-11985"/>
              <a:stretch>
                <a:fillRect/>
              </a:stretch>
            </p:blipFill>
            <p:spPr>
              <a:xfrm>
                <a:off x="2129331" y="4690890"/>
                <a:ext cx="2160240" cy="936104"/>
              </a:xfrm>
              <a:prstGeom prst="rect">
                <a:avLst/>
              </a:prstGeom>
            </p:spPr>
          </p:pic>
        </p:grp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print"/>
            <a:srcRect l="60876" t="1131" r="19614" b="74175"/>
            <a:stretch/>
          </p:blipFill>
          <p:spPr>
            <a:xfrm>
              <a:off x="4644008" y="4365104"/>
              <a:ext cx="576064" cy="432048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 bwMode="auto">
            <a:xfrm>
              <a:off x="4636008" y="4365104"/>
              <a:ext cx="72008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 definition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/>
          <a:srcRect t="6123" b="2040"/>
          <a:stretch/>
        </p:blipFill>
        <p:spPr>
          <a:xfrm>
            <a:off x="2979150" y="1052736"/>
            <a:ext cx="3185700" cy="1080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79150" y="2604984"/>
            <a:ext cx="3185700" cy="10400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81250" y="5157192"/>
            <a:ext cx="7381501" cy="132192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7" cstate="print"/>
          <a:srcRect l="44377" t="11947" b="1299"/>
          <a:stretch/>
        </p:blipFill>
        <p:spPr bwMode="auto">
          <a:xfrm>
            <a:off x="6400800" y="44623"/>
            <a:ext cx="2671980" cy="196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51520" y="4170566"/>
            <a:ext cx="8803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(binary)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24128" y="3810526"/>
            <a:ext cx="12218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(multiclass)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156176" y="4005064"/>
            <a:ext cx="2550987" cy="886391"/>
            <a:chOff x="6156176" y="4005064"/>
            <a:chExt cx="2550987" cy="886391"/>
          </a:xfrm>
        </p:grpSpPr>
        <p:pic>
          <p:nvPicPr>
            <p:cNvPr id="172033" name="Picture 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876256" y="4005064"/>
              <a:ext cx="1830907" cy="886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2" cstate="print"/>
            <a:srcRect l="21949" r="48785" b="75306"/>
            <a:stretch/>
          </p:blipFill>
          <p:spPr>
            <a:xfrm>
              <a:off x="6156176" y="4149080"/>
              <a:ext cx="864096" cy="432048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251520" y="5394702"/>
            <a:ext cx="8803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(binary)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704897" y="2604984"/>
            <a:ext cx="2695903" cy="10400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33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21" grpId="0"/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Line 2"/>
          <p:cNvSpPr>
            <a:spLocks noChangeShapeType="1"/>
          </p:cNvSpPr>
          <p:nvPr/>
        </p:nvSpPr>
        <p:spPr bwMode="auto">
          <a:xfrm flipH="1">
            <a:off x="3425825" y="3165475"/>
            <a:ext cx="498475" cy="1039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Backpropagation: Graphic example</a:t>
            </a:r>
          </a:p>
        </p:txBody>
      </p:sp>
      <p:sp>
        <p:nvSpPr>
          <p:cNvPr id="254980" name="Rectangle 4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772400" cy="1116013"/>
          </a:xfrm>
        </p:spPr>
        <p:txBody>
          <a:bodyPr/>
          <a:lstStyle/>
          <a:p>
            <a:r>
              <a:rPr lang="en-US" altLang="en-US" sz="2800"/>
              <a:t>Finally update bottom layer of weights based on errors calculated for hidden units.</a:t>
            </a:r>
          </a:p>
        </p:txBody>
      </p:sp>
      <p:sp>
        <p:nvSpPr>
          <p:cNvPr id="254981" name="Text Box 5"/>
          <p:cNvSpPr txBox="1">
            <a:spLocks noChangeArrowheads="1"/>
          </p:cNvSpPr>
          <p:nvPr/>
        </p:nvSpPr>
        <p:spPr bwMode="auto">
          <a:xfrm>
            <a:off x="5094288" y="2881313"/>
            <a:ext cx="828675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output</a:t>
            </a:r>
          </a:p>
        </p:txBody>
      </p:sp>
      <p:sp>
        <p:nvSpPr>
          <p:cNvPr id="254982" name="Text Box 6"/>
          <p:cNvSpPr txBox="1">
            <a:spLocks noChangeArrowheads="1"/>
          </p:cNvSpPr>
          <p:nvPr/>
        </p:nvSpPr>
        <p:spPr bwMode="auto">
          <a:xfrm>
            <a:off x="5494338" y="3984625"/>
            <a:ext cx="871537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hidden</a:t>
            </a:r>
          </a:p>
        </p:txBody>
      </p:sp>
      <p:sp>
        <p:nvSpPr>
          <p:cNvPr id="254983" name="Text Box 7"/>
          <p:cNvSpPr txBox="1">
            <a:spLocks noChangeArrowheads="1"/>
          </p:cNvSpPr>
          <p:nvPr/>
        </p:nvSpPr>
        <p:spPr bwMode="auto">
          <a:xfrm>
            <a:off x="6057900" y="5064125"/>
            <a:ext cx="703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input</a:t>
            </a:r>
          </a:p>
        </p:txBody>
      </p:sp>
      <p:sp>
        <p:nvSpPr>
          <p:cNvPr id="254984" name="Line 8"/>
          <p:cNvSpPr>
            <a:spLocks noChangeShapeType="1"/>
          </p:cNvSpPr>
          <p:nvPr/>
        </p:nvSpPr>
        <p:spPr bwMode="auto">
          <a:xfrm flipH="1">
            <a:off x="3117850" y="4205288"/>
            <a:ext cx="284163" cy="1090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85" name="Line 9"/>
          <p:cNvSpPr>
            <a:spLocks noChangeShapeType="1"/>
          </p:cNvSpPr>
          <p:nvPr/>
        </p:nvSpPr>
        <p:spPr bwMode="auto">
          <a:xfrm>
            <a:off x="3425825" y="4232275"/>
            <a:ext cx="379413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86" name="Line 10"/>
          <p:cNvSpPr>
            <a:spLocks noChangeShapeType="1"/>
          </p:cNvSpPr>
          <p:nvPr/>
        </p:nvSpPr>
        <p:spPr bwMode="auto">
          <a:xfrm>
            <a:off x="3425825" y="4259263"/>
            <a:ext cx="973138" cy="960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87" name="Line 11"/>
          <p:cNvSpPr>
            <a:spLocks noChangeShapeType="1"/>
          </p:cNvSpPr>
          <p:nvPr/>
        </p:nvSpPr>
        <p:spPr bwMode="auto">
          <a:xfrm>
            <a:off x="3425825" y="4281488"/>
            <a:ext cx="1682750" cy="1014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88" name="Line 12"/>
          <p:cNvSpPr>
            <a:spLocks noChangeShapeType="1"/>
          </p:cNvSpPr>
          <p:nvPr/>
        </p:nvSpPr>
        <p:spPr bwMode="auto">
          <a:xfrm>
            <a:off x="3425825" y="4281488"/>
            <a:ext cx="2373313" cy="938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89" name="Line 13"/>
          <p:cNvSpPr>
            <a:spLocks noChangeShapeType="1"/>
          </p:cNvSpPr>
          <p:nvPr/>
        </p:nvSpPr>
        <p:spPr bwMode="auto">
          <a:xfrm flipH="1">
            <a:off x="3117850" y="4232275"/>
            <a:ext cx="1162050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0" name="Line 14"/>
          <p:cNvSpPr>
            <a:spLocks noChangeShapeType="1"/>
          </p:cNvSpPr>
          <p:nvPr/>
        </p:nvSpPr>
        <p:spPr bwMode="auto">
          <a:xfrm flipH="1">
            <a:off x="3781425" y="4205288"/>
            <a:ext cx="522288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1" name="Line 15"/>
          <p:cNvSpPr>
            <a:spLocks noChangeShapeType="1"/>
          </p:cNvSpPr>
          <p:nvPr/>
        </p:nvSpPr>
        <p:spPr bwMode="auto">
          <a:xfrm>
            <a:off x="4303713" y="4179888"/>
            <a:ext cx="117475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2" name="Line 16"/>
          <p:cNvSpPr>
            <a:spLocks noChangeShapeType="1"/>
          </p:cNvSpPr>
          <p:nvPr/>
        </p:nvSpPr>
        <p:spPr bwMode="auto">
          <a:xfrm>
            <a:off x="4327525" y="4205288"/>
            <a:ext cx="808038" cy="1068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3" name="Line 17"/>
          <p:cNvSpPr>
            <a:spLocks noChangeShapeType="1"/>
          </p:cNvSpPr>
          <p:nvPr/>
        </p:nvSpPr>
        <p:spPr bwMode="auto">
          <a:xfrm>
            <a:off x="4327525" y="4281488"/>
            <a:ext cx="1446213" cy="938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4" name="Line 18"/>
          <p:cNvSpPr>
            <a:spLocks noChangeShapeType="1"/>
          </p:cNvSpPr>
          <p:nvPr/>
        </p:nvSpPr>
        <p:spPr bwMode="auto">
          <a:xfrm flipH="1">
            <a:off x="3141663" y="4232275"/>
            <a:ext cx="1993900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5" name="Line 19"/>
          <p:cNvSpPr>
            <a:spLocks noChangeShapeType="1"/>
          </p:cNvSpPr>
          <p:nvPr/>
        </p:nvSpPr>
        <p:spPr bwMode="auto">
          <a:xfrm flipH="1">
            <a:off x="3781425" y="4232275"/>
            <a:ext cx="1327150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6" name="Line 20"/>
          <p:cNvSpPr>
            <a:spLocks noChangeShapeType="1"/>
          </p:cNvSpPr>
          <p:nvPr/>
        </p:nvSpPr>
        <p:spPr bwMode="auto">
          <a:xfrm flipH="1">
            <a:off x="4445000" y="4259263"/>
            <a:ext cx="714375" cy="987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7" name="Line 21"/>
          <p:cNvSpPr>
            <a:spLocks noChangeShapeType="1"/>
          </p:cNvSpPr>
          <p:nvPr/>
        </p:nvSpPr>
        <p:spPr bwMode="auto">
          <a:xfrm flipH="1">
            <a:off x="5062538" y="4179888"/>
            <a:ext cx="142875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8" name="Line 22"/>
          <p:cNvSpPr>
            <a:spLocks noChangeShapeType="1"/>
          </p:cNvSpPr>
          <p:nvPr/>
        </p:nvSpPr>
        <p:spPr bwMode="auto">
          <a:xfrm>
            <a:off x="5181600" y="4205288"/>
            <a:ext cx="546100" cy="9921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9" name="Line 23"/>
          <p:cNvSpPr>
            <a:spLocks noChangeShapeType="1"/>
          </p:cNvSpPr>
          <p:nvPr/>
        </p:nvSpPr>
        <p:spPr bwMode="auto">
          <a:xfrm>
            <a:off x="3948113" y="3165475"/>
            <a:ext cx="355600" cy="1039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0" name="Line 24"/>
          <p:cNvSpPr>
            <a:spLocks noChangeShapeType="1"/>
          </p:cNvSpPr>
          <p:nvPr/>
        </p:nvSpPr>
        <p:spPr bwMode="auto">
          <a:xfrm>
            <a:off x="3924300" y="3165475"/>
            <a:ext cx="1257300" cy="992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1" name="Line 25"/>
          <p:cNvSpPr>
            <a:spLocks noChangeShapeType="1"/>
          </p:cNvSpPr>
          <p:nvPr/>
        </p:nvSpPr>
        <p:spPr bwMode="auto">
          <a:xfrm flipH="1">
            <a:off x="3425825" y="3190875"/>
            <a:ext cx="1303338" cy="10144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2" name="Line 26"/>
          <p:cNvSpPr>
            <a:spLocks noChangeShapeType="1"/>
          </p:cNvSpPr>
          <p:nvPr/>
        </p:nvSpPr>
        <p:spPr bwMode="auto">
          <a:xfrm flipH="1">
            <a:off x="4279900" y="3190875"/>
            <a:ext cx="449263" cy="9667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3" name="Line 27"/>
          <p:cNvSpPr>
            <a:spLocks noChangeShapeType="1"/>
          </p:cNvSpPr>
          <p:nvPr/>
        </p:nvSpPr>
        <p:spPr bwMode="auto">
          <a:xfrm>
            <a:off x="4754563" y="3216275"/>
            <a:ext cx="404812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9" name="Oval 33"/>
          <p:cNvSpPr>
            <a:spLocks noChangeArrowheads="1"/>
          </p:cNvSpPr>
          <p:nvPr/>
        </p:nvSpPr>
        <p:spPr bwMode="auto">
          <a:xfrm>
            <a:off x="3336925" y="4079875"/>
            <a:ext cx="212725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10" name="Oval 34"/>
          <p:cNvSpPr>
            <a:spLocks noChangeArrowheads="1"/>
          </p:cNvSpPr>
          <p:nvPr/>
        </p:nvSpPr>
        <p:spPr bwMode="auto">
          <a:xfrm>
            <a:off x="3336925" y="4067175"/>
            <a:ext cx="212725" cy="2540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11" name="Oval 35"/>
          <p:cNvSpPr>
            <a:spLocks noChangeArrowheads="1"/>
          </p:cNvSpPr>
          <p:nvPr/>
        </p:nvSpPr>
        <p:spPr bwMode="auto">
          <a:xfrm>
            <a:off x="4203700" y="4079875"/>
            <a:ext cx="214313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12" name="Oval 36"/>
          <p:cNvSpPr>
            <a:spLocks noChangeArrowheads="1"/>
          </p:cNvSpPr>
          <p:nvPr/>
        </p:nvSpPr>
        <p:spPr bwMode="auto">
          <a:xfrm>
            <a:off x="5072063" y="4079875"/>
            <a:ext cx="214312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13" name="Text Box 37"/>
          <p:cNvSpPr txBox="1">
            <a:spLocks noChangeArrowheads="1"/>
          </p:cNvSpPr>
          <p:nvPr/>
        </p:nvSpPr>
        <p:spPr bwMode="auto">
          <a:xfrm>
            <a:off x="823913" y="3744913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17" name="Oval 41"/>
          <p:cNvSpPr>
            <a:spLocks noChangeArrowheads="1"/>
          </p:cNvSpPr>
          <p:nvPr/>
        </p:nvSpPr>
        <p:spPr bwMode="auto">
          <a:xfrm>
            <a:off x="4673600" y="3051175"/>
            <a:ext cx="214313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18" name="Oval 42"/>
          <p:cNvSpPr>
            <a:spLocks noChangeArrowheads="1"/>
          </p:cNvSpPr>
          <p:nvPr/>
        </p:nvSpPr>
        <p:spPr bwMode="auto">
          <a:xfrm>
            <a:off x="3830638" y="3051175"/>
            <a:ext cx="212725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21" name="Line 45"/>
          <p:cNvSpPr>
            <a:spLocks noChangeShapeType="1"/>
          </p:cNvSpPr>
          <p:nvPr/>
        </p:nvSpPr>
        <p:spPr bwMode="auto">
          <a:xfrm flipH="1">
            <a:off x="3124200" y="4211638"/>
            <a:ext cx="284163" cy="10906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22" name="Line 46"/>
          <p:cNvSpPr>
            <a:spLocks noChangeShapeType="1"/>
          </p:cNvSpPr>
          <p:nvPr/>
        </p:nvSpPr>
        <p:spPr bwMode="auto">
          <a:xfrm>
            <a:off x="3419475" y="4264025"/>
            <a:ext cx="379413" cy="1041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4" name="Oval 28"/>
          <p:cNvSpPr>
            <a:spLocks noChangeArrowheads="1"/>
          </p:cNvSpPr>
          <p:nvPr/>
        </p:nvSpPr>
        <p:spPr bwMode="auto">
          <a:xfrm>
            <a:off x="3049588" y="5183188"/>
            <a:ext cx="214312" cy="255587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5" name="Oval 29"/>
          <p:cNvSpPr>
            <a:spLocks noChangeArrowheads="1"/>
          </p:cNvSpPr>
          <p:nvPr/>
        </p:nvSpPr>
        <p:spPr bwMode="auto">
          <a:xfrm>
            <a:off x="3703638" y="5172075"/>
            <a:ext cx="214312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23" name="Line 47"/>
          <p:cNvSpPr>
            <a:spLocks noChangeShapeType="1"/>
          </p:cNvSpPr>
          <p:nvPr/>
        </p:nvSpPr>
        <p:spPr bwMode="auto">
          <a:xfrm>
            <a:off x="3479800" y="4313238"/>
            <a:ext cx="973138" cy="9604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24" name="Line 48"/>
          <p:cNvSpPr>
            <a:spLocks noChangeShapeType="1"/>
          </p:cNvSpPr>
          <p:nvPr/>
        </p:nvSpPr>
        <p:spPr bwMode="auto">
          <a:xfrm>
            <a:off x="3468688" y="4298950"/>
            <a:ext cx="1682750" cy="10144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25" name="Line 49"/>
          <p:cNvSpPr>
            <a:spLocks noChangeShapeType="1"/>
          </p:cNvSpPr>
          <p:nvPr/>
        </p:nvSpPr>
        <p:spPr bwMode="auto">
          <a:xfrm>
            <a:off x="3468688" y="4311650"/>
            <a:ext cx="2373312" cy="9382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8" name="Oval 32"/>
          <p:cNvSpPr>
            <a:spLocks noChangeArrowheads="1"/>
          </p:cNvSpPr>
          <p:nvPr/>
        </p:nvSpPr>
        <p:spPr bwMode="auto">
          <a:xfrm>
            <a:off x="5667375" y="5130800"/>
            <a:ext cx="214313" cy="255588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7" name="Oval 31"/>
          <p:cNvSpPr>
            <a:spLocks noChangeArrowheads="1"/>
          </p:cNvSpPr>
          <p:nvPr/>
        </p:nvSpPr>
        <p:spPr bwMode="auto">
          <a:xfrm>
            <a:off x="5013325" y="5145088"/>
            <a:ext cx="214313" cy="255587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6" name="Oval 30"/>
          <p:cNvSpPr>
            <a:spLocks noChangeArrowheads="1"/>
          </p:cNvSpPr>
          <p:nvPr/>
        </p:nvSpPr>
        <p:spPr bwMode="auto">
          <a:xfrm>
            <a:off x="4359275" y="5157788"/>
            <a:ext cx="212725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27" name="Text Box 51"/>
          <p:cNvSpPr txBox="1">
            <a:spLocks noChangeArrowheads="1"/>
          </p:cNvSpPr>
          <p:nvPr/>
        </p:nvSpPr>
        <p:spPr bwMode="auto">
          <a:xfrm>
            <a:off x="755576" y="3968229"/>
            <a:ext cx="2323370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Update weights into </a:t>
            </a:r>
            <a:r>
              <a:rPr kumimoji="0" lang="en-US" alt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</a:t>
            </a:r>
            <a:endParaRPr kumimoji="0" lang="en-US" alt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884368" y="2887776"/>
            <a:ext cx="30008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1234275" y="4693491"/>
            <a:ext cx="161509" cy="16150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0" y="6604084"/>
            <a:ext cx="33746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Ray Mooney, equations from Chris Bishop</a:t>
            </a:r>
          </a:p>
        </p:txBody>
      </p:sp>
    </p:spTree>
    <p:extLst>
      <p:ext uri="{BB962C8B-B14F-4D97-AF65-F5344CB8AC3E}">
        <p14:creationId xmlns:p14="http://schemas.microsoft.com/office/powerpoint/2010/main" val="97411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021" grpId="0" animBg="1"/>
      <p:bldP spid="255022" grpId="0" animBg="1"/>
      <p:bldP spid="255023" grpId="0" animBg="1"/>
      <p:bldP spid="255024" grpId="0" animBg="1"/>
      <p:bldP spid="255025" grpId="0" animBg="1"/>
      <p:bldP spid="25502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3000" b="0" i="0" u="none" strike="noStrike" kern="1200" cap="none" spc="-9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76193" y="1351999"/>
            <a:ext cx="3495040" cy="3495040"/>
          </a:xfrm>
          <a:custGeom>
            <a:avLst/>
            <a:gdLst/>
            <a:ahLst/>
            <a:cxnLst/>
            <a:rect l="l" t="t" r="r" b="b"/>
            <a:pathLst>
              <a:path w="3495040" h="3495040">
                <a:moveTo>
                  <a:pt x="0" y="1747346"/>
                </a:moveTo>
                <a:lnTo>
                  <a:pt x="649" y="1699249"/>
                </a:lnTo>
                <a:lnTo>
                  <a:pt x="2585" y="1651474"/>
                </a:lnTo>
                <a:lnTo>
                  <a:pt x="5792" y="1604036"/>
                </a:lnTo>
                <a:lnTo>
                  <a:pt x="10253" y="1556953"/>
                </a:lnTo>
                <a:lnTo>
                  <a:pt x="15951" y="1510241"/>
                </a:lnTo>
                <a:lnTo>
                  <a:pt x="22870" y="1463917"/>
                </a:lnTo>
                <a:lnTo>
                  <a:pt x="30992" y="1417998"/>
                </a:lnTo>
                <a:lnTo>
                  <a:pt x="40302" y="1372499"/>
                </a:lnTo>
                <a:lnTo>
                  <a:pt x="50783" y="1327438"/>
                </a:lnTo>
                <a:lnTo>
                  <a:pt x="62417" y="1282832"/>
                </a:lnTo>
                <a:lnTo>
                  <a:pt x="75189" y="1238697"/>
                </a:lnTo>
                <a:lnTo>
                  <a:pt x="89081" y="1195049"/>
                </a:lnTo>
                <a:lnTo>
                  <a:pt x="104078" y="1151906"/>
                </a:lnTo>
                <a:lnTo>
                  <a:pt x="120162" y="1109284"/>
                </a:lnTo>
                <a:lnTo>
                  <a:pt x="137316" y="1067200"/>
                </a:lnTo>
                <a:lnTo>
                  <a:pt x="155525" y="1025670"/>
                </a:lnTo>
                <a:lnTo>
                  <a:pt x="174770" y="984711"/>
                </a:lnTo>
                <a:lnTo>
                  <a:pt x="195037" y="944340"/>
                </a:lnTo>
                <a:lnTo>
                  <a:pt x="216308" y="904573"/>
                </a:lnTo>
                <a:lnTo>
                  <a:pt x="238566" y="865427"/>
                </a:lnTo>
                <a:lnTo>
                  <a:pt x="261794" y="826918"/>
                </a:lnTo>
                <a:lnTo>
                  <a:pt x="285977" y="789064"/>
                </a:lnTo>
                <a:lnTo>
                  <a:pt x="311098" y="751881"/>
                </a:lnTo>
                <a:lnTo>
                  <a:pt x="337139" y="715386"/>
                </a:lnTo>
                <a:lnTo>
                  <a:pt x="364084" y="679595"/>
                </a:lnTo>
                <a:lnTo>
                  <a:pt x="391917" y="644524"/>
                </a:lnTo>
                <a:lnTo>
                  <a:pt x="420620" y="610192"/>
                </a:lnTo>
                <a:lnTo>
                  <a:pt x="450178" y="576613"/>
                </a:lnTo>
                <a:lnTo>
                  <a:pt x="480573" y="543805"/>
                </a:lnTo>
                <a:lnTo>
                  <a:pt x="511789" y="511785"/>
                </a:lnTo>
                <a:lnTo>
                  <a:pt x="543809" y="480569"/>
                </a:lnTo>
                <a:lnTo>
                  <a:pt x="576617" y="450174"/>
                </a:lnTo>
                <a:lnTo>
                  <a:pt x="610196" y="420617"/>
                </a:lnTo>
                <a:lnTo>
                  <a:pt x="644528" y="391914"/>
                </a:lnTo>
                <a:lnTo>
                  <a:pt x="679599" y="364081"/>
                </a:lnTo>
                <a:lnTo>
                  <a:pt x="715390" y="337136"/>
                </a:lnTo>
                <a:lnTo>
                  <a:pt x="751886" y="311095"/>
                </a:lnTo>
                <a:lnTo>
                  <a:pt x="789069" y="285975"/>
                </a:lnTo>
                <a:lnTo>
                  <a:pt x="826923" y="261792"/>
                </a:lnTo>
                <a:lnTo>
                  <a:pt x="865431" y="238563"/>
                </a:lnTo>
                <a:lnTo>
                  <a:pt x="904577" y="216306"/>
                </a:lnTo>
                <a:lnTo>
                  <a:pt x="944344" y="195035"/>
                </a:lnTo>
                <a:lnTo>
                  <a:pt x="984715" y="174769"/>
                </a:lnTo>
                <a:lnTo>
                  <a:pt x="1025674" y="155523"/>
                </a:lnTo>
                <a:lnTo>
                  <a:pt x="1067204" y="137315"/>
                </a:lnTo>
                <a:lnTo>
                  <a:pt x="1109288" y="120160"/>
                </a:lnTo>
                <a:lnTo>
                  <a:pt x="1151910" y="104077"/>
                </a:lnTo>
                <a:lnTo>
                  <a:pt x="1195053" y="89080"/>
                </a:lnTo>
                <a:lnTo>
                  <a:pt x="1238700" y="75188"/>
                </a:lnTo>
                <a:lnTo>
                  <a:pt x="1282835" y="62416"/>
                </a:lnTo>
                <a:lnTo>
                  <a:pt x="1327442" y="50782"/>
                </a:lnTo>
                <a:lnTo>
                  <a:pt x="1372502" y="40302"/>
                </a:lnTo>
                <a:lnTo>
                  <a:pt x="1418000" y="30992"/>
                </a:lnTo>
                <a:lnTo>
                  <a:pt x="1463920" y="22869"/>
                </a:lnTo>
                <a:lnTo>
                  <a:pt x="1510243" y="15951"/>
                </a:lnTo>
                <a:lnTo>
                  <a:pt x="1556955" y="10253"/>
                </a:lnTo>
                <a:lnTo>
                  <a:pt x="1604038" y="5792"/>
                </a:lnTo>
                <a:lnTo>
                  <a:pt x="1651475" y="2585"/>
                </a:lnTo>
                <a:lnTo>
                  <a:pt x="1699250" y="649"/>
                </a:lnTo>
                <a:lnTo>
                  <a:pt x="1747346" y="0"/>
                </a:lnTo>
                <a:lnTo>
                  <a:pt x="1796921" y="702"/>
                </a:lnTo>
                <a:lnTo>
                  <a:pt x="1846325" y="2803"/>
                </a:lnTo>
                <a:lnTo>
                  <a:pt x="1895530" y="6290"/>
                </a:lnTo>
                <a:lnTo>
                  <a:pt x="1944510" y="11153"/>
                </a:lnTo>
                <a:lnTo>
                  <a:pt x="1993237" y="17380"/>
                </a:lnTo>
                <a:lnTo>
                  <a:pt x="2041685" y="24961"/>
                </a:lnTo>
                <a:lnTo>
                  <a:pt x="2089828" y="33884"/>
                </a:lnTo>
                <a:lnTo>
                  <a:pt x="2137639" y="44139"/>
                </a:lnTo>
                <a:lnTo>
                  <a:pt x="2185091" y="55715"/>
                </a:lnTo>
                <a:lnTo>
                  <a:pt x="2232157" y="68599"/>
                </a:lnTo>
                <a:lnTo>
                  <a:pt x="2278810" y="82782"/>
                </a:lnTo>
                <a:lnTo>
                  <a:pt x="2325025" y="98252"/>
                </a:lnTo>
                <a:lnTo>
                  <a:pt x="2370773" y="114997"/>
                </a:lnTo>
                <a:lnTo>
                  <a:pt x="2416029" y="133008"/>
                </a:lnTo>
                <a:lnTo>
                  <a:pt x="2460765" y="152273"/>
                </a:lnTo>
                <a:lnTo>
                  <a:pt x="2504956" y="172781"/>
                </a:lnTo>
                <a:lnTo>
                  <a:pt x="2548573" y="194520"/>
                </a:lnTo>
                <a:lnTo>
                  <a:pt x="2591591" y="217480"/>
                </a:lnTo>
                <a:lnTo>
                  <a:pt x="2633983" y="241650"/>
                </a:lnTo>
                <a:lnTo>
                  <a:pt x="2675722" y="267018"/>
                </a:lnTo>
                <a:lnTo>
                  <a:pt x="2716781" y="293574"/>
                </a:lnTo>
                <a:lnTo>
                  <a:pt x="2757134" y="321307"/>
                </a:lnTo>
                <a:lnTo>
                  <a:pt x="2796753" y="350204"/>
                </a:lnTo>
                <a:lnTo>
                  <a:pt x="2835613" y="380256"/>
                </a:lnTo>
                <a:lnTo>
                  <a:pt x="2873686" y="411452"/>
                </a:lnTo>
                <a:lnTo>
                  <a:pt x="2910946" y="443779"/>
                </a:lnTo>
                <a:lnTo>
                  <a:pt x="2947366" y="477227"/>
                </a:lnTo>
                <a:lnTo>
                  <a:pt x="2982918" y="511786"/>
                </a:lnTo>
                <a:lnTo>
                  <a:pt x="3017475" y="547338"/>
                </a:lnTo>
                <a:lnTo>
                  <a:pt x="3050922" y="583757"/>
                </a:lnTo>
                <a:lnTo>
                  <a:pt x="3083248" y="621015"/>
                </a:lnTo>
                <a:lnTo>
                  <a:pt x="3114442" y="659087"/>
                </a:lnTo>
                <a:lnTo>
                  <a:pt x="3144493" y="697946"/>
                </a:lnTo>
                <a:lnTo>
                  <a:pt x="3173389" y="737565"/>
                </a:lnTo>
                <a:lnTo>
                  <a:pt x="3201121" y="777917"/>
                </a:lnTo>
                <a:lnTo>
                  <a:pt x="3227676" y="818975"/>
                </a:lnTo>
                <a:lnTo>
                  <a:pt x="3253044" y="860713"/>
                </a:lnTo>
                <a:lnTo>
                  <a:pt x="3277213" y="903104"/>
                </a:lnTo>
                <a:lnTo>
                  <a:pt x="3300172" y="946122"/>
                </a:lnTo>
                <a:lnTo>
                  <a:pt x="3321911" y="989739"/>
                </a:lnTo>
                <a:lnTo>
                  <a:pt x="3342419" y="1033929"/>
                </a:lnTo>
                <a:lnTo>
                  <a:pt x="3361683" y="1078665"/>
                </a:lnTo>
                <a:lnTo>
                  <a:pt x="3379694" y="1123920"/>
                </a:lnTo>
                <a:lnTo>
                  <a:pt x="3396440" y="1169668"/>
                </a:lnTo>
                <a:lnTo>
                  <a:pt x="3411910" y="1215882"/>
                </a:lnTo>
                <a:lnTo>
                  <a:pt x="3426092" y="1262535"/>
                </a:lnTo>
                <a:lnTo>
                  <a:pt x="3438977" y="1309601"/>
                </a:lnTo>
                <a:lnTo>
                  <a:pt x="3450552" y="1357052"/>
                </a:lnTo>
                <a:lnTo>
                  <a:pt x="3460807" y="1404863"/>
                </a:lnTo>
                <a:lnTo>
                  <a:pt x="3469731" y="1453006"/>
                </a:lnTo>
                <a:lnTo>
                  <a:pt x="3477312" y="1501454"/>
                </a:lnTo>
                <a:lnTo>
                  <a:pt x="3483539" y="1550182"/>
                </a:lnTo>
                <a:lnTo>
                  <a:pt x="3488402" y="1599161"/>
                </a:lnTo>
                <a:lnTo>
                  <a:pt x="3491889" y="1648366"/>
                </a:lnTo>
                <a:lnTo>
                  <a:pt x="3493990" y="1697770"/>
                </a:lnTo>
                <a:lnTo>
                  <a:pt x="3494692" y="1747346"/>
                </a:lnTo>
                <a:lnTo>
                  <a:pt x="3494043" y="1795442"/>
                </a:lnTo>
                <a:lnTo>
                  <a:pt x="3492107" y="1843217"/>
                </a:lnTo>
                <a:lnTo>
                  <a:pt x="3488900" y="1890654"/>
                </a:lnTo>
                <a:lnTo>
                  <a:pt x="3484439" y="1937737"/>
                </a:lnTo>
                <a:lnTo>
                  <a:pt x="3478741" y="1984448"/>
                </a:lnTo>
                <a:lnTo>
                  <a:pt x="3471822" y="2030772"/>
                </a:lnTo>
                <a:lnTo>
                  <a:pt x="3463700" y="2076692"/>
                </a:lnTo>
                <a:lnTo>
                  <a:pt x="3454390" y="2122190"/>
                </a:lnTo>
                <a:lnTo>
                  <a:pt x="3443909" y="2167250"/>
                </a:lnTo>
                <a:lnTo>
                  <a:pt x="3432275" y="2211857"/>
                </a:lnTo>
                <a:lnTo>
                  <a:pt x="3419503" y="2255992"/>
                </a:lnTo>
                <a:lnTo>
                  <a:pt x="3405611" y="2299639"/>
                </a:lnTo>
                <a:lnTo>
                  <a:pt x="3390614" y="2342782"/>
                </a:lnTo>
                <a:lnTo>
                  <a:pt x="3374530" y="2385404"/>
                </a:lnTo>
                <a:lnTo>
                  <a:pt x="3357376" y="2427488"/>
                </a:lnTo>
                <a:lnTo>
                  <a:pt x="3339167" y="2469018"/>
                </a:lnTo>
                <a:lnTo>
                  <a:pt x="3319922" y="2509977"/>
                </a:lnTo>
                <a:lnTo>
                  <a:pt x="3299655" y="2550348"/>
                </a:lnTo>
                <a:lnTo>
                  <a:pt x="3278384" y="2590115"/>
                </a:lnTo>
                <a:lnTo>
                  <a:pt x="3256126" y="2629261"/>
                </a:lnTo>
                <a:lnTo>
                  <a:pt x="3232897" y="2667769"/>
                </a:lnTo>
                <a:lnTo>
                  <a:pt x="3208715" y="2705623"/>
                </a:lnTo>
                <a:lnTo>
                  <a:pt x="3183594" y="2742806"/>
                </a:lnTo>
                <a:lnTo>
                  <a:pt x="3157553" y="2779302"/>
                </a:lnTo>
                <a:lnTo>
                  <a:pt x="3130608" y="2815093"/>
                </a:lnTo>
                <a:lnTo>
                  <a:pt x="3102775" y="2850164"/>
                </a:lnTo>
                <a:lnTo>
                  <a:pt x="3074072" y="2884496"/>
                </a:lnTo>
                <a:lnTo>
                  <a:pt x="3044514" y="2918075"/>
                </a:lnTo>
                <a:lnTo>
                  <a:pt x="3014119" y="2950883"/>
                </a:lnTo>
                <a:lnTo>
                  <a:pt x="2982903" y="2982903"/>
                </a:lnTo>
                <a:lnTo>
                  <a:pt x="2950883" y="3014119"/>
                </a:lnTo>
                <a:lnTo>
                  <a:pt x="2918075" y="3044514"/>
                </a:lnTo>
                <a:lnTo>
                  <a:pt x="2884496" y="3074072"/>
                </a:lnTo>
                <a:lnTo>
                  <a:pt x="2850164" y="3102775"/>
                </a:lnTo>
                <a:lnTo>
                  <a:pt x="2815093" y="3130608"/>
                </a:lnTo>
                <a:lnTo>
                  <a:pt x="2779302" y="3157553"/>
                </a:lnTo>
                <a:lnTo>
                  <a:pt x="2742806" y="3183594"/>
                </a:lnTo>
                <a:lnTo>
                  <a:pt x="2705623" y="3208715"/>
                </a:lnTo>
                <a:lnTo>
                  <a:pt x="2667769" y="3232897"/>
                </a:lnTo>
                <a:lnTo>
                  <a:pt x="2629261" y="3256126"/>
                </a:lnTo>
                <a:lnTo>
                  <a:pt x="2590115" y="3278384"/>
                </a:lnTo>
                <a:lnTo>
                  <a:pt x="2550348" y="3299655"/>
                </a:lnTo>
                <a:lnTo>
                  <a:pt x="2509977" y="3319922"/>
                </a:lnTo>
                <a:lnTo>
                  <a:pt x="2469018" y="3339167"/>
                </a:lnTo>
                <a:lnTo>
                  <a:pt x="2427488" y="3357376"/>
                </a:lnTo>
                <a:lnTo>
                  <a:pt x="2385404" y="3374530"/>
                </a:lnTo>
                <a:lnTo>
                  <a:pt x="2342782" y="3390614"/>
                </a:lnTo>
                <a:lnTo>
                  <a:pt x="2299639" y="3405611"/>
                </a:lnTo>
                <a:lnTo>
                  <a:pt x="2255992" y="3419503"/>
                </a:lnTo>
                <a:lnTo>
                  <a:pt x="2211857" y="3432275"/>
                </a:lnTo>
                <a:lnTo>
                  <a:pt x="2167250" y="3443909"/>
                </a:lnTo>
                <a:lnTo>
                  <a:pt x="2122190" y="3454390"/>
                </a:lnTo>
                <a:lnTo>
                  <a:pt x="2076692" y="3463700"/>
                </a:lnTo>
                <a:lnTo>
                  <a:pt x="2030772" y="3471822"/>
                </a:lnTo>
                <a:lnTo>
                  <a:pt x="1984448" y="3478741"/>
                </a:lnTo>
                <a:lnTo>
                  <a:pt x="1937737" y="3484439"/>
                </a:lnTo>
                <a:lnTo>
                  <a:pt x="1890654" y="3488900"/>
                </a:lnTo>
                <a:lnTo>
                  <a:pt x="1843217" y="3492107"/>
                </a:lnTo>
                <a:lnTo>
                  <a:pt x="1795442" y="3494043"/>
                </a:lnTo>
                <a:lnTo>
                  <a:pt x="1747346" y="3494692"/>
                </a:lnTo>
                <a:lnTo>
                  <a:pt x="1699250" y="3494043"/>
                </a:lnTo>
                <a:lnTo>
                  <a:pt x="1651475" y="3492107"/>
                </a:lnTo>
                <a:lnTo>
                  <a:pt x="1604038" y="3488900"/>
                </a:lnTo>
                <a:lnTo>
                  <a:pt x="1556955" y="3484439"/>
                </a:lnTo>
                <a:lnTo>
                  <a:pt x="1510243" y="3478741"/>
                </a:lnTo>
                <a:lnTo>
                  <a:pt x="1463920" y="3471822"/>
                </a:lnTo>
                <a:lnTo>
                  <a:pt x="1418000" y="3463700"/>
                </a:lnTo>
                <a:lnTo>
                  <a:pt x="1372502" y="3454390"/>
                </a:lnTo>
                <a:lnTo>
                  <a:pt x="1327442" y="3443909"/>
                </a:lnTo>
                <a:lnTo>
                  <a:pt x="1282835" y="3432275"/>
                </a:lnTo>
                <a:lnTo>
                  <a:pt x="1238700" y="3419503"/>
                </a:lnTo>
                <a:lnTo>
                  <a:pt x="1195053" y="3405611"/>
                </a:lnTo>
                <a:lnTo>
                  <a:pt x="1151910" y="3390614"/>
                </a:lnTo>
                <a:lnTo>
                  <a:pt x="1109288" y="3374530"/>
                </a:lnTo>
                <a:lnTo>
                  <a:pt x="1067204" y="3357376"/>
                </a:lnTo>
                <a:lnTo>
                  <a:pt x="1025674" y="3339167"/>
                </a:lnTo>
                <a:lnTo>
                  <a:pt x="984715" y="3319922"/>
                </a:lnTo>
                <a:lnTo>
                  <a:pt x="944344" y="3299655"/>
                </a:lnTo>
                <a:lnTo>
                  <a:pt x="904577" y="3278384"/>
                </a:lnTo>
                <a:lnTo>
                  <a:pt x="865431" y="3256126"/>
                </a:lnTo>
                <a:lnTo>
                  <a:pt x="826923" y="3232897"/>
                </a:lnTo>
                <a:lnTo>
                  <a:pt x="789069" y="3208715"/>
                </a:lnTo>
                <a:lnTo>
                  <a:pt x="751886" y="3183594"/>
                </a:lnTo>
                <a:lnTo>
                  <a:pt x="715390" y="3157553"/>
                </a:lnTo>
                <a:lnTo>
                  <a:pt x="679599" y="3130608"/>
                </a:lnTo>
                <a:lnTo>
                  <a:pt x="644528" y="3102775"/>
                </a:lnTo>
                <a:lnTo>
                  <a:pt x="610196" y="3074072"/>
                </a:lnTo>
                <a:lnTo>
                  <a:pt x="576617" y="3044514"/>
                </a:lnTo>
                <a:lnTo>
                  <a:pt x="543809" y="3014119"/>
                </a:lnTo>
                <a:lnTo>
                  <a:pt x="511789" y="2982903"/>
                </a:lnTo>
                <a:lnTo>
                  <a:pt x="480573" y="2950883"/>
                </a:lnTo>
                <a:lnTo>
                  <a:pt x="450178" y="2918075"/>
                </a:lnTo>
                <a:lnTo>
                  <a:pt x="420620" y="2884496"/>
                </a:lnTo>
                <a:lnTo>
                  <a:pt x="391917" y="2850164"/>
                </a:lnTo>
                <a:lnTo>
                  <a:pt x="364084" y="2815093"/>
                </a:lnTo>
                <a:lnTo>
                  <a:pt x="337139" y="2779302"/>
                </a:lnTo>
                <a:lnTo>
                  <a:pt x="311098" y="2742806"/>
                </a:lnTo>
                <a:lnTo>
                  <a:pt x="285977" y="2705623"/>
                </a:lnTo>
                <a:lnTo>
                  <a:pt x="261794" y="2667769"/>
                </a:lnTo>
                <a:lnTo>
                  <a:pt x="238566" y="2629261"/>
                </a:lnTo>
                <a:lnTo>
                  <a:pt x="216308" y="2590115"/>
                </a:lnTo>
                <a:lnTo>
                  <a:pt x="195037" y="2550348"/>
                </a:lnTo>
                <a:lnTo>
                  <a:pt x="174770" y="2509977"/>
                </a:lnTo>
                <a:lnTo>
                  <a:pt x="155525" y="2469018"/>
                </a:lnTo>
                <a:lnTo>
                  <a:pt x="137316" y="2427488"/>
                </a:lnTo>
                <a:lnTo>
                  <a:pt x="120162" y="2385404"/>
                </a:lnTo>
                <a:lnTo>
                  <a:pt x="104078" y="2342782"/>
                </a:lnTo>
                <a:lnTo>
                  <a:pt x="89081" y="2299639"/>
                </a:lnTo>
                <a:lnTo>
                  <a:pt x="75189" y="2255992"/>
                </a:lnTo>
                <a:lnTo>
                  <a:pt x="62417" y="2211857"/>
                </a:lnTo>
                <a:lnTo>
                  <a:pt x="50783" y="2167250"/>
                </a:lnTo>
                <a:lnTo>
                  <a:pt x="40302" y="2122190"/>
                </a:lnTo>
                <a:lnTo>
                  <a:pt x="30992" y="2076692"/>
                </a:lnTo>
                <a:lnTo>
                  <a:pt x="22870" y="2030772"/>
                </a:lnTo>
                <a:lnTo>
                  <a:pt x="15951" y="1984448"/>
                </a:lnTo>
                <a:lnTo>
                  <a:pt x="10253" y="1937737"/>
                </a:lnTo>
                <a:lnTo>
                  <a:pt x="5792" y="1890654"/>
                </a:lnTo>
                <a:lnTo>
                  <a:pt x="2585" y="1843217"/>
                </a:lnTo>
                <a:lnTo>
                  <a:pt x="649" y="1795442"/>
                </a:lnTo>
                <a:lnTo>
                  <a:pt x="0" y="1747346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26156" y="2708248"/>
            <a:ext cx="194310" cy="738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</a:t>
            </a:r>
            <a:endParaRPr kumimoji="0" sz="4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02174" y="3869995"/>
            <a:ext cx="2301875" cy="777875"/>
          </a:xfrm>
          <a:custGeom>
            <a:avLst/>
            <a:gdLst/>
            <a:ahLst/>
            <a:cxnLst/>
            <a:rect l="l" t="t" r="r" b="b"/>
            <a:pathLst>
              <a:path w="2301875" h="777875">
                <a:moveTo>
                  <a:pt x="0" y="777323"/>
                </a:moveTo>
                <a:lnTo>
                  <a:pt x="2301595" y="0"/>
                </a:lnTo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93720" y="3840168"/>
            <a:ext cx="92075" cy="59690"/>
          </a:xfrm>
          <a:custGeom>
            <a:avLst/>
            <a:gdLst/>
            <a:ahLst/>
            <a:cxnLst/>
            <a:rect l="l" t="t" r="r" b="b"/>
            <a:pathLst>
              <a:path w="92075" h="59689">
                <a:moveTo>
                  <a:pt x="20124" y="59624"/>
                </a:moveTo>
                <a:lnTo>
                  <a:pt x="91974" y="2149"/>
                </a:lnTo>
                <a:lnTo>
                  <a:pt x="0" y="0"/>
                </a:lnTo>
                <a:lnTo>
                  <a:pt x="20124" y="59624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89423" y="1328024"/>
            <a:ext cx="2089150" cy="889000"/>
          </a:xfrm>
          <a:custGeom>
            <a:avLst/>
            <a:gdLst/>
            <a:ahLst/>
            <a:cxnLst/>
            <a:rect l="l" t="t" r="r" b="b"/>
            <a:pathLst>
              <a:path w="2089150" h="889000">
                <a:moveTo>
                  <a:pt x="0" y="0"/>
                </a:moveTo>
                <a:lnTo>
                  <a:pt x="2089020" y="888848"/>
                </a:lnTo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066119" y="2187918"/>
            <a:ext cx="92075" cy="62865"/>
          </a:xfrm>
          <a:custGeom>
            <a:avLst/>
            <a:gdLst/>
            <a:ahLst/>
            <a:cxnLst/>
            <a:rect l="l" t="t" r="r" b="b"/>
            <a:pathLst>
              <a:path w="92075" h="62865">
                <a:moveTo>
                  <a:pt x="0" y="57907"/>
                </a:moveTo>
                <a:lnTo>
                  <a:pt x="91874" y="62802"/>
                </a:lnTo>
                <a:lnTo>
                  <a:pt x="24649" y="0"/>
                </a:lnTo>
                <a:lnTo>
                  <a:pt x="0" y="57907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70886" y="3099345"/>
            <a:ext cx="2160270" cy="0"/>
          </a:xfrm>
          <a:custGeom>
            <a:avLst/>
            <a:gdLst/>
            <a:ahLst/>
            <a:cxnLst/>
            <a:rect l="l" t="t" r="r" b="b"/>
            <a:pathLst>
              <a:path w="2160270">
                <a:moveTo>
                  <a:pt x="0" y="0"/>
                </a:moveTo>
                <a:lnTo>
                  <a:pt x="2159995" y="0"/>
                </a:lnTo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630883" y="3067880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29"/>
                </a:moveTo>
                <a:lnTo>
                  <a:pt x="86449" y="31464"/>
                </a:lnTo>
                <a:lnTo>
                  <a:pt x="0" y="0"/>
                </a:lnTo>
                <a:lnTo>
                  <a:pt x="0" y="62929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380509" y="1090350"/>
            <a:ext cx="352424" cy="304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370985" y="1080824"/>
            <a:ext cx="371475" cy="323850"/>
          </a:xfrm>
          <a:custGeom>
            <a:avLst/>
            <a:gdLst/>
            <a:ahLst/>
            <a:cxnLst/>
            <a:rect l="l" t="t" r="r" b="b"/>
            <a:pathLst>
              <a:path w="371475" h="323850">
                <a:moveTo>
                  <a:pt x="0" y="0"/>
                </a:moveTo>
                <a:lnTo>
                  <a:pt x="371474" y="0"/>
                </a:lnTo>
                <a:lnTo>
                  <a:pt x="371474" y="323849"/>
                </a:lnTo>
                <a:lnTo>
                  <a:pt x="0" y="32384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300359" y="3918269"/>
            <a:ext cx="295274" cy="361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290835" y="3908743"/>
            <a:ext cx="314325" cy="381000"/>
          </a:xfrm>
          <a:custGeom>
            <a:avLst/>
            <a:gdLst/>
            <a:ahLst/>
            <a:cxnLst/>
            <a:rect l="l" t="t" r="r" b="b"/>
            <a:pathLst>
              <a:path w="314325" h="381000">
                <a:moveTo>
                  <a:pt x="0" y="0"/>
                </a:moveTo>
                <a:lnTo>
                  <a:pt x="314324" y="0"/>
                </a:lnTo>
                <a:lnTo>
                  <a:pt x="314324" y="380999"/>
                </a:lnTo>
                <a:lnTo>
                  <a:pt x="0" y="38099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245910" y="2615947"/>
            <a:ext cx="352424" cy="3047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236386" y="2606421"/>
            <a:ext cx="371475" cy="323850"/>
          </a:xfrm>
          <a:custGeom>
            <a:avLst/>
            <a:gdLst/>
            <a:ahLst/>
            <a:cxnLst/>
            <a:rect l="l" t="t" r="r" b="b"/>
            <a:pathLst>
              <a:path w="371475" h="323850">
                <a:moveTo>
                  <a:pt x="0" y="0"/>
                </a:moveTo>
                <a:lnTo>
                  <a:pt x="371474" y="0"/>
                </a:lnTo>
                <a:lnTo>
                  <a:pt x="371474" y="323849"/>
                </a:lnTo>
                <a:lnTo>
                  <a:pt x="0" y="32384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2195267" y="857250"/>
            <a:ext cx="1824989" cy="466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000" spc="-5" dirty="0">
                <a:solidFill>
                  <a:srgbClr val="38751C"/>
                </a:solidFill>
              </a:rPr>
              <a:t>activations</a:t>
            </a:r>
            <a:endParaRPr sz="3000"/>
          </a:p>
        </p:txBody>
      </p:sp>
      <p:sp>
        <p:nvSpPr>
          <p:cNvPr id="21" name="object 21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399118" y="5586262"/>
            <a:ext cx="1579880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3000" b="0" i="0" u="none" strike="noStrike" kern="1200" cap="none" spc="-225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22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84D0E67-07FA-4D6E-B162-4F5EB6CFC832}"/>
              </a:ext>
            </a:extLst>
          </p:cNvPr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2840467C-EC6E-4A25-8035-3CC8CCF2A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u="sng" kern="0" dirty="0"/>
              <a:t>Generic example</a:t>
            </a:r>
          </a:p>
        </p:txBody>
      </p:sp>
    </p:spTree>
    <p:extLst>
      <p:ext uri="{BB962C8B-B14F-4D97-AF65-F5344CB8AC3E}">
        <p14:creationId xmlns:p14="http://schemas.microsoft.com/office/powerpoint/2010/main" val="12240823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3000" b="0" i="0" u="none" strike="noStrike" kern="1200" cap="none" spc="-9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76193" y="1351999"/>
            <a:ext cx="3495040" cy="3495040"/>
          </a:xfrm>
          <a:custGeom>
            <a:avLst/>
            <a:gdLst/>
            <a:ahLst/>
            <a:cxnLst/>
            <a:rect l="l" t="t" r="r" b="b"/>
            <a:pathLst>
              <a:path w="3495040" h="3495040">
                <a:moveTo>
                  <a:pt x="0" y="1747346"/>
                </a:moveTo>
                <a:lnTo>
                  <a:pt x="649" y="1699249"/>
                </a:lnTo>
                <a:lnTo>
                  <a:pt x="2585" y="1651474"/>
                </a:lnTo>
                <a:lnTo>
                  <a:pt x="5792" y="1604036"/>
                </a:lnTo>
                <a:lnTo>
                  <a:pt x="10253" y="1556953"/>
                </a:lnTo>
                <a:lnTo>
                  <a:pt x="15951" y="1510241"/>
                </a:lnTo>
                <a:lnTo>
                  <a:pt x="22870" y="1463917"/>
                </a:lnTo>
                <a:lnTo>
                  <a:pt x="30992" y="1417998"/>
                </a:lnTo>
                <a:lnTo>
                  <a:pt x="40302" y="1372499"/>
                </a:lnTo>
                <a:lnTo>
                  <a:pt x="50783" y="1327438"/>
                </a:lnTo>
                <a:lnTo>
                  <a:pt x="62417" y="1282832"/>
                </a:lnTo>
                <a:lnTo>
                  <a:pt x="75189" y="1238697"/>
                </a:lnTo>
                <a:lnTo>
                  <a:pt x="89081" y="1195049"/>
                </a:lnTo>
                <a:lnTo>
                  <a:pt x="104078" y="1151906"/>
                </a:lnTo>
                <a:lnTo>
                  <a:pt x="120162" y="1109284"/>
                </a:lnTo>
                <a:lnTo>
                  <a:pt x="137316" y="1067200"/>
                </a:lnTo>
                <a:lnTo>
                  <a:pt x="155525" y="1025670"/>
                </a:lnTo>
                <a:lnTo>
                  <a:pt x="174770" y="984711"/>
                </a:lnTo>
                <a:lnTo>
                  <a:pt x="195037" y="944340"/>
                </a:lnTo>
                <a:lnTo>
                  <a:pt x="216308" y="904573"/>
                </a:lnTo>
                <a:lnTo>
                  <a:pt x="238566" y="865427"/>
                </a:lnTo>
                <a:lnTo>
                  <a:pt x="261794" y="826918"/>
                </a:lnTo>
                <a:lnTo>
                  <a:pt x="285977" y="789064"/>
                </a:lnTo>
                <a:lnTo>
                  <a:pt x="311098" y="751881"/>
                </a:lnTo>
                <a:lnTo>
                  <a:pt x="337139" y="715386"/>
                </a:lnTo>
                <a:lnTo>
                  <a:pt x="364084" y="679595"/>
                </a:lnTo>
                <a:lnTo>
                  <a:pt x="391917" y="644524"/>
                </a:lnTo>
                <a:lnTo>
                  <a:pt x="420620" y="610192"/>
                </a:lnTo>
                <a:lnTo>
                  <a:pt x="450178" y="576613"/>
                </a:lnTo>
                <a:lnTo>
                  <a:pt x="480573" y="543805"/>
                </a:lnTo>
                <a:lnTo>
                  <a:pt x="511789" y="511785"/>
                </a:lnTo>
                <a:lnTo>
                  <a:pt x="543809" y="480569"/>
                </a:lnTo>
                <a:lnTo>
                  <a:pt x="576617" y="450174"/>
                </a:lnTo>
                <a:lnTo>
                  <a:pt x="610196" y="420617"/>
                </a:lnTo>
                <a:lnTo>
                  <a:pt x="644528" y="391914"/>
                </a:lnTo>
                <a:lnTo>
                  <a:pt x="679599" y="364081"/>
                </a:lnTo>
                <a:lnTo>
                  <a:pt x="715390" y="337136"/>
                </a:lnTo>
                <a:lnTo>
                  <a:pt x="751886" y="311095"/>
                </a:lnTo>
                <a:lnTo>
                  <a:pt x="789069" y="285975"/>
                </a:lnTo>
                <a:lnTo>
                  <a:pt x="826923" y="261792"/>
                </a:lnTo>
                <a:lnTo>
                  <a:pt x="865431" y="238563"/>
                </a:lnTo>
                <a:lnTo>
                  <a:pt x="904577" y="216306"/>
                </a:lnTo>
                <a:lnTo>
                  <a:pt x="944344" y="195035"/>
                </a:lnTo>
                <a:lnTo>
                  <a:pt x="984715" y="174769"/>
                </a:lnTo>
                <a:lnTo>
                  <a:pt x="1025674" y="155523"/>
                </a:lnTo>
                <a:lnTo>
                  <a:pt x="1067204" y="137315"/>
                </a:lnTo>
                <a:lnTo>
                  <a:pt x="1109288" y="120160"/>
                </a:lnTo>
                <a:lnTo>
                  <a:pt x="1151910" y="104077"/>
                </a:lnTo>
                <a:lnTo>
                  <a:pt x="1195053" y="89080"/>
                </a:lnTo>
                <a:lnTo>
                  <a:pt x="1238700" y="75188"/>
                </a:lnTo>
                <a:lnTo>
                  <a:pt x="1282835" y="62416"/>
                </a:lnTo>
                <a:lnTo>
                  <a:pt x="1327442" y="50782"/>
                </a:lnTo>
                <a:lnTo>
                  <a:pt x="1372502" y="40302"/>
                </a:lnTo>
                <a:lnTo>
                  <a:pt x="1418000" y="30992"/>
                </a:lnTo>
                <a:lnTo>
                  <a:pt x="1463920" y="22869"/>
                </a:lnTo>
                <a:lnTo>
                  <a:pt x="1510243" y="15951"/>
                </a:lnTo>
                <a:lnTo>
                  <a:pt x="1556955" y="10253"/>
                </a:lnTo>
                <a:lnTo>
                  <a:pt x="1604038" y="5792"/>
                </a:lnTo>
                <a:lnTo>
                  <a:pt x="1651475" y="2585"/>
                </a:lnTo>
                <a:lnTo>
                  <a:pt x="1699250" y="649"/>
                </a:lnTo>
                <a:lnTo>
                  <a:pt x="1747346" y="0"/>
                </a:lnTo>
                <a:lnTo>
                  <a:pt x="1796921" y="702"/>
                </a:lnTo>
                <a:lnTo>
                  <a:pt x="1846325" y="2803"/>
                </a:lnTo>
                <a:lnTo>
                  <a:pt x="1895530" y="6290"/>
                </a:lnTo>
                <a:lnTo>
                  <a:pt x="1944510" y="11153"/>
                </a:lnTo>
                <a:lnTo>
                  <a:pt x="1993237" y="17380"/>
                </a:lnTo>
                <a:lnTo>
                  <a:pt x="2041685" y="24961"/>
                </a:lnTo>
                <a:lnTo>
                  <a:pt x="2089828" y="33884"/>
                </a:lnTo>
                <a:lnTo>
                  <a:pt x="2137639" y="44139"/>
                </a:lnTo>
                <a:lnTo>
                  <a:pt x="2185091" y="55715"/>
                </a:lnTo>
                <a:lnTo>
                  <a:pt x="2232157" y="68599"/>
                </a:lnTo>
                <a:lnTo>
                  <a:pt x="2278810" y="82782"/>
                </a:lnTo>
                <a:lnTo>
                  <a:pt x="2325025" y="98252"/>
                </a:lnTo>
                <a:lnTo>
                  <a:pt x="2370773" y="114997"/>
                </a:lnTo>
                <a:lnTo>
                  <a:pt x="2416029" y="133008"/>
                </a:lnTo>
                <a:lnTo>
                  <a:pt x="2460765" y="152273"/>
                </a:lnTo>
                <a:lnTo>
                  <a:pt x="2504956" y="172781"/>
                </a:lnTo>
                <a:lnTo>
                  <a:pt x="2548573" y="194520"/>
                </a:lnTo>
                <a:lnTo>
                  <a:pt x="2591591" y="217480"/>
                </a:lnTo>
                <a:lnTo>
                  <a:pt x="2633983" y="241650"/>
                </a:lnTo>
                <a:lnTo>
                  <a:pt x="2675722" y="267018"/>
                </a:lnTo>
                <a:lnTo>
                  <a:pt x="2716781" y="293574"/>
                </a:lnTo>
                <a:lnTo>
                  <a:pt x="2757134" y="321307"/>
                </a:lnTo>
                <a:lnTo>
                  <a:pt x="2796753" y="350204"/>
                </a:lnTo>
                <a:lnTo>
                  <a:pt x="2835613" y="380256"/>
                </a:lnTo>
                <a:lnTo>
                  <a:pt x="2873686" y="411452"/>
                </a:lnTo>
                <a:lnTo>
                  <a:pt x="2910946" y="443779"/>
                </a:lnTo>
                <a:lnTo>
                  <a:pt x="2947366" y="477227"/>
                </a:lnTo>
                <a:lnTo>
                  <a:pt x="2982918" y="511786"/>
                </a:lnTo>
                <a:lnTo>
                  <a:pt x="3017475" y="547338"/>
                </a:lnTo>
                <a:lnTo>
                  <a:pt x="3050922" y="583757"/>
                </a:lnTo>
                <a:lnTo>
                  <a:pt x="3083248" y="621015"/>
                </a:lnTo>
                <a:lnTo>
                  <a:pt x="3114442" y="659087"/>
                </a:lnTo>
                <a:lnTo>
                  <a:pt x="3144493" y="697946"/>
                </a:lnTo>
                <a:lnTo>
                  <a:pt x="3173389" y="737565"/>
                </a:lnTo>
                <a:lnTo>
                  <a:pt x="3201121" y="777917"/>
                </a:lnTo>
                <a:lnTo>
                  <a:pt x="3227676" y="818975"/>
                </a:lnTo>
                <a:lnTo>
                  <a:pt x="3253044" y="860713"/>
                </a:lnTo>
                <a:lnTo>
                  <a:pt x="3277213" y="903104"/>
                </a:lnTo>
                <a:lnTo>
                  <a:pt x="3300172" y="946122"/>
                </a:lnTo>
                <a:lnTo>
                  <a:pt x="3321911" y="989739"/>
                </a:lnTo>
                <a:lnTo>
                  <a:pt x="3342419" y="1033929"/>
                </a:lnTo>
                <a:lnTo>
                  <a:pt x="3361683" y="1078665"/>
                </a:lnTo>
                <a:lnTo>
                  <a:pt x="3379694" y="1123920"/>
                </a:lnTo>
                <a:lnTo>
                  <a:pt x="3396440" y="1169668"/>
                </a:lnTo>
                <a:lnTo>
                  <a:pt x="3411910" y="1215882"/>
                </a:lnTo>
                <a:lnTo>
                  <a:pt x="3426092" y="1262535"/>
                </a:lnTo>
                <a:lnTo>
                  <a:pt x="3438977" y="1309601"/>
                </a:lnTo>
                <a:lnTo>
                  <a:pt x="3450552" y="1357052"/>
                </a:lnTo>
                <a:lnTo>
                  <a:pt x="3460807" y="1404863"/>
                </a:lnTo>
                <a:lnTo>
                  <a:pt x="3469731" y="1453006"/>
                </a:lnTo>
                <a:lnTo>
                  <a:pt x="3477312" y="1501454"/>
                </a:lnTo>
                <a:lnTo>
                  <a:pt x="3483539" y="1550182"/>
                </a:lnTo>
                <a:lnTo>
                  <a:pt x="3488402" y="1599161"/>
                </a:lnTo>
                <a:lnTo>
                  <a:pt x="3491889" y="1648366"/>
                </a:lnTo>
                <a:lnTo>
                  <a:pt x="3493990" y="1697770"/>
                </a:lnTo>
                <a:lnTo>
                  <a:pt x="3494692" y="1747346"/>
                </a:lnTo>
                <a:lnTo>
                  <a:pt x="3494043" y="1795442"/>
                </a:lnTo>
                <a:lnTo>
                  <a:pt x="3492107" y="1843217"/>
                </a:lnTo>
                <a:lnTo>
                  <a:pt x="3488900" y="1890654"/>
                </a:lnTo>
                <a:lnTo>
                  <a:pt x="3484439" y="1937737"/>
                </a:lnTo>
                <a:lnTo>
                  <a:pt x="3478741" y="1984448"/>
                </a:lnTo>
                <a:lnTo>
                  <a:pt x="3471822" y="2030772"/>
                </a:lnTo>
                <a:lnTo>
                  <a:pt x="3463700" y="2076692"/>
                </a:lnTo>
                <a:lnTo>
                  <a:pt x="3454390" y="2122190"/>
                </a:lnTo>
                <a:lnTo>
                  <a:pt x="3443909" y="2167250"/>
                </a:lnTo>
                <a:lnTo>
                  <a:pt x="3432275" y="2211857"/>
                </a:lnTo>
                <a:lnTo>
                  <a:pt x="3419503" y="2255992"/>
                </a:lnTo>
                <a:lnTo>
                  <a:pt x="3405611" y="2299639"/>
                </a:lnTo>
                <a:lnTo>
                  <a:pt x="3390614" y="2342782"/>
                </a:lnTo>
                <a:lnTo>
                  <a:pt x="3374530" y="2385404"/>
                </a:lnTo>
                <a:lnTo>
                  <a:pt x="3357376" y="2427488"/>
                </a:lnTo>
                <a:lnTo>
                  <a:pt x="3339167" y="2469018"/>
                </a:lnTo>
                <a:lnTo>
                  <a:pt x="3319922" y="2509977"/>
                </a:lnTo>
                <a:lnTo>
                  <a:pt x="3299655" y="2550348"/>
                </a:lnTo>
                <a:lnTo>
                  <a:pt x="3278384" y="2590115"/>
                </a:lnTo>
                <a:lnTo>
                  <a:pt x="3256126" y="2629261"/>
                </a:lnTo>
                <a:lnTo>
                  <a:pt x="3232897" y="2667769"/>
                </a:lnTo>
                <a:lnTo>
                  <a:pt x="3208715" y="2705623"/>
                </a:lnTo>
                <a:lnTo>
                  <a:pt x="3183594" y="2742806"/>
                </a:lnTo>
                <a:lnTo>
                  <a:pt x="3157553" y="2779302"/>
                </a:lnTo>
                <a:lnTo>
                  <a:pt x="3130608" y="2815093"/>
                </a:lnTo>
                <a:lnTo>
                  <a:pt x="3102775" y="2850164"/>
                </a:lnTo>
                <a:lnTo>
                  <a:pt x="3074072" y="2884496"/>
                </a:lnTo>
                <a:lnTo>
                  <a:pt x="3044514" y="2918075"/>
                </a:lnTo>
                <a:lnTo>
                  <a:pt x="3014119" y="2950883"/>
                </a:lnTo>
                <a:lnTo>
                  <a:pt x="2982903" y="2982903"/>
                </a:lnTo>
                <a:lnTo>
                  <a:pt x="2950883" y="3014119"/>
                </a:lnTo>
                <a:lnTo>
                  <a:pt x="2918075" y="3044514"/>
                </a:lnTo>
                <a:lnTo>
                  <a:pt x="2884496" y="3074072"/>
                </a:lnTo>
                <a:lnTo>
                  <a:pt x="2850164" y="3102775"/>
                </a:lnTo>
                <a:lnTo>
                  <a:pt x="2815093" y="3130608"/>
                </a:lnTo>
                <a:lnTo>
                  <a:pt x="2779302" y="3157553"/>
                </a:lnTo>
                <a:lnTo>
                  <a:pt x="2742806" y="3183594"/>
                </a:lnTo>
                <a:lnTo>
                  <a:pt x="2705623" y="3208715"/>
                </a:lnTo>
                <a:lnTo>
                  <a:pt x="2667769" y="3232897"/>
                </a:lnTo>
                <a:lnTo>
                  <a:pt x="2629261" y="3256126"/>
                </a:lnTo>
                <a:lnTo>
                  <a:pt x="2590115" y="3278384"/>
                </a:lnTo>
                <a:lnTo>
                  <a:pt x="2550348" y="3299655"/>
                </a:lnTo>
                <a:lnTo>
                  <a:pt x="2509977" y="3319922"/>
                </a:lnTo>
                <a:lnTo>
                  <a:pt x="2469018" y="3339167"/>
                </a:lnTo>
                <a:lnTo>
                  <a:pt x="2427488" y="3357376"/>
                </a:lnTo>
                <a:lnTo>
                  <a:pt x="2385404" y="3374530"/>
                </a:lnTo>
                <a:lnTo>
                  <a:pt x="2342782" y="3390614"/>
                </a:lnTo>
                <a:lnTo>
                  <a:pt x="2299639" y="3405611"/>
                </a:lnTo>
                <a:lnTo>
                  <a:pt x="2255992" y="3419503"/>
                </a:lnTo>
                <a:lnTo>
                  <a:pt x="2211857" y="3432275"/>
                </a:lnTo>
                <a:lnTo>
                  <a:pt x="2167250" y="3443909"/>
                </a:lnTo>
                <a:lnTo>
                  <a:pt x="2122190" y="3454390"/>
                </a:lnTo>
                <a:lnTo>
                  <a:pt x="2076692" y="3463700"/>
                </a:lnTo>
                <a:lnTo>
                  <a:pt x="2030772" y="3471822"/>
                </a:lnTo>
                <a:lnTo>
                  <a:pt x="1984448" y="3478741"/>
                </a:lnTo>
                <a:lnTo>
                  <a:pt x="1937737" y="3484439"/>
                </a:lnTo>
                <a:lnTo>
                  <a:pt x="1890654" y="3488900"/>
                </a:lnTo>
                <a:lnTo>
                  <a:pt x="1843217" y="3492107"/>
                </a:lnTo>
                <a:lnTo>
                  <a:pt x="1795442" y="3494043"/>
                </a:lnTo>
                <a:lnTo>
                  <a:pt x="1747346" y="3494692"/>
                </a:lnTo>
                <a:lnTo>
                  <a:pt x="1699250" y="3494043"/>
                </a:lnTo>
                <a:lnTo>
                  <a:pt x="1651475" y="3492107"/>
                </a:lnTo>
                <a:lnTo>
                  <a:pt x="1604038" y="3488900"/>
                </a:lnTo>
                <a:lnTo>
                  <a:pt x="1556955" y="3484439"/>
                </a:lnTo>
                <a:lnTo>
                  <a:pt x="1510243" y="3478741"/>
                </a:lnTo>
                <a:lnTo>
                  <a:pt x="1463920" y="3471822"/>
                </a:lnTo>
                <a:lnTo>
                  <a:pt x="1418000" y="3463700"/>
                </a:lnTo>
                <a:lnTo>
                  <a:pt x="1372502" y="3454390"/>
                </a:lnTo>
                <a:lnTo>
                  <a:pt x="1327442" y="3443909"/>
                </a:lnTo>
                <a:lnTo>
                  <a:pt x="1282835" y="3432275"/>
                </a:lnTo>
                <a:lnTo>
                  <a:pt x="1238700" y="3419503"/>
                </a:lnTo>
                <a:lnTo>
                  <a:pt x="1195053" y="3405611"/>
                </a:lnTo>
                <a:lnTo>
                  <a:pt x="1151910" y="3390614"/>
                </a:lnTo>
                <a:lnTo>
                  <a:pt x="1109288" y="3374530"/>
                </a:lnTo>
                <a:lnTo>
                  <a:pt x="1067204" y="3357376"/>
                </a:lnTo>
                <a:lnTo>
                  <a:pt x="1025674" y="3339167"/>
                </a:lnTo>
                <a:lnTo>
                  <a:pt x="984715" y="3319922"/>
                </a:lnTo>
                <a:lnTo>
                  <a:pt x="944344" y="3299655"/>
                </a:lnTo>
                <a:lnTo>
                  <a:pt x="904577" y="3278384"/>
                </a:lnTo>
                <a:lnTo>
                  <a:pt x="865431" y="3256126"/>
                </a:lnTo>
                <a:lnTo>
                  <a:pt x="826923" y="3232897"/>
                </a:lnTo>
                <a:lnTo>
                  <a:pt x="789069" y="3208715"/>
                </a:lnTo>
                <a:lnTo>
                  <a:pt x="751886" y="3183594"/>
                </a:lnTo>
                <a:lnTo>
                  <a:pt x="715390" y="3157553"/>
                </a:lnTo>
                <a:lnTo>
                  <a:pt x="679599" y="3130608"/>
                </a:lnTo>
                <a:lnTo>
                  <a:pt x="644528" y="3102775"/>
                </a:lnTo>
                <a:lnTo>
                  <a:pt x="610196" y="3074072"/>
                </a:lnTo>
                <a:lnTo>
                  <a:pt x="576617" y="3044514"/>
                </a:lnTo>
                <a:lnTo>
                  <a:pt x="543809" y="3014119"/>
                </a:lnTo>
                <a:lnTo>
                  <a:pt x="511789" y="2982903"/>
                </a:lnTo>
                <a:lnTo>
                  <a:pt x="480573" y="2950883"/>
                </a:lnTo>
                <a:lnTo>
                  <a:pt x="450178" y="2918075"/>
                </a:lnTo>
                <a:lnTo>
                  <a:pt x="420620" y="2884496"/>
                </a:lnTo>
                <a:lnTo>
                  <a:pt x="391917" y="2850164"/>
                </a:lnTo>
                <a:lnTo>
                  <a:pt x="364084" y="2815093"/>
                </a:lnTo>
                <a:lnTo>
                  <a:pt x="337139" y="2779302"/>
                </a:lnTo>
                <a:lnTo>
                  <a:pt x="311098" y="2742806"/>
                </a:lnTo>
                <a:lnTo>
                  <a:pt x="285977" y="2705623"/>
                </a:lnTo>
                <a:lnTo>
                  <a:pt x="261794" y="2667769"/>
                </a:lnTo>
                <a:lnTo>
                  <a:pt x="238566" y="2629261"/>
                </a:lnTo>
                <a:lnTo>
                  <a:pt x="216308" y="2590115"/>
                </a:lnTo>
                <a:lnTo>
                  <a:pt x="195037" y="2550348"/>
                </a:lnTo>
                <a:lnTo>
                  <a:pt x="174770" y="2509977"/>
                </a:lnTo>
                <a:lnTo>
                  <a:pt x="155525" y="2469018"/>
                </a:lnTo>
                <a:lnTo>
                  <a:pt x="137316" y="2427488"/>
                </a:lnTo>
                <a:lnTo>
                  <a:pt x="120162" y="2385404"/>
                </a:lnTo>
                <a:lnTo>
                  <a:pt x="104078" y="2342782"/>
                </a:lnTo>
                <a:lnTo>
                  <a:pt x="89081" y="2299639"/>
                </a:lnTo>
                <a:lnTo>
                  <a:pt x="75189" y="2255992"/>
                </a:lnTo>
                <a:lnTo>
                  <a:pt x="62417" y="2211857"/>
                </a:lnTo>
                <a:lnTo>
                  <a:pt x="50783" y="2167250"/>
                </a:lnTo>
                <a:lnTo>
                  <a:pt x="40302" y="2122190"/>
                </a:lnTo>
                <a:lnTo>
                  <a:pt x="30992" y="2076692"/>
                </a:lnTo>
                <a:lnTo>
                  <a:pt x="22870" y="2030772"/>
                </a:lnTo>
                <a:lnTo>
                  <a:pt x="15951" y="1984448"/>
                </a:lnTo>
                <a:lnTo>
                  <a:pt x="10253" y="1937737"/>
                </a:lnTo>
                <a:lnTo>
                  <a:pt x="5792" y="1890654"/>
                </a:lnTo>
                <a:lnTo>
                  <a:pt x="2585" y="1843217"/>
                </a:lnTo>
                <a:lnTo>
                  <a:pt x="649" y="1795442"/>
                </a:lnTo>
                <a:lnTo>
                  <a:pt x="0" y="1747346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2174" y="3869995"/>
            <a:ext cx="2301875" cy="777875"/>
          </a:xfrm>
          <a:custGeom>
            <a:avLst/>
            <a:gdLst/>
            <a:ahLst/>
            <a:cxnLst/>
            <a:rect l="l" t="t" r="r" b="b"/>
            <a:pathLst>
              <a:path w="2301875" h="777875">
                <a:moveTo>
                  <a:pt x="0" y="777323"/>
                </a:moveTo>
                <a:lnTo>
                  <a:pt x="2301595" y="0"/>
                </a:lnTo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93720" y="3840168"/>
            <a:ext cx="92075" cy="59690"/>
          </a:xfrm>
          <a:custGeom>
            <a:avLst/>
            <a:gdLst/>
            <a:ahLst/>
            <a:cxnLst/>
            <a:rect l="l" t="t" r="r" b="b"/>
            <a:pathLst>
              <a:path w="92075" h="59689">
                <a:moveTo>
                  <a:pt x="20124" y="59624"/>
                </a:moveTo>
                <a:lnTo>
                  <a:pt x="91974" y="2149"/>
                </a:lnTo>
                <a:lnTo>
                  <a:pt x="0" y="0"/>
                </a:lnTo>
                <a:lnTo>
                  <a:pt x="20124" y="59624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89423" y="1328024"/>
            <a:ext cx="2089150" cy="889000"/>
          </a:xfrm>
          <a:custGeom>
            <a:avLst/>
            <a:gdLst/>
            <a:ahLst/>
            <a:cxnLst/>
            <a:rect l="l" t="t" r="r" b="b"/>
            <a:pathLst>
              <a:path w="2089150" h="889000">
                <a:moveTo>
                  <a:pt x="0" y="0"/>
                </a:moveTo>
                <a:lnTo>
                  <a:pt x="2089020" y="888848"/>
                </a:lnTo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66119" y="2187918"/>
            <a:ext cx="92075" cy="62865"/>
          </a:xfrm>
          <a:custGeom>
            <a:avLst/>
            <a:gdLst/>
            <a:ahLst/>
            <a:cxnLst/>
            <a:rect l="l" t="t" r="r" b="b"/>
            <a:pathLst>
              <a:path w="92075" h="62865">
                <a:moveTo>
                  <a:pt x="0" y="57907"/>
                </a:moveTo>
                <a:lnTo>
                  <a:pt x="91874" y="62802"/>
                </a:lnTo>
                <a:lnTo>
                  <a:pt x="24649" y="0"/>
                </a:lnTo>
                <a:lnTo>
                  <a:pt x="0" y="57907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470886" y="3099345"/>
            <a:ext cx="2160270" cy="0"/>
          </a:xfrm>
          <a:custGeom>
            <a:avLst/>
            <a:gdLst/>
            <a:ahLst/>
            <a:cxnLst/>
            <a:rect l="l" t="t" r="r" b="b"/>
            <a:pathLst>
              <a:path w="2160270">
                <a:moveTo>
                  <a:pt x="0" y="0"/>
                </a:moveTo>
                <a:lnTo>
                  <a:pt x="2159995" y="0"/>
                </a:lnTo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630883" y="3067880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29"/>
                </a:moveTo>
                <a:lnTo>
                  <a:pt x="86449" y="31464"/>
                </a:lnTo>
                <a:lnTo>
                  <a:pt x="0" y="0"/>
                </a:lnTo>
                <a:lnTo>
                  <a:pt x="0" y="62929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380509" y="1090350"/>
            <a:ext cx="352424" cy="304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370985" y="1080824"/>
            <a:ext cx="371475" cy="323850"/>
          </a:xfrm>
          <a:custGeom>
            <a:avLst/>
            <a:gdLst/>
            <a:ahLst/>
            <a:cxnLst/>
            <a:rect l="l" t="t" r="r" b="b"/>
            <a:pathLst>
              <a:path w="371475" h="323850">
                <a:moveTo>
                  <a:pt x="0" y="0"/>
                </a:moveTo>
                <a:lnTo>
                  <a:pt x="371474" y="0"/>
                </a:lnTo>
                <a:lnTo>
                  <a:pt x="371474" y="323849"/>
                </a:lnTo>
                <a:lnTo>
                  <a:pt x="0" y="32384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300359" y="3918269"/>
            <a:ext cx="295274" cy="361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290835" y="3908743"/>
            <a:ext cx="314325" cy="381000"/>
          </a:xfrm>
          <a:custGeom>
            <a:avLst/>
            <a:gdLst/>
            <a:ahLst/>
            <a:cxnLst/>
            <a:rect l="l" t="t" r="r" b="b"/>
            <a:pathLst>
              <a:path w="314325" h="381000">
                <a:moveTo>
                  <a:pt x="0" y="0"/>
                </a:moveTo>
                <a:lnTo>
                  <a:pt x="314324" y="0"/>
                </a:lnTo>
                <a:lnTo>
                  <a:pt x="314324" y="380999"/>
                </a:lnTo>
                <a:lnTo>
                  <a:pt x="0" y="38099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245910" y="2615947"/>
            <a:ext cx="352424" cy="304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236386" y="2606421"/>
            <a:ext cx="371475" cy="323850"/>
          </a:xfrm>
          <a:custGeom>
            <a:avLst/>
            <a:gdLst/>
            <a:ahLst/>
            <a:cxnLst/>
            <a:rect l="l" t="t" r="r" b="b"/>
            <a:pathLst>
              <a:path w="371475" h="323850">
                <a:moveTo>
                  <a:pt x="0" y="0"/>
                </a:moveTo>
                <a:lnTo>
                  <a:pt x="371474" y="0"/>
                </a:lnTo>
                <a:lnTo>
                  <a:pt x="371474" y="323849"/>
                </a:lnTo>
                <a:lnTo>
                  <a:pt x="0" y="32384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2195267" y="857250"/>
            <a:ext cx="1824989" cy="466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000" spc="-5" dirty="0">
                <a:solidFill>
                  <a:srgbClr val="38751C"/>
                </a:solidFill>
              </a:rPr>
              <a:t>activations</a:t>
            </a:r>
            <a:endParaRPr sz="3000"/>
          </a:p>
        </p:txBody>
      </p:sp>
      <p:sp>
        <p:nvSpPr>
          <p:cNvPr id="18" name="object 18"/>
          <p:cNvSpPr/>
          <p:nvPr/>
        </p:nvSpPr>
        <p:spPr>
          <a:xfrm>
            <a:off x="3398744" y="2147685"/>
            <a:ext cx="485773" cy="6381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389244" y="2138160"/>
            <a:ext cx="504825" cy="657225"/>
          </a:xfrm>
          <a:custGeom>
            <a:avLst/>
            <a:gdLst/>
            <a:ahLst/>
            <a:cxnLst/>
            <a:rect l="l" t="t" r="r" b="b"/>
            <a:pathLst>
              <a:path w="504825" h="657225">
                <a:moveTo>
                  <a:pt x="0" y="0"/>
                </a:moveTo>
                <a:lnTo>
                  <a:pt x="504823" y="0"/>
                </a:lnTo>
                <a:lnTo>
                  <a:pt x="504823" y="657223"/>
                </a:lnTo>
                <a:lnTo>
                  <a:pt x="0" y="657223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398743" y="3350294"/>
            <a:ext cx="409574" cy="7048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389244" y="3340757"/>
            <a:ext cx="428625" cy="723900"/>
          </a:xfrm>
          <a:custGeom>
            <a:avLst/>
            <a:gdLst/>
            <a:ahLst/>
            <a:cxnLst/>
            <a:rect l="l" t="t" r="r" b="b"/>
            <a:pathLst>
              <a:path w="428625" h="723900">
                <a:moveTo>
                  <a:pt x="0" y="0"/>
                </a:moveTo>
                <a:lnTo>
                  <a:pt x="428599" y="0"/>
                </a:lnTo>
                <a:lnTo>
                  <a:pt x="428599" y="723886"/>
                </a:lnTo>
                <a:lnTo>
                  <a:pt x="0" y="723886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99118" y="5586262"/>
            <a:ext cx="1579880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3000" b="0" i="0" u="none" strike="noStrike" kern="1200" cap="none" spc="-225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23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3A5671-3E29-4825-8113-6C2B2733EE14}"/>
              </a:ext>
            </a:extLst>
          </p:cNvPr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4ADC6376-1720-448C-8705-B0473F45A4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65798" y="2150921"/>
            <a:ext cx="7612402" cy="32008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52470" marR="2814955" algn="ctr"/>
            <a:r>
              <a:rPr spc="-5" dirty="0"/>
              <a:t>“local</a:t>
            </a:r>
            <a:r>
              <a:rPr spc="-35" dirty="0"/>
              <a:t> </a:t>
            </a:r>
            <a:r>
              <a:rPr spc="-5" dirty="0"/>
              <a:t>gradient”</a:t>
            </a:r>
          </a:p>
          <a:p>
            <a:pPr marL="3252470"/>
            <a:endParaRPr spc="-5" dirty="0"/>
          </a:p>
          <a:p>
            <a:pPr marL="3252470"/>
            <a:endParaRPr sz="2350" dirty="0">
              <a:latin typeface="Times New Roman"/>
              <a:cs typeface="Times New Roman"/>
            </a:endParaRPr>
          </a:p>
          <a:p>
            <a:pPr marL="3252470" marR="2941320" algn="ctr"/>
            <a:r>
              <a:rPr sz="4800" spc="-5" dirty="0">
                <a:solidFill>
                  <a:srgbClr val="000000"/>
                </a:solidFill>
              </a:rPr>
              <a:t>f</a:t>
            </a:r>
            <a:endParaRPr sz="4800" dirty="0"/>
          </a:p>
          <a:p>
            <a:pPr marL="3252470">
              <a:spcBef>
                <a:spcPts val="20"/>
              </a:spcBef>
            </a:pPr>
            <a:endParaRPr sz="7050" dirty="0">
              <a:latin typeface="Times New Roman"/>
              <a:cs typeface="Times New Roman"/>
            </a:endParaRPr>
          </a:p>
          <a:p>
            <a:pPr marL="6031865"/>
            <a:r>
              <a:rPr sz="3000" spc="-5" dirty="0"/>
              <a:t>gradients</a:t>
            </a:r>
            <a:endParaRPr sz="3000" dirty="0"/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D2198230-1317-4903-9666-56CF6B7F8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Generic example</a:t>
            </a:r>
          </a:p>
        </p:txBody>
      </p:sp>
    </p:spTree>
    <p:extLst>
      <p:ext uri="{BB962C8B-B14F-4D97-AF65-F5344CB8AC3E}">
        <p14:creationId xmlns:p14="http://schemas.microsoft.com/office/powerpoint/2010/main" val="42724940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3000" b="0" i="0" u="none" strike="noStrike" kern="1200" cap="none" spc="-9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76193" y="1351999"/>
            <a:ext cx="3495040" cy="3495040"/>
          </a:xfrm>
          <a:custGeom>
            <a:avLst/>
            <a:gdLst/>
            <a:ahLst/>
            <a:cxnLst/>
            <a:rect l="l" t="t" r="r" b="b"/>
            <a:pathLst>
              <a:path w="3495040" h="3495040">
                <a:moveTo>
                  <a:pt x="0" y="1747346"/>
                </a:moveTo>
                <a:lnTo>
                  <a:pt x="649" y="1699249"/>
                </a:lnTo>
                <a:lnTo>
                  <a:pt x="2585" y="1651474"/>
                </a:lnTo>
                <a:lnTo>
                  <a:pt x="5792" y="1604036"/>
                </a:lnTo>
                <a:lnTo>
                  <a:pt x="10253" y="1556953"/>
                </a:lnTo>
                <a:lnTo>
                  <a:pt x="15951" y="1510241"/>
                </a:lnTo>
                <a:lnTo>
                  <a:pt x="22870" y="1463917"/>
                </a:lnTo>
                <a:lnTo>
                  <a:pt x="30992" y="1417998"/>
                </a:lnTo>
                <a:lnTo>
                  <a:pt x="40302" y="1372499"/>
                </a:lnTo>
                <a:lnTo>
                  <a:pt x="50783" y="1327438"/>
                </a:lnTo>
                <a:lnTo>
                  <a:pt x="62417" y="1282832"/>
                </a:lnTo>
                <a:lnTo>
                  <a:pt x="75189" y="1238697"/>
                </a:lnTo>
                <a:lnTo>
                  <a:pt x="89081" y="1195049"/>
                </a:lnTo>
                <a:lnTo>
                  <a:pt x="104078" y="1151906"/>
                </a:lnTo>
                <a:lnTo>
                  <a:pt x="120162" y="1109284"/>
                </a:lnTo>
                <a:lnTo>
                  <a:pt x="137316" y="1067200"/>
                </a:lnTo>
                <a:lnTo>
                  <a:pt x="155525" y="1025670"/>
                </a:lnTo>
                <a:lnTo>
                  <a:pt x="174770" y="984711"/>
                </a:lnTo>
                <a:lnTo>
                  <a:pt x="195037" y="944340"/>
                </a:lnTo>
                <a:lnTo>
                  <a:pt x="216308" y="904573"/>
                </a:lnTo>
                <a:lnTo>
                  <a:pt x="238566" y="865427"/>
                </a:lnTo>
                <a:lnTo>
                  <a:pt x="261794" y="826918"/>
                </a:lnTo>
                <a:lnTo>
                  <a:pt x="285977" y="789064"/>
                </a:lnTo>
                <a:lnTo>
                  <a:pt x="311098" y="751881"/>
                </a:lnTo>
                <a:lnTo>
                  <a:pt x="337139" y="715386"/>
                </a:lnTo>
                <a:lnTo>
                  <a:pt x="364084" y="679595"/>
                </a:lnTo>
                <a:lnTo>
                  <a:pt x="391917" y="644524"/>
                </a:lnTo>
                <a:lnTo>
                  <a:pt x="420620" y="610192"/>
                </a:lnTo>
                <a:lnTo>
                  <a:pt x="450178" y="576613"/>
                </a:lnTo>
                <a:lnTo>
                  <a:pt x="480573" y="543805"/>
                </a:lnTo>
                <a:lnTo>
                  <a:pt x="511789" y="511785"/>
                </a:lnTo>
                <a:lnTo>
                  <a:pt x="543809" y="480569"/>
                </a:lnTo>
                <a:lnTo>
                  <a:pt x="576617" y="450174"/>
                </a:lnTo>
                <a:lnTo>
                  <a:pt x="610196" y="420617"/>
                </a:lnTo>
                <a:lnTo>
                  <a:pt x="644528" y="391914"/>
                </a:lnTo>
                <a:lnTo>
                  <a:pt x="679599" y="364081"/>
                </a:lnTo>
                <a:lnTo>
                  <a:pt x="715390" y="337136"/>
                </a:lnTo>
                <a:lnTo>
                  <a:pt x="751886" y="311095"/>
                </a:lnTo>
                <a:lnTo>
                  <a:pt x="789069" y="285975"/>
                </a:lnTo>
                <a:lnTo>
                  <a:pt x="826923" y="261792"/>
                </a:lnTo>
                <a:lnTo>
                  <a:pt x="865431" y="238563"/>
                </a:lnTo>
                <a:lnTo>
                  <a:pt x="904577" y="216306"/>
                </a:lnTo>
                <a:lnTo>
                  <a:pt x="944344" y="195035"/>
                </a:lnTo>
                <a:lnTo>
                  <a:pt x="984715" y="174769"/>
                </a:lnTo>
                <a:lnTo>
                  <a:pt x="1025674" y="155523"/>
                </a:lnTo>
                <a:lnTo>
                  <a:pt x="1067204" y="137315"/>
                </a:lnTo>
                <a:lnTo>
                  <a:pt x="1109288" y="120160"/>
                </a:lnTo>
                <a:lnTo>
                  <a:pt x="1151910" y="104077"/>
                </a:lnTo>
                <a:lnTo>
                  <a:pt x="1195053" y="89080"/>
                </a:lnTo>
                <a:lnTo>
                  <a:pt x="1238700" y="75188"/>
                </a:lnTo>
                <a:lnTo>
                  <a:pt x="1282835" y="62416"/>
                </a:lnTo>
                <a:lnTo>
                  <a:pt x="1327442" y="50782"/>
                </a:lnTo>
                <a:lnTo>
                  <a:pt x="1372502" y="40302"/>
                </a:lnTo>
                <a:lnTo>
                  <a:pt x="1418000" y="30992"/>
                </a:lnTo>
                <a:lnTo>
                  <a:pt x="1463920" y="22869"/>
                </a:lnTo>
                <a:lnTo>
                  <a:pt x="1510243" y="15951"/>
                </a:lnTo>
                <a:lnTo>
                  <a:pt x="1556955" y="10253"/>
                </a:lnTo>
                <a:lnTo>
                  <a:pt x="1604038" y="5792"/>
                </a:lnTo>
                <a:lnTo>
                  <a:pt x="1651475" y="2585"/>
                </a:lnTo>
                <a:lnTo>
                  <a:pt x="1699250" y="649"/>
                </a:lnTo>
                <a:lnTo>
                  <a:pt x="1747346" y="0"/>
                </a:lnTo>
                <a:lnTo>
                  <a:pt x="1796921" y="702"/>
                </a:lnTo>
                <a:lnTo>
                  <a:pt x="1846325" y="2803"/>
                </a:lnTo>
                <a:lnTo>
                  <a:pt x="1895530" y="6290"/>
                </a:lnTo>
                <a:lnTo>
                  <a:pt x="1944510" y="11153"/>
                </a:lnTo>
                <a:lnTo>
                  <a:pt x="1993237" y="17380"/>
                </a:lnTo>
                <a:lnTo>
                  <a:pt x="2041685" y="24961"/>
                </a:lnTo>
                <a:lnTo>
                  <a:pt x="2089828" y="33884"/>
                </a:lnTo>
                <a:lnTo>
                  <a:pt x="2137639" y="44139"/>
                </a:lnTo>
                <a:lnTo>
                  <a:pt x="2185091" y="55715"/>
                </a:lnTo>
                <a:lnTo>
                  <a:pt x="2232157" y="68599"/>
                </a:lnTo>
                <a:lnTo>
                  <a:pt x="2278810" y="82782"/>
                </a:lnTo>
                <a:lnTo>
                  <a:pt x="2325025" y="98252"/>
                </a:lnTo>
                <a:lnTo>
                  <a:pt x="2370773" y="114997"/>
                </a:lnTo>
                <a:lnTo>
                  <a:pt x="2416029" y="133008"/>
                </a:lnTo>
                <a:lnTo>
                  <a:pt x="2460765" y="152273"/>
                </a:lnTo>
                <a:lnTo>
                  <a:pt x="2504956" y="172781"/>
                </a:lnTo>
                <a:lnTo>
                  <a:pt x="2548573" y="194520"/>
                </a:lnTo>
                <a:lnTo>
                  <a:pt x="2591591" y="217480"/>
                </a:lnTo>
                <a:lnTo>
                  <a:pt x="2633983" y="241650"/>
                </a:lnTo>
                <a:lnTo>
                  <a:pt x="2675722" y="267018"/>
                </a:lnTo>
                <a:lnTo>
                  <a:pt x="2716781" y="293574"/>
                </a:lnTo>
                <a:lnTo>
                  <a:pt x="2757134" y="321307"/>
                </a:lnTo>
                <a:lnTo>
                  <a:pt x="2796753" y="350204"/>
                </a:lnTo>
                <a:lnTo>
                  <a:pt x="2835613" y="380256"/>
                </a:lnTo>
                <a:lnTo>
                  <a:pt x="2873686" y="411452"/>
                </a:lnTo>
                <a:lnTo>
                  <a:pt x="2910946" y="443779"/>
                </a:lnTo>
                <a:lnTo>
                  <a:pt x="2947366" y="477227"/>
                </a:lnTo>
                <a:lnTo>
                  <a:pt x="2982918" y="511786"/>
                </a:lnTo>
                <a:lnTo>
                  <a:pt x="3017475" y="547338"/>
                </a:lnTo>
                <a:lnTo>
                  <a:pt x="3050922" y="583757"/>
                </a:lnTo>
                <a:lnTo>
                  <a:pt x="3083248" y="621015"/>
                </a:lnTo>
                <a:lnTo>
                  <a:pt x="3114442" y="659087"/>
                </a:lnTo>
                <a:lnTo>
                  <a:pt x="3144493" y="697946"/>
                </a:lnTo>
                <a:lnTo>
                  <a:pt x="3173389" y="737565"/>
                </a:lnTo>
                <a:lnTo>
                  <a:pt x="3201121" y="777917"/>
                </a:lnTo>
                <a:lnTo>
                  <a:pt x="3227676" y="818975"/>
                </a:lnTo>
                <a:lnTo>
                  <a:pt x="3253044" y="860713"/>
                </a:lnTo>
                <a:lnTo>
                  <a:pt x="3277213" y="903104"/>
                </a:lnTo>
                <a:lnTo>
                  <a:pt x="3300172" y="946122"/>
                </a:lnTo>
                <a:lnTo>
                  <a:pt x="3321911" y="989739"/>
                </a:lnTo>
                <a:lnTo>
                  <a:pt x="3342419" y="1033929"/>
                </a:lnTo>
                <a:lnTo>
                  <a:pt x="3361683" y="1078665"/>
                </a:lnTo>
                <a:lnTo>
                  <a:pt x="3379694" y="1123920"/>
                </a:lnTo>
                <a:lnTo>
                  <a:pt x="3396440" y="1169668"/>
                </a:lnTo>
                <a:lnTo>
                  <a:pt x="3411910" y="1215882"/>
                </a:lnTo>
                <a:lnTo>
                  <a:pt x="3426092" y="1262535"/>
                </a:lnTo>
                <a:lnTo>
                  <a:pt x="3438977" y="1309601"/>
                </a:lnTo>
                <a:lnTo>
                  <a:pt x="3450552" y="1357052"/>
                </a:lnTo>
                <a:lnTo>
                  <a:pt x="3460807" y="1404863"/>
                </a:lnTo>
                <a:lnTo>
                  <a:pt x="3469731" y="1453006"/>
                </a:lnTo>
                <a:lnTo>
                  <a:pt x="3477312" y="1501454"/>
                </a:lnTo>
                <a:lnTo>
                  <a:pt x="3483539" y="1550182"/>
                </a:lnTo>
                <a:lnTo>
                  <a:pt x="3488402" y="1599161"/>
                </a:lnTo>
                <a:lnTo>
                  <a:pt x="3491889" y="1648366"/>
                </a:lnTo>
                <a:lnTo>
                  <a:pt x="3493990" y="1697770"/>
                </a:lnTo>
                <a:lnTo>
                  <a:pt x="3494692" y="1747346"/>
                </a:lnTo>
                <a:lnTo>
                  <a:pt x="3494043" y="1795442"/>
                </a:lnTo>
                <a:lnTo>
                  <a:pt x="3492107" y="1843217"/>
                </a:lnTo>
                <a:lnTo>
                  <a:pt x="3488900" y="1890654"/>
                </a:lnTo>
                <a:lnTo>
                  <a:pt x="3484439" y="1937737"/>
                </a:lnTo>
                <a:lnTo>
                  <a:pt x="3478741" y="1984448"/>
                </a:lnTo>
                <a:lnTo>
                  <a:pt x="3471822" y="2030772"/>
                </a:lnTo>
                <a:lnTo>
                  <a:pt x="3463700" y="2076692"/>
                </a:lnTo>
                <a:lnTo>
                  <a:pt x="3454390" y="2122190"/>
                </a:lnTo>
                <a:lnTo>
                  <a:pt x="3443909" y="2167250"/>
                </a:lnTo>
                <a:lnTo>
                  <a:pt x="3432275" y="2211857"/>
                </a:lnTo>
                <a:lnTo>
                  <a:pt x="3419503" y="2255992"/>
                </a:lnTo>
                <a:lnTo>
                  <a:pt x="3405611" y="2299639"/>
                </a:lnTo>
                <a:lnTo>
                  <a:pt x="3390614" y="2342782"/>
                </a:lnTo>
                <a:lnTo>
                  <a:pt x="3374530" y="2385404"/>
                </a:lnTo>
                <a:lnTo>
                  <a:pt x="3357376" y="2427488"/>
                </a:lnTo>
                <a:lnTo>
                  <a:pt x="3339167" y="2469018"/>
                </a:lnTo>
                <a:lnTo>
                  <a:pt x="3319922" y="2509977"/>
                </a:lnTo>
                <a:lnTo>
                  <a:pt x="3299655" y="2550348"/>
                </a:lnTo>
                <a:lnTo>
                  <a:pt x="3278384" y="2590115"/>
                </a:lnTo>
                <a:lnTo>
                  <a:pt x="3256126" y="2629261"/>
                </a:lnTo>
                <a:lnTo>
                  <a:pt x="3232897" y="2667769"/>
                </a:lnTo>
                <a:lnTo>
                  <a:pt x="3208715" y="2705623"/>
                </a:lnTo>
                <a:lnTo>
                  <a:pt x="3183594" y="2742806"/>
                </a:lnTo>
                <a:lnTo>
                  <a:pt x="3157553" y="2779302"/>
                </a:lnTo>
                <a:lnTo>
                  <a:pt x="3130608" y="2815093"/>
                </a:lnTo>
                <a:lnTo>
                  <a:pt x="3102775" y="2850164"/>
                </a:lnTo>
                <a:lnTo>
                  <a:pt x="3074072" y="2884496"/>
                </a:lnTo>
                <a:lnTo>
                  <a:pt x="3044514" y="2918075"/>
                </a:lnTo>
                <a:lnTo>
                  <a:pt x="3014119" y="2950883"/>
                </a:lnTo>
                <a:lnTo>
                  <a:pt x="2982903" y="2982903"/>
                </a:lnTo>
                <a:lnTo>
                  <a:pt x="2950883" y="3014119"/>
                </a:lnTo>
                <a:lnTo>
                  <a:pt x="2918075" y="3044514"/>
                </a:lnTo>
                <a:lnTo>
                  <a:pt x="2884496" y="3074072"/>
                </a:lnTo>
                <a:lnTo>
                  <a:pt x="2850164" y="3102775"/>
                </a:lnTo>
                <a:lnTo>
                  <a:pt x="2815093" y="3130608"/>
                </a:lnTo>
                <a:lnTo>
                  <a:pt x="2779302" y="3157553"/>
                </a:lnTo>
                <a:lnTo>
                  <a:pt x="2742806" y="3183594"/>
                </a:lnTo>
                <a:lnTo>
                  <a:pt x="2705623" y="3208715"/>
                </a:lnTo>
                <a:lnTo>
                  <a:pt x="2667769" y="3232897"/>
                </a:lnTo>
                <a:lnTo>
                  <a:pt x="2629261" y="3256126"/>
                </a:lnTo>
                <a:lnTo>
                  <a:pt x="2590115" y="3278384"/>
                </a:lnTo>
                <a:lnTo>
                  <a:pt x="2550348" y="3299655"/>
                </a:lnTo>
                <a:lnTo>
                  <a:pt x="2509977" y="3319922"/>
                </a:lnTo>
                <a:lnTo>
                  <a:pt x="2469018" y="3339167"/>
                </a:lnTo>
                <a:lnTo>
                  <a:pt x="2427488" y="3357376"/>
                </a:lnTo>
                <a:lnTo>
                  <a:pt x="2385404" y="3374530"/>
                </a:lnTo>
                <a:lnTo>
                  <a:pt x="2342782" y="3390614"/>
                </a:lnTo>
                <a:lnTo>
                  <a:pt x="2299639" y="3405611"/>
                </a:lnTo>
                <a:lnTo>
                  <a:pt x="2255992" y="3419503"/>
                </a:lnTo>
                <a:lnTo>
                  <a:pt x="2211857" y="3432275"/>
                </a:lnTo>
                <a:lnTo>
                  <a:pt x="2167250" y="3443909"/>
                </a:lnTo>
                <a:lnTo>
                  <a:pt x="2122190" y="3454390"/>
                </a:lnTo>
                <a:lnTo>
                  <a:pt x="2076692" y="3463700"/>
                </a:lnTo>
                <a:lnTo>
                  <a:pt x="2030772" y="3471822"/>
                </a:lnTo>
                <a:lnTo>
                  <a:pt x="1984448" y="3478741"/>
                </a:lnTo>
                <a:lnTo>
                  <a:pt x="1937737" y="3484439"/>
                </a:lnTo>
                <a:lnTo>
                  <a:pt x="1890654" y="3488900"/>
                </a:lnTo>
                <a:lnTo>
                  <a:pt x="1843217" y="3492107"/>
                </a:lnTo>
                <a:lnTo>
                  <a:pt x="1795442" y="3494043"/>
                </a:lnTo>
                <a:lnTo>
                  <a:pt x="1747346" y="3494692"/>
                </a:lnTo>
                <a:lnTo>
                  <a:pt x="1699250" y="3494043"/>
                </a:lnTo>
                <a:lnTo>
                  <a:pt x="1651475" y="3492107"/>
                </a:lnTo>
                <a:lnTo>
                  <a:pt x="1604038" y="3488900"/>
                </a:lnTo>
                <a:lnTo>
                  <a:pt x="1556955" y="3484439"/>
                </a:lnTo>
                <a:lnTo>
                  <a:pt x="1510243" y="3478741"/>
                </a:lnTo>
                <a:lnTo>
                  <a:pt x="1463920" y="3471822"/>
                </a:lnTo>
                <a:lnTo>
                  <a:pt x="1418000" y="3463700"/>
                </a:lnTo>
                <a:lnTo>
                  <a:pt x="1372502" y="3454390"/>
                </a:lnTo>
                <a:lnTo>
                  <a:pt x="1327442" y="3443909"/>
                </a:lnTo>
                <a:lnTo>
                  <a:pt x="1282835" y="3432275"/>
                </a:lnTo>
                <a:lnTo>
                  <a:pt x="1238700" y="3419503"/>
                </a:lnTo>
                <a:lnTo>
                  <a:pt x="1195053" y="3405611"/>
                </a:lnTo>
                <a:lnTo>
                  <a:pt x="1151910" y="3390614"/>
                </a:lnTo>
                <a:lnTo>
                  <a:pt x="1109288" y="3374530"/>
                </a:lnTo>
                <a:lnTo>
                  <a:pt x="1067204" y="3357376"/>
                </a:lnTo>
                <a:lnTo>
                  <a:pt x="1025674" y="3339167"/>
                </a:lnTo>
                <a:lnTo>
                  <a:pt x="984715" y="3319922"/>
                </a:lnTo>
                <a:lnTo>
                  <a:pt x="944344" y="3299655"/>
                </a:lnTo>
                <a:lnTo>
                  <a:pt x="904577" y="3278384"/>
                </a:lnTo>
                <a:lnTo>
                  <a:pt x="865431" y="3256126"/>
                </a:lnTo>
                <a:lnTo>
                  <a:pt x="826923" y="3232897"/>
                </a:lnTo>
                <a:lnTo>
                  <a:pt x="789069" y="3208715"/>
                </a:lnTo>
                <a:lnTo>
                  <a:pt x="751886" y="3183594"/>
                </a:lnTo>
                <a:lnTo>
                  <a:pt x="715390" y="3157553"/>
                </a:lnTo>
                <a:lnTo>
                  <a:pt x="679599" y="3130608"/>
                </a:lnTo>
                <a:lnTo>
                  <a:pt x="644528" y="3102775"/>
                </a:lnTo>
                <a:lnTo>
                  <a:pt x="610196" y="3074072"/>
                </a:lnTo>
                <a:lnTo>
                  <a:pt x="576617" y="3044514"/>
                </a:lnTo>
                <a:lnTo>
                  <a:pt x="543809" y="3014119"/>
                </a:lnTo>
                <a:lnTo>
                  <a:pt x="511789" y="2982903"/>
                </a:lnTo>
                <a:lnTo>
                  <a:pt x="480573" y="2950883"/>
                </a:lnTo>
                <a:lnTo>
                  <a:pt x="450178" y="2918075"/>
                </a:lnTo>
                <a:lnTo>
                  <a:pt x="420620" y="2884496"/>
                </a:lnTo>
                <a:lnTo>
                  <a:pt x="391917" y="2850164"/>
                </a:lnTo>
                <a:lnTo>
                  <a:pt x="364084" y="2815093"/>
                </a:lnTo>
                <a:lnTo>
                  <a:pt x="337139" y="2779302"/>
                </a:lnTo>
                <a:lnTo>
                  <a:pt x="311098" y="2742806"/>
                </a:lnTo>
                <a:lnTo>
                  <a:pt x="285977" y="2705623"/>
                </a:lnTo>
                <a:lnTo>
                  <a:pt x="261794" y="2667769"/>
                </a:lnTo>
                <a:lnTo>
                  <a:pt x="238566" y="2629261"/>
                </a:lnTo>
                <a:lnTo>
                  <a:pt x="216308" y="2590115"/>
                </a:lnTo>
                <a:lnTo>
                  <a:pt x="195037" y="2550348"/>
                </a:lnTo>
                <a:lnTo>
                  <a:pt x="174770" y="2509977"/>
                </a:lnTo>
                <a:lnTo>
                  <a:pt x="155525" y="2469018"/>
                </a:lnTo>
                <a:lnTo>
                  <a:pt x="137316" y="2427488"/>
                </a:lnTo>
                <a:lnTo>
                  <a:pt x="120162" y="2385404"/>
                </a:lnTo>
                <a:lnTo>
                  <a:pt x="104078" y="2342782"/>
                </a:lnTo>
                <a:lnTo>
                  <a:pt x="89081" y="2299639"/>
                </a:lnTo>
                <a:lnTo>
                  <a:pt x="75189" y="2255992"/>
                </a:lnTo>
                <a:lnTo>
                  <a:pt x="62417" y="2211857"/>
                </a:lnTo>
                <a:lnTo>
                  <a:pt x="50783" y="2167250"/>
                </a:lnTo>
                <a:lnTo>
                  <a:pt x="40302" y="2122190"/>
                </a:lnTo>
                <a:lnTo>
                  <a:pt x="30992" y="2076692"/>
                </a:lnTo>
                <a:lnTo>
                  <a:pt x="22870" y="2030772"/>
                </a:lnTo>
                <a:lnTo>
                  <a:pt x="15951" y="1984448"/>
                </a:lnTo>
                <a:lnTo>
                  <a:pt x="10253" y="1937737"/>
                </a:lnTo>
                <a:lnTo>
                  <a:pt x="5792" y="1890654"/>
                </a:lnTo>
                <a:lnTo>
                  <a:pt x="2585" y="1843217"/>
                </a:lnTo>
                <a:lnTo>
                  <a:pt x="649" y="1795442"/>
                </a:lnTo>
                <a:lnTo>
                  <a:pt x="0" y="1747346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2174" y="3869995"/>
            <a:ext cx="2301875" cy="777875"/>
          </a:xfrm>
          <a:custGeom>
            <a:avLst/>
            <a:gdLst/>
            <a:ahLst/>
            <a:cxnLst/>
            <a:rect l="l" t="t" r="r" b="b"/>
            <a:pathLst>
              <a:path w="2301875" h="777875">
                <a:moveTo>
                  <a:pt x="0" y="777323"/>
                </a:moveTo>
                <a:lnTo>
                  <a:pt x="2301595" y="0"/>
                </a:lnTo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93720" y="3840168"/>
            <a:ext cx="92075" cy="59690"/>
          </a:xfrm>
          <a:custGeom>
            <a:avLst/>
            <a:gdLst/>
            <a:ahLst/>
            <a:cxnLst/>
            <a:rect l="l" t="t" r="r" b="b"/>
            <a:pathLst>
              <a:path w="92075" h="59689">
                <a:moveTo>
                  <a:pt x="20124" y="59624"/>
                </a:moveTo>
                <a:lnTo>
                  <a:pt x="91974" y="2149"/>
                </a:lnTo>
                <a:lnTo>
                  <a:pt x="0" y="0"/>
                </a:lnTo>
                <a:lnTo>
                  <a:pt x="20124" y="59624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89423" y="1328024"/>
            <a:ext cx="2089150" cy="889000"/>
          </a:xfrm>
          <a:custGeom>
            <a:avLst/>
            <a:gdLst/>
            <a:ahLst/>
            <a:cxnLst/>
            <a:rect l="l" t="t" r="r" b="b"/>
            <a:pathLst>
              <a:path w="2089150" h="889000">
                <a:moveTo>
                  <a:pt x="0" y="0"/>
                </a:moveTo>
                <a:lnTo>
                  <a:pt x="2089020" y="888848"/>
                </a:lnTo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66119" y="2187918"/>
            <a:ext cx="92075" cy="62865"/>
          </a:xfrm>
          <a:custGeom>
            <a:avLst/>
            <a:gdLst/>
            <a:ahLst/>
            <a:cxnLst/>
            <a:rect l="l" t="t" r="r" b="b"/>
            <a:pathLst>
              <a:path w="92075" h="62865">
                <a:moveTo>
                  <a:pt x="0" y="57907"/>
                </a:moveTo>
                <a:lnTo>
                  <a:pt x="91874" y="62802"/>
                </a:lnTo>
                <a:lnTo>
                  <a:pt x="24649" y="0"/>
                </a:lnTo>
                <a:lnTo>
                  <a:pt x="0" y="57907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470886" y="3099345"/>
            <a:ext cx="2160270" cy="0"/>
          </a:xfrm>
          <a:custGeom>
            <a:avLst/>
            <a:gdLst/>
            <a:ahLst/>
            <a:cxnLst/>
            <a:rect l="l" t="t" r="r" b="b"/>
            <a:pathLst>
              <a:path w="2160270">
                <a:moveTo>
                  <a:pt x="0" y="0"/>
                </a:moveTo>
                <a:lnTo>
                  <a:pt x="2159995" y="0"/>
                </a:lnTo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630883" y="3067880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29"/>
                </a:moveTo>
                <a:lnTo>
                  <a:pt x="86449" y="31464"/>
                </a:lnTo>
                <a:lnTo>
                  <a:pt x="0" y="0"/>
                </a:lnTo>
                <a:lnTo>
                  <a:pt x="0" y="62929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380509" y="1090350"/>
            <a:ext cx="352424" cy="304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370985" y="1080824"/>
            <a:ext cx="371475" cy="323850"/>
          </a:xfrm>
          <a:custGeom>
            <a:avLst/>
            <a:gdLst/>
            <a:ahLst/>
            <a:cxnLst/>
            <a:rect l="l" t="t" r="r" b="b"/>
            <a:pathLst>
              <a:path w="371475" h="323850">
                <a:moveTo>
                  <a:pt x="0" y="0"/>
                </a:moveTo>
                <a:lnTo>
                  <a:pt x="371474" y="0"/>
                </a:lnTo>
                <a:lnTo>
                  <a:pt x="371474" y="323849"/>
                </a:lnTo>
                <a:lnTo>
                  <a:pt x="0" y="32384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300359" y="3918269"/>
            <a:ext cx="295274" cy="361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290835" y="3908743"/>
            <a:ext cx="314325" cy="381000"/>
          </a:xfrm>
          <a:custGeom>
            <a:avLst/>
            <a:gdLst/>
            <a:ahLst/>
            <a:cxnLst/>
            <a:rect l="l" t="t" r="r" b="b"/>
            <a:pathLst>
              <a:path w="314325" h="381000">
                <a:moveTo>
                  <a:pt x="0" y="0"/>
                </a:moveTo>
                <a:lnTo>
                  <a:pt x="314324" y="0"/>
                </a:lnTo>
                <a:lnTo>
                  <a:pt x="314324" y="380999"/>
                </a:lnTo>
                <a:lnTo>
                  <a:pt x="0" y="38099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245910" y="2615947"/>
            <a:ext cx="352424" cy="304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236386" y="2606421"/>
            <a:ext cx="371475" cy="323850"/>
          </a:xfrm>
          <a:custGeom>
            <a:avLst/>
            <a:gdLst/>
            <a:ahLst/>
            <a:cxnLst/>
            <a:rect l="l" t="t" r="r" b="b"/>
            <a:pathLst>
              <a:path w="371475" h="323850">
                <a:moveTo>
                  <a:pt x="0" y="0"/>
                </a:moveTo>
                <a:lnTo>
                  <a:pt x="371474" y="0"/>
                </a:lnTo>
                <a:lnTo>
                  <a:pt x="371474" y="323849"/>
                </a:lnTo>
                <a:lnTo>
                  <a:pt x="0" y="32384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2195267" y="857250"/>
            <a:ext cx="1824989" cy="466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000" spc="-5" dirty="0">
                <a:solidFill>
                  <a:srgbClr val="38751C"/>
                </a:solidFill>
              </a:rPr>
              <a:t>activations</a:t>
            </a:r>
            <a:endParaRPr sz="3000"/>
          </a:p>
        </p:txBody>
      </p:sp>
      <p:sp>
        <p:nvSpPr>
          <p:cNvPr id="18" name="object 18"/>
          <p:cNvSpPr/>
          <p:nvPr/>
        </p:nvSpPr>
        <p:spPr>
          <a:xfrm>
            <a:off x="3398744" y="2147685"/>
            <a:ext cx="485773" cy="6381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389244" y="2138160"/>
            <a:ext cx="504825" cy="657225"/>
          </a:xfrm>
          <a:custGeom>
            <a:avLst/>
            <a:gdLst/>
            <a:ahLst/>
            <a:cxnLst/>
            <a:rect l="l" t="t" r="r" b="b"/>
            <a:pathLst>
              <a:path w="504825" h="657225">
                <a:moveTo>
                  <a:pt x="0" y="0"/>
                </a:moveTo>
                <a:lnTo>
                  <a:pt x="504823" y="0"/>
                </a:lnTo>
                <a:lnTo>
                  <a:pt x="504823" y="657223"/>
                </a:lnTo>
                <a:lnTo>
                  <a:pt x="0" y="657223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398743" y="3350294"/>
            <a:ext cx="409574" cy="7048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389244" y="3340757"/>
            <a:ext cx="428625" cy="723900"/>
          </a:xfrm>
          <a:custGeom>
            <a:avLst/>
            <a:gdLst/>
            <a:ahLst/>
            <a:cxnLst/>
            <a:rect l="l" t="t" r="r" b="b"/>
            <a:pathLst>
              <a:path w="428625" h="723900">
                <a:moveTo>
                  <a:pt x="0" y="0"/>
                </a:moveTo>
                <a:lnTo>
                  <a:pt x="428599" y="0"/>
                </a:lnTo>
                <a:lnTo>
                  <a:pt x="428599" y="723886"/>
                </a:lnTo>
                <a:lnTo>
                  <a:pt x="0" y="723886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585386" y="3290870"/>
            <a:ext cx="2112010" cy="0"/>
          </a:xfrm>
          <a:custGeom>
            <a:avLst/>
            <a:gdLst/>
            <a:ahLst/>
            <a:cxnLst/>
            <a:rect l="l" t="t" r="r" b="b"/>
            <a:pathLst>
              <a:path w="2112009">
                <a:moveTo>
                  <a:pt x="2111695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498938" y="3259405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86449" y="0"/>
                </a:moveTo>
                <a:lnTo>
                  <a:pt x="0" y="31464"/>
                </a:lnTo>
                <a:lnTo>
                  <a:pt x="86449" y="62929"/>
                </a:lnTo>
                <a:lnTo>
                  <a:pt x="86449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164960" y="3412445"/>
            <a:ext cx="514348" cy="67627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155460" y="3402920"/>
            <a:ext cx="533400" cy="695325"/>
          </a:xfrm>
          <a:custGeom>
            <a:avLst/>
            <a:gdLst/>
            <a:ahLst/>
            <a:cxnLst/>
            <a:rect l="l" t="t" r="r" b="b"/>
            <a:pathLst>
              <a:path w="533400" h="695325">
                <a:moveTo>
                  <a:pt x="0" y="0"/>
                </a:moveTo>
                <a:lnTo>
                  <a:pt x="533373" y="0"/>
                </a:lnTo>
                <a:lnTo>
                  <a:pt x="533373" y="695323"/>
                </a:lnTo>
                <a:lnTo>
                  <a:pt x="0" y="695323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body" idx="1"/>
          </p:nvPr>
        </p:nvSpPr>
        <p:spPr>
          <a:xfrm>
            <a:off x="765798" y="2150921"/>
            <a:ext cx="7612402" cy="32008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52470" marR="2814955" algn="ctr"/>
            <a:r>
              <a:rPr spc="-5" dirty="0"/>
              <a:t>“local</a:t>
            </a:r>
            <a:r>
              <a:rPr spc="-35" dirty="0"/>
              <a:t> </a:t>
            </a:r>
            <a:r>
              <a:rPr spc="-5" dirty="0"/>
              <a:t>gradient”</a:t>
            </a:r>
          </a:p>
          <a:p>
            <a:pPr marL="3252470"/>
            <a:endParaRPr spc="-5" dirty="0"/>
          </a:p>
          <a:p>
            <a:pPr marL="3252470"/>
            <a:endParaRPr sz="2350" dirty="0">
              <a:latin typeface="Times New Roman"/>
              <a:cs typeface="Times New Roman"/>
            </a:endParaRPr>
          </a:p>
          <a:p>
            <a:pPr marL="3252470" marR="2941320" algn="ctr"/>
            <a:r>
              <a:rPr sz="4800" spc="-5" dirty="0">
                <a:solidFill>
                  <a:srgbClr val="000000"/>
                </a:solidFill>
              </a:rPr>
              <a:t>f</a:t>
            </a:r>
            <a:endParaRPr sz="4800" dirty="0"/>
          </a:p>
          <a:p>
            <a:pPr marL="3252470">
              <a:spcBef>
                <a:spcPts val="20"/>
              </a:spcBef>
            </a:pPr>
            <a:endParaRPr sz="7050" dirty="0">
              <a:latin typeface="Times New Roman"/>
              <a:cs typeface="Times New Roman"/>
            </a:endParaRPr>
          </a:p>
          <a:p>
            <a:pPr marL="6031865"/>
            <a:r>
              <a:rPr sz="3000" spc="-5" dirty="0"/>
              <a:t>gradients</a:t>
            </a:r>
            <a:endParaRPr sz="3000" dirty="0"/>
          </a:p>
        </p:txBody>
      </p:sp>
      <p:sp>
        <p:nvSpPr>
          <p:cNvPr id="27" name="object 27"/>
          <p:cNvSpPr txBox="1"/>
          <p:nvPr/>
        </p:nvSpPr>
        <p:spPr>
          <a:xfrm>
            <a:off x="5399118" y="5586262"/>
            <a:ext cx="1579880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3000" b="0" i="0" u="none" strike="noStrike" kern="1200" cap="none" spc="-225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24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68DBF2-3884-44E0-9B89-8F53BDC33D99}"/>
              </a:ext>
            </a:extLst>
          </p:cNvPr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 3">
            <a:extLst>
              <a:ext uri="{FF2B5EF4-FFF2-40B4-BE49-F238E27FC236}">
                <a16:creationId xmlns:a16="http://schemas.microsoft.com/office/drawing/2014/main" id="{815B425F-C00A-4930-A77F-01DCCE623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Generic example</a:t>
            </a:r>
          </a:p>
        </p:txBody>
      </p:sp>
    </p:spTree>
    <p:extLst>
      <p:ext uri="{BB962C8B-B14F-4D97-AF65-F5344CB8AC3E}">
        <p14:creationId xmlns:p14="http://schemas.microsoft.com/office/powerpoint/2010/main" val="1746497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3000" b="0" i="0" u="none" strike="noStrike" kern="1200" cap="none" spc="-9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76193" y="1351999"/>
            <a:ext cx="3495040" cy="3495040"/>
          </a:xfrm>
          <a:custGeom>
            <a:avLst/>
            <a:gdLst/>
            <a:ahLst/>
            <a:cxnLst/>
            <a:rect l="l" t="t" r="r" b="b"/>
            <a:pathLst>
              <a:path w="3495040" h="3495040">
                <a:moveTo>
                  <a:pt x="0" y="1747346"/>
                </a:moveTo>
                <a:lnTo>
                  <a:pt x="649" y="1699249"/>
                </a:lnTo>
                <a:lnTo>
                  <a:pt x="2585" y="1651474"/>
                </a:lnTo>
                <a:lnTo>
                  <a:pt x="5792" y="1604036"/>
                </a:lnTo>
                <a:lnTo>
                  <a:pt x="10253" y="1556953"/>
                </a:lnTo>
                <a:lnTo>
                  <a:pt x="15951" y="1510241"/>
                </a:lnTo>
                <a:lnTo>
                  <a:pt x="22870" y="1463917"/>
                </a:lnTo>
                <a:lnTo>
                  <a:pt x="30992" y="1417998"/>
                </a:lnTo>
                <a:lnTo>
                  <a:pt x="40302" y="1372499"/>
                </a:lnTo>
                <a:lnTo>
                  <a:pt x="50783" y="1327438"/>
                </a:lnTo>
                <a:lnTo>
                  <a:pt x="62417" y="1282832"/>
                </a:lnTo>
                <a:lnTo>
                  <a:pt x="75189" y="1238697"/>
                </a:lnTo>
                <a:lnTo>
                  <a:pt x="89081" y="1195049"/>
                </a:lnTo>
                <a:lnTo>
                  <a:pt x="104078" y="1151906"/>
                </a:lnTo>
                <a:lnTo>
                  <a:pt x="120162" y="1109284"/>
                </a:lnTo>
                <a:lnTo>
                  <a:pt x="137316" y="1067200"/>
                </a:lnTo>
                <a:lnTo>
                  <a:pt x="155525" y="1025670"/>
                </a:lnTo>
                <a:lnTo>
                  <a:pt x="174770" y="984711"/>
                </a:lnTo>
                <a:lnTo>
                  <a:pt x="195037" y="944340"/>
                </a:lnTo>
                <a:lnTo>
                  <a:pt x="216308" y="904573"/>
                </a:lnTo>
                <a:lnTo>
                  <a:pt x="238566" y="865427"/>
                </a:lnTo>
                <a:lnTo>
                  <a:pt x="261794" y="826918"/>
                </a:lnTo>
                <a:lnTo>
                  <a:pt x="285977" y="789064"/>
                </a:lnTo>
                <a:lnTo>
                  <a:pt x="311098" y="751881"/>
                </a:lnTo>
                <a:lnTo>
                  <a:pt x="337139" y="715386"/>
                </a:lnTo>
                <a:lnTo>
                  <a:pt x="364084" y="679595"/>
                </a:lnTo>
                <a:lnTo>
                  <a:pt x="391917" y="644524"/>
                </a:lnTo>
                <a:lnTo>
                  <a:pt x="420620" y="610192"/>
                </a:lnTo>
                <a:lnTo>
                  <a:pt x="450178" y="576613"/>
                </a:lnTo>
                <a:lnTo>
                  <a:pt x="480573" y="543805"/>
                </a:lnTo>
                <a:lnTo>
                  <a:pt x="511789" y="511785"/>
                </a:lnTo>
                <a:lnTo>
                  <a:pt x="543809" y="480569"/>
                </a:lnTo>
                <a:lnTo>
                  <a:pt x="576617" y="450174"/>
                </a:lnTo>
                <a:lnTo>
                  <a:pt x="610196" y="420617"/>
                </a:lnTo>
                <a:lnTo>
                  <a:pt x="644528" y="391914"/>
                </a:lnTo>
                <a:lnTo>
                  <a:pt x="679599" y="364081"/>
                </a:lnTo>
                <a:lnTo>
                  <a:pt x="715390" y="337136"/>
                </a:lnTo>
                <a:lnTo>
                  <a:pt x="751886" y="311095"/>
                </a:lnTo>
                <a:lnTo>
                  <a:pt x="789069" y="285975"/>
                </a:lnTo>
                <a:lnTo>
                  <a:pt x="826923" y="261792"/>
                </a:lnTo>
                <a:lnTo>
                  <a:pt x="865431" y="238563"/>
                </a:lnTo>
                <a:lnTo>
                  <a:pt x="904577" y="216306"/>
                </a:lnTo>
                <a:lnTo>
                  <a:pt x="944344" y="195035"/>
                </a:lnTo>
                <a:lnTo>
                  <a:pt x="984715" y="174769"/>
                </a:lnTo>
                <a:lnTo>
                  <a:pt x="1025674" y="155523"/>
                </a:lnTo>
                <a:lnTo>
                  <a:pt x="1067204" y="137315"/>
                </a:lnTo>
                <a:lnTo>
                  <a:pt x="1109288" y="120160"/>
                </a:lnTo>
                <a:lnTo>
                  <a:pt x="1151910" y="104077"/>
                </a:lnTo>
                <a:lnTo>
                  <a:pt x="1195053" y="89080"/>
                </a:lnTo>
                <a:lnTo>
                  <a:pt x="1238700" y="75188"/>
                </a:lnTo>
                <a:lnTo>
                  <a:pt x="1282835" y="62416"/>
                </a:lnTo>
                <a:lnTo>
                  <a:pt x="1327442" y="50782"/>
                </a:lnTo>
                <a:lnTo>
                  <a:pt x="1372502" y="40302"/>
                </a:lnTo>
                <a:lnTo>
                  <a:pt x="1418000" y="30992"/>
                </a:lnTo>
                <a:lnTo>
                  <a:pt x="1463920" y="22869"/>
                </a:lnTo>
                <a:lnTo>
                  <a:pt x="1510243" y="15951"/>
                </a:lnTo>
                <a:lnTo>
                  <a:pt x="1556955" y="10253"/>
                </a:lnTo>
                <a:lnTo>
                  <a:pt x="1604038" y="5792"/>
                </a:lnTo>
                <a:lnTo>
                  <a:pt x="1651475" y="2585"/>
                </a:lnTo>
                <a:lnTo>
                  <a:pt x="1699250" y="649"/>
                </a:lnTo>
                <a:lnTo>
                  <a:pt x="1747346" y="0"/>
                </a:lnTo>
                <a:lnTo>
                  <a:pt x="1796921" y="702"/>
                </a:lnTo>
                <a:lnTo>
                  <a:pt x="1846325" y="2803"/>
                </a:lnTo>
                <a:lnTo>
                  <a:pt x="1895530" y="6290"/>
                </a:lnTo>
                <a:lnTo>
                  <a:pt x="1944510" y="11153"/>
                </a:lnTo>
                <a:lnTo>
                  <a:pt x="1993237" y="17380"/>
                </a:lnTo>
                <a:lnTo>
                  <a:pt x="2041685" y="24961"/>
                </a:lnTo>
                <a:lnTo>
                  <a:pt x="2089828" y="33884"/>
                </a:lnTo>
                <a:lnTo>
                  <a:pt x="2137639" y="44139"/>
                </a:lnTo>
                <a:lnTo>
                  <a:pt x="2185091" y="55715"/>
                </a:lnTo>
                <a:lnTo>
                  <a:pt x="2232157" y="68599"/>
                </a:lnTo>
                <a:lnTo>
                  <a:pt x="2278810" y="82782"/>
                </a:lnTo>
                <a:lnTo>
                  <a:pt x="2325025" y="98252"/>
                </a:lnTo>
                <a:lnTo>
                  <a:pt x="2370773" y="114997"/>
                </a:lnTo>
                <a:lnTo>
                  <a:pt x="2416029" y="133008"/>
                </a:lnTo>
                <a:lnTo>
                  <a:pt x="2460765" y="152273"/>
                </a:lnTo>
                <a:lnTo>
                  <a:pt x="2504956" y="172781"/>
                </a:lnTo>
                <a:lnTo>
                  <a:pt x="2548573" y="194520"/>
                </a:lnTo>
                <a:lnTo>
                  <a:pt x="2591591" y="217480"/>
                </a:lnTo>
                <a:lnTo>
                  <a:pt x="2633983" y="241650"/>
                </a:lnTo>
                <a:lnTo>
                  <a:pt x="2675722" y="267018"/>
                </a:lnTo>
                <a:lnTo>
                  <a:pt x="2716781" y="293574"/>
                </a:lnTo>
                <a:lnTo>
                  <a:pt x="2757134" y="321307"/>
                </a:lnTo>
                <a:lnTo>
                  <a:pt x="2796753" y="350204"/>
                </a:lnTo>
                <a:lnTo>
                  <a:pt x="2835613" y="380256"/>
                </a:lnTo>
                <a:lnTo>
                  <a:pt x="2873686" y="411452"/>
                </a:lnTo>
                <a:lnTo>
                  <a:pt x="2910946" y="443779"/>
                </a:lnTo>
                <a:lnTo>
                  <a:pt x="2947366" y="477227"/>
                </a:lnTo>
                <a:lnTo>
                  <a:pt x="2982918" y="511786"/>
                </a:lnTo>
                <a:lnTo>
                  <a:pt x="3017475" y="547338"/>
                </a:lnTo>
                <a:lnTo>
                  <a:pt x="3050922" y="583757"/>
                </a:lnTo>
                <a:lnTo>
                  <a:pt x="3083248" y="621015"/>
                </a:lnTo>
                <a:lnTo>
                  <a:pt x="3114442" y="659087"/>
                </a:lnTo>
                <a:lnTo>
                  <a:pt x="3144493" y="697946"/>
                </a:lnTo>
                <a:lnTo>
                  <a:pt x="3173389" y="737565"/>
                </a:lnTo>
                <a:lnTo>
                  <a:pt x="3201121" y="777917"/>
                </a:lnTo>
                <a:lnTo>
                  <a:pt x="3227676" y="818975"/>
                </a:lnTo>
                <a:lnTo>
                  <a:pt x="3253044" y="860713"/>
                </a:lnTo>
                <a:lnTo>
                  <a:pt x="3277213" y="903104"/>
                </a:lnTo>
                <a:lnTo>
                  <a:pt x="3300172" y="946122"/>
                </a:lnTo>
                <a:lnTo>
                  <a:pt x="3321911" y="989739"/>
                </a:lnTo>
                <a:lnTo>
                  <a:pt x="3342419" y="1033929"/>
                </a:lnTo>
                <a:lnTo>
                  <a:pt x="3361683" y="1078665"/>
                </a:lnTo>
                <a:lnTo>
                  <a:pt x="3379694" y="1123920"/>
                </a:lnTo>
                <a:lnTo>
                  <a:pt x="3396440" y="1169668"/>
                </a:lnTo>
                <a:lnTo>
                  <a:pt x="3411910" y="1215882"/>
                </a:lnTo>
                <a:lnTo>
                  <a:pt x="3426092" y="1262535"/>
                </a:lnTo>
                <a:lnTo>
                  <a:pt x="3438977" y="1309601"/>
                </a:lnTo>
                <a:lnTo>
                  <a:pt x="3450552" y="1357052"/>
                </a:lnTo>
                <a:lnTo>
                  <a:pt x="3460807" y="1404863"/>
                </a:lnTo>
                <a:lnTo>
                  <a:pt x="3469731" y="1453006"/>
                </a:lnTo>
                <a:lnTo>
                  <a:pt x="3477312" y="1501454"/>
                </a:lnTo>
                <a:lnTo>
                  <a:pt x="3483539" y="1550182"/>
                </a:lnTo>
                <a:lnTo>
                  <a:pt x="3488402" y="1599161"/>
                </a:lnTo>
                <a:lnTo>
                  <a:pt x="3491889" y="1648366"/>
                </a:lnTo>
                <a:lnTo>
                  <a:pt x="3493990" y="1697770"/>
                </a:lnTo>
                <a:lnTo>
                  <a:pt x="3494692" y="1747346"/>
                </a:lnTo>
                <a:lnTo>
                  <a:pt x="3494043" y="1795442"/>
                </a:lnTo>
                <a:lnTo>
                  <a:pt x="3492107" y="1843217"/>
                </a:lnTo>
                <a:lnTo>
                  <a:pt x="3488900" y="1890654"/>
                </a:lnTo>
                <a:lnTo>
                  <a:pt x="3484439" y="1937737"/>
                </a:lnTo>
                <a:lnTo>
                  <a:pt x="3478741" y="1984448"/>
                </a:lnTo>
                <a:lnTo>
                  <a:pt x="3471822" y="2030772"/>
                </a:lnTo>
                <a:lnTo>
                  <a:pt x="3463700" y="2076692"/>
                </a:lnTo>
                <a:lnTo>
                  <a:pt x="3454390" y="2122190"/>
                </a:lnTo>
                <a:lnTo>
                  <a:pt x="3443909" y="2167250"/>
                </a:lnTo>
                <a:lnTo>
                  <a:pt x="3432275" y="2211857"/>
                </a:lnTo>
                <a:lnTo>
                  <a:pt x="3419503" y="2255992"/>
                </a:lnTo>
                <a:lnTo>
                  <a:pt x="3405611" y="2299639"/>
                </a:lnTo>
                <a:lnTo>
                  <a:pt x="3390614" y="2342782"/>
                </a:lnTo>
                <a:lnTo>
                  <a:pt x="3374530" y="2385404"/>
                </a:lnTo>
                <a:lnTo>
                  <a:pt x="3357376" y="2427488"/>
                </a:lnTo>
                <a:lnTo>
                  <a:pt x="3339167" y="2469018"/>
                </a:lnTo>
                <a:lnTo>
                  <a:pt x="3319922" y="2509977"/>
                </a:lnTo>
                <a:lnTo>
                  <a:pt x="3299655" y="2550348"/>
                </a:lnTo>
                <a:lnTo>
                  <a:pt x="3278384" y="2590115"/>
                </a:lnTo>
                <a:lnTo>
                  <a:pt x="3256126" y="2629261"/>
                </a:lnTo>
                <a:lnTo>
                  <a:pt x="3232897" y="2667769"/>
                </a:lnTo>
                <a:lnTo>
                  <a:pt x="3208715" y="2705623"/>
                </a:lnTo>
                <a:lnTo>
                  <a:pt x="3183594" y="2742806"/>
                </a:lnTo>
                <a:lnTo>
                  <a:pt x="3157553" y="2779302"/>
                </a:lnTo>
                <a:lnTo>
                  <a:pt x="3130608" y="2815093"/>
                </a:lnTo>
                <a:lnTo>
                  <a:pt x="3102775" y="2850164"/>
                </a:lnTo>
                <a:lnTo>
                  <a:pt x="3074072" y="2884496"/>
                </a:lnTo>
                <a:lnTo>
                  <a:pt x="3044514" y="2918075"/>
                </a:lnTo>
                <a:lnTo>
                  <a:pt x="3014119" y="2950883"/>
                </a:lnTo>
                <a:lnTo>
                  <a:pt x="2982903" y="2982903"/>
                </a:lnTo>
                <a:lnTo>
                  <a:pt x="2950883" y="3014119"/>
                </a:lnTo>
                <a:lnTo>
                  <a:pt x="2918075" y="3044514"/>
                </a:lnTo>
                <a:lnTo>
                  <a:pt x="2884496" y="3074072"/>
                </a:lnTo>
                <a:lnTo>
                  <a:pt x="2850164" y="3102775"/>
                </a:lnTo>
                <a:lnTo>
                  <a:pt x="2815093" y="3130608"/>
                </a:lnTo>
                <a:lnTo>
                  <a:pt x="2779302" y="3157553"/>
                </a:lnTo>
                <a:lnTo>
                  <a:pt x="2742806" y="3183594"/>
                </a:lnTo>
                <a:lnTo>
                  <a:pt x="2705623" y="3208715"/>
                </a:lnTo>
                <a:lnTo>
                  <a:pt x="2667769" y="3232897"/>
                </a:lnTo>
                <a:lnTo>
                  <a:pt x="2629261" y="3256126"/>
                </a:lnTo>
                <a:lnTo>
                  <a:pt x="2590115" y="3278384"/>
                </a:lnTo>
                <a:lnTo>
                  <a:pt x="2550348" y="3299655"/>
                </a:lnTo>
                <a:lnTo>
                  <a:pt x="2509977" y="3319922"/>
                </a:lnTo>
                <a:lnTo>
                  <a:pt x="2469018" y="3339167"/>
                </a:lnTo>
                <a:lnTo>
                  <a:pt x="2427488" y="3357376"/>
                </a:lnTo>
                <a:lnTo>
                  <a:pt x="2385404" y="3374530"/>
                </a:lnTo>
                <a:lnTo>
                  <a:pt x="2342782" y="3390614"/>
                </a:lnTo>
                <a:lnTo>
                  <a:pt x="2299639" y="3405611"/>
                </a:lnTo>
                <a:lnTo>
                  <a:pt x="2255992" y="3419503"/>
                </a:lnTo>
                <a:lnTo>
                  <a:pt x="2211857" y="3432275"/>
                </a:lnTo>
                <a:lnTo>
                  <a:pt x="2167250" y="3443909"/>
                </a:lnTo>
                <a:lnTo>
                  <a:pt x="2122190" y="3454390"/>
                </a:lnTo>
                <a:lnTo>
                  <a:pt x="2076692" y="3463700"/>
                </a:lnTo>
                <a:lnTo>
                  <a:pt x="2030772" y="3471822"/>
                </a:lnTo>
                <a:lnTo>
                  <a:pt x="1984448" y="3478741"/>
                </a:lnTo>
                <a:lnTo>
                  <a:pt x="1937737" y="3484439"/>
                </a:lnTo>
                <a:lnTo>
                  <a:pt x="1890654" y="3488900"/>
                </a:lnTo>
                <a:lnTo>
                  <a:pt x="1843217" y="3492107"/>
                </a:lnTo>
                <a:lnTo>
                  <a:pt x="1795442" y="3494043"/>
                </a:lnTo>
                <a:lnTo>
                  <a:pt x="1747346" y="3494692"/>
                </a:lnTo>
                <a:lnTo>
                  <a:pt x="1699250" y="3494043"/>
                </a:lnTo>
                <a:lnTo>
                  <a:pt x="1651475" y="3492107"/>
                </a:lnTo>
                <a:lnTo>
                  <a:pt x="1604038" y="3488900"/>
                </a:lnTo>
                <a:lnTo>
                  <a:pt x="1556955" y="3484439"/>
                </a:lnTo>
                <a:lnTo>
                  <a:pt x="1510243" y="3478741"/>
                </a:lnTo>
                <a:lnTo>
                  <a:pt x="1463920" y="3471822"/>
                </a:lnTo>
                <a:lnTo>
                  <a:pt x="1418000" y="3463700"/>
                </a:lnTo>
                <a:lnTo>
                  <a:pt x="1372502" y="3454390"/>
                </a:lnTo>
                <a:lnTo>
                  <a:pt x="1327442" y="3443909"/>
                </a:lnTo>
                <a:lnTo>
                  <a:pt x="1282835" y="3432275"/>
                </a:lnTo>
                <a:lnTo>
                  <a:pt x="1238700" y="3419503"/>
                </a:lnTo>
                <a:lnTo>
                  <a:pt x="1195053" y="3405611"/>
                </a:lnTo>
                <a:lnTo>
                  <a:pt x="1151910" y="3390614"/>
                </a:lnTo>
                <a:lnTo>
                  <a:pt x="1109288" y="3374530"/>
                </a:lnTo>
                <a:lnTo>
                  <a:pt x="1067204" y="3357376"/>
                </a:lnTo>
                <a:lnTo>
                  <a:pt x="1025674" y="3339167"/>
                </a:lnTo>
                <a:lnTo>
                  <a:pt x="984715" y="3319922"/>
                </a:lnTo>
                <a:lnTo>
                  <a:pt x="944344" y="3299655"/>
                </a:lnTo>
                <a:lnTo>
                  <a:pt x="904577" y="3278384"/>
                </a:lnTo>
                <a:lnTo>
                  <a:pt x="865431" y="3256126"/>
                </a:lnTo>
                <a:lnTo>
                  <a:pt x="826923" y="3232897"/>
                </a:lnTo>
                <a:lnTo>
                  <a:pt x="789069" y="3208715"/>
                </a:lnTo>
                <a:lnTo>
                  <a:pt x="751886" y="3183594"/>
                </a:lnTo>
                <a:lnTo>
                  <a:pt x="715390" y="3157553"/>
                </a:lnTo>
                <a:lnTo>
                  <a:pt x="679599" y="3130608"/>
                </a:lnTo>
                <a:lnTo>
                  <a:pt x="644528" y="3102775"/>
                </a:lnTo>
                <a:lnTo>
                  <a:pt x="610196" y="3074072"/>
                </a:lnTo>
                <a:lnTo>
                  <a:pt x="576617" y="3044514"/>
                </a:lnTo>
                <a:lnTo>
                  <a:pt x="543809" y="3014119"/>
                </a:lnTo>
                <a:lnTo>
                  <a:pt x="511789" y="2982903"/>
                </a:lnTo>
                <a:lnTo>
                  <a:pt x="480573" y="2950883"/>
                </a:lnTo>
                <a:lnTo>
                  <a:pt x="450178" y="2918075"/>
                </a:lnTo>
                <a:lnTo>
                  <a:pt x="420620" y="2884496"/>
                </a:lnTo>
                <a:lnTo>
                  <a:pt x="391917" y="2850164"/>
                </a:lnTo>
                <a:lnTo>
                  <a:pt x="364084" y="2815093"/>
                </a:lnTo>
                <a:lnTo>
                  <a:pt x="337139" y="2779302"/>
                </a:lnTo>
                <a:lnTo>
                  <a:pt x="311098" y="2742806"/>
                </a:lnTo>
                <a:lnTo>
                  <a:pt x="285977" y="2705623"/>
                </a:lnTo>
                <a:lnTo>
                  <a:pt x="261794" y="2667769"/>
                </a:lnTo>
                <a:lnTo>
                  <a:pt x="238566" y="2629261"/>
                </a:lnTo>
                <a:lnTo>
                  <a:pt x="216308" y="2590115"/>
                </a:lnTo>
                <a:lnTo>
                  <a:pt x="195037" y="2550348"/>
                </a:lnTo>
                <a:lnTo>
                  <a:pt x="174770" y="2509977"/>
                </a:lnTo>
                <a:lnTo>
                  <a:pt x="155525" y="2469018"/>
                </a:lnTo>
                <a:lnTo>
                  <a:pt x="137316" y="2427488"/>
                </a:lnTo>
                <a:lnTo>
                  <a:pt x="120162" y="2385404"/>
                </a:lnTo>
                <a:lnTo>
                  <a:pt x="104078" y="2342782"/>
                </a:lnTo>
                <a:lnTo>
                  <a:pt x="89081" y="2299639"/>
                </a:lnTo>
                <a:lnTo>
                  <a:pt x="75189" y="2255992"/>
                </a:lnTo>
                <a:lnTo>
                  <a:pt x="62417" y="2211857"/>
                </a:lnTo>
                <a:lnTo>
                  <a:pt x="50783" y="2167250"/>
                </a:lnTo>
                <a:lnTo>
                  <a:pt x="40302" y="2122190"/>
                </a:lnTo>
                <a:lnTo>
                  <a:pt x="30992" y="2076692"/>
                </a:lnTo>
                <a:lnTo>
                  <a:pt x="22870" y="2030772"/>
                </a:lnTo>
                <a:lnTo>
                  <a:pt x="15951" y="1984448"/>
                </a:lnTo>
                <a:lnTo>
                  <a:pt x="10253" y="1937737"/>
                </a:lnTo>
                <a:lnTo>
                  <a:pt x="5792" y="1890654"/>
                </a:lnTo>
                <a:lnTo>
                  <a:pt x="2585" y="1843217"/>
                </a:lnTo>
                <a:lnTo>
                  <a:pt x="649" y="1795442"/>
                </a:lnTo>
                <a:lnTo>
                  <a:pt x="0" y="1747346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2174" y="3869995"/>
            <a:ext cx="2301875" cy="777875"/>
          </a:xfrm>
          <a:custGeom>
            <a:avLst/>
            <a:gdLst/>
            <a:ahLst/>
            <a:cxnLst/>
            <a:rect l="l" t="t" r="r" b="b"/>
            <a:pathLst>
              <a:path w="2301875" h="777875">
                <a:moveTo>
                  <a:pt x="0" y="777323"/>
                </a:moveTo>
                <a:lnTo>
                  <a:pt x="2301595" y="0"/>
                </a:lnTo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93720" y="3840168"/>
            <a:ext cx="92075" cy="59690"/>
          </a:xfrm>
          <a:custGeom>
            <a:avLst/>
            <a:gdLst/>
            <a:ahLst/>
            <a:cxnLst/>
            <a:rect l="l" t="t" r="r" b="b"/>
            <a:pathLst>
              <a:path w="92075" h="59689">
                <a:moveTo>
                  <a:pt x="20124" y="59624"/>
                </a:moveTo>
                <a:lnTo>
                  <a:pt x="91974" y="2149"/>
                </a:lnTo>
                <a:lnTo>
                  <a:pt x="0" y="0"/>
                </a:lnTo>
                <a:lnTo>
                  <a:pt x="20124" y="59624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89423" y="1328024"/>
            <a:ext cx="2089150" cy="889000"/>
          </a:xfrm>
          <a:custGeom>
            <a:avLst/>
            <a:gdLst/>
            <a:ahLst/>
            <a:cxnLst/>
            <a:rect l="l" t="t" r="r" b="b"/>
            <a:pathLst>
              <a:path w="2089150" h="889000">
                <a:moveTo>
                  <a:pt x="0" y="0"/>
                </a:moveTo>
                <a:lnTo>
                  <a:pt x="2089020" y="888848"/>
                </a:lnTo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66119" y="2187918"/>
            <a:ext cx="92075" cy="62865"/>
          </a:xfrm>
          <a:custGeom>
            <a:avLst/>
            <a:gdLst/>
            <a:ahLst/>
            <a:cxnLst/>
            <a:rect l="l" t="t" r="r" b="b"/>
            <a:pathLst>
              <a:path w="92075" h="62865">
                <a:moveTo>
                  <a:pt x="0" y="57907"/>
                </a:moveTo>
                <a:lnTo>
                  <a:pt x="91874" y="62802"/>
                </a:lnTo>
                <a:lnTo>
                  <a:pt x="24649" y="0"/>
                </a:lnTo>
                <a:lnTo>
                  <a:pt x="0" y="57907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470886" y="3099345"/>
            <a:ext cx="2160270" cy="0"/>
          </a:xfrm>
          <a:custGeom>
            <a:avLst/>
            <a:gdLst/>
            <a:ahLst/>
            <a:cxnLst/>
            <a:rect l="l" t="t" r="r" b="b"/>
            <a:pathLst>
              <a:path w="2160270">
                <a:moveTo>
                  <a:pt x="0" y="0"/>
                </a:moveTo>
                <a:lnTo>
                  <a:pt x="2159995" y="0"/>
                </a:lnTo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630883" y="3067880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29"/>
                </a:moveTo>
                <a:lnTo>
                  <a:pt x="86449" y="31464"/>
                </a:lnTo>
                <a:lnTo>
                  <a:pt x="0" y="0"/>
                </a:lnTo>
                <a:lnTo>
                  <a:pt x="0" y="62929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380509" y="1090350"/>
            <a:ext cx="352424" cy="304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370985" y="1080824"/>
            <a:ext cx="371475" cy="323850"/>
          </a:xfrm>
          <a:custGeom>
            <a:avLst/>
            <a:gdLst/>
            <a:ahLst/>
            <a:cxnLst/>
            <a:rect l="l" t="t" r="r" b="b"/>
            <a:pathLst>
              <a:path w="371475" h="323850">
                <a:moveTo>
                  <a:pt x="0" y="0"/>
                </a:moveTo>
                <a:lnTo>
                  <a:pt x="371474" y="0"/>
                </a:lnTo>
                <a:lnTo>
                  <a:pt x="371474" y="323849"/>
                </a:lnTo>
                <a:lnTo>
                  <a:pt x="0" y="32384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300359" y="3918269"/>
            <a:ext cx="295274" cy="361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290835" y="3908743"/>
            <a:ext cx="314325" cy="381000"/>
          </a:xfrm>
          <a:custGeom>
            <a:avLst/>
            <a:gdLst/>
            <a:ahLst/>
            <a:cxnLst/>
            <a:rect l="l" t="t" r="r" b="b"/>
            <a:pathLst>
              <a:path w="314325" h="381000">
                <a:moveTo>
                  <a:pt x="0" y="0"/>
                </a:moveTo>
                <a:lnTo>
                  <a:pt x="314324" y="0"/>
                </a:lnTo>
                <a:lnTo>
                  <a:pt x="314324" y="380999"/>
                </a:lnTo>
                <a:lnTo>
                  <a:pt x="0" y="38099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245910" y="2615947"/>
            <a:ext cx="352424" cy="304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236386" y="2606421"/>
            <a:ext cx="371475" cy="323850"/>
          </a:xfrm>
          <a:custGeom>
            <a:avLst/>
            <a:gdLst/>
            <a:ahLst/>
            <a:cxnLst/>
            <a:rect l="l" t="t" r="r" b="b"/>
            <a:pathLst>
              <a:path w="371475" h="323850">
                <a:moveTo>
                  <a:pt x="0" y="0"/>
                </a:moveTo>
                <a:lnTo>
                  <a:pt x="371474" y="0"/>
                </a:lnTo>
                <a:lnTo>
                  <a:pt x="371474" y="323849"/>
                </a:lnTo>
                <a:lnTo>
                  <a:pt x="0" y="32384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585386" y="3290870"/>
            <a:ext cx="2112010" cy="0"/>
          </a:xfrm>
          <a:custGeom>
            <a:avLst/>
            <a:gdLst/>
            <a:ahLst/>
            <a:cxnLst/>
            <a:rect l="l" t="t" r="r" b="b"/>
            <a:pathLst>
              <a:path w="2112009">
                <a:moveTo>
                  <a:pt x="2111695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498938" y="3259405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86449" y="0"/>
                </a:moveTo>
                <a:lnTo>
                  <a:pt x="0" y="31464"/>
                </a:lnTo>
                <a:lnTo>
                  <a:pt x="86449" y="62929"/>
                </a:lnTo>
                <a:lnTo>
                  <a:pt x="86449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2195267" y="857250"/>
            <a:ext cx="1824989" cy="466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000" spc="-5" dirty="0">
                <a:solidFill>
                  <a:srgbClr val="38751C"/>
                </a:solidFill>
              </a:rPr>
              <a:t>activations</a:t>
            </a:r>
            <a:endParaRPr sz="3000"/>
          </a:p>
        </p:txBody>
      </p:sp>
      <p:sp>
        <p:nvSpPr>
          <p:cNvPr id="20" name="object 20"/>
          <p:cNvSpPr/>
          <p:nvPr/>
        </p:nvSpPr>
        <p:spPr>
          <a:xfrm>
            <a:off x="7164960" y="3412445"/>
            <a:ext cx="514348" cy="6762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155460" y="3402920"/>
            <a:ext cx="533400" cy="695325"/>
          </a:xfrm>
          <a:custGeom>
            <a:avLst/>
            <a:gdLst/>
            <a:ahLst/>
            <a:cxnLst/>
            <a:rect l="l" t="t" r="r" b="b"/>
            <a:pathLst>
              <a:path w="533400" h="695325">
                <a:moveTo>
                  <a:pt x="0" y="0"/>
                </a:moveTo>
                <a:lnTo>
                  <a:pt x="533373" y="0"/>
                </a:lnTo>
                <a:lnTo>
                  <a:pt x="533373" y="695323"/>
                </a:lnTo>
                <a:lnTo>
                  <a:pt x="0" y="695323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398744" y="2147685"/>
            <a:ext cx="485773" cy="63817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389244" y="2138160"/>
            <a:ext cx="504825" cy="657225"/>
          </a:xfrm>
          <a:custGeom>
            <a:avLst/>
            <a:gdLst/>
            <a:ahLst/>
            <a:cxnLst/>
            <a:rect l="l" t="t" r="r" b="b"/>
            <a:pathLst>
              <a:path w="504825" h="657225">
                <a:moveTo>
                  <a:pt x="0" y="0"/>
                </a:moveTo>
                <a:lnTo>
                  <a:pt x="504823" y="0"/>
                </a:lnTo>
                <a:lnTo>
                  <a:pt x="504823" y="657223"/>
                </a:lnTo>
                <a:lnTo>
                  <a:pt x="0" y="657223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398743" y="3350294"/>
            <a:ext cx="409574" cy="7048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389244" y="3340757"/>
            <a:ext cx="428625" cy="723900"/>
          </a:xfrm>
          <a:custGeom>
            <a:avLst/>
            <a:gdLst/>
            <a:ahLst/>
            <a:cxnLst/>
            <a:rect l="l" t="t" r="r" b="b"/>
            <a:pathLst>
              <a:path w="428625" h="723900">
                <a:moveTo>
                  <a:pt x="0" y="0"/>
                </a:moveTo>
                <a:lnTo>
                  <a:pt x="428599" y="0"/>
                </a:lnTo>
                <a:lnTo>
                  <a:pt x="428599" y="723886"/>
                </a:lnTo>
                <a:lnTo>
                  <a:pt x="0" y="723886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body" idx="1"/>
          </p:nvPr>
        </p:nvSpPr>
        <p:spPr>
          <a:xfrm>
            <a:off x="765798" y="2150921"/>
            <a:ext cx="7612402" cy="32008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52470" marR="2814955" algn="ctr"/>
            <a:r>
              <a:rPr spc="-5" dirty="0"/>
              <a:t>“local</a:t>
            </a:r>
            <a:r>
              <a:rPr spc="-35" dirty="0"/>
              <a:t> </a:t>
            </a:r>
            <a:r>
              <a:rPr spc="-5" dirty="0"/>
              <a:t>gradient”</a:t>
            </a:r>
          </a:p>
          <a:p>
            <a:pPr marL="3252470"/>
            <a:endParaRPr spc="-5" dirty="0"/>
          </a:p>
          <a:p>
            <a:pPr marL="3252470"/>
            <a:endParaRPr sz="2350">
              <a:latin typeface="Times New Roman"/>
              <a:cs typeface="Times New Roman"/>
            </a:endParaRPr>
          </a:p>
          <a:p>
            <a:pPr marL="3252470" marR="2941320" algn="ctr"/>
            <a:r>
              <a:rPr sz="4800" spc="-5" dirty="0">
                <a:solidFill>
                  <a:srgbClr val="000000"/>
                </a:solidFill>
              </a:rPr>
              <a:t>f</a:t>
            </a:r>
            <a:endParaRPr sz="4800"/>
          </a:p>
          <a:p>
            <a:pPr marL="3252470">
              <a:spcBef>
                <a:spcPts val="20"/>
              </a:spcBef>
            </a:pPr>
            <a:endParaRPr sz="7050">
              <a:latin typeface="Times New Roman"/>
              <a:cs typeface="Times New Roman"/>
            </a:endParaRPr>
          </a:p>
          <a:p>
            <a:pPr marL="6031865"/>
            <a:r>
              <a:rPr sz="3000" spc="-5" dirty="0"/>
              <a:t>gradients</a:t>
            </a:r>
            <a:endParaRPr sz="3000"/>
          </a:p>
        </p:txBody>
      </p:sp>
      <p:sp>
        <p:nvSpPr>
          <p:cNvPr id="27" name="object 27"/>
          <p:cNvSpPr/>
          <p:nvPr/>
        </p:nvSpPr>
        <p:spPr>
          <a:xfrm>
            <a:off x="799524" y="1569286"/>
            <a:ext cx="2129395" cy="15531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84738" y="1598789"/>
            <a:ext cx="811530" cy="833119"/>
          </a:xfrm>
          <a:custGeom>
            <a:avLst/>
            <a:gdLst/>
            <a:ahLst/>
            <a:cxnLst/>
            <a:rect l="l" t="t" r="r" b="b"/>
            <a:pathLst>
              <a:path w="811530" h="833119">
                <a:moveTo>
                  <a:pt x="281399" y="0"/>
                </a:moveTo>
                <a:lnTo>
                  <a:pt x="811198" y="260399"/>
                </a:lnTo>
                <a:lnTo>
                  <a:pt x="529798" y="833098"/>
                </a:lnTo>
                <a:lnTo>
                  <a:pt x="0" y="572698"/>
                </a:lnTo>
                <a:lnTo>
                  <a:pt x="281399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053371" y="1511916"/>
            <a:ext cx="2042795" cy="901700"/>
          </a:xfrm>
          <a:custGeom>
            <a:avLst/>
            <a:gdLst/>
            <a:ahLst/>
            <a:cxnLst/>
            <a:rect l="l" t="t" r="r" b="b"/>
            <a:pathLst>
              <a:path w="2042795" h="901700">
                <a:moveTo>
                  <a:pt x="2042523" y="901255"/>
                </a:moveTo>
                <a:lnTo>
                  <a:pt x="0" y="0"/>
                </a:lnTo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974279" y="1477017"/>
            <a:ext cx="92075" cy="64135"/>
          </a:xfrm>
          <a:custGeom>
            <a:avLst/>
            <a:gdLst/>
            <a:ahLst/>
            <a:cxnLst/>
            <a:rect l="l" t="t" r="r" b="b"/>
            <a:pathLst>
              <a:path w="92075" h="64134">
                <a:moveTo>
                  <a:pt x="91794" y="6112"/>
                </a:moveTo>
                <a:lnTo>
                  <a:pt x="0" y="0"/>
                </a:lnTo>
                <a:lnTo>
                  <a:pt x="66389" y="63687"/>
                </a:lnTo>
                <a:lnTo>
                  <a:pt x="91794" y="6112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399118" y="5586262"/>
            <a:ext cx="1579880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3000" b="0" i="0" u="none" strike="noStrike" kern="1200" cap="none" spc="-225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25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33" name="object 3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AF5CDCB-86EF-4B46-B0BE-E379B8DEB3F4}"/>
              </a:ext>
            </a:extLst>
          </p:cNvPr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3">
            <a:extLst>
              <a:ext uri="{FF2B5EF4-FFF2-40B4-BE49-F238E27FC236}">
                <a16:creationId xmlns:a16="http://schemas.microsoft.com/office/drawing/2014/main" id="{550E6FEC-8FBC-4F89-AEC8-955217924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Generic example</a:t>
            </a:r>
          </a:p>
        </p:txBody>
      </p:sp>
    </p:spTree>
    <p:extLst>
      <p:ext uri="{BB962C8B-B14F-4D97-AF65-F5344CB8AC3E}">
        <p14:creationId xmlns:p14="http://schemas.microsoft.com/office/powerpoint/2010/main" val="8256999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3000" b="0" i="0" u="none" strike="noStrike" kern="1200" cap="none" spc="-9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76193" y="1351999"/>
            <a:ext cx="3495040" cy="3495040"/>
          </a:xfrm>
          <a:custGeom>
            <a:avLst/>
            <a:gdLst/>
            <a:ahLst/>
            <a:cxnLst/>
            <a:rect l="l" t="t" r="r" b="b"/>
            <a:pathLst>
              <a:path w="3495040" h="3495040">
                <a:moveTo>
                  <a:pt x="0" y="1747346"/>
                </a:moveTo>
                <a:lnTo>
                  <a:pt x="649" y="1699249"/>
                </a:lnTo>
                <a:lnTo>
                  <a:pt x="2585" y="1651474"/>
                </a:lnTo>
                <a:lnTo>
                  <a:pt x="5792" y="1604036"/>
                </a:lnTo>
                <a:lnTo>
                  <a:pt x="10253" y="1556953"/>
                </a:lnTo>
                <a:lnTo>
                  <a:pt x="15951" y="1510241"/>
                </a:lnTo>
                <a:lnTo>
                  <a:pt x="22870" y="1463917"/>
                </a:lnTo>
                <a:lnTo>
                  <a:pt x="30992" y="1417998"/>
                </a:lnTo>
                <a:lnTo>
                  <a:pt x="40302" y="1372499"/>
                </a:lnTo>
                <a:lnTo>
                  <a:pt x="50783" y="1327438"/>
                </a:lnTo>
                <a:lnTo>
                  <a:pt x="62417" y="1282832"/>
                </a:lnTo>
                <a:lnTo>
                  <a:pt x="75189" y="1238697"/>
                </a:lnTo>
                <a:lnTo>
                  <a:pt x="89081" y="1195049"/>
                </a:lnTo>
                <a:lnTo>
                  <a:pt x="104078" y="1151906"/>
                </a:lnTo>
                <a:lnTo>
                  <a:pt x="120162" y="1109284"/>
                </a:lnTo>
                <a:lnTo>
                  <a:pt x="137316" y="1067200"/>
                </a:lnTo>
                <a:lnTo>
                  <a:pt x="155525" y="1025670"/>
                </a:lnTo>
                <a:lnTo>
                  <a:pt x="174770" y="984711"/>
                </a:lnTo>
                <a:lnTo>
                  <a:pt x="195037" y="944340"/>
                </a:lnTo>
                <a:lnTo>
                  <a:pt x="216308" y="904573"/>
                </a:lnTo>
                <a:lnTo>
                  <a:pt x="238566" y="865427"/>
                </a:lnTo>
                <a:lnTo>
                  <a:pt x="261794" y="826918"/>
                </a:lnTo>
                <a:lnTo>
                  <a:pt x="285977" y="789064"/>
                </a:lnTo>
                <a:lnTo>
                  <a:pt x="311098" y="751881"/>
                </a:lnTo>
                <a:lnTo>
                  <a:pt x="337139" y="715386"/>
                </a:lnTo>
                <a:lnTo>
                  <a:pt x="364084" y="679595"/>
                </a:lnTo>
                <a:lnTo>
                  <a:pt x="391917" y="644524"/>
                </a:lnTo>
                <a:lnTo>
                  <a:pt x="420620" y="610192"/>
                </a:lnTo>
                <a:lnTo>
                  <a:pt x="450178" y="576613"/>
                </a:lnTo>
                <a:lnTo>
                  <a:pt x="480573" y="543805"/>
                </a:lnTo>
                <a:lnTo>
                  <a:pt x="511789" y="511785"/>
                </a:lnTo>
                <a:lnTo>
                  <a:pt x="543809" y="480569"/>
                </a:lnTo>
                <a:lnTo>
                  <a:pt x="576617" y="450174"/>
                </a:lnTo>
                <a:lnTo>
                  <a:pt x="610196" y="420617"/>
                </a:lnTo>
                <a:lnTo>
                  <a:pt x="644528" y="391914"/>
                </a:lnTo>
                <a:lnTo>
                  <a:pt x="679599" y="364081"/>
                </a:lnTo>
                <a:lnTo>
                  <a:pt x="715390" y="337136"/>
                </a:lnTo>
                <a:lnTo>
                  <a:pt x="751886" y="311095"/>
                </a:lnTo>
                <a:lnTo>
                  <a:pt x="789069" y="285975"/>
                </a:lnTo>
                <a:lnTo>
                  <a:pt x="826923" y="261792"/>
                </a:lnTo>
                <a:lnTo>
                  <a:pt x="865431" y="238563"/>
                </a:lnTo>
                <a:lnTo>
                  <a:pt x="904577" y="216306"/>
                </a:lnTo>
                <a:lnTo>
                  <a:pt x="944344" y="195035"/>
                </a:lnTo>
                <a:lnTo>
                  <a:pt x="984715" y="174769"/>
                </a:lnTo>
                <a:lnTo>
                  <a:pt x="1025674" y="155523"/>
                </a:lnTo>
                <a:lnTo>
                  <a:pt x="1067204" y="137315"/>
                </a:lnTo>
                <a:lnTo>
                  <a:pt x="1109288" y="120160"/>
                </a:lnTo>
                <a:lnTo>
                  <a:pt x="1151910" y="104077"/>
                </a:lnTo>
                <a:lnTo>
                  <a:pt x="1195053" y="89080"/>
                </a:lnTo>
                <a:lnTo>
                  <a:pt x="1238700" y="75188"/>
                </a:lnTo>
                <a:lnTo>
                  <a:pt x="1282835" y="62416"/>
                </a:lnTo>
                <a:lnTo>
                  <a:pt x="1327442" y="50782"/>
                </a:lnTo>
                <a:lnTo>
                  <a:pt x="1372502" y="40302"/>
                </a:lnTo>
                <a:lnTo>
                  <a:pt x="1418000" y="30992"/>
                </a:lnTo>
                <a:lnTo>
                  <a:pt x="1463920" y="22869"/>
                </a:lnTo>
                <a:lnTo>
                  <a:pt x="1510243" y="15951"/>
                </a:lnTo>
                <a:lnTo>
                  <a:pt x="1556955" y="10253"/>
                </a:lnTo>
                <a:lnTo>
                  <a:pt x="1604038" y="5792"/>
                </a:lnTo>
                <a:lnTo>
                  <a:pt x="1651475" y="2585"/>
                </a:lnTo>
                <a:lnTo>
                  <a:pt x="1699250" y="649"/>
                </a:lnTo>
                <a:lnTo>
                  <a:pt x="1747346" y="0"/>
                </a:lnTo>
                <a:lnTo>
                  <a:pt x="1796921" y="702"/>
                </a:lnTo>
                <a:lnTo>
                  <a:pt x="1846325" y="2803"/>
                </a:lnTo>
                <a:lnTo>
                  <a:pt x="1895530" y="6290"/>
                </a:lnTo>
                <a:lnTo>
                  <a:pt x="1944510" y="11153"/>
                </a:lnTo>
                <a:lnTo>
                  <a:pt x="1993237" y="17380"/>
                </a:lnTo>
                <a:lnTo>
                  <a:pt x="2041685" y="24961"/>
                </a:lnTo>
                <a:lnTo>
                  <a:pt x="2089828" y="33884"/>
                </a:lnTo>
                <a:lnTo>
                  <a:pt x="2137639" y="44139"/>
                </a:lnTo>
                <a:lnTo>
                  <a:pt x="2185091" y="55715"/>
                </a:lnTo>
                <a:lnTo>
                  <a:pt x="2232157" y="68599"/>
                </a:lnTo>
                <a:lnTo>
                  <a:pt x="2278810" y="82782"/>
                </a:lnTo>
                <a:lnTo>
                  <a:pt x="2325025" y="98252"/>
                </a:lnTo>
                <a:lnTo>
                  <a:pt x="2370773" y="114997"/>
                </a:lnTo>
                <a:lnTo>
                  <a:pt x="2416029" y="133008"/>
                </a:lnTo>
                <a:lnTo>
                  <a:pt x="2460765" y="152273"/>
                </a:lnTo>
                <a:lnTo>
                  <a:pt x="2504956" y="172781"/>
                </a:lnTo>
                <a:lnTo>
                  <a:pt x="2548573" y="194520"/>
                </a:lnTo>
                <a:lnTo>
                  <a:pt x="2591591" y="217480"/>
                </a:lnTo>
                <a:lnTo>
                  <a:pt x="2633983" y="241650"/>
                </a:lnTo>
                <a:lnTo>
                  <a:pt x="2675722" y="267018"/>
                </a:lnTo>
                <a:lnTo>
                  <a:pt x="2716781" y="293574"/>
                </a:lnTo>
                <a:lnTo>
                  <a:pt x="2757134" y="321307"/>
                </a:lnTo>
                <a:lnTo>
                  <a:pt x="2796753" y="350204"/>
                </a:lnTo>
                <a:lnTo>
                  <a:pt x="2835613" y="380256"/>
                </a:lnTo>
                <a:lnTo>
                  <a:pt x="2873686" y="411452"/>
                </a:lnTo>
                <a:lnTo>
                  <a:pt x="2910946" y="443779"/>
                </a:lnTo>
                <a:lnTo>
                  <a:pt x="2947366" y="477227"/>
                </a:lnTo>
                <a:lnTo>
                  <a:pt x="2982918" y="511786"/>
                </a:lnTo>
                <a:lnTo>
                  <a:pt x="3017475" y="547338"/>
                </a:lnTo>
                <a:lnTo>
                  <a:pt x="3050922" y="583757"/>
                </a:lnTo>
                <a:lnTo>
                  <a:pt x="3083248" y="621015"/>
                </a:lnTo>
                <a:lnTo>
                  <a:pt x="3114442" y="659087"/>
                </a:lnTo>
                <a:lnTo>
                  <a:pt x="3144493" y="697946"/>
                </a:lnTo>
                <a:lnTo>
                  <a:pt x="3173389" y="737565"/>
                </a:lnTo>
                <a:lnTo>
                  <a:pt x="3201121" y="777917"/>
                </a:lnTo>
                <a:lnTo>
                  <a:pt x="3227676" y="818975"/>
                </a:lnTo>
                <a:lnTo>
                  <a:pt x="3253044" y="860713"/>
                </a:lnTo>
                <a:lnTo>
                  <a:pt x="3277213" y="903104"/>
                </a:lnTo>
                <a:lnTo>
                  <a:pt x="3300172" y="946122"/>
                </a:lnTo>
                <a:lnTo>
                  <a:pt x="3321911" y="989739"/>
                </a:lnTo>
                <a:lnTo>
                  <a:pt x="3342419" y="1033929"/>
                </a:lnTo>
                <a:lnTo>
                  <a:pt x="3361683" y="1078665"/>
                </a:lnTo>
                <a:lnTo>
                  <a:pt x="3379694" y="1123920"/>
                </a:lnTo>
                <a:lnTo>
                  <a:pt x="3396440" y="1169668"/>
                </a:lnTo>
                <a:lnTo>
                  <a:pt x="3411910" y="1215882"/>
                </a:lnTo>
                <a:lnTo>
                  <a:pt x="3426092" y="1262535"/>
                </a:lnTo>
                <a:lnTo>
                  <a:pt x="3438977" y="1309601"/>
                </a:lnTo>
                <a:lnTo>
                  <a:pt x="3450552" y="1357052"/>
                </a:lnTo>
                <a:lnTo>
                  <a:pt x="3460807" y="1404863"/>
                </a:lnTo>
                <a:lnTo>
                  <a:pt x="3469731" y="1453006"/>
                </a:lnTo>
                <a:lnTo>
                  <a:pt x="3477312" y="1501454"/>
                </a:lnTo>
                <a:lnTo>
                  <a:pt x="3483539" y="1550182"/>
                </a:lnTo>
                <a:lnTo>
                  <a:pt x="3488402" y="1599161"/>
                </a:lnTo>
                <a:lnTo>
                  <a:pt x="3491889" y="1648366"/>
                </a:lnTo>
                <a:lnTo>
                  <a:pt x="3493990" y="1697770"/>
                </a:lnTo>
                <a:lnTo>
                  <a:pt x="3494692" y="1747346"/>
                </a:lnTo>
                <a:lnTo>
                  <a:pt x="3494043" y="1795442"/>
                </a:lnTo>
                <a:lnTo>
                  <a:pt x="3492107" y="1843217"/>
                </a:lnTo>
                <a:lnTo>
                  <a:pt x="3488900" y="1890654"/>
                </a:lnTo>
                <a:lnTo>
                  <a:pt x="3484439" y="1937737"/>
                </a:lnTo>
                <a:lnTo>
                  <a:pt x="3478741" y="1984448"/>
                </a:lnTo>
                <a:lnTo>
                  <a:pt x="3471822" y="2030772"/>
                </a:lnTo>
                <a:lnTo>
                  <a:pt x="3463700" y="2076692"/>
                </a:lnTo>
                <a:lnTo>
                  <a:pt x="3454390" y="2122190"/>
                </a:lnTo>
                <a:lnTo>
                  <a:pt x="3443909" y="2167250"/>
                </a:lnTo>
                <a:lnTo>
                  <a:pt x="3432275" y="2211857"/>
                </a:lnTo>
                <a:lnTo>
                  <a:pt x="3419503" y="2255992"/>
                </a:lnTo>
                <a:lnTo>
                  <a:pt x="3405611" y="2299639"/>
                </a:lnTo>
                <a:lnTo>
                  <a:pt x="3390614" y="2342782"/>
                </a:lnTo>
                <a:lnTo>
                  <a:pt x="3374530" y="2385404"/>
                </a:lnTo>
                <a:lnTo>
                  <a:pt x="3357376" y="2427488"/>
                </a:lnTo>
                <a:lnTo>
                  <a:pt x="3339167" y="2469018"/>
                </a:lnTo>
                <a:lnTo>
                  <a:pt x="3319922" y="2509977"/>
                </a:lnTo>
                <a:lnTo>
                  <a:pt x="3299655" y="2550348"/>
                </a:lnTo>
                <a:lnTo>
                  <a:pt x="3278384" y="2590115"/>
                </a:lnTo>
                <a:lnTo>
                  <a:pt x="3256126" y="2629261"/>
                </a:lnTo>
                <a:lnTo>
                  <a:pt x="3232897" y="2667769"/>
                </a:lnTo>
                <a:lnTo>
                  <a:pt x="3208715" y="2705623"/>
                </a:lnTo>
                <a:lnTo>
                  <a:pt x="3183594" y="2742806"/>
                </a:lnTo>
                <a:lnTo>
                  <a:pt x="3157553" y="2779302"/>
                </a:lnTo>
                <a:lnTo>
                  <a:pt x="3130608" y="2815093"/>
                </a:lnTo>
                <a:lnTo>
                  <a:pt x="3102775" y="2850164"/>
                </a:lnTo>
                <a:lnTo>
                  <a:pt x="3074072" y="2884496"/>
                </a:lnTo>
                <a:lnTo>
                  <a:pt x="3044514" y="2918075"/>
                </a:lnTo>
                <a:lnTo>
                  <a:pt x="3014119" y="2950883"/>
                </a:lnTo>
                <a:lnTo>
                  <a:pt x="2982903" y="2982903"/>
                </a:lnTo>
                <a:lnTo>
                  <a:pt x="2950883" y="3014119"/>
                </a:lnTo>
                <a:lnTo>
                  <a:pt x="2918075" y="3044514"/>
                </a:lnTo>
                <a:lnTo>
                  <a:pt x="2884496" y="3074072"/>
                </a:lnTo>
                <a:lnTo>
                  <a:pt x="2850164" y="3102775"/>
                </a:lnTo>
                <a:lnTo>
                  <a:pt x="2815093" y="3130608"/>
                </a:lnTo>
                <a:lnTo>
                  <a:pt x="2779302" y="3157553"/>
                </a:lnTo>
                <a:lnTo>
                  <a:pt x="2742806" y="3183594"/>
                </a:lnTo>
                <a:lnTo>
                  <a:pt x="2705623" y="3208715"/>
                </a:lnTo>
                <a:lnTo>
                  <a:pt x="2667769" y="3232897"/>
                </a:lnTo>
                <a:lnTo>
                  <a:pt x="2629261" y="3256126"/>
                </a:lnTo>
                <a:lnTo>
                  <a:pt x="2590115" y="3278384"/>
                </a:lnTo>
                <a:lnTo>
                  <a:pt x="2550348" y="3299655"/>
                </a:lnTo>
                <a:lnTo>
                  <a:pt x="2509977" y="3319922"/>
                </a:lnTo>
                <a:lnTo>
                  <a:pt x="2469018" y="3339167"/>
                </a:lnTo>
                <a:lnTo>
                  <a:pt x="2427488" y="3357376"/>
                </a:lnTo>
                <a:lnTo>
                  <a:pt x="2385404" y="3374530"/>
                </a:lnTo>
                <a:lnTo>
                  <a:pt x="2342782" y="3390614"/>
                </a:lnTo>
                <a:lnTo>
                  <a:pt x="2299639" y="3405611"/>
                </a:lnTo>
                <a:lnTo>
                  <a:pt x="2255992" y="3419503"/>
                </a:lnTo>
                <a:lnTo>
                  <a:pt x="2211857" y="3432275"/>
                </a:lnTo>
                <a:lnTo>
                  <a:pt x="2167250" y="3443909"/>
                </a:lnTo>
                <a:lnTo>
                  <a:pt x="2122190" y="3454390"/>
                </a:lnTo>
                <a:lnTo>
                  <a:pt x="2076692" y="3463700"/>
                </a:lnTo>
                <a:lnTo>
                  <a:pt x="2030772" y="3471822"/>
                </a:lnTo>
                <a:lnTo>
                  <a:pt x="1984448" y="3478741"/>
                </a:lnTo>
                <a:lnTo>
                  <a:pt x="1937737" y="3484439"/>
                </a:lnTo>
                <a:lnTo>
                  <a:pt x="1890654" y="3488900"/>
                </a:lnTo>
                <a:lnTo>
                  <a:pt x="1843217" y="3492107"/>
                </a:lnTo>
                <a:lnTo>
                  <a:pt x="1795442" y="3494043"/>
                </a:lnTo>
                <a:lnTo>
                  <a:pt x="1747346" y="3494692"/>
                </a:lnTo>
                <a:lnTo>
                  <a:pt x="1699250" y="3494043"/>
                </a:lnTo>
                <a:lnTo>
                  <a:pt x="1651475" y="3492107"/>
                </a:lnTo>
                <a:lnTo>
                  <a:pt x="1604038" y="3488900"/>
                </a:lnTo>
                <a:lnTo>
                  <a:pt x="1556955" y="3484439"/>
                </a:lnTo>
                <a:lnTo>
                  <a:pt x="1510243" y="3478741"/>
                </a:lnTo>
                <a:lnTo>
                  <a:pt x="1463920" y="3471822"/>
                </a:lnTo>
                <a:lnTo>
                  <a:pt x="1418000" y="3463700"/>
                </a:lnTo>
                <a:lnTo>
                  <a:pt x="1372502" y="3454390"/>
                </a:lnTo>
                <a:lnTo>
                  <a:pt x="1327442" y="3443909"/>
                </a:lnTo>
                <a:lnTo>
                  <a:pt x="1282835" y="3432275"/>
                </a:lnTo>
                <a:lnTo>
                  <a:pt x="1238700" y="3419503"/>
                </a:lnTo>
                <a:lnTo>
                  <a:pt x="1195053" y="3405611"/>
                </a:lnTo>
                <a:lnTo>
                  <a:pt x="1151910" y="3390614"/>
                </a:lnTo>
                <a:lnTo>
                  <a:pt x="1109288" y="3374530"/>
                </a:lnTo>
                <a:lnTo>
                  <a:pt x="1067204" y="3357376"/>
                </a:lnTo>
                <a:lnTo>
                  <a:pt x="1025674" y="3339167"/>
                </a:lnTo>
                <a:lnTo>
                  <a:pt x="984715" y="3319922"/>
                </a:lnTo>
                <a:lnTo>
                  <a:pt x="944344" y="3299655"/>
                </a:lnTo>
                <a:lnTo>
                  <a:pt x="904577" y="3278384"/>
                </a:lnTo>
                <a:lnTo>
                  <a:pt x="865431" y="3256126"/>
                </a:lnTo>
                <a:lnTo>
                  <a:pt x="826923" y="3232897"/>
                </a:lnTo>
                <a:lnTo>
                  <a:pt x="789069" y="3208715"/>
                </a:lnTo>
                <a:lnTo>
                  <a:pt x="751886" y="3183594"/>
                </a:lnTo>
                <a:lnTo>
                  <a:pt x="715390" y="3157553"/>
                </a:lnTo>
                <a:lnTo>
                  <a:pt x="679599" y="3130608"/>
                </a:lnTo>
                <a:lnTo>
                  <a:pt x="644528" y="3102775"/>
                </a:lnTo>
                <a:lnTo>
                  <a:pt x="610196" y="3074072"/>
                </a:lnTo>
                <a:lnTo>
                  <a:pt x="576617" y="3044514"/>
                </a:lnTo>
                <a:lnTo>
                  <a:pt x="543809" y="3014119"/>
                </a:lnTo>
                <a:lnTo>
                  <a:pt x="511789" y="2982903"/>
                </a:lnTo>
                <a:lnTo>
                  <a:pt x="480573" y="2950883"/>
                </a:lnTo>
                <a:lnTo>
                  <a:pt x="450178" y="2918075"/>
                </a:lnTo>
                <a:lnTo>
                  <a:pt x="420620" y="2884496"/>
                </a:lnTo>
                <a:lnTo>
                  <a:pt x="391917" y="2850164"/>
                </a:lnTo>
                <a:lnTo>
                  <a:pt x="364084" y="2815093"/>
                </a:lnTo>
                <a:lnTo>
                  <a:pt x="337139" y="2779302"/>
                </a:lnTo>
                <a:lnTo>
                  <a:pt x="311098" y="2742806"/>
                </a:lnTo>
                <a:lnTo>
                  <a:pt x="285977" y="2705623"/>
                </a:lnTo>
                <a:lnTo>
                  <a:pt x="261794" y="2667769"/>
                </a:lnTo>
                <a:lnTo>
                  <a:pt x="238566" y="2629261"/>
                </a:lnTo>
                <a:lnTo>
                  <a:pt x="216308" y="2590115"/>
                </a:lnTo>
                <a:lnTo>
                  <a:pt x="195037" y="2550348"/>
                </a:lnTo>
                <a:lnTo>
                  <a:pt x="174770" y="2509977"/>
                </a:lnTo>
                <a:lnTo>
                  <a:pt x="155525" y="2469018"/>
                </a:lnTo>
                <a:lnTo>
                  <a:pt x="137316" y="2427488"/>
                </a:lnTo>
                <a:lnTo>
                  <a:pt x="120162" y="2385404"/>
                </a:lnTo>
                <a:lnTo>
                  <a:pt x="104078" y="2342782"/>
                </a:lnTo>
                <a:lnTo>
                  <a:pt x="89081" y="2299639"/>
                </a:lnTo>
                <a:lnTo>
                  <a:pt x="75189" y="2255992"/>
                </a:lnTo>
                <a:lnTo>
                  <a:pt x="62417" y="2211857"/>
                </a:lnTo>
                <a:lnTo>
                  <a:pt x="50783" y="2167250"/>
                </a:lnTo>
                <a:lnTo>
                  <a:pt x="40302" y="2122190"/>
                </a:lnTo>
                <a:lnTo>
                  <a:pt x="30992" y="2076692"/>
                </a:lnTo>
                <a:lnTo>
                  <a:pt x="22870" y="2030772"/>
                </a:lnTo>
                <a:lnTo>
                  <a:pt x="15951" y="1984448"/>
                </a:lnTo>
                <a:lnTo>
                  <a:pt x="10253" y="1937737"/>
                </a:lnTo>
                <a:lnTo>
                  <a:pt x="5792" y="1890654"/>
                </a:lnTo>
                <a:lnTo>
                  <a:pt x="2585" y="1843217"/>
                </a:lnTo>
                <a:lnTo>
                  <a:pt x="649" y="1795442"/>
                </a:lnTo>
                <a:lnTo>
                  <a:pt x="0" y="1747346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2174" y="3869995"/>
            <a:ext cx="2301875" cy="777875"/>
          </a:xfrm>
          <a:custGeom>
            <a:avLst/>
            <a:gdLst/>
            <a:ahLst/>
            <a:cxnLst/>
            <a:rect l="l" t="t" r="r" b="b"/>
            <a:pathLst>
              <a:path w="2301875" h="777875">
                <a:moveTo>
                  <a:pt x="0" y="777323"/>
                </a:moveTo>
                <a:lnTo>
                  <a:pt x="2301595" y="0"/>
                </a:lnTo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93720" y="3840168"/>
            <a:ext cx="92075" cy="59690"/>
          </a:xfrm>
          <a:custGeom>
            <a:avLst/>
            <a:gdLst/>
            <a:ahLst/>
            <a:cxnLst/>
            <a:rect l="l" t="t" r="r" b="b"/>
            <a:pathLst>
              <a:path w="92075" h="59689">
                <a:moveTo>
                  <a:pt x="20124" y="59624"/>
                </a:moveTo>
                <a:lnTo>
                  <a:pt x="91974" y="2149"/>
                </a:lnTo>
                <a:lnTo>
                  <a:pt x="0" y="0"/>
                </a:lnTo>
                <a:lnTo>
                  <a:pt x="20124" y="59624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89423" y="1328024"/>
            <a:ext cx="2089150" cy="889000"/>
          </a:xfrm>
          <a:custGeom>
            <a:avLst/>
            <a:gdLst/>
            <a:ahLst/>
            <a:cxnLst/>
            <a:rect l="l" t="t" r="r" b="b"/>
            <a:pathLst>
              <a:path w="2089150" h="889000">
                <a:moveTo>
                  <a:pt x="0" y="0"/>
                </a:moveTo>
                <a:lnTo>
                  <a:pt x="2089020" y="888848"/>
                </a:lnTo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66119" y="2187918"/>
            <a:ext cx="92075" cy="62865"/>
          </a:xfrm>
          <a:custGeom>
            <a:avLst/>
            <a:gdLst/>
            <a:ahLst/>
            <a:cxnLst/>
            <a:rect l="l" t="t" r="r" b="b"/>
            <a:pathLst>
              <a:path w="92075" h="62865">
                <a:moveTo>
                  <a:pt x="0" y="57907"/>
                </a:moveTo>
                <a:lnTo>
                  <a:pt x="91874" y="62802"/>
                </a:lnTo>
                <a:lnTo>
                  <a:pt x="24649" y="0"/>
                </a:lnTo>
                <a:lnTo>
                  <a:pt x="0" y="57907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470886" y="3099345"/>
            <a:ext cx="2160270" cy="0"/>
          </a:xfrm>
          <a:custGeom>
            <a:avLst/>
            <a:gdLst/>
            <a:ahLst/>
            <a:cxnLst/>
            <a:rect l="l" t="t" r="r" b="b"/>
            <a:pathLst>
              <a:path w="2160270">
                <a:moveTo>
                  <a:pt x="0" y="0"/>
                </a:moveTo>
                <a:lnTo>
                  <a:pt x="2159995" y="0"/>
                </a:lnTo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630883" y="3067880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29"/>
                </a:moveTo>
                <a:lnTo>
                  <a:pt x="86449" y="31464"/>
                </a:lnTo>
                <a:lnTo>
                  <a:pt x="0" y="0"/>
                </a:lnTo>
                <a:lnTo>
                  <a:pt x="0" y="62929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380509" y="1090350"/>
            <a:ext cx="352424" cy="304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370985" y="1080824"/>
            <a:ext cx="371475" cy="323850"/>
          </a:xfrm>
          <a:custGeom>
            <a:avLst/>
            <a:gdLst/>
            <a:ahLst/>
            <a:cxnLst/>
            <a:rect l="l" t="t" r="r" b="b"/>
            <a:pathLst>
              <a:path w="371475" h="323850">
                <a:moveTo>
                  <a:pt x="0" y="0"/>
                </a:moveTo>
                <a:lnTo>
                  <a:pt x="371474" y="0"/>
                </a:lnTo>
                <a:lnTo>
                  <a:pt x="371474" y="323849"/>
                </a:lnTo>
                <a:lnTo>
                  <a:pt x="0" y="32384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300359" y="3918269"/>
            <a:ext cx="295274" cy="361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290835" y="3908743"/>
            <a:ext cx="314325" cy="381000"/>
          </a:xfrm>
          <a:custGeom>
            <a:avLst/>
            <a:gdLst/>
            <a:ahLst/>
            <a:cxnLst/>
            <a:rect l="l" t="t" r="r" b="b"/>
            <a:pathLst>
              <a:path w="314325" h="381000">
                <a:moveTo>
                  <a:pt x="0" y="0"/>
                </a:moveTo>
                <a:lnTo>
                  <a:pt x="314324" y="0"/>
                </a:lnTo>
                <a:lnTo>
                  <a:pt x="314324" y="380999"/>
                </a:lnTo>
                <a:lnTo>
                  <a:pt x="0" y="38099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245910" y="2615947"/>
            <a:ext cx="352424" cy="304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236386" y="2606421"/>
            <a:ext cx="371475" cy="323850"/>
          </a:xfrm>
          <a:custGeom>
            <a:avLst/>
            <a:gdLst/>
            <a:ahLst/>
            <a:cxnLst/>
            <a:rect l="l" t="t" r="r" b="b"/>
            <a:pathLst>
              <a:path w="371475" h="323850">
                <a:moveTo>
                  <a:pt x="0" y="0"/>
                </a:moveTo>
                <a:lnTo>
                  <a:pt x="371474" y="0"/>
                </a:lnTo>
                <a:lnTo>
                  <a:pt x="371474" y="323849"/>
                </a:lnTo>
                <a:lnTo>
                  <a:pt x="0" y="32384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585386" y="3290870"/>
            <a:ext cx="2112010" cy="0"/>
          </a:xfrm>
          <a:custGeom>
            <a:avLst/>
            <a:gdLst/>
            <a:ahLst/>
            <a:cxnLst/>
            <a:rect l="l" t="t" r="r" b="b"/>
            <a:pathLst>
              <a:path w="2112009">
                <a:moveTo>
                  <a:pt x="2111695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498938" y="3259405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86449" y="0"/>
                </a:moveTo>
                <a:lnTo>
                  <a:pt x="0" y="31464"/>
                </a:lnTo>
                <a:lnTo>
                  <a:pt x="86449" y="62929"/>
                </a:lnTo>
                <a:lnTo>
                  <a:pt x="86449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2195267" y="857250"/>
            <a:ext cx="1824989" cy="466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000" spc="-5" dirty="0">
                <a:solidFill>
                  <a:srgbClr val="38751C"/>
                </a:solidFill>
              </a:rPr>
              <a:t>activations</a:t>
            </a:r>
            <a:endParaRPr sz="3000"/>
          </a:p>
        </p:txBody>
      </p:sp>
      <p:sp>
        <p:nvSpPr>
          <p:cNvPr id="20" name="object 20"/>
          <p:cNvSpPr/>
          <p:nvPr/>
        </p:nvSpPr>
        <p:spPr>
          <a:xfrm>
            <a:off x="7164960" y="3412445"/>
            <a:ext cx="514348" cy="6762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155460" y="3402920"/>
            <a:ext cx="533400" cy="695325"/>
          </a:xfrm>
          <a:custGeom>
            <a:avLst/>
            <a:gdLst/>
            <a:ahLst/>
            <a:cxnLst/>
            <a:rect l="l" t="t" r="r" b="b"/>
            <a:pathLst>
              <a:path w="533400" h="695325">
                <a:moveTo>
                  <a:pt x="0" y="0"/>
                </a:moveTo>
                <a:lnTo>
                  <a:pt x="533373" y="0"/>
                </a:lnTo>
                <a:lnTo>
                  <a:pt x="533373" y="695323"/>
                </a:lnTo>
                <a:lnTo>
                  <a:pt x="0" y="695323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398744" y="2147685"/>
            <a:ext cx="485773" cy="63817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389244" y="2138160"/>
            <a:ext cx="504825" cy="657225"/>
          </a:xfrm>
          <a:custGeom>
            <a:avLst/>
            <a:gdLst/>
            <a:ahLst/>
            <a:cxnLst/>
            <a:rect l="l" t="t" r="r" b="b"/>
            <a:pathLst>
              <a:path w="504825" h="657225">
                <a:moveTo>
                  <a:pt x="0" y="0"/>
                </a:moveTo>
                <a:lnTo>
                  <a:pt x="504823" y="0"/>
                </a:lnTo>
                <a:lnTo>
                  <a:pt x="504823" y="657223"/>
                </a:lnTo>
                <a:lnTo>
                  <a:pt x="0" y="657223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398743" y="3350294"/>
            <a:ext cx="409574" cy="7048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389244" y="3340757"/>
            <a:ext cx="428625" cy="723900"/>
          </a:xfrm>
          <a:custGeom>
            <a:avLst/>
            <a:gdLst/>
            <a:ahLst/>
            <a:cxnLst/>
            <a:rect l="l" t="t" r="r" b="b"/>
            <a:pathLst>
              <a:path w="428625" h="723900">
                <a:moveTo>
                  <a:pt x="0" y="0"/>
                </a:moveTo>
                <a:lnTo>
                  <a:pt x="428599" y="0"/>
                </a:lnTo>
                <a:lnTo>
                  <a:pt x="428599" y="723886"/>
                </a:lnTo>
                <a:lnTo>
                  <a:pt x="0" y="723886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body" idx="1"/>
          </p:nvPr>
        </p:nvSpPr>
        <p:spPr>
          <a:xfrm>
            <a:off x="765798" y="2150921"/>
            <a:ext cx="7612402" cy="32008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52470" marR="2814955" algn="ctr"/>
            <a:r>
              <a:rPr spc="-5" dirty="0"/>
              <a:t>“local</a:t>
            </a:r>
            <a:r>
              <a:rPr spc="-35" dirty="0"/>
              <a:t> </a:t>
            </a:r>
            <a:r>
              <a:rPr spc="-5" dirty="0"/>
              <a:t>gradient”</a:t>
            </a:r>
          </a:p>
          <a:p>
            <a:pPr marL="3252470"/>
            <a:endParaRPr spc="-5" dirty="0"/>
          </a:p>
          <a:p>
            <a:pPr marL="3252470"/>
            <a:endParaRPr sz="2350">
              <a:latin typeface="Times New Roman"/>
              <a:cs typeface="Times New Roman"/>
            </a:endParaRPr>
          </a:p>
          <a:p>
            <a:pPr marL="3252470" marR="2941320" algn="ctr"/>
            <a:r>
              <a:rPr sz="4800" spc="-5" dirty="0">
                <a:solidFill>
                  <a:srgbClr val="000000"/>
                </a:solidFill>
              </a:rPr>
              <a:t>f</a:t>
            </a:r>
            <a:endParaRPr sz="4800"/>
          </a:p>
          <a:p>
            <a:pPr marL="3252470">
              <a:spcBef>
                <a:spcPts val="20"/>
              </a:spcBef>
            </a:pPr>
            <a:endParaRPr sz="7050">
              <a:latin typeface="Times New Roman"/>
              <a:cs typeface="Times New Roman"/>
            </a:endParaRPr>
          </a:p>
          <a:p>
            <a:pPr marL="6031865"/>
            <a:r>
              <a:rPr sz="3000" spc="-5" dirty="0"/>
              <a:t>gradients</a:t>
            </a:r>
            <a:endParaRPr sz="3000"/>
          </a:p>
        </p:txBody>
      </p:sp>
      <p:sp>
        <p:nvSpPr>
          <p:cNvPr id="27" name="object 27"/>
          <p:cNvSpPr/>
          <p:nvPr/>
        </p:nvSpPr>
        <p:spPr>
          <a:xfrm>
            <a:off x="799524" y="1569286"/>
            <a:ext cx="2129395" cy="15531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84738" y="1598789"/>
            <a:ext cx="811530" cy="833119"/>
          </a:xfrm>
          <a:custGeom>
            <a:avLst/>
            <a:gdLst/>
            <a:ahLst/>
            <a:cxnLst/>
            <a:rect l="l" t="t" r="r" b="b"/>
            <a:pathLst>
              <a:path w="811530" h="833119">
                <a:moveTo>
                  <a:pt x="281399" y="0"/>
                </a:moveTo>
                <a:lnTo>
                  <a:pt x="811198" y="260399"/>
                </a:lnTo>
                <a:lnTo>
                  <a:pt x="529798" y="833098"/>
                </a:lnTo>
                <a:lnTo>
                  <a:pt x="0" y="572698"/>
                </a:lnTo>
                <a:lnTo>
                  <a:pt x="281399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202508" y="4046528"/>
            <a:ext cx="2132702" cy="13204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195922" y="4528467"/>
            <a:ext cx="767080" cy="796290"/>
          </a:xfrm>
          <a:custGeom>
            <a:avLst/>
            <a:gdLst/>
            <a:ahLst/>
            <a:cxnLst/>
            <a:rect l="l" t="t" r="r" b="b"/>
            <a:pathLst>
              <a:path w="767080" h="796289">
                <a:moveTo>
                  <a:pt x="0" y="193199"/>
                </a:moveTo>
                <a:lnTo>
                  <a:pt x="557698" y="0"/>
                </a:lnTo>
                <a:lnTo>
                  <a:pt x="766798" y="602998"/>
                </a:lnTo>
                <a:lnTo>
                  <a:pt x="209099" y="796198"/>
                </a:lnTo>
                <a:lnTo>
                  <a:pt x="0" y="193199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053371" y="1511916"/>
            <a:ext cx="2042795" cy="901700"/>
          </a:xfrm>
          <a:custGeom>
            <a:avLst/>
            <a:gdLst/>
            <a:ahLst/>
            <a:cxnLst/>
            <a:rect l="l" t="t" r="r" b="b"/>
            <a:pathLst>
              <a:path w="2042795" h="901700">
                <a:moveTo>
                  <a:pt x="2042523" y="901255"/>
                </a:moveTo>
                <a:lnTo>
                  <a:pt x="0" y="0"/>
                </a:lnTo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974279" y="1477017"/>
            <a:ext cx="92075" cy="64135"/>
          </a:xfrm>
          <a:custGeom>
            <a:avLst/>
            <a:gdLst/>
            <a:ahLst/>
            <a:cxnLst/>
            <a:rect l="l" t="t" r="r" b="b"/>
            <a:pathLst>
              <a:path w="92075" h="64134">
                <a:moveTo>
                  <a:pt x="91794" y="6112"/>
                </a:moveTo>
                <a:lnTo>
                  <a:pt x="0" y="0"/>
                </a:lnTo>
                <a:lnTo>
                  <a:pt x="66389" y="63687"/>
                </a:lnTo>
                <a:lnTo>
                  <a:pt x="91794" y="6112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882509" y="3962343"/>
            <a:ext cx="2277745" cy="745490"/>
          </a:xfrm>
          <a:custGeom>
            <a:avLst/>
            <a:gdLst/>
            <a:ahLst/>
            <a:cxnLst/>
            <a:rect l="l" t="t" r="r" b="b"/>
            <a:pathLst>
              <a:path w="2277745" h="745489">
                <a:moveTo>
                  <a:pt x="2277560" y="0"/>
                </a:moveTo>
                <a:lnTo>
                  <a:pt x="0" y="745048"/>
                </a:lnTo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00344" y="4677493"/>
            <a:ext cx="92075" cy="60325"/>
          </a:xfrm>
          <a:custGeom>
            <a:avLst/>
            <a:gdLst/>
            <a:ahLst/>
            <a:cxnLst/>
            <a:rect l="l" t="t" r="r" b="b"/>
            <a:pathLst>
              <a:path w="92075" h="60325">
                <a:moveTo>
                  <a:pt x="72382" y="0"/>
                </a:moveTo>
                <a:lnTo>
                  <a:pt x="0" y="56799"/>
                </a:lnTo>
                <a:lnTo>
                  <a:pt x="91947" y="59824"/>
                </a:lnTo>
                <a:lnTo>
                  <a:pt x="72382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399118" y="5586262"/>
            <a:ext cx="1579880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3000" b="0" i="0" u="none" strike="noStrike" kern="1200" cap="none" spc="-225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26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37" name="object 3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7A665C6-FDCB-478E-8FB0-E5BCD88DEFA1}"/>
              </a:ext>
            </a:extLst>
          </p:cNvPr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">
            <a:extLst>
              <a:ext uri="{FF2B5EF4-FFF2-40B4-BE49-F238E27FC236}">
                <a16:creationId xmlns:a16="http://schemas.microsoft.com/office/drawing/2014/main" id="{5902A5DC-EFE3-44F8-872B-90185FC9E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Generic example</a:t>
            </a:r>
          </a:p>
        </p:txBody>
      </p:sp>
    </p:spTree>
    <p:extLst>
      <p:ext uri="{BB962C8B-B14F-4D97-AF65-F5344CB8AC3E}">
        <p14:creationId xmlns:p14="http://schemas.microsoft.com/office/powerpoint/2010/main" val="12134772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3000" b="0" i="0" u="none" strike="noStrike" kern="1200" cap="none" spc="-9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76193" y="1351999"/>
            <a:ext cx="3495040" cy="3495040"/>
          </a:xfrm>
          <a:custGeom>
            <a:avLst/>
            <a:gdLst/>
            <a:ahLst/>
            <a:cxnLst/>
            <a:rect l="l" t="t" r="r" b="b"/>
            <a:pathLst>
              <a:path w="3495040" h="3495040">
                <a:moveTo>
                  <a:pt x="0" y="1747346"/>
                </a:moveTo>
                <a:lnTo>
                  <a:pt x="649" y="1699249"/>
                </a:lnTo>
                <a:lnTo>
                  <a:pt x="2585" y="1651474"/>
                </a:lnTo>
                <a:lnTo>
                  <a:pt x="5792" y="1604036"/>
                </a:lnTo>
                <a:lnTo>
                  <a:pt x="10253" y="1556953"/>
                </a:lnTo>
                <a:lnTo>
                  <a:pt x="15951" y="1510241"/>
                </a:lnTo>
                <a:lnTo>
                  <a:pt x="22870" y="1463917"/>
                </a:lnTo>
                <a:lnTo>
                  <a:pt x="30992" y="1417998"/>
                </a:lnTo>
                <a:lnTo>
                  <a:pt x="40302" y="1372499"/>
                </a:lnTo>
                <a:lnTo>
                  <a:pt x="50783" y="1327438"/>
                </a:lnTo>
                <a:lnTo>
                  <a:pt x="62417" y="1282832"/>
                </a:lnTo>
                <a:lnTo>
                  <a:pt x="75189" y="1238697"/>
                </a:lnTo>
                <a:lnTo>
                  <a:pt x="89081" y="1195049"/>
                </a:lnTo>
                <a:lnTo>
                  <a:pt x="104078" y="1151906"/>
                </a:lnTo>
                <a:lnTo>
                  <a:pt x="120162" y="1109284"/>
                </a:lnTo>
                <a:lnTo>
                  <a:pt x="137316" y="1067200"/>
                </a:lnTo>
                <a:lnTo>
                  <a:pt x="155525" y="1025670"/>
                </a:lnTo>
                <a:lnTo>
                  <a:pt x="174770" y="984711"/>
                </a:lnTo>
                <a:lnTo>
                  <a:pt x="195037" y="944340"/>
                </a:lnTo>
                <a:lnTo>
                  <a:pt x="216308" y="904573"/>
                </a:lnTo>
                <a:lnTo>
                  <a:pt x="238566" y="865427"/>
                </a:lnTo>
                <a:lnTo>
                  <a:pt x="261794" y="826918"/>
                </a:lnTo>
                <a:lnTo>
                  <a:pt x="285977" y="789064"/>
                </a:lnTo>
                <a:lnTo>
                  <a:pt x="311098" y="751881"/>
                </a:lnTo>
                <a:lnTo>
                  <a:pt x="337139" y="715386"/>
                </a:lnTo>
                <a:lnTo>
                  <a:pt x="364084" y="679595"/>
                </a:lnTo>
                <a:lnTo>
                  <a:pt x="391917" y="644524"/>
                </a:lnTo>
                <a:lnTo>
                  <a:pt x="420620" y="610192"/>
                </a:lnTo>
                <a:lnTo>
                  <a:pt x="450178" y="576613"/>
                </a:lnTo>
                <a:lnTo>
                  <a:pt x="480573" y="543805"/>
                </a:lnTo>
                <a:lnTo>
                  <a:pt x="511789" y="511785"/>
                </a:lnTo>
                <a:lnTo>
                  <a:pt x="543809" y="480569"/>
                </a:lnTo>
                <a:lnTo>
                  <a:pt x="576617" y="450174"/>
                </a:lnTo>
                <a:lnTo>
                  <a:pt x="610196" y="420617"/>
                </a:lnTo>
                <a:lnTo>
                  <a:pt x="644528" y="391914"/>
                </a:lnTo>
                <a:lnTo>
                  <a:pt x="679599" y="364081"/>
                </a:lnTo>
                <a:lnTo>
                  <a:pt x="715390" y="337136"/>
                </a:lnTo>
                <a:lnTo>
                  <a:pt x="751886" y="311095"/>
                </a:lnTo>
                <a:lnTo>
                  <a:pt x="789069" y="285975"/>
                </a:lnTo>
                <a:lnTo>
                  <a:pt x="826923" y="261792"/>
                </a:lnTo>
                <a:lnTo>
                  <a:pt x="865431" y="238563"/>
                </a:lnTo>
                <a:lnTo>
                  <a:pt x="904577" y="216306"/>
                </a:lnTo>
                <a:lnTo>
                  <a:pt x="944344" y="195035"/>
                </a:lnTo>
                <a:lnTo>
                  <a:pt x="984715" y="174769"/>
                </a:lnTo>
                <a:lnTo>
                  <a:pt x="1025674" y="155523"/>
                </a:lnTo>
                <a:lnTo>
                  <a:pt x="1067204" y="137315"/>
                </a:lnTo>
                <a:lnTo>
                  <a:pt x="1109288" y="120160"/>
                </a:lnTo>
                <a:lnTo>
                  <a:pt x="1151910" y="104077"/>
                </a:lnTo>
                <a:lnTo>
                  <a:pt x="1195053" y="89080"/>
                </a:lnTo>
                <a:lnTo>
                  <a:pt x="1238700" y="75188"/>
                </a:lnTo>
                <a:lnTo>
                  <a:pt x="1282835" y="62416"/>
                </a:lnTo>
                <a:lnTo>
                  <a:pt x="1327442" y="50782"/>
                </a:lnTo>
                <a:lnTo>
                  <a:pt x="1372502" y="40302"/>
                </a:lnTo>
                <a:lnTo>
                  <a:pt x="1418000" y="30992"/>
                </a:lnTo>
                <a:lnTo>
                  <a:pt x="1463920" y="22869"/>
                </a:lnTo>
                <a:lnTo>
                  <a:pt x="1510243" y="15951"/>
                </a:lnTo>
                <a:lnTo>
                  <a:pt x="1556955" y="10253"/>
                </a:lnTo>
                <a:lnTo>
                  <a:pt x="1604038" y="5792"/>
                </a:lnTo>
                <a:lnTo>
                  <a:pt x="1651475" y="2585"/>
                </a:lnTo>
                <a:lnTo>
                  <a:pt x="1699250" y="649"/>
                </a:lnTo>
                <a:lnTo>
                  <a:pt x="1747346" y="0"/>
                </a:lnTo>
                <a:lnTo>
                  <a:pt x="1796921" y="702"/>
                </a:lnTo>
                <a:lnTo>
                  <a:pt x="1846325" y="2803"/>
                </a:lnTo>
                <a:lnTo>
                  <a:pt x="1895530" y="6290"/>
                </a:lnTo>
                <a:lnTo>
                  <a:pt x="1944510" y="11153"/>
                </a:lnTo>
                <a:lnTo>
                  <a:pt x="1993237" y="17380"/>
                </a:lnTo>
                <a:lnTo>
                  <a:pt x="2041685" y="24961"/>
                </a:lnTo>
                <a:lnTo>
                  <a:pt x="2089828" y="33884"/>
                </a:lnTo>
                <a:lnTo>
                  <a:pt x="2137639" y="44139"/>
                </a:lnTo>
                <a:lnTo>
                  <a:pt x="2185091" y="55715"/>
                </a:lnTo>
                <a:lnTo>
                  <a:pt x="2232157" y="68599"/>
                </a:lnTo>
                <a:lnTo>
                  <a:pt x="2278810" y="82782"/>
                </a:lnTo>
                <a:lnTo>
                  <a:pt x="2325025" y="98252"/>
                </a:lnTo>
                <a:lnTo>
                  <a:pt x="2370773" y="114997"/>
                </a:lnTo>
                <a:lnTo>
                  <a:pt x="2416029" y="133008"/>
                </a:lnTo>
                <a:lnTo>
                  <a:pt x="2460765" y="152273"/>
                </a:lnTo>
                <a:lnTo>
                  <a:pt x="2504956" y="172781"/>
                </a:lnTo>
                <a:lnTo>
                  <a:pt x="2548573" y="194520"/>
                </a:lnTo>
                <a:lnTo>
                  <a:pt x="2591591" y="217480"/>
                </a:lnTo>
                <a:lnTo>
                  <a:pt x="2633983" y="241650"/>
                </a:lnTo>
                <a:lnTo>
                  <a:pt x="2675722" y="267018"/>
                </a:lnTo>
                <a:lnTo>
                  <a:pt x="2716781" y="293574"/>
                </a:lnTo>
                <a:lnTo>
                  <a:pt x="2757134" y="321307"/>
                </a:lnTo>
                <a:lnTo>
                  <a:pt x="2796753" y="350204"/>
                </a:lnTo>
                <a:lnTo>
                  <a:pt x="2835613" y="380256"/>
                </a:lnTo>
                <a:lnTo>
                  <a:pt x="2873686" y="411452"/>
                </a:lnTo>
                <a:lnTo>
                  <a:pt x="2910946" y="443779"/>
                </a:lnTo>
                <a:lnTo>
                  <a:pt x="2947366" y="477227"/>
                </a:lnTo>
                <a:lnTo>
                  <a:pt x="2982918" y="511786"/>
                </a:lnTo>
                <a:lnTo>
                  <a:pt x="3017475" y="547338"/>
                </a:lnTo>
                <a:lnTo>
                  <a:pt x="3050922" y="583757"/>
                </a:lnTo>
                <a:lnTo>
                  <a:pt x="3083248" y="621015"/>
                </a:lnTo>
                <a:lnTo>
                  <a:pt x="3114442" y="659087"/>
                </a:lnTo>
                <a:lnTo>
                  <a:pt x="3144493" y="697946"/>
                </a:lnTo>
                <a:lnTo>
                  <a:pt x="3173389" y="737565"/>
                </a:lnTo>
                <a:lnTo>
                  <a:pt x="3201121" y="777917"/>
                </a:lnTo>
                <a:lnTo>
                  <a:pt x="3227676" y="818975"/>
                </a:lnTo>
                <a:lnTo>
                  <a:pt x="3253044" y="860713"/>
                </a:lnTo>
                <a:lnTo>
                  <a:pt x="3277213" y="903104"/>
                </a:lnTo>
                <a:lnTo>
                  <a:pt x="3300172" y="946122"/>
                </a:lnTo>
                <a:lnTo>
                  <a:pt x="3321911" y="989739"/>
                </a:lnTo>
                <a:lnTo>
                  <a:pt x="3342419" y="1033929"/>
                </a:lnTo>
                <a:lnTo>
                  <a:pt x="3361683" y="1078665"/>
                </a:lnTo>
                <a:lnTo>
                  <a:pt x="3379694" y="1123920"/>
                </a:lnTo>
                <a:lnTo>
                  <a:pt x="3396440" y="1169668"/>
                </a:lnTo>
                <a:lnTo>
                  <a:pt x="3411910" y="1215882"/>
                </a:lnTo>
                <a:lnTo>
                  <a:pt x="3426092" y="1262535"/>
                </a:lnTo>
                <a:lnTo>
                  <a:pt x="3438977" y="1309601"/>
                </a:lnTo>
                <a:lnTo>
                  <a:pt x="3450552" y="1357052"/>
                </a:lnTo>
                <a:lnTo>
                  <a:pt x="3460807" y="1404863"/>
                </a:lnTo>
                <a:lnTo>
                  <a:pt x="3469731" y="1453006"/>
                </a:lnTo>
                <a:lnTo>
                  <a:pt x="3477312" y="1501454"/>
                </a:lnTo>
                <a:lnTo>
                  <a:pt x="3483539" y="1550182"/>
                </a:lnTo>
                <a:lnTo>
                  <a:pt x="3488402" y="1599161"/>
                </a:lnTo>
                <a:lnTo>
                  <a:pt x="3491889" y="1648366"/>
                </a:lnTo>
                <a:lnTo>
                  <a:pt x="3493990" y="1697770"/>
                </a:lnTo>
                <a:lnTo>
                  <a:pt x="3494692" y="1747346"/>
                </a:lnTo>
                <a:lnTo>
                  <a:pt x="3494043" y="1795442"/>
                </a:lnTo>
                <a:lnTo>
                  <a:pt x="3492107" y="1843217"/>
                </a:lnTo>
                <a:lnTo>
                  <a:pt x="3488900" y="1890654"/>
                </a:lnTo>
                <a:lnTo>
                  <a:pt x="3484439" y="1937737"/>
                </a:lnTo>
                <a:lnTo>
                  <a:pt x="3478741" y="1984448"/>
                </a:lnTo>
                <a:lnTo>
                  <a:pt x="3471822" y="2030772"/>
                </a:lnTo>
                <a:lnTo>
                  <a:pt x="3463700" y="2076692"/>
                </a:lnTo>
                <a:lnTo>
                  <a:pt x="3454390" y="2122190"/>
                </a:lnTo>
                <a:lnTo>
                  <a:pt x="3443909" y="2167250"/>
                </a:lnTo>
                <a:lnTo>
                  <a:pt x="3432275" y="2211857"/>
                </a:lnTo>
                <a:lnTo>
                  <a:pt x="3419503" y="2255992"/>
                </a:lnTo>
                <a:lnTo>
                  <a:pt x="3405611" y="2299639"/>
                </a:lnTo>
                <a:lnTo>
                  <a:pt x="3390614" y="2342782"/>
                </a:lnTo>
                <a:lnTo>
                  <a:pt x="3374530" y="2385404"/>
                </a:lnTo>
                <a:lnTo>
                  <a:pt x="3357376" y="2427488"/>
                </a:lnTo>
                <a:lnTo>
                  <a:pt x="3339167" y="2469018"/>
                </a:lnTo>
                <a:lnTo>
                  <a:pt x="3319922" y="2509977"/>
                </a:lnTo>
                <a:lnTo>
                  <a:pt x="3299655" y="2550348"/>
                </a:lnTo>
                <a:lnTo>
                  <a:pt x="3278384" y="2590115"/>
                </a:lnTo>
                <a:lnTo>
                  <a:pt x="3256126" y="2629261"/>
                </a:lnTo>
                <a:lnTo>
                  <a:pt x="3232897" y="2667769"/>
                </a:lnTo>
                <a:lnTo>
                  <a:pt x="3208715" y="2705623"/>
                </a:lnTo>
                <a:lnTo>
                  <a:pt x="3183594" y="2742806"/>
                </a:lnTo>
                <a:lnTo>
                  <a:pt x="3157553" y="2779302"/>
                </a:lnTo>
                <a:lnTo>
                  <a:pt x="3130608" y="2815093"/>
                </a:lnTo>
                <a:lnTo>
                  <a:pt x="3102775" y="2850164"/>
                </a:lnTo>
                <a:lnTo>
                  <a:pt x="3074072" y="2884496"/>
                </a:lnTo>
                <a:lnTo>
                  <a:pt x="3044514" y="2918075"/>
                </a:lnTo>
                <a:lnTo>
                  <a:pt x="3014119" y="2950883"/>
                </a:lnTo>
                <a:lnTo>
                  <a:pt x="2982903" y="2982903"/>
                </a:lnTo>
                <a:lnTo>
                  <a:pt x="2950883" y="3014119"/>
                </a:lnTo>
                <a:lnTo>
                  <a:pt x="2918075" y="3044514"/>
                </a:lnTo>
                <a:lnTo>
                  <a:pt x="2884496" y="3074072"/>
                </a:lnTo>
                <a:lnTo>
                  <a:pt x="2850164" y="3102775"/>
                </a:lnTo>
                <a:lnTo>
                  <a:pt x="2815093" y="3130608"/>
                </a:lnTo>
                <a:lnTo>
                  <a:pt x="2779302" y="3157553"/>
                </a:lnTo>
                <a:lnTo>
                  <a:pt x="2742806" y="3183594"/>
                </a:lnTo>
                <a:lnTo>
                  <a:pt x="2705623" y="3208715"/>
                </a:lnTo>
                <a:lnTo>
                  <a:pt x="2667769" y="3232897"/>
                </a:lnTo>
                <a:lnTo>
                  <a:pt x="2629261" y="3256126"/>
                </a:lnTo>
                <a:lnTo>
                  <a:pt x="2590115" y="3278384"/>
                </a:lnTo>
                <a:lnTo>
                  <a:pt x="2550348" y="3299655"/>
                </a:lnTo>
                <a:lnTo>
                  <a:pt x="2509977" y="3319922"/>
                </a:lnTo>
                <a:lnTo>
                  <a:pt x="2469018" y="3339167"/>
                </a:lnTo>
                <a:lnTo>
                  <a:pt x="2427488" y="3357376"/>
                </a:lnTo>
                <a:lnTo>
                  <a:pt x="2385404" y="3374530"/>
                </a:lnTo>
                <a:lnTo>
                  <a:pt x="2342782" y="3390614"/>
                </a:lnTo>
                <a:lnTo>
                  <a:pt x="2299639" y="3405611"/>
                </a:lnTo>
                <a:lnTo>
                  <a:pt x="2255992" y="3419503"/>
                </a:lnTo>
                <a:lnTo>
                  <a:pt x="2211857" y="3432275"/>
                </a:lnTo>
                <a:lnTo>
                  <a:pt x="2167250" y="3443909"/>
                </a:lnTo>
                <a:lnTo>
                  <a:pt x="2122190" y="3454390"/>
                </a:lnTo>
                <a:lnTo>
                  <a:pt x="2076692" y="3463700"/>
                </a:lnTo>
                <a:lnTo>
                  <a:pt x="2030772" y="3471822"/>
                </a:lnTo>
                <a:lnTo>
                  <a:pt x="1984448" y="3478741"/>
                </a:lnTo>
                <a:lnTo>
                  <a:pt x="1937737" y="3484439"/>
                </a:lnTo>
                <a:lnTo>
                  <a:pt x="1890654" y="3488900"/>
                </a:lnTo>
                <a:lnTo>
                  <a:pt x="1843217" y="3492107"/>
                </a:lnTo>
                <a:lnTo>
                  <a:pt x="1795442" y="3494043"/>
                </a:lnTo>
                <a:lnTo>
                  <a:pt x="1747346" y="3494692"/>
                </a:lnTo>
                <a:lnTo>
                  <a:pt x="1699250" y="3494043"/>
                </a:lnTo>
                <a:lnTo>
                  <a:pt x="1651475" y="3492107"/>
                </a:lnTo>
                <a:lnTo>
                  <a:pt x="1604038" y="3488900"/>
                </a:lnTo>
                <a:lnTo>
                  <a:pt x="1556955" y="3484439"/>
                </a:lnTo>
                <a:lnTo>
                  <a:pt x="1510243" y="3478741"/>
                </a:lnTo>
                <a:lnTo>
                  <a:pt x="1463920" y="3471822"/>
                </a:lnTo>
                <a:lnTo>
                  <a:pt x="1418000" y="3463700"/>
                </a:lnTo>
                <a:lnTo>
                  <a:pt x="1372502" y="3454390"/>
                </a:lnTo>
                <a:lnTo>
                  <a:pt x="1327442" y="3443909"/>
                </a:lnTo>
                <a:lnTo>
                  <a:pt x="1282835" y="3432275"/>
                </a:lnTo>
                <a:lnTo>
                  <a:pt x="1238700" y="3419503"/>
                </a:lnTo>
                <a:lnTo>
                  <a:pt x="1195053" y="3405611"/>
                </a:lnTo>
                <a:lnTo>
                  <a:pt x="1151910" y="3390614"/>
                </a:lnTo>
                <a:lnTo>
                  <a:pt x="1109288" y="3374530"/>
                </a:lnTo>
                <a:lnTo>
                  <a:pt x="1067204" y="3357376"/>
                </a:lnTo>
                <a:lnTo>
                  <a:pt x="1025674" y="3339167"/>
                </a:lnTo>
                <a:lnTo>
                  <a:pt x="984715" y="3319922"/>
                </a:lnTo>
                <a:lnTo>
                  <a:pt x="944344" y="3299655"/>
                </a:lnTo>
                <a:lnTo>
                  <a:pt x="904577" y="3278384"/>
                </a:lnTo>
                <a:lnTo>
                  <a:pt x="865431" y="3256126"/>
                </a:lnTo>
                <a:lnTo>
                  <a:pt x="826923" y="3232897"/>
                </a:lnTo>
                <a:lnTo>
                  <a:pt x="789069" y="3208715"/>
                </a:lnTo>
                <a:lnTo>
                  <a:pt x="751886" y="3183594"/>
                </a:lnTo>
                <a:lnTo>
                  <a:pt x="715390" y="3157553"/>
                </a:lnTo>
                <a:lnTo>
                  <a:pt x="679599" y="3130608"/>
                </a:lnTo>
                <a:lnTo>
                  <a:pt x="644528" y="3102775"/>
                </a:lnTo>
                <a:lnTo>
                  <a:pt x="610196" y="3074072"/>
                </a:lnTo>
                <a:lnTo>
                  <a:pt x="576617" y="3044514"/>
                </a:lnTo>
                <a:lnTo>
                  <a:pt x="543809" y="3014119"/>
                </a:lnTo>
                <a:lnTo>
                  <a:pt x="511789" y="2982903"/>
                </a:lnTo>
                <a:lnTo>
                  <a:pt x="480573" y="2950883"/>
                </a:lnTo>
                <a:lnTo>
                  <a:pt x="450178" y="2918075"/>
                </a:lnTo>
                <a:lnTo>
                  <a:pt x="420620" y="2884496"/>
                </a:lnTo>
                <a:lnTo>
                  <a:pt x="391917" y="2850164"/>
                </a:lnTo>
                <a:lnTo>
                  <a:pt x="364084" y="2815093"/>
                </a:lnTo>
                <a:lnTo>
                  <a:pt x="337139" y="2779302"/>
                </a:lnTo>
                <a:lnTo>
                  <a:pt x="311098" y="2742806"/>
                </a:lnTo>
                <a:lnTo>
                  <a:pt x="285977" y="2705623"/>
                </a:lnTo>
                <a:lnTo>
                  <a:pt x="261794" y="2667769"/>
                </a:lnTo>
                <a:lnTo>
                  <a:pt x="238566" y="2629261"/>
                </a:lnTo>
                <a:lnTo>
                  <a:pt x="216308" y="2590115"/>
                </a:lnTo>
                <a:lnTo>
                  <a:pt x="195037" y="2550348"/>
                </a:lnTo>
                <a:lnTo>
                  <a:pt x="174770" y="2509977"/>
                </a:lnTo>
                <a:lnTo>
                  <a:pt x="155525" y="2469018"/>
                </a:lnTo>
                <a:lnTo>
                  <a:pt x="137316" y="2427488"/>
                </a:lnTo>
                <a:lnTo>
                  <a:pt x="120162" y="2385404"/>
                </a:lnTo>
                <a:lnTo>
                  <a:pt x="104078" y="2342782"/>
                </a:lnTo>
                <a:lnTo>
                  <a:pt x="89081" y="2299639"/>
                </a:lnTo>
                <a:lnTo>
                  <a:pt x="75189" y="2255992"/>
                </a:lnTo>
                <a:lnTo>
                  <a:pt x="62417" y="2211857"/>
                </a:lnTo>
                <a:lnTo>
                  <a:pt x="50783" y="2167250"/>
                </a:lnTo>
                <a:lnTo>
                  <a:pt x="40302" y="2122190"/>
                </a:lnTo>
                <a:lnTo>
                  <a:pt x="30992" y="2076692"/>
                </a:lnTo>
                <a:lnTo>
                  <a:pt x="22870" y="2030772"/>
                </a:lnTo>
                <a:lnTo>
                  <a:pt x="15951" y="1984448"/>
                </a:lnTo>
                <a:lnTo>
                  <a:pt x="10253" y="1937737"/>
                </a:lnTo>
                <a:lnTo>
                  <a:pt x="5792" y="1890654"/>
                </a:lnTo>
                <a:lnTo>
                  <a:pt x="2585" y="1843217"/>
                </a:lnTo>
                <a:lnTo>
                  <a:pt x="649" y="1795442"/>
                </a:lnTo>
                <a:lnTo>
                  <a:pt x="0" y="1747346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2174" y="3869995"/>
            <a:ext cx="2301875" cy="777875"/>
          </a:xfrm>
          <a:custGeom>
            <a:avLst/>
            <a:gdLst/>
            <a:ahLst/>
            <a:cxnLst/>
            <a:rect l="l" t="t" r="r" b="b"/>
            <a:pathLst>
              <a:path w="2301875" h="777875">
                <a:moveTo>
                  <a:pt x="0" y="777323"/>
                </a:moveTo>
                <a:lnTo>
                  <a:pt x="2301595" y="0"/>
                </a:lnTo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93720" y="3840168"/>
            <a:ext cx="92075" cy="59690"/>
          </a:xfrm>
          <a:custGeom>
            <a:avLst/>
            <a:gdLst/>
            <a:ahLst/>
            <a:cxnLst/>
            <a:rect l="l" t="t" r="r" b="b"/>
            <a:pathLst>
              <a:path w="92075" h="59689">
                <a:moveTo>
                  <a:pt x="20124" y="59624"/>
                </a:moveTo>
                <a:lnTo>
                  <a:pt x="91974" y="2149"/>
                </a:lnTo>
                <a:lnTo>
                  <a:pt x="0" y="0"/>
                </a:lnTo>
                <a:lnTo>
                  <a:pt x="20124" y="59624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89423" y="1328024"/>
            <a:ext cx="2089150" cy="889000"/>
          </a:xfrm>
          <a:custGeom>
            <a:avLst/>
            <a:gdLst/>
            <a:ahLst/>
            <a:cxnLst/>
            <a:rect l="l" t="t" r="r" b="b"/>
            <a:pathLst>
              <a:path w="2089150" h="889000">
                <a:moveTo>
                  <a:pt x="0" y="0"/>
                </a:moveTo>
                <a:lnTo>
                  <a:pt x="2089020" y="888848"/>
                </a:lnTo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66119" y="2187918"/>
            <a:ext cx="92075" cy="62865"/>
          </a:xfrm>
          <a:custGeom>
            <a:avLst/>
            <a:gdLst/>
            <a:ahLst/>
            <a:cxnLst/>
            <a:rect l="l" t="t" r="r" b="b"/>
            <a:pathLst>
              <a:path w="92075" h="62865">
                <a:moveTo>
                  <a:pt x="0" y="57907"/>
                </a:moveTo>
                <a:lnTo>
                  <a:pt x="91874" y="62802"/>
                </a:lnTo>
                <a:lnTo>
                  <a:pt x="24649" y="0"/>
                </a:lnTo>
                <a:lnTo>
                  <a:pt x="0" y="57907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470886" y="3099345"/>
            <a:ext cx="2160270" cy="0"/>
          </a:xfrm>
          <a:custGeom>
            <a:avLst/>
            <a:gdLst/>
            <a:ahLst/>
            <a:cxnLst/>
            <a:rect l="l" t="t" r="r" b="b"/>
            <a:pathLst>
              <a:path w="2160270">
                <a:moveTo>
                  <a:pt x="0" y="0"/>
                </a:moveTo>
                <a:lnTo>
                  <a:pt x="2159995" y="0"/>
                </a:lnTo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630883" y="3067880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29"/>
                </a:moveTo>
                <a:lnTo>
                  <a:pt x="86449" y="31464"/>
                </a:lnTo>
                <a:lnTo>
                  <a:pt x="0" y="0"/>
                </a:lnTo>
                <a:lnTo>
                  <a:pt x="0" y="62929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380509" y="1090350"/>
            <a:ext cx="352424" cy="304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370985" y="1080824"/>
            <a:ext cx="371475" cy="323850"/>
          </a:xfrm>
          <a:custGeom>
            <a:avLst/>
            <a:gdLst/>
            <a:ahLst/>
            <a:cxnLst/>
            <a:rect l="l" t="t" r="r" b="b"/>
            <a:pathLst>
              <a:path w="371475" h="323850">
                <a:moveTo>
                  <a:pt x="0" y="0"/>
                </a:moveTo>
                <a:lnTo>
                  <a:pt x="371474" y="0"/>
                </a:lnTo>
                <a:lnTo>
                  <a:pt x="371474" y="323849"/>
                </a:lnTo>
                <a:lnTo>
                  <a:pt x="0" y="32384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300359" y="3918269"/>
            <a:ext cx="295274" cy="361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290835" y="3908743"/>
            <a:ext cx="314325" cy="381000"/>
          </a:xfrm>
          <a:custGeom>
            <a:avLst/>
            <a:gdLst/>
            <a:ahLst/>
            <a:cxnLst/>
            <a:rect l="l" t="t" r="r" b="b"/>
            <a:pathLst>
              <a:path w="314325" h="381000">
                <a:moveTo>
                  <a:pt x="0" y="0"/>
                </a:moveTo>
                <a:lnTo>
                  <a:pt x="314324" y="0"/>
                </a:lnTo>
                <a:lnTo>
                  <a:pt x="314324" y="380999"/>
                </a:lnTo>
                <a:lnTo>
                  <a:pt x="0" y="38099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245910" y="2615947"/>
            <a:ext cx="352424" cy="304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236386" y="2606421"/>
            <a:ext cx="371475" cy="323850"/>
          </a:xfrm>
          <a:custGeom>
            <a:avLst/>
            <a:gdLst/>
            <a:ahLst/>
            <a:cxnLst/>
            <a:rect l="l" t="t" r="r" b="b"/>
            <a:pathLst>
              <a:path w="371475" h="323850">
                <a:moveTo>
                  <a:pt x="0" y="0"/>
                </a:moveTo>
                <a:lnTo>
                  <a:pt x="371474" y="0"/>
                </a:lnTo>
                <a:lnTo>
                  <a:pt x="371474" y="323849"/>
                </a:lnTo>
                <a:lnTo>
                  <a:pt x="0" y="32384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585386" y="3290870"/>
            <a:ext cx="2112010" cy="0"/>
          </a:xfrm>
          <a:custGeom>
            <a:avLst/>
            <a:gdLst/>
            <a:ahLst/>
            <a:cxnLst/>
            <a:rect l="l" t="t" r="r" b="b"/>
            <a:pathLst>
              <a:path w="2112009">
                <a:moveTo>
                  <a:pt x="2111695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498938" y="3259405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86449" y="0"/>
                </a:moveTo>
                <a:lnTo>
                  <a:pt x="0" y="31464"/>
                </a:lnTo>
                <a:lnTo>
                  <a:pt x="86449" y="62929"/>
                </a:lnTo>
                <a:lnTo>
                  <a:pt x="86449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2195267" y="857250"/>
            <a:ext cx="1824989" cy="466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000" spc="-5" dirty="0">
                <a:solidFill>
                  <a:srgbClr val="38751C"/>
                </a:solidFill>
              </a:rPr>
              <a:t>activations</a:t>
            </a:r>
            <a:endParaRPr sz="3000"/>
          </a:p>
        </p:txBody>
      </p:sp>
      <p:sp>
        <p:nvSpPr>
          <p:cNvPr id="20" name="object 20"/>
          <p:cNvSpPr/>
          <p:nvPr/>
        </p:nvSpPr>
        <p:spPr>
          <a:xfrm>
            <a:off x="7164960" y="3412445"/>
            <a:ext cx="514348" cy="6762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155460" y="3402920"/>
            <a:ext cx="533400" cy="695325"/>
          </a:xfrm>
          <a:custGeom>
            <a:avLst/>
            <a:gdLst/>
            <a:ahLst/>
            <a:cxnLst/>
            <a:rect l="l" t="t" r="r" b="b"/>
            <a:pathLst>
              <a:path w="533400" h="695325">
                <a:moveTo>
                  <a:pt x="0" y="0"/>
                </a:moveTo>
                <a:lnTo>
                  <a:pt x="533373" y="0"/>
                </a:lnTo>
                <a:lnTo>
                  <a:pt x="533373" y="695323"/>
                </a:lnTo>
                <a:lnTo>
                  <a:pt x="0" y="695323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398744" y="2147685"/>
            <a:ext cx="485773" cy="63817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389244" y="2138160"/>
            <a:ext cx="504825" cy="657225"/>
          </a:xfrm>
          <a:custGeom>
            <a:avLst/>
            <a:gdLst/>
            <a:ahLst/>
            <a:cxnLst/>
            <a:rect l="l" t="t" r="r" b="b"/>
            <a:pathLst>
              <a:path w="504825" h="657225">
                <a:moveTo>
                  <a:pt x="0" y="0"/>
                </a:moveTo>
                <a:lnTo>
                  <a:pt x="504823" y="0"/>
                </a:lnTo>
                <a:lnTo>
                  <a:pt x="504823" y="657223"/>
                </a:lnTo>
                <a:lnTo>
                  <a:pt x="0" y="657223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398743" y="3350294"/>
            <a:ext cx="409574" cy="7048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389244" y="3340757"/>
            <a:ext cx="428625" cy="723900"/>
          </a:xfrm>
          <a:custGeom>
            <a:avLst/>
            <a:gdLst/>
            <a:ahLst/>
            <a:cxnLst/>
            <a:rect l="l" t="t" r="r" b="b"/>
            <a:pathLst>
              <a:path w="428625" h="723900">
                <a:moveTo>
                  <a:pt x="0" y="0"/>
                </a:moveTo>
                <a:lnTo>
                  <a:pt x="428599" y="0"/>
                </a:lnTo>
                <a:lnTo>
                  <a:pt x="428599" y="723886"/>
                </a:lnTo>
                <a:lnTo>
                  <a:pt x="0" y="723886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body" idx="1"/>
          </p:nvPr>
        </p:nvSpPr>
        <p:spPr>
          <a:xfrm>
            <a:off x="765798" y="2150921"/>
            <a:ext cx="7612402" cy="32008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52470" marR="2814955" algn="ctr"/>
            <a:r>
              <a:rPr spc="-5" dirty="0"/>
              <a:t>“local</a:t>
            </a:r>
            <a:r>
              <a:rPr spc="-35" dirty="0"/>
              <a:t> </a:t>
            </a:r>
            <a:r>
              <a:rPr spc="-5" dirty="0"/>
              <a:t>gradient”</a:t>
            </a:r>
          </a:p>
          <a:p>
            <a:pPr marL="3252470"/>
            <a:endParaRPr spc="-5" dirty="0"/>
          </a:p>
          <a:p>
            <a:pPr marL="3252470"/>
            <a:endParaRPr sz="2350">
              <a:latin typeface="Times New Roman"/>
              <a:cs typeface="Times New Roman"/>
            </a:endParaRPr>
          </a:p>
          <a:p>
            <a:pPr marL="3252470" marR="2941320" algn="ctr"/>
            <a:r>
              <a:rPr sz="4800" spc="-5" dirty="0">
                <a:solidFill>
                  <a:srgbClr val="000000"/>
                </a:solidFill>
              </a:rPr>
              <a:t>f</a:t>
            </a:r>
            <a:endParaRPr sz="4800"/>
          </a:p>
          <a:p>
            <a:pPr marL="3252470">
              <a:spcBef>
                <a:spcPts val="20"/>
              </a:spcBef>
            </a:pPr>
            <a:endParaRPr sz="7050">
              <a:latin typeface="Times New Roman"/>
              <a:cs typeface="Times New Roman"/>
            </a:endParaRPr>
          </a:p>
          <a:p>
            <a:pPr marL="6031865"/>
            <a:r>
              <a:rPr sz="3000" spc="-5" dirty="0"/>
              <a:t>gradients</a:t>
            </a:r>
            <a:endParaRPr sz="3000"/>
          </a:p>
        </p:txBody>
      </p:sp>
      <p:sp>
        <p:nvSpPr>
          <p:cNvPr id="27" name="object 27"/>
          <p:cNvSpPr/>
          <p:nvPr/>
        </p:nvSpPr>
        <p:spPr>
          <a:xfrm>
            <a:off x="799524" y="1569286"/>
            <a:ext cx="2129395" cy="15531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84738" y="1598789"/>
            <a:ext cx="811530" cy="833119"/>
          </a:xfrm>
          <a:custGeom>
            <a:avLst/>
            <a:gdLst/>
            <a:ahLst/>
            <a:cxnLst/>
            <a:rect l="l" t="t" r="r" b="b"/>
            <a:pathLst>
              <a:path w="811530" h="833119">
                <a:moveTo>
                  <a:pt x="281399" y="0"/>
                </a:moveTo>
                <a:lnTo>
                  <a:pt x="811198" y="260399"/>
                </a:lnTo>
                <a:lnTo>
                  <a:pt x="529798" y="833098"/>
                </a:lnTo>
                <a:lnTo>
                  <a:pt x="0" y="572698"/>
                </a:lnTo>
                <a:lnTo>
                  <a:pt x="281399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202508" y="4046528"/>
            <a:ext cx="2132702" cy="13204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195922" y="4528467"/>
            <a:ext cx="767080" cy="796290"/>
          </a:xfrm>
          <a:custGeom>
            <a:avLst/>
            <a:gdLst/>
            <a:ahLst/>
            <a:cxnLst/>
            <a:rect l="l" t="t" r="r" b="b"/>
            <a:pathLst>
              <a:path w="767080" h="796289">
                <a:moveTo>
                  <a:pt x="0" y="193199"/>
                </a:moveTo>
                <a:lnTo>
                  <a:pt x="557698" y="0"/>
                </a:lnTo>
                <a:lnTo>
                  <a:pt x="766798" y="602998"/>
                </a:lnTo>
                <a:lnTo>
                  <a:pt x="209099" y="796198"/>
                </a:lnTo>
                <a:lnTo>
                  <a:pt x="0" y="193199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053371" y="1511916"/>
            <a:ext cx="2042795" cy="901700"/>
          </a:xfrm>
          <a:custGeom>
            <a:avLst/>
            <a:gdLst/>
            <a:ahLst/>
            <a:cxnLst/>
            <a:rect l="l" t="t" r="r" b="b"/>
            <a:pathLst>
              <a:path w="2042795" h="901700">
                <a:moveTo>
                  <a:pt x="2042523" y="901255"/>
                </a:moveTo>
                <a:lnTo>
                  <a:pt x="0" y="0"/>
                </a:lnTo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974279" y="1477017"/>
            <a:ext cx="92075" cy="64135"/>
          </a:xfrm>
          <a:custGeom>
            <a:avLst/>
            <a:gdLst/>
            <a:ahLst/>
            <a:cxnLst/>
            <a:rect l="l" t="t" r="r" b="b"/>
            <a:pathLst>
              <a:path w="92075" h="64134">
                <a:moveTo>
                  <a:pt x="91794" y="6112"/>
                </a:moveTo>
                <a:lnTo>
                  <a:pt x="0" y="0"/>
                </a:lnTo>
                <a:lnTo>
                  <a:pt x="66389" y="63687"/>
                </a:lnTo>
                <a:lnTo>
                  <a:pt x="91794" y="6112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882509" y="3962343"/>
            <a:ext cx="2277745" cy="745490"/>
          </a:xfrm>
          <a:custGeom>
            <a:avLst/>
            <a:gdLst/>
            <a:ahLst/>
            <a:cxnLst/>
            <a:rect l="l" t="t" r="r" b="b"/>
            <a:pathLst>
              <a:path w="2277745" h="745489">
                <a:moveTo>
                  <a:pt x="2277560" y="0"/>
                </a:moveTo>
                <a:lnTo>
                  <a:pt x="0" y="745048"/>
                </a:lnTo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00344" y="4677493"/>
            <a:ext cx="92075" cy="60325"/>
          </a:xfrm>
          <a:custGeom>
            <a:avLst/>
            <a:gdLst/>
            <a:ahLst/>
            <a:cxnLst/>
            <a:rect l="l" t="t" r="r" b="b"/>
            <a:pathLst>
              <a:path w="92075" h="60325">
                <a:moveTo>
                  <a:pt x="72382" y="0"/>
                </a:moveTo>
                <a:lnTo>
                  <a:pt x="0" y="56799"/>
                </a:lnTo>
                <a:lnTo>
                  <a:pt x="91947" y="59824"/>
                </a:lnTo>
                <a:lnTo>
                  <a:pt x="72382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" y="857251"/>
            <a:ext cx="1119505" cy="1125855"/>
          </a:xfrm>
          <a:custGeom>
            <a:avLst/>
            <a:gdLst/>
            <a:ahLst/>
            <a:cxnLst/>
            <a:rect l="l" t="t" r="r" b="b"/>
            <a:pathLst>
              <a:path w="1119505" h="1125855">
                <a:moveTo>
                  <a:pt x="1118890" y="0"/>
                </a:moveTo>
                <a:lnTo>
                  <a:pt x="1098420" y="60341"/>
                </a:lnTo>
                <a:lnTo>
                  <a:pt x="1082336" y="102963"/>
                </a:lnTo>
                <a:lnTo>
                  <a:pt x="1065182" y="145047"/>
                </a:lnTo>
                <a:lnTo>
                  <a:pt x="1046974" y="186577"/>
                </a:lnTo>
                <a:lnTo>
                  <a:pt x="1027728" y="227536"/>
                </a:lnTo>
                <a:lnTo>
                  <a:pt x="1007461" y="267907"/>
                </a:lnTo>
                <a:lnTo>
                  <a:pt x="986191" y="307674"/>
                </a:lnTo>
                <a:lnTo>
                  <a:pt x="963933" y="346820"/>
                </a:lnTo>
                <a:lnTo>
                  <a:pt x="940704" y="385328"/>
                </a:lnTo>
                <a:lnTo>
                  <a:pt x="916522" y="423182"/>
                </a:lnTo>
                <a:lnTo>
                  <a:pt x="891402" y="460365"/>
                </a:lnTo>
                <a:lnTo>
                  <a:pt x="865361" y="496861"/>
                </a:lnTo>
                <a:lnTo>
                  <a:pt x="838416" y="532652"/>
                </a:lnTo>
                <a:lnTo>
                  <a:pt x="810583" y="567722"/>
                </a:lnTo>
                <a:lnTo>
                  <a:pt x="781880" y="602055"/>
                </a:lnTo>
                <a:lnTo>
                  <a:pt x="752322" y="635634"/>
                </a:lnTo>
                <a:lnTo>
                  <a:pt x="721927" y="668441"/>
                </a:lnTo>
                <a:lnTo>
                  <a:pt x="690711" y="700461"/>
                </a:lnTo>
                <a:lnTo>
                  <a:pt x="658691" y="731677"/>
                </a:lnTo>
                <a:lnTo>
                  <a:pt x="625884" y="762072"/>
                </a:lnTo>
                <a:lnTo>
                  <a:pt x="592305" y="791630"/>
                </a:lnTo>
                <a:lnTo>
                  <a:pt x="557972" y="820333"/>
                </a:lnTo>
                <a:lnTo>
                  <a:pt x="522902" y="848166"/>
                </a:lnTo>
                <a:lnTo>
                  <a:pt x="487111" y="875111"/>
                </a:lnTo>
                <a:lnTo>
                  <a:pt x="450615" y="901152"/>
                </a:lnTo>
                <a:lnTo>
                  <a:pt x="413432" y="926272"/>
                </a:lnTo>
                <a:lnTo>
                  <a:pt x="375578" y="950455"/>
                </a:lnTo>
                <a:lnTo>
                  <a:pt x="337070" y="973683"/>
                </a:lnTo>
                <a:lnTo>
                  <a:pt x="297924" y="995941"/>
                </a:lnTo>
                <a:lnTo>
                  <a:pt x="258157" y="1017212"/>
                </a:lnTo>
                <a:lnTo>
                  <a:pt x="217786" y="1037478"/>
                </a:lnTo>
                <a:lnTo>
                  <a:pt x="176827" y="1056724"/>
                </a:lnTo>
                <a:lnTo>
                  <a:pt x="135297" y="1074932"/>
                </a:lnTo>
                <a:lnTo>
                  <a:pt x="93212" y="1092086"/>
                </a:lnTo>
                <a:lnTo>
                  <a:pt x="50590" y="1108170"/>
                </a:lnTo>
                <a:lnTo>
                  <a:pt x="7447" y="1123166"/>
                </a:lnTo>
                <a:lnTo>
                  <a:pt x="0" y="1125537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0" y="3830661"/>
            <a:ext cx="702310" cy="2170430"/>
          </a:xfrm>
          <a:custGeom>
            <a:avLst/>
            <a:gdLst/>
            <a:ahLst/>
            <a:cxnLst/>
            <a:rect l="l" t="t" r="r" b="b"/>
            <a:pathLst>
              <a:path w="702310" h="2170429">
                <a:moveTo>
                  <a:pt x="0" y="0"/>
                </a:moveTo>
                <a:lnTo>
                  <a:pt x="43085" y="33133"/>
                </a:lnTo>
                <a:lnTo>
                  <a:pt x="81157" y="64327"/>
                </a:lnTo>
                <a:lnTo>
                  <a:pt x="118416" y="96653"/>
                </a:lnTo>
                <a:lnTo>
                  <a:pt x="154835" y="130100"/>
                </a:lnTo>
                <a:lnTo>
                  <a:pt x="190387" y="164656"/>
                </a:lnTo>
                <a:lnTo>
                  <a:pt x="224946" y="200209"/>
                </a:lnTo>
                <a:lnTo>
                  <a:pt x="258394" y="236629"/>
                </a:lnTo>
                <a:lnTo>
                  <a:pt x="290721" y="273889"/>
                </a:lnTo>
                <a:lnTo>
                  <a:pt x="321917" y="311962"/>
                </a:lnTo>
                <a:lnTo>
                  <a:pt x="351969" y="350822"/>
                </a:lnTo>
                <a:lnTo>
                  <a:pt x="380866" y="390441"/>
                </a:lnTo>
                <a:lnTo>
                  <a:pt x="408598" y="430794"/>
                </a:lnTo>
                <a:lnTo>
                  <a:pt x="435154" y="471853"/>
                </a:lnTo>
                <a:lnTo>
                  <a:pt x="460523" y="513592"/>
                </a:lnTo>
                <a:lnTo>
                  <a:pt x="484692" y="555983"/>
                </a:lnTo>
                <a:lnTo>
                  <a:pt x="507653" y="599001"/>
                </a:lnTo>
                <a:lnTo>
                  <a:pt x="529392" y="642619"/>
                </a:lnTo>
                <a:lnTo>
                  <a:pt x="549900" y="686809"/>
                </a:lnTo>
                <a:lnTo>
                  <a:pt x="569164" y="731546"/>
                </a:lnTo>
                <a:lnTo>
                  <a:pt x="587175" y="776802"/>
                </a:lnTo>
                <a:lnTo>
                  <a:pt x="603921" y="822550"/>
                </a:lnTo>
                <a:lnTo>
                  <a:pt x="619391" y="868764"/>
                </a:lnTo>
                <a:lnTo>
                  <a:pt x="633574" y="915418"/>
                </a:lnTo>
                <a:lnTo>
                  <a:pt x="646458" y="962484"/>
                </a:lnTo>
                <a:lnTo>
                  <a:pt x="658033" y="1009936"/>
                </a:lnTo>
                <a:lnTo>
                  <a:pt x="668288" y="1057746"/>
                </a:lnTo>
                <a:lnTo>
                  <a:pt x="677212" y="1105889"/>
                </a:lnTo>
                <a:lnTo>
                  <a:pt x="684793" y="1154338"/>
                </a:lnTo>
                <a:lnTo>
                  <a:pt x="691020" y="1203065"/>
                </a:lnTo>
                <a:lnTo>
                  <a:pt x="695883" y="1252045"/>
                </a:lnTo>
                <a:lnTo>
                  <a:pt x="699370" y="1301250"/>
                </a:lnTo>
                <a:lnTo>
                  <a:pt x="701470" y="1350653"/>
                </a:lnTo>
                <a:lnTo>
                  <a:pt x="702173" y="1400229"/>
                </a:lnTo>
                <a:lnTo>
                  <a:pt x="701524" y="1448325"/>
                </a:lnTo>
                <a:lnTo>
                  <a:pt x="699588" y="1496100"/>
                </a:lnTo>
                <a:lnTo>
                  <a:pt x="696381" y="1543537"/>
                </a:lnTo>
                <a:lnTo>
                  <a:pt x="691920" y="1590620"/>
                </a:lnTo>
                <a:lnTo>
                  <a:pt x="686222" y="1637331"/>
                </a:lnTo>
                <a:lnTo>
                  <a:pt x="679303" y="1683655"/>
                </a:lnTo>
                <a:lnTo>
                  <a:pt x="671181" y="1729575"/>
                </a:lnTo>
                <a:lnTo>
                  <a:pt x="661871" y="1775073"/>
                </a:lnTo>
                <a:lnTo>
                  <a:pt x="651391" y="1820133"/>
                </a:lnTo>
                <a:lnTo>
                  <a:pt x="639756" y="1864739"/>
                </a:lnTo>
                <a:lnTo>
                  <a:pt x="626985" y="1908874"/>
                </a:lnTo>
                <a:lnTo>
                  <a:pt x="613092" y="1952522"/>
                </a:lnTo>
                <a:lnTo>
                  <a:pt x="598096" y="1995665"/>
                </a:lnTo>
                <a:lnTo>
                  <a:pt x="582012" y="2038287"/>
                </a:lnTo>
                <a:lnTo>
                  <a:pt x="564858" y="2080371"/>
                </a:lnTo>
                <a:lnTo>
                  <a:pt x="546650" y="2121901"/>
                </a:lnTo>
                <a:lnTo>
                  <a:pt x="527404" y="2162860"/>
                </a:lnTo>
                <a:lnTo>
                  <a:pt x="523781" y="2170077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399118" y="5586262"/>
            <a:ext cx="1579880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3000" b="0" i="0" u="none" strike="noStrike" kern="1200" cap="none" spc="-225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27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39" name="object 3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90C2B06-AC0D-4FE1-8692-381DF75B9ADD}"/>
              </a:ext>
            </a:extLst>
          </p:cNvPr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3">
            <a:extLst>
              <a:ext uri="{FF2B5EF4-FFF2-40B4-BE49-F238E27FC236}">
                <a16:creationId xmlns:a16="http://schemas.microsoft.com/office/drawing/2014/main" id="{0B11DBAF-0E3B-4EE5-A03A-D565EC9DA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Generic example</a:t>
            </a:r>
          </a:p>
        </p:txBody>
      </p:sp>
    </p:spTree>
    <p:extLst>
      <p:ext uri="{BB962C8B-B14F-4D97-AF65-F5344CB8AC3E}">
        <p14:creationId xmlns:p14="http://schemas.microsoft.com/office/powerpoint/2010/main" val="7870152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3000" b="0" i="0" u="none" strike="noStrike" kern="1200" cap="none" spc="-9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0550" y="1165875"/>
            <a:ext cx="2847969" cy="4381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05940" y="1011924"/>
            <a:ext cx="4510690" cy="20567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01191" y="1007163"/>
            <a:ext cx="4520565" cy="2066289"/>
          </a:xfrm>
          <a:custGeom>
            <a:avLst/>
            <a:gdLst/>
            <a:ahLst/>
            <a:cxnLst/>
            <a:rect l="l" t="t" r="r" b="b"/>
            <a:pathLst>
              <a:path w="4520565" h="2066289">
                <a:moveTo>
                  <a:pt x="0" y="0"/>
                </a:moveTo>
                <a:lnTo>
                  <a:pt x="4520215" y="0"/>
                </a:lnTo>
                <a:lnTo>
                  <a:pt x="4520215" y="2066245"/>
                </a:lnTo>
                <a:lnTo>
                  <a:pt x="0" y="2066245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02041" y="1313250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5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74666" y="2072048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5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642537" y="1713799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4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470559" y="2257173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4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702041" y="2869171"/>
            <a:ext cx="375285" cy="158115"/>
          </a:xfrm>
          <a:custGeom>
            <a:avLst/>
            <a:gdLst/>
            <a:ahLst/>
            <a:cxnLst/>
            <a:rect l="l" t="t" r="r" b="b"/>
            <a:pathLst>
              <a:path w="375285" h="158114">
                <a:moveTo>
                  <a:pt x="0" y="0"/>
                </a:moveTo>
                <a:lnTo>
                  <a:pt x="374999" y="0"/>
                </a:lnTo>
                <a:lnTo>
                  <a:pt x="374999" y="158099"/>
                </a:lnTo>
                <a:lnTo>
                  <a:pt x="0" y="1580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31950" y="1711930"/>
            <a:ext cx="316420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spc="-5" dirty="0">
                <a:solidFill>
                  <a:srgbClr val="38751C"/>
                </a:solidFill>
              </a:rPr>
              <a:t>e.g. </a:t>
            </a:r>
            <a:r>
              <a:rPr sz="2400" dirty="0">
                <a:solidFill>
                  <a:srgbClr val="38751C"/>
                </a:solidFill>
              </a:rPr>
              <a:t>x </a:t>
            </a:r>
            <a:r>
              <a:rPr sz="2400" spc="-5" dirty="0">
                <a:solidFill>
                  <a:srgbClr val="38751C"/>
                </a:solidFill>
              </a:rPr>
              <a:t>= -2, </a:t>
            </a:r>
            <a:r>
              <a:rPr sz="2400" dirty="0">
                <a:solidFill>
                  <a:srgbClr val="38751C"/>
                </a:solidFill>
              </a:rPr>
              <a:t>y </a:t>
            </a:r>
            <a:r>
              <a:rPr sz="2400" spc="-5" dirty="0">
                <a:solidFill>
                  <a:srgbClr val="38751C"/>
                </a:solidFill>
              </a:rPr>
              <a:t>= 5, </a:t>
            </a:r>
            <a:r>
              <a:rPr sz="2400" dirty="0">
                <a:solidFill>
                  <a:srgbClr val="38751C"/>
                </a:solidFill>
              </a:rPr>
              <a:t>z </a:t>
            </a:r>
            <a:r>
              <a:rPr sz="2400" spc="-5" dirty="0">
                <a:solidFill>
                  <a:srgbClr val="38751C"/>
                </a:solidFill>
              </a:rPr>
              <a:t>=</a:t>
            </a:r>
            <a:r>
              <a:rPr sz="2400" spc="-70" dirty="0">
                <a:solidFill>
                  <a:srgbClr val="38751C"/>
                </a:solidFill>
              </a:rPr>
              <a:t> </a:t>
            </a:r>
            <a:r>
              <a:rPr sz="2400" spc="-5" dirty="0">
                <a:solidFill>
                  <a:srgbClr val="38751C"/>
                </a:solidFill>
              </a:rPr>
              <a:t>-4</a:t>
            </a:r>
            <a:endParaRPr sz="2400"/>
          </a:p>
        </p:txBody>
      </p:sp>
      <p:sp>
        <p:nvSpPr>
          <p:cNvPr id="13" name="object 13"/>
          <p:cNvSpPr/>
          <p:nvPr/>
        </p:nvSpPr>
        <p:spPr>
          <a:xfrm>
            <a:off x="6434288" y="1374999"/>
            <a:ext cx="244475" cy="263525"/>
          </a:xfrm>
          <a:custGeom>
            <a:avLst/>
            <a:gdLst/>
            <a:ahLst/>
            <a:cxnLst/>
            <a:rect l="l" t="t" r="r" b="b"/>
            <a:pathLst>
              <a:path w="244475" h="263525">
                <a:moveTo>
                  <a:pt x="0" y="0"/>
                </a:moveTo>
                <a:lnTo>
                  <a:pt x="244199" y="0"/>
                </a:lnTo>
                <a:lnTo>
                  <a:pt x="2441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99118" y="5586262"/>
            <a:ext cx="1579880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3000" b="0" i="0" u="none" strike="noStrike" kern="1200" cap="none" spc="-225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5D253A-4C2F-4660-BEFA-BFFAF075816A}"/>
              </a:ext>
            </a:extLst>
          </p:cNvPr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6003757F-5BCD-4A89-858E-EB1392F45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 generic example</a:t>
            </a:r>
          </a:p>
        </p:txBody>
      </p:sp>
    </p:spTree>
    <p:extLst>
      <p:ext uri="{BB962C8B-B14F-4D97-AF65-F5344CB8AC3E}">
        <p14:creationId xmlns:p14="http://schemas.microsoft.com/office/powerpoint/2010/main" val="24006604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3000" b="0" i="0" u="none" strike="noStrike" kern="1200" cap="none" spc="-9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600" y="3355395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5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100" y="2447822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4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0550" y="1165875"/>
            <a:ext cx="2847969" cy="438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05940" y="1011924"/>
            <a:ext cx="4510690" cy="2056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01191" y="1007163"/>
            <a:ext cx="4520565" cy="2066289"/>
          </a:xfrm>
          <a:custGeom>
            <a:avLst/>
            <a:gdLst/>
            <a:ahLst/>
            <a:cxnLst/>
            <a:rect l="l" t="t" r="r" b="b"/>
            <a:pathLst>
              <a:path w="4520565" h="2066289">
                <a:moveTo>
                  <a:pt x="0" y="0"/>
                </a:moveTo>
                <a:lnTo>
                  <a:pt x="4520215" y="0"/>
                </a:lnTo>
                <a:lnTo>
                  <a:pt x="4520215" y="2066245"/>
                </a:lnTo>
                <a:lnTo>
                  <a:pt x="0" y="2066245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02041" y="1313250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5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74666" y="2072048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5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642537" y="1713799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4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470559" y="2257173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4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702041" y="2869171"/>
            <a:ext cx="375285" cy="158115"/>
          </a:xfrm>
          <a:custGeom>
            <a:avLst/>
            <a:gdLst/>
            <a:ahLst/>
            <a:cxnLst/>
            <a:rect l="l" t="t" r="r" b="b"/>
            <a:pathLst>
              <a:path w="375285" h="158114">
                <a:moveTo>
                  <a:pt x="0" y="0"/>
                </a:moveTo>
                <a:lnTo>
                  <a:pt x="374999" y="0"/>
                </a:lnTo>
                <a:lnTo>
                  <a:pt x="374999" y="158099"/>
                </a:lnTo>
                <a:lnTo>
                  <a:pt x="0" y="1580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31950" y="1711930"/>
            <a:ext cx="316420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spc="-5" dirty="0">
                <a:solidFill>
                  <a:srgbClr val="38751C"/>
                </a:solidFill>
              </a:rPr>
              <a:t>e.g. </a:t>
            </a:r>
            <a:r>
              <a:rPr sz="2400" dirty="0">
                <a:solidFill>
                  <a:srgbClr val="38751C"/>
                </a:solidFill>
              </a:rPr>
              <a:t>x </a:t>
            </a:r>
            <a:r>
              <a:rPr sz="2400" spc="-5" dirty="0">
                <a:solidFill>
                  <a:srgbClr val="38751C"/>
                </a:solidFill>
              </a:rPr>
              <a:t>= -2, </a:t>
            </a:r>
            <a:r>
              <a:rPr sz="2400" dirty="0">
                <a:solidFill>
                  <a:srgbClr val="38751C"/>
                </a:solidFill>
              </a:rPr>
              <a:t>y </a:t>
            </a:r>
            <a:r>
              <a:rPr sz="2400" spc="-5" dirty="0">
                <a:solidFill>
                  <a:srgbClr val="38751C"/>
                </a:solidFill>
              </a:rPr>
              <a:t>= 5, </a:t>
            </a:r>
            <a:r>
              <a:rPr sz="2400" dirty="0">
                <a:solidFill>
                  <a:srgbClr val="38751C"/>
                </a:solidFill>
              </a:rPr>
              <a:t>z </a:t>
            </a:r>
            <a:r>
              <a:rPr sz="2400" spc="-5" dirty="0">
                <a:solidFill>
                  <a:srgbClr val="38751C"/>
                </a:solidFill>
              </a:rPr>
              <a:t>=</a:t>
            </a:r>
            <a:r>
              <a:rPr sz="2400" spc="-70" dirty="0">
                <a:solidFill>
                  <a:srgbClr val="38751C"/>
                </a:solidFill>
              </a:rPr>
              <a:t> </a:t>
            </a:r>
            <a:r>
              <a:rPr sz="2400" spc="-5" dirty="0">
                <a:solidFill>
                  <a:srgbClr val="38751C"/>
                </a:solidFill>
              </a:rPr>
              <a:t>-4</a:t>
            </a:r>
            <a:endParaRPr sz="2400"/>
          </a:p>
        </p:txBody>
      </p:sp>
      <p:sp>
        <p:nvSpPr>
          <p:cNvPr id="15" name="object 15"/>
          <p:cNvSpPr/>
          <p:nvPr/>
        </p:nvSpPr>
        <p:spPr>
          <a:xfrm>
            <a:off x="207187" y="2626996"/>
            <a:ext cx="1409697" cy="390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53000" y="3520870"/>
            <a:ext cx="942973" cy="4571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000570" y="3454194"/>
            <a:ext cx="2047870" cy="5905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971033" y="2512697"/>
            <a:ext cx="2085958" cy="619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3300" y="4609120"/>
            <a:ext cx="82105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Want: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528596" y="4478667"/>
            <a:ext cx="1609916" cy="6191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99118" y="5586262"/>
            <a:ext cx="1579880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3000" b="0" i="0" u="none" strike="noStrike" kern="1200" cap="none" spc="-225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11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9730C2-54F5-4F1A-A399-AE9CF0C57D81}"/>
              </a:ext>
            </a:extLst>
          </p:cNvPr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0EB2AD22-6B10-4A48-8DD9-27E32645D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 generic example</a:t>
            </a:r>
          </a:p>
        </p:txBody>
      </p:sp>
    </p:spTree>
    <p:extLst>
      <p:ext uri="{BB962C8B-B14F-4D97-AF65-F5344CB8AC3E}">
        <p14:creationId xmlns:p14="http://schemas.microsoft.com/office/powerpoint/2010/main" val="40951731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3000" b="0" i="0" u="none" strike="noStrike" kern="1200" cap="none" spc="-9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600" y="3355395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5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100" y="2447822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4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0550" y="1165875"/>
            <a:ext cx="2847969" cy="438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05940" y="1011924"/>
            <a:ext cx="4510690" cy="2056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01191" y="1007163"/>
            <a:ext cx="4520565" cy="2066289"/>
          </a:xfrm>
          <a:custGeom>
            <a:avLst/>
            <a:gdLst/>
            <a:ahLst/>
            <a:cxnLst/>
            <a:rect l="l" t="t" r="r" b="b"/>
            <a:pathLst>
              <a:path w="4520565" h="2066289">
                <a:moveTo>
                  <a:pt x="0" y="0"/>
                </a:moveTo>
                <a:lnTo>
                  <a:pt x="4520215" y="0"/>
                </a:lnTo>
                <a:lnTo>
                  <a:pt x="4520215" y="2066245"/>
                </a:lnTo>
                <a:lnTo>
                  <a:pt x="0" y="2066245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02041" y="1313250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5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74666" y="2072048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5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642537" y="1713799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4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470559" y="2257173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4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702041" y="2869171"/>
            <a:ext cx="375285" cy="158115"/>
          </a:xfrm>
          <a:custGeom>
            <a:avLst/>
            <a:gdLst/>
            <a:ahLst/>
            <a:cxnLst/>
            <a:rect l="l" t="t" r="r" b="b"/>
            <a:pathLst>
              <a:path w="375285" h="158114">
                <a:moveTo>
                  <a:pt x="0" y="0"/>
                </a:moveTo>
                <a:lnTo>
                  <a:pt x="374999" y="0"/>
                </a:lnTo>
                <a:lnTo>
                  <a:pt x="374999" y="158099"/>
                </a:lnTo>
                <a:lnTo>
                  <a:pt x="0" y="1580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31950" y="1711930"/>
            <a:ext cx="316420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spc="-5" dirty="0">
                <a:solidFill>
                  <a:srgbClr val="38751C"/>
                </a:solidFill>
              </a:rPr>
              <a:t>e.g. </a:t>
            </a:r>
            <a:r>
              <a:rPr sz="2400" dirty="0">
                <a:solidFill>
                  <a:srgbClr val="38751C"/>
                </a:solidFill>
              </a:rPr>
              <a:t>x </a:t>
            </a:r>
            <a:r>
              <a:rPr sz="2400" spc="-5" dirty="0">
                <a:solidFill>
                  <a:srgbClr val="38751C"/>
                </a:solidFill>
              </a:rPr>
              <a:t>= -2, </a:t>
            </a:r>
            <a:r>
              <a:rPr sz="2400" dirty="0">
                <a:solidFill>
                  <a:srgbClr val="38751C"/>
                </a:solidFill>
              </a:rPr>
              <a:t>y </a:t>
            </a:r>
            <a:r>
              <a:rPr sz="2400" spc="-5" dirty="0">
                <a:solidFill>
                  <a:srgbClr val="38751C"/>
                </a:solidFill>
              </a:rPr>
              <a:t>= 5, </a:t>
            </a:r>
            <a:r>
              <a:rPr sz="2400" dirty="0">
                <a:solidFill>
                  <a:srgbClr val="38751C"/>
                </a:solidFill>
              </a:rPr>
              <a:t>z </a:t>
            </a:r>
            <a:r>
              <a:rPr sz="2400" spc="-5" dirty="0">
                <a:solidFill>
                  <a:srgbClr val="38751C"/>
                </a:solidFill>
              </a:rPr>
              <a:t>=</a:t>
            </a:r>
            <a:r>
              <a:rPr sz="2400" spc="-70" dirty="0">
                <a:solidFill>
                  <a:srgbClr val="38751C"/>
                </a:solidFill>
              </a:rPr>
              <a:t> </a:t>
            </a:r>
            <a:r>
              <a:rPr sz="2400" spc="-5" dirty="0">
                <a:solidFill>
                  <a:srgbClr val="38751C"/>
                </a:solidFill>
              </a:rPr>
              <a:t>-4</a:t>
            </a:r>
            <a:endParaRPr sz="2400"/>
          </a:p>
        </p:txBody>
      </p:sp>
      <p:sp>
        <p:nvSpPr>
          <p:cNvPr id="15" name="object 15"/>
          <p:cNvSpPr/>
          <p:nvPr/>
        </p:nvSpPr>
        <p:spPr>
          <a:xfrm>
            <a:off x="207187" y="2626996"/>
            <a:ext cx="1409697" cy="390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53000" y="3520870"/>
            <a:ext cx="942973" cy="4571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000570" y="3454194"/>
            <a:ext cx="2047870" cy="5905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971033" y="2512697"/>
            <a:ext cx="2085958" cy="619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3300" y="4609120"/>
            <a:ext cx="82105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Want: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528596" y="4478667"/>
            <a:ext cx="1609916" cy="6191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282633" y="3293370"/>
            <a:ext cx="346946" cy="5905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273109" y="3283845"/>
            <a:ext cx="366395" cy="609600"/>
          </a:xfrm>
          <a:custGeom>
            <a:avLst/>
            <a:gdLst/>
            <a:ahLst/>
            <a:cxnLst/>
            <a:rect l="l" t="t" r="r" b="b"/>
            <a:pathLst>
              <a:path w="366395" h="609600">
                <a:moveTo>
                  <a:pt x="0" y="0"/>
                </a:moveTo>
                <a:lnTo>
                  <a:pt x="365999" y="0"/>
                </a:lnTo>
                <a:lnTo>
                  <a:pt x="365999" y="609598"/>
                </a:lnTo>
                <a:lnTo>
                  <a:pt x="0" y="6095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456108" y="2631159"/>
            <a:ext cx="173355" cy="662305"/>
          </a:xfrm>
          <a:custGeom>
            <a:avLst/>
            <a:gdLst/>
            <a:ahLst/>
            <a:cxnLst/>
            <a:rect l="l" t="t" r="r" b="b"/>
            <a:pathLst>
              <a:path w="173354" h="662305">
                <a:moveTo>
                  <a:pt x="0" y="662211"/>
                </a:moveTo>
                <a:lnTo>
                  <a:pt x="172999" y="0"/>
                </a:lnTo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598657" y="2547517"/>
            <a:ext cx="60960" cy="92075"/>
          </a:xfrm>
          <a:custGeom>
            <a:avLst/>
            <a:gdLst/>
            <a:ahLst/>
            <a:cxnLst/>
            <a:rect l="l" t="t" r="r" b="b"/>
            <a:pathLst>
              <a:path w="60959" h="92075">
                <a:moveTo>
                  <a:pt x="60899" y="91597"/>
                </a:moveTo>
                <a:lnTo>
                  <a:pt x="52299" y="0"/>
                </a:lnTo>
                <a:lnTo>
                  <a:pt x="0" y="75689"/>
                </a:lnTo>
                <a:lnTo>
                  <a:pt x="60899" y="91597"/>
                </a:lnTo>
                <a:close/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399118" y="5586262"/>
            <a:ext cx="1579880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3000" b="0" i="0" u="none" strike="noStrike" kern="1200" cap="none" spc="-225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D71C8E-5C12-4189-AE17-F4339B491FB6}"/>
              </a:ext>
            </a:extLst>
          </p:cNvPr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E0B68E03-9245-4794-B949-0CC378CA0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 generic example</a:t>
            </a:r>
          </a:p>
        </p:txBody>
      </p:sp>
    </p:spTree>
    <p:extLst>
      <p:ext uri="{BB962C8B-B14F-4D97-AF65-F5344CB8AC3E}">
        <p14:creationId xmlns:p14="http://schemas.microsoft.com/office/powerpoint/2010/main" val="2277927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3042919" y="1924222"/>
            <a:ext cx="1650071" cy="10519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58625" y="1997751"/>
            <a:ext cx="122618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b="1" spc="-5" dirty="0">
                <a:latin typeface="Arial"/>
                <a:cs typeface="Arial"/>
              </a:rPr>
              <a:t>Sigmoid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5600" y="2549947"/>
            <a:ext cx="2673069" cy="4526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58625" y="3670424"/>
            <a:ext cx="66865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b="1" spc="-5" dirty="0">
                <a:latin typeface="Arial"/>
                <a:cs typeface="Arial"/>
              </a:rPr>
              <a:t>tanh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40736" y="3670424"/>
            <a:ext cx="97409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spc="-5" dirty="0">
                <a:latin typeface="Arial"/>
                <a:cs typeface="Arial"/>
              </a:rPr>
              <a:t>tanh(x)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996820" y="3113161"/>
            <a:ext cx="1650071" cy="10416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58625" y="4808097"/>
            <a:ext cx="82105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b="1" spc="-5" dirty="0">
                <a:latin typeface="Arial"/>
                <a:cs typeface="Arial"/>
              </a:rPr>
              <a:t>ReLU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93289" y="4808097"/>
            <a:ext cx="121094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spc="-5" dirty="0">
                <a:latin typeface="Arial"/>
                <a:cs typeface="Arial"/>
              </a:rPr>
              <a:t>max(0,x)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42918" y="4291768"/>
            <a:ext cx="1557846" cy="10519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6318866" y="1583759"/>
            <a:ext cx="1769745" cy="737870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>
              <a:lnSpc>
                <a:spcPts val="2865"/>
              </a:lnSpc>
            </a:pPr>
            <a:r>
              <a:rPr sz="2400" b="1" spc="-5" dirty="0">
                <a:latin typeface="Arial"/>
                <a:cs typeface="Arial"/>
              </a:rPr>
              <a:t>Leaky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ReLU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ts val="2865"/>
              </a:lnSpc>
            </a:pPr>
            <a:r>
              <a:rPr sz="2400" spc="-5" dirty="0"/>
              <a:t>max(0.1x,</a:t>
            </a:r>
            <a:r>
              <a:rPr sz="2400" spc="-70" dirty="0"/>
              <a:t> </a:t>
            </a:r>
            <a:r>
              <a:rPr sz="2400" dirty="0"/>
              <a:t>x)</a:t>
            </a:r>
          </a:p>
        </p:txBody>
      </p:sp>
      <p:sp>
        <p:nvSpPr>
          <p:cNvPr id="15" name="object 15"/>
          <p:cNvSpPr/>
          <p:nvPr/>
        </p:nvSpPr>
        <p:spPr>
          <a:xfrm>
            <a:off x="6410394" y="2421877"/>
            <a:ext cx="2168895" cy="13947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94761" y="4353796"/>
            <a:ext cx="2472094" cy="3269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273835" y="4201085"/>
            <a:ext cx="1092200" cy="10007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150" marR="5080" indent="-45085">
              <a:lnSpc>
                <a:spcPct val="144400"/>
              </a:lnSpc>
            </a:pPr>
            <a:r>
              <a:rPr sz="2400" b="1" spc="-5" dirty="0" err="1">
                <a:latin typeface="Arial"/>
                <a:cs typeface="Arial"/>
              </a:rPr>
              <a:t>Maxout</a:t>
            </a:r>
            <a:r>
              <a:rPr sz="2400" b="1" spc="-5" dirty="0">
                <a:latin typeface="Arial"/>
                <a:cs typeface="Arial"/>
              </a:rPr>
              <a:t> ELU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371913" y="4855016"/>
            <a:ext cx="2168895" cy="4179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Title 1"/>
          <p:cNvSpPr txBox="1">
            <a:spLocks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/>
              <a:t>Activation functions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6604084"/>
            <a:ext cx="10983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Andrej </a:t>
            </a:r>
            <a:r>
              <a:rPr lang="en-US" sz="1000" dirty="0" err="1">
                <a:solidFill>
                  <a:srgbClr val="000000"/>
                </a:solidFill>
              </a:rPr>
              <a:t>Karpathy</a:t>
            </a:r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7492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3000" b="0" i="0" u="none" strike="noStrike" kern="1200" cap="none" spc="-9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600" y="3355395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5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100" y="2447822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4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0550" y="1165875"/>
            <a:ext cx="2847969" cy="438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05940" y="1011924"/>
            <a:ext cx="4510690" cy="2056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01191" y="1007163"/>
            <a:ext cx="4520565" cy="2066289"/>
          </a:xfrm>
          <a:custGeom>
            <a:avLst/>
            <a:gdLst/>
            <a:ahLst/>
            <a:cxnLst/>
            <a:rect l="l" t="t" r="r" b="b"/>
            <a:pathLst>
              <a:path w="4520565" h="2066289">
                <a:moveTo>
                  <a:pt x="0" y="0"/>
                </a:moveTo>
                <a:lnTo>
                  <a:pt x="4520215" y="0"/>
                </a:lnTo>
                <a:lnTo>
                  <a:pt x="4520215" y="2066245"/>
                </a:lnTo>
                <a:lnTo>
                  <a:pt x="0" y="2066245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02041" y="1313250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5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74666" y="2072048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5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642537" y="1713799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4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702041" y="2869171"/>
            <a:ext cx="375285" cy="158115"/>
          </a:xfrm>
          <a:custGeom>
            <a:avLst/>
            <a:gdLst/>
            <a:ahLst/>
            <a:cxnLst/>
            <a:rect l="l" t="t" r="r" b="b"/>
            <a:pathLst>
              <a:path w="375285" h="158114">
                <a:moveTo>
                  <a:pt x="0" y="0"/>
                </a:moveTo>
                <a:lnTo>
                  <a:pt x="374999" y="0"/>
                </a:lnTo>
                <a:lnTo>
                  <a:pt x="374999" y="158099"/>
                </a:lnTo>
                <a:lnTo>
                  <a:pt x="0" y="1580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31950" y="1711930"/>
            <a:ext cx="316420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spc="-5" dirty="0">
                <a:solidFill>
                  <a:srgbClr val="38751C"/>
                </a:solidFill>
              </a:rPr>
              <a:t>e.g. </a:t>
            </a:r>
            <a:r>
              <a:rPr sz="2400" dirty="0">
                <a:solidFill>
                  <a:srgbClr val="38751C"/>
                </a:solidFill>
              </a:rPr>
              <a:t>x </a:t>
            </a:r>
            <a:r>
              <a:rPr sz="2400" spc="-5" dirty="0">
                <a:solidFill>
                  <a:srgbClr val="38751C"/>
                </a:solidFill>
              </a:rPr>
              <a:t>= -2, </a:t>
            </a:r>
            <a:r>
              <a:rPr sz="2400" dirty="0">
                <a:solidFill>
                  <a:srgbClr val="38751C"/>
                </a:solidFill>
              </a:rPr>
              <a:t>y </a:t>
            </a:r>
            <a:r>
              <a:rPr sz="2400" spc="-5" dirty="0">
                <a:solidFill>
                  <a:srgbClr val="38751C"/>
                </a:solidFill>
              </a:rPr>
              <a:t>= 5, </a:t>
            </a:r>
            <a:r>
              <a:rPr sz="2400" dirty="0">
                <a:solidFill>
                  <a:srgbClr val="38751C"/>
                </a:solidFill>
              </a:rPr>
              <a:t>z </a:t>
            </a:r>
            <a:r>
              <a:rPr sz="2400" spc="-5" dirty="0">
                <a:solidFill>
                  <a:srgbClr val="38751C"/>
                </a:solidFill>
              </a:rPr>
              <a:t>=</a:t>
            </a:r>
            <a:r>
              <a:rPr sz="2400" spc="-70" dirty="0">
                <a:solidFill>
                  <a:srgbClr val="38751C"/>
                </a:solidFill>
              </a:rPr>
              <a:t> </a:t>
            </a:r>
            <a:r>
              <a:rPr sz="2400" spc="-5" dirty="0">
                <a:solidFill>
                  <a:srgbClr val="38751C"/>
                </a:solidFill>
              </a:rPr>
              <a:t>-4</a:t>
            </a:r>
            <a:endParaRPr sz="2400"/>
          </a:p>
        </p:txBody>
      </p:sp>
      <p:sp>
        <p:nvSpPr>
          <p:cNvPr id="14" name="object 14"/>
          <p:cNvSpPr/>
          <p:nvPr/>
        </p:nvSpPr>
        <p:spPr>
          <a:xfrm>
            <a:off x="207187" y="2626996"/>
            <a:ext cx="1409697" cy="390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53000" y="3520870"/>
            <a:ext cx="942973" cy="4571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000570" y="3454194"/>
            <a:ext cx="2047870" cy="5905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971033" y="2512697"/>
            <a:ext cx="2085958" cy="619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3300" y="4609120"/>
            <a:ext cx="82105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Want: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528596" y="4478667"/>
            <a:ext cx="1609916" cy="6191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282633" y="3293370"/>
            <a:ext cx="346946" cy="5905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273109" y="3283845"/>
            <a:ext cx="366395" cy="609600"/>
          </a:xfrm>
          <a:custGeom>
            <a:avLst/>
            <a:gdLst/>
            <a:ahLst/>
            <a:cxnLst/>
            <a:rect l="l" t="t" r="r" b="b"/>
            <a:pathLst>
              <a:path w="366395" h="609600">
                <a:moveTo>
                  <a:pt x="0" y="0"/>
                </a:moveTo>
                <a:lnTo>
                  <a:pt x="365999" y="0"/>
                </a:lnTo>
                <a:lnTo>
                  <a:pt x="365999" y="609598"/>
                </a:lnTo>
                <a:lnTo>
                  <a:pt x="0" y="6095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456108" y="2631159"/>
            <a:ext cx="173355" cy="662305"/>
          </a:xfrm>
          <a:custGeom>
            <a:avLst/>
            <a:gdLst/>
            <a:ahLst/>
            <a:cxnLst/>
            <a:rect l="l" t="t" r="r" b="b"/>
            <a:pathLst>
              <a:path w="173354" h="662305">
                <a:moveTo>
                  <a:pt x="0" y="662211"/>
                </a:moveTo>
                <a:lnTo>
                  <a:pt x="172999" y="0"/>
                </a:lnTo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598657" y="2547517"/>
            <a:ext cx="60960" cy="92075"/>
          </a:xfrm>
          <a:custGeom>
            <a:avLst/>
            <a:gdLst/>
            <a:ahLst/>
            <a:cxnLst/>
            <a:rect l="l" t="t" r="r" b="b"/>
            <a:pathLst>
              <a:path w="60959" h="92075">
                <a:moveTo>
                  <a:pt x="60899" y="91597"/>
                </a:moveTo>
                <a:lnTo>
                  <a:pt x="52299" y="0"/>
                </a:lnTo>
                <a:lnTo>
                  <a:pt x="0" y="75689"/>
                </a:lnTo>
                <a:lnTo>
                  <a:pt x="60899" y="91597"/>
                </a:lnTo>
                <a:close/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399118" y="5586262"/>
            <a:ext cx="1579880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3000" b="0" i="0" u="none" strike="noStrike" kern="1200" cap="none" spc="-225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212DAC1-CFFF-4F1F-A597-09223FE6F76F}"/>
              </a:ext>
            </a:extLst>
          </p:cNvPr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3B884255-F6EA-4FBA-BB26-DD9F0BFC5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 generic example</a:t>
            </a:r>
          </a:p>
        </p:txBody>
      </p:sp>
    </p:spTree>
    <p:extLst>
      <p:ext uri="{BB962C8B-B14F-4D97-AF65-F5344CB8AC3E}">
        <p14:creationId xmlns:p14="http://schemas.microsoft.com/office/powerpoint/2010/main" val="6477773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3000" b="0" i="0" u="none" strike="noStrike" kern="1200" cap="none" spc="-9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600" y="3355395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5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100" y="2447822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4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0550" y="1165875"/>
            <a:ext cx="2847969" cy="438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05940" y="1011924"/>
            <a:ext cx="4510690" cy="2056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01191" y="1007163"/>
            <a:ext cx="4520565" cy="2066289"/>
          </a:xfrm>
          <a:custGeom>
            <a:avLst/>
            <a:gdLst/>
            <a:ahLst/>
            <a:cxnLst/>
            <a:rect l="l" t="t" r="r" b="b"/>
            <a:pathLst>
              <a:path w="4520565" h="2066289">
                <a:moveTo>
                  <a:pt x="0" y="0"/>
                </a:moveTo>
                <a:lnTo>
                  <a:pt x="4520215" y="0"/>
                </a:lnTo>
                <a:lnTo>
                  <a:pt x="4520215" y="2066245"/>
                </a:lnTo>
                <a:lnTo>
                  <a:pt x="0" y="2066245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02041" y="1313250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5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74666" y="2072048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5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642537" y="1713799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4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702041" y="2869171"/>
            <a:ext cx="375285" cy="158115"/>
          </a:xfrm>
          <a:custGeom>
            <a:avLst/>
            <a:gdLst/>
            <a:ahLst/>
            <a:cxnLst/>
            <a:rect l="l" t="t" r="r" b="b"/>
            <a:pathLst>
              <a:path w="375285" h="158114">
                <a:moveTo>
                  <a:pt x="0" y="0"/>
                </a:moveTo>
                <a:lnTo>
                  <a:pt x="374999" y="0"/>
                </a:lnTo>
                <a:lnTo>
                  <a:pt x="374999" y="158099"/>
                </a:lnTo>
                <a:lnTo>
                  <a:pt x="0" y="1580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31950" y="1711930"/>
            <a:ext cx="316420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spc="-5" dirty="0">
                <a:solidFill>
                  <a:srgbClr val="38751C"/>
                </a:solidFill>
              </a:rPr>
              <a:t>e.g. </a:t>
            </a:r>
            <a:r>
              <a:rPr sz="2400" dirty="0">
                <a:solidFill>
                  <a:srgbClr val="38751C"/>
                </a:solidFill>
              </a:rPr>
              <a:t>x </a:t>
            </a:r>
            <a:r>
              <a:rPr sz="2400" spc="-5" dirty="0">
                <a:solidFill>
                  <a:srgbClr val="38751C"/>
                </a:solidFill>
              </a:rPr>
              <a:t>= -2, </a:t>
            </a:r>
            <a:r>
              <a:rPr sz="2400" dirty="0">
                <a:solidFill>
                  <a:srgbClr val="38751C"/>
                </a:solidFill>
              </a:rPr>
              <a:t>y </a:t>
            </a:r>
            <a:r>
              <a:rPr sz="2400" spc="-5" dirty="0">
                <a:solidFill>
                  <a:srgbClr val="38751C"/>
                </a:solidFill>
              </a:rPr>
              <a:t>= 5, </a:t>
            </a:r>
            <a:r>
              <a:rPr sz="2400" dirty="0">
                <a:solidFill>
                  <a:srgbClr val="38751C"/>
                </a:solidFill>
              </a:rPr>
              <a:t>z </a:t>
            </a:r>
            <a:r>
              <a:rPr sz="2400" spc="-5" dirty="0">
                <a:solidFill>
                  <a:srgbClr val="38751C"/>
                </a:solidFill>
              </a:rPr>
              <a:t>=</a:t>
            </a:r>
            <a:r>
              <a:rPr sz="2400" spc="-70" dirty="0">
                <a:solidFill>
                  <a:srgbClr val="38751C"/>
                </a:solidFill>
              </a:rPr>
              <a:t> </a:t>
            </a:r>
            <a:r>
              <a:rPr sz="2400" spc="-5" dirty="0">
                <a:solidFill>
                  <a:srgbClr val="38751C"/>
                </a:solidFill>
              </a:rPr>
              <a:t>-4</a:t>
            </a:r>
            <a:endParaRPr sz="2400"/>
          </a:p>
        </p:txBody>
      </p:sp>
      <p:sp>
        <p:nvSpPr>
          <p:cNvPr id="14" name="object 14"/>
          <p:cNvSpPr/>
          <p:nvPr/>
        </p:nvSpPr>
        <p:spPr>
          <a:xfrm>
            <a:off x="207187" y="2626996"/>
            <a:ext cx="1409697" cy="390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53000" y="3520870"/>
            <a:ext cx="942973" cy="4571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000570" y="3454194"/>
            <a:ext cx="2047870" cy="5905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971033" y="2512697"/>
            <a:ext cx="2085958" cy="619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3300" y="4609120"/>
            <a:ext cx="82105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Want: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528596" y="4478667"/>
            <a:ext cx="1609916" cy="6191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411565" y="2944871"/>
            <a:ext cx="3044825" cy="348615"/>
          </a:xfrm>
          <a:custGeom>
            <a:avLst/>
            <a:gdLst/>
            <a:ahLst/>
            <a:cxnLst/>
            <a:rect l="l" t="t" r="r" b="b"/>
            <a:pathLst>
              <a:path w="3044825" h="348614">
                <a:moveTo>
                  <a:pt x="3044543" y="348499"/>
                </a:moveTo>
                <a:lnTo>
                  <a:pt x="0" y="0"/>
                </a:lnTo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325690" y="2913609"/>
            <a:ext cx="89535" cy="62865"/>
          </a:xfrm>
          <a:custGeom>
            <a:avLst/>
            <a:gdLst/>
            <a:ahLst/>
            <a:cxnLst/>
            <a:rect l="l" t="t" r="r" b="b"/>
            <a:pathLst>
              <a:path w="89535" h="62864">
                <a:moveTo>
                  <a:pt x="89449" y="0"/>
                </a:moveTo>
                <a:lnTo>
                  <a:pt x="0" y="21429"/>
                </a:lnTo>
                <a:lnTo>
                  <a:pt x="82299" y="62522"/>
                </a:lnTo>
                <a:lnTo>
                  <a:pt x="89449" y="0"/>
                </a:lnTo>
                <a:close/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378007" y="3301476"/>
            <a:ext cx="466314" cy="61919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368483" y="3291950"/>
            <a:ext cx="485775" cy="638810"/>
          </a:xfrm>
          <a:custGeom>
            <a:avLst/>
            <a:gdLst/>
            <a:ahLst/>
            <a:cxnLst/>
            <a:rect l="l" t="t" r="r" b="b"/>
            <a:pathLst>
              <a:path w="485775" h="638810">
                <a:moveTo>
                  <a:pt x="0" y="0"/>
                </a:moveTo>
                <a:lnTo>
                  <a:pt x="485374" y="0"/>
                </a:lnTo>
                <a:lnTo>
                  <a:pt x="485374" y="638243"/>
                </a:lnTo>
                <a:lnTo>
                  <a:pt x="0" y="638243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399118" y="5586262"/>
            <a:ext cx="1579880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3000" b="0" i="0" u="none" strike="noStrike" kern="1200" cap="none" spc="-225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14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9E04AC4-488B-46AC-9555-31D037304264}"/>
              </a:ext>
            </a:extLst>
          </p:cNvPr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729186B7-B901-4861-91E6-EBBDFC499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 generic example</a:t>
            </a:r>
          </a:p>
        </p:txBody>
      </p:sp>
    </p:spTree>
    <p:extLst>
      <p:ext uri="{BB962C8B-B14F-4D97-AF65-F5344CB8AC3E}">
        <p14:creationId xmlns:p14="http://schemas.microsoft.com/office/powerpoint/2010/main" val="37926064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3000" b="0" i="0" u="none" strike="noStrike" kern="1200" cap="none" spc="-9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600" y="3355395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5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100" y="2447822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4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0550" y="1165875"/>
            <a:ext cx="2847969" cy="438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05940" y="1011924"/>
            <a:ext cx="4510690" cy="2056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01191" y="1007163"/>
            <a:ext cx="4520565" cy="2066289"/>
          </a:xfrm>
          <a:custGeom>
            <a:avLst/>
            <a:gdLst/>
            <a:ahLst/>
            <a:cxnLst/>
            <a:rect l="l" t="t" r="r" b="b"/>
            <a:pathLst>
              <a:path w="4520565" h="2066289">
                <a:moveTo>
                  <a:pt x="0" y="0"/>
                </a:moveTo>
                <a:lnTo>
                  <a:pt x="4520215" y="0"/>
                </a:lnTo>
                <a:lnTo>
                  <a:pt x="4520215" y="2066245"/>
                </a:lnTo>
                <a:lnTo>
                  <a:pt x="0" y="2066245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02041" y="1313250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5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74666" y="2072048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5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642537" y="1713799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4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31950" y="1711930"/>
            <a:ext cx="316420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spc="-5" dirty="0">
                <a:solidFill>
                  <a:srgbClr val="38751C"/>
                </a:solidFill>
              </a:rPr>
              <a:t>e.g. </a:t>
            </a:r>
            <a:r>
              <a:rPr sz="2400" dirty="0">
                <a:solidFill>
                  <a:srgbClr val="38751C"/>
                </a:solidFill>
              </a:rPr>
              <a:t>x </a:t>
            </a:r>
            <a:r>
              <a:rPr sz="2400" spc="-5" dirty="0">
                <a:solidFill>
                  <a:srgbClr val="38751C"/>
                </a:solidFill>
              </a:rPr>
              <a:t>= -2, </a:t>
            </a:r>
            <a:r>
              <a:rPr sz="2400" dirty="0">
                <a:solidFill>
                  <a:srgbClr val="38751C"/>
                </a:solidFill>
              </a:rPr>
              <a:t>y </a:t>
            </a:r>
            <a:r>
              <a:rPr sz="2400" spc="-5" dirty="0">
                <a:solidFill>
                  <a:srgbClr val="38751C"/>
                </a:solidFill>
              </a:rPr>
              <a:t>= 5, </a:t>
            </a:r>
            <a:r>
              <a:rPr sz="2400" dirty="0">
                <a:solidFill>
                  <a:srgbClr val="38751C"/>
                </a:solidFill>
              </a:rPr>
              <a:t>z </a:t>
            </a:r>
            <a:r>
              <a:rPr sz="2400" spc="-5" dirty="0">
                <a:solidFill>
                  <a:srgbClr val="38751C"/>
                </a:solidFill>
              </a:rPr>
              <a:t>=</a:t>
            </a:r>
            <a:r>
              <a:rPr sz="2400" spc="-70" dirty="0">
                <a:solidFill>
                  <a:srgbClr val="38751C"/>
                </a:solidFill>
              </a:rPr>
              <a:t> </a:t>
            </a:r>
            <a:r>
              <a:rPr sz="2400" spc="-5" dirty="0">
                <a:solidFill>
                  <a:srgbClr val="38751C"/>
                </a:solidFill>
              </a:rPr>
              <a:t>-4</a:t>
            </a:r>
            <a:endParaRPr sz="2400"/>
          </a:p>
        </p:txBody>
      </p:sp>
      <p:sp>
        <p:nvSpPr>
          <p:cNvPr id="13" name="object 13"/>
          <p:cNvSpPr/>
          <p:nvPr/>
        </p:nvSpPr>
        <p:spPr>
          <a:xfrm>
            <a:off x="207187" y="2626996"/>
            <a:ext cx="1409697" cy="390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53000" y="3520870"/>
            <a:ext cx="942973" cy="4571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000570" y="3454194"/>
            <a:ext cx="2047870" cy="5905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971033" y="2512697"/>
            <a:ext cx="2085958" cy="619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3300" y="4609120"/>
            <a:ext cx="82105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Want: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528596" y="4478667"/>
            <a:ext cx="1609916" cy="6191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378007" y="3301476"/>
            <a:ext cx="466314" cy="61919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368483" y="3291950"/>
            <a:ext cx="485775" cy="638810"/>
          </a:xfrm>
          <a:custGeom>
            <a:avLst/>
            <a:gdLst/>
            <a:ahLst/>
            <a:cxnLst/>
            <a:rect l="l" t="t" r="r" b="b"/>
            <a:pathLst>
              <a:path w="485775" h="638810">
                <a:moveTo>
                  <a:pt x="0" y="0"/>
                </a:moveTo>
                <a:lnTo>
                  <a:pt x="485374" y="0"/>
                </a:lnTo>
                <a:lnTo>
                  <a:pt x="485374" y="638243"/>
                </a:lnTo>
                <a:lnTo>
                  <a:pt x="0" y="638243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411565" y="2944871"/>
            <a:ext cx="3044825" cy="348615"/>
          </a:xfrm>
          <a:custGeom>
            <a:avLst/>
            <a:gdLst/>
            <a:ahLst/>
            <a:cxnLst/>
            <a:rect l="l" t="t" r="r" b="b"/>
            <a:pathLst>
              <a:path w="3044825" h="348614">
                <a:moveTo>
                  <a:pt x="3044543" y="348499"/>
                </a:moveTo>
                <a:lnTo>
                  <a:pt x="0" y="0"/>
                </a:lnTo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325690" y="2913609"/>
            <a:ext cx="89535" cy="62865"/>
          </a:xfrm>
          <a:custGeom>
            <a:avLst/>
            <a:gdLst/>
            <a:ahLst/>
            <a:cxnLst/>
            <a:rect l="l" t="t" r="r" b="b"/>
            <a:pathLst>
              <a:path w="89535" h="62864">
                <a:moveTo>
                  <a:pt x="89449" y="0"/>
                </a:moveTo>
                <a:lnTo>
                  <a:pt x="0" y="21429"/>
                </a:lnTo>
                <a:lnTo>
                  <a:pt x="82299" y="62522"/>
                </a:lnTo>
                <a:lnTo>
                  <a:pt x="89449" y="0"/>
                </a:lnTo>
                <a:close/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99118" y="5586262"/>
            <a:ext cx="1579880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3000" b="0" i="0" u="none" strike="noStrike" kern="1200" cap="none" spc="-225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15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882E6D0-2E32-40FE-949B-3664A06E115A}"/>
              </a:ext>
            </a:extLst>
          </p:cNvPr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9195EE78-D652-425F-896F-31475F542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 generic example</a:t>
            </a:r>
          </a:p>
        </p:txBody>
      </p:sp>
    </p:spTree>
    <p:extLst>
      <p:ext uri="{BB962C8B-B14F-4D97-AF65-F5344CB8AC3E}">
        <p14:creationId xmlns:p14="http://schemas.microsoft.com/office/powerpoint/2010/main" val="9911101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3000" b="0" i="0" u="none" strike="noStrike" kern="1200" cap="none" spc="-9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600" y="3355395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5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100" y="2447822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4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0550" y="1165875"/>
            <a:ext cx="2847969" cy="438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05940" y="1011924"/>
            <a:ext cx="4510690" cy="2056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01191" y="1007163"/>
            <a:ext cx="4520565" cy="2066289"/>
          </a:xfrm>
          <a:custGeom>
            <a:avLst/>
            <a:gdLst/>
            <a:ahLst/>
            <a:cxnLst/>
            <a:rect l="l" t="t" r="r" b="b"/>
            <a:pathLst>
              <a:path w="4520565" h="2066289">
                <a:moveTo>
                  <a:pt x="0" y="0"/>
                </a:moveTo>
                <a:lnTo>
                  <a:pt x="4520215" y="0"/>
                </a:lnTo>
                <a:lnTo>
                  <a:pt x="4520215" y="2066245"/>
                </a:lnTo>
                <a:lnTo>
                  <a:pt x="0" y="2066245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02041" y="1313250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5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74666" y="2072048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5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642537" y="1713799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4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31950" y="1711930"/>
            <a:ext cx="316420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spc="-5" dirty="0">
                <a:solidFill>
                  <a:srgbClr val="38751C"/>
                </a:solidFill>
              </a:rPr>
              <a:t>e.g. </a:t>
            </a:r>
            <a:r>
              <a:rPr sz="2400" dirty="0">
                <a:solidFill>
                  <a:srgbClr val="38751C"/>
                </a:solidFill>
              </a:rPr>
              <a:t>x </a:t>
            </a:r>
            <a:r>
              <a:rPr sz="2400" spc="-5" dirty="0">
                <a:solidFill>
                  <a:srgbClr val="38751C"/>
                </a:solidFill>
              </a:rPr>
              <a:t>= -2, </a:t>
            </a:r>
            <a:r>
              <a:rPr sz="2400" dirty="0">
                <a:solidFill>
                  <a:srgbClr val="38751C"/>
                </a:solidFill>
              </a:rPr>
              <a:t>y </a:t>
            </a:r>
            <a:r>
              <a:rPr sz="2400" spc="-5" dirty="0">
                <a:solidFill>
                  <a:srgbClr val="38751C"/>
                </a:solidFill>
              </a:rPr>
              <a:t>= 5, </a:t>
            </a:r>
            <a:r>
              <a:rPr sz="2400" dirty="0">
                <a:solidFill>
                  <a:srgbClr val="38751C"/>
                </a:solidFill>
              </a:rPr>
              <a:t>z </a:t>
            </a:r>
            <a:r>
              <a:rPr sz="2400" spc="-5" dirty="0">
                <a:solidFill>
                  <a:srgbClr val="38751C"/>
                </a:solidFill>
              </a:rPr>
              <a:t>=</a:t>
            </a:r>
            <a:r>
              <a:rPr sz="2400" spc="-70" dirty="0">
                <a:solidFill>
                  <a:srgbClr val="38751C"/>
                </a:solidFill>
              </a:rPr>
              <a:t> </a:t>
            </a:r>
            <a:r>
              <a:rPr sz="2400" spc="-5" dirty="0">
                <a:solidFill>
                  <a:srgbClr val="38751C"/>
                </a:solidFill>
              </a:rPr>
              <a:t>-4</a:t>
            </a:r>
            <a:endParaRPr sz="2400"/>
          </a:p>
        </p:txBody>
      </p:sp>
      <p:sp>
        <p:nvSpPr>
          <p:cNvPr id="13" name="object 13"/>
          <p:cNvSpPr/>
          <p:nvPr/>
        </p:nvSpPr>
        <p:spPr>
          <a:xfrm>
            <a:off x="207187" y="2626996"/>
            <a:ext cx="1409697" cy="390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53000" y="3520870"/>
            <a:ext cx="942973" cy="4571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000570" y="3454194"/>
            <a:ext cx="2047870" cy="5905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971033" y="2512697"/>
            <a:ext cx="2085958" cy="619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3300" y="4609120"/>
            <a:ext cx="82105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Want: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528596" y="4478667"/>
            <a:ext cx="1609916" cy="6191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261108" y="3293370"/>
            <a:ext cx="457198" cy="7429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251583" y="3283845"/>
            <a:ext cx="476250" cy="762000"/>
          </a:xfrm>
          <a:custGeom>
            <a:avLst/>
            <a:gdLst/>
            <a:ahLst/>
            <a:cxnLst/>
            <a:rect l="l" t="t" r="r" b="b"/>
            <a:pathLst>
              <a:path w="476250" h="762000">
                <a:moveTo>
                  <a:pt x="0" y="0"/>
                </a:moveTo>
                <a:lnTo>
                  <a:pt x="476249" y="0"/>
                </a:lnTo>
                <a:lnTo>
                  <a:pt x="476249" y="761998"/>
                </a:lnTo>
                <a:lnTo>
                  <a:pt x="0" y="7619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035335" y="2034186"/>
            <a:ext cx="1421130" cy="1259205"/>
          </a:xfrm>
          <a:custGeom>
            <a:avLst/>
            <a:gdLst/>
            <a:ahLst/>
            <a:cxnLst/>
            <a:rect l="l" t="t" r="r" b="b"/>
            <a:pathLst>
              <a:path w="1421129" h="1259205">
                <a:moveTo>
                  <a:pt x="1420772" y="1259184"/>
                </a:moveTo>
                <a:lnTo>
                  <a:pt x="0" y="0"/>
                </a:lnTo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970636" y="1976845"/>
            <a:ext cx="85725" cy="81280"/>
          </a:xfrm>
          <a:custGeom>
            <a:avLst/>
            <a:gdLst/>
            <a:ahLst/>
            <a:cxnLst/>
            <a:rect l="l" t="t" r="r" b="b"/>
            <a:pathLst>
              <a:path w="85725" h="81280">
                <a:moveTo>
                  <a:pt x="85574" y="33789"/>
                </a:moveTo>
                <a:lnTo>
                  <a:pt x="0" y="0"/>
                </a:lnTo>
                <a:lnTo>
                  <a:pt x="43849" y="80887"/>
                </a:lnTo>
                <a:lnTo>
                  <a:pt x="85574" y="33789"/>
                </a:lnTo>
                <a:close/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99118" y="5586262"/>
            <a:ext cx="1579880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3000" b="0" i="0" u="none" strike="noStrike" kern="1200" cap="none" spc="-225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16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F2200C5-8034-44F1-B475-9DD12B482098}"/>
              </a:ext>
            </a:extLst>
          </p:cNvPr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8CEA1A1D-CDC4-43F4-948C-85E5FD69F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 generic example</a:t>
            </a:r>
          </a:p>
        </p:txBody>
      </p:sp>
    </p:spTree>
    <p:extLst>
      <p:ext uri="{BB962C8B-B14F-4D97-AF65-F5344CB8AC3E}">
        <p14:creationId xmlns:p14="http://schemas.microsoft.com/office/powerpoint/2010/main" val="10959811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3000" b="0" i="0" u="none" strike="noStrike" kern="1200" cap="none" spc="-9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600" y="3355395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5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100" y="2447822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4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0550" y="1165875"/>
            <a:ext cx="2847969" cy="438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05940" y="1011924"/>
            <a:ext cx="4510690" cy="2056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01191" y="1007163"/>
            <a:ext cx="4520565" cy="2066289"/>
          </a:xfrm>
          <a:custGeom>
            <a:avLst/>
            <a:gdLst/>
            <a:ahLst/>
            <a:cxnLst/>
            <a:rect l="l" t="t" r="r" b="b"/>
            <a:pathLst>
              <a:path w="4520565" h="2066289">
                <a:moveTo>
                  <a:pt x="0" y="0"/>
                </a:moveTo>
                <a:lnTo>
                  <a:pt x="4520215" y="0"/>
                </a:lnTo>
                <a:lnTo>
                  <a:pt x="4520215" y="2066245"/>
                </a:lnTo>
                <a:lnTo>
                  <a:pt x="0" y="2066245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02041" y="1313250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5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74666" y="2072048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5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31950" y="1711930"/>
            <a:ext cx="316420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spc="-5" dirty="0">
                <a:solidFill>
                  <a:srgbClr val="38751C"/>
                </a:solidFill>
              </a:rPr>
              <a:t>e.g. </a:t>
            </a:r>
            <a:r>
              <a:rPr sz="2400" dirty="0">
                <a:solidFill>
                  <a:srgbClr val="38751C"/>
                </a:solidFill>
              </a:rPr>
              <a:t>x </a:t>
            </a:r>
            <a:r>
              <a:rPr sz="2400" spc="-5" dirty="0">
                <a:solidFill>
                  <a:srgbClr val="38751C"/>
                </a:solidFill>
              </a:rPr>
              <a:t>= -2, </a:t>
            </a:r>
            <a:r>
              <a:rPr sz="2400" dirty="0">
                <a:solidFill>
                  <a:srgbClr val="38751C"/>
                </a:solidFill>
              </a:rPr>
              <a:t>y </a:t>
            </a:r>
            <a:r>
              <a:rPr sz="2400" spc="-5" dirty="0">
                <a:solidFill>
                  <a:srgbClr val="38751C"/>
                </a:solidFill>
              </a:rPr>
              <a:t>= 5, </a:t>
            </a:r>
            <a:r>
              <a:rPr sz="2400" dirty="0">
                <a:solidFill>
                  <a:srgbClr val="38751C"/>
                </a:solidFill>
              </a:rPr>
              <a:t>z </a:t>
            </a:r>
            <a:r>
              <a:rPr sz="2400" spc="-5" dirty="0">
                <a:solidFill>
                  <a:srgbClr val="38751C"/>
                </a:solidFill>
              </a:rPr>
              <a:t>=</a:t>
            </a:r>
            <a:r>
              <a:rPr sz="2400" spc="-70" dirty="0">
                <a:solidFill>
                  <a:srgbClr val="38751C"/>
                </a:solidFill>
              </a:rPr>
              <a:t> </a:t>
            </a:r>
            <a:r>
              <a:rPr sz="2400" spc="-5" dirty="0">
                <a:solidFill>
                  <a:srgbClr val="38751C"/>
                </a:solidFill>
              </a:rPr>
              <a:t>-4</a:t>
            </a:r>
            <a:endParaRPr sz="2400"/>
          </a:p>
        </p:txBody>
      </p:sp>
      <p:sp>
        <p:nvSpPr>
          <p:cNvPr id="12" name="object 12"/>
          <p:cNvSpPr/>
          <p:nvPr/>
        </p:nvSpPr>
        <p:spPr>
          <a:xfrm>
            <a:off x="207187" y="2626996"/>
            <a:ext cx="1409697" cy="390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53000" y="3520870"/>
            <a:ext cx="942973" cy="4571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000570" y="3454194"/>
            <a:ext cx="2047870" cy="5905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971033" y="2512697"/>
            <a:ext cx="2085958" cy="619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3300" y="4609120"/>
            <a:ext cx="82105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Want: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528596" y="4478667"/>
            <a:ext cx="1609916" cy="6191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035335" y="2034186"/>
            <a:ext cx="1421130" cy="1259205"/>
          </a:xfrm>
          <a:custGeom>
            <a:avLst/>
            <a:gdLst/>
            <a:ahLst/>
            <a:cxnLst/>
            <a:rect l="l" t="t" r="r" b="b"/>
            <a:pathLst>
              <a:path w="1421129" h="1259205">
                <a:moveTo>
                  <a:pt x="1420772" y="1259184"/>
                </a:moveTo>
                <a:lnTo>
                  <a:pt x="0" y="0"/>
                </a:lnTo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970636" y="1976845"/>
            <a:ext cx="85725" cy="81280"/>
          </a:xfrm>
          <a:custGeom>
            <a:avLst/>
            <a:gdLst/>
            <a:ahLst/>
            <a:cxnLst/>
            <a:rect l="l" t="t" r="r" b="b"/>
            <a:pathLst>
              <a:path w="85725" h="81280">
                <a:moveTo>
                  <a:pt x="85574" y="33789"/>
                </a:moveTo>
                <a:lnTo>
                  <a:pt x="0" y="0"/>
                </a:lnTo>
                <a:lnTo>
                  <a:pt x="43849" y="80887"/>
                </a:lnTo>
                <a:lnTo>
                  <a:pt x="85574" y="33789"/>
                </a:lnTo>
                <a:close/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261108" y="3293370"/>
            <a:ext cx="457198" cy="7429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251583" y="3283845"/>
            <a:ext cx="476250" cy="762000"/>
          </a:xfrm>
          <a:custGeom>
            <a:avLst/>
            <a:gdLst/>
            <a:ahLst/>
            <a:cxnLst/>
            <a:rect l="l" t="t" r="r" b="b"/>
            <a:pathLst>
              <a:path w="476250" h="762000">
                <a:moveTo>
                  <a:pt x="0" y="0"/>
                </a:moveTo>
                <a:lnTo>
                  <a:pt x="476249" y="0"/>
                </a:lnTo>
                <a:lnTo>
                  <a:pt x="476249" y="761998"/>
                </a:lnTo>
                <a:lnTo>
                  <a:pt x="0" y="7619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399118" y="5586262"/>
            <a:ext cx="1579880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3000" b="0" i="0" u="none" strike="noStrike" kern="1200" cap="none" spc="-225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17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0D735E0-74EB-45CF-8BDF-1607957671C3}"/>
              </a:ext>
            </a:extLst>
          </p:cNvPr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6DCDFB5C-06BE-467B-86AD-7539FFF49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 generic example</a:t>
            </a:r>
          </a:p>
        </p:txBody>
      </p:sp>
    </p:spTree>
    <p:extLst>
      <p:ext uri="{BB962C8B-B14F-4D97-AF65-F5344CB8AC3E}">
        <p14:creationId xmlns:p14="http://schemas.microsoft.com/office/powerpoint/2010/main" val="18829994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3000" b="0" i="0" u="none" strike="noStrike" kern="1200" cap="none" spc="-9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600" y="3355395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5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100" y="2447822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4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0550" y="1165875"/>
            <a:ext cx="2847969" cy="438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05940" y="1011924"/>
            <a:ext cx="4510690" cy="2056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01191" y="1007163"/>
            <a:ext cx="4520565" cy="2066289"/>
          </a:xfrm>
          <a:custGeom>
            <a:avLst/>
            <a:gdLst/>
            <a:ahLst/>
            <a:cxnLst/>
            <a:rect l="l" t="t" r="r" b="b"/>
            <a:pathLst>
              <a:path w="4520565" h="2066289">
                <a:moveTo>
                  <a:pt x="0" y="0"/>
                </a:moveTo>
                <a:lnTo>
                  <a:pt x="4520215" y="0"/>
                </a:lnTo>
                <a:lnTo>
                  <a:pt x="4520215" y="2066245"/>
                </a:lnTo>
                <a:lnTo>
                  <a:pt x="0" y="2066245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02041" y="1313250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5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74666" y="2072048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5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31950" y="1711930"/>
            <a:ext cx="316420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spc="-5" dirty="0">
                <a:solidFill>
                  <a:srgbClr val="38751C"/>
                </a:solidFill>
              </a:rPr>
              <a:t>e.g. </a:t>
            </a:r>
            <a:r>
              <a:rPr sz="2400" dirty="0">
                <a:solidFill>
                  <a:srgbClr val="38751C"/>
                </a:solidFill>
              </a:rPr>
              <a:t>x </a:t>
            </a:r>
            <a:r>
              <a:rPr sz="2400" spc="-5" dirty="0">
                <a:solidFill>
                  <a:srgbClr val="38751C"/>
                </a:solidFill>
              </a:rPr>
              <a:t>= -2, </a:t>
            </a:r>
            <a:r>
              <a:rPr sz="2400" dirty="0">
                <a:solidFill>
                  <a:srgbClr val="38751C"/>
                </a:solidFill>
              </a:rPr>
              <a:t>y </a:t>
            </a:r>
            <a:r>
              <a:rPr sz="2400" spc="-5" dirty="0">
                <a:solidFill>
                  <a:srgbClr val="38751C"/>
                </a:solidFill>
              </a:rPr>
              <a:t>= 5, </a:t>
            </a:r>
            <a:r>
              <a:rPr sz="2400" dirty="0">
                <a:solidFill>
                  <a:srgbClr val="38751C"/>
                </a:solidFill>
              </a:rPr>
              <a:t>z </a:t>
            </a:r>
            <a:r>
              <a:rPr sz="2400" spc="-5" dirty="0">
                <a:solidFill>
                  <a:srgbClr val="38751C"/>
                </a:solidFill>
              </a:rPr>
              <a:t>=</a:t>
            </a:r>
            <a:r>
              <a:rPr sz="2400" spc="-70" dirty="0">
                <a:solidFill>
                  <a:srgbClr val="38751C"/>
                </a:solidFill>
              </a:rPr>
              <a:t> </a:t>
            </a:r>
            <a:r>
              <a:rPr sz="2400" spc="-5" dirty="0">
                <a:solidFill>
                  <a:srgbClr val="38751C"/>
                </a:solidFill>
              </a:rPr>
              <a:t>-4</a:t>
            </a:r>
            <a:endParaRPr sz="2400"/>
          </a:p>
        </p:txBody>
      </p:sp>
      <p:sp>
        <p:nvSpPr>
          <p:cNvPr id="12" name="object 12"/>
          <p:cNvSpPr/>
          <p:nvPr/>
        </p:nvSpPr>
        <p:spPr>
          <a:xfrm>
            <a:off x="207187" y="2626996"/>
            <a:ext cx="1409697" cy="390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53000" y="3520870"/>
            <a:ext cx="942973" cy="4571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000570" y="3454194"/>
            <a:ext cx="2047870" cy="5905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971033" y="2512697"/>
            <a:ext cx="2085958" cy="619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3300" y="4609120"/>
            <a:ext cx="82105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Want: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528596" y="4478667"/>
            <a:ext cx="1609916" cy="6191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258214" y="2239522"/>
            <a:ext cx="3197860" cy="1054100"/>
          </a:xfrm>
          <a:custGeom>
            <a:avLst/>
            <a:gdLst/>
            <a:ahLst/>
            <a:cxnLst/>
            <a:rect l="l" t="t" r="r" b="b"/>
            <a:pathLst>
              <a:path w="3197859" h="1054100">
                <a:moveTo>
                  <a:pt x="3197743" y="1053822"/>
                </a:moveTo>
                <a:lnTo>
                  <a:pt x="0" y="0"/>
                </a:lnTo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176115" y="2209638"/>
            <a:ext cx="92075" cy="60325"/>
          </a:xfrm>
          <a:custGeom>
            <a:avLst/>
            <a:gdLst/>
            <a:ahLst/>
            <a:cxnLst/>
            <a:rect l="l" t="t" r="r" b="b"/>
            <a:pathLst>
              <a:path w="92075" h="60325">
                <a:moveTo>
                  <a:pt x="91949" y="0"/>
                </a:moveTo>
                <a:lnTo>
                  <a:pt x="0" y="2827"/>
                </a:lnTo>
                <a:lnTo>
                  <a:pt x="72249" y="59769"/>
                </a:lnTo>
                <a:lnTo>
                  <a:pt x="91949" y="0"/>
                </a:lnTo>
                <a:close/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271859" y="3293370"/>
            <a:ext cx="457199" cy="61919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262333" y="3283845"/>
            <a:ext cx="476250" cy="638810"/>
          </a:xfrm>
          <a:custGeom>
            <a:avLst/>
            <a:gdLst/>
            <a:ahLst/>
            <a:cxnLst/>
            <a:rect l="l" t="t" r="r" b="b"/>
            <a:pathLst>
              <a:path w="476250" h="638810">
                <a:moveTo>
                  <a:pt x="0" y="0"/>
                </a:moveTo>
                <a:lnTo>
                  <a:pt x="476249" y="0"/>
                </a:lnTo>
                <a:lnTo>
                  <a:pt x="476249" y="638248"/>
                </a:lnTo>
                <a:lnTo>
                  <a:pt x="0" y="63824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399118" y="5586262"/>
            <a:ext cx="1579880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3000" b="0" i="0" u="none" strike="noStrike" kern="1200" cap="none" spc="-225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18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436E51E-748E-46E7-A53C-148400A88522}"/>
              </a:ext>
            </a:extLst>
          </p:cNvPr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43B8EF7F-D802-4D48-B92B-744D59B46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 generic example</a:t>
            </a:r>
          </a:p>
        </p:txBody>
      </p:sp>
    </p:spTree>
    <p:extLst>
      <p:ext uri="{BB962C8B-B14F-4D97-AF65-F5344CB8AC3E}">
        <p14:creationId xmlns:p14="http://schemas.microsoft.com/office/powerpoint/2010/main" val="299317909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3000" b="0" i="0" u="none" strike="noStrike" kern="1200" cap="none" spc="-9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600" y="3355395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5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100" y="2447822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4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0550" y="1165875"/>
            <a:ext cx="2847969" cy="438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05940" y="1011924"/>
            <a:ext cx="4510690" cy="2056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01191" y="1007163"/>
            <a:ext cx="4520565" cy="2066289"/>
          </a:xfrm>
          <a:custGeom>
            <a:avLst/>
            <a:gdLst/>
            <a:ahLst/>
            <a:cxnLst/>
            <a:rect l="l" t="t" r="r" b="b"/>
            <a:pathLst>
              <a:path w="4520565" h="2066289">
                <a:moveTo>
                  <a:pt x="0" y="0"/>
                </a:moveTo>
                <a:lnTo>
                  <a:pt x="4520215" y="0"/>
                </a:lnTo>
                <a:lnTo>
                  <a:pt x="4520215" y="2066245"/>
                </a:lnTo>
                <a:lnTo>
                  <a:pt x="0" y="2066245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02041" y="1313250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5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31950" y="1711930"/>
            <a:ext cx="316420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spc="-5" dirty="0">
                <a:solidFill>
                  <a:srgbClr val="38751C"/>
                </a:solidFill>
              </a:rPr>
              <a:t>e.g. </a:t>
            </a:r>
            <a:r>
              <a:rPr sz="2400" dirty="0">
                <a:solidFill>
                  <a:srgbClr val="38751C"/>
                </a:solidFill>
              </a:rPr>
              <a:t>x </a:t>
            </a:r>
            <a:r>
              <a:rPr sz="2400" spc="-5" dirty="0">
                <a:solidFill>
                  <a:srgbClr val="38751C"/>
                </a:solidFill>
              </a:rPr>
              <a:t>= -2, </a:t>
            </a:r>
            <a:r>
              <a:rPr sz="2400" dirty="0">
                <a:solidFill>
                  <a:srgbClr val="38751C"/>
                </a:solidFill>
              </a:rPr>
              <a:t>y </a:t>
            </a:r>
            <a:r>
              <a:rPr sz="2400" spc="-5" dirty="0">
                <a:solidFill>
                  <a:srgbClr val="38751C"/>
                </a:solidFill>
              </a:rPr>
              <a:t>= 5, </a:t>
            </a:r>
            <a:r>
              <a:rPr sz="2400" dirty="0">
                <a:solidFill>
                  <a:srgbClr val="38751C"/>
                </a:solidFill>
              </a:rPr>
              <a:t>z </a:t>
            </a:r>
            <a:r>
              <a:rPr sz="2400" spc="-5" dirty="0">
                <a:solidFill>
                  <a:srgbClr val="38751C"/>
                </a:solidFill>
              </a:rPr>
              <a:t>=</a:t>
            </a:r>
            <a:r>
              <a:rPr sz="2400" spc="-70" dirty="0">
                <a:solidFill>
                  <a:srgbClr val="38751C"/>
                </a:solidFill>
              </a:rPr>
              <a:t> </a:t>
            </a:r>
            <a:r>
              <a:rPr sz="2400" spc="-5" dirty="0">
                <a:solidFill>
                  <a:srgbClr val="38751C"/>
                </a:solidFill>
              </a:rPr>
              <a:t>-4</a:t>
            </a:r>
            <a:endParaRPr sz="2400"/>
          </a:p>
        </p:txBody>
      </p:sp>
      <p:sp>
        <p:nvSpPr>
          <p:cNvPr id="11" name="object 11"/>
          <p:cNvSpPr/>
          <p:nvPr/>
        </p:nvSpPr>
        <p:spPr>
          <a:xfrm>
            <a:off x="207187" y="2626996"/>
            <a:ext cx="1409697" cy="390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53000" y="3520870"/>
            <a:ext cx="942973" cy="4571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000570" y="3454194"/>
            <a:ext cx="2047870" cy="5905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971033" y="2512697"/>
            <a:ext cx="2085958" cy="619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528596" y="4478667"/>
            <a:ext cx="1609916" cy="6191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455615" y="4004694"/>
            <a:ext cx="1956895" cy="74717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446088" y="3995169"/>
            <a:ext cx="1976120" cy="766445"/>
          </a:xfrm>
          <a:custGeom>
            <a:avLst/>
            <a:gdLst/>
            <a:ahLst/>
            <a:cxnLst/>
            <a:rect l="l" t="t" r="r" b="b"/>
            <a:pathLst>
              <a:path w="1976120" h="766445">
                <a:moveTo>
                  <a:pt x="0" y="0"/>
                </a:moveTo>
                <a:lnTo>
                  <a:pt x="1975946" y="0"/>
                </a:lnTo>
                <a:lnTo>
                  <a:pt x="1975946" y="766223"/>
                </a:lnTo>
                <a:lnTo>
                  <a:pt x="0" y="766223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3300" y="3601301"/>
            <a:ext cx="6690995" cy="14209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0446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Chain</a:t>
            </a:r>
            <a:r>
              <a:rPr kumimoji="0" sz="2400" b="0" i="0" u="none" strike="noStrike" kern="1200" cap="none" spc="-6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rule: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Want: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258214" y="2239522"/>
            <a:ext cx="3197860" cy="1054100"/>
          </a:xfrm>
          <a:custGeom>
            <a:avLst/>
            <a:gdLst/>
            <a:ahLst/>
            <a:cxnLst/>
            <a:rect l="l" t="t" r="r" b="b"/>
            <a:pathLst>
              <a:path w="3197859" h="1054100">
                <a:moveTo>
                  <a:pt x="3197743" y="1053822"/>
                </a:moveTo>
                <a:lnTo>
                  <a:pt x="0" y="0"/>
                </a:lnTo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176115" y="2209638"/>
            <a:ext cx="92075" cy="60325"/>
          </a:xfrm>
          <a:custGeom>
            <a:avLst/>
            <a:gdLst/>
            <a:ahLst/>
            <a:cxnLst/>
            <a:rect l="l" t="t" r="r" b="b"/>
            <a:pathLst>
              <a:path w="92075" h="60325">
                <a:moveTo>
                  <a:pt x="91949" y="0"/>
                </a:moveTo>
                <a:lnTo>
                  <a:pt x="0" y="2827"/>
                </a:lnTo>
                <a:lnTo>
                  <a:pt x="72249" y="59769"/>
                </a:lnTo>
                <a:lnTo>
                  <a:pt x="91949" y="0"/>
                </a:lnTo>
                <a:close/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271859" y="3293370"/>
            <a:ext cx="457199" cy="61919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262333" y="3283845"/>
            <a:ext cx="476250" cy="638810"/>
          </a:xfrm>
          <a:custGeom>
            <a:avLst/>
            <a:gdLst/>
            <a:ahLst/>
            <a:cxnLst/>
            <a:rect l="l" t="t" r="r" b="b"/>
            <a:pathLst>
              <a:path w="476250" h="638810">
                <a:moveTo>
                  <a:pt x="0" y="0"/>
                </a:moveTo>
                <a:lnTo>
                  <a:pt x="476249" y="0"/>
                </a:lnTo>
                <a:lnTo>
                  <a:pt x="476249" y="638248"/>
                </a:lnTo>
                <a:lnTo>
                  <a:pt x="0" y="63824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510314" y="4028618"/>
            <a:ext cx="504448" cy="68319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900085" y="4043168"/>
            <a:ext cx="504448" cy="68319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399118" y="5586262"/>
            <a:ext cx="1579880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3000" b="0" i="0" u="none" strike="noStrike" kern="1200" cap="none" spc="-225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19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2D91419-D10C-4DFD-8FE9-5F4B2EE1941C}"/>
              </a:ext>
            </a:extLst>
          </p:cNvPr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293469F1-AB2B-4DEA-B567-C1ED7D248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 generic example</a:t>
            </a:r>
          </a:p>
        </p:txBody>
      </p:sp>
    </p:spTree>
    <p:extLst>
      <p:ext uri="{BB962C8B-B14F-4D97-AF65-F5344CB8AC3E}">
        <p14:creationId xmlns:p14="http://schemas.microsoft.com/office/powerpoint/2010/main" val="324932862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3000" b="0" i="0" u="none" strike="noStrike" kern="1200" cap="none" spc="-9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600" y="3355395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5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100" y="2447822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4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0550" y="1165875"/>
            <a:ext cx="2847969" cy="438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05940" y="1011924"/>
            <a:ext cx="4510690" cy="2056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01191" y="1007163"/>
            <a:ext cx="4520565" cy="2066289"/>
          </a:xfrm>
          <a:custGeom>
            <a:avLst/>
            <a:gdLst/>
            <a:ahLst/>
            <a:cxnLst/>
            <a:rect l="l" t="t" r="r" b="b"/>
            <a:pathLst>
              <a:path w="4520565" h="2066289">
                <a:moveTo>
                  <a:pt x="0" y="0"/>
                </a:moveTo>
                <a:lnTo>
                  <a:pt x="4520215" y="0"/>
                </a:lnTo>
                <a:lnTo>
                  <a:pt x="4520215" y="2066245"/>
                </a:lnTo>
                <a:lnTo>
                  <a:pt x="0" y="2066245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02041" y="1313250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5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31950" y="1711930"/>
            <a:ext cx="316420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spc="-5" dirty="0">
                <a:solidFill>
                  <a:srgbClr val="38751C"/>
                </a:solidFill>
              </a:rPr>
              <a:t>e.g. </a:t>
            </a:r>
            <a:r>
              <a:rPr sz="2400" dirty="0">
                <a:solidFill>
                  <a:srgbClr val="38751C"/>
                </a:solidFill>
              </a:rPr>
              <a:t>x </a:t>
            </a:r>
            <a:r>
              <a:rPr sz="2400" spc="-5" dirty="0">
                <a:solidFill>
                  <a:srgbClr val="38751C"/>
                </a:solidFill>
              </a:rPr>
              <a:t>= -2, </a:t>
            </a:r>
            <a:r>
              <a:rPr sz="2400" dirty="0">
                <a:solidFill>
                  <a:srgbClr val="38751C"/>
                </a:solidFill>
              </a:rPr>
              <a:t>y </a:t>
            </a:r>
            <a:r>
              <a:rPr sz="2400" spc="-5" dirty="0">
                <a:solidFill>
                  <a:srgbClr val="38751C"/>
                </a:solidFill>
              </a:rPr>
              <a:t>= 5, </a:t>
            </a:r>
            <a:r>
              <a:rPr sz="2400" dirty="0">
                <a:solidFill>
                  <a:srgbClr val="38751C"/>
                </a:solidFill>
              </a:rPr>
              <a:t>z </a:t>
            </a:r>
            <a:r>
              <a:rPr sz="2400" spc="-5" dirty="0">
                <a:solidFill>
                  <a:srgbClr val="38751C"/>
                </a:solidFill>
              </a:rPr>
              <a:t>=</a:t>
            </a:r>
            <a:r>
              <a:rPr sz="2400" spc="-70" dirty="0">
                <a:solidFill>
                  <a:srgbClr val="38751C"/>
                </a:solidFill>
              </a:rPr>
              <a:t> </a:t>
            </a:r>
            <a:r>
              <a:rPr sz="2400" spc="-5" dirty="0">
                <a:solidFill>
                  <a:srgbClr val="38751C"/>
                </a:solidFill>
              </a:rPr>
              <a:t>-4</a:t>
            </a:r>
            <a:endParaRPr sz="2400"/>
          </a:p>
        </p:txBody>
      </p:sp>
      <p:sp>
        <p:nvSpPr>
          <p:cNvPr id="11" name="object 11"/>
          <p:cNvSpPr/>
          <p:nvPr/>
        </p:nvSpPr>
        <p:spPr>
          <a:xfrm>
            <a:off x="207187" y="2626996"/>
            <a:ext cx="1409697" cy="390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53000" y="3520870"/>
            <a:ext cx="942973" cy="4571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000570" y="3454194"/>
            <a:ext cx="2047870" cy="5905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971033" y="2512697"/>
            <a:ext cx="2085958" cy="619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3300" y="4609120"/>
            <a:ext cx="82105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Want: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528596" y="4478667"/>
            <a:ext cx="1609916" cy="6191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177314" y="1499802"/>
            <a:ext cx="3279140" cy="1793875"/>
          </a:xfrm>
          <a:custGeom>
            <a:avLst/>
            <a:gdLst/>
            <a:ahLst/>
            <a:cxnLst/>
            <a:rect l="l" t="t" r="r" b="b"/>
            <a:pathLst>
              <a:path w="3279140" h="1793875">
                <a:moveTo>
                  <a:pt x="3278618" y="1793443"/>
                </a:moveTo>
                <a:lnTo>
                  <a:pt x="0" y="0"/>
                </a:lnTo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101464" y="1458314"/>
            <a:ext cx="91440" cy="69215"/>
          </a:xfrm>
          <a:custGeom>
            <a:avLst/>
            <a:gdLst/>
            <a:ahLst/>
            <a:cxnLst/>
            <a:rect l="l" t="t" r="r" b="b"/>
            <a:pathLst>
              <a:path w="91439" h="69215">
                <a:moveTo>
                  <a:pt x="90949" y="13882"/>
                </a:moveTo>
                <a:lnTo>
                  <a:pt x="0" y="0"/>
                </a:lnTo>
                <a:lnTo>
                  <a:pt x="60749" y="69092"/>
                </a:lnTo>
                <a:lnTo>
                  <a:pt x="90949" y="13882"/>
                </a:lnTo>
                <a:close/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262683" y="3293245"/>
            <a:ext cx="426474" cy="61919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253158" y="3283720"/>
            <a:ext cx="445770" cy="638810"/>
          </a:xfrm>
          <a:custGeom>
            <a:avLst/>
            <a:gdLst/>
            <a:ahLst/>
            <a:cxnLst/>
            <a:rect l="l" t="t" r="r" b="b"/>
            <a:pathLst>
              <a:path w="445770" h="638810">
                <a:moveTo>
                  <a:pt x="0" y="0"/>
                </a:moveTo>
                <a:lnTo>
                  <a:pt x="445524" y="0"/>
                </a:lnTo>
                <a:lnTo>
                  <a:pt x="445524" y="638248"/>
                </a:lnTo>
                <a:lnTo>
                  <a:pt x="0" y="63824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99118" y="5586262"/>
            <a:ext cx="1579880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3000" b="0" i="0" u="none" strike="noStrike" kern="1200" cap="none" spc="-225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AF6EAE8-A0D9-42BF-899B-D2B6672E3012}"/>
              </a:ext>
            </a:extLst>
          </p:cNvPr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9EA5C081-3275-4BC7-981A-503125716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 generic example</a:t>
            </a:r>
          </a:p>
        </p:txBody>
      </p:sp>
    </p:spTree>
    <p:extLst>
      <p:ext uri="{BB962C8B-B14F-4D97-AF65-F5344CB8AC3E}">
        <p14:creationId xmlns:p14="http://schemas.microsoft.com/office/powerpoint/2010/main" val="249909609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3000" b="0" i="0" u="none" strike="noStrike" kern="1200" cap="none" spc="-9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600" y="3355395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5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100" y="2447822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4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0550" y="1165875"/>
            <a:ext cx="2847969" cy="438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05940" y="1011924"/>
            <a:ext cx="4510690" cy="2056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01191" y="1007163"/>
            <a:ext cx="4520565" cy="2066289"/>
          </a:xfrm>
          <a:custGeom>
            <a:avLst/>
            <a:gdLst/>
            <a:ahLst/>
            <a:cxnLst/>
            <a:rect l="l" t="t" r="r" b="b"/>
            <a:pathLst>
              <a:path w="4520565" h="2066289">
                <a:moveTo>
                  <a:pt x="0" y="0"/>
                </a:moveTo>
                <a:lnTo>
                  <a:pt x="4520215" y="0"/>
                </a:lnTo>
                <a:lnTo>
                  <a:pt x="4520215" y="2066245"/>
                </a:lnTo>
                <a:lnTo>
                  <a:pt x="0" y="2066245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31950" y="1711930"/>
            <a:ext cx="316420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spc="-5" dirty="0">
                <a:solidFill>
                  <a:srgbClr val="38751C"/>
                </a:solidFill>
              </a:rPr>
              <a:t>e.g. </a:t>
            </a:r>
            <a:r>
              <a:rPr sz="2400" dirty="0">
                <a:solidFill>
                  <a:srgbClr val="38751C"/>
                </a:solidFill>
              </a:rPr>
              <a:t>x </a:t>
            </a:r>
            <a:r>
              <a:rPr sz="2400" spc="-5" dirty="0">
                <a:solidFill>
                  <a:srgbClr val="38751C"/>
                </a:solidFill>
              </a:rPr>
              <a:t>= -2, </a:t>
            </a:r>
            <a:r>
              <a:rPr sz="2400" dirty="0">
                <a:solidFill>
                  <a:srgbClr val="38751C"/>
                </a:solidFill>
              </a:rPr>
              <a:t>y </a:t>
            </a:r>
            <a:r>
              <a:rPr sz="2400" spc="-5" dirty="0">
                <a:solidFill>
                  <a:srgbClr val="38751C"/>
                </a:solidFill>
              </a:rPr>
              <a:t>= 5, </a:t>
            </a:r>
            <a:r>
              <a:rPr sz="2400" dirty="0">
                <a:solidFill>
                  <a:srgbClr val="38751C"/>
                </a:solidFill>
              </a:rPr>
              <a:t>z </a:t>
            </a:r>
            <a:r>
              <a:rPr sz="2400" spc="-5" dirty="0">
                <a:solidFill>
                  <a:srgbClr val="38751C"/>
                </a:solidFill>
              </a:rPr>
              <a:t>=</a:t>
            </a:r>
            <a:r>
              <a:rPr sz="2400" spc="-70" dirty="0">
                <a:solidFill>
                  <a:srgbClr val="38751C"/>
                </a:solidFill>
              </a:rPr>
              <a:t> </a:t>
            </a:r>
            <a:r>
              <a:rPr sz="2400" spc="-5" dirty="0">
                <a:solidFill>
                  <a:srgbClr val="38751C"/>
                </a:solidFill>
              </a:rPr>
              <a:t>-4</a:t>
            </a:r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207187" y="2626996"/>
            <a:ext cx="1409697" cy="390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53000" y="3520870"/>
            <a:ext cx="942973" cy="4571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000570" y="3454194"/>
            <a:ext cx="2047870" cy="5905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971033" y="2512697"/>
            <a:ext cx="2085958" cy="619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528596" y="4478667"/>
            <a:ext cx="1609916" cy="6191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177314" y="1499802"/>
            <a:ext cx="3279140" cy="1793875"/>
          </a:xfrm>
          <a:custGeom>
            <a:avLst/>
            <a:gdLst/>
            <a:ahLst/>
            <a:cxnLst/>
            <a:rect l="l" t="t" r="r" b="b"/>
            <a:pathLst>
              <a:path w="3279140" h="1793875">
                <a:moveTo>
                  <a:pt x="3278618" y="1793443"/>
                </a:moveTo>
                <a:lnTo>
                  <a:pt x="0" y="0"/>
                </a:lnTo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101464" y="1458314"/>
            <a:ext cx="91440" cy="69215"/>
          </a:xfrm>
          <a:custGeom>
            <a:avLst/>
            <a:gdLst/>
            <a:ahLst/>
            <a:cxnLst/>
            <a:rect l="l" t="t" r="r" b="b"/>
            <a:pathLst>
              <a:path w="91439" h="69215">
                <a:moveTo>
                  <a:pt x="90949" y="13882"/>
                </a:moveTo>
                <a:lnTo>
                  <a:pt x="0" y="0"/>
                </a:lnTo>
                <a:lnTo>
                  <a:pt x="60749" y="69092"/>
                </a:lnTo>
                <a:lnTo>
                  <a:pt x="90949" y="13882"/>
                </a:lnTo>
                <a:close/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262683" y="3293245"/>
            <a:ext cx="426474" cy="61919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253158" y="3283720"/>
            <a:ext cx="445770" cy="638810"/>
          </a:xfrm>
          <a:custGeom>
            <a:avLst/>
            <a:gdLst/>
            <a:ahLst/>
            <a:cxnLst/>
            <a:rect l="l" t="t" r="r" b="b"/>
            <a:pathLst>
              <a:path w="445770" h="638810">
                <a:moveTo>
                  <a:pt x="0" y="0"/>
                </a:moveTo>
                <a:lnTo>
                  <a:pt x="445524" y="0"/>
                </a:lnTo>
                <a:lnTo>
                  <a:pt x="445524" y="638248"/>
                </a:lnTo>
                <a:lnTo>
                  <a:pt x="0" y="63824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455615" y="4012669"/>
            <a:ext cx="1956895" cy="74717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446088" y="4003144"/>
            <a:ext cx="1976120" cy="766445"/>
          </a:xfrm>
          <a:custGeom>
            <a:avLst/>
            <a:gdLst/>
            <a:ahLst/>
            <a:cxnLst/>
            <a:rect l="l" t="t" r="r" b="b"/>
            <a:pathLst>
              <a:path w="1976120" h="766445">
                <a:moveTo>
                  <a:pt x="0" y="0"/>
                </a:moveTo>
                <a:lnTo>
                  <a:pt x="1975946" y="0"/>
                </a:lnTo>
                <a:lnTo>
                  <a:pt x="1975946" y="766223"/>
                </a:lnTo>
                <a:lnTo>
                  <a:pt x="0" y="766223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23300" y="3601301"/>
            <a:ext cx="6690995" cy="14209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0446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Chain</a:t>
            </a:r>
            <a:r>
              <a:rPr kumimoji="0" sz="2400" b="0" i="0" u="none" strike="noStrike" kern="1200" cap="none" spc="-6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rule: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Want: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399118" y="5586262"/>
            <a:ext cx="1579880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3000" b="0" i="0" u="none" strike="noStrike" kern="1200" cap="none" spc="-225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21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6A5B20-79D3-4D25-AF73-FDE52CBB5E31}"/>
              </a:ext>
            </a:extLst>
          </p:cNvPr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CB609DF1-7AAF-4A59-9F5C-1D05113C3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 generic example</a:t>
            </a:r>
          </a:p>
        </p:txBody>
      </p:sp>
    </p:spTree>
    <p:extLst>
      <p:ext uri="{BB962C8B-B14F-4D97-AF65-F5344CB8AC3E}">
        <p14:creationId xmlns:p14="http://schemas.microsoft.com/office/powerpoint/2010/main" val="11267920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compute gradient in neural net?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10688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 a neural network: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Gradient is (using chain rule):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Denote the “errors” as: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Also: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087724" y="1556792"/>
            <a:ext cx="4968552" cy="894240"/>
            <a:chOff x="1475656" y="1844824"/>
            <a:chExt cx="4968552" cy="89424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75656" y="1844824"/>
              <a:ext cx="2408700" cy="8942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34808" y="1938528"/>
              <a:ext cx="1709400" cy="524880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/>
          <a:srcRect l="1" r="573"/>
          <a:stretch/>
        </p:blipFill>
        <p:spPr>
          <a:xfrm>
            <a:off x="3115125" y="3020232"/>
            <a:ext cx="2897035" cy="10497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36725" y="4581128"/>
            <a:ext cx="1670550" cy="9914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36725" y="5733256"/>
            <a:ext cx="1670550" cy="9525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15338" y="3306972"/>
            <a:ext cx="1048950" cy="476280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sp>
        <p:nvSpPr>
          <p:cNvPr id="11" name="Rectangle 10"/>
          <p:cNvSpPr/>
          <p:nvPr/>
        </p:nvSpPr>
        <p:spPr bwMode="auto">
          <a:xfrm>
            <a:off x="4355976" y="2925506"/>
            <a:ext cx="792088" cy="1152128"/>
          </a:xfrm>
          <a:prstGeom prst="rect">
            <a:avLst/>
          </a:prstGeom>
          <a:noFill/>
          <a:ln w="127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184648" y="2925506"/>
            <a:ext cx="792088" cy="1152128"/>
          </a:xfrm>
          <a:prstGeom prst="rect">
            <a:avLst/>
          </a:prstGeom>
          <a:noFill/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11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1546" y="1089220"/>
            <a:ext cx="4500254" cy="3131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multi-layer neural network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idx="1"/>
          </p:nvPr>
        </p:nvSpPr>
        <p:spPr>
          <a:xfrm>
            <a:off x="685800" y="4509120"/>
            <a:ext cx="7772400" cy="166308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i="1" dirty="0"/>
              <a:t>Nonlinear</a:t>
            </a:r>
            <a:r>
              <a:rPr lang="en-US" sz="2400" dirty="0"/>
              <a:t> classifier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Can approximate any continuous function to arbitrary accuracy given sufficiently many hidden units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0" indent="0"/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604084"/>
            <a:ext cx="10118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Lana </a:t>
            </a:r>
            <a:r>
              <a:rPr lang="en-US" sz="1000" dirty="0" err="1">
                <a:solidFill>
                  <a:srgbClr val="000000"/>
                </a:solidFill>
              </a:rPr>
              <a:t>Lazebnik</a:t>
            </a:r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8982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compute gradient in neural net?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For output units (identity output, squared error loss):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For hidden units (using chain rule again):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Backprop</a:t>
            </a:r>
            <a:r>
              <a:rPr lang="en-US" dirty="0"/>
              <a:t> formula: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0090" y="1377940"/>
            <a:ext cx="2059050" cy="515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74099" y="2325091"/>
            <a:ext cx="4195801" cy="11761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7468" y="4290328"/>
            <a:ext cx="3496500" cy="101088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4221088"/>
            <a:ext cx="4584301" cy="250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41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8062664" cy="5257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Two layer network w/ </a:t>
            </a:r>
            <a:r>
              <a:rPr lang="en-US" dirty="0" err="1"/>
              <a:t>tanh</a:t>
            </a:r>
            <a:r>
              <a:rPr lang="en-US"/>
              <a:t> at </a:t>
            </a:r>
            <a:r>
              <a:rPr lang="en-US" dirty="0"/>
              <a:t>hidden layer: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Derivative: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Minimize: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Forward propagation: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328232" y="1372912"/>
            <a:ext cx="4487536" cy="903960"/>
            <a:chOff x="1907704" y="1752600"/>
            <a:chExt cx="4487536" cy="90396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7704" y="1988840"/>
              <a:ext cx="1165500" cy="42768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31840" y="1752600"/>
              <a:ext cx="3263400" cy="903960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73400" y="2276872"/>
            <a:ext cx="2797200" cy="6123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04325" y="2885020"/>
            <a:ext cx="3535350" cy="1224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50200" y="3691472"/>
            <a:ext cx="3108000" cy="326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55220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Errors at output (identity function at output):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Errors at hidden units: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Derivatives </a:t>
            </a:r>
            <a:r>
              <a:rPr lang="en-US" dirty="0" err="1"/>
              <a:t>wrt</a:t>
            </a:r>
            <a:r>
              <a:rPr lang="en-US" dirty="0"/>
              <a:t> weights: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1900" y="1412776"/>
            <a:ext cx="2020200" cy="58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87774" y="2348880"/>
            <a:ext cx="3768451" cy="11858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2500" y="4010232"/>
            <a:ext cx="5439001" cy="11469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1772816"/>
            <a:ext cx="2524900" cy="729979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38729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51" name="Line 23"/>
          <p:cNvSpPr>
            <a:spLocks noChangeShapeType="1"/>
          </p:cNvSpPr>
          <p:nvPr/>
        </p:nvSpPr>
        <p:spPr bwMode="auto">
          <a:xfrm flipH="1">
            <a:off x="3425825" y="3165475"/>
            <a:ext cx="498475" cy="1039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71" name="Line 43"/>
          <p:cNvSpPr>
            <a:spLocks noChangeShapeType="1"/>
          </p:cNvSpPr>
          <p:nvPr/>
        </p:nvSpPr>
        <p:spPr bwMode="auto">
          <a:xfrm flipH="1">
            <a:off x="3443288" y="3171825"/>
            <a:ext cx="498475" cy="10398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Same example with graphic and math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772400" cy="1116013"/>
          </a:xfrm>
        </p:spPr>
        <p:txBody>
          <a:bodyPr/>
          <a:lstStyle/>
          <a:p>
            <a:r>
              <a:rPr lang="en-US" altLang="en-US" sz="2800" dirty="0"/>
              <a:t>First calculate error of output units and use this to change the top layer of weights.</a:t>
            </a:r>
          </a:p>
        </p:txBody>
      </p:sp>
      <p:sp>
        <p:nvSpPr>
          <p:cNvPr id="252933" name="Text Box 5"/>
          <p:cNvSpPr txBox="1">
            <a:spLocks noChangeArrowheads="1"/>
          </p:cNvSpPr>
          <p:nvPr/>
        </p:nvSpPr>
        <p:spPr bwMode="auto">
          <a:xfrm>
            <a:off x="5094288" y="2881313"/>
            <a:ext cx="828675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output</a:t>
            </a:r>
          </a:p>
        </p:txBody>
      </p:sp>
      <p:sp>
        <p:nvSpPr>
          <p:cNvPr id="252934" name="Text Box 6"/>
          <p:cNvSpPr txBox="1">
            <a:spLocks noChangeArrowheads="1"/>
          </p:cNvSpPr>
          <p:nvPr/>
        </p:nvSpPr>
        <p:spPr bwMode="auto">
          <a:xfrm>
            <a:off x="5494338" y="3984625"/>
            <a:ext cx="871537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hidden</a:t>
            </a:r>
          </a:p>
        </p:txBody>
      </p:sp>
      <p:sp>
        <p:nvSpPr>
          <p:cNvPr id="252935" name="Text Box 7"/>
          <p:cNvSpPr txBox="1">
            <a:spLocks noChangeArrowheads="1"/>
          </p:cNvSpPr>
          <p:nvPr/>
        </p:nvSpPr>
        <p:spPr bwMode="auto">
          <a:xfrm>
            <a:off x="6057900" y="5064125"/>
            <a:ext cx="703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input</a:t>
            </a:r>
          </a:p>
        </p:txBody>
      </p:sp>
      <p:sp>
        <p:nvSpPr>
          <p:cNvPr id="252936" name="Line 8"/>
          <p:cNvSpPr>
            <a:spLocks noChangeShapeType="1"/>
          </p:cNvSpPr>
          <p:nvPr/>
        </p:nvSpPr>
        <p:spPr bwMode="auto">
          <a:xfrm flipH="1">
            <a:off x="3117850" y="4205288"/>
            <a:ext cx="284163" cy="1090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37" name="Line 9"/>
          <p:cNvSpPr>
            <a:spLocks noChangeShapeType="1"/>
          </p:cNvSpPr>
          <p:nvPr/>
        </p:nvSpPr>
        <p:spPr bwMode="auto">
          <a:xfrm>
            <a:off x="3425825" y="4232275"/>
            <a:ext cx="379413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38" name="Line 10"/>
          <p:cNvSpPr>
            <a:spLocks noChangeShapeType="1"/>
          </p:cNvSpPr>
          <p:nvPr/>
        </p:nvSpPr>
        <p:spPr bwMode="auto">
          <a:xfrm>
            <a:off x="3425825" y="4259263"/>
            <a:ext cx="973138" cy="960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39" name="Line 11"/>
          <p:cNvSpPr>
            <a:spLocks noChangeShapeType="1"/>
          </p:cNvSpPr>
          <p:nvPr/>
        </p:nvSpPr>
        <p:spPr bwMode="auto">
          <a:xfrm>
            <a:off x="3425825" y="4281488"/>
            <a:ext cx="1682750" cy="1014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0" name="Line 12"/>
          <p:cNvSpPr>
            <a:spLocks noChangeShapeType="1"/>
          </p:cNvSpPr>
          <p:nvPr/>
        </p:nvSpPr>
        <p:spPr bwMode="auto">
          <a:xfrm>
            <a:off x="3425825" y="4281488"/>
            <a:ext cx="2373313" cy="938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1" name="Line 13"/>
          <p:cNvSpPr>
            <a:spLocks noChangeShapeType="1"/>
          </p:cNvSpPr>
          <p:nvPr/>
        </p:nvSpPr>
        <p:spPr bwMode="auto">
          <a:xfrm flipH="1">
            <a:off x="3117850" y="4232275"/>
            <a:ext cx="1162050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2" name="Line 14"/>
          <p:cNvSpPr>
            <a:spLocks noChangeShapeType="1"/>
          </p:cNvSpPr>
          <p:nvPr/>
        </p:nvSpPr>
        <p:spPr bwMode="auto">
          <a:xfrm flipH="1">
            <a:off x="3781425" y="4205288"/>
            <a:ext cx="522288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3" name="Line 15"/>
          <p:cNvSpPr>
            <a:spLocks noChangeShapeType="1"/>
          </p:cNvSpPr>
          <p:nvPr/>
        </p:nvSpPr>
        <p:spPr bwMode="auto">
          <a:xfrm>
            <a:off x="4303713" y="4179888"/>
            <a:ext cx="117475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4" name="Line 16"/>
          <p:cNvSpPr>
            <a:spLocks noChangeShapeType="1"/>
          </p:cNvSpPr>
          <p:nvPr/>
        </p:nvSpPr>
        <p:spPr bwMode="auto">
          <a:xfrm>
            <a:off x="4327525" y="4205288"/>
            <a:ext cx="808038" cy="1068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5" name="Line 17"/>
          <p:cNvSpPr>
            <a:spLocks noChangeShapeType="1"/>
          </p:cNvSpPr>
          <p:nvPr/>
        </p:nvSpPr>
        <p:spPr bwMode="auto">
          <a:xfrm>
            <a:off x="4327525" y="4281488"/>
            <a:ext cx="1446213" cy="938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6" name="Line 18"/>
          <p:cNvSpPr>
            <a:spLocks noChangeShapeType="1"/>
          </p:cNvSpPr>
          <p:nvPr/>
        </p:nvSpPr>
        <p:spPr bwMode="auto">
          <a:xfrm flipH="1">
            <a:off x="3141663" y="4232275"/>
            <a:ext cx="1993900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7" name="Line 19"/>
          <p:cNvSpPr>
            <a:spLocks noChangeShapeType="1"/>
          </p:cNvSpPr>
          <p:nvPr/>
        </p:nvSpPr>
        <p:spPr bwMode="auto">
          <a:xfrm flipH="1">
            <a:off x="3781425" y="4232275"/>
            <a:ext cx="1327150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8" name="Line 20"/>
          <p:cNvSpPr>
            <a:spLocks noChangeShapeType="1"/>
          </p:cNvSpPr>
          <p:nvPr/>
        </p:nvSpPr>
        <p:spPr bwMode="auto">
          <a:xfrm flipH="1">
            <a:off x="4445000" y="4259263"/>
            <a:ext cx="714375" cy="987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9" name="Line 21"/>
          <p:cNvSpPr>
            <a:spLocks noChangeShapeType="1"/>
          </p:cNvSpPr>
          <p:nvPr/>
        </p:nvSpPr>
        <p:spPr bwMode="auto">
          <a:xfrm flipH="1">
            <a:off x="5062538" y="4179888"/>
            <a:ext cx="142875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50" name="Line 22"/>
          <p:cNvSpPr>
            <a:spLocks noChangeShapeType="1"/>
          </p:cNvSpPr>
          <p:nvPr/>
        </p:nvSpPr>
        <p:spPr bwMode="auto">
          <a:xfrm>
            <a:off x="5181600" y="4205288"/>
            <a:ext cx="546100" cy="9921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52" name="Line 24"/>
          <p:cNvSpPr>
            <a:spLocks noChangeShapeType="1"/>
          </p:cNvSpPr>
          <p:nvPr/>
        </p:nvSpPr>
        <p:spPr bwMode="auto">
          <a:xfrm>
            <a:off x="3948113" y="3165475"/>
            <a:ext cx="355600" cy="1039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53" name="Line 25"/>
          <p:cNvSpPr>
            <a:spLocks noChangeShapeType="1"/>
          </p:cNvSpPr>
          <p:nvPr/>
        </p:nvSpPr>
        <p:spPr bwMode="auto">
          <a:xfrm>
            <a:off x="3924300" y="3165475"/>
            <a:ext cx="1257300" cy="992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54" name="Line 26"/>
          <p:cNvSpPr>
            <a:spLocks noChangeShapeType="1"/>
          </p:cNvSpPr>
          <p:nvPr/>
        </p:nvSpPr>
        <p:spPr bwMode="auto">
          <a:xfrm flipH="1">
            <a:off x="3425825" y="3190875"/>
            <a:ext cx="1303338" cy="10144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55" name="Line 27"/>
          <p:cNvSpPr>
            <a:spLocks noChangeShapeType="1"/>
          </p:cNvSpPr>
          <p:nvPr/>
        </p:nvSpPr>
        <p:spPr bwMode="auto">
          <a:xfrm flipH="1">
            <a:off x="4279900" y="3190875"/>
            <a:ext cx="449263" cy="9667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56" name="Line 28"/>
          <p:cNvSpPr>
            <a:spLocks noChangeShapeType="1"/>
          </p:cNvSpPr>
          <p:nvPr/>
        </p:nvSpPr>
        <p:spPr bwMode="auto">
          <a:xfrm>
            <a:off x="4754563" y="3216275"/>
            <a:ext cx="404812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57" name="Oval 29"/>
          <p:cNvSpPr>
            <a:spLocks noChangeArrowheads="1"/>
          </p:cNvSpPr>
          <p:nvPr/>
        </p:nvSpPr>
        <p:spPr bwMode="auto">
          <a:xfrm>
            <a:off x="3049588" y="5183188"/>
            <a:ext cx="214312" cy="255587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58" name="Oval 30"/>
          <p:cNvSpPr>
            <a:spLocks noChangeArrowheads="1"/>
          </p:cNvSpPr>
          <p:nvPr/>
        </p:nvSpPr>
        <p:spPr bwMode="auto">
          <a:xfrm>
            <a:off x="3703638" y="5172075"/>
            <a:ext cx="214312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59" name="Oval 31"/>
          <p:cNvSpPr>
            <a:spLocks noChangeArrowheads="1"/>
          </p:cNvSpPr>
          <p:nvPr/>
        </p:nvSpPr>
        <p:spPr bwMode="auto">
          <a:xfrm>
            <a:off x="4359275" y="5157788"/>
            <a:ext cx="212725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60" name="Oval 32"/>
          <p:cNvSpPr>
            <a:spLocks noChangeArrowheads="1"/>
          </p:cNvSpPr>
          <p:nvPr/>
        </p:nvSpPr>
        <p:spPr bwMode="auto">
          <a:xfrm>
            <a:off x="5013325" y="5145088"/>
            <a:ext cx="214313" cy="255587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61" name="Oval 33"/>
          <p:cNvSpPr>
            <a:spLocks noChangeArrowheads="1"/>
          </p:cNvSpPr>
          <p:nvPr/>
        </p:nvSpPr>
        <p:spPr bwMode="auto">
          <a:xfrm>
            <a:off x="5667375" y="5130800"/>
            <a:ext cx="214313" cy="255588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62" name="Oval 34"/>
          <p:cNvSpPr>
            <a:spLocks noChangeArrowheads="1"/>
          </p:cNvSpPr>
          <p:nvPr/>
        </p:nvSpPr>
        <p:spPr bwMode="auto">
          <a:xfrm>
            <a:off x="3336925" y="4079875"/>
            <a:ext cx="212725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65" name="Oval 37"/>
          <p:cNvSpPr>
            <a:spLocks noChangeArrowheads="1"/>
          </p:cNvSpPr>
          <p:nvPr/>
        </p:nvSpPr>
        <p:spPr bwMode="auto">
          <a:xfrm>
            <a:off x="3830638" y="3051175"/>
            <a:ext cx="212725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66" name="Oval 38"/>
          <p:cNvSpPr>
            <a:spLocks noChangeArrowheads="1"/>
          </p:cNvSpPr>
          <p:nvPr/>
        </p:nvSpPr>
        <p:spPr bwMode="auto">
          <a:xfrm>
            <a:off x="4673600" y="3051175"/>
            <a:ext cx="214313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69" name="Oval 41"/>
          <p:cNvSpPr>
            <a:spLocks noChangeArrowheads="1"/>
          </p:cNvSpPr>
          <p:nvPr/>
        </p:nvSpPr>
        <p:spPr bwMode="auto">
          <a:xfrm>
            <a:off x="3836988" y="3055938"/>
            <a:ext cx="212725" cy="2540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72" name="Line 44"/>
          <p:cNvSpPr>
            <a:spLocks noChangeShapeType="1"/>
          </p:cNvSpPr>
          <p:nvPr/>
        </p:nvSpPr>
        <p:spPr bwMode="auto">
          <a:xfrm>
            <a:off x="3978275" y="3208338"/>
            <a:ext cx="355600" cy="10398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63" name="Oval 35"/>
          <p:cNvSpPr>
            <a:spLocks noChangeArrowheads="1"/>
          </p:cNvSpPr>
          <p:nvPr/>
        </p:nvSpPr>
        <p:spPr bwMode="auto">
          <a:xfrm>
            <a:off x="4203700" y="4079875"/>
            <a:ext cx="214313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73" name="Line 45"/>
          <p:cNvSpPr>
            <a:spLocks noChangeShapeType="1"/>
          </p:cNvSpPr>
          <p:nvPr/>
        </p:nvSpPr>
        <p:spPr bwMode="auto">
          <a:xfrm>
            <a:off x="3967163" y="3184525"/>
            <a:ext cx="1257300" cy="992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64" name="Oval 36"/>
          <p:cNvSpPr>
            <a:spLocks noChangeArrowheads="1"/>
          </p:cNvSpPr>
          <p:nvPr/>
        </p:nvSpPr>
        <p:spPr bwMode="auto">
          <a:xfrm>
            <a:off x="5072063" y="4079875"/>
            <a:ext cx="214312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70" name="Text Box 42"/>
          <p:cNvSpPr txBox="1">
            <a:spLocks noChangeArrowheads="1"/>
          </p:cNvSpPr>
          <p:nvPr/>
        </p:nvSpPr>
        <p:spPr bwMode="auto">
          <a:xfrm>
            <a:off x="711504" y="3356992"/>
            <a:ext cx="2357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Update weights into </a:t>
            </a: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00" y="2948752"/>
            <a:ext cx="1414140" cy="40824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4" cstate="print"/>
          <a:srcRect l="59267"/>
          <a:stretch/>
        </p:blipFill>
        <p:spPr>
          <a:xfrm>
            <a:off x="726745" y="3861048"/>
            <a:ext cx="1550828" cy="80287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6745" y="4725144"/>
            <a:ext cx="2797201" cy="419904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0" y="6604084"/>
            <a:ext cx="33746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Ray Mooney, equations from Chris Bishop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84368" y="2887776"/>
            <a:ext cx="30008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186147" y="4019715"/>
            <a:ext cx="161509" cy="16150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5493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71" grpId="0" animBg="1"/>
      <p:bldP spid="252969" grpId="0" animBg="1"/>
      <p:bldP spid="252972" grpId="0" animBg="1"/>
      <p:bldP spid="252973" grpId="0" animBg="1"/>
      <p:bldP spid="252970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Line 2"/>
          <p:cNvSpPr>
            <a:spLocks noChangeShapeType="1"/>
          </p:cNvSpPr>
          <p:nvPr/>
        </p:nvSpPr>
        <p:spPr bwMode="auto">
          <a:xfrm flipH="1">
            <a:off x="3425825" y="3165475"/>
            <a:ext cx="498475" cy="1039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Same example with graphic and math</a:t>
            </a:r>
          </a:p>
        </p:txBody>
      </p:sp>
      <p:sp>
        <p:nvSpPr>
          <p:cNvPr id="253957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772400" cy="1116013"/>
          </a:xfrm>
        </p:spPr>
        <p:txBody>
          <a:bodyPr/>
          <a:lstStyle/>
          <a:p>
            <a:r>
              <a:rPr lang="en-US" altLang="en-US" sz="2800"/>
              <a:t>Next calculate error for hidden units based on errors on the output units it feeds into.</a:t>
            </a:r>
          </a:p>
        </p:txBody>
      </p:sp>
      <p:sp>
        <p:nvSpPr>
          <p:cNvPr id="253958" name="Text Box 6"/>
          <p:cNvSpPr txBox="1">
            <a:spLocks noChangeArrowheads="1"/>
          </p:cNvSpPr>
          <p:nvPr/>
        </p:nvSpPr>
        <p:spPr bwMode="auto">
          <a:xfrm>
            <a:off x="5094288" y="2881313"/>
            <a:ext cx="828675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output</a:t>
            </a:r>
          </a:p>
        </p:txBody>
      </p:sp>
      <p:sp>
        <p:nvSpPr>
          <p:cNvPr id="253959" name="Text Box 7"/>
          <p:cNvSpPr txBox="1">
            <a:spLocks noChangeArrowheads="1"/>
          </p:cNvSpPr>
          <p:nvPr/>
        </p:nvSpPr>
        <p:spPr bwMode="auto">
          <a:xfrm>
            <a:off x="5494338" y="3984625"/>
            <a:ext cx="871537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hidden</a:t>
            </a:r>
          </a:p>
        </p:txBody>
      </p:sp>
      <p:sp>
        <p:nvSpPr>
          <p:cNvPr id="253960" name="Text Box 8"/>
          <p:cNvSpPr txBox="1">
            <a:spLocks noChangeArrowheads="1"/>
          </p:cNvSpPr>
          <p:nvPr/>
        </p:nvSpPr>
        <p:spPr bwMode="auto">
          <a:xfrm>
            <a:off x="6057900" y="5064125"/>
            <a:ext cx="703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input</a:t>
            </a:r>
          </a:p>
        </p:txBody>
      </p:sp>
      <p:sp>
        <p:nvSpPr>
          <p:cNvPr id="253961" name="Line 9"/>
          <p:cNvSpPr>
            <a:spLocks noChangeShapeType="1"/>
          </p:cNvSpPr>
          <p:nvPr/>
        </p:nvSpPr>
        <p:spPr bwMode="auto">
          <a:xfrm flipH="1">
            <a:off x="3117850" y="4205288"/>
            <a:ext cx="284163" cy="1090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62" name="Line 10"/>
          <p:cNvSpPr>
            <a:spLocks noChangeShapeType="1"/>
          </p:cNvSpPr>
          <p:nvPr/>
        </p:nvSpPr>
        <p:spPr bwMode="auto">
          <a:xfrm>
            <a:off x="3425825" y="4232275"/>
            <a:ext cx="379413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63" name="Line 11"/>
          <p:cNvSpPr>
            <a:spLocks noChangeShapeType="1"/>
          </p:cNvSpPr>
          <p:nvPr/>
        </p:nvSpPr>
        <p:spPr bwMode="auto">
          <a:xfrm>
            <a:off x="3425825" y="4259263"/>
            <a:ext cx="973138" cy="960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64" name="Line 12"/>
          <p:cNvSpPr>
            <a:spLocks noChangeShapeType="1"/>
          </p:cNvSpPr>
          <p:nvPr/>
        </p:nvSpPr>
        <p:spPr bwMode="auto">
          <a:xfrm>
            <a:off x="3425825" y="4281488"/>
            <a:ext cx="1682750" cy="1014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65" name="Line 13"/>
          <p:cNvSpPr>
            <a:spLocks noChangeShapeType="1"/>
          </p:cNvSpPr>
          <p:nvPr/>
        </p:nvSpPr>
        <p:spPr bwMode="auto">
          <a:xfrm>
            <a:off x="3425825" y="4281488"/>
            <a:ext cx="2373313" cy="938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66" name="Line 14"/>
          <p:cNvSpPr>
            <a:spLocks noChangeShapeType="1"/>
          </p:cNvSpPr>
          <p:nvPr/>
        </p:nvSpPr>
        <p:spPr bwMode="auto">
          <a:xfrm flipH="1">
            <a:off x="3117850" y="4232275"/>
            <a:ext cx="1162050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67" name="Line 15"/>
          <p:cNvSpPr>
            <a:spLocks noChangeShapeType="1"/>
          </p:cNvSpPr>
          <p:nvPr/>
        </p:nvSpPr>
        <p:spPr bwMode="auto">
          <a:xfrm flipH="1">
            <a:off x="3781425" y="4205288"/>
            <a:ext cx="522288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68" name="Line 16"/>
          <p:cNvSpPr>
            <a:spLocks noChangeShapeType="1"/>
          </p:cNvSpPr>
          <p:nvPr/>
        </p:nvSpPr>
        <p:spPr bwMode="auto">
          <a:xfrm>
            <a:off x="4303713" y="4179888"/>
            <a:ext cx="117475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69" name="Line 17"/>
          <p:cNvSpPr>
            <a:spLocks noChangeShapeType="1"/>
          </p:cNvSpPr>
          <p:nvPr/>
        </p:nvSpPr>
        <p:spPr bwMode="auto">
          <a:xfrm>
            <a:off x="4327525" y="4205288"/>
            <a:ext cx="808038" cy="1068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0" name="Line 18"/>
          <p:cNvSpPr>
            <a:spLocks noChangeShapeType="1"/>
          </p:cNvSpPr>
          <p:nvPr/>
        </p:nvSpPr>
        <p:spPr bwMode="auto">
          <a:xfrm>
            <a:off x="4327525" y="4281488"/>
            <a:ext cx="1446213" cy="938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1" name="Line 19"/>
          <p:cNvSpPr>
            <a:spLocks noChangeShapeType="1"/>
          </p:cNvSpPr>
          <p:nvPr/>
        </p:nvSpPr>
        <p:spPr bwMode="auto">
          <a:xfrm flipH="1">
            <a:off x="3141663" y="4232275"/>
            <a:ext cx="1993900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2" name="Line 20"/>
          <p:cNvSpPr>
            <a:spLocks noChangeShapeType="1"/>
          </p:cNvSpPr>
          <p:nvPr/>
        </p:nvSpPr>
        <p:spPr bwMode="auto">
          <a:xfrm flipH="1">
            <a:off x="3781425" y="4232275"/>
            <a:ext cx="1327150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3" name="Line 21"/>
          <p:cNvSpPr>
            <a:spLocks noChangeShapeType="1"/>
          </p:cNvSpPr>
          <p:nvPr/>
        </p:nvSpPr>
        <p:spPr bwMode="auto">
          <a:xfrm flipH="1">
            <a:off x="4445000" y="4259263"/>
            <a:ext cx="714375" cy="987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4" name="Line 22"/>
          <p:cNvSpPr>
            <a:spLocks noChangeShapeType="1"/>
          </p:cNvSpPr>
          <p:nvPr/>
        </p:nvSpPr>
        <p:spPr bwMode="auto">
          <a:xfrm flipH="1">
            <a:off x="5062538" y="4179888"/>
            <a:ext cx="142875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5" name="Line 23"/>
          <p:cNvSpPr>
            <a:spLocks noChangeShapeType="1"/>
          </p:cNvSpPr>
          <p:nvPr/>
        </p:nvSpPr>
        <p:spPr bwMode="auto">
          <a:xfrm>
            <a:off x="5181600" y="4205288"/>
            <a:ext cx="546100" cy="9921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6" name="Line 24"/>
          <p:cNvSpPr>
            <a:spLocks noChangeShapeType="1"/>
          </p:cNvSpPr>
          <p:nvPr/>
        </p:nvSpPr>
        <p:spPr bwMode="auto">
          <a:xfrm>
            <a:off x="3948113" y="3165475"/>
            <a:ext cx="355600" cy="1039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7" name="Line 25"/>
          <p:cNvSpPr>
            <a:spLocks noChangeShapeType="1"/>
          </p:cNvSpPr>
          <p:nvPr/>
        </p:nvSpPr>
        <p:spPr bwMode="auto">
          <a:xfrm>
            <a:off x="3924300" y="3165475"/>
            <a:ext cx="1257300" cy="992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8" name="Line 26"/>
          <p:cNvSpPr>
            <a:spLocks noChangeShapeType="1"/>
          </p:cNvSpPr>
          <p:nvPr/>
        </p:nvSpPr>
        <p:spPr bwMode="auto">
          <a:xfrm flipH="1">
            <a:off x="3425825" y="3190875"/>
            <a:ext cx="1303338" cy="10144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9" name="Line 27"/>
          <p:cNvSpPr>
            <a:spLocks noChangeShapeType="1"/>
          </p:cNvSpPr>
          <p:nvPr/>
        </p:nvSpPr>
        <p:spPr bwMode="auto">
          <a:xfrm flipH="1">
            <a:off x="4279900" y="3190875"/>
            <a:ext cx="449263" cy="9667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80" name="Line 28"/>
          <p:cNvSpPr>
            <a:spLocks noChangeShapeType="1"/>
          </p:cNvSpPr>
          <p:nvPr/>
        </p:nvSpPr>
        <p:spPr bwMode="auto">
          <a:xfrm>
            <a:off x="4754563" y="3216275"/>
            <a:ext cx="404812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81" name="Oval 29"/>
          <p:cNvSpPr>
            <a:spLocks noChangeArrowheads="1"/>
          </p:cNvSpPr>
          <p:nvPr/>
        </p:nvSpPr>
        <p:spPr bwMode="auto">
          <a:xfrm>
            <a:off x="3049588" y="5183188"/>
            <a:ext cx="214312" cy="255587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82" name="Oval 30"/>
          <p:cNvSpPr>
            <a:spLocks noChangeArrowheads="1"/>
          </p:cNvSpPr>
          <p:nvPr/>
        </p:nvSpPr>
        <p:spPr bwMode="auto">
          <a:xfrm>
            <a:off x="3703638" y="5172075"/>
            <a:ext cx="214312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83" name="Oval 31"/>
          <p:cNvSpPr>
            <a:spLocks noChangeArrowheads="1"/>
          </p:cNvSpPr>
          <p:nvPr/>
        </p:nvSpPr>
        <p:spPr bwMode="auto">
          <a:xfrm>
            <a:off x="4359275" y="5157788"/>
            <a:ext cx="212725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84" name="Oval 32"/>
          <p:cNvSpPr>
            <a:spLocks noChangeArrowheads="1"/>
          </p:cNvSpPr>
          <p:nvPr/>
        </p:nvSpPr>
        <p:spPr bwMode="auto">
          <a:xfrm>
            <a:off x="5013325" y="5145088"/>
            <a:ext cx="214313" cy="255587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85" name="Oval 33"/>
          <p:cNvSpPr>
            <a:spLocks noChangeArrowheads="1"/>
          </p:cNvSpPr>
          <p:nvPr/>
        </p:nvSpPr>
        <p:spPr bwMode="auto">
          <a:xfrm>
            <a:off x="5667375" y="5130800"/>
            <a:ext cx="214313" cy="255588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86" name="Oval 34"/>
          <p:cNvSpPr>
            <a:spLocks noChangeArrowheads="1"/>
          </p:cNvSpPr>
          <p:nvPr/>
        </p:nvSpPr>
        <p:spPr bwMode="auto">
          <a:xfrm>
            <a:off x="3336925" y="4079875"/>
            <a:ext cx="212725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90" name="Oval 38"/>
          <p:cNvSpPr>
            <a:spLocks noChangeArrowheads="1"/>
          </p:cNvSpPr>
          <p:nvPr/>
        </p:nvSpPr>
        <p:spPr bwMode="auto">
          <a:xfrm>
            <a:off x="3336925" y="4067175"/>
            <a:ext cx="212725" cy="2540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92" name="Oval 40"/>
          <p:cNvSpPr>
            <a:spLocks noChangeArrowheads="1"/>
          </p:cNvSpPr>
          <p:nvPr/>
        </p:nvSpPr>
        <p:spPr bwMode="auto">
          <a:xfrm>
            <a:off x="4203700" y="4079875"/>
            <a:ext cx="214313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94" name="Oval 42"/>
          <p:cNvSpPr>
            <a:spLocks noChangeArrowheads="1"/>
          </p:cNvSpPr>
          <p:nvPr/>
        </p:nvSpPr>
        <p:spPr bwMode="auto">
          <a:xfrm>
            <a:off x="5072063" y="4079875"/>
            <a:ext cx="214312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98" name="Text Box 46"/>
          <p:cNvSpPr txBox="1">
            <a:spLocks noChangeArrowheads="1"/>
          </p:cNvSpPr>
          <p:nvPr/>
        </p:nvSpPr>
        <p:spPr bwMode="auto">
          <a:xfrm>
            <a:off x="823913" y="3744913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000" name="Line 48"/>
          <p:cNvSpPr>
            <a:spLocks noChangeShapeType="1"/>
          </p:cNvSpPr>
          <p:nvPr/>
        </p:nvSpPr>
        <p:spPr bwMode="auto">
          <a:xfrm flipH="1">
            <a:off x="3419475" y="3186113"/>
            <a:ext cx="498475" cy="10398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001" name="Line 49"/>
          <p:cNvSpPr>
            <a:spLocks noChangeShapeType="1"/>
          </p:cNvSpPr>
          <p:nvPr/>
        </p:nvSpPr>
        <p:spPr bwMode="auto">
          <a:xfrm flipH="1">
            <a:off x="3481388" y="3173413"/>
            <a:ext cx="1303337" cy="10144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88" name="Oval 36"/>
          <p:cNvSpPr>
            <a:spLocks noChangeArrowheads="1"/>
          </p:cNvSpPr>
          <p:nvPr/>
        </p:nvSpPr>
        <p:spPr bwMode="auto">
          <a:xfrm>
            <a:off x="4673600" y="3051175"/>
            <a:ext cx="214313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87" name="Oval 35"/>
          <p:cNvSpPr>
            <a:spLocks noChangeArrowheads="1"/>
          </p:cNvSpPr>
          <p:nvPr/>
        </p:nvSpPr>
        <p:spPr bwMode="auto">
          <a:xfrm>
            <a:off x="3830638" y="3051175"/>
            <a:ext cx="212725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002" name="Oval 50"/>
          <p:cNvSpPr>
            <a:spLocks noChangeArrowheads="1"/>
          </p:cNvSpPr>
          <p:nvPr/>
        </p:nvSpPr>
        <p:spPr bwMode="auto">
          <a:xfrm>
            <a:off x="3829050" y="3060700"/>
            <a:ext cx="212725" cy="2540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003" name="Oval 51"/>
          <p:cNvSpPr>
            <a:spLocks noChangeArrowheads="1"/>
          </p:cNvSpPr>
          <p:nvPr/>
        </p:nvSpPr>
        <p:spPr bwMode="auto">
          <a:xfrm>
            <a:off x="4662488" y="3054350"/>
            <a:ext cx="212725" cy="2540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7144" y="3751040"/>
            <a:ext cx="2637916" cy="830088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7884368" y="2887776"/>
            <a:ext cx="30008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600" y="2948752"/>
            <a:ext cx="1414140" cy="40824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0" y="6604084"/>
            <a:ext cx="33746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Ray Mooney, equations from Chris Bishop</a:t>
            </a:r>
          </a:p>
        </p:txBody>
      </p:sp>
    </p:spTree>
    <p:extLst>
      <p:ext uri="{BB962C8B-B14F-4D97-AF65-F5344CB8AC3E}">
        <p14:creationId xmlns:p14="http://schemas.microsoft.com/office/powerpoint/2010/main" val="11432937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90" grpId="0" animBg="1"/>
      <p:bldP spid="254000" grpId="0" animBg="1"/>
      <p:bldP spid="254001" grpId="0" animBg="1"/>
      <p:bldP spid="254002" grpId="0" animBg="1"/>
      <p:bldP spid="25400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Line 2"/>
          <p:cNvSpPr>
            <a:spLocks noChangeShapeType="1"/>
          </p:cNvSpPr>
          <p:nvPr/>
        </p:nvSpPr>
        <p:spPr bwMode="auto">
          <a:xfrm flipH="1">
            <a:off x="3425825" y="3165475"/>
            <a:ext cx="498475" cy="1039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Same example with graphic and math</a:t>
            </a:r>
          </a:p>
        </p:txBody>
      </p:sp>
      <p:sp>
        <p:nvSpPr>
          <p:cNvPr id="254980" name="Rectangle 4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772400" cy="1116013"/>
          </a:xfrm>
        </p:spPr>
        <p:txBody>
          <a:bodyPr/>
          <a:lstStyle/>
          <a:p>
            <a:r>
              <a:rPr lang="en-US" altLang="en-US" sz="2800"/>
              <a:t>Finally update bottom layer of weights based on errors calculated for hidden units.</a:t>
            </a:r>
          </a:p>
        </p:txBody>
      </p:sp>
      <p:sp>
        <p:nvSpPr>
          <p:cNvPr id="254981" name="Text Box 5"/>
          <p:cNvSpPr txBox="1">
            <a:spLocks noChangeArrowheads="1"/>
          </p:cNvSpPr>
          <p:nvPr/>
        </p:nvSpPr>
        <p:spPr bwMode="auto">
          <a:xfrm>
            <a:off x="5094288" y="2881313"/>
            <a:ext cx="828675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output</a:t>
            </a:r>
          </a:p>
        </p:txBody>
      </p:sp>
      <p:sp>
        <p:nvSpPr>
          <p:cNvPr id="254982" name="Text Box 6"/>
          <p:cNvSpPr txBox="1">
            <a:spLocks noChangeArrowheads="1"/>
          </p:cNvSpPr>
          <p:nvPr/>
        </p:nvSpPr>
        <p:spPr bwMode="auto">
          <a:xfrm>
            <a:off x="5494338" y="3984625"/>
            <a:ext cx="871537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hidden</a:t>
            </a:r>
          </a:p>
        </p:txBody>
      </p:sp>
      <p:sp>
        <p:nvSpPr>
          <p:cNvPr id="254983" name="Text Box 7"/>
          <p:cNvSpPr txBox="1">
            <a:spLocks noChangeArrowheads="1"/>
          </p:cNvSpPr>
          <p:nvPr/>
        </p:nvSpPr>
        <p:spPr bwMode="auto">
          <a:xfrm>
            <a:off x="6057900" y="5064125"/>
            <a:ext cx="703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input</a:t>
            </a:r>
          </a:p>
        </p:txBody>
      </p:sp>
      <p:sp>
        <p:nvSpPr>
          <p:cNvPr id="254984" name="Line 8"/>
          <p:cNvSpPr>
            <a:spLocks noChangeShapeType="1"/>
          </p:cNvSpPr>
          <p:nvPr/>
        </p:nvSpPr>
        <p:spPr bwMode="auto">
          <a:xfrm flipH="1">
            <a:off x="3117850" y="4205288"/>
            <a:ext cx="284163" cy="1090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85" name="Line 9"/>
          <p:cNvSpPr>
            <a:spLocks noChangeShapeType="1"/>
          </p:cNvSpPr>
          <p:nvPr/>
        </p:nvSpPr>
        <p:spPr bwMode="auto">
          <a:xfrm>
            <a:off x="3425825" y="4232275"/>
            <a:ext cx="379413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86" name="Line 10"/>
          <p:cNvSpPr>
            <a:spLocks noChangeShapeType="1"/>
          </p:cNvSpPr>
          <p:nvPr/>
        </p:nvSpPr>
        <p:spPr bwMode="auto">
          <a:xfrm>
            <a:off x="3425825" y="4259263"/>
            <a:ext cx="973138" cy="960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87" name="Line 11"/>
          <p:cNvSpPr>
            <a:spLocks noChangeShapeType="1"/>
          </p:cNvSpPr>
          <p:nvPr/>
        </p:nvSpPr>
        <p:spPr bwMode="auto">
          <a:xfrm>
            <a:off x="3425825" y="4281488"/>
            <a:ext cx="1682750" cy="1014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88" name="Line 12"/>
          <p:cNvSpPr>
            <a:spLocks noChangeShapeType="1"/>
          </p:cNvSpPr>
          <p:nvPr/>
        </p:nvSpPr>
        <p:spPr bwMode="auto">
          <a:xfrm>
            <a:off x="3425825" y="4281488"/>
            <a:ext cx="2373313" cy="938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89" name="Line 13"/>
          <p:cNvSpPr>
            <a:spLocks noChangeShapeType="1"/>
          </p:cNvSpPr>
          <p:nvPr/>
        </p:nvSpPr>
        <p:spPr bwMode="auto">
          <a:xfrm flipH="1">
            <a:off x="3117850" y="4232275"/>
            <a:ext cx="1162050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0" name="Line 14"/>
          <p:cNvSpPr>
            <a:spLocks noChangeShapeType="1"/>
          </p:cNvSpPr>
          <p:nvPr/>
        </p:nvSpPr>
        <p:spPr bwMode="auto">
          <a:xfrm flipH="1">
            <a:off x="3781425" y="4205288"/>
            <a:ext cx="522288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1" name="Line 15"/>
          <p:cNvSpPr>
            <a:spLocks noChangeShapeType="1"/>
          </p:cNvSpPr>
          <p:nvPr/>
        </p:nvSpPr>
        <p:spPr bwMode="auto">
          <a:xfrm>
            <a:off x="4303713" y="4179888"/>
            <a:ext cx="117475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2" name="Line 16"/>
          <p:cNvSpPr>
            <a:spLocks noChangeShapeType="1"/>
          </p:cNvSpPr>
          <p:nvPr/>
        </p:nvSpPr>
        <p:spPr bwMode="auto">
          <a:xfrm>
            <a:off x="4327525" y="4205288"/>
            <a:ext cx="808038" cy="1068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3" name="Line 17"/>
          <p:cNvSpPr>
            <a:spLocks noChangeShapeType="1"/>
          </p:cNvSpPr>
          <p:nvPr/>
        </p:nvSpPr>
        <p:spPr bwMode="auto">
          <a:xfrm>
            <a:off x="4327525" y="4281488"/>
            <a:ext cx="1446213" cy="938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4" name="Line 18"/>
          <p:cNvSpPr>
            <a:spLocks noChangeShapeType="1"/>
          </p:cNvSpPr>
          <p:nvPr/>
        </p:nvSpPr>
        <p:spPr bwMode="auto">
          <a:xfrm flipH="1">
            <a:off x="3141663" y="4232275"/>
            <a:ext cx="1993900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5" name="Line 19"/>
          <p:cNvSpPr>
            <a:spLocks noChangeShapeType="1"/>
          </p:cNvSpPr>
          <p:nvPr/>
        </p:nvSpPr>
        <p:spPr bwMode="auto">
          <a:xfrm flipH="1">
            <a:off x="3781425" y="4232275"/>
            <a:ext cx="1327150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6" name="Line 20"/>
          <p:cNvSpPr>
            <a:spLocks noChangeShapeType="1"/>
          </p:cNvSpPr>
          <p:nvPr/>
        </p:nvSpPr>
        <p:spPr bwMode="auto">
          <a:xfrm flipH="1">
            <a:off x="4445000" y="4259263"/>
            <a:ext cx="714375" cy="987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7" name="Line 21"/>
          <p:cNvSpPr>
            <a:spLocks noChangeShapeType="1"/>
          </p:cNvSpPr>
          <p:nvPr/>
        </p:nvSpPr>
        <p:spPr bwMode="auto">
          <a:xfrm flipH="1">
            <a:off x="5062538" y="4179888"/>
            <a:ext cx="142875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8" name="Line 22"/>
          <p:cNvSpPr>
            <a:spLocks noChangeShapeType="1"/>
          </p:cNvSpPr>
          <p:nvPr/>
        </p:nvSpPr>
        <p:spPr bwMode="auto">
          <a:xfrm>
            <a:off x="5181600" y="4205288"/>
            <a:ext cx="546100" cy="9921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9" name="Line 23"/>
          <p:cNvSpPr>
            <a:spLocks noChangeShapeType="1"/>
          </p:cNvSpPr>
          <p:nvPr/>
        </p:nvSpPr>
        <p:spPr bwMode="auto">
          <a:xfrm>
            <a:off x="3948113" y="3165475"/>
            <a:ext cx="355600" cy="1039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0" name="Line 24"/>
          <p:cNvSpPr>
            <a:spLocks noChangeShapeType="1"/>
          </p:cNvSpPr>
          <p:nvPr/>
        </p:nvSpPr>
        <p:spPr bwMode="auto">
          <a:xfrm>
            <a:off x="3924300" y="3165475"/>
            <a:ext cx="1257300" cy="992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1" name="Line 25"/>
          <p:cNvSpPr>
            <a:spLocks noChangeShapeType="1"/>
          </p:cNvSpPr>
          <p:nvPr/>
        </p:nvSpPr>
        <p:spPr bwMode="auto">
          <a:xfrm flipH="1">
            <a:off x="3425825" y="3190875"/>
            <a:ext cx="1303338" cy="10144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2" name="Line 26"/>
          <p:cNvSpPr>
            <a:spLocks noChangeShapeType="1"/>
          </p:cNvSpPr>
          <p:nvPr/>
        </p:nvSpPr>
        <p:spPr bwMode="auto">
          <a:xfrm flipH="1">
            <a:off x="4279900" y="3190875"/>
            <a:ext cx="449263" cy="9667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3" name="Line 27"/>
          <p:cNvSpPr>
            <a:spLocks noChangeShapeType="1"/>
          </p:cNvSpPr>
          <p:nvPr/>
        </p:nvSpPr>
        <p:spPr bwMode="auto">
          <a:xfrm>
            <a:off x="4754563" y="3216275"/>
            <a:ext cx="404812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9" name="Oval 33"/>
          <p:cNvSpPr>
            <a:spLocks noChangeArrowheads="1"/>
          </p:cNvSpPr>
          <p:nvPr/>
        </p:nvSpPr>
        <p:spPr bwMode="auto">
          <a:xfrm>
            <a:off x="3336925" y="4079875"/>
            <a:ext cx="212725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10" name="Oval 34"/>
          <p:cNvSpPr>
            <a:spLocks noChangeArrowheads="1"/>
          </p:cNvSpPr>
          <p:nvPr/>
        </p:nvSpPr>
        <p:spPr bwMode="auto">
          <a:xfrm>
            <a:off x="3336925" y="4067175"/>
            <a:ext cx="212725" cy="2540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11" name="Oval 35"/>
          <p:cNvSpPr>
            <a:spLocks noChangeArrowheads="1"/>
          </p:cNvSpPr>
          <p:nvPr/>
        </p:nvSpPr>
        <p:spPr bwMode="auto">
          <a:xfrm>
            <a:off x="4203700" y="4079875"/>
            <a:ext cx="214313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12" name="Oval 36"/>
          <p:cNvSpPr>
            <a:spLocks noChangeArrowheads="1"/>
          </p:cNvSpPr>
          <p:nvPr/>
        </p:nvSpPr>
        <p:spPr bwMode="auto">
          <a:xfrm>
            <a:off x="5072063" y="4079875"/>
            <a:ext cx="214312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13" name="Text Box 37"/>
          <p:cNvSpPr txBox="1">
            <a:spLocks noChangeArrowheads="1"/>
          </p:cNvSpPr>
          <p:nvPr/>
        </p:nvSpPr>
        <p:spPr bwMode="auto">
          <a:xfrm>
            <a:off x="823913" y="3744913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17" name="Oval 41"/>
          <p:cNvSpPr>
            <a:spLocks noChangeArrowheads="1"/>
          </p:cNvSpPr>
          <p:nvPr/>
        </p:nvSpPr>
        <p:spPr bwMode="auto">
          <a:xfrm>
            <a:off x="4673600" y="3051175"/>
            <a:ext cx="214313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18" name="Oval 42"/>
          <p:cNvSpPr>
            <a:spLocks noChangeArrowheads="1"/>
          </p:cNvSpPr>
          <p:nvPr/>
        </p:nvSpPr>
        <p:spPr bwMode="auto">
          <a:xfrm>
            <a:off x="3830638" y="3051175"/>
            <a:ext cx="212725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21" name="Line 45"/>
          <p:cNvSpPr>
            <a:spLocks noChangeShapeType="1"/>
          </p:cNvSpPr>
          <p:nvPr/>
        </p:nvSpPr>
        <p:spPr bwMode="auto">
          <a:xfrm flipH="1">
            <a:off x="3124200" y="4211638"/>
            <a:ext cx="284163" cy="10906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22" name="Line 46"/>
          <p:cNvSpPr>
            <a:spLocks noChangeShapeType="1"/>
          </p:cNvSpPr>
          <p:nvPr/>
        </p:nvSpPr>
        <p:spPr bwMode="auto">
          <a:xfrm>
            <a:off x="3419475" y="4264025"/>
            <a:ext cx="379413" cy="1041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4" name="Oval 28"/>
          <p:cNvSpPr>
            <a:spLocks noChangeArrowheads="1"/>
          </p:cNvSpPr>
          <p:nvPr/>
        </p:nvSpPr>
        <p:spPr bwMode="auto">
          <a:xfrm>
            <a:off x="3049588" y="5183188"/>
            <a:ext cx="214312" cy="255587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5" name="Oval 29"/>
          <p:cNvSpPr>
            <a:spLocks noChangeArrowheads="1"/>
          </p:cNvSpPr>
          <p:nvPr/>
        </p:nvSpPr>
        <p:spPr bwMode="auto">
          <a:xfrm>
            <a:off x="3703638" y="5172075"/>
            <a:ext cx="214312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23" name="Line 47"/>
          <p:cNvSpPr>
            <a:spLocks noChangeShapeType="1"/>
          </p:cNvSpPr>
          <p:nvPr/>
        </p:nvSpPr>
        <p:spPr bwMode="auto">
          <a:xfrm>
            <a:off x="3479800" y="4313238"/>
            <a:ext cx="973138" cy="9604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24" name="Line 48"/>
          <p:cNvSpPr>
            <a:spLocks noChangeShapeType="1"/>
          </p:cNvSpPr>
          <p:nvPr/>
        </p:nvSpPr>
        <p:spPr bwMode="auto">
          <a:xfrm>
            <a:off x="3468688" y="4298950"/>
            <a:ext cx="1682750" cy="10144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25" name="Line 49"/>
          <p:cNvSpPr>
            <a:spLocks noChangeShapeType="1"/>
          </p:cNvSpPr>
          <p:nvPr/>
        </p:nvSpPr>
        <p:spPr bwMode="auto">
          <a:xfrm>
            <a:off x="3468688" y="4311650"/>
            <a:ext cx="2373312" cy="9382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8" name="Oval 32"/>
          <p:cNvSpPr>
            <a:spLocks noChangeArrowheads="1"/>
          </p:cNvSpPr>
          <p:nvPr/>
        </p:nvSpPr>
        <p:spPr bwMode="auto">
          <a:xfrm>
            <a:off x="5667375" y="5130800"/>
            <a:ext cx="214313" cy="255588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7" name="Oval 31"/>
          <p:cNvSpPr>
            <a:spLocks noChangeArrowheads="1"/>
          </p:cNvSpPr>
          <p:nvPr/>
        </p:nvSpPr>
        <p:spPr bwMode="auto">
          <a:xfrm>
            <a:off x="5013325" y="5145088"/>
            <a:ext cx="214313" cy="255587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6" name="Oval 30"/>
          <p:cNvSpPr>
            <a:spLocks noChangeArrowheads="1"/>
          </p:cNvSpPr>
          <p:nvPr/>
        </p:nvSpPr>
        <p:spPr bwMode="auto">
          <a:xfrm>
            <a:off x="4359275" y="5157788"/>
            <a:ext cx="212725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27" name="Text Box 51"/>
          <p:cNvSpPr txBox="1">
            <a:spLocks noChangeArrowheads="1"/>
          </p:cNvSpPr>
          <p:nvPr/>
        </p:nvSpPr>
        <p:spPr bwMode="auto">
          <a:xfrm>
            <a:off x="755576" y="3968229"/>
            <a:ext cx="2323370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Update weights into </a:t>
            </a:r>
            <a:r>
              <a:rPr kumimoji="0" lang="en-US" alt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</a:t>
            </a:r>
            <a:endParaRPr kumimoji="0" lang="en-US" alt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3" cstate="print"/>
          <a:srcRect r="60724"/>
          <a:stretch/>
        </p:blipFill>
        <p:spPr>
          <a:xfrm>
            <a:off x="828913" y="4569536"/>
            <a:ext cx="1495364" cy="80287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8255" y="5517232"/>
            <a:ext cx="2797201" cy="419904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7884368" y="2887776"/>
            <a:ext cx="30008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7144" y="3136180"/>
            <a:ext cx="2637916" cy="830088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 bwMode="auto">
          <a:xfrm>
            <a:off x="1269111" y="4719618"/>
            <a:ext cx="161509" cy="16150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0" y="6604084"/>
            <a:ext cx="33746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Ray Mooney, equations from Chris Bishop</a:t>
            </a:r>
          </a:p>
        </p:txBody>
      </p:sp>
    </p:spTree>
    <p:extLst>
      <p:ext uri="{BB962C8B-B14F-4D97-AF65-F5344CB8AC3E}">
        <p14:creationId xmlns:p14="http://schemas.microsoft.com/office/powerpoint/2010/main" val="32981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021" grpId="0" animBg="1"/>
      <p:bldP spid="255022" grpId="0" animBg="1"/>
      <p:bldP spid="255023" grpId="0" animBg="1"/>
      <p:bldP spid="255024" grpId="0" animBg="1"/>
      <p:bldP spid="255025" grpId="0" animBg="1"/>
      <p:bldP spid="255027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algorithm for </a:t>
            </a:r>
            <a:r>
              <a:rPr lang="en-US" dirty="0">
                <a:solidFill>
                  <a:srgbClr val="00B050"/>
                </a:solidFill>
              </a:rPr>
              <a:t>sigmoid</a:t>
            </a:r>
            <a:r>
              <a:rPr lang="en-US" i="1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rgbClr val="7030A0"/>
                </a:solidFill>
              </a:rPr>
              <a:t>sqerror</a:t>
            </a:r>
            <a:endParaRPr lang="en-US" i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8217568" cy="5257800"/>
          </a:xfrm>
        </p:spPr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dirty="0"/>
              <a:t>Initialize all weights to small random values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dirty="0"/>
              <a:t>Until convergence (e.g. all training examples’ error small, or error stops decreasing) repeat:</a:t>
            </a:r>
          </a:p>
          <a:p>
            <a:pPr lvl="1"/>
            <a:r>
              <a:rPr lang="en-US" dirty="0"/>
              <a:t>For each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=class(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)) </a:t>
            </a:r>
            <a:r>
              <a:rPr lang="en-US" dirty="0"/>
              <a:t>in training set:</a:t>
            </a:r>
          </a:p>
          <a:p>
            <a:pPr lvl="2"/>
            <a:r>
              <a:rPr lang="en-US" sz="2000" dirty="0"/>
              <a:t>Calculate network outputs: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y</a:t>
            </a:r>
            <a:r>
              <a:rPr lang="en-US" sz="2000" baseline="-25000" dirty="0" err="1">
                <a:latin typeface="Courier New" pitchFamily="49" charset="0"/>
                <a:cs typeface="Courier New" pitchFamily="49" charset="0"/>
              </a:rPr>
              <a:t>k</a:t>
            </a:r>
            <a:endParaRPr lang="en-US" sz="2000" baseline="-25000" dirty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n-US" sz="2000" dirty="0"/>
              <a:t>Compute errors (gradients </a:t>
            </a:r>
            <a:r>
              <a:rPr lang="en-US" sz="2000" dirty="0" err="1"/>
              <a:t>wrt</a:t>
            </a:r>
            <a:r>
              <a:rPr lang="en-US" sz="2000" dirty="0"/>
              <a:t> activations) for each unit:</a:t>
            </a:r>
          </a:p>
          <a:p>
            <a:pPr lvl="3"/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δ</a:t>
            </a:r>
            <a:r>
              <a:rPr lang="en-US" sz="2000" baseline="-25000" dirty="0" err="1">
                <a:latin typeface="Courier New" pitchFamily="49" charset="0"/>
                <a:cs typeface="Courier New" pitchFamily="49" charset="0"/>
              </a:rPr>
              <a:t>k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 = </a:t>
            </a:r>
            <a:r>
              <a:rPr lang="en-US" sz="2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y</a:t>
            </a:r>
            <a:r>
              <a:rPr lang="en-US" sz="2000" baseline="-25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k</a:t>
            </a:r>
            <a:r>
              <a:rPr lang="en-US" sz="2000" baseline="-25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(1-y</a:t>
            </a:r>
            <a:r>
              <a:rPr lang="en-US" sz="2000" baseline="-25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k</a:t>
            </a:r>
            <a:r>
              <a:rPr lang="en-US" sz="2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) </a:t>
            </a:r>
            <a:r>
              <a:rPr lang="en-US" sz="20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 err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y</a:t>
            </a:r>
            <a:r>
              <a:rPr lang="en-US" sz="2000" baseline="-25000" dirty="0" err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k</a:t>
            </a:r>
            <a:r>
              <a:rPr lang="en-US" sz="2000" baseline="-250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- </a:t>
            </a:r>
            <a:r>
              <a:rPr lang="en-US" sz="2000" dirty="0" err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en-US" sz="2000" baseline="-25000" dirty="0" err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k</a:t>
            </a:r>
            <a:r>
              <a:rPr lang="en-US" sz="20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	for output units</a:t>
            </a:r>
          </a:p>
          <a:p>
            <a:pPr lvl="3"/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δ</a:t>
            </a:r>
            <a:r>
              <a:rPr lang="en-US" sz="2000" baseline="-25000" dirty="0" err="1"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 = </a:t>
            </a:r>
            <a:r>
              <a:rPr lang="en-US" sz="2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z</a:t>
            </a:r>
            <a:r>
              <a:rPr lang="en-US" sz="2000" baseline="-25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baseline="-25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(1-z</a:t>
            </a:r>
            <a:r>
              <a:rPr lang="en-US" sz="2000" baseline="-25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) 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∑</a:t>
            </a:r>
            <a:r>
              <a:rPr lang="en-US" sz="2000" baseline="-25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k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w</a:t>
            </a:r>
            <a:r>
              <a:rPr lang="en-US" sz="2000" baseline="-25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kj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δ</a:t>
            </a:r>
            <a:r>
              <a:rPr lang="en-US" sz="2000" baseline="-25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k</a:t>
            </a:r>
            <a:r>
              <a:rPr lang="en-US" sz="2000" baseline="-250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for hidden units</a:t>
            </a:r>
          </a:p>
          <a:p>
            <a:pPr lvl="2"/>
            <a:r>
              <a:rPr lang="en-US" sz="2000" dirty="0"/>
              <a:t>Update weights: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lvl="3"/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w</a:t>
            </a:r>
            <a:r>
              <a:rPr lang="en-US" sz="2000" baseline="-25000" dirty="0" err="1">
                <a:latin typeface="Courier New" pitchFamily="49" charset="0"/>
                <a:cs typeface="Courier New" pitchFamily="49" charset="0"/>
              </a:rPr>
              <a:t>kj</a:t>
            </a:r>
            <a:r>
              <a:rPr lang="en-US" sz="2000" baseline="-250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w</a:t>
            </a:r>
            <a:r>
              <a:rPr lang="en-US" sz="2000" baseline="-25000" dirty="0" err="1">
                <a:latin typeface="Courier New" pitchFamily="49" charset="0"/>
                <a:cs typeface="Courier New" pitchFamily="49" charset="0"/>
              </a:rPr>
              <a:t>kj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- η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δ</a:t>
            </a:r>
            <a:r>
              <a:rPr lang="en-US" sz="2000" baseline="-25000" dirty="0" err="1">
                <a:latin typeface="Courier New" pitchFamily="49" charset="0"/>
                <a:cs typeface="Courier New" pitchFamily="49" charset="0"/>
              </a:rPr>
              <a:t>k</a:t>
            </a:r>
            <a:r>
              <a:rPr lang="en-US" sz="2000" baseline="-25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z</a:t>
            </a:r>
            <a:r>
              <a:rPr lang="en-US" sz="2000" baseline="-25000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		for output units</a:t>
            </a:r>
          </a:p>
          <a:p>
            <a:pPr lvl="3"/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w</a:t>
            </a:r>
            <a:r>
              <a:rPr lang="en-US" sz="2000" baseline="-25000" dirty="0" err="1">
                <a:latin typeface="Courier New" pitchFamily="49" charset="0"/>
                <a:cs typeface="Courier New" pitchFamily="49" charset="0"/>
              </a:rPr>
              <a:t>ji</a:t>
            </a:r>
            <a:r>
              <a:rPr lang="en-US" sz="2000" baseline="-250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w</a:t>
            </a:r>
            <a:r>
              <a:rPr lang="en-US" sz="2000" baseline="-25000" dirty="0" err="1">
                <a:latin typeface="Courier New" pitchFamily="49" charset="0"/>
                <a:cs typeface="Courier New" pitchFamily="49" charset="0"/>
              </a:rPr>
              <a:t>ji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- η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δ</a:t>
            </a:r>
            <a:r>
              <a:rPr lang="en-US" sz="2000" baseline="-25000" dirty="0" err="1"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baseline="-25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		for hidden units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604084"/>
            <a:ext cx="21275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R. Hwa, R. Mooney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AD7F286-9EB9-471F-8BE8-FFFC9D41DF91}"/>
              </a:ext>
            </a:extLst>
          </p:cNvPr>
          <p:cNvGrpSpPr/>
          <p:nvPr/>
        </p:nvGrpSpPr>
        <p:grpSpPr>
          <a:xfrm>
            <a:off x="1828800" y="5507395"/>
            <a:ext cx="4810932" cy="1198001"/>
            <a:chOff x="1828800" y="5507395"/>
            <a:chExt cx="4810932" cy="119800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63096" y="5997780"/>
              <a:ext cx="2447550" cy="707616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B5FC11B-45AE-48F3-92FA-8CF64B3D8EE5}"/>
                </a:ext>
              </a:extLst>
            </p:cNvPr>
            <p:cNvSpPr txBox="1"/>
            <p:nvPr/>
          </p:nvSpPr>
          <p:spPr>
            <a:xfrm>
              <a:off x="1828800" y="5507395"/>
              <a:ext cx="48109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u="sng" dirty="0"/>
                <a:t>Recall:</a:t>
              </a:r>
              <a:r>
                <a:rPr lang="en-US" sz="2000" dirty="0"/>
                <a:t> </a:t>
              </a:r>
              <a:r>
                <a:rPr lang="en-US" sz="2000" dirty="0" err="1"/>
                <a:t>w</a:t>
              </a:r>
              <a:r>
                <a:rPr lang="en-US" sz="2000" baseline="-25000" dirty="0" err="1"/>
                <a:t>ji</a:t>
              </a:r>
              <a:r>
                <a:rPr lang="en-US" sz="2000" dirty="0"/>
                <a:t> = </a:t>
              </a:r>
              <a:r>
                <a:rPr lang="en-US" sz="2000" dirty="0" err="1"/>
                <a:t>w</a:t>
              </a:r>
              <a:r>
                <a:rPr lang="en-US" sz="2000" baseline="-25000" dirty="0" err="1"/>
                <a:t>ji</a:t>
              </a:r>
              <a:r>
                <a:rPr lang="en-US" sz="2000" dirty="0"/>
                <a:t>  – </a:t>
              </a:r>
              <a:r>
                <a:rPr lang="el-GR" sz="2000" dirty="0"/>
                <a:t>η</a:t>
              </a:r>
              <a:r>
                <a:rPr lang="en-US" sz="2000" dirty="0"/>
                <a:t> </a:t>
              </a:r>
              <a:r>
                <a:rPr lang="en-US" sz="2000" dirty="0" err="1">
                  <a:solidFill>
                    <a:srgbClr val="FF0000"/>
                  </a:solidFill>
                </a:rPr>
                <a:t>dE</a:t>
              </a:r>
              <a:r>
                <a:rPr lang="en-US" sz="2000" dirty="0">
                  <a:solidFill>
                    <a:srgbClr val="FF0000"/>
                  </a:solidFill>
                </a:rPr>
                <a:t>/</a:t>
              </a:r>
              <a:r>
                <a:rPr lang="en-US" sz="2000" dirty="0" err="1">
                  <a:solidFill>
                    <a:srgbClr val="FF0000"/>
                  </a:solidFill>
                </a:rPr>
                <a:t>dz</a:t>
              </a:r>
              <a:r>
                <a:rPr lang="en-US" sz="2000" baseline="-25000" dirty="0" err="1">
                  <a:solidFill>
                    <a:srgbClr val="FF0000"/>
                  </a:solidFill>
                </a:rPr>
                <a:t>j</a:t>
              </a:r>
              <a:r>
                <a:rPr lang="en-US" sz="2000" dirty="0">
                  <a:solidFill>
                    <a:srgbClr val="FF0000"/>
                  </a:solidFill>
                </a:rPr>
                <a:t> </a:t>
              </a:r>
              <a:r>
                <a:rPr lang="en-US" sz="2000" dirty="0" err="1">
                  <a:solidFill>
                    <a:srgbClr val="00B050"/>
                  </a:solidFill>
                </a:rPr>
                <a:t>dz</a:t>
              </a:r>
              <a:r>
                <a:rPr lang="en-US" sz="2000" baseline="-25000" dirty="0" err="1">
                  <a:solidFill>
                    <a:srgbClr val="00B050"/>
                  </a:solidFill>
                </a:rPr>
                <a:t>j</a:t>
              </a:r>
              <a:r>
                <a:rPr lang="en-US" sz="2000" dirty="0">
                  <a:solidFill>
                    <a:srgbClr val="00B050"/>
                  </a:solidFill>
                </a:rPr>
                <a:t>/</a:t>
              </a:r>
              <a:r>
                <a:rPr lang="en-US" sz="2000" dirty="0" err="1">
                  <a:solidFill>
                    <a:srgbClr val="00B050"/>
                  </a:solidFill>
                </a:rPr>
                <a:t>da</a:t>
              </a:r>
              <a:r>
                <a:rPr lang="en-US" sz="2000" baseline="-25000" dirty="0" err="1">
                  <a:solidFill>
                    <a:srgbClr val="00B050"/>
                  </a:solidFill>
                </a:rPr>
                <a:t>j</a:t>
              </a:r>
              <a:r>
                <a:rPr lang="en-US" sz="2000" dirty="0">
                  <a:solidFill>
                    <a:srgbClr val="00B050"/>
                  </a:solidFill>
                </a:rPr>
                <a:t> </a:t>
              </a:r>
              <a:r>
                <a:rPr lang="en-US" sz="2000" dirty="0" err="1">
                  <a:solidFill>
                    <a:srgbClr val="0070C0"/>
                  </a:solidFill>
                </a:rPr>
                <a:t>da</a:t>
              </a:r>
              <a:r>
                <a:rPr lang="en-US" sz="2000" baseline="-25000" dirty="0" err="1">
                  <a:solidFill>
                    <a:srgbClr val="0070C0"/>
                  </a:solidFill>
                </a:rPr>
                <a:t>j</a:t>
              </a:r>
              <a:r>
                <a:rPr lang="en-US" sz="2000" dirty="0">
                  <a:solidFill>
                    <a:srgbClr val="0070C0"/>
                  </a:solidFill>
                </a:rPr>
                <a:t>/</a:t>
              </a:r>
              <a:r>
                <a:rPr lang="en-US" sz="2000" dirty="0" err="1">
                  <a:solidFill>
                    <a:srgbClr val="0070C0"/>
                  </a:solidFill>
                </a:rPr>
                <a:t>dw</a:t>
              </a:r>
              <a:r>
                <a:rPr lang="en-US" sz="2000" baseline="-25000" dirty="0" err="1">
                  <a:solidFill>
                    <a:srgbClr val="0070C0"/>
                  </a:solidFill>
                </a:rPr>
                <a:t>ji</a:t>
              </a:r>
              <a:r>
                <a:rPr lang="en-US" sz="2000" baseline="-25000" dirty="0">
                  <a:solidFill>
                    <a:srgbClr val="0070C0"/>
                  </a:solidFill>
                </a:rPr>
                <a:t> 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6021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Comments on training algorithm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257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200" dirty="0"/>
              <a:t>Not guaranteed to converge to zero training error, may converge to local optima or oscillate indefinitely.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200" dirty="0"/>
              <a:t>However, in practice, does converge to low error for many large networks on real data.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200" dirty="0"/>
              <a:t>Thousands of epochs (epoch = network sees all training data once) may be required, hours or days to train.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200" dirty="0"/>
              <a:t>To avoid local-minima problems, run several trials starting with different random weights (</a:t>
            </a:r>
            <a:r>
              <a:rPr lang="en-US" altLang="en-US" sz="2200" i="1" dirty="0"/>
              <a:t>random restarts</a:t>
            </a:r>
            <a:r>
              <a:rPr lang="en-US" altLang="en-US" sz="2200" dirty="0"/>
              <a:t>), and take results of trial with lowest training set error.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May be hard to set learning rate and to select number of hidden units and layers.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Neural networks had fallen out of fashion in 90s, early 2000s; back with a new name and significantly improved performance (deep networks trained with dropout and lots of data).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611779"/>
            <a:ext cx="26468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Ray Mooney, Carlos </a:t>
            </a:r>
            <a:r>
              <a:rPr lang="en-US" sz="1000" dirty="0" err="1">
                <a:solidFill>
                  <a:srgbClr val="000000"/>
                </a:solidFill>
              </a:rPr>
              <a:t>Guestrin</a:t>
            </a:r>
            <a:r>
              <a:rPr lang="en-US" sz="1000" dirty="0">
                <a:solidFill>
                  <a:srgbClr val="000000"/>
                </a:solidFill>
              </a:rPr>
              <a:t>, </a:t>
            </a:r>
            <a:r>
              <a:rPr lang="en-US" sz="1000" dirty="0" err="1">
                <a:solidFill>
                  <a:srgbClr val="000000"/>
                </a:solidFill>
              </a:rPr>
              <a:t>Dhruv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Batra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4555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42A76-1280-4395-B470-949C752C5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sparse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B794E-C3D8-4FDD-A8F5-9B2DB1912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Deep neural networks require lots of data, and can overfit easily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more weights you need to learn, the more data you need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That’s why with a deeper network, you need more data for training than for a shallower network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Ways to prevent overfitting include: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Using a validation set to stop training or pick parameters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Regularization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Transfer learning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Data augmentation</a:t>
            </a:r>
          </a:p>
        </p:txBody>
      </p:sp>
    </p:spTree>
    <p:extLst>
      <p:ext uri="{BB962C8B-B14F-4D97-AF65-F5344CB8AC3E}">
        <p14:creationId xmlns:p14="http://schemas.microsoft.com/office/powerpoint/2010/main" val="372596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Over-training prevention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538936"/>
          </a:xfrm>
        </p:spPr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Running too many epochs can result in over-fitting.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Keep a hold-out validation set and test accuracy on it after every epoch. Stop training when additional epochs actually increase validation error.</a:t>
            </a:r>
          </a:p>
          <a:p>
            <a:pPr marL="0" indent="0">
              <a:lnSpc>
                <a:spcPct val="90000"/>
              </a:lnSpc>
            </a:pPr>
            <a:endParaRPr lang="en-US" alt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590675" y="1450280"/>
            <a:ext cx="6367463" cy="2149475"/>
            <a:chOff x="1590675" y="1450280"/>
            <a:chExt cx="6367463" cy="2149475"/>
          </a:xfrm>
        </p:grpSpPr>
        <p:sp>
          <p:nvSpPr>
            <p:cNvPr id="263181" name="Text Box 13"/>
            <p:cNvSpPr txBox="1">
              <a:spLocks noChangeArrowheads="1"/>
            </p:cNvSpPr>
            <p:nvPr/>
          </p:nvSpPr>
          <p:spPr bwMode="auto">
            <a:xfrm>
              <a:off x="1771650" y="3140968"/>
              <a:ext cx="3079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en-US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63182" name="Text Box 14"/>
            <p:cNvSpPr txBox="1">
              <a:spLocks noChangeArrowheads="1"/>
            </p:cNvSpPr>
            <p:nvPr/>
          </p:nvSpPr>
          <p:spPr bwMode="auto">
            <a:xfrm>
              <a:off x="3109913" y="3202880"/>
              <a:ext cx="19272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en-US" dirty="0">
                  <a:solidFill>
                    <a:srgbClr val="000000"/>
                  </a:solidFill>
                </a:rPr>
                <a:t># training epochs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590675" y="1450280"/>
              <a:ext cx="6367463" cy="1690688"/>
              <a:chOff x="1590675" y="1793875"/>
              <a:chExt cx="6367463" cy="1690688"/>
            </a:xfrm>
          </p:grpSpPr>
          <p:sp>
            <p:nvSpPr>
              <p:cNvPr id="263172" name="Line 4"/>
              <p:cNvSpPr>
                <a:spLocks noChangeShapeType="1"/>
              </p:cNvSpPr>
              <p:nvPr/>
            </p:nvSpPr>
            <p:spPr bwMode="auto">
              <a:xfrm>
                <a:off x="2033588" y="1793875"/>
                <a:ext cx="0" cy="168275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3173" name="Line 5"/>
              <p:cNvSpPr>
                <a:spLocks noChangeShapeType="1"/>
              </p:cNvSpPr>
              <p:nvPr/>
            </p:nvSpPr>
            <p:spPr bwMode="auto">
              <a:xfrm>
                <a:off x="2022475" y="3476625"/>
                <a:ext cx="42418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3174" name="Text Box 6"/>
              <p:cNvSpPr txBox="1">
                <a:spLocks noChangeArrowheads="1"/>
              </p:cNvSpPr>
              <p:nvPr/>
            </p:nvSpPr>
            <p:spPr bwMode="auto">
              <a:xfrm rot="-5400000">
                <a:off x="1452563" y="2135187"/>
                <a:ext cx="673100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US" altLang="en-US">
                    <a:solidFill>
                      <a:srgbClr val="000000"/>
                    </a:solidFill>
                  </a:rPr>
                  <a:t>error</a:t>
                </a:r>
              </a:p>
            </p:txBody>
          </p:sp>
          <p:sp>
            <p:nvSpPr>
              <p:cNvPr id="263177" name="Text Box 9"/>
              <p:cNvSpPr txBox="1">
                <a:spLocks noChangeArrowheads="1"/>
              </p:cNvSpPr>
              <p:nvPr/>
            </p:nvSpPr>
            <p:spPr bwMode="auto">
              <a:xfrm>
                <a:off x="6186488" y="3087688"/>
                <a:ext cx="1771650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US" altLang="en-US">
                    <a:solidFill>
                      <a:srgbClr val="000000"/>
                    </a:solidFill>
                  </a:rPr>
                  <a:t>on training data</a:t>
                </a:r>
              </a:p>
            </p:txBody>
          </p:sp>
          <p:sp>
            <p:nvSpPr>
              <p:cNvPr id="263180" name="Text Box 12"/>
              <p:cNvSpPr txBox="1">
                <a:spLocks noChangeArrowheads="1"/>
              </p:cNvSpPr>
              <p:nvPr/>
            </p:nvSpPr>
            <p:spPr bwMode="auto">
              <a:xfrm>
                <a:off x="6156325" y="2449513"/>
                <a:ext cx="1335088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US" altLang="en-US">
                    <a:solidFill>
                      <a:srgbClr val="FF0000"/>
                    </a:solidFill>
                  </a:rPr>
                  <a:t>on test data</a:t>
                </a:r>
              </a:p>
            </p:txBody>
          </p:sp>
          <p:sp>
            <p:nvSpPr>
              <p:cNvPr id="263183" name="Freeform 15"/>
              <p:cNvSpPr>
                <a:spLocks/>
              </p:cNvSpPr>
              <p:nvPr/>
            </p:nvSpPr>
            <p:spPr bwMode="auto">
              <a:xfrm>
                <a:off x="2022475" y="2011363"/>
                <a:ext cx="4133850" cy="1450975"/>
              </a:xfrm>
              <a:custGeom>
                <a:avLst/>
                <a:gdLst>
                  <a:gd name="T0" fmla="*/ 0 w 2604"/>
                  <a:gd name="T1" fmla="*/ 0 h 914"/>
                  <a:gd name="T2" fmla="*/ 70 w 2604"/>
                  <a:gd name="T3" fmla="*/ 262 h 914"/>
                  <a:gd name="T4" fmla="*/ 323 w 2604"/>
                  <a:gd name="T5" fmla="*/ 553 h 914"/>
                  <a:gd name="T6" fmla="*/ 722 w 2604"/>
                  <a:gd name="T7" fmla="*/ 776 h 914"/>
                  <a:gd name="T8" fmla="*/ 1460 w 2604"/>
                  <a:gd name="T9" fmla="*/ 868 h 914"/>
                  <a:gd name="T10" fmla="*/ 2212 w 2604"/>
                  <a:gd name="T11" fmla="*/ 884 h 914"/>
                  <a:gd name="T12" fmla="*/ 2604 w 2604"/>
                  <a:gd name="T13" fmla="*/ 914 h 9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04" h="914">
                    <a:moveTo>
                      <a:pt x="0" y="0"/>
                    </a:moveTo>
                    <a:cubicBezTo>
                      <a:pt x="8" y="85"/>
                      <a:pt x="16" y="170"/>
                      <a:pt x="70" y="262"/>
                    </a:cubicBezTo>
                    <a:cubicBezTo>
                      <a:pt x="124" y="354"/>
                      <a:pt x="214" y="467"/>
                      <a:pt x="323" y="553"/>
                    </a:cubicBezTo>
                    <a:cubicBezTo>
                      <a:pt x="432" y="639"/>
                      <a:pt x="533" y="724"/>
                      <a:pt x="722" y="776"/>
                    </a:cubicBezTo>
                    <a:cubicBezTo>
                      <a:pt x="911" y="828"/>
                      <a:pt x="1212" y="850"/>
                      <a:pt x="1460" y="868"/>
                    </a:cubicBezTo>
                    <a:cubicBezTo>
                      <a:pt x="1708" y="886"/>
                      <a:pt x="2021" y="876"/>
                      <a:pt x="2212" y="884"/>
                    </a:cubicBezTo>
                    <a:cubicBezTo>
                      <a:pt x="2403" y="892"/>
                      <a:pt x="2543" y="914"/>
                      <a:pt x="2604" y="914"/>
                    </a:cubicBezTo>
                  </a:path>
                </a:pathLst>
              </a:custGeom>
              <a:noFill/>
              <a:ln w="28575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3184" name="Freeform 16"/>
              <p:cNvSpPr>
                <a:spLocks/>
              </p:cNvSpPr>
              <p:nvPr/>
            </p:nvSpPr>
            <p:spPr bwMode="auto">
              <a:xfrm>
                <a:off x="2022475" y="2011363"/>
                <a:ext cx="4060825" cy="1182687"/>
              </a:xfrm>
              <a:custGeom>
                <a:avLst/>
                <a:gdLst>
                  <a:gd name="T0" fmla="*/ 0 w 2558"/>
                  <a:gd name="T1" fmla="*/ 0 h 745"/>
                  <a:gd name="T2" fmla="*/ 139 w 2558"/>
                  <a:gd name="T3" fmla="*/ 277 h 745"/>
                  <a:gd name="T4" fmla="*/ 438 w 2558"/>
                  <a:gd name="T5" fmla="*/ 469 h 745"/>
                  <a:gd name="T6" fmla="*/ 1037 w 2558"/>
                  <a:gd name="T7" fmla="*/ 699 h 745"/>
                  <a:gd name="T8" fmla="*/ 1444 w 2558"/>
                  <a:gd name="T9" fmla="*/ 730 h 745"/>
                  <a:gd name="T10" fmla="*/ 2051 w 2558"/>
                  <a:gd name="T11" fmla="*/ 607 h 745"/>
                  <a:gd name="T12" fmla="*/ 2335 w 2558"/>
                  <a:gd name="T13" fmla="*/ 484 h 745"/>
                  <a:gd name="T14" fmla="*/ 2558 w 2558"/>
                  <a:gd name="T15" fmla="*/ 415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58" h="745">
                    <a:moveTo>
                      <a:pt x="0" y="0"/>
                    </a:moveTo>
                    <a:cubicBezTo>
                      <a:pt x="33" y="99"/>
                      <a:pt x="66" y="199"/>
                      <a:pt x="139" y="277"/>
                    </a:cubicBezTo>
                    <a:cubicBezTo>
                      <a:pt x="212" y="355"/>
                      <a:pt x="288" y="399"/>
                      <a:pt x="438" y="469"/>
                    </a:cubicBezTo>
                    <a:cubicBezTo>
                      <a:pt x="588" y="539"/>
                      <a:pt x="869" y="655"/>
                      <a:pt x="1037" y="699"/>
                    </a:cubicBezTo>
                    <a:cubicBezTo>
                      <a:pt x="1205" y="743"/>
                      <a:pt x="1275" y="745"/>
                      <a:pt x="1444" y="730"/>
                    </a:cubicBezTo>
                    <a:cubicBezTo>
                      <a:pt x="1613" y="715"/>
                      <a:pt x="1903" y="648"/>
                      <a:pt x="2051" y="607"/>
                    </a:cubicBezTo>
                    <a:cubicBezTo>
                      <a:pt x="2199" y="566"/>
                      <a:pt x="2251" y="516"/>
                      <a:pt x="2335" y="484"/>
                    </a:cubicBezTo>
                    <a:cubicBezTo>
                      <a:pt x="2419" y="452"/>
                      <a:pt x="2525" y="430"/>
                      <a:pt x="2558" y="415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6" name="TextBox 15"/>
          <p:cNvSpPr txBox="1"/>
          <p:nvPr/>
        </p:nvSpPr>
        <p:spPr>
          <a:xfrm>
            <a:off x="0" y="6604084"/>
            <a:ext cx="17363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Adapted from Ray Mooney</a:t>
            </a:r>
          </a:p>
        </p:txBody>
      </p:sp>
    </p:spTree>
    <p:extLst>
      <p:ext uri="{BB962C8B-B14F-4D97-AF65-F5344CB8AC3E}">
        <p14:creationId xmlns:p14="http://schemas.microsoft.com/office/powerpoint/2010/main" val="346117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Inspiration: Neuron cells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Neurons</a:t>
            </a:r>
          </a:p>
          <a:p>
            <a:pPr lvl="1"/>
            <a:r>
              <a:rPr lang="en-US" dirty="0"/>
              <a:t>accept information from multiple inputs </a:t>
            </a:r>
          </a:p>
          <a:p>
            <a:pPr lvl="1"/>
            <a:r>
              <a:rPr lang="en-US" dirty="0"/>
              <a:t>transmit information to other neurons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Multiply inputs by weights along edges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Apply some function to the set of inputs at each node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If output of function over threshold, neuron “fires”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604084"/>
            <a:ext cx="23759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Text: HKUST, figures: Andrej </a:t>
            </a:r>
            <a:r>
              <a:rPr lang="en-US" sz="1000" dirty="0" err="1">
                <a:solidFill>
                  <a:srgbClr val="000000"/>
                </a:solidFill>
              </a:rPr>
              <a:t>Karpathy</a:t>
            </a:r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167938" name="Picture 2" descr="http://cs231n.github.io/assets/nn1/neur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995" y="4107909"/>
            <a:ext cx="3970973" cy="1697355"/>
          </a:xfrm>
          <a:prstGeom prst="rect">
            <a:avLst/>
          </a:prstGeom>
          <a:noFill/>
        </p:spPr>
      </p:pic>
      <p:pic>
        <p:nvPicPr>
          <p:cNvPr id="167940" name="Picture 4" descr="http://cs231n.github.io/assets/nn1/neuron_model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730332"/>
            <a:ext cx="4393883" cy="25069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27809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990656" cy="838200"/>
          </a:xfrm>
        </p:spPr>
        <p:txBody>
          <a:bodyPr/>
          <a:lstStyle/>
          <a:p>
            <a:r>
              <a:rPr lang="en-US" altLang="en-US" dirty="0"/>
              <a:t>Determining best number of hidden units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dirty="0"/>
              <a:t>Too few hidden units prevents the network from adequately fitting the data.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dirty="0"/>
              <a:t>Too many hidden units can result in over-fitting.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dirty="0"/>
              <a:t>Use internal cross-validation to empirically determine an optimal number of hidden units.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grpSp>
        <p:nvGrpSpPr>
          <p:cNvPr id="3" name="Group 2"/>
          <p:cNvGrpSpPr/>
          <p:nvPr/>
        </p:nvGrpSpPr>
        <p:grpSpPr>
          <a:xfrm>
            <a:off x="1663700" y="2392412"/>
            <a:ext cx="6367463" cy="2044700"/>
            <a:chOff x="1663700" y="2770188"/>
            <a:chExt cx="6367463" cy="2044700"/>
          </a:xfrm>
        </p:grpSpPr>
        <p:sp>
          <p:nvSpPr>
            <p:cNvPr id="265220" name="Line 4"/>
            <p:cNvSpPr>
              <a:spLocks noChangeShapeType="1"/>
            </p:cNvSpPr>
            <p:nvPr/>
          </p:nvSpPr>
          <p:spPr bwMode="auto">
            <a:xfrm>
              <a:off x="2106613" y="2770188"/>
              <a:ext cx="0" cy="16827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5221" name="Line 5"/>
            <p:cNvSpPr>
              <a:spLocks noChangeShapeType="1"/>
            </p:cNvSpPr>
            <p:nvPr/>
          </p:nvSpPr>
          <p:spPr bwMode="auto">
            <a:xfrm>
              <a:off x="2095500" y="4452938"/>
              <a:ext cx="4241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5222" name="Text Box 6"/>
            <p:cNvSpPr txBox="1">
              <a:spLocks noChangeArrowheads="1"/>
            </p:cNvSpPr>
            <p:nvPr/>
          </p:nvSpPr>
          <p:spPr bwMode="auto">
            <a:xfrm rot="-5400000">
              <a:off x="1525588" y="3111500"/>
              <a:ext cx="6731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en-US">
                  <a:solidFill>
                    <a:srgbClr val="000000"/>
                  </a:solidFill>
                </a:rPr>
                <a:t>error</a:t>
              </a:r>
            </a:p>
          </p:txBody>
        </p:sp>
        <p:sp>
          <p:nvSpPr>
            <p:cNvPr id="265223" name="Text Box 7"/>
            <p:cNvSpPr txBox="1">
              <a:spLocks noChangeArrowheads="1"/>
            </p:cNvSpPr>
            <p:nvPr/>
          </p:nvSpPr>
          <p:spPr bwMode="auto">
            <a:xfrm>
              <a:off x="6259513" y="4064000"/>
              <a:ext cx="17716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en-US">
                  <a:solidFill>
                    <a:srgbClr val="000000"/>
                  </a:solidFill>
                </a:rPr>
                <a:t>on training data</a:t>
              </a:r>
            </a:p>
          </p:txBody>
        </p:sp>
        <p:sp>
          <p:nvSpPr>
            <p:cNvPr id="265224" name="Text Box 8"/>
            <p:cNvSpPr txBox="1">
              <a:spLocks noChangeArrowheads="1"/>
            </p:cNvSpPr>
            <p:nvPr/>
          </p:nvSpPr>
          <p:spPr bwMode="auto">
            <a:xfrm>
              <a:off x="6229350" y="3425825"/>
              <a:ext cx="133508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en-US">
                  <a:solidFill>
                    <a:srgbClr val="FF0000"/>
                  </a:solidFill>
                </a:rPr>
                <a:t>on test data</a:t>
              </a:r>
            </a:p>
          </p:txBody>
        </p:sp>
        <p:sp>
          <p:nvSpPr>
            <p:cNvPr id="265225" name="Text Box 9"/>
            <p:cNvSpPr txBox="1">
              <a:spLocks noChangeArrowheads="1"/>
            </p:cNvSpPr>
            <p:nvPr/>
          </p:nvSpPr>
          <p:spPr bwMode="auto">
            <a:xfrm>
              <a:off x="1844675" y="4356100"/>
              <a:ext cx="3079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en-US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65226" name="Text Box 10"/>
            <p:cNvSpPr txBox="1">
              <a:spLocks noChangeArrowheads="1"/>
            </p:cNvSpPr>
            <p:nvPr/>
          </p:nvSpPr>
          <p:spPr bwMode="auto">
            <a:xfrm>
              <a:off x="3335338" y="4418013"/>
              <a:ext cx="1617662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en-US">
                  <a:solidFill>
                    <a:srgbClr val="000000"/>
                  </a:solidFill>
                </a:rPr>
                <a:t># hidden units</a:t>
              </a:r>
            </a:p>
          </p:txBody>
        </p:sp>
        <p:sp>
          <p:nvSpPr>
            <p:cNvPr id="265227" name="Freeform 11"/>
            <p:cNvSpPr>
              <a:spLocks/>
            </p:cNvSpPr>
            <p:nvPr/>
          </p:nvSpPr>
          <p:spPr bwMode="auto">
            <a:xfrm>
              <a:off x="2095500" y="2987675"/>
              <a:ext cx="4133850" cy="1450975"/>
            </a:xfrm>
            <a:custGeom>
              <a:avLst/>
              <a:gdLst>
                <a:gd name="T0" fmla="*/ 0 w 2604"/>
                <a:gd name="T1" fmla="*/ 0 h 914"/>
                <a:gd name="T2" fmla="*/ 70 w 2604"/>
                <a:gd name="T3" fmla="*/ 262 h 914"/>
                <a:gd name="T4" fmla="*/ 323 w 2604"/>
                <a:gd name="T5" fmla="*/ 553 h 914"/>
                <a:gd name="T6" fmla="*/ 722 w 2604"/>
                <a:gd name="T7" fmla="*/ 776 h 914"/>
                <a:gd name="T8" fmla="*/ 1460 w 2604"/>
                <a:gd name="T9" fmla="*/ 868 h 914"/>
                <a:gd name="T10" fmla="*/ 2212 w 2604"/>
                <a:gd name="T11" fmla="*/ 884 h 914"/>
                <a:gd name="T12" fmla="*/ 2604 w 2604"/>
                <a:gd name="T13" fmla="*/ 914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04" h="914">
                  <a:moveTo>
                    <a:pt x="0" y="0"/>
                  </a:moveTo>
                  <a:cubicBezTo>
                    <a:pt x="8" y="85"/>
                    <a:pt x="16" y="170"/>
                    <a:pt x="70" y="262"/>
                  </a:cubicBezTo>
                  <a:cubicBezTo>
                    <a:pt x="124" y="354"/>
                    <a:pt x="214" y="467"/>
                    <a:pt x="323" y="553"/>
                  </a:cubicBezTo>
                  <a:cubicBezTo>
                    <a:pt x="432" y="639"/>
                    <a:pt x="533" y="724"/>
                    <a:pt x="722" y="776"/>
                  </a:cubicBezTo>
                  <a:cubicBezTo>
                    <a:pt x="911" y="828"/>
                    <a:pt x="1212" y="850"/>
                    <a:pt x="1460" y="868"/>
                  </a:cubicBezTo>
                  <a:cubicBezTo>
                    <a:pt x="1708" y="886"/>
                    <a:pt x="2021" y="876"/>
                    <a:pt x="2212" y="884"/>
                  </a:cubicBezTo>
                  <a:cubicBezTo>
                    <a:pt x="2403" y="892"/>
                    <a:pt x="2543" y="914"/>
                    <a:pt x="2604" y="914"/>
                  </a:cubicBez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5228" name="Freeform 12"/>
            <p:cNvSpPr>
              <a:spLocks/>
            </p:cNvSpPr>
            <p:nvPr/>
          </p:nvSpPr>
          <p:spPr bwMode="auto">
            <a:xfrm>
              <a:off x="2095500" y="2987675"/>
              <a:ext cx="4060825" cy="1182688"/>
            </a:xfrm>
            <a:custGeom>
              <a:avLst/>
              <a:gdLst>
                <a:gd name="T0" fmla="*/ 0 w 2558"/>
                <a:gd name="T1" fmla="*/ 0 h 745"/>
                <a:gd name="T2" fmla="*/ 139 w 2558"/>
                <a:gd name="T3" fmla="*/ 277 h 745"/>
                <a:gd name="T4" fmla="*/ 438 w 2558"/>
                <a:gd name="T5" fmla="*/ 469 h 745"/>
                <a:gd name="T6" fmla="*/ 1037 w 2558"/>
                <a:gd name="T7" fmla="*/ 699 h 745"/>
                <a:gd name="T8" fmla="*/ 1444 w 2558"/>
                <a:gd name="T9" fmla="*/ 730 h 745"/>
                <a:gd name="T10" fmla="*/ 2051 w 2558"/>
                <a:gd name="T11" fmla="*/ 607 h 745"/>
                <a:gd name="T12" fmla="*/ 2335 w 2558"/>
                <a:gd name="T13" fmla="*/ 484 h 745"/>
                <a:gd name="T14" fmla="*/ 2558 w 2558"/>
                <a:gd name="T15" fmla="*/ 415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58" h="745">
                  <a:moveTo>
                    <a:pt x="0" y="0"/>
                  </a:moveTo>
                  <a:cubicBezTo>
                    <a:pt x="33" y="99"/>
                    <a:pt x="66" y="199"/>
                    <a:pt x="139" y="277"/>
                  </a:cubicBezTo>
                  <a:cubicBezTo>
                    <a:pt x="212" y="355"/>
                    <a:pt x="288" y="399"/>
                    <a:pt x="438" y="469"/>
                  </a:cubicBezTo>
                  <a:cubicBezTo>
                    <a:pt x="588" y="539"/>
                    <a:pt x="869" y="655"/>
                    <a:pt x="1037" y="699"/>
                  </a:cubicBezTo>
                  <a:cubicBezTo>
                    <a:pt x="1205" y="743"/>
                    <a:pt x="1275" y="745"/>
                    <a:pt x="1444" y="730"/>
                  </a:cubicBezTo>
                  <a:cubicBezTo>
                    <a:pt x="1613" y="715"/>
                    <a:pt x="1903" y="648"/>
                    <a:pt x="2051" y="607"/>
                  </a:cubicBezTo>
                  <a:cubicBezTo>
                    <a:pt x="2199" y="566"/>
                    <a:pt x="2251" y="516"/>
                    <a:pt x="2335" y="484"/>
                  </a:cubicBezTo>
                  <a:cubicBezTo>
                    <a:pt x="2419" y="452"/>
                    <a:pt x="2525" y="430"/>
                    <a:pt x="2558" y="415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0" y="6604084"/>
            <a:ext cx="9012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Ray Mooney</a:t>
            </a:r>
          </a:p>
        </p:txBody>
      </p:sp>
    </p:spTree>
    <p:extLst>
      <p:ext uri="{BB962C8B-B14F-4D97-AF65-F5344CB8AC3E}">
        <p14:creationId xmlns:p14="http://schemas.microsoft.com/office/powerpoint/2010/main" val="2655337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588494" y="1926586"/>
            <a:ext cx="7546209" cy="26788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54686" y="4819242"/>
            <a:ext cx="0" cy="239395"/>
          </a:xfrm>
          <a:custGeom>
            <a:avLst/>
            <a:gdLst/>
            <a:ahLst/>
            <a:cxnLst/>
            <a:rect l="l" t="t" r="r" b="b"/>
            <a:pathLst>
              <a:path h="239395">
                <a:moveTo>
                  <a:pt x="0" y="238799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23211" y="4732793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5">
                <a:moveTo>
                  <a:pt x="62949" y="86449"/>
                </a:moveTo>
                <a:lnTo>
                  <a:pt x="31474" y="0"/>
                </a:lnTo>
                <a:lnTo>
                  <a:pt x="0" y="86449"/>
                </a:lnTo>
                <a:lnTo>
                  <a:pt x="62949" y="864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300820" y="5048222"/>
            <a:ext cx="4148454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spc="-5" dirty="0">
                <a:latin typeface="Arial"/>
                <a:cs typeface="Arial"/>
              </a:rPr>
              <a:t>more neurons = more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capacity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685800" y="76200"/>
            <a:ext cx="799065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kern="0" dirty="0"/>
              <a:t>Effect of number of neurons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6604084"/>
            <a:ext cx="10983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Andrej </a:t>
            </a:r>
            <a:r>
              <a:rPr lang="en-US" sz="1000" dirty="0" err="1">
                <a:solidFill>
                  <a:srgbClr val="000000"/>
                </a:solidFill>
              </a:rPr>
              <a:t>Karpathy</a:t>
            </a:r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87703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Regularization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/>
              <a:t>L1, L2 regularization (</a:t>
            </a:r>
            <a:r>
              <a:rPr lang="en-US" altLang="en-US" i="1" dirty="0"/>
              <a:t>weight decay</a:t>
            </a:r>
            <a:r>
              <a:rPr lang="en-US" altLang="en-US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/>
              <a:t>Dropout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Randomly turn off some neurons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Allows individual neurons to independently be responsible for performance</a:t>
            </a:r>
            <a:br>
              <a:rPr lang="en-US" altLang="en-US" dirty="0"/>
            </a:br>
            <a:endParaRPr lang="en-US" altLang="en-US" dirty="0"/>
          </a:p>
        </p:txBody>
      </p:sp>
      <p:pic>
        <p:nvPicPr>
          <p:cNvPr id="62468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74" y="3237498"/>
            <a:ext cx="4835966" cy="2647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076" y="3271523"/>
            <a:ext cx="3393634" cy="257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6159259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Dropout: A simple way to prevent neural networks from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overfitting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[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5"/>
              </a:rPr>
              <a:t>Srivastava JMLR 2014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604084"/>
            <a:ext cx="171232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Jia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-bin Huang</a:t>
            </a:r>
          </a:p>
        </p:txBody>
      </p:sp>
      <p:sp>
        <p:nvSpPr>
          <p:cNvPr id="4" name="Rectangle 3"/>
          <p:cNvSpPr/>
          <p:nvPr/>
        </p:nvSpPr>
        <p:spPr>
          <a:xfrm>
            <a:off x="8686800" y="475045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26202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  <p:bldP spid="2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375750" y="1632599"/>
            <a:ext cx="8392483" cy="30702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62649" y="4822414"/>
            <a:ext cx="5269865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650"/>
              </a:lnSpc>
            </a:pPr>
            <a:r>
              <a:rPr sz="1400" spc="-5" dirty="0">
                <a:latin typeface="Arial"/>
                <a:cs typeface="Arial"/>
              </a:rPr>
              <a:t>(you can play with this demo over at ConvNetJS: </a:t>
            </a:r>
            <a:r>
              <a:rPr sz="1400" u="heavy" spc="-5" dirty="0">
                <a:solidFill>
                  <a:srgbClr val="1154CC"/>
                </a:solidFill>
                <a:latin typeface="Arial"/>
                <a:cs typeface="Arial"/>
                <a:hlinkClick r:id="rId3"/>
              </a:rPr>
              <a:t>http://cs.stanford. </a:t>
            </a:r>
            <a:r>
              <a:rPr sz="1400" u="heavy" spc="-5" dirty="0">
                <a:solidFill>
                  <a:srgbClr val="1154CC"/>
                </a:solidFill>
                <a:latin typeface="Arial"/>
                <a:cs typeface="Arial"/>
              </a:rPr>
              <a:t> </a:t>
            </a:r>
            <a:r>
              <a:rPr sz="1400" u="heavy" spc="-5" dirty="0">
                <a:solidFill>
                  <a:srgbClr val="1154CC"/>
                </a:solidFill>
                <a:latin typeface="Arial"/>
                <a:cs typeface="Arial"/>
                <a:hlinkClick r:id="rId3"/>
              </a:rPr>
              <a:t>edu/people/karpathy/convnetjs/demo/classify2d.html</a:t>
            </a:r>
            <a:r>
              <a:rPr sz="1400" spc="-5" dirty="0"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5800" y="1047329"/>
            <a:ext cx="7772400" cy="610442"/>
          </a:xfrm>
          <a:prstGeom prst="rect">
            <a:avLst/>
          </a:prstGeom>
        </p:spPr>
        <p:txBody>
          <a:bodyPr vert="horz" wrap="square" lIns="0" tIns="55898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sz="1800" spc="-5" dirty="0"/>
              <a:t>Do not use size of neural network as a regularizer. Use stronger regularization</a:t>
            </a:r>
            <a:r>
              <a:rPr sz="1800" spc="240" dirty="0"/>
              <a:t> </a:t>
            </a:r>
            <a:r>
              <a:rPr sz="1800" spc="-5" dirty="0"/>
              <a:t>instead:</a:t>
            </a:r>
            <a:endParaRPr sz="180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685800" y="76200"/>
            <a:ext cx="799065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kern="0" dirty="0"/>
              <a:t>Effect of regularization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6604084"/>
            <a:ext cx="10983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Andrej </a:t>
            </a:r>
            <a:r>
              <a:rPr lang="en-US" sz="1000" dirty="0" err="1">
                <a:solidFill>
                  <a:srgbClr val="000000"/>
                </a:solidFill>
              </a:rPr>
              <a:t>Karpathy</a:t>
            </a:r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86904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If you have sparse data in your domain of interest </a:t>
            </a:r>
            <a:r>
              <a:rPr lang="en-US" i="1" dirty="0"/>
              <a:t>(target),</a:t>
            </a:r>
            <a:r>
              <a:rPr lang="en-US" dirty="0"/>
              <a:t> but have rich data in a disjoint yet related domain </a:t>
            </a:r>
            <a:r>
              <a:rPr lang="en-US" i="1" dirty="0"/>
              <a:t>(source)</a:t>
            </a:r>
            <a:r>
              <a:rPr lang="en-US" dirty="0"/>
              <a:t>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You can train the early layers on the </a:t>
            </a:r>
            <a:r>
              <a:rPr lang="en-US" i="1" dirty="0"/>
              <a:t>source </a:t>
            </a:r>
            <a:r>
              <a:rPr lang="en-US" dirty="0"/>
              <a:t>domain, </a:t>
            </a:r>
            <a:r>
              <a:rPr lang="en-US" dirty="0">
                <a:solidFill>
                  <a:srgbClr val="00B050"/>
                </a:solidFill>
              </a:rPr>
              <a:t>and only the last few layers on the </a:t>
            </a:r>
            <a:r>
              <a:rPr lang="en-US" i="1" dirty="0">
                <a:solidFill>
                  <a:srgbClr val="00B050"/>
                </a:solidFill>
              </a:rPr>
              <a:t>target domain:</a:t>
            </a:r>
            <a:endParaRPr lang="en-US" dirty="0">
              <a:solidFill>
                <a:srgbClr val="00B05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665135" y="3938175"/>
            <a:ext cx="6730047" cy="2571481"/>
            <a:chOff x="1665135" y="4286519"/>
            <a:chExt cx="6730047" cy="2571481"/>
          </a:xfrm>
        </p:grpSpPr>
        <p:pic>
          <p:nvPicPr>
            <p:cNvPr id="4" name="Picture 2" descr="http://neuralnetworksanddeeplearning.com/images/tikz36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74606" y="4286519"/>
              <a:ext cx="3194787" cy="1591689"/>
            </a:xfrm>
            <a:prstGeom prst="rect">
              <a:avLst/>
            </a:prstGeom>
            <a:noFill/>
          </p:spPr>
        </p:pic>
        <p:sp>
          <p:nvSpPr>
            <p:cNvPr id="5" name="Left Brace 4"/>
            <p:cNvSpPr/>
            <p:nvPr/>
          </p:nvSpPr>
          <p:spPr bwMode="auto">
            <a:xfrm rot="16200000">
              <a:off x="4052905" y="5144354"/>
              <a:ext cx="171088" cy="1876097"/>
            </a:xfrm>
            <a:prstGeom prst="leftBrac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" name="Left Brace 5"/>
            <p:cNvSpPr/>
            <p:nvPr/>
          </p:nvSpPr>
          <p:spPr bwMode="auto">
            <a:xfrm rot="16200000">
              <a:off x="5374460" y="5803758"/>
              <a:ext cx="173776" cy="554602"/>
            </a:xfrm>
            <a:prstGeom prst="leftBrace">
              <a:avLst/>
            </a:prstGeom>
            <a:solidFill>
              <a:schemeClr val="bg1"/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65135" y="6211669"/>
              <a:ext cx="351891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Set these to the already learned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weights from another network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84047" y="6211669"/>
              <a:ext cx="3211135" cy="36933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Learn these on your own task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584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42899" y="1903807"/>
            <a:ext cx="695648" cy="35706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6476" y="1749170"/>
            <a:ext cx="1330842" cy="654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 Train</a:t>
            </a:r>
            <a:r>
              <a:rPr kumimoji="0" sz="14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  </a:t>
            </a:r>
            <a:r>
              <a:rPr kumimoji="0" lang="en-US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source (large dataset)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608919" y="1753819"/>
            <a:ext cx="2306789" cy="3740611"/>
            <a:chOff x="2608919" y="1493686"/>
            <a:chExt cx="2306789" cy="3740611"/>
          </a:xfrm>
        </p:grpSpPr>
        <p:sp>
          <p:nvSpPr>
            <p:cNvPr id="11" name="object 11"/>
            <p:cNvSpPr/>
            <p:nvPr/>
          </p:nvSpPr>
          <p:spPr>
            <a:xfrm>
              <a:off x="2679319" y="1643649"/>
              <a:ext cx="695648" cy="35706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3566968" y="1493686"/>
              <a:ext cx="1348740" cy="21336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1200" cap="none" spc="-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2. Small</a:t>
              </a:r>
              <a:r>
                <a:rPr kumimoji="0" sz="1400" b="0" i="0" u="none" strike="noStrike" kern="1200" cap="none" spc="-4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400" b="0" i="0" u="none" strike="noStrike" kern="1200" cap="none" spc="-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dataset: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2608919" y="4876792"/>
              <a:ext cx="885190" cy="357505"/>
            </a:xfrm>
            <a:custGeom>
              <a:avLst/>
              <a:gdLst/>
              <a:ahLst/>
              <a:cxnLst/>
              <a:rect l="l" t="t" r="r" b="b"/>
              <a:pathLst>
                <a:path w="885189" h="357504">
                  <a:moveTo>
                    <a:pt x="0" y="0"/>
                  </a:moveTo>
                  <a:lnTo>
                    <a:pt x="884998" y="0"/>
                  </a:lnTo>
                  <a:lnTo>
                    <a:pt x="884998" y="356999"/>
                  </a:lnTo>
                  <a:lnTo>
                    <a:pt x="0" y="356999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3608218" y="5055291"/>
              <a:ext cx="346075" cy="0"/>
            </a:xfrm>
            <a:custGeom>
              <a:avLst/>
              <a:gdLst/>
              <a:ahLst/>
              <a:cxnLst/>
              <a:rect l="l" t="t" r="r" b="b"/>
              <a:pathLst>
                <a:path w="346075">
                  <a:moveTo>
                    <a:pt x="345599" y="0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3521768" y="5023816"/>
              <a:ext cx="86995" cy="63500"/>
            </a:xfrm>
            <a:custGeom>
              <a:avLst/>
              <a:gdLst/>
              <a:ahLst/>
              <a:cxnLst/>
              <a:rect l="l" t="t" r="r" b="b"/>
              <a:pathLst>
                <a:path w="86995" h="63500">
                  <a:moveTo>
                    <a:pt x="86449" y="0"/>
                  </a:moveTo>
                  <a:lnTo>
                    <a:pt x="0" y="31474"/>
                  </a:lnTo>
                  <a:lnTo>
                    <a:pt x="86449" y="62949"/>
                  </a:lnTo>
                  <a:lnTo>
                    <a:pt x="86449" y="0"/>
                  </a:lnTo>
                  <a:close/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3464793" y="1958323"/>
              <a:ext cx="224154" cy="2851785"/>
            </a:xfrm>
            <a:custGeom>
              <a:avLst/>
              <a:gdLst/>
              <a:ahLst/>
              <a:cxnLst/>
              <a:rect l="l" t="t" r="r" b="b"/>
              <a:pathLst>
                <a:path w="224154" h="2851785">
                  <a:moveTo>
                    <a:pt x="0" y="0"/>
                  </a:moveTo>
                  <a:lnTo>
                    <a:pt x="21965" y="4936"/>
                  </a:lnTo>
                  <a:lnTo>
                    <a:pt x="42884" y="19377"/>
                  </a:lnTo>
                  <a:lnTo>
                    <a:pt x="79224" y="74562"/>
                  </a:lnTo>
                  <a:lnTo>
                    <a:pt x="93223" y="113335"/>
                  </a:lnTo>
                  <a:lnTo>
                    <a:pt x="103521" y="157151"/>
                  </a:lnTo>
                  <a:lnTo>
                    <a:pt x="109877" y="204675"/>
                  </a:lnTo>
                  <a:lnTo>
                    <a:pt x="112049" y="254571"/>
                  </a:lnTo>
                  <a:lnTo>
                    <a:pt x="112049" y="1171025"/>
                  </a:lnTo>
                  <a:lnTo>
                    <a:pt x="116052" y="1238699"/>
                  </a:lnTo>
                  <a:lnTo>
                    <a:pt x="127349" y="1299511"/>
                  </a:lnTo>
                  <a:lnTo>
                    <a:pt x="144871" y="1351034"/>
                  </a:lnTo>
                  <a:lnTo>
                    <a:pt x="167549" y="1390840"/>
                  </a:lnTo>
                  <a:lnTo>
                    <a:pt x="224099" y="1425597"/>
                  </a:lnTo>
                  <a:lnTo>
                    <a:pt x="167549" y="1460353"/>
                  </a:lnTo>
                  <a:lnTo>
                    <a:pt x="144871" y="1500159"/>
                  </a:lnTo>
                  <a:lnTo>
                    <a:pt x="127349" y="1551682"/>
                  </a:lnTo>
                  <a:lnTo>
                    <a:pt x="116052" y="1612494"/>
                  </a:lnTo>
                  <a:lnTo>
                    <a:pt x="112049" y="1680171"/>
                  </a:lnTo>
                  <a:lnTo>
                    <a:pt x="112049" y="2596619"/>
                  </a:lnTo>
                  <a:lnTo>
                    <a:pt x="108046" y="2664296"/>
                  </a:lnTo>
                  <a:lnTo>
                    <a:pt x="96749" y="2725109"/>
                  </a:lnTo>
                  <a:lnTo>
                    <a:pt x="79227" y="2776631"/>
                  </a:lnTo>
                  <a:lnTo>
                    <a:pt x="56549" y="2816437"/>
                  </a:lnTo>
                  <a:lnTo>
                    <a:pt x="29784" y="2842100"/>
                  </a:lnTo>
                  <a:lnTo>
                    <a:pt x="0" y="2851194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 txBox="1"/>
            <p:nvPr/>
          </p:nvSpPr>
          <p:spPr>
            <a:xfrm>
              <a:off x="3800826" y="3239136"/>
              <a:ext cx="1062990" cy="2154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1200" cap="none" spc="-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Freeze</a:t>
              </a:r>
              <a:r>
                <a:rPr kumimoji="0" sz="1400" b="0" i="0" u="none" strike="noStrike" kern="1200" cap="none" spc="-5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400" b="0" i="0" u="none" strike="noStrike" kern="1200" cap="none" spc="-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these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9" name="object 19"/>
            <p:cNvSpPr txBox="1"/>
            <p:nvPr/>
          </p:nvSpPr>
          <p:spPr>
            <a:xfrm>
              <a:off x="4009024" y="4940307"/>
              <a:ext cx="756285" cy="2154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1200" cap="none" spc="-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Train</a:t>
              </a:r>
              <a:r>
                <a:rPr kumimoji="0" sz="1400" b="0" i="0" u="none" strike="noStrike" kern="1200" cap="none" spc="-6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400" b="0" i="0" u="none" strike="noStrike" kern="1200" cap="none" spc="-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this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399119" y="1727519"/>
            <a:ext cx="3621344" cy="4405896"/>
            <a:chOff x="5399119" y="1467386"/>
            <a:chExt cx="3621344" cy="4405896"/>
          </a:xfrm>
        </p:grpSpPr>
        <p:sp>
          <p:nvSpPr>
            <p:cNvPr id="5" name="object 5"/>
            <p:cNvSpPr/>
            <p:nvPr/>
          </p:nvSpPr>
          <p:spPr>
            <a:xfrm>
              <a:off x="5721088" y="1651624"/>
              <a:ext cx="695648" cy="35706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object 6"/>
            <p:cNvSpPr txBox="1"/>
            <p:nvPr/>
          </p:nvSpPr>
          <p:spPr>
            <a:xfrm>
              <a:off x="6837333" y="1467386"/>
              <a:ext cx="1536700" cy="43434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ts val="166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1200" cap="none" spc="-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3. Medium</a:t>
              </a:r>
              <a:r>
                <a:rPr kumimoji="0" sz="1400" b="0" i="0" u="none" strike="noStrike" kern="1200" cap="none" spc="-3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400" b="0" i="0" u="none" strike="noStrike" kern="1200" cap="none" spc="-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dataset: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12700" marR="0" lvl="0" indent="0" algn="l" defTabSz="914400" rtl="0" eaLnBrk="1" fontAlgn="auto" latinLnBrk="0" hangingPunct="1">
                <a:lnSpc>
                  <a:spcPts val="166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1" i="0" u="none" strike="noStrike" kern="1200" cap="none" spc="-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finetuning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6837333" y="2106196"/>
              <a:ext cx="2183130" cy="43601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1200" cap="none" spc="-5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more data = retrain more of  the network </a:t>
              </a:r>
              <a:r>
                <a:rPr kumimoji="0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(or </a:t>
              </a:r>
              <a:r>
                <a:rPr kumimoji="0" sz="1400" b="0" i="0" u="none" strike="noStrike" kern="1200" cap="none" spc="-5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all of</a:t>
              </a:r>
              <a:r>
                <a:rPr kumimoji="0" sz="1400" b="0" i="0" u="none" strike="noStrike" kern="1200" cap="none" spc="-3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400" b="0" i="0" u="none" strike="noStrike" kern="1200" cap="none" spc="-5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it)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5650688" y="4013144"/>
              <a:ext cx="885190" cy="1228725"/>
            </a:xfrm>
            <a:custGeom>
              <a:avLst/>
              <a:gdLst/>
              <a:ahLst/>
              <a:cxnLst/>
              <a:rect l="l" t="t" r="r" b="b"/>
              <a:pathLst>
                <a:path w="885190" h="1228725">
                  <a:moveTo>
                    <a:pt x="0" y="0"/>
                  </a:moveTo>
                  <a:lnTo>
                    <a:pt x="884998" y="0"/>
                  </a:lnTo>
                  <a:lnTo>
                    <a:pt x="884998" y="1228497"/>
                  </a:lnTo>
                  <a:lnTo>
                    <a:pt x="0" y="1228497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6649987" y="4627392"/>
              <a:ext cx="480695" cy="0"/>
            </a:xfrm>
            <a:custGeom>
              <a:avLst/>
              <a:gdLst/>
              <a:ahLst/>
              <a:cxnLst/>
              <a:rect l="l" t="t" r="r" b="b"/>
              <a:pathLst>
                <a:path w="480695">
                  <a:moveTo>
                    <a:pt x="480599" y="0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6563537" y="4595917"/>
              <a:ext cx="86995" cy="63500"/>
            </a:xfrm>
            <a:custGeom>
              <a:avLst/>
              <a:gdLst/>
              <a:ahLst/>
              <a:cxnLst/>
              <a:rect l="l" t="t" r="r" b="b"/>
              <a:pathLst>
                <a:path w="86995" h="63500">
                  <a:moveTo>
                    <a:pt x="86449" y="0"/>
                  </a:moveTo>
                  <a:lnTo>
                    <a:pt x="0" y="31474"/>
                  </a:lnTo>
                  <a:lnTo>
                    <a:pt x="86449" y="62949"/>
                  </a:lnTo>
                  <a:lnTo>
                    <a:pt x="86449" y="0"/>
                  </a:lnTo>
                  <a:close/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6478487" y="1958322"/>
              <a:ext cx="224154" cy="2010410"/>
            </a:xfrm>
            <a:custGeom>
              <a:avLst/>
              <a:gdLst/>
              <a:ahLst/>
              <a:cxnLst/>
              <a:rect l="l" t="t" r="r" b="b"/>
              <a:pathLst>
                <a:path w="224154" h="2010410">
                  <a:moveTo>
                    <a:pt x="0" y="0"/>
                  </a:moveTo>
                  <a:lnTo>
                    <a:pt x="21965" y="4936"/>
                  </a:lnTo>
                  <a:lnTo>
                    <a:pt x="42884" y="19377"/>
                  </a:lnTo>
                  <a:lnTo>
                    <a:pt x="79224" y="74562"/>
                  </a:lnTo>
                  <a:lnTo>
                    <a:pt x="93223" y="113335"/>
                  </a:lnTo>
                  <a:lnTo>
                    <a:pt x="103521" y="157151"/>
                  </a:lnTo>
                  <a:lnTo>
                    <a:pt x="109877" y="204675"/>
                  </a:lnTo>
                  <a:lnTo>
                    <a:pt x="112049" y="254571"/>
                  </a:lnTo>
                  <a:lnTo>
                    <a:pt x="112049" y="750425"/>
                  </a:lnTo>
                  <a:lnTo>
                    <a:pt x="116052" y="818100"/>
                  </a:lnTo>
                  <a:lnTo>
                    <a:pt x="127349" y="878912"/>
                  </a:lnTo>
                  <a:lnTo>
                    <a:pt x="144871" y="930435"/>
                  </a:lnTo>
                  <a:lnTo>
                    <a:pt x="167549" y="970241"/>
                  </a:lnTo>
                  <a:lnTo>
                    <a:pt x="224099" y="1004997"/>
                  </a:lnTo>
                  <a:lnTo>
                    <a:pt x="167549" y="1039754"/>
                  </a:lnTo>
                  <a:lnTo>
                    <a:pt x="144871" y="1079560"/>
                  </a:lnTo>
                  <a:lnTo>
                    <a:pt x="127349" y="1131083"/>
                  </a:lnTo>
                  <a:lnTo>
                    <a:pt x="116052" y="1191895"/>
                  </a:lnTo>
                  <a:lnTo>
                    <a:pt x="112049" y="1259569"/>
                  </a:lnTo>
                  <a:lnTo>
                    <a:pt x="112049" y="1755421"/>
                  </a:lnTo>
                  <a:lnTo>
                    <a:pt x="108046" y="1823098"/>
                  </a:lnTo>
                  <a:lnTo>
                    <a:pt x="96749" y="1883911"/>
                  </a:lnTo>
                  <a:lnTo>
                    <a:pt x="79227" y="1935433"/>
                  </a:lnTo>
                  <a:lnTo>
                    <a:pt x="56549" y="1975239"/>
                  </a:lnTo>
                  <a:lnTo>
                    <a:pt x="29784" y="2000902"/>
                  </a:lnTo>
                  <a:lnTo>
                    <a:pt x="0" y="2009995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 txBox="1"/>
            <p:nvPr/>
          </p:nvSpPr>
          <p:spPr>
            <a:xfrm>
              <a:off x="6837371" y="2863432"/>
              <a:ext cx="1062990" cy="2154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1200" cap="none" spc="-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Freeze</a:t>
              </a:r>
              <a:r>
                <a:rPr kumimoji="0" sz="1400" b="0" i="0" u="none" strike="noStrike" kern="1200" cap="none" spc="-5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400" b="0" i="0" u="none" strike="noStrike" kern="1200" cap="none" spc="-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these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23" name="object 23"/>
            <p:cNvSpPr txBox="1"/>
            <p:nvPr/>
          </p:nvSpPr>
          <p:spPr>
            <a:xfrm>
              <a:off x="5399119" y="5586262"/>
              <a:ext cx="1736725" cy="28702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ts val="21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3000" b="0" i="0" u="none" strike="noStrike" kern="1200" cap="none" spc="-7" normalizeH="0" baseline="1388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Lecture 11 </a:t>
              </a:r>
              <a:r>
                <a:rPr kumimoji="0" sz="3000" b="0" i="0" u="none" strike="noStrike" kern="1200" cap="none" spc="0" normalizeH="0" baseline="1388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-</a:t>
              </a:r>
              <a:r>
                <a:rPr kumimoji="0" sz="3000" b="0" i="0" u="none" strike="noStrike" kern="1200" cap="none" spc="-37" normalizeH="0" baseline="1388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2000" b="0" i="0" u="none" strike="noStrike" kern="1200" cap="none" spc="-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29</a:t>
              </a:r>
              <a:endPara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22" name="object 22"/>
            <p:cNvSpPr txBox="1"/>
            <p:nvPr/>
          </p:nvSpPr>
          <p:spPr>
            <a:xfrm>
              <a:off x="7203569" y="4527504"/>
              <a:ext cx="756285" cy="2154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1200" cap="none" spc="-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Train</a:t>
              </a:r>
              <a:r>
                <a:rPr kumimoji="0" sz="1400" b="0" i="0" u="none" strike="noStrike" kern="1200" cap="none" spc="-6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400" b="0" i="0" u="none" strike="noStrike" kern="1200" cap="none" spc="-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this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28" name="Title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" dirty="0"/>
              <a:t>Transfer learning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0" y="6604084"/>
            <a:ext cx="19992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object 13"/>
          <p:cNvSpPr txBox="1"/>
          <p:nvPr/>
        </p:nvSpPr>
        <p:spPr>
          <a:xfrm>
            <a:off x="2254470" y="5944412"/>
            <a:ext cx="4635061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Another option: use network as </a:t>
            </a: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feature</a:t>
            </a:r>
            <a:r>
              <a:rPr kumimoji="0" sz="1400" b="1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extractor</a:t>
            </a:r>
            <a:r>
              <a:rPr kumimoji="0" lang="en-US" sz="1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train SVM/LR on extracted features for target task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993288"/>
            <a:ext cx="8084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e.g. classification of animals 	Target: e.g. classification of cars</a:t>
            </a:r>
          </a:p>
        </p:txBody>
      </p:sp>
    </p:spTree>
    <p:extLst>
      <p:ext uri="{BB962C8B-B14F-4D97-AF65-F5344CB8AC3E}">
        <p14:creationId xmlns:p14="http://schemas.microsoft.com/office/powerpoint/2010/main" val="17483735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5950" y="938328"/>
            <a:ext cx="863823" cy="44338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78327" y="1507378"/>
            <a:ext cx="895350" cy="318770"/>
          </a:xfrm>
          <a:custGeom>
            <a:avLst/>
            <a:gdLst/>
            <a:ahLst/>
            <a:cxnLst/>
            <a:rect l="l" t="t" r="r" b="b"/>
            <a:pathLst>
              <a:path w="895350" h="318769">
                <a:moveTo>
                  <a:pt x="895218" y="318669"/>
                </a:moveTo>
                <a:lnTo>
                  <a:pt x="0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96886" y="1477736"/>
            <a:ext cx="92075" cy="59690"/>
          </a:xfrm>
          <a:custGeom>
            <a:avLst/>
            <a:gdLst/>
            <a:ahLst/>
            <a:cxnLst/>
            <a:rect l="l" t="t" r="r" b="b"/>
            <a:pathLst>
              <a:path w="92075" h="59690">
                <a:moveTo>
                  <a:pt x="91994" y="0"/>
                </a:moveTo>
                <a:lnTo>
                  <a:pt x="0" y="652"/>
                </a:lnTo>
                <a:lnTo>
                  <a:pt x="70892" y="59287"/>
                </a:lnTo>
                <a:lnTo>
                  <a:pt x="91994" y="0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95594" y="1919657"/>
            <a:ext cx="13595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800" spc="-5" dirty="0"/>
              <a:t>more</a:t>
            </a:r>
            <a:r>
              <a:rPr sz="1800" spc="-55" dirty="0"/>
              <a:t> </a:t>
            </a:r>
            <a:r>
              <a:rPr sz="1800" spc="-5" dirty="0"/>
              <a:t>generic</a:t>
            </a:r>
            <a:endParaRPr sz="1800"/>
          </a:p>
        </p:txBody>
      </p:sp>
      <p:sp>
        <p:nvSpPr>
          <p:cNvPr id="6" name="object 6"/>
          <p:cNvSpPr/>
          <p:nvPr/>
        </p:nvSpPr>
        <p:spPr>
          <a:xfrm>
            <a:off x="1119637" y="3236721"/>
            <a:ext cx="1039494" cy="1478915"/>
          </a:xfrm>
          <a:custGeom>
            <a:avLst/>
            <a:gdLst/>
            <a:ahLst/>
            <a:cxnLst/>
            <a:rect l="l" t="t" r="r" b="b"/>
            <a:pathLst>
              <a:path w="1039494" h="1478914">
                <a:moveTo>
                  <a:pt x="1038882" y="0"/>
                </a:moveTo>
                <a:lnTo>
                  <a:pt x="0" y="1478472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69936" y="4697117"/>
            <a:ext cx="75565" cy="88900"/>
          </a:xfrm>
          <a:custGeom>
            <a:avLst/>
            <a:gdLst/>
            <a:ahLst/>
            <a:cxnLst/>
            <a:rect l="l" t="t" r="r" b="b"/>
            <a:pathLst>
              <a:path w="75565" h="88900">
                <a:moveTo>
                  <a:pt x="23957" y="0"/>
                </a:moveTo>
                <a:lnTo>
                  <a:pt x="0" y="88824"/>
                </a:lnTo>
                <a:lnTo>
                  <a:pt x="75447" y="36174"/>
                </a:lnTo>
                <a:lnTo>
                  <a:pt x="23957" y="0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20796" y="2836827"/>
            <a:ext cx="13716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more</a:t>
            </a: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specific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99119" y="5586262"/>
            <a:ext cx="1736725" cy="287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11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3000" b="0" i="0" u="none" strike="noStrike" kern="1200" cap="none" spc="-3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34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/>
          </p:nvPr>
        </p:nvGraphicFramePr>
        <p:xfrm>
          <a:off x="3339930" y="1398348"/>
          <a:ext cx="5645613" cy="38018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1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18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18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3648">
                <a:tc>
                  <a:txBody>
                    <a:bodyPr/>
                    <a:lstStyle/>
                    <a:p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 marR="513715">
                        <a:lnSpc>
                          <a:spcPct val="100699"/>
                        </a:lnSpc>
                        <a:spcBef>
                          <a:spcPts val="550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very</a:t>
                      </a:r>
                      <a:r>
                        <a:rPr sz="18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similar  dataset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 marR="335915">
                        <a:lnSpc>
                          <a:spcPct val="100699"/>
                        </a:lnSpc>
                        <a:spcBef>
                          <a:spcPts val="550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very</a:t>
                      </a:r>
                      <a:r>
                        <a:rPr sz="18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different  dataset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0684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very little</a:t>
                      </a:r>
                      <a:r>
                        <a:rPr sz="18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data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 marR="145415">
                        <a:lnSpc>
                          <a:spcPct val="100699"/>
                        </a:lnSpc>
                        <a:spcBef>
                          <a:spcPts val="55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Use </a:t>
                      </a:r>
                      <a:r>
                        <a:rPr lang="en-US" sz="1800" spc="-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inear  </a:t>
                      </a:r>
                      <a:r>
                        <a:rPr lang="en-US" sz="1800" spc="-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lassifier on</a:t>
                      </a:r>
                      <a:r>
                        <a:rPr sz="18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top  layer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 marR="272415">
                        <a:lnSpc>
                          <a:spcPct val="100699"/>
                        </a:lnSpc>
                        <a:spcBef>
                          <a:spcPts val="55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You’re in  trouble… Try  linear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classifier  from different  stages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7472">
                <a:tc>
                  <a:txBody>
                    <a:bodyPr/>
                    <a:lstStyle/>
                    <a:p>
                      <a:pPr marL="80645" marR="426720">
                        <a:lnSpc>
                          <a:spcPct val="100699"/>
                        </a:lnSpc>
                        <a:spcBef>
                          <a:spcPts val="550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quite a lot</a:t>
                      </a:r>
                      <a:r>
                        <a:rPr sz="18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of  data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 marR="285115">
                        <a:lnSpc>
                          <a:spcPct val="100699"/>
                        </a:lnSpc>
                        <a:spcBef>
                          <a:spcPts val="55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Finetune a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few  layers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 marR="107314">
                        <a:lnSpc>
                          <a:spcPct val="100699"/>
                        </a:lnSpc>
                        <a:spcBef>
                          <a:spcPts val="55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Finetune a  larger number</a:t>
                      </a:r>
                      <a:r>
                        <a:rPr sz="18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of  layers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Title 27"/>
          <p:cNvSpPr txBox="1">
            <a:spLocks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Transfer learning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0428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8458200" cy="838200"/>
          </a:xfrm>
        </p:spPr>
        <p:txBody>
          <a:bodyPr/>
          <a:lstStyle/>
          <a:p>
            <a:r>
              <a:rPr lang="en-US" altLang="en-US" sz="3200" dirty="0"/>
              <a:t>Another solution: Data augmentation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</a:t>
            </a:r>
            <a:r>
              <a:rPr lang="en-US" i="1" dirty="0"/>
              <a:t>virtual</a:t>
            </a:r>
            <a:r>
              <a:rPr lang="en-US" dirty="0"/>
              <a:t> training samples; if images:</a:t>
            </a:r>
          </a:p>
          <a:p>
            <a:pPr lvl="1"/>
            <a:r>
              <a:rPr lang="en-US" dirty="0"/>
              <a:t>Horizontal flip</a:t>
            </a:r>
          </a:p>
          <a:p>
            <a:pPr lvl="1"/>
            <a:r>
              <a:rPr lang="en-US" dirty="0"/>
              <a:t>Random crop</a:t>
            </a:r>
          </a:p>
          <a:p>
            <a:pPr lvl="1"/>
            <a:r>
              <a:rPr lang="en-US" dirty="0"/>
              <a:t>Color casting</a:t>
            </a:r>
          </a:p>
          <a:p>
            <a:pPr lvl="1"/>
            <a:r>
              <a:rPr lang="en-US" dirty="0"/>
              <a:t>Geometric distortion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604084"/>
            <a:ext cx="344677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50" dirty="0">
                <a:solidFill>
                  <a:srgbClr val="000000"/>
                </a:solidFill>
              </a:rPr>
              <a:t>Jia-bin Huang, Image: </a:t>
            </a:r>
            <a:r>
              <a:rPr lang="en-US" sz="1050" dirty="0">
                <a:solidFill>
                  <a:srgbClr val="000000"/>
                </a:solidFill>
                <a:hlinkClick r:id="rId3"/>
              </a:rPr>
              <a:t>https://github.com/aleju/imgaug</a:t>
            </a:r>
            <a:r>
              <a:rPr lang="en-US" sz="1050" dirty="0">
                <a:solidFill>
                  <a:srgbClr val="000000"/>
                </a:solidFill>
              </a:rPr>
              <a:t> 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6A24F4-5629-4DEA-A71D-341C4B0020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881" y="2053390"/>
            <a:ext cx="4953570" cy="369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7827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hlinkClick r:id="rId3"/>
              </a:rPr>
              <a:t>TensorFlow</a:t>
            </a:r>
            <a:endParaRPr lang="en-US" dirty="0"/>
          </a:p>
          <a:p>
            <a:pPr>
              <a:defRPr/>
            </a:pPr>
            <a:r>
              <a:rPr lang="en-US" dirty="0">
                <a:hlinkClick r:id="rId4"/>
              </a:rPr>
              <a:t>Torch</a:t>
            </a:r>
            <a:r>
              <a:rPr lang="en-US" dirty="0"/>
              <a:t> / </a:t>
            </a:r>
            <a:r>
              <a:rPr lang="en-US" dirty="0" err="1">
                <a:hlinkClick r:id="rId5"/>
              </a:rPr>
              <a:t>PyTorch</a:t>
            </a:r>
            <a:endParaRPr lang="en-US" dirty="0"/>
          </a:p>
          <a:p>
            <a:pPr>
              <a:defRPr/>
            </a:pPr>
            <a:r>
              <a:rPr lang="en-US" dirty="0" err="1">
                <a:hlinkClick r:id="rId6"/>
              </a:rPr>
              <a:t>Keras</a:t>
            </a:r>
            <a:r>
              <a:rPr lang="en-US" dirty="0"/>
              <a:t> </a:t>
            </a:r>
          </a:p>
          <a:p>
            <a:pPr>
              <a:defRPr/>
            </a:pPr>
            <a:r>
              <a:rPr lang="en-US" dirty="0">
                <a:hlinkClick r:id="rId7"/>
              </a:rPr>
              <a:t>Caffe</a:t>
            </a:r>
            <a:r>
              <a:rPr lang="en-US" dirty="0"/>
              <a:t> and </a:t>
            </a:r>
            <a:r>
              <a:rPr lang="en-US" dirty="0">
                <a:hlinkClick r:id="rId8"/>
              </a:rPr>
              <a:t>Caffe Model Zoo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9412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http://deeplearning.net/</a:t>
            </a:r>
            <a:endParaRPr lang="en-US" dirty="0"/>
          </a:p>
          <a:p>
            <a:r>
              <a:rPr lang="en-US" dirty="0">
                <a:hlinkClick r:id="rId4"/>
              </a:rPr>
              <a:t>http://cs231n.stanford.edu</a:t>
            </a:r>
            <a:r>
              <a:rPr lang="en-US" dirty="0"/>
              <a:t> (CNNs, vision)</a:t>
            </a:r>
          </a:p>
          <a:p>
            <a:r>
              <a:rPr lang="en-US" dirty="0">
                <a:hlinkClick r:id="rId5"/>
              </a:rPr>
              <a:t>http://cs224d.stanford.edu/</a:t>
            </a:r>
            <a:r>
              <a:rPr lang="en-US" dirty="0"/>
              <a:t> (RNNs, language)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701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Biological analog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91" y="1766785"/>
            <a:ext cx="3963755" cy="2560320"/>
          </a:xfrm>
        </p:spPr>
      </p:pic>
      <p:sp>
        <p:nvSpPr>
          <p:cNvPr id="2" name="Rounded Rectangle 1"/>
          <p:cNvSpPr/>
          <p:nvPr/>
        </p:nvSpPr>
        <p:spPr>
          <a:xfrm>
            <a:off x="457200" y="990600"/>
            <a:ext cx="4021138" cy="5135563"/>
          </a:xfrm>
          <a:prstGeom prst="roundRect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48200" y="969963"/>
            <a:ext cx="4021138" cy="5126037"/>
          </a:xfrm>
          <a:prstGeom prst="roundRect">
            <a:avLst/>
          </a:prstGeom>
          <a:noFill/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369" name="Rectangle 2"/>
          <p:cNvSpPr>
            <a:spLocks noChangeArrowheads="1"/>
          </p:cNvSpPr>
          <p:nvPr/>
        </p:nvSpPr>
        <p:spPr bwMode="auto">
          <a:xfrm>
            <a:off x="1255712" y="4791075"/>
            <a:ext cx="24241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A biological neuron </a:t>
            </a:r>
          </a:p>
        </p:txBody>
      </p:sp>
      <p:sp>
        <p:nvSpPr>
          <p:cNvPr id="15370" name="Rectangle 9"/>
          <p:cNvSpPr>
            <a:spLocks noChangeArrowheads="1"/>
          </p:cNvSpPr>
          <p:nvPr/>
        </p:nvSpPr>
        <p:spPr bwMode="auto">
          <a:xfrm>
            <a:off x="5425477" y="4791075"/>
            <a:ext cx="23086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An artificial neuron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16495"/>
            <a:ext cx="3738682" cy="26439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9050" y="5301343"/>
            <a:ext cx="1485900" cy="155665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604084"/>
            <a:ext cx="91884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Jia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-bin Huang</a:t>
            </a:r>
          </a:p>
        </p:txBody>
      </p:sp>
    </p:spTree>
    <p:extLst>
      <p:ext uri="{BB962C8B-B14F-4D97-AF65-F5344CB8AC3E}">
        <p14:creationId xmlns:p14="http://schemas.microsoft.com/office/powerpoint/2010/main" val="178493870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Feed-forward network architecture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Training deep neural nets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We need an objective function that measures and guides us towards good performance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We need a way to minimize the loss function: (stochastic, mini-batch) gradient descent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We need backpropagation to propagate error towards all layers and change weights at those layers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Practices for preventing overfitting, training with little data</a:t>
            </a:r>
          </a:p>
          <a:p>
            <a:pPr marL="4000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9298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r>
              <a:rPr lang="en-US" dirty="0"/>
              <a:t>Convolutional Neural Networks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6729485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950200" cy="838200"/>
          </a:xfrm>
        </p:spPr>
        <p:txBody>
          <a:bodyPr/>
          <a:lstStyle/>
          <a:p>
            <a:r>
              <a:rPr lang="en-US" dirty="0"/>
              <a:t>“Shallow” vs. “deep” vision architectures</a:t>
            </a:r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1749425" y="2209800"/>
            <a:ext cx="2593975" cy="12192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dobe Caslon Pro"/>
              </a:rPr>
              <a:t>Hand-designed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dobe Caslon Pro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dobe Caslon Pro"/>
              </a:rPr>
              <a:t>feature extraction</a:t>
            </a: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4876310" y="2209800"/>
            <a:ext cx="2593975" cy="12192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dobe Caslon Pro"/>
              </a:rPr>
              <a:t>Trainable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dobe Caslon Pro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dobe Caslon Pro"/>
              </a:rPr>
              <a:t>classifier</a:t>
            </a:r>
          </a:p>
        </p:txBody>
      </p:sp>
      <p:sp>
        <p:nvSpPr>
          <p:cNvPr id="8" name="TextBox 20"/>
          <p:cNvSpPr txBox="1">
            <a:spLocks noChangeArrowheads="1"/>
          </p:cNvSpPr>
          <p:nvPr/>
        </p:nvSpPr>
        <p:spPr bwMode="auto">
          <a:xfrm>
            <a:off x="75347" y="2286000"/>
            <a:ext cx="1372453" cy="101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Image/ Video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Pixels</a:t>
            </a:r>
          </a:p>
        </p:txBody>
      </p:sp>
      <p:sp>
        <p:nvSpPr>
          <p:cNvPr id="9" name="TextBox 20"/>
          <p:cNvSpPr txBox="1">
            <a:spLocks noChangeArrowheads="1"/>
          </p:cNvSpPr>
          <p:nvPr/>
        </p:nvSpPr>
        <p:spPr bwMode="auto">
          <a:xfrm>
            <a:off x="7991827" y="2492524"/>
            <a:ext cx="925233" cy="70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Object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Class</a:t>
            </a:r>
          </a:p>
        </p:txBody>
      </p:sp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1502254" y="4851747"/>
            <a:ext cx="15240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dobe Caslon Pro"/>
              </a:rPr>
              <a:t>Layer 1</a:t>
            </a:r>
          </a:p>
        </p:txBody>
      </p:sp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4035425" y="4851747"/>
            <a:ext cx="15240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dobe Caslon Pro"/>
              </a:rPr>
              <a:t>Layer N</a:t>
            </a:r>
          </a:p>
        </p:txBody>
      </p:sp>
      <p:sp>
        <p:nvSpPr>
          <p:cNvPr id="13" name="Rounded Rectangle 12"/>
          <p:cNvSpPr>
            <a:spLocks noChangeArrowheads="1"/>
          </p:cNvSpPr>
          <p:nvPr/>
        </p:nvSpPr>
        <p:spPr bwMode="auto">
          <a:xfrm>
            <a:off x="6096000" y="4851747"/>
            <a:ext cx="15240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dobe Caslon Pro"/>
              </a:rPr>
              <a:t>Simple classifier</a:t>
            </a:r>
          </a:p>
        </p:txBody>
      </p:sp>
      <p:sp>
        <p:nvSpPr>
          <p:cNvPr id="14" name="Right Arrow 13"/>
          <p:cNvSpPr>
            <a:spLocks noChangeArrowheads="1"/>
          </p:cNvSpPr>
          <p:nvPr/>
        </p:nvSpPr>
        <p:spPr bwMode="auto">
          <a:xfrm>
            <a:off x="7620000" y="5156547"/>
            <a:ext cx="533400" cy="2667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8047183" y="4967635"/>
            <a:ext cx="1249217" cy="70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Object Class</a:t>
            </a:r>
          </a:p>
        </p:txBody>
      </p:sp>
      <p:sp>
        <p:nvSpPr>
          <p:cNvPr id="16" name="TextBox 20"/>
          <p:cNvSpPr txBox="1">
            <a:spLocks noChangeArrowheads="1"/>
          </p:cNvSpPr>
          <p:nvPr/>
        </p:nvSpPr>
        <p:spPr bwMode="auto">
          <a:xfrm>
            <a:off x="-228600" y="4775547"/>
            <a:ext cx="1353029" cy="101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Image/ Video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Pixels</a:t>
            </a:r>
          </a:p>
        </p:txBody>
      </p:sp>
      <p:sp>
        <p:nvSpPr>
          <p:cNvPr id="17" name="Right Arrow 16"/>
          <p:cNvSpPr>
            <a:spLocks noChangeArrowheads="1"/>
          </p:cNvSpPr>
          <p:nvPr/>
        </p:nvSpPr>
        <p:spPr bwMode="auto">
          <a:xfrm>
            <a:off x="5562600" y="5156547"/>
            <a:ext cx="533400" cy="2667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ight Arrow 17"/>
          <p:cNvSpPr>
            <a:spLocks noChangeArrowheads="1"/>
          </p:cNvSpPr>
          <p:nvPr/>
        </p:nvSpPr>
        <p:spPr bwMode="auto">
          <a:xfrm>
            <a:off x="3029429" y="5156547"/>
            <a:ext cx="533400" cy="2667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ight Arrow 18"/>
          <p:cNvSpPr>
            <a:spLocks noChangeArrowheads="1"/>
          </p:cNvSpPr>
          <p:nvPr/>
        </p:nvSpPr>
        <p:spPr bwMode="auto">
          <a:xfrm>
            <a:off x="972029" y="5156547"/>
            <a:ext cx="533400" cy="2667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88465" y="1519535"/>
            <a:ext cx="4805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Traditional recognition: “Shallow” architecture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00891" y="4262735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Deep learning: “Deep” architecture</a:t>
            </a:r>
          </a:p>
        </p:txBody>
      </p:sp>
      <p:sp>
        <p:nvSpPr>
          <p:cNvPr id="22" name="Right Arrow 21"/>
          <p:cNvSpPr>
            <a:spLocks noChangeArrowheads="1"/>
          </p:cNvSpPr>
          <p:nvPr/>
        </p:nvSpPr>
        <p:spPr bwMode="auto">
          <a:xfrm>
            <a:off x="7467600" y="2705100"/>
            <a:ext cx="533400" cy="2667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Right Arrow 22"/>
          <p:cNvSpPr>
            <a:spLocks noChangeArrowheads="1"/>
          </p:cNvSpPr>
          <p:nvPr/>
        </p:nvSpPr>
        <p:spPr bwMode="auto">
          <a:xfrm>
            <a:off x="4343400" y="2705100"/>
            <a:ext cx="533400" cy="2667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Right Arrow 23"/>
          <p:cNvSpPr>
            <a:spLocks noChangeArrowheads="1"/>
          </p:cNvSpPr>
          <p:nvPr/>
        </p:nvSpPr>
        <p:spPr bwMode="auto">
          <a:xfrm>
            <a:off x="1200629" y="2705100"/>
            <a:ext cx="533400" cy="2667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62829" y="509074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…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6604084"/>
            <a:ext cx="106471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Lana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Lazebnik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11163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CNN features for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99334"/>
            <a:ext cx="8115300" cy="1820466"/>
          </a:xfrm>
        </p:spPr>
        <p:txBody>
          <a:bodyPr/>
          <a:lstStyle/>
          <a:p>
            <a:pPr marL="0" indent="0"/>
            <a:r>
              <a:rPr lang="en-US" sz="1600" b="1" dirty="0"/>
              <a:t>Object detection system overview.</a:t>
            </a:r>
            <a:r>
              <a:rPr lang="en-US" sz="1600" dirty="0"/>
              <a:t> Our system (1) takes an input image, (2) extracts around 2000 bottom-up region proposals, (3) computes features for each proposal using a large convolutional neural network (CNN), and then (4) classifies each region using class-specific linear SVMs. </a:t>
            </a:r>
            <a:r>
              <a:rPr lang="en-US" sz="1600" b="1" dirty="0"/>
              <a:t>R-CNN achieves a mean average precision (</a:t>
            </a:r>
            <a:r>
              <a:rPr lang="en-US" sz="1600" b="1" dirty="0" err="1"/>
              <a:t>mAP</a:t>
            </a:r>
            <a:r>
              <a:rPr lang="en-US" sz="1600" b="1" dirty="0"/>
              <a:t>) of 53.7% on PASCAL VOC 2010</a:t>
            </a:r>
            <a:r>
              <a:rPr lang="en-US" sz="1600" dirty="0"/>
              <a:t>. For comparison, </a:t>
            </a:r>
            <a:r>
              <a:rPr lang="en-US" sz="1600" dirty="0" err="1"/>
              <a:t>Uijlings</a:t>
            </a:r>
            <a:r>
              <a:rPr lang="en-US" sz="1600" dirty="0"/>
              <a:t> et al. (2013) </a:t>
            </a:r>
            <a:r>
              <a:rPr lang="en-US" sz="1600" b="1" dirty="0"/>
              <a:t>report 35.1% </a:t>
            </a:r>
            <a:r>
              <a:rPr lang="en-US" sz="1600" b="1" dirty="0" err="1"/>
              <a:t>mAP</a:t>
            </a:r>
            <a:r>
              <a:rPr lang="en-US" sz="1600" b="1" dirty="0"/>
              <a:t> </a:t>
            </a:r>
            <a:r>
              <a:rPr lang="en-US" sz="1600" dirty="0"/>
              <a:t>using the same region proposals, but with a spatial pyramid and bag-of-visual-words approach. </a:t>
            </a:r>
            <a:r>
              <a:rPr lang="en-US" sz="1600" b="1" dirty="0"/>
              <a:t>The popular deformable part models perform at 33.4%.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6007242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R.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Girshick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, J. Donahue, T. Darrell, and J. Malik,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2"/>
              </a:rPr>
              <a:t>Rich Feature Hierarchies for Accurate Object Detection and Semantic Segmentation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, CVPR 2014. </a:t>
            </a: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534400" cy="3019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604084"/>
            <a:ext cx="106471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Lana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Lazebnik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875286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Convolutional Neural Networks (CNN)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24" y="914400"/>
            <a:ext cx="5430065" cy="5257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Neural network with specialized connectivity structure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Stack multiple stages of feature extractors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Higher stages compute more global, more invariant, </a:t>
            </a:r>
            <a:r>
              <a:rPr lang="en-US" sz="2200" i="1" dirty="0"/>
              <a:t>more abstract</a:t>
            </a:r>
            <a:r>
              <a:rPr lang="en-US" sz="2200" dirty="0"/>
              <a:t> features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Classification layer at the end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l="383"/>
          <a:stretch/>
        </p:blipFill>
        <p:spPr>
          <a:xfrm>
            <a:off x="5605070" y="976860"/>
            <a:ext cx="3276600" cy="26371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7032" y="6196679"/>
            <a:ext cx="88334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Y.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LeCun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L.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Bottou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Y.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Bengio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and P.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Haffner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4"/>
              </a:rPr>
              <a:t>Gradient-based learning applied to document recognition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Proceedings of the IEEE 86(11): 2278–2324, 1998.</a:t>
            </a:r>
          </a:p>
        </p:txBody>
      </p:sp>
      <p:pic>
        <p:nvPicPr>
          <p:cNvPr id="13" name="Content Placeholder 3" descr="lenet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8756" y="3740695"/>
            <a:ext cx="8722844" cy="25077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05141" y="6610662"/>
            <a:ext cx="173885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Rob Fergus</a:t>
            </a:r>
          </a:p>
        </p:txBody>
      </p:sp>
    </p:spTree>
    <p:extLst>
      <p:ext uri="{BB962C8B-B14F-4D97-AF65-F5344CB8AC3E}">
        <p14:creationId xmlns:p14="http://schemas.microsoft.com/office/powerpoint/2010/main" val="425231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Feed-forward feature extraction: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Convolve input with learned filters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Apply non-linearity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Spatial pooling (</a:t>
            </a:r>
            <a:r>
              <a:rPr lang="en-US" dirty="0" err="1"/>
              <a:t>downsample</a:t>
            </a:r>
            <a:r>
              <a:rPr lang="en-US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Supervised training of convolutional </a:t>
            </a:r>
            <a:br>
              <a:rPr lang="en-US" sz="2400" dirty="0"/>
            </a:br>
            <a:r>
              <a:rPr lang="en-US" sz="2400" dirty="0"/>
              <a:t>filters by back-propagating </a:t>
            </a:r>
            <a:br>
              <a:rPr lang="en-US" sz="2400" dirty="0"/>
            </a:br>
            <a:r>
              <a:rPr lang="en-US" sz="2400" dirty="0"/>
              <a:t>classification error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6604084"/>
            <a:ext cx="191110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Lana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Lazebnik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Convolutional Neural Networks (CNN)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6306206" y="1205498"/>
            <a:ext cx="2648607" cy="5398586"/>
            <a:chOff x="6306206" y="1205498"/>
            <a:chExt cx="2648607" cy="5398586"/>
          </a:xfrm>
        </p:grpSpPr>
        <p:grpSp>
          <p:nvGrpSpPr>
            <p:cNvPr id="8" name="Group 7"/>
            <p:cNvGrpSpPr/>
            <p:nvPr/>
          </p:nvGrpSpPr>
          <p:grpSpPr>
            <a:xfrm>
              <a:off x="6388751" y="2606380"/>
              <a:ext cx="2513164" cy="3997704"/>
              <a:chOff x="6404518" y="2819400"/>
              <a:chExt cx="2513164" cy="3997704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6404518" y="6324600"/>
                <a:ext cx="2513164" cy="49250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30" tIns="45715" rIns="91430" bIns="45715"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Myriad Pro"/>
                  </a:rPr>
                  <a:t>Input Image</a:t>
                </a:r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6404518" y="5124228"/>
                <a:ext cx="2513164" cy="743172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30" tIns="45715" rIns="91430" bIns="45715"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Myriad Pro"/>
                  </a:rPr>
                  <a:t>Convolution (Learned)</a:t>
                </a:r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>
                <a:off x="6404518" y="4191000"/>
                <a:ext cx="2513164" cy="492504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30" tIns="45715" rIns="91430" bIns="45715"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Myriad Pro"/>
                  </a:rPr>
                  <a:t>Non-linearity</a:t>
                </a:r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6421393" y="3241296"/>
                <a:ext cx="2492926" cy="492504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30" tIns="45715" rIns="91430" bIns="45715"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Myriad Pro"/>
                  </a:rPr>
                  <a:t>Spatial pooling</a:t>
                </a:r>
              </a:p>
            </p:txBody>
          </p:sp>
          <p:sp>
            <p:nvSpPr>
              <p:cNvPr id="9" name="Up Arrow 8"/>
              <p:cNvSpPr/>
              <p:nvPr/>
            </p:nvSpPr>
            <p:spPr>
              <a:xfrm>
                <a:off x="7458428" y="5915726"/>
                <a:ext cx="391837" cy="408874"/>
              </a:xfrm>
              <a:prstGeom prst="upArrow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30" tIns="45715" rIns="91430" bIns="45715"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" name="Up Arrow 9"/>
              <p:cNvSpPr/>
              <p:nvPr/>
            </p:nvSpPr>
            <p:spPr>
              <a:xfrm>
                <a:off x="7462196" y="4723244"/>
                <a:ext cx="391837" cy="408874"/>
              </a:xfrm>
              <a:prstGeom prst="upArrow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30" tIns="45715" rIns="91430" bIns="45715"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" name="Up Arrow 10"/>
              <p:cNvSpPr/>
              <p:nvPr/>
            </p:nvSpPr>
            <p:spPr>
              <a:xfrm>
                <a:off x="7465964" y="3782126"/>
                <a:ext cx="391837" cy="408874"/>
              </a:xfrm>
              <a:prstGeom prst="upArrow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30" tIns="45715" rIns="91430" bIns="45715"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" name="Up Arrow 13"/>
              <p:cNvSpPr/>
              <p:nvPr/>
            </p:nvSpPr>
            <p:spPr>
              <a:xfrm>
                <a:off x="7469732" y="2819400"/>
                <a:ext cx="391837" cy="408874"/>
              </a:xfrm>
              <a:prstGeom prst="upArrow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30" tIns="45715" rIns="91430" bIns="45715"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9" name="Up Arrow 18"/>
            <p:cNvSpPr/>
            <p:nvPr/>
          </p:nvSpPr>
          <p:spPr>
            <a:xfrm>
              <a:off x="7441787" y="1737417"/>
              <a:ext cx="391837" cy="408874"/>
            </a:xfrm>
            <a:prstGeom prst="up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0" tIns="45715" rIns="91430" bIns="45715"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6306206" y="1205498"/>
              <a:ext cx="2648607" cy="49250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0" tIns="45715" rIns="91430" bIns="45715"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Myriad Pro"/>
                </a:rPr>
                <a:t>Output (class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Myriad Pro"/>
                </a:rPr>
                <a:t>probs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Myriad Pro"/>
                </a:rPr>
                <a:t>)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288891" y="1898082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690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ilter_z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1" t="7861" r="9666" b="12045"/>
          <a:stretch>
            <a:fillRect/>
          </a:stretch>
        </p:blipFill>
        <p:spPr bwMode="auto">
          <a:xfrm>
            <a:off x="4953000" y="1524001"/>
            <a:ext cx="4094163" cy="27289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1. Convolution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05101" y="1066800"/>
            <a:ext cx="4916215" cy="5257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dirty="0"/>
              <a:t>Apply learned filter weights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dirty="0"/>
              <a:t>One feature map per filter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dirty="0"/>
              <a:t>Stride can be greater than 1 (faster, less memory)</a:t>
            </a:r>
          </a:p>
        </p:txBody>
      </p:sp>
      <p:pic>
        <p:nvPicPr>
          <p:cNvPr id="17415" name="Picture 1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3581400"/>
            <a:ext cx="4114800" cy="2743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7" t="4254" r="50287" b="52721"/>
          <a:stretch>
            <a:fillRect/>
          </a:stretch>
        </p:blipFill>
        <p:spPr bwMode="auto">
          <a:xfrm>
            <a:off x="60326" y="3581401"/>
            <a:ext cx="777875" cy="77311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ilter_z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2" t="8075" r="9827" b="11832"/>
          <a:stretch>
            <a:fillRect/>
          </a:stretch>
        </p:blipFill>
        <p:spPr bwMode="auto">
          <a:xfrm>
            <a:off x="4802189" y="3581400"/>
            <a:ext cx="4113212" cy="27765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8" name="Rectangle 6"/>
          <p:cNvSpPr>
            <a:spLocks noChangeArrowheads="1"/>
          </p:cNvSpPr>
          <p:nvPr/>
        </p:nvSpPr>
        <p:spPr bwMode="auto">
          <a:xfrm>
            <a:off x="1676400" y="6334125"/>
            <a:ext cx="869128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Input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918284" y="6324600"/>
            <a:ext cx="1930316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Feature Map</a:t>
            </a:r>
          </a:p>
        </p:txBody>
      </p:sp>
      <p:sp>
        <p:nvSpPr>
          <p:cNvPr id="9" name="Right Arrow 8"/>
          <p:cNvSpPr>
            <a:spLocks noChangeArrowheads="1"/>
          </p:cNvSpPr>
          <p:nvPr/>
        </p:nvSpPr>
        <p:spPr bwMode="auto">
          <a:xfrm>
            <a:off x="4268788" y="4800600"/>
            <a:ext cx="457200" cy="3048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87" t="4254" r="28177" b="52721"/>
          <a:stretch>
            <a:fillRect/>
          </a:stretch>
        </p:blipFill>
        <p:spPr bwMode="auto">
          <a:xfrm>
            <a:off x="60326" y="3581401"/>
            <a:ext cx="777875" cy="773113"/>
          </a:xfrm>
          <a:prstGeom prst="rect">
            <a:avLst/>
          </a:prstGeom>
          <a:noFill/>
          <a:ln w="25400">
            <a:solidFill>
              <a:srgbClr val="12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ight Arrow 14"/>
          <p:cNvSpPr>
            <a:spLocks noChangeArrowheads="1"/>
          </p:cNvSpPr>
          <p:nvPr/>
        </p:nvSpPr>
        <p:spPr bwMode="auto">
          <a:xfrm rot="-1977863">
            <a:off x="4317928" y="3618382"/>
            <a:ext cx="457200" cy="32173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19601" y="3733801"/>
            <a:ext cx="204788" cy="1200318"/>
          </a:xfrm>
          <a:prstGeom prst="rect">
            <a:avLst/>
          </a:prstGeom>
        </p:spPr>
        <p:txBody>
          <a:bodyPr lIns="91430" tIns="45715" rIns="91430" bIns="45715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...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6604084"/>
            <a:ext cx="173637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Rob Fergus</a:t>
            </a:r>
          </a:p>
        </p:txBody>
      </p:sp>
    </p:spTree>
    <p:extLst>
      <p:ext uri="{BB962C8B-B14F-4D97-AF65-F5344CB8AC3E}">
        <p14:creationId xmlns:p14="http://schemas.microsoft.com/office/powerpoint/2010/main" val="84835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1423E-6 1.75382E-6 C 0.01564 -0.00718 0.09033 -0.00625 0.09675 -0.00648 C 0.14713 -0.01388 0.17058 -0.00926 0.23936 -0.0081 C 0.28314 -0.0044 0.33108 -0.02083 0.37225 -0.00324 C 0.37833 0.0081 0.37711 0.00324 0.37711 0.02475 C 0.37711 0.0826 0.37086 0.07034 0.32378 0.07103 C 0.23242 0.07196 0.14105 0.07219 0.04968 0.07288 C 0.03474 0.07334 0.01963 0.07242 0.00487 0.0745 C -0.00295 0.07543 0.00313 0.09509 0.00365 0.10574 C 0.004 0.11823 -0.00469 0.14229 0.00487 0.14391 C 0.08824 0.15687 0.17266 0.14484 0.25673 0.14553 C 0.29182 0.14599 0.32708 0.14599 0.36234 0.14715 C 0.36721 0.14715 0.37294 0.14484 0.37711 0.14877 C 0.38145 0.1527 0.3785 0.16312 0.37971 0.17029 C 0.37728 0.26353 0.38215 0.23878 0.29773 0.2397 C 0.21626 0.2404 0.1348 0.24063 0.05333 0.24132 C 0.03509 0.24317 0.01598 0.23692 -0.00121 0.24456 C -0.00486 0.24595 -0.00052 0.25451 -3.31423E-6 0.2596 C 0.00296 0.37991 -0.01129 0.30726 0.15998 0.31073 C 0.16155 0.31073 0.16328 0.31166 0.16502 0.31235 C 0.23033 0.31027 0.29547 0.30842 0.36095 0.30749 C 0.36547 0.3068 0.37468 0.30587 0.37468 0.30587 " pathEditMode="relative" ptsTypes="fffffffffffffffffffff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1423E-6 1.75382E-6 C 0.01564 -0.00718 0.09033 -0.00625 0.09675 -0.00648 C 0.14713 -0.01388 0.17058 -0.00926 0.23936 -0.0081 C 0.28314 -0.0044 0.33108 -0.02083 0.37225 -0.00324 C 0.37833 0.0081 0.37711 0.00324 0.37711 0.02475 C 0.37711 0.0826 0.37086 0.07034 0.32378 0.07103 C 0.23242 0.07196 0.14105 0.07219 0.04968 0.07288 C 0.03474 0.07334 0.01963 0.07242 0.00487 0.0745 C -0.00295 0.07543 0.00313 0.09509 0.00365 0.10574 C 0.004 0.11823 -0.00469 0.14229 0.00487 0.14391 C 0.08824 0.15687 0.17266 0.14484 0.25673 0.14553 C 0.29182 0.14599 0.32708 0.14599 0.36234 0.14715 C 0.36721 0.14715 0.37294 0.14484 0.37711 0.14877 C 0.38145 0.1527 0.3785 0.16312 0.37971 0.17029 C 0.37728 0.26353 0.38215 0.23878 0.29773 0.2397 C 0.21626 0.2404 0.1348 0.24063 0.05333 0.24132 C 0.03509 0.24317 0.01598 0.23692 -0.00121 0.24456 C -0.00486 0.24595 -0.00052 0.25451 -3.31423E-6 0.2596 C 0.00296 0.37991 -0.01129 0.30726 0.15998 0.31073 C 0.16155 0.31073 0.16328 0.31166 0.16502 0.31235 C 0.23033 0.31027 0.29547 0.30842 0.36095 0.30749 C 0.36547 0.3068 0.37468 0.30587 0.37468 0.30587 " pathEditMode="relative" ptsTypes="fffffffffffffffffffffA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 animBg="1"/>
      <p:bldP spid="15" grpId="0" animBg="1"/>
      <p:bldP spid="14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marL="342865" indent="-342865">
              <a:spcBef>
                <a:spcPct val="20000"/>
              </a:spcBef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2. Non-Linearity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04027" y="960437"/>
            <a:ext cx="8229600" cy="45259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Per-element (independent)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Options:</a:t>
            </a:r>
          </a:p>
          <a:p>
            <a:pPr lvl="1"/>
            <a:r>
              <a:rPr lang="en-US" dirty="0" err="1">
                <a:solidFill>
                  <a:srgbClr val="FF0000"/>
                </a:solidFill>
              </a:rPr>
              <a:t>Tanh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92D050"/>
                </a:solidFill>
              </a:rPr>
              <a:t>Sigmoid</a:t>
            </a:r>
            <a:endParaRPr lang="en-US" dirty="0"/>
          </a:p>
          <a:p>
            <a:pPr lvl="1"/>
            <a:r>
              <a:rPr lang="en-US" dirty="0">
                <a:solidFill>
                  <a:srgbClr val="0070C0"/>
                </a:solidFill>
              </a:rPr>
              <a:t>Rectified linear unit  (</a:t>
            </a:r>
            <a:r>
              <a:rPr lang="en-US" dirty="0" err="1">
                <a:solidFill>
                  <a:srgbClr val="0070C0"/>
                </a:solidFill>
              </a:rPr>
              <a:t>ReLU</a:t>
            </a:r>
            <a:r>
              <a:rPr lang="en-US" dirty="0">
                <a:solidFill>
                  <a:srgbClr val="0070C0"/>
                </a:solidFill>
              </a:rPr>
              <a:t>)</a:t>
            </a:r>
          </a:p>
          <a:p>
            <a:pPr lvl="2"/>
            <a:r>
              <a:rPr lang="en-US" dirty="0"/>
              <a:t>Avoids saturation issues</a:t>
            </a:r>
          </a:p>
        </p:txBody>
      </p:sp>
      <p:pic>
        <p:nvPicPr>
          <p:cNvPr id="7" name="Picture 6" descr="tanh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515480"/>
            <a:ext cx="1931552" cy="1447800"/>
          </a:xfrm>
          <a:prstGeom prst="rect">
            <a:avLst/>
          </a:prstGeom>
        </p:spPr>
      </p:pic>
      <p:pic>
        <p:nvPicPr>
          <p:cNvPr id="8" name="Picture 7" descr="sigmoi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515480"/>
            <a:ext cx="1942918" cy="14563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/>
          <a:srcRect l="6366" t="5805" r="6355" b="595"/>
          <a:stretch/>
        </p:blipFill>
        <p:spPr>
          <a:xfrm>
            <a:off x="5181601" y="3200400"/>
            <a:ext cx="3838821" cy="30876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6604084"/>
            <a:ext cx="227023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Rob Fergus</a:t>
            </a:r>
          </a:p>
        </p:txBody>
      </p:sp>
    </p:spTree>
    <p:extLst>
      <p:ext uri="{BB962C8B-B14F-4D97-AF65-F5344CB8AC3E}">
        <p14:creationId xmlns:p14="http://schemas.microsoft.com/office/powerpoint/2010/main" val="45549634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3. Spatial Pooling</a:t>
            </a:r>
          </a:p>
        </p:txBody>
      </p:sp>
      <p:sp>
        <p:nvSpPr>
          <p:cNvPr id="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Adobe Caslon Pro" charset="0"/>
              </a:rPr>
              <a:t>Sum or max over non-overlapping / overlapping regions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Adobe Caslon Pro" charset="0"/>
              </a:rPr>
              <a:t>Role of pooling:</a:t>
            </a:r>
          </a:p>
          <a:p>
            <a:pPr marL="857250" lvl="1" indent="-457200" eaLnBrk="1" hangingPunct="1">
              <a:buFont typeface="Arial" panose="020B0604020202020204" pitchFamily="34" charset="0"/>
              <a:buChar char="•"/>
            </a:pPr>
            <a:r>
              <a:rPr lang="en-US" dirty="0"/>
              <a:t>Invariance to small transformations</a:t>
            </a:r>
          </a:p>
          <a:p>
            <a:pPr marL="857250" lvl="1" indent="-457200" eaLnBrk="1" hangingPunct="1">
              <a:buFont typeface="Arial" panose="020B0604020202020204" pitchFamily="34" charset="0"/>
              <a:buChar char="•"/>
            </a:pPr>
            <a:r>
              <a:rPr lang="en-US" dirty="0"/>
              <a:t>Larger receptive fields (neurons see more of input)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Adobe Caslon Pro" charset="0"/>
            </a:endParaRPr>
          </a:p>
        </p:txBody>
      </p:sp>
      <p:pic>
        <p:nvPicPr>
          <p:cNvPr id="40" name="Picture 39" descr="nor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4" t="14581" r="48195" b="51794"/>
          <a:stretch/>
        </p:blipFill>
        <p:spPr>
          <a:xfrm>
            <a:off x="914400" y="3999848"/>
            <a:ext cx="3581400" cy="2334791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990599" y="4076047"/>
            <a:ext cx="762000" cy="7620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371599" y="4076047"/>
            <a:ext cx="762000" cy="7620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990599" y="4457047"/>
            <a:ext cx="762000" cy="7620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371599" y="4457047"/>
            <a:ext cx="762000" cy="7620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 descr="sum_pool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5" t="14442" r="9366" b="17938"/>
          <a:stretch/>
        </p:blipFill>
        <p:spPr>
          <a:xfrm>
            <a:off x="6324600" y="5371448"/>
            <a:ext cx="1931624" cy="125795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4738093" y="4238627"/>
            <a:ext cx="1662706" cy="523220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Max</a:t>
            </a:r>
          </a:p>
        </p:txBody>
      </p:sp>
      <p:sp>
        <p:nvSpPr>
          <p:cNvPr id="52" name="Rectangle 51"/>
          <p:cNvSpPr/>
          <p:nvPr/>
        </p:nvSpPr>
        <p:spPr>
          <a:xfrm>
            <a:off x="4738093" y="5752447"/>
            <a:ext cx="1662706" cy="523220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Sum</a:t>
            </a:r>
          </a:p>
        </p:txBody>
      </p:sp>
      <p:pic>
        <p:nvPicPr>
          <p:cNvPr id="9" name="Picture 8" descr="max_pool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2" t="14319" r="9186" b="17450"/>
          <a:stretch/>
        </p:blipFill>
        <p:spPr>
          <a:xfrm>
            <a:off x="6324599" y="3847447"/>
            <a:ext cx="1910468" cy="126054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0" y="6604084"/>
            <a:ext cx="173637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Rob Fergus</a:t>
            </a:r>
          </a:p>
        </p:txBody>
      </p:sp>
    </p:spTree>
    <p:extLst>
      <p:ext uri="{BB962C8B-B14F-4D97-AF65-F5344CB8AC3E}">
        <p14:creationId xmlns:p14="http://schemas.microsoft.com/office/powerpoint/2010/main" val="1025970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8" grpId="0"/>
      <p:bldP spid="52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3. Spatial Pooling</a:t>
            </a:r>
          </a:p>
        </p:txBody>
      </p:sp>
      <p:sp>
        <p:nvSpPr>
          <p:cNvPr id="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Adobe Caslon Pro" charset="0"/>
              </a:rPr>
              <a:t>Sum or max over non-overlapping / overlapping regions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Adobe Caslon Pro" charset="0"/>
              </a:rPr>
              <a:t>Role of pooling:</a:t>
            </a:r>
          </a:p>
          <a:p>
            <a:pPr marL="857250" lvl="1" indent="-457200" eaLnBrk="1" hangingPunct="1">
              <a:buFont typeface="Arial" panose="020B0604020202020204" pitchFamily="34" charset="0"/>
              <a:buChar char="•"/>
            </a:pPr>
            <a:r>
              <a:rPr lang="en-US" dirty="0"/>
              <a:t>Invariance to small transformations</a:t>
            </a:r>
          </a:p>
          <a:p>
            <a:pPr marL="857250" lvl="1" indent="-457200" eaLnBrk="1" hangingPunct="1">
              <a:buFont typeface="Arial" panose="020B0604020202020204" pitchFamily="34" charset="0"/>
              <a:buChar char="•"/>
            </a:pPr>
            <a:r>
              <a:rPr lang="en-US" dirty="0"/>
              <a:t>Larger receptive fields (neurons see more of input)</a:t>
            </a:r>
          </a:p>
          <a:p>
            <a:pPr marL="0" indent="0"/>
            <a:endParaRPr lang="en-US" sz="3200" dirty="0">
              <a:latin typeface="Adobe Caslon Pro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6604084"/>
            <a:ext cx="26132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Rob Fergus, figure from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60452" name="Picture 4" descr="http://cs231n.github.io/assets/cnn/poo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754" y="3725315"/>
            <a:ext cx="3158049" cy="2494490"/>
          </a:xfrm>
          <a:prstGeom prst="rect">
            <a:avLst/>
          </a:prstGeom>
          <a:noFill/>
        </p:spPr>
      </p:pic>
      <p:pic>
        <p:nvPicPr>
          <p:cNvPr id="360454" name="Picture 6" descr="http://cs231n.github.io/assets/cnn/maxpoo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3036" y="3720059"/>
            <a:ext cx="4835379" cy="2261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262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10273"/>
            <a:ext cx="4257300" cy="1745764"/>
          </a:xfrm>
        </p:spPr>
      </p:pic>
      <p:sp>
        <p:nvSpPr>
          <p:cNvPr id="2" name="Rounded Rectangle 1"/>
          <p:cNvSpPr/>
          <p:nvPr/>
        </p:nvSpPr>
        <p:spPr>
          <a:xfrm>
            <a:off x="76200" y="990600"/>
            <a:ext cx="4402138" cy="5135563"/>
          </a:xfrm>
          <a:prstGeom prst="roundRect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48200" y="969963"/>
            <a:ext cx="4419600" cy="5126037"/>
          </a:xfrm>
          <a:prstGeom prst="roundRect">
            <a:avLst/>
          </a:prstGeom>
          <a:noFill/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369" name="Rectangle 2"/>
          <p:cNvSpPr>
            <a:spLocks noChangeArrowheads="1"/>
          </p:cNvSpPr>
          <p:nvPr/>
        </p:nvSpPr>
        <p:spPr bwMode="auto">
          <a:xfrm>
            <a:off x="386174" y="4791045"/>
            <a:ext cx="37821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Hubel and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Weisel’s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architecture</a:t>
            </a:r>
          </a:p>
        </p:txBody>
      </p:sp>
      <p:sp>
        <p:nvSpPr>
          <p:cNvPr id="15370" name="Rectangle 9"/>
          <p:cNvSpPr>
            <a:spLocks noChangeArrowheads="1"/>
          </p:cNvSpPr>
          <p:nvPr/>
        </p:nvSpPr>
        <p:spPr bwMode="auto">
          <a:xfrm>
            <a:off x="5405632" y="4791045"/>
            <a:ext cx="28264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Multi-layer neural network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9050" y="5301343"/>
            <a:ext cx="1485900" cy="155665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604084"/>
            <a:ext cx="186621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Jia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-bin Huang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Biological analog</a:t>
            </a:r>
          </a:p>
        </p:txBody>
      </p:sp>
      <p:pic>
        <p:nvPicPr>
          <p:cNvPr id="11" name="Picture 2" descr="http://neuralnetworksanddeeplearning.com/images/tikz3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4956318" y="2040086"/>
            <a:ext cx="3746573" cy="186659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18109059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066447" y="3026236"/>
            <a:ext cx="213360" cy="2014855"/>
          </a:xfrm>
          <a:custGeom>
            <a:avLst/>
            <a:gdLst/>
            <a:ahLst/>
            <a:cxnLst/>
            <a:rect l="l" t="t" r="r" b="b"/>
            <a:pathLst>
              <a:path w="213359" h="2014854">
                <a:moveTo>
                  <a:pt x="0" y="0"/>
                </a:moveTo>
                <a:lnTo>
                  <a:pt x="213172" y="0"/>
                </a:lnTo>
                <a:lnTo>
                  <a:pt x="213172" y="2014680"/>
                </a:lnTo>
                <a:lnTo>
                  <a:pt x="0" y="2014680"/>
                </a:lnTo>
                <a:lnTo>
                  <a:pt x="0" y="0"/>
                </a:lnTo>
                <a:close/>
              </a:path>
            </a:pathLst>
          </a:custGeom>
          <a:solidFill>
            <a:srgbClr val="F4CCCC">
              <a:alpha val="5191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66447" y="2283009"/>
            <a:ext cx="956944" cy="2758440"/>
          </a:xfrm>
          <a:custGeom>
            <a:avLst/>
            <a:gdLst/>
            <a:ahLst/>
            <a:cxnLst/>
            <a:rect l="l" t="t" r="r" b="b"/>
            <a:pathLst>
              <a:path w="956944" h="2758440">
                <a:moveTo>
                  <a:pt x="0" y="743226"/>
                </a:moveTo>
                <a:lnTo>
                  <a:pt x="743226" y="0"/>
                </a:lnTo>
                <a:lnTo>
                  <a:pt x="956398" y="0"/>
                </a:lnTo>
                <a:lnTo>
                  <a:pt x="956398" y="2014658"/>
                </a:lnTo>
                <a:lnTo>
                  <a:pt x="213172" y="2757906"/>
                </a:lnTo>
                <a:lnTo>
                  <a:pt x="0" y="2757906"/>
                </a:lnTo>
                <a:lnTo>
                  <a:pt x="0" y="743226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66447" y="2283010"/>
            <a:ext cx="956944" cy="743585"/>
          </a:xfrm>
          <a:custGeom>
            <a:avLst/>
            <a:gdLst/>
            <a:ahLst/>
            <a:cxnLst/>
            <a:rect l="l" t="t" r="r" b="b"/>
            <a:pathLst>
              <a:path w="956944" h="743585">
                <a:moveTo>
                  <a:pt x="0" y="743226"/>
                </a:moveTo>
                <a:lnTo>
                  <a:pt x="213172" y="743226"/>
                </a:lnTo>
                <a:lnTo>
                  <a:pt x="95639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79619" y="3026236"/>
            <a:ext cx="0" cy="2014855"/>
          </a:xfrm>
          <a:custGeom>
            <a:avLst/>
            <a:gdLst/>
            <a:ahLst/>
            <a:cxnLst/>
            <a:rect l="l" t="t" r="r" b="b"/>
            <a:pathLst>
              <a:path h="2014854">
                <a:moveTo>
                  <a:pt x="0" y="0"/>
                </a:moveTo>
                <a:lnTo>
                  <a:pt x="0" y="201468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95874" y="3118319"/>
            <a:ext cx="280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32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81483" y="5051213"/>
            <a:ext cx="153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4249" y="1774792"/>
            <a:ext cx="2092325" cy="365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32x32x3</a:t>
            </a:r>
            <a:r>
              <a:rPr kumimoji="0" sz="24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image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91396" y="4574072"/>
            <a:ext cx="5588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width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11373" y="3058648"/>
            <a:ext cx="6483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height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78424" y="4659583"/>
            <a:ext cx="597535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988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32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4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depth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Title 23"/>
          <p:cNvSpPr>
            <a:spLocks noGrp="1"/>
          </p:cNvSpPr>
          <p:nvPr>
            <p:ph type="title"/>
          </p:nvPr>
        </p:nvSpPr>
        <p:spPr>
          <a:xfrm>
            <a:off x="225099" y="199711"/>
            <a:ext cx="8693800" cy="553998"/>
          </a:xfrm>
        </p:spPr>
        <p:txBody>
          <a:bodyPr/>
          <a:lstStyle/>
          <a:p>
            <a:r>
              <a:rPr lang="en-US" sz="3600" dirty="0"/>
              <a:t>Convolutions: More detail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07893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066447" y="3026236"/>
            <a:ext cx="213360" cy="2014855"/>
          </a:xfrm>
          <a:custGeom>
            <a:avLst/>
            <a:gdLst/>
            <a:ahLst/>
            <a:cxnLst/>
            <a:rect l="l" t="t" r="r" b="b"/>
            <a:pathLst>
              <a:path w="213359" h="2014854">
                <a:moveTo>
                  <a:pt x="0" y="0"/>
                </a:moveTo>
                <a:lnTo>
                  <a:pt x="213172" y="0"/>
                </a:lnTo>
                <a:lnTo>
                  <a:pt x="213172" y="2014680"/>
                </a:lnTo>
                <a:lnTo>
                  <a:pt x="0" y="2014680"/>
                </a:lnTo>
                <a:lnTo>
                  <a:pt x="0" y="0"/>
                </a:lnTo>
                <a:close/>
              </a:path>
            </a:pathLst>
          </a:custGeom>
          <a:solidFill>
            <a:srgbClr val="F4CCCC">
              <a:alpha val="5191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66447" y="2283009"/>
            <a:ext cx="956944" cy="2758440"/>
          </a:xfrm>
          <a:custGeom>
            <a:avLst/>
            <a:gdLst/>
            <a:ahLst/>
            <a:cxnLst/>
            <a:rect l="l" t="t" r="r" b="b"/>
            <a:pathLst>
              <a:path w="956944" h="2758440">
                <a:moveTo>
                  <a:pt x="0" y="743226"/>
                </a:moveTo>
                <a:lnTo>
                  <a:pt x="743226" y="0"/>
                </a:lnTo>
                <a:lnTo>
                  <a:pt x="956398" y="0"/>
                </a:lnTo>
                <a:lnTo>
                  <a:pt x="956398" y="2014658"/>
                </a:lnTo>
                <a:lnTo>
                  <a:pt x="213172" y="2757906"/>
                </a:lnTo>
                <a:lnTo>
                  <a:pt x="0" y="2757906"/>
                </a:lnTo>
                <a:lnTo>
                  <a:pt x="0" y="743226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66447" y="2283010"/>
            <a:ext cx="956944" cy="743585"/>
          </a:xfrm>
          <a:custGeom>
            <a:avLst/>
            <a:gdLst/>
            <a:ahLst/>
            <a:cxnLst/>
            <a:rect l="l" t="t" r="r" b="b"/>
            <a:pathLst>
              <a:path w="956944" h="743585">
                <a:moveTo>
                  <a:pt x="0" y="743226"/>
                </a:moveTo>
                <a:lnTo>
                  <a:pt x="213172" y="743226"/>
                </a:lnTo>
                <a:lnTo>
                  <a:pt x="95639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79619" y="3026236"/>
            <a:ext cx="0" cy="2014855"/>
          </a:xfrm>
          <a:custGeom>
            <a:avLst/>
            <a:gdLst/>
            <a:ahLst/>
            <a:cxnLst/>
            <a:rect l="l" t="t" r="r" b="b"/>
            <a:pathLst>
              <a:path h="2014854">
                <a:moveTo>
                  <a:pt x="0" y="0"/>
                </a:moveTo>
                <a:lnTo>
                  <a:pt x="0" y="201468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75899" y="4659584"/>
            <a:ext cx="280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32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95874" y="3118319"/>
            <a:ext cx="280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32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81483" y="5051213"/>
            <a:ext cx="153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145891" y="3312680"/>
            <a:ext cx="132080" cy="663575"/>
          </a:xfrm>
          <a:custGeom>
            <a:avLst/>
            <a:gdLst/>
            <a:ahLst/>
            <a:cxnLst/>
            <a:rect l="l" t="t" r="r" b="b"/>
            <a:pathLst>
              <a:path w="132079" h="663575">
                <a:moveTo>
                  <a:pt x="0" y="0"/>
                </a:moveTo>
                <a:lnTo>
                  <a:pt x="131599" y="0"/>
                </a:lnTo>
                <a:lnTo>
                  <a:pt x="131599" y="663213"/>
                </a:lnTo>
                <a:lnTo>
                  <a:pt x="0" y="663213"/>
                </a:lnTo>
                <a:lnTo>
                  <a:pt x="0" y="0"/>
                </a:lnTo>
                <a:close/>
              </a:path>
            </a:pathLst>
          </a:custGeom>
          <a:solidFill>
            <a:srgbClr val="C8DAF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145892" y="3161983"/>
            <a:ext cx="282575" cy="814069"/>
          </a:xfrm>
          <a:custGeom>
            <a:avLst/>
            <a:gdLst/>
            <a:ahLst/>
            <a:cxnLst/>
            <a:rect l="l" t="t" r="r" b="b"/>
            <a:pathLst>
              <a:path w="282575" h="814069">
                <a:moveTo>
                  <a:pt x="0" y="150697"/>
                </a:moveTo>
                <a:lnTo>
                  <a:pt x="150699" y="0"/>
                </a:lnTo>
                <a:lnTo>
                  <a:pt x="282299" y="0"/>
                </a:lnTo>
                <a:lnTo>
                  <a:pt x="282299" y="663211"/>
                </a:lnTo>
                <a:lnTo>
                  <a:pt x="131599" y="813910"/>
                </a:lnTo>
                <a:lnTo>
                  <a:pt x="0" y="813910"/>
                </a:lnTo>
                <a:lnTo>
                  <a:pt x="0" y="150697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145892" y="3161982"/>
            <a:ext cx="282575" cy="151130"/>
          </a:xfrm>
          <a:custGeom>
            <a:avLst/>
            <a:gdLst/>
            <a:ahLst/>
            <a:cxnLst/>
            <a:rect l="l" t="t" r="r" b="b"/>
            <a:pathLst>
              <a:path w="282575" h="151130">
                <a:moveTo>
                  <a:pt x="0" y="150697"/>
                </a:moveTo>
                <a:lnTo>
                  <a:pt x="131599" y="150697"/>
                </a:lnTo>
                <a:lnTo>
                  <a:pt x="2822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277491" y="3312680"/>
            <a:ext cx="0" cy="663575"/>
          </a:xfrm>
          <a:custGeom>
            <a:avLst/>
            <a:gdLst/>
            <a:ahLst/>
            <a:cxnLst/>
            <a:rect l="l" t="t" r="r" b="b"/>
            <a:pathLst>
              <a:path h="663575">
                <a:moveTo>
                  <a:pt x="0" y="0"/>
                </a:moveTo>
                <a:lnTo>
                  <a:pt x="0" y="66321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93116" y="2555867"/>
            <a:ext cx="149860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5x5x3</a:t>
            </a:r>
            <a:r>
              <a:rPr kumimoji="0" sz="24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filter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24249" y="1774792"/>
            <a:ext cx="2092325" cy="365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32x32x3</a:t>
            </a:r>
            <a:r>
              <a:rPr kumimoji="0" sz="24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image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70817" y="3593272"/>
            <a:ext cx="3466465" cy="837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Convolve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filter with the</a:t>
            </a:r>
            <a:r>
              <a:rPr kumimoji="0" sz="18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image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i.e. “slide over the image spatially,  computing dot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products”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Convolutions: More detail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761427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638396" y="3170793"/>
            <a:ext cx="132080" cy="663575"/>
          </a:xfrm>
          <a:custGeom>
            <a:avLst/>
            <a:gdLst/>
            <a:ahLst/>
            <a:cxnLst/>
            <a:rect l="l" t="t" r="r" b="b"/>
            <a:pathLst>
              <a:path w="132080" h="663575">
                <a:moveTo>
                  <a:pt x="0" y="0"/>
                </a:moveTo>
                <a:lnTo>
                  <a:pt x="131602" y="0"/>
                </a:lnTo>
                <a:lnTo>
                  <a:pt x="131602" y="663201"/>
                </a:lnTo>
                <a:lnTo>
                  <a:pt x="0" y="663201"/>
                </a:lnTo>
                <a:lnTo>
                  <a:pt x="0" y="0"/>
                </a:lnTo>
                <a:close/>
              </a:path>
            </a:pathLst>
          </a:custGeom>
          <a:solidFill>
            <a:srgbClr val="C8DAF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38397" y="3020096"/>
            <a:ext cx="282575" cy="814069"/>
          </a:xfrm>
          <a:custGeom>
            <a:avLst/>
            <a:gdLst/>
            <a:ahLst/>
            <a:cxnLst/>
            <a:rect l="l" t="t" r="r" b="b"/>
            <a:pathLst>
              <a:path w="282575" h="814069">
                <a:moveTo>
                  <a:pt x="0" y="150697"/>
                </a:moveTo>
                <a:lnTo>
                  <a:pt x="150697" y="0"/>
                </a:lnTo>
                <a:lnTo>
                  <a:pt x="282299" y="0"/>
                </a:lnTo>
                <a:lnTo>
                  <a:pt x="282299" y="663198"/>
                </a:lnTo>
                <a:lnTo>
                  <a:pt x="131602" y="813898"/>
                </a:lnTo>
                <a:lnTo>
                  <a:pt x="0" y="813898"/>
                </a:lnTo>
                <a:lnTo>
                  <a:pt x="0" y="150697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38397" y="3020095"/>
            <a:ext cx="282575" cy="151130"/>
          </a:xfrm>
          <a:custGeom>
            <a:avLst/>
            <a:gdLst/>
            <a:ahLst/>
            <a:cxnLst/>
            <a:rect l="l" t="t" r="r" b="b"/>
            <a:pathLst>
              <a:path w="282575" h="151130">
                <a:moveTo>
                  <a:pt x="0" y="150697"/>
                </a:moveTo>
                <a:lnTo>
                  <a:pt x="131602" y="150697"/>
                </a:lnTo>
                <a:lnTo>
                  <a:pt x="2822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69998" y="3170793"/>
            <a:ext cx="0" cy="663575"/>
          </a:xfrm>
          <a:custGeom>
            <a:avLst/>
            <a:gdLst/>
            <a:ahLst/>
            <a:cxnLst/>
            <a:rect l="l" t="t" r="r" b="b"/>
            <a:pathLst>
              <a:path h="663575">
                <a:moveTo>
                  <a:pt x="0" y="0"/>
                </a:moveTo>
                <a:lnTo>
                  <a:pt x="0" y="66320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234644" y="3285896"/>
            <a:ext cx="282575" cy="282575"/>
          </a:xfrm>
          <a:custGeom>
            <a:avLst/>
            <a:gdLst/>
            <a:ahLst/>
            <a:cxnLst/>
            <a:rect l="l" t="t" r="r" b="b"/>
            <a:pathLst>
              <a:path w="282575" h="282575">
                <a:moveTo>
                  <a:pt x="0" y="141149"/>
                </a:moveTo>
                <a:lnTo>
                  <a:pt x="7196" y="96535"/>
                </a:lnTo>
                <a:lnTo>
                  <a:pt x="27235" y="57788"/>
                </a:lnTo>
                <a:lnTo>
                  <a:pt x="57790" y="27233"/>
                </a:lnTo>
                <a:lnTo>
                  <a:pt x="96537" y="7195"/>
                </a:lnTo>
                <a:lnTo>
                  <a:pt x="141149" y="0"/>
                </a:lnTo>
                <a:lnTo>
                  <a:pt x="195165" y="10744"/>
                </a:lnTo>
                <a:lnTo>
                  <a:pt x="240949" y="41342"/>
                </a:lnTo>
                <a:lnTo>
                  <a:pt x="271552" y="87137"/>
                </a:lnTo>
                <a:lnTo>
                  <a:pt x="282299" y="141149"/>
                </a:lnTo>
                <a:lnTo>
                  <a:pt x="275103" y="185762"/>
                </a:lnTo>
                <a:lnTo>
                  <a:pt x="255064" y="224508"/>
                </a:lnTo>
                <a:lnTo>
                  <a:pt x="224508" y="255064"/>
                </a:lnTo>
                <a:lnTo>
                  <a:pt x="185762" y="275103"/>
                </a:lnTo>
                <a:lnTo>
                  <a:pt x="141149" y="282299"/>
                </a:lnTo>
                <a:lnTo>
                  <a:pt x="96537" y="275103"/>
                </a:lnTo>
                <a:lnTo>
                  <a:pt x="57790" y="255064"/>
                </a:lnTo>
                <a:lnTo>
                  <a:pt x="27235" y="224508"/>
                </a:lnTo>
                <a:lnTo>
                  <a:pt x="7196" y="185762"/>
                </a:lnTo>
                <a:lnTo>
                  <a:pt x="0" y="14114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45146" y="3427045"/>
            <a:ext cx="1489710" cy="399415"/>
          </a:xfrm>
          <a:custGeom>
            <a:avLst/>
            <a:gdLst/>
            <a:ahLst/>
            <a:cxnLst/>
            <a:rect l="l" t="t" r="r" b="b"/>
            <a:pathLst>
              <a:path w="1489710" h="399414">
                <a:moveTo>
                  <a:pt x="0" y="398999"/>
                </a:moveTo>
                <a:lnTo>
                  <a:pt x="1489496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764647" y="3189745"/>
            <a:ext cx="1470025" cy="237490"/>
          </a:xfrm>
          <a:custGeom>
            <a:avLst/>
            <a:gdLst/>
            <a:ahLst/>
            <a:cxnLst/>
            <a:rect l="l" t="t" r="r" b="b"/>
            <a:pathLst>
              <a:path w="1470025" h="237489">
                <a:moveTo>
                  <a:pt x="0" y="0"/>
                </a:moveTo>
                <a:lnTo>
                  <a:pt x="1469997" y="23729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900847" y="3040346"/>
            <a:ext cx="1334135" cy="386715"/>
          </a:xfrm>
          <a:custGeom>
            <a:avLst/>
            <a:gdLst/>
            <a:ahLst/>
            <a:cxnLst/>
            <a:rect l="l" t="t" r="r" b="b"/>
            <a:pathLst>
              <a:path w="1334135" h="386714">
                <a:moveTo>
                  <a:pt x="0" y="0"/>
                </a:moveTo>
                <a:lnTo>
                  <a:pt x="1333797" y="38669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926946" y="3427044"/>
            <a:ext cx="1308100" cy="250190"/>
          </a:xfrm>
          <a:custGeom>
            <a:avLst/>
            <a:gdLst/>
            <a:ahLst/>
            <a:cxnLst/>
            <a:rect l="l" t="t" r="r" b="b"/>
            <a:pathLst>
              <a:path w="1308100" h="250189">
                <a:moveTo>
                  <a:pt x="0" y="249599"/>
                </a:moveTo>
                <a:lnTo>
                  <a:pt x="130769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07518" y="4424670"/>
            <a:ext cx="280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32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71820" y="2351500"/>
            <a:ext cx="280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32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36911" y="4816308"/>
            <a:ext cx="153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25099" y="1056962"/>
            <a:ext cx="8693800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3000" spc="-5" dirty="0"/>
              <a:t>Convolution</a:t>
            </a:r>
            <a:r>
              <a:rPr sz="3000" spc="-35" dirty="0"/>
              <a:t> </a:t>
            </a:r>
            <a:r>
              <a:rPr sz="3000" spc="-5" dirty="0"/>
              <a:t>Layer</a:t>
            </a:r>
            <a:endParaRPr sz="3000"/>
          </a:p>
        </p:txBody>
      </p:sp>
      <p:sp>
        <p:nvSpPr>
          <p:cNvPr id="17" name="object 17"/>
          <p:cNvSpPr/>
          <p:nvPr/>
        </p:nvSpPr>
        <p:spPr>
          <a:xfrm>
            <a:off x="1221872" y="2791324"/>
            <a:ext cx="213360" cy="2014855"/>
          </a:xfrm>
          <a:custGeom>
            <a:avLst/>
            <a:gdLst/>
            <a:ahLst/>
            <a:cxnLst/>
            <a:rect l="l" t="t" r="r" b="b"/>
            <a:pathLst>
              <a:path w="213359" h="2014854">
                <a:moveTo>
                  <a:pt x="0" y="0"/>
                </a:moveTo>
                <a:lnTo>
                  <a:pt x="213172" y="0"/>
                </a:lnTo>
                <a:lnTo>
                  <a:pt x="213172" y="2014668"/>
                </a:lnTo>
                <a:lnTo>
                  <a:pt x="0" y="2014668"/>
                </a:lnTo>
                <a:lnTo>
                  <a:pt x="0" y="0"/>
                </a:lnTo>
                <a:close/>
              </a:path>
            </a:pathLst>
          </a:custGeom>
          <a:solidFill>
            <a:srgbClr val="F4CCCC">
              <a:alpha val="5191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221872" y="2048097"/>
            <a:ext cx="956944" cy="2758440"/>
          </a:xfrm>
          <a:custGeom>
            <a:avLst/>
            <a:gdLst/>
            <a:ahLst/>
            <a:cxnLst/>
            <a:rect l="l" t="t" r="r" b="b"/>
            <a:pathLst>
              <a:path w="956944" h="2758440">
                <a:moveTo>
                  <a:pt x="0" y="743226"/>
                </a:moveTo>
                <a:lnTo>
                  <a:pt x="743226" y="0"/>
                </a:lnTo>
                <a:lnTo>
                  <a:pt x="956398" y="0"/>
                </a:lnTo>
                <a:lnTo>
                  <a:pt x="956398" y="2014670"/>
                </a:lnTo>
                <a:lnTo>
                  <a:pt x="213172" y="2757894"/>
                </a:lnTo>
                <a:lnTo>
                  <a:pt x="0" y="2757894"/>
                </a:lnTo>
                <a:lnTo>
                  <a:pt x="0" y="743226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221872" y="2048098"/>
            <a:ext cx="956944" cy="743585"/>
          </a:xfrm>
          <a:custGeom>
            <a:avLst/>
            <a:gdLst/>
            <a:ahLst/>
            <a:cxnLst/>
            <a:rect l="l" t="t" r="r" b="b"/>
            <a:pathLst>
              <a:path w="956944" h="743585">
                <a:moveTo>
                  <a:pt x="0" y="743226"/>
                </a:moveTo>
                <a:lnTo>
                  <a:pt x="213172" y="743226"/>
                </a:lnTo>
                <a:lnTo>
                  <a:pt x="95639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435044" y="2791324"/>
            <a:ext cx="0" cy="2014855"/>
          </a:xfrm>
          <a:custGeom>
            <a:avLst/>
            <a:gdLst/>
            <a:ahLst/>
            <a:cxnLst/>
            <a:rect l="l" t="t" r="r" b="b"/>
            <a:pathLst>
              <a:path h="2014854">
                <a:moveTo>
                  <a:pt x="0" y="0"/>
                </a:moveTo>
                <a:lnTo>
                  <a:pt x="0" y="201466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552739" y="1714496"/>
            <a:ext cx="2092325" cy="7437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32x32x3</a:t>
            </a:r>
            <a:r>
              <a:rPr kumimoji="0" sz="2400" b="0" i="0" u="none" strike="noStrike" kern="1200" cap="none" spc="-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image 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5x5x3</a:t>
            </a:r>
            <a:r>
              <a:rPr kumimoji="0" sz="2400" b="0" i="0" u="none" strike="noStrike" kern="1200" cap="none" spc="-6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filter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404258" y="1867498"/>
            <a:ext cx="929005" cy="220345"/>
          </a:xfrm>
          <a:custGeom>
            <a:avLst/>
            <a:gdLst/>
            <a:ahLst/>
            <a:cxnLst/>
            <a:rect l="l" t="t" r="r" b="b"/>
            <a:pathLst>
              <a:path w="929004" h="220344">
                <a:moveTo>
                  <a:pt x="928685" y="0"/>
                </a:moveTo>
                <a:lnTo>
                  <a:pt x="0" y="219929"/>
                </a:lnTo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362195" y="2072118"/>
            <a:ext cx="45720" cy="31115"/>
          </a:xfrm>
          <a:custGeom>
            <a:avLst/>
            <a:gdLst/>
            <a:ahLst/>
            <a:cxnLst/>
            <a:rect l="l" t="t" r="r" b="b"/>
            <a:pathLst>
              <a:path w="45719" h="31115">
                <a:moveTo>
                  <a:pt x="38434" y="0"/>
                </a:moveTo>
                <a:lnTo>
                  <a:pt x="0" y="25269"/>
                </a:lnTo>
                <a:lnTo>
                  <a:pt x="45687" y="30619"/>
                </a:lnTo>
                <a:lnTo>
                  <a:pt x="38434" y="0"/>
                </a:lnTo>
                <a:close/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090910" y="2351022"/>
            <a:ext cx="1346200" cy="523240"/>
          </a:xfrm>
          <a:custGeom>
            <a:avLst/>
            <a:gdLst/>
            <a:ahLst/>
            <a:cxnLst/>
            <a:rect l="l" t="t" r="r" b="b"/>
            <a:pathLst>
              <a:path w="1346200" h="523239">
                <a:moveTo>
                  <a:pt x="1345632" y="0"/>
                </a:moveTo>
                <a:lnTo>
                  <a:pt x="0" y="523188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050624" y="2859548"/>
            <a:ext cx="46355" cy="30480"/>
          </a:xfrm>
          <a:custGeom>
            <a:avLst/>
            <a:gdLst/>
            <a:ahLst/>
            <a:cxnLst/>
            <a:rect l="l" t="t" r="r" b="b"/>
            <a:pathLst>
              <a:path w="46355" h="30480">
                <a:moveTo>
                  <a:pt x="34587" y="0"/>
                </a:moveTo>
                <a:lnTo>
                  <a:pt x="0" y="30327"/>
                </a:lnTo>
                <a:lnTo>
                  <a:pt x="45989" y="29324"/>
                </a:lnTo>
                <a:lnTo>
                  <a:pt x="34587" y="0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628618" y="3742969"/>
            <a:ext cx="354965" cy="127000"/>
          </a:xfrm>
          <a:custGeom>
            <a:avLst/>
            <a:gdLst/>
            <a:ahLst/>
            <a:cxnLst/>
            <a:rect l="l" t="t" r="r" b="b"/>
            <a:pathLst>
              <a:path w="354964" h="127000">
                <a:moveTo>
                  <a:pt x="354474" y="126574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587918" y="3728145"/>
            <a:ext cx="46355" cy="29845"/>
          </a:xfrm>
          <a:custGeom>
            <a:avLst/>
            <a:gdLst/>
            <a:ahLst/>
            <a:cxnLst/>
            <a:rect l="l" t="t" r="r" b="b"/>
            <a:pathLst>
              <a:path w="46354" h="29844">
                <a:moveTo>
                  <a:pt x="45974" y="0"/>
                </a:moveTo>
                <a:lnTo>
                  <a:pt x="0" y="274"/>
                </a:lnTo>
                <a:lnTo>
                  <a:pt x="35399" y="29624"/>
                </a:lnTo>
                <a:lnTo>
                  <a:pt x="45974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143993" y="3683073"/>
            <a:ext cx="4799965" cy="1113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r>
              <a:rPr kumimoji="0" sz="1800" b="1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number: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208279" lvl="0" indent="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result of taking a dot product between the  filter and a small 5x5x3 chunk of the</a:t>
            </a:r>
            <a:r>
              <a:rPr kumimoji="0" sz="18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image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(i.e. 5*5*3 = 75-dimensional dot product +</a:t>
            </a:r>
            <a:r>
              <a:rPr kumimoji="0" sz="18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bias)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112015" y="2135498"/>
            <a:ext cx="370519" cy="282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216692" y="4893067"/>
            <a:ext cx="1225637" cy="393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itle 23"/>
          <p:cNvSpPr txBox="1">
            <a:spLocks/>
          </p:cNvSpPr>
          <p:nvPr/>
        </p:nvSpPr>
        <p:spPr>
          <a:xfrm>
            <a:off x="225099" y="199711"/>
            <a:ext cx="86938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Convolutions: More detail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54511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638396" y="3170793"/>
            <a:ext cx="132080" cy="663575"/>
          </a:xfrm>
          <a:custGeom>
            <a:avLst/>
            <a:gdLst/>
            <a:ahLst/>
            <a:cxnLst/>
            <a:rect l="l" t="t" r="r" b="b"/>
            <a:pathLst>
              <a:path w="132080" h="663575">
                <a:moveTo>
                  <a:pt x="0" y="0"/>
                </a:moveTo>
                <a:lnTo>
                  <a:pt x="131602" y="0"/>
                </a:lnTo>
                <a:lnTo>
                  <a:pt x="131602" y="663201"/>
                </a:lnTo>
                <a:lnTo>
                  <a:pt x="0" y="663201"/>
                </a:lnTo>
                <a:lnTo>
                  <a:pt x="0" y="0"/>
                </a:lnTo>
                <a:close/>
              </a:path>
            </a:pathLst>
          </a:custGeom>
          <a:solidFill>
            <a:srgbClr val="C8DAF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38397" y="3020096"/>
            <a:ext cx="282575" cy="814069"/>
          </a:xfrm>
          <a:custGeom>
            <a:avLst/>
            <a:gdLst/>
            <a:ahLst/>
            <a:cxnLst/>
            <a:rect l="l" t="t" r="r" b="b"/>
            <a:pathLst>
              <a:path w="282575" h="814069">
                <a:moveTo>
                  <a:pt x="0" y="150697"/>
                </a:moveTo>
                <a:lnTo>
                  <a:pt x="150697" y="0"/>
                </a:lnTo>
                <a:lnTo>
                  <a:pt x="282299" y="0"/>
                </a:lnTo>
                <a:lnTo>
                  <a:pt x="282299" y="663198"/>
                </a:lnTo>
                <a:lnTo>
                  <a:pt x="131602" y="813898"/>
                </a:lnTo>
                <a:lnTo>
                  <a:pt x="0" y="813898"/>
                </a:lnTo>
                <a:lnTo>
                  <a:pt x="0" y="150697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38397" y="3020095"/>
            <a:ext cx="282575" cy="151130"/>
          </a:xfrm>
          <a:custGeom>
            <a:avLst/>
            <a:gdLst/>
            <a:ahLst/>
            <a:cxnLst/>
            <a:rect l="l" t="t" r="r" b="b"/>
            <a:pathLst>
              <a:path w="282575" h="151130">
                <a:moveTo>
                  <a:pt x="0" y="150697"/>
                </a:moveTo>
                <a:lnTo>
                  <a:pt x="131602" y="150697"/>
                </a:lnTo>
                <a:lnTo>
                  <a:pt x="2822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69998" y="3170793"/>
            <a:ext cx="0" cy="663575"/>
          </a:xfrm>
          <a:custGeom>
            <a:avLst/>
            <a:gdLst/>
            <a:ahLst/>
            <a:cxnLst/>
            <a:rect l="l" t="t" r="r" b="b"/>
            <a:pathLst>
              <a:path h="663575">
                <a:moveTo>
                  <a:pt x="0" y="0"/>
                </a:moveTo>
                <a:lnTo>
                  <a:pt x="0" y="66320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234644" y="3285896"/>
            <a:ext cx="282575" cy="282575"/>
          </a:xfrm>
          <a:custGeom>
            <a:avLst/>
            <a:gdLst/>
            <a:ahLst/>
            <a:cxnLst/>
            <a:rect l="l" t="t" r="r" b="b"/>
            <a:pathLst>
              <a:path w="282575" h="282575">
                <a:moveTo>
                  <a:pt x="0" y="141149"/>
                </a:moveTo>
                <a:lnTo>
                  <a:pt x="7196" y="96535"/>
                </a:lnTo>
                <a:lnTo>
                  <a:pt x="27235" y="57788"/>
                </a:lnTo>
                <a:lnTo>
                  <a:pt x="57790" y="27233"/>
                </a:lnTo>
                <a:lnTo>
                  <a:pt x="96537" y="7195"/>
                </a:lnTo>
                <a:lnTo>
                  <a:pt x="141149" y="0"/>
                </a:lnTo>
                <a:lnTo>
                  <a:pt x="195165" y="10744"/>
                </a:lnTo>
                <a:lnTo>
                  <a:pt x="240949" y="41342"/>
                </a:lnTo>
                <a:lnTo>
                  <a:pt x="271552" y="87137"/>
                </a:lnTo>
                <a:lnTo>
                  <a:pt x="282299" y="141149"/>
                </a:lnTo>
                <a:lnTo>
                  <a:pt x="275103" y="185762"/>
                </a:lnTo>
                <a:lnTo>
                  <a:pt x="255064" y="224508"/>
                </a:lnTo>
                <a:lnTo>
                  <a:pt x="224508" y="255064"/>
                </a:lnTo>
                <a:lnTo>
                  <a:pt x="185762" y="275103"/>
                </a:lnTo>
                <a:lnTo>
                  <a:pt x="141149" y="282299"/>
                </a:lnTo>
                <a:lnTo>
                  <a:pt x="96537" y="275103"/>
                </a:lnTo>
                <a:lnTo>
                  <a:pt x="57790" y="255064"/>
                </a:lnTo>
                <a:lnTo>
                  <a:pt x="27235" y="224508"/>
                </a:lnTo>
                <a:lnTo>
                  <a:pt x="7196" y="185762"/>
                </a:lnTo>
                <a:lnTo>
                  <a:pt x="0" y="14114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45146" y="3427045"/>
            <a:ext cx="1489710" cy="399415"/>
          </a:xfrm>
          <a:custGeom>
            <a:avLst/>
            <a:gdLst/>
            <a:ahLst/>
            <a:cxnLst/>
            <a:rect l="l" t="t" r="r" b="b"/>
            <a:pathLst>
              <a:path w="1489710" h="399414">
                <a:moveTo>
                  <a:pt x="0" y="398999"/>
                </a:moveTo>
                <a:lnTo>
                  <a:pt x="1489496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764647" y="3189745"/>
            <a:ext cx="1470025" cy="237490"/>
          </a:xfrm>
          <a:custGeom>
            <a:avLst/>
            <a:gdLst/>
            <a:ahLst/>
            <a:cxnLst/>
            <a:rect l="l" t="t" r="r" b="b"/>
            <a:pathLst>
              <a:path w="1470025" h="237489">
                <a:moveTo>
                  <a:pt x="0" y="0"/>
                </a:moveTo>
                <a:lnTo>
                  <a:pt x="1469997" y="23729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900847" y="3040346"/>
            <a:ext cx="1334135" cy="386715"/>
          </a:xfrm>
          <a:custGeom>
            <a:avLst/>
            <a:gdLst/>
            <a:ahLst/>
            <a:cxnLst/>
            <a:rect l="l" t="t" r="r" b="b"/>
            <a:pathLst>
              <a:path w="1334135" h="386714">
                <a:moveTo>
                  <a:pt x="0" y="0"/>
                </a:moveTo>
                <a:lnTo>
                  <a:pt x="1333797" y="38669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926946" y="3427044"/>
            <a:ext cx="1308100" cy="250190"/>
          </a:xfrm>
          <a:custGeom>
            <a:avLst/>
            <a:gdLst/>
            <a:ahLst/>
            <a:cxnLst/>
            <a:rect l="l" t="t" r="r" b="b"/>
            <a:pathLst>
              <a:path w="1308100" h="250189">
                <a:moveTo>
                  <a:pt x="0" y="249599"/>
                </a:moveTo>
                <a:lnTo>
                  <a:pt x="130769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07518" y="4424670"/>
            <a:ext cx="280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32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71820" y="2351500"/>
            <a:ext cx="280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32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36911" y="4816308"/>
            <a:ext cx="153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25099" y="1056962"/>
            <a:ext cx="8693800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3000" spc="-5" dirty="0"/>
              <a:t>Convolution</a:t>
            </a:r>
            <a:r>
              <a:rPr sz="3000" spc="-35" dirty="0"/>
              <a:t> </a:t>
            </a:r>
            <a:r>
              <a:rPr sz="3000" spc="-5" dirty="0"/>
              <a:t>Layer</a:t>
            </a:r>
            <a:endParaRPr sz="3000"/>
          </a:p>
        </p:txBody>
      </p:sp>
      <p:sp>
        <p:nvSpPr>
          <p:cNvPr id="17" name="object 17"/>
          <p:cNvSpPr/>
          <p:nvPr/>
        </p:nvSpPr>
        <p:spPr>
          <a:xfrm>
            <a:off x="1221872" y="2791324"/>
            <a:ext cx="213360" cy="2014855"/>
          </a:xfrm>
          <a:custGeom>
            <a:avLst/>
            <a:gdLst/>
            <a:ahLst/>
            <a:cxnLst/>
            <a:rect l="l" t="t" r="r" b="b"/>
            <a:pathLst>
              <a:path w="213359" h="2014854">
                <a:moveTo>
                  <a:pt x="0" y="0"/>
                </a:moveTo>
                <a:lnTo>
                  <a:pt x="213172" y="0"/>
                </a:lnTo>
                <a:lnTo>
                  <a:pt x="213172" y="2014668"/>
                </a:lnTo>
                <a:lnTo>
                  <a:pt x="0" y="2014668"/>
                </a:lnTo>
                <a:lnTo>
                  <a:pt x="0" y="0"/>
                </a:lnTo>
                <a:close/>
              </a:path>
            </a:pathLst>
          </a:custGeom>
          <a:solidFill>
            <a:srgbClr val="F4CCCC">
              <a:alpha val="5191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221872" y="2048097"/>
            <a:ext cx="956944" cy="2758440"/>
          </a:xfrm>
          <a:custGeom>
            <a:avLst/>
            <a:gdLst/>
            <a:ahLst/>
            <a:cxnLst/>
            <a:rect l="l" t="t" r="r" b="b"/>
            <a:pathLst>
              <a:path w="956944" h="2758440">
                <a:moveTo>
                  <a:pt x="0" y="743226"/>
                </a:moveTo>
                <a:lnTo>
                  <a:pt x="743226" y="0"/>
                </a:lnTo>
                <a:lnTo>
                  <a:pt x="956398" y="0"/>
                </a:lnTo>
                <a:lnTo>
                  <a:pt x="956398" y="2014670"/>
                </a:lnTo>
                <a:lnTo>
                  <a:pt x="213172" y="2757894"/>
                </a:lnTo>
                <a:lnTo>
                  <a:pt x="0" y="2757894"/>
                </a:lnTo>
                <a:lnTo>
                  <a:pt x="0" y="743226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221872" y="2048098"/>
            <a:ext cx="956944" cy="743585"/>
          </a:xfrm>
          <a:custGeom>
            <a:avLst/>
            <a:gdLst/>
            <a:ahLst/>
            <a:cxnLst/>
            <a:rect l="l" t="t" r="r" b="b"/>
            <a:pathLst>
              <a:path w="956944" h="743585">
                <a:moveTo>
                  <a:pt x="0" y="743226"/>
                </a:moveTo>
                <a:lnTo>
                  <a:pt x="213172" y="743226"/>
                </a:lnTo>
                <a:lnTo>
                  <a:pt x="95639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435044" y="2791324"/>
            <a:ext cx="0" cy="2014855"/>
          </a:xfrm>
          <a:custGeom>
            <a:avLst/>
            <a:gdLst/>
            <a:ahLst/>
            <a:cxnLst/>
            <a:rect l="l" t="t" r="r" b="b"/>
            <a:pathLst>
              <a:path h="2014854">
                <a:moveTo>
                  <a:pt x="0" y="0"/>
                </a:moveTo>
                <a:lnTo>
                  <a:pt x="0" y="201466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404258" y="1867498"/>
            <a:ext cx="929005" cy="220345"/>
          </a:xfrm>
          <a:custGeom>
            <a:avLst/>
            <a:gdLst/>
            <a:ahLst/>
            <a:cxnLst/>
            <a:rect l="l" t="t" r="r" b="b"/>
            <a:pathLst>
              <a:path w="929004" h="220344">
                <a:moveTo>
                  <a:pt x="928685" y="0"/>
                </a:moveTo>
                <a:lnTo>
                  <a:pt x="0" y="219929"/>
                </a:lnTo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362195" y="2072118"/>
            <a:ext cx="45720" cy="31115"/>
          </a:xfrm>
          <a:custGeom>
            <a:avLst/>
            <a:gdLst/>
            <a:ahLst/>
            <a:cxnLst/>
            <a:rect l="l" t="t" r="r" b="b"/>
            <a:pathLst>
              <a:path w="45719" h="31115">
                <a:moveTo>
                  <a:pt x="38434" y="0"/>
                </a:moveTo>
                <a:lnTo>
                  <a:pt x="0" y="25269"/>
                </a:lnTo>
                <a:lnTo>
                  <a:pt x="45687" y="30619"/>
                </a:lnTo>
                <a:lnTo>
                  <a:pt x="38434" y="0"/>
                </a:lnTo>
                <a:close/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090910" y="2351022"/>
            <a:ext cx="1346200" cy="523240"/>
          </a:xfrm>
          <a:custGeom>
            <a:avLst/>
            <a:gdLst/>
            <a:ahLst/>
            <a:cxnLst/>
            <a:rect l="l" t="t" r="r" b="b"/>
            <a:pathLst>
              <a:path w="1346200" h="523239">
                <a:moveTo>
                  <a:pt x="1345632" y="0"/>
                </a:moveTo>
                <a:lnTo>
                  <a:pt x="0" y="523188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050624" y="2859548"/>
            <a:ext cx="46355" cy="30480"/>
          </a:xfrm>
          <a:custGeom>
            <a:avLst/>
            <a:gdLst/>
            <a:ahLst/>
            <a:cxnLst/>
            <a:rect l="l" t="t" r="r" b="b"/>
            <a:pathLst>
              <a:path w="46355" h="30480">
                <a:moveTo>
                  <a:pt x="34587" y="0"/>
                </a:moveTo>
                <a:lnTo>
                  <a:pt x="0" y="30327"/>
                </a:lnTo>
                <a:lnTo>
                  <a:pt x="45989" y="29324"/>
                </a:lnTo>
                <a:lnTo>
                  <a:pt x="34587" y="0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971892" y="3430344"/>
            <a:ext cx="2308860" cy="0"/>
          </a:xfrm>
          <a:custGeom>
            <a:avLst/>
            <a:gdLst/>
            <a:ahLst/>
            <a:cxnLst/>
            <a:rect l="l" t="t" r="r" b="b"/>
            <a:pathLst>
              <a:path w="2308860">
                <a:moveTo>
                  <a:pt x="0" y="0"/>
                </a:moveTo>
                <a:lnTo>
                  <a:pt x="2308645" y="0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280538" y="3414619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0" y="31449"/>
                </a:moveTo>
                <a:lnTo>
                  <a:pt x="43224" y="15724"/>
                </a:lnTo>
                <a:lnTo>
                  <a:pt x="0" y="0"/>
                </a:lnTo>
                <a:lnTo>
                  <a:pt x="0" y="31449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074935" y="2912271"/>
            <a:ext cx="92710" cy="1894205"/>
          </a:xfrm>
          <a:custGeom>
            <a:avLst/>
            <a:gdLst/>
            <a:ahLst/>
            <a:cxnLst/>
            <a:rect l="l" t="t" r="r" b="b"/>
            <a:pathLst>
              <a:path w="92709" h="1894204">
                <a:moveTo>
                  <a:pt x="0" y="0"/>
                </a:moveTo>
                <a:lnTo>
                  <a:pt x="92224" y="0"/>
                </a:lnTo>
                <a:lnTo>
                  <a:pt x="92224" y="1893721"/>
                </a:lnTo>
                <a:lnTo>
                  <a:pt x="0" y="1893721"/>
                </a:lnTo>
                <a:lnTo>
                  <a:pt x="0" y="0"/>
                </a:lnTo>
                <a:close/>
              </a:path>
            </a:pathLst>
          </a:custGeom>
          <a:solidFill>
            <a:srgbClr val="C8DAF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074935" y="2048097"/>
            <a:ext cx="956944" cy="2758440"/>
          </a:xfrm>
          <a:custGeom>
            <a:avLst/>
            <a:gdLst/>
            <a:ahLst/>
            <a:cxnLst/>
            <a:rect l="l" t="t" r="r" b="b"/>
            <a:pathLst>
              <a:path w="956945" h="2758440">
                <a:moveTo>
                  <a:pt x="0" y="864173"/>
                </a:moveTo>
                <a:lnTo>
                  <a:pt x="864173" y="0"/>
                </a:lnTo>
                <a:lnTo>
                  <a:pt x="956398" y="0"/>
                </a:lnTo>
                <a:lnTo>
                  <a:pt x="956398" y="1893721"/>
                </a:lnTo>
                <a:lnTo>
                  <a:pt x="92224" y="2757894"/>
                </a:lnTo>
                <a:lnTo>
                  <a:pt x="0" y="2757894"/>
                </a:lnTo>
                <a:lnTo>
                  <a:pt x="0" y="864173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074935" y="2048098"/>
            <a:ext cx="956944" cy="864235"/>
          </a:xfrm>
          <a:custGeom>
            <a:avLst/>
            <a:gdLst/>
            <a:ahLst/>
            <a:cxnLst/>
            <a:rect l="l" t="t" r="r" b="b"/>
            <a:pathLst>
              <a:path w="956945" h="864235">
                <a:moveTo>
                  <a:pt x="0" y="864173"/>
                </a:moveTo>
                <a:lnTo>
                  <a:pt x="92224" y="864173"/>
                </a:lnTo>
                <a:lnTo>
                  <a:pt x="95639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167160" y="2912271"/>
            <a:ext cx="0" cy="1894205"/>
          </a:xfrm>
          <a:custGeom>
            <a:avLst/>
            <a:gdLst/>
            <a:ahLst/>
            <a:cxnLst/>
            <a:rect l="l" t="t" r="r" b="b"/>
            <a:pathLst>
              <a:path h="1894204">
                <a:moveTo>
                  <a:pt x="0" y="0"/>
                </a:moveTo>
                <a:lnTo>
                  <a:pt x="0" y="189372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552739" y="1457505"/>
            <a:ext cx="5225415" cy="9791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5080" lvl="0" indent="0" algn="r" defTabSz="914400" rtl="0" eaLnBrk="1" fontAlgn="auto" latinLnBrk="0" hangingPunct="1">
              <a:lnSpc>
                <a:spcPts val="20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activation</a:t>
            </a:r>
            <a:r>
              <a:rPr kumimoji="0" sz="1800" b="1" i="0" u="none" strike="noStrike" kern="1200" cap="none" spc="-5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map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7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32x32x3</a:t>
            </a:r>
            <a:r>
              <a:rPr kumimoji="0" sz="2400" b="0" i="0" u="none" strike="noStrike" kern="1200" cap="none" spc="-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image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5x5x3</a:t>
            </a:r>
            <a:r>
              <a:rPr kumimoji="0" sz="2400" b="0" i="0" u="none" strike="noStrike" kern="1200" cap="none" spc="-6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filter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032453" y="4838149"/>
            <a:ext cx="153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699963" y="4382474"/>
            <a:ext cx="280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915440" y="2971490"/>
            <a:ext cx="4469130" cy="12545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508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2060575" lvl="0" indent="0" algn="l" defTabSz="914400" rtl="0" eaLnBrk="1" fontAlgn="auto" latinLnBrk="0" hangingPunct="1">
              <a:lnSpc>
                <a:spcPct val="100699"/>
              </a:lnSpc>
              <a:spcBef>
                <a:spcPts val="10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convolve (slide) over all  spatial</a:t>
            </a:r>
            <a:r>
              <a:rPr kumimoji="0" sz="1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locations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8" name="Title 23"/>
          <p:cNvSpPr txBox="1">
            <a:spLocks/>
          </p:cNvSpPr>
          <p:nvPr/>
        </p:nvSpPr>
        <p:spPr>
          <a:xfrm>
            <a:off x="225099" y="199711"/>
            <a:ext cx="86938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Convolutions: More detail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43659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7074935" y="2912271"/>
            <a:ext cx="92710" cy="1894205"/>
          </a:xfrm>
          <a:custGeom>
            <a:avLst/>
            <a:gdLst/>
            <a:ahLst/>
            <a:cxnLst/>
            <a:rect l="l" t="t" r="r" b="b"/>
            <a:pathLst>
              <a:path w="92709" h="1894204">
                <a:moveTo>
                  <a:pt x="0" y="0"/>
                </a:moveTo>
                <a:lnTo>
                  <a:pt x="92224" y="0"/>
                </a:lnTo>
                <a:lnTo>
                  <a:pt x="92224" y="1893721"/>
                </a:lnTo>
                <a:lnTo>
                  <a:pt x="0" y="1893721"/>
                </a:lnTo>
                <a:lnTo>
                  <a:pt x="0" y="0"/>
                </a:lnTo>
                <a:close/>
              </a:path>
            </a:pathLst>
          </a:custGeom>
          <a:solidFill>
            <a:srgbClr val="C8DAF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74935" y="2048097"/>
            <a:ext cx="956944" cy="2758440"/>
          </a:xfrm>
          <a:custGeom>
            <a:avLst/>
            <a:gdLst/>
            <a:ahLst/>
            <a:cxnLst/>
            <a:rect l="l" t="t" r="r" b="b"/>
            <a:pathLst>
              <a:path w="956945" h="2758440">
                <a:moveTo>
                  <a:pt x="0" y="864173"/>
                </a:moveTo>
                <a:lnTo>
                  <a:pt x="864173" y="0"/>
                </a:lnTo>
                <a:lnTo>
                  <a:pt x="956398" y="0"/>
                </a:lnTo>
                <a:lnTo>
                  <a:pt x="956398" y="1893721"/>
                </a:lnTo>
                <a:lnTo>
                  <a:pt x="92224" y="2757894"/>
                </a:lnTo>
                <a:lnTo>
                  <a:pt x="0" y="2757894"/>
                </a:lnTo>
                <a:lnTo>
                  <a:pt x="0" y="864173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074935" y="2048098"/>
            <a:ext cx="956944" cy="864235"/>
          </a:xfrm>
          <a:custGeom>
            <a:avLst/>
            <a:gdLst/>
            <a:ahLst/>
            <a:cxnLst/>
            <a:rect l="l" t="t" r="r" b="b"/>
            <a:pathLst>
              <a:path w="956945" h="864235">
                <a:moveTo>
                  <a:pt x="0" y="864173"/>
                </a:moveTo>
                <a:lnTo>
                  <a:pt x="92224" y="864173"/>
                </a:lnTo>
                <a:lnTo>
                  <a:pt x="95639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167160" y="2912271"/>
            <a:ext cx="0" cy="1894205"/>
          </a:xfrm>
          <a:custGeom>
            <a:avLst/>
            <a:gdLst/>
            <a:ahLst/>
            <a:cxnLst/>
            <a:rect l="l" t="t" r="r" b="b"/>
            <a:pathLst>
              <a:path h="1894204">
                <a:moveTo>
                  <a:pt x="0" y="0"/>
                </a:moveTo>
                <a:lnTo>
                  <a:pt x="0" y="189372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638396" y="3170793"/>
            <a:ext cx="132080" cy="663575"/>
          </a:xfrm>
          <a:custGeom>
            <a:avLst/>
            <a:gdLst/>
            <a:ahLst/>
            <a:cxnLst/>
            <a:rect l="l" t="t" r="r" b="b"/>
            <a:pathLst>
              <a:path w="132080" h="663575">
                <a:moveTo>
                  <a:pt x="0" y="0"/>
                </a:moveTo>
                <a:lnTo>
                  <a:pt x="131602" y="0"/>
                </a:lnTo>
                <a:lnTo>
                  <a:pt x="131602" y="663201"/>
                </a:lnTo>
                <a:lnTo>
                  <a:pt x="0" y="663201"/>
                </a:lnTo>
                <a:lnTo>
                  <a:pt x="0" y="0"/>
                </a:lnTo>
                <a:close/>
              </a:path>
            </a:pathLst>
          </a:custGeom>
          <a:solidFill>
            <a:srgbClr val="D8E9D3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38397" y="3020096"/>
            <a:ext cx="282575" cy="814069"/>
          </a:xfrm>
          <a:custGeom>
            <a:avLst/>
            <a:gdLst/>
            <a:ahLst/>
            <a:cxnLst/>
            <a:rect l="l" t="t" r="r" b="b"/>
            <a:pathLst>
              <a:path w="282575" h="814069">
                <a:moveTo>
                  <a:pt x="0" y="150697"/>
                </a:moveTo>
                <a:lnTo>
                  <a:pt x="150697" y="0"/>
                </a:lnTo>
                <a:lnTo>
                  <a:pt x="282299" y="0"/>
                </a:lnTo>
                <a:lnTo>
                  <a:pt x="282299" y="663198"/>
                </a:lnTo>
                <a:lnTo>
                  <a:pt x="131602" y="813898"/>
                </a:lnTo>
                <a:lnTo>
                  <a:pt x="0" y="813898"/>
                </a:lnTo>
                <a:lnTo>
                  <a:pt x="0" y="150697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638397" y="3020095"/>
            <a:ext cx="282575" cy="151130"/>
          </a:xfrm>
          <a:custGeom>
            <a:avLst/>
            <a:gdLst/>
            <a:ahLst/>
            <a:cxnLst/>
            <a:rect l="l" t="t" r="r" b="b"/>
            <a:pathLst>
              <a:path w="282575" h="151130">
                <a:moveTo>
                  <a:pt x="0" y="150697"/>
                </a:moveTo>
                <a:lnTo>
                  <a:pt x="131602" y="150697"/>
                </a:lnTo>
                <a:lnTo>
                  <a:pt x="2822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69998" y="3170793"/>
            <a:ext cx="0" cy="663575"/>
          </a:xfrm>
          <a:custGeom>
            <a:avLst/>
            <a:gdLst/>
            <a:ahLst/>
            <a:cxnLst/>
            <a:rect l="l" t="t" r="r" b="b"/>
            <a:pathLst>
              <a:path h="663575">
                <a:moveTo>
                  <a:pt x="0" y="0"/>
                </a:moveTo>
                <a:lnTo>
                  <a:pt x="0" y="66320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234644" y="3285896"/>
            <a:ext cx="282575" cy="282575"/>
          </a:xfrm>
          <a:custGeom>
            <a:avLst/>
            <a:gdLst/>
            <a:ahLst/>
            <a:cxnLst/>
            <a:rect l="l" t="t" r="r" b="b"/>
            <a:pathLst>
              <a:path w="282575" h="282575">
                <a:moveTo>
                  <a:pt x="0" y="141149"/>
                </a:moveTo>
                <a:lnTo>
                  <a:pt x="7196" y="96535"/>
                </a:lnTo>
                <a:lnTo>
                  <a:pt x="27235" y="57788"/>
                </a:lnTo>
                <a:lnTo>
                  <a:pt x="57790" y="27233"/>
                </a:lnTo>
                <a:lnTo>
                  <a:pt x="96537" y="7195"/>
                </a:lnTo>
                <a:lnTo>
                  <a:pt x="141149" y="0"/>
                </a:lnTo>
                <a:lnTo>
                  <a:pt x="195165" y="10744"/>
                </a:lnTo>
                <a:lnTo>
                  <a:pt x="240949" y="41342"/>
                </a:lnTo>
                <a:lnTo>
                  <a:pt x="271552" y="87137"/>
                </a:lnTo>
                <a:lnTo>
                  <a:pt x="282299" y="141149"/>
                </a:lnTo>
                <a:lnTo>
                  <a:pt x="275103" y="185762"/>
                </a:lnTo>
                <a:lnTo>
                  <a:pt x="255064" y="224508"/>
                </a:lnTo>
                <a:lnTo>
                  <a:pt x="224508" y="255064"/>
                </a:lnTo>
                <a:lnTo>
                  <a:pt x="185762" y="275103"/>
                </a:lnTo>
                <a:lnTo>
                  <a:pt x="141149" y="282299"/>
                </a:lnTo>
                <a:lnTo>
                  <a:pt x="96537" y="275103"/>
                </a:lnTo>
                <a:lnTo>
                  <a:pt x="57790" y="255064"/>
                </a:lnTo>
                <a:lnTo>
                  <a:pt x="27235" y="224508"/>
                </a:lnTo>
                <a:lnTo>
                  <a:pt x="7196" y="185762"/>
                </a:lnTo>
                <a:lnTo>
                  <a:pt x="0" y="14114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745146" y="3427045"/>
            <a:ext cx="1489710" cy="399415"/>
          </a:xfrm>
          <a:custGeom>
            <a:avLst/>
            <a:gdLst/>
            <a:ahLst/>
            <a:cxnLst/>
            <a:rect l="l" t="t" r="r" b="b"/>
            <a:pathLst>
              <a:path w="1489710" h="399414">
                <a:moveTo>
                  <a:pt x="0" y="398999"/>
                </a:moveTo>
                <a:lnTo>
                  <a:pt x="1489496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764647" y="3189745"/>
            <a:ext cx="1470025" cy="237490"/>
          </a:xfrm>
          <a:custGeom>
            <a:avLst/>
            <a:gdLst/>
            <a:ahLst/>
            <a:cxnLst/>
            <a:rect l="l" t="t" r="r" b="b"/>
            <a:pathLst>
              <a:path w="1470025" h="237489">
                <a:moveTo>
                  <a:pt x="0" y="0"/>
                </a:moveTo>
                <a:lnTo>
                  <a:pt x="1469997" y="23729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900847" y="3040346"/>
            <a:ext cx="1334135" cy="386715"/>
          </a:xfrm>
          <a:custGeom>
            <a:avLst/>
            <a:gdLst/>
            <a:ahLst/>
            <a:cxnLst/>
            <a:rect l="l" t="t" r="r" b="b"/>
            <a:pathLst>
              <a:path w="1334135" h="386714">
                <a:moveTo>
                  <a:pt x="0" y="0"/>
                </a:moveTo>
                <a:lnTo>
                  <a:pt x="1333797" y="38669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926946" y="3427044"/>
            <a:ext cx="1308100" cy="250190"/>
          </a:xfrm>
          <a:custGeom>
            <a:avLst/>
            <a:gdLst/>
            <a:ahLst/>
            <a:cxnLst/>
            <a:rect l="l" t="t" r="r" b="b"/>
            <a:pathLst>
              <a:path w="1308100" h="250189">
                <a:moveTo>
                  <a:pt x="0" y="249599"/>
                </a:moveTo>
                <a:lnTo>
                  <a:pt x="130769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07518" y="4424670"/>
            <a:ext cx="280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32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71820" y="2351500"/>
            <a:ext cx="280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32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36911" y="4816308"/>
            <a:ext cx="153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93900" y="997684"/>
            <a:ext cx="3095625" cy="466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Convolution</a:t>
            </a:r>
            <a:r>
              <a:rPr kumimoji="0" sz="30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Layer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552739" y="1714496"/>
            <a:ext cx="2092325" cy="7437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32x32x3</a:t>
            </a:r>
            <a:r>
              <a:rPr kumimoji="0" sz="2400" b="0" i="0" u="none" strike="noStrike" kern="1200" cap="none" spc="-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image 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5x5x3</a:t>
            </a:r>
            <a:r>
              <a:rPr kumimoji="0" sz="2400" b="0" i="0" u="none" strike="noStrike" kern="1200" cap="none" spc="-60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filter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404258" y="1867498"/>
            <a:ext cx="929005" cy="220345"/>
          </a:xfrm>
          <a:custGeom>
            <a:avLst/>
            <a:gdLst/>
            <a:ahLst/>
            <a:cxnLst/>
            <a:rect l="l" t="t" r="r" b="b"/>
            <a:pathLst>
              <a:path w="929004" h="220344">
                <a:moveTo>
                  <a:pt x="928685" y="0"/>
                </a:moveTo>
                <a:lnTo>
                  <a:pt x="0" y="219929"/>
                </a:lnTo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362195" y="2072118"/>
            <a:ext cx="45720" cy="31115"/>
          </a:xfrm>
          <a:custGeom>
            <a:avLst/>
            <a:gdLst/>
            <a:ahLst/>
            <a:cxnLst/>
            <a:rect l="l" t="t" r="r" b="b"/>
            <a:pathLst>
              <a:path w="45719" h="31115">
                <a:moveTo>
                  <a:pt x="38434" y="0"/>
                </a:moveTo>
                <a:lnTo>
                  <a:pt x="0" y="25269"/>
                </a:lnTo>
                <a:lnTo>
                  <a:pt x="45687" y="30619"/>
                </a:lnTo>
                <a:lnTo>
                  <a:pt x="38434" y="0"/>
                </a:lnTo>
                <a:close/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090910" y="2351022"/>
            <a:ext cx="1346200" cy="523240"/>
          </a:xfrm>
          <a:custGeom>
            <a:avLst/>
            <a:gdLst/>
            <a:ahLst/>
            <a:cxnLst/>
            <a:rect l="l" t="t" r="r" b="b"/>
            <a:pathLst>
              <a:path w="1346200" h="523239">
                <a:moveTo>
                  <a:pt x="1345632" y="0"/>
                </a:moveTo>
                <a:lnTo>
                  <a:pt x="0" y="523188"/>
                </a:lnTo>
              </a:path>
            </a:pathLst>
          </a:custGeom>
          <a:ln w="9524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050624" y="2859548"/>
            <a:ext cx="46355" cy="30480"/>
          </a:xfrm>
          <a:custGeom>
            <a:avLst/>
            <a:gdLst/>
            <a:ahLst/>
            <a:cxnLst/>
            <a:rect l="l" t="t" r="r" b="b"/>
            <a:pathLst>
              <a:path w="46355" h="30480">
                <a:moveTo>
                  <a:pt x="34587" y="0"/>
                </a:moveTo>
                <a:lnTo>
                  <a:pt x="0" y="30327"/>
                </a:lnTo>
                <a:lnTo>
                  <a:pt x="45989" y="29324"/>
                </a:lnTo>
                <a:lnTo>
                  <a:pt x="34587" y="0"/>
                </a:lnTo>
                <a:close/>
              </a:path>
            </a:pathLst>
          </a:custGeom>
          <a:ln w="9524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971892" y="3430344"/>
            <a:ext cx="2308860" cy="0"/>
          </a:xfrm>
          <a:custGeom>
            <a:avLst/>
            <a:gdLst/>
            <a:ahLst/>
            <a:cxnLst/>
            <a:rect l="l" t="t" r="r" b="b"/>
            <a:pathLst>
              <a:path w="2308860">
                <a:moveTo>
                  <a:pt x="0" y="0"/>
                </a:moveTo>
                <a:lnTo>
                  <a:pt x="2308645" y="0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280538" y="3414619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0" y="31449"/>
                </a:moveTo>
                <a:lnTo>
                  <a:pt x="43224" y="15724"/>
                </a:lnTo>
                <a:lnTo>
                  <a:pt x="0" y="0"/>
                </a:lnTo>
                <a:lnTo>
                  <a:pt x="0" y="31449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452910" y="2912271"/>
            <a:ext cx="92710" cy="1894205"/>
          </a:xfrm>
          <a:custGeom>
            <a:avLst/>
            <a:gdLst/>
            <a:ahLst/>
            <a:cxnLst/>
            <a:rect l="l" t="t" r="r" b="b"/>
            <a:pathLst>
              <a:path w="92709" h="1894204">
                <a:moveTo>
                  <a:pt x="0" y="0"/>
                </a:moveTo>
                <a:lnTo>
                  <a:pt x="92224" y="0"/>
                </a:lnTo>
                <a:lnTo>
                  <a:pt x="92224" y="1893721"/>
                </a:lnTo>
                <a:lnTo>
                  <a:pt x="0" y="1893721"/>
                </a:lnTo>
                <a:lnTo>
                  <a:pt x="0" y="0"/>
                </a:lnTo>
                <a:close/>
              </a:path>
            </a:pathLst>
          </a:custGeom>
          <a:solidFill>
            <a:srgbClr val="D8E9D3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452910" y="2048097"/>
            <a:ext cx="956944" cy="2758440"/>
          </a:xfrm>
          <a:custGeom>
            <a:avLst/>
            <a:gdLst/>
            <a:ahLst/>
            <a:cxnLst/>
            <a:rect l="l" t="t" r="r" b="b"/>
            <a:pathLst>
              <a:path w="956945" h="2758440">
                <a:moveTo>
                  <a:pt x="0" y="864173"/>
                </a:moveTo>
                <a:lnTo>
                  <a:pt x="864173" y="0"/>
                </a:lnTo>
                <a:lnTo>
                  <a:pt x="956398" y="0"/>
                </a:lnTo>
                <a:lnTo>
                  <a:pt x="956398" y="1893721"/>
                </a:lnTo>
                <a:lnTo>
                  <a:pt x="92224" y="2757894"/>
                </a:lnTo>
                <a:lnTo>
                  <a:pt x="0" y="2757894"/>
                </a:lnTo>
                <a:lnTo>
                  <a:pt x="0" y="864173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452910" y="2048098"/>
            <a:ext cx="956944" cy="864235"/>
          </a:xfrm>
          <a:custGeom>
            <a:avLst/>
            <a:gdLst/>
            <a:ahLst/>
            <a:cxnLst/>
            <a:rect l="l" t="t" r="r" b="b"/>
            <a:pathLst>
              <a:path w="956945" h="864235">
                <a:moveTo>
                  <a:pt x="0" y="864173"/>
                </a:moveTo>
                <a:lnTo>
                  <a:pt x="92224" y="864173"/>
                </a:lnTo>
                <a:lnTo>
                  <a:pt x="95639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545134" y="2912271"/>
            <a:ext cx="0" cy="1894205"/>
          </a:xfrm>
          <a:custGeom>
            <a:avLst/>
            <a:gdLst/>
            <a:ahLst/>
            <a:cxnLst/>
            <a:rect l="l" t="t" r="r" b="b"/>
            <a:pathLst>
              <a:path h="1894204">
                <a:moveTo>
                  <a:pt x="0" y="0"/>
                </a:moveTo>
                <a:lnTo>
                  <a:pt x="0" y="189372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122910" y="1686104"/>
            <a:ext cx="1751964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activation</a:t>
            </a:r>
            <a:r>
              <a:rPr kumimoji="0" sz="1800" b="1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maps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410433" y="4838149"/>
            <a:ext cx="153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077943" y="4382474"/>
            <a:ext cx="280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915441" y="2971490"/>
            <a:ext cx="4846955" cy="12545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508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2438400" lvl="0" indent="0" algn="l" defTabSz="914400" rtl="0" eaLnBrk="1" fontAlgn="auto" latinLnBrk="0" hangingPunct="1">
              <a:lnSpc>
                <a:spcPct val="100699"/>
              </a:lnSpc>
              <a:spcBef>
                <a:spcPts val="10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convolve (slide) over all  spatial</a:t>
            </a:r>
            <a:r>
              <a:rPr kumimoji="0" sz="1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locations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221872" y="2791324"/>
            <a:ext cx="213360" cy="2014855"/>
          </a:xfrm>
          <a:custGeom>
            <a:avLst/>
            <a:gdLst/>
            <a:ahLst/>
            <a:cxnLst/>
            <a:rect l="l" t="t" r="r" b="b"/>
            <a:pathLst>
              <a:path w="213359" h="2014854">
                <a:moveTo>
                  <a:pt x="0" y="0"/>
                </a:moveTo>
                <a:lnTo>
                  <a:pt x="213172" y="0"/>
                </a:lnTo>
                <a:lnTo>
                  <a:pt x="213172" y="2014668"/>
                </a:lnTo>
                <a:lnTo>
                  <a:pt x="0" y="2014668"/>
                </a:lnTo>
                <a:lnTo>
                  <a:pt x="0" y="0"/>
                </a:lnTo>
                <a:close/>
              </a:path>
            </a:pathLst>
          </a:custGeom>
          <a:solidFill>
            <a:srgbClr val="F4CCCC">
              <a:alpha val="5191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221872" y="2048097"/>
            <a:ext cx="956944" cy="2758440"/>
          </a:xfrm>
          <a:custGeom>
            <a:avLst/>
            <a:gdLst/>
            <a:ahLst/>
            <a:cxnLst/>
            <a:rect l="l" t="t" r="r" b="b"/>
            <a:pathLst>
              <a:path w="956944" h="2758440">
                <a:moveTo>
                  <a:pt x="0" y="743226"/>
                </a:moveTo>
                <a:lnTo>
                  <a:pt x="743226" y="0"/>
                </a:lnTo>
                <a:lnTo>
                  <a:pt x="956398" y="0"/>
                </a:lnTo>
                <a:lnTo>
                  <a:pt x="956398" y="2014670"/>
                </a:lnTo>
                <a:lnTo>
                  <a:pt x="213172" y="2757894"/>
                </a:lnTo>
                <a:lnTo>
                  <a:pt x="0" y="2757894"/>
                </a:lnTo>
                <a:lnTo>
                  <a:pt x="0" y="743226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221872" y="2048098"/>
            <a:ext cx="956944" cy="743585"/>
          </a:xfrm>
          <a:custGeom>
            <a:avLst/>
            <a:gdLst/>
            <a:ahLst/>
            <a:cxnLst/>
            <a:rect l="l" t="t" r="r" b="b"/>
            <a:pathLst>
              <a:path w="956944" h="743585">
                <a:moveTo>
                  <a:pt x="0" y="743226"/>
                </a:moveTo>
                <a:lnTo>
                  <a:pt x="213172" y="743226"/>
                </a:lnTo>
                <a:lnTo>
                  <a:pt x="95639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435044" y="2791324"/>
            <a:ext cx="0" cy="2014855"/>
          </a:xfrm>
          <a:custGeom>
            <a:avLst/>
            <a:gdLst/>
            <a:ahLst/>
            <a:cxnLst/>
            <a:rect l="l" t="t" r="r" b="b"/>
            <a:pathLst>
              <a:path h="2014854">
                <a:moveTo>
                  <a:pt x="0" y="0"/>
                </a:moveTo>
                <a:lnTo>
                  <a:pt x="0" y="201466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4184568" y="874882"/>
            <a:ext cx="410845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spc="-5" dirty="0"/>
              <a:t>consider a second, </a:t>
            </a:r>
            <a:r>
              <a:rPr sz="2400" spc="-5" dirty="0">
                <a:solidFill>
                  <a:srgbClr val="38751C"/>
                </a:solidFill>
              </a:rPr>
              <a:t>green</a:t>
            </a:r>
            <a:r>
              <a:rPr sz="2400" spc="30" dirty="0">
                <a:solidFill>
                  <a:srgbClr val="38751C"/>
                </a:solidFill>
              </a:rPr>
              <a:t> </a:t>
            </a:r>
            <a:r>
              <a:rPr sz="2400" spc="-5" dirty="0"/>
              <a:t>filter</a:t>
            </a:r>
            <a:endParaRPr sz="2400"/>
          </a:p>
        </p:txBody>
      </p:sp>
      <p:sp>
        <p:nvSpPr>
          <p:cNvPr id="44" name="Title 23"/>
          <p:cNvSpPr txBox="1">
            <a:spLocks/>
          </p:cNvSpPr>
          <p:nvPr/>
        </p:nvSpPr>
        <p:spPr>
          <a:xfrm>
            <a:off x="225099" y="199711"/>
            <a:ext cx="86938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Convolutions: More detail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38815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221872" y="2562725"/>
            <a:ext cx="213360" cy="2014855"/>
          </a:xfrm>
          <a:custGeom>
            <a:avLst/>
            <a:gdLst/>
            <a:ahLst/>
            <a:cxnLst/>
            <a:rect l="l" t="t" r="r" b="b"/>
            <a:pathLst>
              <a:path w="213359" h="2014854">
                <a:moveTo>
                  <a:pt x="0" y="0"/>
                </a:moveTo>
                <a:lnTo>
                  <a:pt x="213172" y="0"/>
                </a:lnTo>
                <a:lnTo>
                  <a:pt x="213172" y="2014668"/>
                </a:lnTo>
                <a:lnTo>
                  <a:pt x="0" y="2014668"/>
                </a:lnTo>
                <a:lnTo>
                  <a:pt x="0" y="0"/>
                </a:lnTo>
                <a:close/>
              </a:path>
            </a:pathLst>
          </a:custGeom>
          <a:solidFill>
            <a:srgbClr val="F4CCCC">
              <a:alpha val="5191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21872" y="1819498"/>
            <a:ext cx="956944" cy="2758440"/>
          </a:xfrm>
          <a:custGeom>
            <a:avLst/>
            <a:gdLst/>
            <a:ahLst/>
            <a:cxnLst/>
            <a:rect l="l" t="t" r="r" b="b"/>
            <a:pathLst>
              <a:path w="956944" h="2758440">
                <a:moveTo>
                  <a:pt x="0" y="743226"/>
                </a:moveTo>
                <a:lnTo>
                  <a:pt x="743226" y="0"/>
                </a:lnTo>
                <a:lnTo>
                  <a:pt x="956398" y="0"/>
                </a:lnTo>
                <a:lnTo>
                  <a:pt x="956398" y="2014670"/>
                </a:lnTo>
                <a:lnTo>
                  <a:pt x="213172" y="2757894"/>
                </a:lnTo>
                <a:lnTo>
                  <a:pt x="0" y="2757894"/>
                </a:lnTo>
                <a:lnTo>
                  <a:pt x="0" y="743226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21872" y="1819499"/>
            <a:ext cx="956944" cy="743585"/>
          </a:xfrm>
          <a:custGeom>
            <a:avLst/>
            <a:gdLst/>
            <a:ahLst/>
            <a:cxnLst/>
            <a:rect l="l" t="t" r="r" b="b"/>
            <a:pathLst>
              <a:path w="956944" h="743585">
                <a:moveTo>
                  <a:pt x="0" y="743226"/>
                </a:moveTo>
                <a:lnTo>
                  <a:pt x="213172" y="743226"/>
                </a:lnTo>
                <a:lnTo>
                  <a:pt x="95639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35044" y="2562725"/>
            <a:ext cx="0" cy="2014855"/>
          </a:xfrm>
          <a:custGeom>
            <a:avLst/>
            <a:gdLst/>
            <a:ahLst/>
            <a:cxnLst/>
            <a:rect l="l" t="t" r="r" b="b"/>
            <a:pathLst>
              <a:path h="2014854">
                <a:moveTo>
                  <a:pt x="0" y="0"/>
                </a:moveTo>
                <a:lnTo>
                  <a:pt x="0" y="201466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703338" y="2683672"/>
            <a:ext cx="92710" cy="1894205"/>
          </a:xfrm>
          <a:custGeom>
            <a:avLst/>
            <a:gdLst/>
            <a:ahLst/>
            <a:cxnLst/>
            <a:rect l="l" t="t" r="r" b="b"/>
            <a:pathLst>
              <a:path w="92710" h="1894204">
                <a:moveTo>
                  <a:pt x="0" y="0"/>
                </a:moveTo>
                <a:lnTo>
                  <a:pt x="92224" y="0"/>
                </a:lnTo>
                <a:lnTo>
                  <a:pt x="92224" y="1893721"/>
                </a:lnTo>
                <a:lnTo>
                  <a:pt x="0" y="1893721"/>
                </a:lnTo>
                <a:lnTo>
                  <a:pt x="0" y="0"/>
                </a:lnTo>
                <a:close/>
              </a:path>
            </a:pathLst>
          </a:custGeom>
          <a:solidFill>
            <a:srgbClr val="C8DAF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703338" y="1819498"/>
            <a:ext cx="956944" cy="2758440"/>
          </a:xfrm>
          <a:custGeom>
            <a:avLst/>
            <a:gdLst/>
            <a:ahLst/>
            <a:cxnLst/>
            <a:rect l="l" t="t" r="r" b="b"/>
            <a:pathLst>
              <a:path w="956945" h="2758440">
                <a:moveTo>
                  <a:pt x="0" y="864173"/>
                </a:moveTo>
                <a:lnTo>
                  <a:pt x="864173" y="0"/>
                </a:lnTo>
                <a:lnTo>
                  <a:pt x="956398" y="0"/>
                </a:lnTo>
                <a:lnTo>
                  <a:pt x="956398" y="1893721"/>
                </a:lnTo>
                <a:lnTo>
                  <a:pt x="92224" y="2757894"/>
                </a:lnTo>
                <a:lnTo>
                  <a:pt x="0" y="2757894"/>
                </a:lnTo>
                <a:lnTo>
                  <a:pt x="0" y="864173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703338" y="1819499"/>
            <a:ext cx="956944" cy="864235"/>
          </a:xfrm>
          <a:custGeom>
            <a:avLst/>
            <a:gdLst/>
            <a:ahLst/>
            <a:cxnLst/>
            <a:rect l="l" t="t" r="r" b="b"/>
            <a:pathLst>
              <a:path w="956945" h="864235">
                <a:moveTo>
                  <a:pt x="0" y="864173"/>
                </a:moveTo>
                <a:lnTo>
                  <a:pt x="92224" y="864173"/>
                </a:lnTo>
                <a:lnTo>
                  <a:pt x="95639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795563" y="2683672"/>
            <a:ext cx="0" cy="1894205"/>
          </a:xfrm>
          <a:custGeom>
            <a:avLst/>
            <a:gdLst/>
            <a:ahLst/>
            <a:cxnLst/>
            <a:rect l="l" t="t" r="r" b="b"/>
            <a:pathLst>
              <a:path h="1894204">
                <a:moveTo>
                  <a:pt x="0" y="0"/>
                </a:moveTo>
                <a:lnTo>
                  <a:pt x="0" y="189372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07518" y="4196070"/>
            <a:ext cx="280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32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36911" y="4587709"/>
            <a:ext cx="153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828894" y="3201745"/>
            <a:ext cx="2308860" cy="0"/>
          </a:xfrm>
          <a:custGeom>
            <a:avLst/>
            <a:gdLst/>
            <a:ahLst/>
            <a:cxnLst/>
            <a:rect l="l" t="t" r="r" b="b"/>
            <a:pathLst>
              <a:path w="2308860">
                <a:moveTo>
                  <a:pt x="0" y="0"/>
                </a:moveTo>
                <a:lnTo>
                  <a:pt x="2308645" y="0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137540" y="3186012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0" y="31464"/>
                </a:moveTo>
                <a:lnTo>
                  <a:pt x="43224" y="15732"/>
                </a:lnTo>
                <a:lnTo>
                  <a:pt x="0" y="0"/>
                </a:lnTo>
                <a:lnTo>
                  <a:pt x="0" y="31464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852713" y="2683672"/>
            <a:ext cx="92710" cy="1894205"/>
          </a:xfrm>
          <a:custGeom>
            <a:avLst/>
            <a:gdLst/>
            <a:ahLst/>
            <a:cxnLst/>
            <a:rect l="l" t="t" r="r" b="b"/>
            <a:pathLst>
              <a:path w="92710" h="1894204">
                <a:moveTo>
                  <a:pt x="0" y="0"/>
                </a:moveTo>
                <a:lnTo>
                  <a:pt x="92224" y="0"/>
                </a:lnTo>
                <a:lnTo>
                  <a:pt x="92224" y="1893721"/>
                </a:lnTo>
                <a:lnTo>
                  <a:pt x="0" y="1893721"/>
                </a:lnTo>
                <a:lnTo>
                  <a:pt x="0" y="0"/>
                </a:lnTo>
                <a:close/>
              </a:path>
            </a:pathLst>
          </a:custGeom>
          <a:solidFill>
            <a:srgbClr val="D8E9D3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852713" y="1819498"/>
            <a:ext cx="956944" cy="2758440"/>
          </a:xfrm>
          <a:custGeom>
            <a:avLst/>
            <a:gdLst/>
            <a:ahLst/>
            <a:cxnLst/>
            <a:rect l="l" t="t" r="r" b="b"/>
            <a:pathLst>
              <a:path w="956945" h="2758440">
                <a:moveTo>
                  <a:pt x="0" y="864173"/>
                </a:moveTo>
                <a:lnTo>
                  <a:pt x="864173" y="0"/>
                </a:lnTo>
                <a:lnTo>
                  <a:pt x="956398" y="0"/>
                </a:lnTo>
                <a:lnTo>
                  <a:pt x="956398" y="1893721"/>
                </a:lnTo>
                <a:lnTo>
                  <a:pt x="92224" y="2757894"/>
                </a:lnTo>
                <a:lnTo>
                  <a:pt x="0" y="2757894"/>
                </a:lnTo>
                <a:lnTo>
                  <a:pt x="0" y="864173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852713" y="1819499"/>
            <a:ext cx="956944" cy="864235"/>
          </a:xfrm>
          <a:custGeom>
            <a:avLst/>
            <a:gdLst/>
            <a:ahLst/>
            <a:cxnLst/>
            <a:rect l="l" t="t" r="r" b="b"/>
            <a:pathLst>
              <a:path w="956945" h="864235">
                <a:moveTo>
                  <a:pt x="0" y="864173"/>
                </a:moveTo>
                <a:lnTo>
                  <a:pt x="92224" y="864173"/>
                </a:lnTo>
                <a:lnTo>
                  <a:pt x="95639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944937" y="2683672"/>
            <a:ext cx="0" cy="1894205"/>
          </a:xfrm>
          <a:custGeom>
            <a:avLst/>
            <a:gdLst/>
            <a:ahLst/>
            <a:cxnLst/>
            <a:rect l="l" t="t" r="r" b="b"/>
            <a:pathLst>
              <a:path h="1894204">
                <a:moveTo>
                  <a:pt x="0" y="0"/>
                </a:moveTo>
                <a:lnTo>
                  <a:pt x="0" y="189372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038835" y="4609550"/>
            <a:ext cx="153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094412" y="4173096"/>
            <a:ext cx="280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271819" y="1457505"/>
            <a:ext cx="5594350" cy="21262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4426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activation</a:t>
            </a:r>
            <a:r>
              <a:rPr kumimoji="0" sz="1800" b="1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maps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6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32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5080" lvl="0" indent="0" algn="r" defTabSz="914400" rtl="0" eaLnBrk="1" fontAlgn="auto" latinLnBrk="0" hangingPunct="1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665480" marR="0" lvl="0" indent="0" algn="l" defTabSz="914400" rtl="0" eaLnBrk="1" fontAlgn="auto" latinLnBrk="0" hangingPunct="1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Convolution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Layer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225099" y="1056962"/>
            <a:ext cx="869380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6525"/>
            <a:r>
              <a:rPr sz="2000" spc="-5" dirty="0"/>
              <a:t>For example, if we had 6 5x5 filters, we’ll get 6 separate activation</a:t>
            </a:r>
            <a:r>
              <a:rPr sz="2000" spc="170" dirty="0"/>
              <a:t> </a:t>
            </a:r>
            <a:r>
              <a:rPr sz="2000" spc="-5" dirty="0"/>
              <a:t>maps:</a:t>
            </a:r>
            <a:endParaRPr sz="2000"/>
          </a:p>
        </p:txBody>
      </p:sp>
      <p:sp>
        <p:nvSpPr>
          <p:cNvPr id="24" name="object 24"/>
          <p:cNvSpPr/>
          <p:nvPr/>
        </p:nvSpPr>
        <p:spPr>
          <a:xfrm>
            <a:off x="6005112" y="2683672"/>
            <a:ext cx="92710" cy="1894205"/>
          </a:xfrm>
          <a:custGeom>
            <a:avLst/>
            <a:gdLst/>
            <a:ahLst/>
            <a:cxnLst/>
            <a:rect l="l" t="t" r="r" b="b"/>
            <a:pathLst>
              <a:path w="92710" h="1894204">
                <a:moveTo>
                  <a:pt x="0" y="0"/>
                </a:moveTo>
                <a:lnTo>
                  <a:pt x="92224" y="0"/>
                </a:lnTo>
                <a:lnTo>
                  <a:pt x="92224" y="1893721"/>
                </a:lnTo>
                <a:lnTo>
                  <a:pt x="0" y="1893721"/>
                </a:lnTo>
                <a:lnTo>
                  <a:pt x="0" y="0"/>
                </a:lnTo>
                <a:close/>
              </a:path>
            </a:pathLst>
          </a:custGeom>
          <a:solidFill>
            <a:srgbClr val="F4CCC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005112" y="1819498"/>
            <a:ext cx="956944" cy="2758440"/>
          </a:xfrm>
          <a:custGeom>
            <a:avLst/>
            <a:gdLst/>
            <a:ahLst/>
            <a:cxnLst/>
            <a:rect l="l" t="t" r="r" b="b"/>
            <a:pathLst>
              <a:path w="956945" h="2758440">
                <a:moveTo>
                  <a:pt x="0" y="864173"/>
                </a:moveTo>
                <a:lnTo>
                  <a:pt x="864173" y="0"/>
                </a:lnTo>
                <a:lnTo>
                  <a:pt x="956398" y="0"/>
                </a:lnTo>
                <a:lnTo>
                  <a:pt x="956398" y="1893721"/>
                </a:lnTo>
                <a:lnTo>
                  <a:pt x="92224" y="2757894"/>
                </a:lnTo>
                <a:lnTo>
                  <a:pt x="0" y="2757894"/>
                </a:lnTo>
                <a:lnTo>
                  <a:pt x="0" y="864173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005112" y="1819499"/>
            <a:ext cx="956944" cy="864235"/>
          </a:xfrm>
          <a:custGeom>
            <a:avLst/>
            <a:gdLst/>
            <a:ahLst/>
            <a:cxnLst/>
            <a:rect l="l" t="t" r="r" b="b"/>
            <a:pathLst>
              <a:path w="956945" h="864235">
                <a:moveTo>
                  <a:pt x="0" y="864173"/>
                </a:moveTo>
                <a:lnTo>
                  <a:pt x="92224" y="864173"/>
                </a:lnTo>
                <a:lnTo>
                  <a:pt x="95639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097337" y="2683672"/>
            <a:ext cx="0" cy="1894205"/>
          </a:xfrm>
          <a:custGeom>
            <a:avLst/>
            <a:gdLst/>
            <a:ahLst/>
            <a:cxnLst/>
            <a:rect l="l" t="t" r="r" b="b"/>
            <a:pathLst>
              <a:path h="1894204">
                <a:moveTo>
                  <a:pt x="0" y="0"/>
                </a:moveTo>
                <a:lnTo>
                  <a:pt x="0" y="189372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157512" y="2683672"/>
            <a:ext cx="92710" cy="1894205"/>
          </a:xfrm>
          <a:custGeom>
            <a:avLst/>
            <a:gdLst/>
            <a:ahLst/>
            <a:cxnLst/>
            <a:rect l="l" t="t" r="r" b="b"/>
            <a:pathLst>
              <a:path w="92710" h="1894204">
                <a:moveTo>
                  <a:pt x="0" y="0"/>
                </a:moveTo>
                <a:lnTo>
                  <a:pt x="92224" y="0"/>
                </a:lnTo>
                <a:lnTo>
                  <a:pt x="92224" y="1893721"/>
                </a:lnTo>
                <a:lnTo>
                  <a:pt x="0" y="1893721"/>
                </a:lnTo>
                <a:lnTo>
                  <a:pt x="0" y="0"/>
                </a:lnTo>
                <a:close/>
              </a:path>
            </a:pathLst>
          </a:custGeom>
          <a:solidFill>
            <a:srgbClr val="FFF2C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157512" y="1819498"/>
            <a:ext cx="956944" cy="2758440"/>
          </a:xfrm>
          <a:custGeom>
            <a:avLst/>
            <a:gdLst/>
            <a:ahLst/>
            <a:cxnLst/>
            <a:rect l="l" t="t" r="r" b="b"/>
            <a:pathLst>
              <a:path w="956945" h="2758440">
                <a:moveTo>
                  <a:pt x="0" y="864173"/>
                </a:moveTo>
                <a:lnTo>
                  <a:pt x="864173" y="0"/>
                </a:lnTo>
                <a:lnTo>
                  <a:pt x="956398" y="0"/>
                </a:lnTo>
                <a:lnTo>
                  <a:pt x="956398" y="1893721"/>
                </a:lnTo>
                <a:lnTo>
                  <a:pt x="92224" y="2757894"/>
                </a:lnTo>
                <a:lnTo>
                  <a:pt x="0" y="2757894"/>
                </a:lnTo>
                <a:lnTo>
                  <a:pt x="0" y="864173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157512" y="1819499"/>
            <a:ext cx="956944" cy="864235"/>
          </a:xfrm>
          <a:custGeom>
            <a:avLst/>
            <a:gdLst/>
            <a:ahLst/>
            <a:cxnLst/>
            <a:rect l="l" t="t" r="r" b="b"/>
            <a:pathLst>
              <a:path w="956945" h="864235">
                <a:moveTo>
                  <a:pt x="0" y="864173"/>
                </a:moveTo>
                <a:lnTo>
                  <a:pt x="92224" y="864173"/>
                </a:lnTo>
                <a:lnTo>
                  <a:pt x="95639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249737" y="2683672"/>
            <a:ext cx="0" cy="1894205"/>
          </a:xfrm>
          <a:custGeom>
            <a:avLst/>
            <a:gdLst/>
            <a:ahLst/>
            <a:cxnLst/>
            <a:rect l="l" t="t" r="r" b="b"/>
            <a:pathLst>
              <a:path h="1894204">
                <a:moveTo>
                  <a:pt x="0" y="0"/>
                </a:moveTo>
                <a:lnTo>
                  <a:pt x="0" y="189372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309912" y="2683672"/>
            <a:ext cx="92710" cy="1894205"/>
          </a:xfrm>
          <a:custGeom>
            <a:avLst/>
            <a:gdLst/>
            <a:ahLst/>
            <a:cxnLst/>
            <a:rect l="l" t="t" r="r" b="b"/>
            <a:pathLst>
              <a:path w="92710" h="1894204">
                <a:moveTo>
                  <a:pt x="0" y="0"/>
                </a:moveTo>
                <a:lnTo>
                  <a:pt x="92224" y="0"/>
                </a:lnTo>
                <a:lnTo>
                  <a:pt x="92224" y="1893721"/>
                </a:lnTo>
                <a:lnTo>
                  <a:pt x="0" y="1893721"/>
                </a:lnTo>
                <a:lnTo>
                  <a:pt x="0" y="0"/>
                </a:lnTo>
                <a:close/>
              </a:path>
            </a:pathLst>
          </a:custGeom>
          <a:solidFill>
            <a:srgbClr val="D8D1E8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309912" y="1819498"/>
            <a:ext cx="956944" cy="2758440"/>
          </a:xfrm>
          <a:custGeom>
            <a:avLst/>
            <a:gdLst/>
            <a:ahLst/>
            <a:cxnLst/>
            <a:rect l="l" t="t" r="r" b="b"/>
            <a:pathLst>
              <a:path w="956945" h="2758440">
                <a:moveTo>
                  <a:pt x="0" y="864173"/>
                </a:moveTo>
                <a:lnTo>
                  <a:pt x="864173" y="0"/>
                </a:lnTo>
                <a:lnTo>
                  <a:pt x="956398" y="0"/>
                </a:lnTo>
                <a:lnTo>
                  <a:pt x="956398" y="1893721"/>
                </a:lnTo>
                <a:lnTo>
                  <a:pt x="92224" y="2757894"/>
                </a:lnTo>
                <a:lnTo>
                  <a:pt x="0" y="2757894"/>
                </a:lnTo>
                <a:lnTo>
                  <a:pt x="0" y="864173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309912" y="1819499"/>
            <a:ext cx="956944" cy="864235"/>
          </a:xfrm>
          <a:custGeom>
            <a:avLst/>
            <a:gdLst/>
            <a:ahLst/>
            <a:cxnLst/>
            <a:rect l="l" t="t" r="r" b="b"/>
            <a:pathLst>
              <a:path w="956945" h="864235">
                <a:moveTo>
                  <a:pt x="0" y="864173"/>
                </a:moveTo>
                <a:lnTo>
                  <a:pt x="92224" y="864173"/>
                </a:lnTo>
                <a:lnTo>
                  <a:pt x="95639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402137" y="2683672"/>
            <a:ext cx="0" cy="1894205"/>
          </a:xfrm>
          <a:custGeom>
            <a:avLst/>
            <a:gdLst/>
            <a:ahLst/>
            <a:cxnLst/>
            <a:rect l="l" t="t" r="r" b="b"/>
            <a:pathLst>
              <a:path h="1894204">
                <a:moveTo>
                  <a:pt x="0" y="0"/>
                </a:moveTo>
                <a:lnTo>
                  <a:pt x="0" y="189372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462312" y="2683672"/>
            <a:ext cx="92710" cy="1894205"/>
          </a:xfrm>
          <a:custGeom>
            <a:avLst/>
            <a:gdLst/>
            <a:ahLst/>
            <a:cxnLst/>
            <a:rect l="l" t="t" r="r" b="b"/>
            <a:pathLst>
              <a:path w="92709" h="1894204">
                <a:moveTo>
                  <a:pt x="0" y="0"/>
                </a:moveTo>
                <a:lnTo>
                  <a:pt x="92224" y="0"/>
                </a:lnTo>
                <a:lnTo>
                  <a:pt x="92224" y="1893721"/>
                </a:lnTo>
                <a:lnTo>
                  <a:pt x="0" y="1893721"/>
                </a:lnTo>
                <a:lnTo>
                  <a:pt x="0" y="0"/>
                </a:lnTo>
                <a:close/>
              </a:path>
            </a:pathLst>
          </a:custGeom>
          <a:solidFill>
            <a:srgbClr val="FBE4C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462312" y="1819498"/>
            <a:ext cx="956944" cy="2758440"/>
          </a:xfrm>
          <a:custGeom>
            <a:avLst/>
            <a:gdLst/>
            <a:ahLst/>
            <a:cxnLst/>
            <a:rect l="l" t="t" r="r" b="b"/>
            <a:pathLst>
              <a:path w="956945" h="2758440">
                <a:moveTo>
                  <a:pt x="0" y="864173"/>
                </a:moveTo>
                <a:lnTo>
                  <a:pt x="864173" y="0"/>
                </a:lnTo>
                <a:lnTo>
                  <a:pt x="956398" y="0"/>
                </a:lnTo>
                <a:lnTo>
                  <a:pt x="956398" y="1893721"/>
                </a:lnTo>
                <a:lnTo>
                  <a:pt x="92224" y="2757894"/>
                </a:lnTo>
                <a:lnTo>
                  <a:pt x="0" y="2757894"/>
                </a:lnTo>
                <a:lnTo>
                  <a:pt x="0" y="864173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462312" y="1819499"/>
            <a:ext cx="956944" cy="864235"/>
          </a:xfrm>
          <a:custGeom>
            <a:avLst/>
            <a:gdLst/>
            <a:ahLst/>
            <a:cxnLst/>
            <a:rect l="l" t="t" r="r" b="b"/>
            <a:pathLst>
              <a:path w="956945" h="864235">
                <a:moveTo>
                  <a:pt x="0" y="864173"/>
                </a:moveTo>
                <a:lnTo>
                  <a:pt x="92224" y="864173"/>
                </a:lnTo>
                <a:lnTo>
                  <a:pt x="95639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554537" y="2683672"/>
            <a:ext cx="0" cy="1894205"/>
          </a:xfrm>
          <a:custGeom>
            <a:avLst/>
            <a:gdLst/>
            <a:ahLst/>
            <a:cxnLst/>
            <a:rect l="l" t="t" r="r" b="b"/>
            <a:pathLst>
              <a:path h="1894204">
                <a:moveTo>
                  <a:pt x="0" y="0"/>
                </a:moveTo>
                <a:lnTo>
                  <a:pt x="0" y="189372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92673" y="5043567"/>
            <a:ext cx="6402070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 stack these up to get a “new image” of size</a:t>
            </a:r>
            <a:r>
              <a:rPr kumimoji="0" sz="20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28x28x6!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4" name="Title 23"/>
          <p:cNvSpPr txBox="1">
            <a:spLocks/>
          </p:cNvSpPr>
          <p:nvPr/>
        </p:nvSpPr>
        <p:spPr>
          <a:xfrm>
            <a:off x="225099" y="199711"/>
            <a:ext cx="86938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Convolutions: More detail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36121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8249" y="1087335"/>
            <a:ext cx="7519034" cy="563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699"/>
              </a:lnSpc>
            </a:pPr>
            <a:r>
              <a:rPr sz="1800" b="1" spc="-5" dirty="0"/>
              <a:t>Preview: </a:t>
            </a:r>
            <a:r>
              <a:rPr sz="1800" spc="-5" dirty="0"/>
              <a:t>ConvNet is a sequence of Convolution Layers, interspersed with  activation</a:t>
            </a:r>
            <a:r>
              <a:rPr sz="1800" spc="-20" dirty="0"/>
              <a:t> </a:t>
            </a:r>
            <a:r>
              <a:rPr sz="1800" spc="-5" dirty="0"/>
              <a:t>functions</a:t>
            </a:r>
            <a:endParaRPr sz="1800"/>
          </a:p>
        </p:txBody>
      </p:sp>
      <p:sp>
        <p:nvSpPr>
          <p:cNvPr id="5" name="object 5"/>
          <p:cNvSpPr/>
          <p:nvPr/>
        </p:nvSpPr>
        <p:spPr>
          <a:xfrm>
            <a:off x="177074" y="2726774"/>
            <a:ext cx="213360" cy="2014855"/>
          </a:xfrm>
          <a:custGeom>
            <a:avLst/>
            <a:gdLst/>
            <a:ahLst/>
            <a:cxnLst/>
            <a:rect l="l" t="t" r="r" b="b"/>
            <a:pathLst>
              <a:path w="213360" h="2014854">
                <a:moveTo>
                  <a:pt x="0" y="0"/>
                </a:moveTo>
                <a:lnTo>
                  <a:pt x="213172" y="0"/>
                </a:lnTo>
                <a:lnTo>
                  <a:pt x="213172" y="2014668"/>
                </a:lnTo>
                <a:lnTo>
                  <a:pt x="0" y="2014668"/>
                </a:lnTo>
                <a:lnTo>
                  <a:pt x="0" y="0"/>
                </a:lnTo>
                <a:close/>
              </a:path>
            </a:pathLst>
          </a:custGeom>
          <a:solidFill>
            <a:srgbClr val="F4CCCC">
              <a:alpha val="5191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7074" y="1983547"/>
            <a:ext cx="956944" cy="2758440"/>
          </a:xfrm>
          <a:custGeom>
            <a:avLst/>
            <a:gdLst/>
            <a:ahLst/>
            <a:cxnLst/>
            <a:rect l="l" t="t" r="r" b="b"/>
            <a:pathLst>
              <a:path w="956944" h="2758440">
                <a:moveTo>
                  <a:pt x="0" y="743226"/>
                </a:moveTo>
                <a:lnTo>
                  <a:pt x="743226" y="0"/>
                </a:lnTo>
                <a:lnTo>
                  <a:pt x="956398" y="0"/>
                </a:lnTo>
                <a:lnTo>
                  <a:pt x="956398" y="2014670"/>
                </a:lnTo>
                <a:lnTo>
                  <a:pt x="213172" y="2757894"/>
                </a:lnTo>
                <a:lnTo>
                  <a:pt x="0" y="2757894"/>
                </a:lnTo>
                <a:lnTo>
                  <a:pt x="0" y="743226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7074" y="1983548"/>
            <a:ext cx="956944" cy="743585"/>
          </a:xfrm>
          <a:custGeom>
            <a:avLst/>
            <a:gdLst/>
            <a:ahLst/>
            <a:cxnLst/>
            <a:rect l="l" t="t" r="r" b="b"/>
            <a:pathLst>
              <a:path w="956944" h="743585">
                <a:moveTo>
                  <a:pt x="0" y="743226"/>
                </a:moveTo>
                <a:lnTo>
                  <a:pt x="213172" y="743226"/>
                </a:lnTo>
                <a:lnTo>
                  <a:pt x="95639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90246" y="2726774"/>
            <a:ext cx="0" cy="2014855"/>
          </a:xfrm>
          <a:custGeom>
            <a:avLst/>
            <a:gdLst/>
            <a:ahLst/>
            <a:cxnLst/>
            <a:rect l="l" t="t" r="r" b="b"/>
            <a:pathLst>
              <a:path h="2014854">
                <a:moveTo>
                  <a:pt x="0" y="0"/>
                </a:moveTo>
                <a:lnTo>
                  <a:pt x="0" y="201466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2723" y="4360129"/>
            <a:ext cx="280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32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27024" y="2286950"/>
            <a:ext cx="280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32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2113" y="4751758"/>
            <a:ext cx="153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481872" y="3262195"/>
            <a:ext cx="930910" cy="0"/>
          </a:xfrm>
          <a:custGeom>
            <a:avLst/>
            <a:gdLst/>
            <a:ahLst/>
            <a:cxnLst/>
            <a:rect l="l" t="t" r="r" b="b"/>
            <a:pathLst>
              <a:path w="930910">
                <a:moveTo>
                  <a:pt x="0" y="0"/>
                </a:moveTo>
                <a:lnTo>
                  <a:pt x="930448" y="0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412321" y="3246462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0" y="31464"/>
                </a:moveTo>
                <a:lnTo>
                  <a:pt x="43224" y="15732"/>
                </a:lnTo>
                <a:lnTo>
                  <a:pt x="0" y="0"/>
                </a:lnTo>
                <a:lnTo>
                  <a:pt x="0" y="31464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691669" y="2726774"/>
            <a:ext cx="213360" cy="2014855"/>
          </a:xfrm>
          <a:custGeom>
            <a:avLst/>
            <a:gdLst/>
            <a:ahLst/>
            <a:cxnLst/>
            <a:rect l="l" t="t" r="r" b="b"/>
            <a:pathLst>
              <a:path w="213360" h="2014854">
                <a:moveTo>
                  <a:pt x="0" y="0"/>
                </a:moveTo>
                <a:lnTo>
                  <a:pt x="213174" y="0"/>
                </a:lnTo>
                <a:lnTo>
                  <a:pt x="213174" y="2014668"/>
                </a:lnTo>
                <a:lnTo>
                  <a:pt x="0" y="2014668"/>
                </a:lnTo>
                <a:lnTo>
                  <a:pt x="0" y="0"/>
                </a:lnTo>
                <a:close/>
              </a:path>
            </a:pathLst>
          </a:custGeom>
          <a:solidFill>
            <a:srgbClr val="C8DAF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691669" y="1983547"/>
            <a:ext cx="956944" cy="2758440"/>
          </a:xfrm>
          <a:custGeom>
            <a:avLst/>
            <a:gdLst/>
            <a:ahLst/>
            <a:cxnLst/>
            <a:rect l="l" t="t" r="r" b="b"/>
            <a:pathLst>
              <a:path w="956945" h="2758440">
                <a:moveTo>
                  <a:pt x="0" y="743226"/>
                </a:moveTo>
                <a:lnTo>
                  <a:pt x="743223" y="0"/>
                </a:lnTo>
                <a:lnTo>
                  <a:pt x="956398" y="0"/>
                </a:lnTo>
                <a:lnTo>
                  <a:pt x="956398" y="2014670"/>
                </a:lnTo>
                <a:lnTo>
                  <a:pt x="213174" y="2757894"/>
                </a:lnTo>
                <a:lnTo>
                  <a:pt x="0" y="2757894"/>
                </a:lnTo>
                <a:lnTo>
                  <a:pt x="0" y="743226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691669" y="1983548"/>
            <a:ext cx="956944" cy="743585"/>
          </a:xfrm>
          <a:custGeom>
            <a:avLst/>
            <a:gdLst/>
            <a:ahLst/>
            <a:cxnLst/>
            <a:rect l="l" t="t" r="r" b="b"/>
            <a:pathLst>
              <a:path w="956945" h="743585">
                <a:moveTo>
                  <a:pt x="0" y="743226"/>
                </a:moveTo>
                <a:lnTo>
                  <a:pt x="213174" y="743226"/>
                </a:lnTo>
                <a:lnTo>
                  <a:pt x="95639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904844" y="2726774"/>
            <a:ext cx="0" cy="2014855"/>
          </a:xfrm>
          <a:custGeom>
            <a:avLst/>
            <a:gdLst/>
            <a:ahLst/>
            <a:cxnLst/>
            <a:rect l="l" t="t" r="r" b="b"/>
            <a:pathLst>
              <a:path h="2014854">
                <a:moveTo>
                  <a:pt x="0" y="0"/>
                </a:moveTo>
                <a:lnTo>
                  <a:pt x="0" y="201466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377318" y="4360129"/>
            <a:ext cx="280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741619" y="2286950"/>
            <a:ext cx="280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706711" y="4751758"/>
            <a:ext cx="153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594221" y="3351103"/>
            <a:ext cx="749300" cy="1391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CONV,  ReLU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118110" lvl="0" indent="0" algn="just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e.g. 6  5x5x3  filters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Title 23"/>
          <p:cNvSpPr txBox="1">
            <a:spLocks/>
          </p:cNvSpPr>
          <p:nvPr/>
        </p:nvSpPr>
        <p:spPr>
          <a:xfrm>
            <a:off x="225099" y="199711"/>
            <a:ext cx="86938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Convolutions: More detail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91472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5099" y="1056962"/>
            <a:ext cx="8693800" cy="640597"/>
          </a:xfrm>
          <a:prstGeom prst="rect">
            <a:avLst/>
          </a:prstGeom>
        </p:spPr>
        <p:txBody>
          <a:bodyPr vert="horz" wrap="square" lIns="0" tIns="80301" rIns="0" bIns="0" rtlCol="0">
            <a:spAutoFit/>
          </a:bodyPr>
          <a:lstStyle/>
          <a:p>
            <a:pPr marL="165735" marR="5080">
              <a:lnSpc>
                <a:spcPct val="100699"/>
              </a:lnSpc>
            </a:pPr>
            <a:r>
              <a:rPr sz="1800" b="1" spc="-5" dirty="0"/>
              <a:t>Preview: </a:t>
            </a:r>
            <a:r>
              <a:rPr sz="1800" spc="-5" dirty="0"/>
              <a:t>ConvNet is a sequence of Convolutional Layers, interspersed with  activation</a:t>
            </a:r>
            <a:r>
              <a:rPr sz="1800" spc="-20" dirty="0"/>
              <a:t> </a:t>
            </a:r>
            <a:r>
              <a:rPr sz="1800" spc="-5" dirty="0"/>
              <a:t>functions</a:t>
            </a:r>
            <a:endParaRPr sz="1800"/>
          </a:p>
        </p:txBody>
      </p:sp>
      <p:sp>
        <p:nvSpPr>
          <p:cNvPr id="5" name="object 5"/>
          <p:cNvSpPr/>
          <p:nvPr/>
        </p:nvSpPr>
        <p:spPr>
          <a:xfrm>
            <a:off x="177074" y="2726774"/>
            <a:ext cx="213360" cy="2014855"/>
          </a:xfrm>
          <a:custGeom>
            <a:avLst/>
            <a:gdLst/>
            <a:ahLst/>
            <a:cxnLst/>
            <a:rect l="l" t="t" r="r" b="b"/>
            <a:pathLst>
              <a:path w="213360" h="2014854">
                <a:moveTo>
                  <a:pt x="0" y="0"/>
                </a:moveTo>
                <a:lnTo>
                  <a:pt x="213172" y="0"/>
                </a:lnTo>
                <a:lnTo>
                  <a:pt x="213172" y="2014668"/>
                </a:lnTo>
                <a:lnTo>
                  <a:pt x="0" y="2014668"/>
                </a:lnTo>
                <a:lnTo>
                  <a:pt x="0" y="0"/>
                </a:lnTo>
                <a:close/>
              </a:path>
            </a:pathLst>
          </a:custGeom>
          <a:solidFill>
            <a:srgbClr val="F4CCCC">
              <a:alpha val="5191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7074" y="1983547"/>
            <a:ext cx="956944" cy="2758440"/>
          </a:xfrm>
          <a:custGeom>
            <a:avLst/>
            <a:gdLst/>
            <a:ahLst/>
            <a:cxnLst/>
            <a:rect l="l" t="t" r="r" b="b"/>
            <a:pathLst>
              <a:path w="956944" h="2758440">
                <a:moveTo>
                  <a:pt x="0" y="743226"/>
                </a:moveTo>
                <a:lnTo>
                  <a:pt x="743226" y="0"/>
                </a:lnTo>
                <a:lnTo>
                  <a:pt x="956398" y="0"/>
                </a:lnTo>
                <a:lnTo>
                  <a:pt x="956398" y="2014670"/>
                </a:lnTo>
                <a:lnTo>
                  <a:pt x="213172" y="2757894"/>
                </a:lnTo>
                <a:lnTo>
                  <a:pt x="0" y="2757894"/>
                </a:lnTo>
                <a:lnTo>
                  <a:pt x="0" y="743226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7074" y="1983548"/>
            <a:ext cx="956944" cy="743585"/>
          </a:xfrm>
          <a:custGeom>
            <a:avLst/>
            <a:gdLst/>
            <a:ahLst/>
            <a:cxnLst/>
            <a:rect l="l" t="t" r="r" b="b"/>
            <a:pathLst>
              <a:path w="956944" h="743585">
                <a:moveTo>
                  <a:pt x="0" y="743226"/>
                </a:moveTo>
                <a:lnTo>
                  <a:pt x="213172" y="743226"/>
                </a:lnTo>
                <a:lnTo>
                  <a:pt x="95639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90246" y="2726774"/>
            <a:ext cx="0" cy="2014855"/>
          </a:xfrm>
          <a:custGeom>
            <a:avLst/>
            <a:gdLst/>
            <a:ahLst/>
            <a:cxnLst/>
            <a:rect l="l" t="t" r="r" b="b"/>
            <a:pathLst>
              <a:path h="2014854">
                <a:moveTo>
                  <a:pt x="0" y="0"/>
                </a:moveTo>
                <a:lnTo>
                  <a:pt x="0" y="201466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2723" y="4360129"/>
            <a:ext cx="280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32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27024" y="2286950"/>
            <a:ext cx="280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32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2113" y="4751758"/>
            <a:ext cx="153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481872" y="3262195"/>
            <a:ext cx="930910" cy="0"/>
          </a:xfrm>
          <a:custGeom>
            <a:avLst/>
            <a:gdLst/>
            <a:ahLst/>
            <a:cxnLst/>
            <a:rect l="l" t="t" r="r" b="b"/>
            <a:pathLst>
              <a:path w="930910">
                <a:moveTo>
                  <a:pt x="0" y="0"/>
                </a:moveTo>
                <a:lnTo>
                  <a:pt x="930448" y="0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412321" y="3246462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0" y="31464"/>
                </a:moveTo>
                <a:lnTo>
                  <a:pt x="43224" y="15732"/>
                </a:lnTo>
                <a:lnTo>
                  <a:pt x="0" y="0"/>
                </a:lnTo>
                <a:lnTo>
                  <a:pt x="0" y="31464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94221" y="3351103"/>
            <a:ext cx="749300" cy="1391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CONV,  ReLU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118110" lvl="0" indent="0" algn="just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e.g. 6  5x5x3  filters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691669" y="2726774"/>
            <a:ext cx="213360" cy="2014855"/>
          </a:xfrm>
          <a:custGeom>
            <a:avLst/>
            <a:gdLst/>
            <a:ahLst/>
            <a:cxnLst/>
            <a:rect l="l" t="t" r="r" b="b"/>
            <a:pathLst>
              <a:path w="213360" h="2014854">
                <a:moveTo>
                  <a:pt x="0" y="0"/>
                </a:moveTo>
                <a:lnTo>
                  <a:pt x="213174" y="0"/>
                </a:lnTo>
                <a:lnTo>
                  <a:pt x="213174" y="2014668"/>
                </a:lnTo>
                <a:lnTo>
                  <a:pt x="0" y="2014668"/>
                </a:lnTo>
                <a:lnTo>
                  <a:pt x="0" y="0"/>
                </a:lnTo>
                <a:close/>
              </a:path>
            </a:pathLst>
          </a:custGeom>
          <a:solidFill>
            <a:srgbClr val="C8DAF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691669" y="1983547"/>
            <a:ext cx="956944" cy="2758440"/>
          </a:xfrm>
          <a:custGeom>
            <a:avLst/>
            <a:gdLst/>
            <a:ahLst/>
            <a:cxnLst/>
            <a:rect l="l" t="t" r="r" b="b"/>
            <a:pathLst>
              <a:path w="956945" h="2758440">
                <a:moveTo>
                  <a:pt x="0" y="743226"/>
                </a:moveTo>
                <a:lnTo>
                  <a:pt x="743223" y="0"/>
                </a:lnTo>
                <a:lnTo>
                  <a:pt x="956398" y="0"/>
                </a:lnTo>
                <a:lnTo>
                  <a:pt x="956398" y="2014670"/>
                </a:lnTo>
                <a:lnTo>
                  <a:pt x="213174" y="2757894"/>
                </a:lnTo>
                <a:lnTo>
                  <a:pt x="0" y="2757894"/>
                </a:lnTo>
                <a:lnTo>
                  <a:pt x="0" y="743226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691669" y="1983548"/>
            <a:ext cx="956944" cy="743585"/>
          </a:xfrm>
          <a:custGeom>
            <a:avLst/>
            <a:gdLst/>
            <a:ahLst/>
            <a:cxnLst/>
            <a:rect l="l" t="t" r="r" b="b"/>
            <a:pathLst>
              <a:path w="956945" h="743585">
                <a:moveTo>
                  <a:pt x="0" y="743226"/>
                </a:moveTo>
                <a:lnTo>
                  <a:pt x="213174" y="743226"/>
                </a:lnTo>
                <a:lnTo>
                  <a:pt x="95639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904844" y="2726774"/>
            <a:ext cx="0" cy="2014855"/>
          </a:xfrm>
          <a:custGeom>
            <a:avLst/>
            <a:gdLst/>
            <a:ahLst/>
            <a:cxnLst/>
            <a:rect l="l" t="t" r="r" b="b"/>
            <a:pathLst>
              <a:path h="2014854">
                <a:moveTo>
                  <a:pt x="0" y="0"/>
                </a:moveTo>
                <a:lnTo>
                  <a:pt x="0" y="201466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77318" y="4360129"/>
            <a:ext cx="280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741619" y="2286950"/>
            <a:ext cx="280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706711" y="4751758"/>
            <a:ext cx="153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225066" y="3262195"/>
            <a:ext cx="930910" cy="0"/>
          </a:xfrm>
          <a:custGeom>
            <a:avLst/>
            <a:gdLst/>
            <a:ahLst/>
            <a:cxnLst/>
            <a:rect l="l" t="t" r="r" b="b"/>
            <a:pathLst>
              <a:path w="930910">
                <a:moveTo>
                  <a:pt x="0" y="0"/>
                </a:moveTo>
                <a:lnTo>
                  <a:pt x="930448" y="0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155515" y="3246462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0" y="31464"/>
                </a:moveTo>
                <a:lnTo>
                  <a:pt x="43224" y="15732"/>
                </a:lnTo>
                <a:lnTo>
                  <a:pt x="0" y="0"/>
                </a:lnTo>
                <a:lnTo>
                  <a:pt x="0" y="31464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337415" y="3351103"/>
            <a:ext cx="749300" cy="1391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CONV,  ReLU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29845" lvl="0" indent="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e.g.</a:t>
            </a:r>
            <a:r>
              <a:rPr kumimoji="0" sz="1800" b="0" i="0" u="none" strike="noStrike" kern="1200" cap="none" spc="-80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  5x5x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filters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434863" y="2726774"/>
            <a:ext cx="213360" cy="2014855"/>
          </a:xfrm>
          <a:custGeom>
            <a:avLst/>
            <a:gdLst/>
            <a:ahLst/>
            <a:cxnLst/>
            <a:rect l="l" t="t" r="r" b="b"/>
            <a:pathLst>
              <a:path w="213360" h="2014854">
                <a:moveTo>
                  <a:pt x="0" y="0"/>
                </a:moveTo>
                <a:lnTo>
                  <a:pt x="213174" y="0"/>
                </a:lnTo>
                <a:lnTo>
                  <a:pt x="213174" y="2014668"/>
                </a:lnTo>
                <a:lnTo>
                  <a:pt x="0" y="2014668"/>
                </a:lnTo>
                <a:lnTo>
                  <a:pt x="0" y="0"/>
                </a:lnTo>
                <a:close/>
              </a:path>
            </a:pathLst>
          </a:custGeom>
          <a:solidFill>
            <a:srgbClr val="D8E9D3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434863" y="1983547"/>
            <a:ext cx="956944" cy="2758440"/>
          </a:xfrm>
          <a:custGeom>
            <a:avLst/>
            <a:gdLst/>
            <a:ahLst/>
            <a:cxnLst/>
            <a:rect l="l" t="t" r="r" b="b"/>
            <a:pathLst>
              <a:path w="956945" h="2758440">
                <a:moveTo>
                  <a:pt x="0" y="743226"/>
                </a:moveTo>
                <a:lnTo>
                  <a:pt x="743223" y="0"/>
                </a:lnTo>
                <a:lnTo>
                  <a:pt x="956398" y="0"/>
                </a:lnTo>
                <a:lnTo>
                  <a:pt x="956398" y="2014670"/>
                </a:lnTo>
                <a:lnTo>
                  <a:pt x="213174" y="2757894"/>
                </a:lnTo>
                <a:lnTo>
                  <a:pt x="0" y="2757894"/>
                </a:lnTo>
                <a:lnTo>
                  <a:pt x="0" y="743226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434863" y="1983548"/>
            <a:ext cx="956944" cy="743585"/>
          </a:xfrm>
          <a:custGeom>
            <a:avLst/>
            <a:gdLst/>
            <a:ahLst/>
            <a:cxnLst/>
            <a:rect l="l" t="t" r="r" b="b"/>
            <a:pathLst>
              <a:path w="956945" h="743585">
                <a:moveTo>
                  <a:pt x="0" y="743226"/>
                </a:moveTo>
                <a:lnTo>
                  <a:pt x="213174" y="743226"/>
                </a:lnTo>
                <a:lnTo>
                  <a:pt x="95639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648038" y="2726774"/>
            <a:ext cx="0" cy="2014855"/>
          </a:xfrm>
          <a:custGeom>
            <a:avLst/>
            <a:gdLst/>
            <a:ahLst/>
            <a:cxnLst/>
            <a:rect l="l" t="t" r="r" b="b"/>
            <a:pathLst>
              <a:path h="2014854">
                <a:moveTo>
                  <a:pt x="0" y="0"/>
                </a:moveTo>
                <a:lnTo>
                  <a:pt x="0" y="201466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815861" y="3262195"/>
            <a:ext cx="930910" cy="0"/>
          </a:xfrm>
          <a:custGeom>
            <a:avLst/>
            <a:gdLst/>
            <a:ahLst/>
            <a:cxnLst/>
            <a:rect l="l" t="t" r="r" b="b"/>
            <a:pathLst>
              <a:path w="930909">
                <a:moveTo>
                  <a:pt x="0" y="0"/>
                </a:moveTo>
                <a:lnTo>
                  <a:pt x="930448" y="0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746310" y="3246462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5" h="31750">
                <a:moveTo>
                  <a:pt x="0" y="31464"/>
                </a:moveTo>
                <a:lnTo>
                  <a:pt x="43224" y="15732"/>
                </a:lnTo>
                <a:lnTo>
                  <a:pt x="0" y="0"/>
                </a:lnTo>
                <a:lnTo>
                  <a:pt x="0" y="31464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928210" y="3351104"/>
            <a:ext cx="749300" cy="563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CONV,  ReLU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144809" y="3090924"/>
            <a:ext cx="41465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….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373706" y="4751758"/>
            <a:ext cx="280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120512" y="4360129"/>
            <a:ext cx="280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24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484814" y="2286950"/>
            <a:ext cx="280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24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9" name="Title 23"/>
          <p:cNvSpPr txBox="1">
            <a:spLocks/>
          </p:cNvSpPr>
          <p:nvPr/>
        </p:nvSpPr>
        <p:spPr>
          <a:xfrm>
            <a:off x="225099" y="199711"/>
            <a:ext cx="86938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Convolutions: More detail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788989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5099" y="1056962"/>
            <a:ext cx="86938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800" b="1" spc="-5" dirty="0"/>
              <a:t>Preview</a:t>
            </a:r>
            <a:endParaRPr sz="1800"/>
          </a:p>
        </p:txBody>
      </p:sp>
      <p:sp>
        <p:nvSpPr>
          <p:cNvPr id="5" name="object 5"/>
          <p:cNvSpPr/>
          <p:nvPr/>
        </p:nvSpPr>
        <p:spPr>
          <a:xfrm>
            <a:off x="1414623" y="1522473"/>
            <a:ext cx="6520261" cy="39070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57182" y="991548"/>
            <a:ext cx="1496695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[From recent</a:t>
            </a:r>
            <a:r>
              <a:rPr kumimoji="0" sz="1400" b="0" i="1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Yann  LeCun</a:t>
            </a:r>
            <a:r>
              <a:rPr kumimoji="0" sz="1400" b="0" i="1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slides]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Title 23"/>
          <p:cNvSpPr txBox="1">
            <a:spLocks/>
          </p:cNvSpPr>
          <p:nvPr/>
        </p:nvSpPr>
        <p:spPr>
          <a:xfrm>
            <a:off x="225099" y="199711"/>
            <a:ext cx="86938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Convolutions: More detail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275560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460050" y="934150"/>
            <a:ext cx="4308841" cy="44558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68216" y="1113624"/>
            <a:ext cx="683895" cy="632460"/>
          </a:xfrm>
          <a:custGeom>
            <a:avLst/>
            <a:gdLst/>
            <a:ahLst/>
            <a:cxnLst/>
            <a:rect l="l" t="t" r="r" b="b"/>
            <a:pathLst>
              <a:path w="683894" h="632460">
                <a:moveTo>
                  <a:pt x="0" y="0"/>
                </a:moveTo>
                <a:lnTo>
                  <a:pt x="683698" y="0"/>
                </a:lnTo>
                <a:lnTo>
                  <a:pt x="683698" y="632398"/>
                </a:lnTo>
                <a:lnTo>
                  <a:pt x="0" y="63239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0199" y="857250"/>
            <a:ext cx="957580" cy="256540"/>
          </a:xfrm>
          <a:custGeom>
            <a:avLst/>
            <a:gdLst/>
            <a:ahLst/>
            <a:cxnLst/>
            <a:rect l="l" t="t" r="r" b="b"/>
            <a:pathLst>
              <a:path w="957580" h="256540">
                <a:moveTo>
                  <a:pt x="957298" y="0"/>
                </a:moveTo>
                <a:lnTo>
                  <a:pt x="957298" y="256374"/>
                </a:lnTo>
                <a:lnTo>
                  <a:pt x="0" y="256374"/>
                </a:lnTo>
                <a:lnTo>
                  <a:pt x="0" y="0"/>
                </a:lnTo>
                <a:lnTo>
                  <a:pt x="9572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51922" y="1027280"/>
            <a:ext cx="7163135" cy="257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39757" y="1393681"/>
            <a:ext cx="2565400" cy="650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example 5x5</a:t>
            </a:r>
            <a:r>
              <a:rPr kumimoji="0" sz="2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filters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1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(32</a:t>
            </a:r>
            <a:r>
              <a:rPr kumimoji="0" sz="18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total)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803164" y="1027375"/>
            <a:ext cx="248285" cy="257810"/>
          </a:xfrm>
          <a:custGeom>
            <a:avLst/>
            <a:gdLst/>
            <a:ahLst/>
            <a:cxnLst/>
            <a:rect l="l" t="t" r="r" b="b"/>
            <a:pathLst>
              <a:path w="248285" h="257809">
                <a:moveTo>
                  <a:pt x="0" y="0"/>
                </a:moveTo>
                <a:lnTo>
                  <a:pt x="247799" y="0"/>
                </a:lnTo>
                <a:lnTo>
                  <a:pt x="247799" y="257700"/>
                </a:lnTo>
                <a:lnTo>
                  <a:pt x="0" y="257700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02825" y="2171847"/>
            <a:ext cx="565785" cy="632460"/>
          </a:xfrm>
          <a:custGeom>
            <a:avLst/>
            <a:gdLst/>
            <a:ahLst/>
            <a:cxnLst/>
            <a:rect l="l" t="t" r="r" b="b"/>
            <a:pathLst>
              <a:path w="565785" h="632460">
                <a:moveTo>
                  <a:pt x="0" y="0"/>
                </a:moveTo>
                <a:lnTo>
                  <a:pt x="565498" y="0"/>
                </a:lnTo>
                <a:lnTo>
                  <a:pt x="565498" y="632398"/>
                </a:lnTo>
                <a:lnTo>
                  <a:pt x="0" y="632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34865" y="1285076"/>
            <a:ext cx="792480" cy="1109980"/>
          </a:xfrm>
          <a:custGeom>
            <a:avLst/>
            <a:gdLst/>
            <a:ahLst/>
            <a:cxnLst/>
            <a:rect l="l" t="t" r="r" b="b"/>
            <a:pathLst>
              <a:path w="792480" h="1109980">
                <a:moveTo>
                  <a:pt x="792198" y="0"/>
                </a:moveTo>
                <a:lnTo>
                  <a:pt x="0" y="1109962"/>
                </a:lnTo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84642" y="2376759"/>
            <a:ext cx="76200" cy="88900"/>
          </a:xfrm>
          <a:custGeom>
            <a:avLst/>
            <a:gdLst/>
            <a:ahLst/>
            <a:cxnLst/>
            <a:rect l="l" t="t" r="r" b="b"/>
            <a:pathLst>
              <a:path w="76200" h="88900">
                <a:moveTo>
                  <a:pt x="24609" y="0"/>
                </a:moveTo>
                <a:lnTo>
                  <a:pt x="0" y="88644"/>
                </a:lnTo>
                <a:lnTo>
                  <a:pt x="75832" y="36557"/>
                </a:lnTo>
                <a:lnTo>
                  <a:pt x="24609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31400" y="2724331"/>
            <a:ext cx="3530600" cy="8394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 call the layer convolutional  because it is related to convolution  of two</a:t>
            </a: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signals: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881105" y="5082378"/>
            <a:ext cx="3018155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lement</a:t>
            </a:r>
            <a:r>
              <a:rPr kumimoji="0" lang="en-US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wise multiplication and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sum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 a filter and the signal</a:t>
            </a:r>
            <a:r>
              <a:rPr kumimoji="0" sz="14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(image)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2104799" y="1251791"/>
            <a:ext cx="1943735" cy="561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800" spc="-5" dirty="0">
                <a:solidFill>
                  <a:srgbClr val="FF0000"/>
                </a:solidFill>
              </a:rPr>
              <a:t>one filter</a:t>
            </a:r>
            <a:r>
              <a:rPr sz="1800" spc="-60" dirty="0">
                <a:solidFill>
                  <a:srgbClr val="FF0000"/>
                </a:solidFill>
              </a:rPr>
              <a:t> </a:t>
            </a:r>
            <a:r>
              <a:rPr sz="1800" spc="-5" dirty="0">
                <a:solidFill>
                  <a:srgbClr val="FF0000"/>
                </a:solidFill>
              </a:rPr>
              <a:t>=&gt;</a:t>
            </a:r>
            <a:endParaRPr sz="1800"/>
          </a:p>
          <a:p>
            <a:pPr marL="12700">
              <a:spcBef>
                <a:spcPts val="15"/>
              </a:spcBef>
            </a:pPr>
            <a:r>
              <a:rPr sz="1800" spc="-5" dirty="0">
                <a:solidFill>
                  <a:srgbClr val="FF0000"/>
                </a:solidFill>
              </a:rPr>
              <a:t>one activation</a:t>
            </a:r>
            <a:r>
              <a:rPr sz="1800" spc="-35" dirty="0">
                <a:solidFill>
                  <a:srgbClr val="FF0000"/>
                </a:solidFill>
              </a:rPr>
              <a:t> </a:t>
            </a:r>
            <a:r>
              <a:rPr sz="1800" spc="-5" dirty="0">
                <a:solidFill>
                  <a:srgbClr val="FF0000"/>
                </a:solidFill>
              </a:rPr>
              <a:t>map</a:t>
            </a:r>
            <a:endParaRPr sz="1800"/>
          </a:p>
        </p:txBody>
      </p:sp>
      <p:sp>
        <p:nvSpPr>
          <p:cNvPr id="19" name="object 19"/>
          <p:cNvSpPr/>
          <p:nvPr/>
        </p:nvSpPr>
        <p:spPr>
          <a:xfrm>
            <a:off x="4908590" y="1035975"/>
            <a:ext cx="248285" cy="257810"/>
          </a:xfrm>
          <a:custGeom>
            <a:avLst/>
            <a:gdLst/>
            <a:ahLst/>
            <a:cxnLst/>
            <a:rect l="l" t="t" r="r" b="b"/>
            <a:pathLst>
              <a:path w="248285" h="257809">
                <a:moveTo>
                  <a:pt x="0" y="0"/>
                </a:moveTo>
                <a:lnTo>
                  <a:pt x="247799" y="0"/>
                </a:lnTo>
                <a:lnTo>
                  <a:pt x="247799" y="257700"/>
                </a:lnTo>
                <a:lnTo>
                  <a:pt x="0" y="257700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153260" y="1293677"/>
            <a:ext cx="3879850" cy="2150745"/>
          </a:xfrm>
          <a:custGeom>
            <a:avLst/>
            <a:gdLst/>
            <a:ahLst/>
            <a:cxnLst/>
            <a:rect l="l" t="t" r="r" b="b"/>
            <a:pathLst>
              <a:path w="3879850" h="2150745">
                <a:moveTo>
                  <a:pt x="3879229" y="0"/>
                </a:moveTo>
                <a:lnTo>
                  <a:pt x="0" y="2150193"/>
                </a:lnTo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077647" y="3416344"/>
            <a:ext cx="91440" cy="69850"/>
          </a:xfrm>
          <a:custGeom>
            <a:avLst/>
            <a:gdLst/>
            <a:ahLst/>
            <a:cxnLst/>
            <a:rect l="l" t="t" r="r" b="b"/>
            <a:pathLst>
              <a:path w="91440" h="69850">
                <a:moveTo>
                  <a:pt x="60357" y="0"/>
                </a:moveTo>
                <a:lnTo>
                  <a:pt x="0" y="69424"/>
                </a:lnTo>
                <a:lnTo>
                  <a:pt x="90867" y="55024"/>
                </a:lnTo>
                <a:lnTo>
                  <a:pt x="60357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02825" y="3458619"/>
            <a:ext cx="565785" cy="632460"/>
          </a:xfrm>
          <a:custGeom>
            <a:avLst/>
            <a:gdLst/>
            <a:ahLst/>
            <a:cxnLst/>
            <a:rect l="l" t="t" r="r" b="b"/>
            <a:pathLst>
              <a:path w="565785" h="632460">
                <a:moveTo>
                  <a:pt x="0" y="0"/>
                </a:moveTo>
                <a:lnTo>
                  <a:pt x="565498" y="0"/>
                </a:lnTo>
                <a:lnTo>
                  <a:pt x="565498" y="632398"/>
                </a:lnTo>
                <a:lnTo>
                  <a:pt x="0" y="632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itle 23"/>
          <p:cNvSpPr txBox="1">
            <a:spLocks/>
          </p:cNvSpPr>
          <p:nvPr/>
        </p:nvSpPr>
        <p:spPr>
          <a:xfrm>
            <a:off x="225099" y="199711"/>
            <a:ext cx="86938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Convolutions: More detail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6604084"/>
            <a:ext cx="285206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Adapted from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Kristen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Grauman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" name="Picture 8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0763" y="3785062"/>
            <a:ext cx="3855576" cy="56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Straight Arrow Connector 28"/>
          <p:cNvCxnSpPr/>
          <p:nvPr/>
        </p:nvCxnSpPr>
        <p:spPr>
          <a:xfrm flipV="1">
            <a:off x="7555549" y="4296339"/>
            <a:ext cx="0" cy="66754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4256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G[i,j] = \sum_{u=-k}^{k} \sum_{v=-k}^{k} H[u,v] F[i+u,j+v]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473.25"/>
  <p:tag name="PICTUREFILESIZE" val="5019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154C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1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1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1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1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1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1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1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1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19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20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2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2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2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2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2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2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1154CC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9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1974</TotalTime>
  <Words>5154</Words>
  <Application>Microsoft Office PowerPoint</Application>
  <PresentationFormat>On-screen Show (4:3)</PresentationFormat>
  <Paragraphs>1287</Paragraphs>
  <Slides>136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136</vt:i4>
      </vt:variant>
    </vt:vector>
  </HeadingPairs>
  <TitlesOfParts>
    <vt:vector size="152" baseType="lpstr">
      <vt:lpstr>ＭＳ Ｐゴシック</vt:lpstr>
      <vt:lpstr>ＭＳ Ｐゴシック</vt:lpstr>
      <vt:lpstr>Adobe Caslon Pro</vt:lpstr>
      <vt:lpstr>Arial</vt:lpstr>
      <vt:lpstr>Calibri</vt:lpstr>
      <vt:lpstr>Courier New</vt:lpstr>
      <vt:lpstr>Myriad Pro</vt:lpstr>
      <vt:lpstr>Times New Roman</vt:lpstr>
      <vt:lpstr>1_Office Theme</vt:lpstr>
      <vt:lpstr>Blank Presentation</vt:lpstr>
      <vt:lpstr>2_Blank Presentation</vt:lpstr>
      <vt:lpstr>3_Blank Presentation</vt:lpstr>
      <vt:lpstr>2_Office Theme</vt:lpstr>
      <vt:lpstr>1_Blank Presentation</vt:lpstr>
      <vt:lpstr>13_Office Theme</vt:lpstr>
      <vt:lpstr>Office Theme</vt:lpstr>
      <vt:lpstr>CS 1675: Intro to Machine Learning Neural Networks</vt:lpstr>
      <vt:lpstr>Plan for this lecture</vt:lpstr>
      <vt:lpstr>Neural network definition</vt:lpstr>
      <vt:lpstr>Neural network definition</vt:lpstr>
      <vt:lpstr>Leaky ReLU max(0.1x, x)</vt:lpstr>
      <vt:lpstr>A multi-layer neural network</vt:lpstr>
      <vt:lpstr>Inspiration: Neuron cells</vt:lpstr>
      <vt:lpstr>Biological analog</vt:lpstr>
      <vt:lpstr>Biological analog</vt:lpstr>
      <vt:lpstr>Multilayer networks</vt:lpstr>
      <vt:lpstr>Feed-forward networks</vt:lpstr>
      <vt:lpstr>Feed-forward networks</vt:lpstr>
      <vt:lpstr>Feed-forward networks</vt:lpstr>
      <vt:lpstr>Feed-forward networks</vt:lpstr>
      <vt:lpstr>Feed-forward networks</vt:lpstr>
      <vt:lpstr>Feed-forward networks</vt:lpstr>
      <vt:lpstr>Deep neural networks</vt:lpstr>
      <vt:lpstr>How do we train them? </vt:lpstr>
      <vt:lpstr>Classification goal</vt:lpstr>
      <vt:lpstr>Classification scores</vt:lpstr>
      <vt:lpstr>Linear classifier </vt:lpstr>
      <vt:lpstr>Linear classifier </vt:lpstr>
      <vt:lpstr>Linear classifier </vt:lpstr>
      <vt:lpstr>Linear classifier </vt:lpstr>
      <vt:lpstr>Linear classifier: Hinge loss </vt:lpstr>
      <vt:lpstr>Linear classifier: Hinge loss </vt:lpstr>
      <vt:lpstr>Linear classifier: Hinge loss </vt:lpstr>
      <vt:lpstr>Linear classifier: Hinge loss </vt:lpstr>
      <vt:lpstr>Linear classifier: Hinge loss </vt:lpstr>
      <vt:lpstr>Linear classifier: Hinge loss </vt:lpstr>
      <vt:lpstr>Linear classifier: Hinge loss </vt:lpstr>
      <vt:lpstr>Another loss: Softmax (cross-entropy)</vt:lpstr>
      <vt:lpstr>Another loss: Softmax (cross-entropy)</vt:lpstr>
      <vt:lpstr>Other losses</vt:lpstr>
      <vt:lpstr>To minimize loss, use gradient descent</vt:lpstr>
      <vt:lpstr>Gradient descent in multi-layer nets</vt:lpstr>
      <vt:lpstr>Computing gradient for each weight</vt:lpstr>
      <vt:lpstr>Backpropagation: Graphic example</vt:lpstr>
      <vt:lpstr>Backpropagation: Graphic example</vt:lpstr>
      <vt:lpstr>Backpropagation: Graphic example</vt:lpstr>
      <vt:lpstr>activations</vt:lpstr>
      <vt:lpstr>activations</vt:lpstr>
      <vt:lpstr>activations</vt:lpstr>
      <vt:lpstr>activations</vt:lpstr>
      <vt:lpstr>activations</vt:lpstr>
      <vt:lpstr>activations</vt:lpstr>
      <vt:lpstr>e.g. x = -2, y = 5, z = -4</vt:lpstr>
      <vt:lpstr>e.g. x = -2, y = 5, z = -4</vt:lpstr>
      <vt:lpstr>e.g. x = -2, y = 5, z = -4</vt:lpstr>
      <vt:lpstr>e.g. x = -2, y = 5, z = -4</vt:lpstr>
      <vt:lpstr>e.g. x = -2, y = 5, z = -4</vt:lpstr>
      <vt:lpstr>e.g. x = -2, y = 5, z = -4</vt:lpstr>
      <vt:lpstr>e.g. x = -2, y = 5, z = -4</vt:lpstr>
      <vt:lpstr>e.g. x = -2, y = 5, z = -4</vt:lpstr>
      <vt:lpstr>e.g. x = -2, y = 5, z = -4</vt:lpstr>
      <vt:lpstr>e.g. x = -2, y = 5, z = -4</vt:lpstr>
      <vt:lpstr>e.g. x = -2, y = 5, z = -4</vt:lpstr>
      <vt:lpstr>e.g. x = -2, y = 5, z = -4</vt:lpstr>
      <vt:lpstr>How to compute gradient in neural net?</vt:lpstr>
      <vt:lpstr>How to compute gradient in neural net?</vt:lpstr>
      <vt:lpstr>Example </vt:lpstr>
      <vt:lpstr>Example</vt:lpstr>
      <vt:lpstr>Same example with graphic and math</vt:lpstr>
      <vt:lpstr>Same example with graphic and math</vt:lpstr>
      <vt:lpstr>Same example with graphic and math</vt:lpstr>
      <vt:lpstr>Example: algorithm for sigmoid, sqerror</vt:lpstr>
      <vt:lpstr>Comments on training algorithm</vt:lpstr>
      <vt:lpstr>Dealing with sparse data</vt:lpstr>
      <vt:lpstr>Over-training prevention</vt:lpstr>
      <vt:lpstr>Determining best number of hidden units</vt:lpstr>
      <vt:lpstr>PowerPoint Presentation</vt:lpstr>
      <vt:lpstr>Regularization</vt:lpstr>
      <vt:lpstr>Do not use size of neural network as a regularizer. Use stronger regularization instead:</vt:lpstr>
      <vt:lpstr>Transfer learning</vt:lpstr>
      <vt:lpstr>Transfer learning</vt:lpstr>
      <vt:lpstr>more generic</vt:lpstr>
      <vt:lpstr>Another solution: Data augmentation</vt:lpstr>
      <vt:lpstr>Packages</vt:lpstr>
      <vt:lpstr>Learning Resources</vt:lpstr>
      <vt:lpstr>Summary</vt:lpstr>
      <vt:lpstr>Convolutional Neural Networks</vt:lpstr>
      <vt:lpstr>“Shallow” vs. “deep” vision architectures</vt:lpstr>
      <vt:lpstr>Example: CNN features for detection</vt:lpstr>
      <vt:lpstr>Convolutional Neural Networks (CNN)</vt:lpstr>
      <vt:lpstr>Convolutional Neural Networks (CNN)</vt:lpstr>
      <vt:lpstr>1. Convolution</vt:lpstr>
      <vt:lpstr>2. Non-Linearity</vt:lpstr>
      <vt:lpstr>3. Spatial Pooling</vt:lpstr>
      <vt:lpstr>3. Spatial Pooling</vt:lpstr>
      <vt:lpstr>Convolutions: More detail</vt:lpstr>
      <vt:lpstr>Convolutions: More detail</vt:lpstr>
      <vt:lpstr>Convolution Layer</vt:lpstr>
      <vt:lpstr>Convolution Layer</vt:lpstr>
      <vt:lpstr>consider a second, green filter</vt:lpstr>
      <vt:lpstr>For example, if we had 6 5x5 filters, we’ll get 6 separate activation maps:</vt:lpstr>
      <vt:lpstr>Preview: ConvNet is a sequence of Convolution Layers, interspersed with  activation functions</vt:lpstr>
      <vt:lpstr>Preview: ConvNet is a sequence of Convolutional Layers, interspersed with  activation functions</vt:lpstr>
      <vt:lpstr>Preview</vt:lpstr>
      <vt:lpstr>one filter =&gt; one activation map</vt:lpstr>
      <vt:lpstr>The First Popular Architecture: AlexNet</vt:lpstr>
      <vt:lpstr>Recurrent Neural Networks</vt:lpstr>
      <vt:lpstr>Examples of Recurrent Networks</vt:lpstr>
      <vt:lpstr>Examples of Recurrent Networks</vt:lpstr>
      <vt:lpstr>Examples of Recurrent Networks</vt:lpstr>
      <vt:lpstr>Examples of Recurrent Networks</vt:lpstr>
      <vt:lpstr>Examples of Recurrent Networks</vt:lpstr>
      <vt:lpstr>Recurrent Neural Network</vt:lpstr>
      <vt:lpstr>Recurrent Neural Network</vt:lpstr>
      <vt:lpstr>Recurrent Neural Network</vt:lpstr>
      <vt:lpstr>Recurrent Neural Network</vt:lpstr>
      <vt:lpstr>(Vanilla) Recurrent Neural Network The state consists of a single “hidden” vector h:</vt:lpstr>
      <vt:lpstr>Character-level  language model  example</vt:lpstr>
      <vt:lpstr>PowerPoint Presentation</vt:lpstr>
      <vt:lpstr>PowerPoint Presentation</vt:lpstr>
      <vt:lpstr>PowerPoint Presentation</vt:lpstr>
      <vt:lpstr>Extensions</vt:lpstr>
      <vt:lpstr>PowerPoint Presentation</vt:lpstr>
      <vt:lpstr>at first:</vt:lpstr>
      <vt:lpstr>PowerPoint Presentation</vt:lpstr>
      <vt:lpstr>open source textbook on algebraic geometry</vt:lpstr>
      <vt:lpstr>PowerPoint Presentation</vt:lpstr>
      <vt:lpstr>PowerPoint Presentation</vt:lpstr>
      <vt:lpstr>Generated  C code</vt:lpstr>
      <vt:lpstr>PowerPoint Presentation</vt:lpstr>
      <vt:lpstr>Recurrent Neural Network</vt:lpstr>
      <vt:lpstr>test image</vt:lpstr>
      <vt:lpstr>test image</vt:lpstr>
      <vt:lpstr>test image</vt:lpstr>
      <vt:lpstr>test image</vt:lpstr>
      <vt:lpstr>PowerPoint Presentation</vt:lpstr>
      <vt:lpstr>test image</vt:lpstr>
      <vt:lpstr>test image</vt:lpstr>
      <vt:lpstr>test image</vt:lpstr>
      <vt:lpstr>test image</vt:lpstr>
      <vt:lpstr>test image</vt:lpstr>
      <vt:lpstr>PowerPoint Presentation</vt:lpstr>
    </vt:vector>
  </TitlesOfParts>
  <Company>University of Pittsburgh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1675: Intro to Machine Learning</dc:title>
  <dc:creator>Adriana I. Kovashka</dc:creator>
  <cp:lastModifiedBy>Divna &amp; Ivan</cp:lastModifiedBy>
  <cp:revision>223</cp:revision>
  <dcterms:created xsi:type="dcterms:W3CDTF">2015-04-17T19:15:42Z</dcterms:created>
  <dcterms:modified xsi:type="dcterms:W3CDTF">2018-10-31T17:42:43Z</dcterms:modified>
</cp:coreProperties>
</file>