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12" r:id="rId3"/>
    <p:sldMasterId id="2147483739" r:id="rId4"/>
  </p:sldMasterIdLst>
  <p:notesMasterIdLst>
    <p:notesMasterId r:id="rId52"/>
  </p:notesMasterIdLst>
  <p:sldIdLst>
    <p:sldId id="256" r:id="rId5"/>
    <p:sldId id="369" r:id="rId6"/>
    <p:sldId id="269" r:id="rId7"/>
    <p:sldId id="298" r:id="rId8"/>
    <p:sldId id="299" r:id="rId9"/>
    <p:sldId id="354" r:id="rId10"/>
    <p:sldId id="355" r:id="rId11"/>
    <p:sldId id="407" r:id="rId12"/>
    <p:sldId id="408" r:id="rId13"/>
    <p:sldId id="300" r:id="rId14"/>
    <p:sldId id="301" r:id="rId15"/>
    <p:sldId id="302" r:id="rId16"/>
    <p:sldId id="303" r:id="rId17"/>
    <p:sldId id="304" r:id="rId18"/>
    <p:sldId id="346" r:id="rId19"/>
    <p:sldId id="257" r:id="rId20"/>
    <p:sldId id="258" r:id="rId21"/>
    <p:sldId id="259" r:id="rId22"/>
    <p:sldId id="260" r:id="rId23"/>
    <p:sldId id="261" r:id="rId24"/>
    <p:sldId id="414" r:id="rId25"/>
    <p:sldId id="277" r:id="rId26"/>
    <p:sldId id="278" r:id="rId27"/>
    <p:sldId id="279" r:id="rId28"/>
    <p:sldId id="280" r:id="rId29"/>
    <p:sldId id="281" r:id="rId30"/>
    <p:sldId id="370" r:id="rId31"/>
    <p:sldId id="352" r:id="rId32"/>
    <p:sldId id="353" r:id="rId33"/>
    <p:sldId id="362" r:id="rId34"/>
    <p:sldId id="363" r:id="rId35"/>
    <p:sldId id="364" r:id="rId36"/>
    <p:sldId id="365" r:id="rId37"/>
    <p:sldId id="415" r:id="rId38"/>
    <p:sldId id="282" r:id="rId39"/>
    <p:sldId id="350" r:id="rId40"/>
    <p:sldId id="413" r:id="rId41"/>
    <p:sldId id="409" r:id="rId42"/>
    <p:sldId id="410" r:id="rId43"/>
    <p:sldId id="411" r:id="rId44"/>
    <p:sldId id="327" r:id="rId45"/>
    <p:sldId id="328" r:id="rId46"/>
    <p:sldId id="406" r:id="rId47"/>
    <p:sldId id="366" r:id="rId48"/>
    <p:sldId id="343" r:id="rId49"/>
    <p:sldId id="344" r:id="rId50"/>
    <p:sldId id="29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6.wmf"/><Relationship Id="rId7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2EA02A6-C418-40F8-9F01-9AAF2CC3B650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2B27704-BF0C-41C4-B473-FA5443A1E0A4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559BA33-5372-4796-BA94-9423DE9738D2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2765466-5E73-4C5D-9C81-436CFE75191D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1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AB3E2-370C-4A62-983C-13B4BC1ACDE1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370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35FF4-799E-4045-92A8-F7899D09BF53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006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9ED356-33FA-4173-B44A-61E3782BFBD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4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350202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83A-EF93-4124-9F75-6630F86B2A6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359417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3888073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281505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74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2541869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2631045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0BA4140-EEC5-4F43-B4C7-0B2D15FA055E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149450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CEAF59B-4667-4DE1-8730-12DEB3407EA4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D6D90CF-BB3D-42A3-983E-DEC7BD246C86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2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DE5116-5560-4E72-9ADF-2640AA0B7E50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4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DE5116-5560-4E72-9ADF-2640AA0B7E50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2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DE5116-5560-4E72-9ADF-2640AA0B7E50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3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27D5BA-A6F8-4E9C-853A-F2A0AC7AF06A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5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7015650-7500-41F4-ABC4-1BAFAFDB4885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4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15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9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99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41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6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40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9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73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76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85000"/>
                  </a:prstClr>
                </a:solidFill>
              </a:rPr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2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06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7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4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1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9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62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C7B0B04-5B08-449E-9A80-4C83B77B7073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fld id="{7C7B0B04-5B08-449E-9A80-4C83B77B7073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6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6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4.wmf"/><Relationship Id="rId14" Type="http://schemas.openxmlformats.org/officeDocument/2006/relationships/hyperlink" Target="http://www.umiacs.umd.edu/~joseph/support-vector-machines4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.wmf"/><Relationship Id="rId10" Type="http://schemas.openxmlformats.org/officeDocument/2006/relationships/hyperlink" Target="http://www.umiacs.umd.edu/~joseph/support-vector-machines4.pdf" TargetMode="External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iacs.umd.edu/~joseph/support-vector-machines4.pdf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iacs.umd.edu/~joseph/support-vector-machines4.pdf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42.bin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44.bin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26.wmf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hyperlink" Target="http://www.umiacs.umd.edu/~joseph/support-vector-machines4.pdf" TargetMode="Externa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joseph/support-vector-machines4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10" Type="http://schemas.openxmlformats.org/officeDocument/2006/relationships/image" Target="../media/image46.gif"/><Relationship Id="rId4" Type="http://schemas.openxmlformats.org/officeDocument/2006/relationships/image" Target="../media/image40.gif"/><Relationship Id="rId9" Type="http://schemas.openxmlformats.org/officeDocument/2006/relationships/image" Target="../media/image4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9.w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1675: Intro to Machine Learning 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Vector Machines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</a:rPr>
              <a:t>October 23, </a:t>
            </a:r>
            <a:r>
              <a:rPr lang="en-US" sz="3600" dirty="0">
                <a:solidFill>
                  <a:schemeClr val="tx1"/>
                </a:solidFill>
              </a:rPr>
              <a:t>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4459360" y="3886200"/>
            <a:ext cx="2971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Distance between point and line:</a:t>
            </a: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/>
              <a:t>Want line that maximizes the margin.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63721524"/>
              </p:ext>
            </p:extLst>
          </p:nvPr>
        </p:nvGraphicFramePr>
        <p:xfrm>
          <a:off x="4511748" y="2057400"/>
          <a:ext cx="43672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61" name="Equation" r:id="rId4" imgW="2336800" imgH="457200" progId="Equation.3">
                  <p:embed/>
                </p:oleObj>
              </mc:Choice>
              <mc:Fallback>
                <p:oleObj name="Equation" r:id="rId4" imgW="2336800" imgH="457200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48" y="2057400"/>
                        <a:ext cx="43672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Oval 6"/>
          <p:cNvSpPr>
            <a:spLocks noChangeArrowheads="1"/>
          </p:cNvSpPr>
          <p:nvPr/>
        </p:nvSpPr>
        <p:spPr bwMode="auto">
          <a:xfrm>
            <a:off x="658813" y="36147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3" name="Oval 7"/>
          <p:cNvSpPr>
            <a:spLocks noChangeArrowheads="1"/>
          </p:cNvSpPr>
          <p:nvPr/>
        </p:nvSpPr>
        <p:spPr bwMode="auto">
          <a:xfrm>
            <a:off x="1227138" y="3676650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4" name="Oval 8"/>
          <p:cNvSpPr>
            <a:spLocks noChangeArrowheads="1"/>
          </p:cNvSpPr>
          <p:nvPr/>
        </p:nvSpPr>
        <p:spPr bwMode="auto">
          <a:xfrm>
            <a:off x="1227138" y="4232275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5" name="Oval 9"/>
          <p:cNvSpPr>
            <a:spLocks noChangeArrowheads="1"/>
          </p:cNvSpPr>
          <p:nvPr/>
        </p:nvSpPr>
        <p:spPr bwMode="auto">
          <a:xfrm>
            <a:off x="595313" y="38608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6" name="Oval 10"/>
          <p:cNvSpPr>
            <a:spLocks noChangeArrowheads="1"/>
          </p:cNvSpPr>
          <p:nvPr/>
        </p:nvSpPr>
        <p:spPr bwMode="auto">
          <a:xfrm>
            <a:off x="2555875" y="28733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7" name="Oval 11"/>
          <p:cNvSpPr>
            <a:spLocks noChangeArrowheads="1"/>
          </p:cNvSpPr>
          <p:nvPr/>
        </p:nvSpPr>
        <p:spPr bwMode="auto">
          <a:xfrm>
            <a:off x="3187700" y="31210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8" name="Oval 12"/>
          <p:cNvSpPr>
            <a:spLocks noChangeArrowheads="1"/>
          </p:cNvSpPr>
          <p:nvPr/>
        </p:nvSpPr>
        <p:spPr bwMode="auto">
          <a:xfrm>
            <a:off x="3378200" y="3676650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9" name="Oval 13"/>
          <p:cNvSpPr>
            <a:spLocks noChangeArrowheads="1"/>
          </p:cNvSpPr>
          <p:nvPr/>
        </p:nvSpPr>
        <p:spPr bwMode="auto">
          <a:xfrm>
            <a:off x="2176463" y="26273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10" name="Oval 14"/>
          <p:cNvSpPr>
            <a:spLocks noChangeArrowheads="1"/>
          </p:cNvSpPr>
          <p:nvPr/>
        </p:nvSpPr>
        <p:spPr bwMode="auto">
          <a:xfrm>
            <a:off x="3883025" y="4292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11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12" name="Oval 16"/>
          <p:cNvSpPr>
            <a:spLocks noChangeArrowheads="1"/>
          </p:cNvSpPr>
          <p:nvPr/>
        </p:nvSpPr>
        <p:spPr bwMode="auto">
          <a:xfrm>
            <a:off x="1860550" y="50339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13" name="Oval 17"/>
          <p:cNvSpPr>
            <a:spLocks noChangeArrowheads="1"/>
          </p:cNvSpPr>
          <p:nvPr/>
        </p:nvSpPr>
        <p:spPr bwMode="auto">
          <a:xfrm>
            <a:off x="3378200" y="24415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15" name="Line 19"/>
          <p:cNvSpPr>
            <a:spLocks noChangeShapeType="1"/>
          </p:cNvSpPr>
          <p:nvPr/>
        </p:nvSpPr>
        <p:spPr bwMode="auto">
          <a:xfrm>
            <a:off x="1417638" y="24415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16" name="Oval 20"/>
          <p:cNvSpPr>
            <a:spLocks noChangeArrowheads="1"/>
          </p:cNvSpPr>
          <p:nvPr/>
        </p:nvSpPr>
        <p:spPr bwMode="auto">
          <a:xfrm>
            <a:off x="2428875" y="2133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17" name="Oval 21"/>
          <p:cNvSpPr>
            <a:spLocks noChangeArrowheads="1"/>
          </p:cNvSpPr>
          <p:nvPr/>
        </p:nvSpPr>
        <p:spPr bwMode="auto">
          <a:xfrm>
            <a:off x="2555875" y="54038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18" name="Line 22"/>
          <p:cNvSpPr>
            <a:spLocks noChangeShapeType="1"/>
          </p:cNvSpPr>
          <p:nvPr/>
        </p:nvSpPr>
        <p:spPr bwMode="auto">
          <a:xfrm>
            <a:off x="1101725" y="26892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19" name="Line 23"/>
          <p:cNvSpPr>
            <a:spLocks noChangeShapeType="1"/>
          </p:cNvSpPr>
          <p:nvPr/>
        </p:nvSpPr>
        <p:spPr bwMode="auto">
          <a:xfrm>
            <a:off x="1733550" y="2257425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Oval 24"/>
          <p:cNvSpPr>
            <a:spLocks noChangeArrowheads="1"/>
          </p:cNvSpPr>
          <p:nvPr/>
        </p:nvSpPr>
        <p:spPr bwMode="auto">
          <a:xfrm>
            <a:off x="1860550" y="37385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1" name="Oval 25"/>
          <p:cNvSpPr>
            <a:spLocks noChangeArrowheads="1"/>
          </p:cNvSpPr>
          <p:nvPr/>
        </p:nvSpPr>
        <p:spPr bwMode="auto">
          <a:xfrm>
            <a:off x="2365375" y="44164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2" name="Oval 26"/>
          <p:cNvSpPr>
            <a:spLocks noChangeArrowheads="1"/>
          </p:cNvSpPr>
          <p:nvPr/>
        </p:nvSpPr>
        <p:spPr bwMode="auto">
          <a:xfrm>
            <a:off x="2808288" y="3676650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3" name="Line 27"/>
          <p:cNvSpPr>
            <a:spLocks noChangeShapeType="1"/>
          </p:cNvSpPr>
          <p:nvPr/>
        </p:nvSpPr>
        <p:spPr bwMode="auto">
          <a:xfrm flipV="1">
            <a:off x="3378200" y="5157788"/>
            <a:ext cx="631825" cy="4937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24" name="Freeform 28"/>
          <p:cNvSpPr>
            <a:spLocks/>
          </p:cNvSpPr>
          <p:nvPr/>
        </p:nvSpPr>
        <p:spPr bwMode="auto">
          <a:xfrm>
            <a:off x="815975" y="3984625"/>
            <a:ext cx="1044575" cy="1406525"/>
          </a:xfrm>
          <a:custGeom>
            <a:avLst/>
            <a:gdLst>
              <a:gd name="T0" fmla="*/ 792 w 792"/>
              <a:gd name="T1" fmla="*/ 0 h 1094"/>
              <a:gd name="T2" fmla="*/ 408 w 792"/>
              <a:gd name="T3" fmla="*/ 720 h 1094"/>
              <a:gd name="T4" fmla="*/ 0 w 792"/>
              <a:gd name="T5" fmla="*/ 1094 h 1094"/>
              <a:gd name="T6" fmla="*/ 0 60000 65536"/>
              <a:gd name="T7" fmla="*/ 0 60000 65536"/>
              <a:gd name="T8" fmla="*/ 0 60000 65536"/>
              <a:gd name="T9" fmla="*/ 0 w 792"/>
              <a:gd name="T10" fmla="*/ 0 h 1094"/>
              <a:gd name="T11" fmla="*/ 792 w 792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1094">
                <a:moveTo>
                  <a:pt x="792" y="0"/>
                </a:moveTo>
                <a:cubicBezTo>
                  <a:pt x="668" y="268"/>
                  <a:pt x="540" y="538"/>
                  <a:pt x="408" y="720"/>
                </a:cubicBezTo>
                <a:cubicBezTo>
                  <a:pt x="276" y="902"/>
                  <a:pt x="85" y="1016"/>
                  <a:pt x="0" y="109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5" name="Freeform 29"/>
          <p:cNvSpPr>
            <a:spLocks/>
          </p:cNvSpPr>
          <p:nvPr/>
        </p:nvSpPr>
        <p:spPr bwMode="auto">
          <a:xfrm>
            <a:off x="784225" y="4664075"/>
            <a:ext cx="1517650" cy="739775"/>
          </a:xfrm>
          <a:custGeom>
            <a:avLst/>
            <a:gdLst>
              <a:gd name="T0" fmla="*/ 1152 w 1152"/>
              <a:gd name="T1" fmla="*/ 0 h 576"/>
              <a:gd name="T2" fmla="*/ 559 w 1152"/>
              <a:gd name="T3" fmla="*/ 329 h 576"/>
              <a:gd name="T4" fmla="*/ 0 w 1152"/>
              <a:gd name="T5" fmla="*/ 576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1152" y="0"/>
                </a:moveTo>
                <a:cubicBezTo>
                  <a:pt x="1053" y="55"/>
                  <a:pt x="751" y="233"/>
                  <a:pt x="559" y="329"/>
                </a:cubicBezTo>
                <a:cubicBezTo>
                  <a:pt x="367" y="425"/>
                  <a:pt x="117" y="525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6" name="Freeform 30"/>
          <p:cNvSpPr>
            <a:spLocks/>
          </p:cNvSpPr>
          <p:nvPr/>
        </p:nvSpPr>
        <p:spPr bwMode="auto">
          <a:xfrm>
            <a:off x="815975" y="3922713"/>
            <a:ext cx="1865313" cy="1468437"/>
          </a:xfrm>
          <a:custGeom>
            <a:avLst/>
            <a:gdLst>
              <a:gd name="T0" fmla="*/ 1416 w 1416"/>
              <a:gd name="T1" fmla="*/ 0 h 1142"/>
              <a:gd name="T2" fmla="*/ 699 w 1416"/>
              <a:gd name="T3" fmla="*/ 669 h 1142"/>
              <a:gd name="T4" fmla="*/ 0 w 1416"/>
              <a:gd name="T5" fmla="*/ 1142 h 1142"/>
              <a:gd name="T6" fmla="*/ 0 60000 65536"/>
              <a:gd name="T7" fmla="*/ 0 60000 65536"/>
              <a:gd name="T8" fmla="*/ 0 60000 65536"/>
              <a:gd name="T9" fmla="*/ 0 w 1416"/>
              <a:gd name="T10" fmla="*/ 0 h 1142"/>
              <a:gd name="T11" fmla="*/ 1416 w 1416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1142">
                <a:moveTo>
                  <a:pt x="1416" y="0"/>
                </a:moveTo>
                <a:cubicBezTo>
                  <a:pt x="1297" y="111"/>
                  <a:pt x="935" y="479"/>
                  <a:pt x="699" y="669"/>
                </a:cubicBezTo>
                <a:cubicBezTo>
                  <a:pt x="463" y="859"/>
                  <a:pt x="146" y="1044"/>
                  <a:pt x="0" y="114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7" name="Text Box 31"/>
          <p:cNvSpPr txBox="1">
            <a:spLocks noChangeArrowheads="1"/>
          </p:cNvSpPr>
          <p:nvPr/>
        </p:nvSpPr>
        <p:spPr bwMode="auto">
          <a:xfrm>
            <a:off x="76200" y="5359400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Support vectors</a:t>
            </a:r>
          </a:p>
        </p:txBody>
      </p:sp>
      <p:sp>
        <p:nvSpPr>
          <p:cNvPr id="8228" name="Oval 32"/>
          <p:cNvSpPr>
            <a:spLocks noChangeArrowheads="1"/>
          </p:cNvSpPr>
          <p:nvPr/>
        </p:nvSpPr>
        <p:spPr bwMode="auto">
          <a:xfrm>
            <a:off x="1733550" y="36147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9" name="Oval 33"/>
          <p:cNvSpPr>
            <a:spLocks noChangeArrowheads="1"/>
          </p:cNvSpPr>
          <p:nvPr/>
        </p:nvSpPr>
        <p:spPr bwMode="auto">
          <a:xfrm>
            <a:off x="2681288" y="3552825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30" name="Oval 34"/>
          <p:cNvSpPr>
            <a:spLocks noChangeArrowheads="1"/>
          </p:cNvSpPr>
          <p:nvPr/>
        </p:nvSpPr>
        <p:spPr bwMode="auto">
          <a:xfrm>
            <a:off x="2239963" y="42926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459360" y="3154363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For support, vectors, 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49657245"/>
              </p:ext>
            </p:extLst>
          </p:nvPr>
        </p:nvGraphicFramePr>
        <p:xfrm>
          <a:off x="7126360" y="3124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62" name="Equation" r:id="rId6" imgW="876300" imgH="228600" progId="Equation.3">
                  <p:embed/>
                </p:oleObj>
              </mc:Choice>
              <mc:Fallback>
                <p:oleObj name="Equation" r:id="rId6" imgW="876300" imgH="2286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360" y="3124200"/>
                        <a:ext cx="1752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2" name="Text Box 9"/>
          <p:cNvSpPr txBox="1">
            <a:spLocks noChangeArrowheads="1"/>
          </p:cNvSpPr>
          <p:nvPr/>
        </p:nvSpPr>
        <p:spPr bwMode="auto">
          <a:xfrm rot="3054962">
            <a:off x="-32544" y="2023269"/>
            <a:ext cx="1493838" cy="431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wx+b=-1</a:t>
            </a:r>
          </a:p>
        </p:txBody>
      </p:sp>
      <p:sp>
        <p:nvSpPr>
          <p:cNvPr id="8233" name="Text Box 10"/>
          <p:cNvSpPr txBox="1">
            <a:spLocks noChangeArrowheads="1"/>
          </p:cNvSpPr>
          <p:nvPr/>
        </p:nvSpPr>
        <p:spPr bwMode="auto">
          <a:xfrm rot="3244702">
            <a:off x="246857" y="1647031"/>
            <a:ext cx="1485900" cy="430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000000"/>
                </a:solidFill>
                <a:latin typeface="Tahoma" pitchFamily="34" charset="0"/>
                <a:ea typeface="SimSun" pitchFamily="2" charset="-122"/>
              </a:rPr>
              <a:t>wx+b=0</a:t>
            </a:r>
          </a:p>
        </p:txBody>
      </p:sp>
      <p:sp>
        <p:nvSpPr>
          <p:cNvPr id="8234" name="Text Box 11"/>
          <p:cNvSpPr txBox="1">
            <a:spLocks noChangeArrowheads="1"/>
          </p:cNvSpPr>
          <p:nvPr/>
        </p:nvSpPr>
        <p:spPr bwMode="auto">
          <a:xfrm rot="3198884">
            <a:off x="621506" y="1545432"/>
            <a:ext cx="1558925" cy="430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C00000"/>
                </a:solidFill>
                <a:latin typeface="Tahoma" pitchFamily="34" charset="0"/>
                <a:ea typeface="SimSun" pitchFamily="2" charset="-122"/>
              </a:rPr>
              <a:t>wx+b=1</a:t>
            </a:r>
          </a:p>
        </p:txBody>
      </p:sp>
      <p:sp>
        <p:nvSpPr>
          <p:cNvPr id="8235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77007"/>
              </p:ext>
            </p:extLst>
          </p:nvPr>
        </p:nvGraphicFramePr>
        <p:xfrm>
          <a:off x="7583560" y="3870325"/>
          <a:ext cx="1295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63" name="Equation" r:id="rId8" imgW="698500" imgH="419100" progId="Equation.3">
                  <p:embed/>
                </p:oleObj>
              </mc:Choice>
              <mc:Fallback>
                <p:oleObj name="Equation" r:id="rId8" imgW="698500" imgH="4191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560" y="3870325"/>
                        <a:ext cx="12954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585033"/>
              </p:ext>
            </p:extLst>
          </p:nvPr>
        </p:nvGraphicFramePr>
        <p:xfrm>
          <a:off x="6440560" y="4972050"/>
          <a:ext cx="2444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64" name="Equation" r:id="rId10" imgW="1346200" imgH="508000" progId="Equation.3">
                  <p:embed/>
                </p:oleObj>
              </mc:Choice>
              <mc:Fallback>
                <p:oleObj name="Equation" r:id="rId10" imgW="1346200" imgH="5080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560" y="4972050"/>
                        <a:ext cx="2444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72937"/>
              </p:ext>
            </p:extLst>
          </p:nvPr>
        </p:nvGraphicFramePr>
        <p:xfrm>
          <a:off x="4611760" y="5005388"/>
          <a:ext cx="15668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65" name="Equation" r:id="rId12" imgW="914400" imgH="469900" progId="Equation.3">
                  <p:embed/>
                </p:oleObj>
              </mc:Choice>
              <mc:Fallback>
                <p:oleObj name="Equation" r:id="rId12" imgW="914400" imgH="4699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760" y="5005388"/>
                        <a:ext cx="1566863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4459360" y="46482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For support vectors:</a:t>
            </a: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0" y="65532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14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657600" y="5470525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1894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/>
              <a:t>Want line that maximizes the margin.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2891692"/>
              </p:ext>
            </p:extLst>
          </p:nvPr>
        </p:nvGraphicFramePr>
        <p:xfrm>
          <a:off x="4511748" y="2057400"/>
          <a:ext cx="43672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35" name="Equation" r:id="rId4" imgW="2336800" imgH="457200" progId="Equation.3">
                  <p:embed/>
                </p:oleObj>
              </mc:Choice>
              <mc:Fallback>
                <p:oleObj name="Equation" r:id="rId4" imgW="2336800" imgH="457200" progId="Equation.3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48" y="2057400"/>
                        <a:ext cx="43672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3657600" y="5470525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Margin</a:t>
            </a:r>
          </a:p>
        </p:txBody>
      </p:sp>
      <p:sp>
        <p:nvSpPr>
          <p:cNvPr id="9224" name="Oval 6"/>
          <p:cNvSpPr>
            <a:spLocks noChangeArrowheads="1"/>
          </p:cNvSpPr>
          <p:nvPr/>
        </p:nvSpPr>
        <p:spPr bwMode="auto">
          <a:xfrm>
            <a:off x="658813" y="36147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5" name="Oval 7"/>
          <p:cNvSpPr>
            <a:spLocks noChangeArrowheads="1"/>
          </p:cNvSpPr>
          <p:nvPr/>
        </p:nvSpPr>
        <p:spPr bwMode="auto">
          <a:xfrm>
            <a:off x="1227138" y="3676650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6" name="Oval 8"/>
          <p:cNvSpPr>
            <a:spLocks noChangeArrowheads="1"/>
          </p:cNvSpPr>
          <p:nvPr/>
        </p:nvSpPr>
        <p:spPr bwMode="auto">
          <a:xfrm>
            <a:off x="1227138" y="4232275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7" name="Oval 9"/>
          <p:cNvSpPr>
            <a:spLocks noChangeArrowheads="1"/>
          </p:cNvSpPr>
          <p:nvPr/>
        </p:nvSpPr>
        <p:spPr bwMode="auto">
          <a:xfrm>
            <a:off x="595313" y="38608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8" name="Oval 10"/>
          <p:cNvSpPr>
            <a:spLocks noChangeArrowheads="1"/>
          </p:cNvSpPr>
          <p:nvPr/>
        </p:nvSpPr>
        <p:spPr bwMode="auto">
          <a:xfrm>
            <a:off x="2555875" y="28733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9" name="Oval 11"/>
          <p:cNvSpPr>
            <a:spLocks noChangeArrowheads="1"/>
          </p:cNvSpPr>
          <p:nvPr/>
        </p:nvSpPr>
        <p:spPr bwMode="auto">
          <a:xfrm>
            <a:off x="3187700" y="31210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0" name="Oval 12"/>
          <p:cNvSpPr>
            <a:spLocks noChangeArrowheads="1"/>
          </p:cNvSpPr>
          <p:nvPr/>
        </p:nvSpPr>
        <p:spPr bwMode="auto">
          <a:xfrm>
            <a:off x="3378200" y="3676650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1" name="Oval 13"/>
          <p:cNvSpPr>
            <a:spLocks noChangeArrowheads="1"/>
          </p:cNvSpPr>
          <p:nvPr/>
        </p:nvSpPr>
        <p:spPr bwMode="auto">
          <a:xfrm>
            <a:off x="2176463" y="26273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2" name="Oval 14"/>
          <p:cNvSpPr>
            <a:spLocks noChangeArrowheads="1"/>
          </p:cNvSpPr>
          <p:nvPr/>
        </p:nvSpPr>
        <p:spPr bwMode="auto">
          <a:xfrm>
            <a:off x="3883025" y="4292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4" name="Oval 16"/>
          <p:cNvSpPr>
            <a:spLocks noChangeArrowheads="1"/>
          </p:cNvSpPr>
          <p:nvPr/>
        </p:nvSpPr>
        <p:spPr bwMode="auto">
          <a:xfrm>
            <a:off x="1860550" y="50339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5" name="Oval 17"/>
          <p:cNvSpPr>
            <a:spLocks noChangeArrowheads="1"/>
          </p:cNvSpPr>
          <p:nvPr/>
        </p:nvSpPr>
        <p:spPr bwMode="auto">
          <a:xfrm>
            <a:off x="3378200" y="24415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7" name="Line 19"/>
          <p:cNvSpPr>
            <a:spLocks noChangeShapeType="1"/>
          </p:cNvSpPr>
          <p:nvPr/>
        </p:nvSpPr>
        <p:spPr bwMode="auto">
          <a:xfrm>
            <a:off x="1417638" y="24415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8" name="Oval 20"/>
          <p:cNvSpPr>
            <a:spLocks noChangeArrowheads="1"/>
          </p:cNvSpPr>
          <p:nvPr/>
        </p:nvSpPr>
        <p:spPr bwMode="auto">
          <a:xfrm>
            <a:off x="2428875" y="2133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39" name="Oval 21"/>
          <p:cNvSpPr>
            <a:spLocks noChangeArrowheads="1"/>
          </p:cNvSpPr>
          <p:nvPr/>
        </p:nvSpPr>
        <p:spPr bwMode="auto">
          <a:xfrm>
            <a:off x="2555875" y="54038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0" name="Line 22"/>
          <p:cNvSpPr>
            <a:spLocks noChangeShapeType="1"/>
          </p:cNvSpPr>
          <p:nvPr/>
        </p:nvSpPr>
        <p:spPr bwMode="auto">
          <a:xfrm>
            <a:off x="1101725" y="26892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1" name="Line 23"/>
          <p:cNvSpPr>
            <a:spLocks noChangeShapeType="1"/>
          </p:cNvSpPr>
          <p:nvPr/>
        </p:nvSpPr>
        <p:spPr bwMode="auto">
          <a:xfrm>
            <a:off x="1733550" y="2257425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2" name="Oval 24"/>
          <p:cNvSpPr>
            <a:spLocks noChangeArrowheads="1"/>
          </p:cNvSpPr>
          <p:nvPr/>
        </p:nvSpPr>
        <p:spPr bwMode="auto">
          <a:xfrm>
            <a:off x="1860550" y="37385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3" name="Oval 25"/>
          <p:cNvSpPr>
            <a:spLocks noChangeArrowheads="1"/>
          </p:cNvSpPr>
          <p:nvPr/>
        </p:nvSpPr>
        <p:spPr bwMode="auto">
          <a:xfrm>
            <a:off x="2365375" y="44164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4" name="Oval 26"/>
          <p:cNvSpPr>
            <a:spLocks noChangeArrowheads="1"/>
          </p:cNvSpPr>
          <p:nvPr/>
        </p:nvSpPr>
        <p:spPr bwMode="auto">
          <a:xfrm>
            <a:off x="2808288" y="3676650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5" name="Line 27"/>
          <p:cNvSpPr>
            <a:spLocks noChangeShapeType="1"/>
          </p:cNvSpPr>
          <p:nvPr/>
        </p:nvSpPr>
        <p:spPr bwMode="auto">
          <a:xfrm flipV="1">
            <a:off x="3378200" y="5157788"/>
            <a:ext cx="631825" cy="4937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6" name="Freeform 28"/>
          <p:cNvSpPr>
            <a:spLocks/>
          </p:cNvSpPr>
          <p:nvPr/>
        </p:nvSpPr>
        <p:spPr bwMode="auto">
          <a:xfrm>
            <a:off x="815975" y="3984625"/>
            <a:ext cx="1044575" cy="1406525"/>
          </a:xfrm>
          <a:custGeom>
            <a:avLst/>
            <a:gdLst>
              <a:gd name="T0" fmla="*/ 792 w 792"/>
              <a:gd name="T1" fmla="*/ 0 h 1094"/>
              <a:gd name="T2" fmla="*/ 408 w 792"/>
              <a:gd name="T3" fmla="*/ 720 h 1094"/>
              <a:gd name="T4" fmla="*/ 0 w 792"/>
              <a:gd name="T5" fmla="*/ 1094 h 1094"/>
              <a:gd name="T6" fmla="*/ 0 60000 65536"/>
              <a:gd name="T7" fmla="*/ 0 60000 65536"/>
              <a:gd name="T8" fmla="*/ 0 60000 65536"/>
              <a:gd name="T9" fmla="*/ 0 w 792"/>
              <a:gd name="T10" fmla="*/ 0 h 1094"/>
              <a:gd name="T11" fmla="*/ 792 w 792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1094">
                <a:moveTo>
                  <a:pt x="792" y="0"/>
                </a:moveTo>
                <a:cubicBezTo>
                  <a:pt x="668" y="268"/>
                  <a:pt x="540" y="538"/>
                  <a:pt x="408" y="720"/>
                </a:cubicBezTo>
                <a:cubicBezTo>
                  <a:pt x="276" y="902"/>
                  <a:pt x="85" y="1016"/>
                  <a:pt x="0" y="109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7" name="Freeform 29"/>
          <p:cNvSpPr>
            <a:spLocks/>
          </p:cNvSpPr>
          <p:nvPr/>
        </p:nvSpPr>
        <p:spPr bwMode="auto">
          <a:xfrm>
            <a:off x="784225" y="4664075"/>
            <a:ext cx="1517650" cy="739775"/>
          </a:xfrm>
          <a:custGeom>
            <a:avLst/>
            <a:gdLst>
              <a:gd name="T0" fmla="*/ 1152 w 1152"/>
              <a:gd name="T1" fmla="*/ 0 h 576"/>
              <a:gd name="T2" fmla="*/ 559 w 1152"/>
              <a:gd name="T3" fmla="*/ 329 h 576"/>
              <a:gd name="T4" fmla="*/ 0 w 1152"/>
              <a:gd name="T5" fmla="*/ 576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1152" y="0"/>
                </a:moveTo>
                <a:cubicBezTo>
                  <a:pt x="1053" y="55"/>
                  <a:pt x="751" y="233"/>
                  <a:pt x="559" y="329"/>
                </a:cubicBezTo>
                <a:cubicBezTo>
                  <a:pt x="367" y="425"/>
                  <a:pt x="117" y="525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8" name="Freeform 30"/>
          <p:cNvSpPr>
            <a:spLocks/>
          </p:cNvSpPr>
          <p:nvPr/>
        </p:nvSpPr>
        <p:spPr bwMode="auto">
          <a:xfrm>
            <a:off x="815975" y="3922713"/>
            <a:ext cx="1865313" cy="1468437"/>
          </a:xfrm>
          <a:custGeom>
            <a:avLst/>
            <a:gdLst>
              <a:gd name="T0" fmla="*/ 1416 w 1416"/>
              <a:gd name="T1" fmla="*/ 0 h 1142"/>
              <a:gd name="T2" fmla="*/ 699 w 1416"/>
              <a:gd name="T3" fmla="*/ 669 h 1142"/>
              <a:gd name="T4" fmla="*/ 0 w 1416"/>
              <a:gd name="T5" fmla="*/ 1142 h 1142"/>
              <a:gd name="T6" fmla="*/ 0 60000 65536"/>
              <a:gd name="T7" fmla="*/ 0 60000 65536"/>
              <a:gd name="T8" fmla="*/ 0 60000 65536"/>
              <a:gd name="T9" fmla="*/ 0 w 1416"/>
              <a:gd name="T10" fmla="*/ 0 h 1142"/>
              <a:gd name="T11" fmla="*/ 1416 w 1416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1142">
                <a:moveTo>
                  <a:pt x="1416" y="0"/>
                </a:moveTo>
                <a:cubicBezTo>
                  <a:pt x="1297" y="111"/>
                  <a:pt x="935" y="479"/>
                  <a:pt x="699" y="669"/>
                </a:cubicBezTo>
                <a:cubicBezTo>
                  <a:pt x="463" y="859"/>
                  <a:pt x="146" y="1044"/>
                  <a:pt x="0" y="114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9" name="Text Box 31"/>
          <p:cNvSpPr txBox="1">
            <a:spLocks noChangeArrowheads="1"/>
          </p:cNvSpPr>
          <p:nvPr/>
        </p:nvSpPr>
        <p:spPr bwMode="auto">
          <a:xfrm>
            <a:off x="76200" y="5359400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Support vectors</a:t>
            </a:r>
          </a:p>
        </p:txBody>
      </p:sp>
      <p:sp>
        <p:nvSpPr>
          <p:cNvPr id="9250" name="Oval 32"/>
          <p:cNvSpPr>
            <a:spLocks noChangeArrowheads="1"/>
          </p:cNvSpPr>
          <p:nvPr/>
        </p:nvSpPr>
        <p:spPr bwMode="auto">
          <a:xfrm>
            <a:off x="1733550" y="36147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51" name="Oval 33"/>
          <p:cNvSpPr>
            <a:spLocks noChangeArrowheads="1"/>
          </p:cNvSpPr>
          <p:nvPr/>
        </p:nvSpPr>
        <p:spPr bwMode="auto">
          <a:xfrm>
            <a:off x="2681288" y="3552825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52" name="Oval 34"/>
          <p:cNvSpPr>
            <a:spLocks noChangeArrowheads="1"/>
          </p:cNvSpPr>
          <p:nvPr/>
        </p:nvSpPr>
        <p:spPr bwMode="auto">
          <a:xfrm>
            <a:off x="2239963" y="42926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53" name="Text Box 39"/>
          <p:cNvSpPr txBox="1">
            <a:spLocks noChangeArrowheads="1"/>
          </p:cNvSpPr>
          <p:nvPr/>
        </p:nvSpPr>
        <p:spPr bwMode="auto">
          <a:xfrm>
            <a:off x="4459360" y="3154363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For support, vectors, 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3523050"/>
              </p:ext>
            </p:extLst>
          </p:nvPr>
        </p:nvGraphicFramePr>
        <p:xfrm>
          <a:off x="7126360" y="3124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36" name="Equation" r:id="rId6" imgW="876300" imgH="228600" progId="Equation.3">
                  <p:embed/>
                </p:oleObj>
              </mc:Choice>
              <mc:Fallback>
                <p:oleObj name="Equation" r:id="rId6" imgW="876300" imgH="228600" progId="Equation.3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360" y="3124200"/>
                        <a:ext cx="1752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4" name="Text Box 9"/>
          <p:cNvSpPr txBox="1">
            <a:spLocks noChangeArrowheads="1"/>
          </p:cNvSpPr>
          <p:nvPr/>
        </p:nvSpPr>
        <p:spPr bwMode="auto">
          <a:xfrm rot="3054962">
            <a:off x="-32544" y="2023269"/>
            <a:ext cx="1493838" cy="431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wx+b=-1</a:t>
            </a:r>
          </a:p>
        </p:txBody>
      </p:sp>
      <p:sp>
        <p:nvSpPr>
          <p:cNvPr id="9255" name="Text Box 10"/>
          <p:cNvSpPr txBox="1">
            <a:spLocks noChangeArrowheads="1"/>
          </p:cNvSpPr>
          <p:nvPr/>
        </p:nvSpPr>
        <p:spPr bwMode="auto">
          <a:xfrm rot="3244702">
            <a:off x="246857" y="1647031"/>
            <a:ext cx="1485900" cy="430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000000"/>
                </a:solidFill>
                <a:latin typeface="Tahoma" pitchFamily="34" charset="0"/>
                <a:ea typeface="SimSun" pitchFamily="2" charset="-122"/>
              </a:rPr>
              <a:t>wx+b=0</a:t>
            </a:r>
          </a:p>
        </p:txBody>
      </p:sp>
      <p:sp>
        <p:nvSpPr>
          <p:cNvPr id="9256" name="Text Box 11"/>
          <p:cNvSpPr txBox="1">
            <a:spLocks noChangeArrowheads="1"/>
          </p:cNvSpPr>
          <p:nvPr/>
        </p:nvSpPr>
        <p:spPr bwMode="auto">
          <a:xfrm rot="3198884">
            <a:off x="621506" y="1545432"/>
            <a:ext cx="1558925" cy="430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C00000"/>
                </a:solidFill>
                <a:latin typeface="Tahoma" pitchFamily="34" charset="0"/>
                <a:ea typeface="SimSun" pitchFamily="2" charset="-122"/>
              </a:rPr>
              <a:t>wx+b=1</a:t>
            </a:r>
          </a:p>
        </p:txBody>
      </p:sp>
      <p:sp>
        <p:nvSpPr>
          <p:cNvPr id="9257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59" name="Text Box 36"/>
          <p:cNvSpPr txBox="1">
            <a:spLocks noChangeArrowheads="1"/>
          </p:cNvSpPr>
          <p:nvPr/>
        </p:nvSpPr>
        <p:spPr bwMode="auto">
          <a:xfrm>
            <a:off x="4459360" y="3886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Distance between point and line: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936660"/>
              </p:ext>
            </p:extLst>
          </p:nvPr>
        </p:nvGraphicFramePr>
        <p:xfrm>
          <a:off x="7583560" y="3870325"/>
          <a:ext cx="1295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37" name="Equation" r:id="rId8" imgW="698500" imgH="419100" progId="Equation.3">
                  <p:embed/>
                </p:oleObj>
              </mc:Choice>
              <mc:Fallback>
                <p:oleObj name="Equation" r:id="rId8" imgW="698500" imgH="4191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560" y="3870325"/>
                        <a:ext cx="12954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459360" y="4876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Therefore, the margin is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/ ||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||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10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187686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838200"/>
          </a:xfrm>
        </p:spPr>
        <p:txBody>
          <a:bodyPr/>
          <a:lstStyle/>
          <a:p>
            <a:r>
              <a:rPr lang="en-US"/>
              <a:t>Finding the maximum margin line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Maximize margin </a:t>
            </a:r>
            <a:r>
              <a:rPr lang="en-US">
                <a:latin typeface="Times New Roman" pitchFamily="18" charset="0"/>
              </a:rPr>
              <a:t>2/||</a:t>
            </a:r>
            <a:r>
              <a:rPr lang="en-US" b="1">
                <a:latin typeface="Times New Roman" pitchFamily="18" charset="0"/>
              </a:rPr>
              <a:t>w</a:t>
            </a:r>
            <a:r>
              <a:rPr lang="en-US">
                <a:latin typeface="Times New Roman" pitchFamily="18" charset="0"/>
              </a:rPr>
              <a:t>||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Correctly classify all training data points:</a:t>
            </a:r>
            <a:br>
              <a:rPr lang="en-US"/>
            </a:br>
            <a:br>
              <a:rPr lang="en-US"/>
            </a:br>
            <a:br>
              <a:rPr lang="en-US" i="1">
                <a:latin typeface="Times New Roman" pitchFamily="18" charset="0"/>
              </a:rPr>
            </a:br>
            <a:br>
              <a:rPr lang="en-US" i="1">
                <a:latin typeface="Times New Roman" pitchFamily="18" charset="0"/>
              </a:rPr>
            </a:br>
            <a:endParaRPr lang="en-US" sz="800">
              <a:latin typeface="Times New Roman" pitchFamily="18" charset="0"/>
              <a:cs typeface="Arial" pitchFamily="34" charset="0"/>
            </a:endParaRPr>
          </a:p>
          <a:p>
            <a:pPr marL="533400" indent="-533400"/>
            <a:r>
              <a:rPr lang="en-US" i="1">
                <a:cs typeface="Arial" pitchFamily="34" charset="0"/>
              </a:rPr>
              <a:t>Quadratic optimization problem</a:t>
            </a:r>
            <a:r>
              <a:rPr lang="en-US">
                <a:cs typeface="Arial" pitchFamily="34" charset="0"/>
              </a:rPr>
              <a:t>:</a:t>
            </a:r>
            <a:br>
              <a:rPr lang="en-US">
                <a:cs typeface="Arial" pitchFamily="34" charset="0"/>
              </a:rPr>
            </a:br>
            <a:endParaRPr lang="en-US">
              <a:cs typeface="Arial" pitchFamily="34" charset="0"/>
            </a:endParaRPr>
          </a:p>
          <a:p>
            <a:pPr marL="533400" indent="-533400"/>
            <a:r>
              <a:rPr lang="en-US">
                <a:cs typeface="Arial" pitchFamily="34" charset="0"/>
              </a:rPr>
              <a:t>		Minimize</a:t>
            </a:r>
            <a:br>
              <a:rPr lang="en-US">
                <a:cs typeface="Arial" pitchFamily="34" charset="0"/>
              </a:rPr>
            </a:br>
            <a:br>
              <a:rPr lang="en-US">
                <a:cs typeface="Arial" pitchFamily="34" charset="0"/>
              </a:rPr>
            </a:br>
            <a:r>
              <a:rPr lang="en-US">
                <a:cs typeface="Arial" pitchFamily="34" charset="0"/>
              </a:rPr>
              <a:t>	Subject to  </a:t>
            </a:r>
            <a:r>
              <a:rPr lang="en-US" i="1">
                <a:latin typeface="Times New Roman" pitchFamily="18" charset="0"/>
              </a:rPr>
              <a:t>y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b="1">
                <a:latin typeface="Times New Roman" pitchFamily="18" charset="0"/>
              </a:rPr>
              <a:t>w</a:t>
            </a:r>
            <a:r>
              <a:rPr lang="en-US">
                <a:latin typeface="Times New Roman" pitchFamily="18" charset="0"/>
                <a:cs typeface="Arial" pitchFamily="34" charset="0"/>
              </a:rPr>
              <a:t>·</a:t>
            </a:r>
            <a:r>
              <a:rPr lang="en-US" b="1" i="1">
                <a:latin typeface="Times New Roman" pitchFamily="18" charset="0"/>
                <a:cs typeface="Arial" pitchFamily="34" charset="0"/>
              </a:rPr>
              <a:t>x</a:t>
            </a:r>
            <a:r>
              <a:rPr lang="en-US" i="1" baseline="-25000">
                <a:latin typeface="Times New Roman" pitchFamily="18" charset="0"/>
                <a:cs typeface="Arial" pitchFamily="34" charset="0"/>
              </a:rPr>
              <a:t>i</a:t>
            </a:r>
            <a:r>
              <a:rPr lang="en-US">
                <a:latin typeface="Times New Roman" pitchFamily="18" charset="0"/>
                <a:cs typeface="Arial" pitchFamily="34" charset="0"/>
              </a:rPr>
              <a:t>+</a:t>
            </a:r>
            <a:r>
              <a:rPr lang="en-US" i="1">
                <a:latin typeface="Times New Roman" pitchFamily="18" charset="0"/>
                <a:cs typeface="Arial" pitchFamily="34" charset="0"/>
              </a:rPr>
              <a:t>b</a:t>
            </a:r>
            <a:r>
              <a:rPr lang="en-US">
                <a:latin typeface="Times New Roman" pitchFamily="18" charset="0"/>
                <a:cs typeface="Arial" pitchFamily="34" charset="0"/>
              </a:rPr>
              <a:t>) ≥ 1</a:t>
            </a:r>
            <a:endParaRPr lang="en-US">
              <a:cs typeface="Arial" pitchFamily="34" charset="0"/>
            </a:endParaRPr>
          </a:p>
          <a:p>
            <a:pPr marL="533400" indent="-533400">
              <a:buFontTx/>
              <a:buAutoNum type="arabicPeriod"/>
            </a:pPr>
            <a:endParaRPr lang="el-GR"/>
          </a:p>
        </p:txBody>
      </p:sp>
      <p:graphicFrame>
        <p:nvGraphicFramePr>
          <p:cNvPr id="991249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52800" y="4027488"/>
          <a:ext cx="12874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84" name="Equation" r:id="rId4" imgW="469696" imgH="393529" progId="Equation.3">
                  <p:embed/>
                </p:oleObj>
              </mc:Choice>
              <mc:Fallback>
                <p:oleObj name="Equation" r:id="rId4" imgW="469696" imgH="393529" progId="Equation.3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27488"/>
                        <a:ext cx="1287463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1251" name="Rectangle 19"/>
          <p:cNvSpPr>
            <a:spLocks noChangeArrowheads="1"/>
          </p:cNvSpPr>
          <p:nvPr/>
        </p:nvSpPr>
        <p:spPr bwMode="auto">
          <a:xfrm>
            <a:off x="1371600" y="4038600"/>
            <a:ext cx="43434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99125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95400" y="2033588"/>
          <a:ext cx="51816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85" name="Equation" r:id="rId6" imgW="2336800" imgH="457200" progId="Equation.3">
                  <p:embed/>
                </p:oleObj>
              </mc:Choice>
              <mc:Fallback>
                <p:oleObj name="Equation" r:id="rId6" imgW="2336800" imgH="457200" progId="Equation.3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33588"/>
                        <a:ext cx="518160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5076825"/>
            <a:ext cx="3429000" cy="1323975"/>
            <a:chOff x="5410200" y="5077361"/>
            <a:chExt cx="3429000" cy="1323439"/>
          </a:xfrm>
        </p:grpSpPr>
        <p:sp>
          <p:nvSpPr>
            <p:cNvPr id="10249" name="TextBox 7"/>
            <p:cNvSpPr txBox="1">
              <a:spLocks noChangeArrowheads="1"/>
            </p:cNvSpPr>
            <p:nvPr/>
          </p:nvSpPr>
          <p:spPr bwMode="auto">
            <a:xfrm>
              <a:off x="6019800" y="5077361"/>
              <a:ext cx="2819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One constraint for each training point.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Note sign trick.</a:t>
              </a:r>
            </a:p>
          </p:txBody>
        </p:sp>
        <p:cxnSp>
          <p:nvCxnSpPr>
            <p:cNvPr id="10250" name="Straight Arrow Connector 9"/>
            <p:cNvCxnSpPr>
              <a:cxnSpLocks noChangeShapeType="1"/>
              <a:stCxn id="10249" idx="1"/>
            </p:cNvCxnSpPr>
            <p:nvPr/>
          </p:nvCxnSpPr>
          <p:spPr bwMode="auto">
            <a:xfrm rot="10800000">
              <a:off x="5410200" y="5410201"/>
              <a:ext cx="609600" cy="32888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8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33604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  <p:bldP spid="9912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/>
              <a:t>Finding the maximum margin line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Solution:</a:t>
            </a:r>
            <a:br>
              <a:rPr lang="en-US"/>
            </a:br>
            <a:br>
              <a:rPr lang="en-US" sz="800"/>
            </a:br>
            <a:r>
              <a:rPr lang="en-US"/>
              <a:t>		</a:t>
            </a:r>
            <a:endParaRPr lang="el-GR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701925" y="874713"/>
          <a:ext cx="21955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33" name="Equation" r:id="rId4" imgW="901309" imgH="266584" progId="Equation.3">
                  <p:embed/>
                </p:oleObj>
              </mc:Choice>
              <mc:Fallback>
                <p:oleObj name="Equation" r:id="rId4" imgW="901309" imgH="266584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874713"/>
                        <a:ext cx="21955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892" name="Line 12"/>
          <p:cNvSpPr>
            <a:spLocks noChangeShapeType="1"/>
          </p:cNvSpPr>
          <p:nvPr/>
        </p:nvSpPr>
        <p:spPr bwMode="auto">
          <a:xfrm flipV="1">
            <a:off x="2838450" y="1377950"/>
            <a:ext cx="1143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93" name="Line 13"/>
          <p:cNvSpPr>
            <a:spLocks noChangeShapeType="1"/>
          </p:cNvSpPr>
          <p:nvPr/>
        </p:nvSpPr>
        <p:spPr bwMode="auto">
          <a:xfrm flipV="1">
            <a:off x="4210050" y="1377950"/>
            <a:ext cx="381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3671888" y="2216150"/>
            <a:ext cx="13462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Support </a:t>
            </a:r>
            <a:br>
              <a:rPr lang="en-US" sz="240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vector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2005632" y="2216150"/>
            <a:ext cx="1316386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Learned</a:t>
            </a:r>
            <a:br>
              <a:rPr lang="en-US" sz="240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weight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6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6895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2" grpId="0" animBg="1"/>
      <p:bldP spid="1146893" grpId="0" animBg="1"/>
      <p:bldP spid="1146894" grpId="0" animBg="1"/>
      <p:bldP spid="11468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266307"/>
              </p:ext>
            </p:extLst>
          </p:nvPr>
        </p:nvGraphicFramePr>
        <p:xfrm>
          <a:off x="2660650" y="2514600"/>
          <a:ext cx="465455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34" name="Equation" r:id="rId4" imgW="1714320" imgH="482400" progId="Equation.3">
                  <p:embed/>
                </p:oleObj>
              </mc:Choice>
              <mc:Fallback>
                <p:oleObj name="Equation" r:id="rId4" imgW="1714320" imgH="4824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514600"/>
                        <a:ext cx="4654550" cy="130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/>
              <a:t>Finding the maximum margin 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Solution:</a:t>
            </a:r>
            <a:br>
              <a:rPr lang="en-US" dirty="0"/>
            </a:br>
            <a:br>
              <a:rPr lang="en-US" sz="800" dirty="0"/>
            </a:br>
            <a:r>
              <a:rPr lang="en-US" dirty="0"/>
              <a:t>		  </a:t>
            </a:r>
            <a:r>
              <a:rPr lang="en-US" i="1" dirty="0">
                <a:latin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i="1" dirty="0" err="1">
                <a:latin typeface="Times New Roman" pitchFamily="18" charset="0"/>
              </a:rPr>
              <a:t>y</a:t>
            </a:r>
            <a:r>
              <a:rPr lang="en-US" i="1" baseline="-25000" dirty="0" err="1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dirty="0" err="1">
                <a:latin typeface="Times New Roman" pitchFamily="18" charset="0"/>
                <a:cs typeface="Arial" pitchFamily="34" charset="0"/>
              </a:rPr>
              <a:t>·</a:t>
            </a:r>
            <a:r>
              <a:rPr lang="en-US" b="1" dirty="0" err="1">
                <a:latin typeface="Times New Roman" pitchFamily="18" charset="0"/>
                <a:cs typeface="Arial" pitchFamily="34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Arial" pitchFamily="34" charset="0"/>
              </a:rPr>
              <a:t>i</a:t>
            </a:r>
            <a:r>
              <a:rPr lang="en-US" dirty="0">
                <a:cs typeface="Arial" pitchFamily="34" charset="0"/>
              </a:rPr>
              <a:t>   (for any support vector)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Classification function:</a:t>
            </a:r>
          </a:p>
          <a:p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l-GR" sz="2400" dirty="0"/>
              <a:t>Notice that it relies on an </a:t>
            </a:r>
            <a:r>
              <a:rPr lang="el-GR" sz="2400" i="1" dirty="0"/>
              <a:t>inner product </a:t>
            </a:r>
            <a:r>
              <a:rPr lang="el-GR" sz="2400" dirty="0"/>
              <a:t>between the test</a:t>
            </a:r>
            <a:r>
              <a:rPr lang="en-US" sz="2400" dirty="0"/>
              <a:t> </a:t>
            </a:r>
            <a:r>
              <a:rPr lang="el-GR" sz="2400" dirty="0"/>
              <a:t>point </a:t>
            </a:r>
            <a:r>
              <a:rPr lang="el-GR" sz="2400" b="1" i="1" dirty="0"/>
              <a:t>x</a:t>
            </a:r>
            <a:r>
              <a:rPr lang="el-GR" sz="2400" b="1" dirty="0"/>
              <a:t> </a:t>
            </a:r>
            <a:r>
              <a:rPr lang="el-GR" sz="2400" dirty="0"/>
              <a:t>and the support vectors </a:t>
            </a:r>
            <a:r>
              <a:rPr lang="el-GR" sz="2400" b="1" i="1" dirty="0"/>
              <a:t>x</a:t>
            </a:r>
            <a:r>
              <a:rPr lang="el-GR" sz="2400" i="1" baseline="-25000" dirty="0"/>
              <a:t>i</a:t>
            </a:r>
            <a:endParaRPr lang="en-US" sz="2400" i="1" baseline="-25000" dirty="0"/>
          </a:p>
          <a:p>
            <a:pPr>
              <a:buFontTx/>
              <a:buChar char="•"/>
            </a:pPr>
            <a:r>
              <a:rPr lang="en-US" sz="2400" dirty="0"/>
              <a:t>(</a:t>
            </a:r>
            <a:r>
              <a:rPr lang="el-GR" sz="2400" dirty="0"/>
              <a:t>Solving the optimization problem also involves</a:t>
            </a:r>
            <a:r>
              <a:rPr lang="en-US" sz="2400" dirty="0"/>
              <a:t> </a:t>
            </a:r>
            <a:r>
              <a:rPr lang="el-GR" sz="2400" dirty="0"/>
              <a:t>computing the inner products </a:t>
            </a:r>
            <a:r>
              <a:rPr lang="el-GR" sz="2400" b="1" i="1" dirty="0"/>
              <a:t>x</a:t>
            </a:r>
            <a:r>
              <a:rPr lang="el-GR" sz="2400" i="1" baseline="-25000" dirty="0"/>
              <a:t>i</a:t>
            </a:r>
            <a:r>
              <a:rPr lang="en-US" sz="2400" b="1" dirty="0"/>
              <a:t>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· </a:t>
            </a:r>
            <a:r>
              <a:rPr lang="el-GR" sz="2400" b="1" i="1" dirty="0"/>
              <a:t>x</a:t>
            </a:r>
            <a:r>
              <a:rPr lang="en-US" sz="2400" i="1" baseline="-25000" dirty="0"/>
              <a:t>j</a:t>
            </a:r>
            <a:r>
              <a:rPr lang="el-GR" sz="2400" b="1" dirty="0"/>
              <a:t> </a:t>
            </a:r>
            <a:r>
              <a:rPr lang="el-GR" sz="2400" dirty="0"/>
              <a:t>between all pairs of</a:t>
            </a:r>
            <a:r>
              <a:rPr lang="en-US" sz="2400" dirty="0"/>
              <a:t> </a:t>
            </a:r>
            <a:r>
              <a:rPr lang="el-GR" sz="2400" dirty="0"/>
              <a:t>training points</a:t>
            </a:r>
            <a:r>
              <a:rPr lang="en-US" sz="2400" dirty="0"/>
              <a:t>)</a:t>
            </a:r>
            <a:endParaRPr lang="el-GR" sz="2400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701925" y="874713"/>
          <a:ext cx="21955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35" name="Equation" r:id="rId6" imgW="901309" imgH="266584" progId="Equation.3">
                  <p:embed/>
                </p:oleObj>
              </mc:Choice>
              <mc:Fallback>
                <p:oleObj name="Equation" r:id="rId6" imgW="901309" imgH="266584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874713"/>
                        <a:ext cx="21955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91200" y="3200400"/>
            <a:ext cx="838200" cy="53340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8100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</a:rPr>
              <a:t>If f(x) &lt; 0, classify as negative, otherwise classify as positive.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8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3809" y="1060856"/>
            <a:ext cx="21795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MORE DETAILS NEXT TIME</a:t>
            </a:r>
          </a:p>
        </p:txBody>
      </p:sp>
    </p:spTree>
    <p:extLst>
      <p:ext uri="{BB962C8B-B14F-4D97-AF65-F5344CB8AC3E}">
        <p14:creationId xmlns:p14="http://schemas.microsoft.com/office/powerpoint/2010/main" val="40026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 uiExpand="1" build="p"/>
      <p:bldP spid="10" grpId="0" uiExpand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</a:t>
            </a:r>
          </a:p>
        </p:txBody>
      </p:sp>
      <p:pic>
        <p:nvPicPr>
          <p:cNvPr id="1169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89" y="1086678"/>
            <a:ext cx="8605706" cy="509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2213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Adapted from Milos </a:t>
            </a:r>
            <a:r>
              <a:rPr lang="en-US" sz="1200" dirty="0" err="1">
                <a:latin typeface="Calibri" pitchFamily="34" charset="0"/>
              </a:rPr>
              <a:t>Hauskrecht</a:t>
            </a:r>
            <a:endParaRPr lang="en-US" sz="1200" dirty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3650"/>
              </p:ext>
            </p:extLst>
          </p:nvPr>
        </p:nvGraphicFramePr>
        <p:xfrm>
          <a:off x="5502335" y="2108200"/>
          <a:ext cx="3133663" cy="88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43" name="Equation" r:id="rId4" imgW="1714500" imgH="482600" progId="Equation.3">
                  <p:embed/>
                </p:oleObj>
              </mc:Choice>
              <mc:Fallback>
                <p:oleObj name="Equation" r:id="rId4" imgW="1714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335" y="2108200"/>
                        <a:ext cx="3133663" cy="881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0" y="2621393"/>
            <a:ext cx="544286" cy="281464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5C43-B5F7-42C8-B013-D1C3012E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CB7FA8-C7DB-45D0-9D51-B271503450C9}"/>
              </a:ext>
            </a:extLst>
          </p:cNvPr>
          <p:cNvCxnSpPr>
            <a:cxnSpLocks/>
          </p:cNvCxnSpPr>
          <p:nvPr/>
        </p:nvCxnSpPr>
        <p:spPr>
          <a:xfrm>
            <a:off x="3217984" y="4465611"/>
            <a:ext cx="3101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062C93-67C7-4DBF-9634-A1F63BD86225}"/>
              </a:ext>
            </a:extLst>
          </p:cNvPr>
          <p:cNvCxnSpPr>
            <a:cxnSpLocks/>
          </p:cNvCxnSpPr>
          <p:nvPr/>
        </p:nvCxnSpPr>
        <p:spPr>
          <a:xfrm flipV="1">
            <a:off x="4572000" y="1416439"/>
            <a:ext cx="0" cy="4135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EBCD76-BC83-4E79-92F5-B36EE7C86E8E}"/>
              </a:ext>
            </a:extLst>
          </p:cNvPr>
          <p:cNvSpPr txBox="1"/>
          <p:nvPr/>
        </p:nvSpPr>
        <p:spPr>
          <a:xfrm>
            <a:off x="3787726" y="4568899"/>
            <a:ext cx="3877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-1	0          1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D3B90-D5F2-41C4-9D2B-AD3981DE1E6B}"/>
              </a:ext>
            </a:extLst>
          </p:cNvPr>
          <p:cNvSpPr txBox="1"/>
          <p:nvPr/>
        </p:nvSpPr>
        <p:spPr>
          <a:xfrm>
            <a:off x="4234373" y="1967433"/>
            <a:ext cx="338554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3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2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1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-1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948AA5-435C-469A-831E-ECDD116B4D89}"/>
              </a:ext>
            </a:extLst>
          </p:cNvPr>
          <p:cNvSpPr/>
          <p:nvPr/>
        </p:nvSpPr>
        <p:spPr>
          <a:xfrm>
            <a:off x="4481406" y="4913267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815AF2-EFE0-4D2D-94E5-F132BFA5BA66}"/>
              </a:ext>
            </a:extLst>
          </p:cNvPr>
          <p:cNvSpPr/>
          <p:nvPr/>
        </p:nvSpPr>
        <p:spPr>
          <a:xfrm>
            <a:off x="3818781" y="4404966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8391F6-64E5-4772-995E-5480009C3CDF}"/>
              </a:ext>
            </a:extLst>
          </p:cNvPr>
          <p:cNvSpPr/>
          <p:nvPr/>
        </p:nvSpPr>
        <p:spPr>
          <a:xfrm>
            <a:off x="5180364" y="4404966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C98625-C1F4-42ED-808D-8B4ACC2D1229}"/>
              </a:ext>
            </a:extLst>
          </p:cNvPr>
          <p:cNvSpPr/>
          <p:nvPr/>
        </p:nvSpPr>
        <p:spPr>
          <a:xfrm>
            <a:off x="4481406" y="3887673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F7A1DF-00BC-4DB4-8619-B4EF2B26AB6D}"/>
              </a:ext>
            </a:extLst>
          </p:cNvPr>
          <p:cNvSpPr/>
          <p:nvPr/>
        </p:nvSpPr>
        <p:spPr>
          <a:xfrm>
            <a:off x="3818780" y="2664936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AFA7FF-3A27-4BB3-A4C1-56EC55DDA81F}"/>
              </a:ext>
            </a:extLst>
          </p:cNvPr>
          <p:cNvSpPr/>
          <p:nvPr/>
        </p:nvSpPr>
        <p:spPr>
          <a:xfrm>
            <a:off x="5180364" y="2664936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D40F80-3009-45D9-8CA7-60D384D6B24C}"/>
              </a:ext>
            </a:extLst>
          </p:cNvPr>
          <p:cNvSpPr/>
          <p:nvPr/>
        </p:nvSpPr>
        <p:spPr>
          <a:xfrm>
            <a:off x="3818780" y="1999181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EC0842-4B83-4E0A-B484-79380A4DCC53}"/>
              </a:ext>
            </a:extLst>
          </p:cNvPr>
          <p:cNvSpPr/>
          <p:nvPr/>
        </p:nvSpPr>
        <p:spPr>
          <a:xfrm>
            <a:off x="5180364" y="1999180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AEA1F1-9799-4E99-B2E6-B79A2F0A84FB}"/>
              </a:ext>
            </a:extLst>
          </p:cNvPr>
          <p:cNvSpPr/>
          <p:nvPr/>
        </p:nvSpPr>
        <p:spPr>
          <a:xfrm>
            <a:off x="3657173" y="2499106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A531FF-5452-4EE6-BD9F-2B37E6DB3365}"/>
              </a:ext>
            </a:extLst>
          </p:cNvPr>
          <p:cNvSpPr/>
          <p:nvPr/>
        </p:nvSpPr>
        <p:spPr>
          <a:xfrm>
            <a:off x="5018757" y="2510323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E0967B-837D-49D7-A8FE-DB0885CE4FF8}"/>
              </a:ext>
            </a:extLst>
          </p:cNvPr>
          <p:cNvSpPr/>
          <p:nvPr/>
        </p:nvSpPr>
        <p:spPr>
          <a:xfrm>
            <a:off x="4388974" y="3707456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709232-5EF9-4DF0-B004-8627E7613D68}"/>
              </a:ext>
            </a:extLst>
          </p:cNvPr>
          <p:cNvSpPr/>
          <p:nvPr/>
        </p:nvSpPr>
        <p:spPr>
          <a:xfrm>
            <a:off x="729525" y="4831545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240088-6E11-4102-9E8A-161447315EB2}"/>
              </a:ext>
            </a:extLst>
          </p:cNvPr>
          <p:cNvSpPr txBox="1"/>
          <p:nvPr/>
        </p:nvSpPr>
        <p:spPr>
          <a:xfrm>
            <a:off x="1257603" y="4934536"/>
            <a:ext cx="1516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= support vectors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8A28CA-1A05-4636-90F8-0B9347478E33}"/>
              </a:ext>
            </a:extLst>
          </p:cNvPr>
          <p:cNvSpPr txBox="1"/>
          <p:nvPr/>
        </p:nvSpPr>
        <p:spPr>
          <a:xfrm>
            <a:off x="7105960" y="3997782"/>
            <a:ext cx="559769" cy="300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NEG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72399B-D68A-4CD6-962B-5059CFD61C52}"/>
              </a:ext>
            </a:extLst>
          </p:cNvPr>
          <p:cNvSpPr txBox="1"/>
          <p:nvPr/>
        </p:nvSpPr>
        <p:spPr>
          <a:xfrm>
            <a:off x="7105960" y="2566549"/>
            <a:ext cx="550151" cy="30008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POS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FD10D-B1CC-4A8B-B867-D8DA52E27D3A}"/>
              </a:ext>
            </a:extLst>
          </p:cNvPr>
          <p:cNvSpPr txBox="1"/>
          <p:nvPr/>
        </p:nvSpPr>
        <p:spPr>
          <a:xfrm>
            <a:off x="7085428" y="6571249"/>
            <a:ext cx="2024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Example adapted from Dan Ventura</a:t>
            </a:r>
          </a:p>
        </p:txBody>
      </p:sp>
    </p:spTree>
    <p:extLst>
      <p:ext uri="{BB962C8B-B14F-4D97-AF65-F5344CB8AC3E}">
        <p14:creationId xmlns:p14="http://schemas.microsoft.com/office/powerpoint/2010/main" val="326434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60B2-B5CE-4618-BC16-BFC42FAF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alphas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50E4-5CB3-462A-868E-E4F9B743C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 know that for the support vectors, f(x) = 1 or -1 exactly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Add a 1 in the feature representation for the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support vectors have coordinates and labels:</a:t>
            </a:r>
          </a:p>
          <a:p>
            <a:pPr lvl="1"/>
            <a:r>
              <a:rPr lang="en-US" sz="1800" dirty="0"/>
              <a:t>x1 = [0 1 1], y1 = -1</a:t>
            </a:r>
          </a:p>
          <a:p>
            <a:pPr lvl="1"/>
            <a:r>
              <a:rPr lang="en-US" sz="1800" dirty="0"/>
              <a:t>x2 = [-1 3 1], y2 = +1</a:t>
            </a:r>
          </a:p>
          <a:p>
            <a:pPr lvl="1"/>
            <a:r>
              <a:rPr lang="en-US" sz="1800" dirty="0"/>
              <a:t>x3 = [1 3 1], y3 = +1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Thus we can form the following system of linear equations: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0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A3E6-E6FD-4DA5-B6D2-E8BF1DA7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alphas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BC0B-24A3-4EC6-811C-A5A229B3E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14400"/>
            <a:ext cx="8290063" cy="49544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System of linear equations:</a:t>
            </a:r>
          </a:p>
          <a:p>
            <a:pPr marL="0" indent="0"/>
            <a:r>
              <a:rPr lang="en-US" sz="2300" dirty="0"/>
              <a:t>α1 y1 dot(x1, x1) + α2 y2 dot(x1, x2) + α3 y3 dot(x1, x3) = y1</a:t>
            </a:r>
          </a:p>
          <a:p>
            <a:pPr marL="0" indent="0"/>
            <a:r>
              <a:rPr lang="en-US" sz="2300" dirty="0"/>
              <a:t>α1 y1 dot(x2, x1) + α2 y2 dot(x2, x2) + α3 y3 dot(x2, x3) = y2</a:t>
            </a:r>
          </a:p>
          <a:p>
            <a:pPr marL="0" indent="0"/>
            <a:r>
              <a:rPr lang="en-US" sz="2300" dirty="0"/>
              <a:t>α1 y1 dot(x3, x1) + α2 y2 dot(x3, x2) + α3 y3 dot(x3, x3) = y3</a:t>
            </a:r>
          </a:p>
          <a:p>
            <a:pPr marL="0" indent="0"/>
            <a:endParaRPr lang="en-US" sz="2300" dirty="0"/>
          </a:p>
          <a:p>
            <a:pPr marL="0" indent="0"/>
            <a:r>
              <a:rPr lang="en-US" sz="2300" dirty="0"/>
              <a:t>-2 * α1 + 4 * α2 + 4 * α3 = -1</a:t>
            </a:r>
          </a:p>
          <a:p>
            <a:pPr marL="0" indent="0"/>
            <a:r>
              <a:rPr lang="en-US" sz="2300" dirty="0"/>
              <a:t>-4 * α1 + 11 * α2 + 9 * α3 = +1</a:t>
            </a:r>
          </a:p>
          <a:p>
            <a:pPr marL="0" indent="0"/>
            <a:r>
              <a:rPr lang="en-US" sz="2300" dirty="0"/>
              <a:t>-4 * α1 + 9 * α2 + 11 * α3 = +1</a:t>
            </a:r>
          </a:p>
          <a:p>
            <a:pPr marL="0" indent="0"/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Solution: α1 = 3.5, α2 = 0.75, α3 = 0.75</a:t>
            </a:r>
          </a:p>
        </p:txBody>
      </p:sp>
    </p:spTree>
    <p:extLst>
      <p:ext uri="{BB962C8B-B14F-4D97-AF65-F5344CB8AC3E}">
        <p14:creationId xmlns:p14="http://schemas.microsoft.com/office/powerpoint/2010/main" val="38293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90AC9-8446-4012-97F4-5680E69B6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know w = α</a:t>
            </a:r>
            <a:r>
              <a:rPr lang="en-US" sz="2400" baseline="-25000" dirty="0"/>
              <a:t>1</a:t>
            </a:r>
            <a:r>
              <a:rPr lang="en-US" sz="2400" dirty="0"/>
              <a:t> y</a:t>
            </a:r>
            <a:r>
              <a:rPr lang="en-US" sz="2400" baseline="-25000" dirty="0"/>
              <a:t>1</a:t>
            </a:r>
            <a:r>
              <a:rPr lang="en-US" sz="2400" dirty="0"/>
              <a:t> x</a:t>
            </a:r>
            <a:r>
              <a:rPr lang="en-US" sz="2400" baseline="-25000" dirty="0"/>
              <a:t>1</a:t>
            </a:r>
            <a:r>
              <a:rPr lang="en-US" sz="2400" dirty="0"/>
              <a:t> + … + α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N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 where N = # SVs</a:t>
            </a:r>
          </a:p>
          <a:p>
            <a:r>
              <a:rPr lang="en-US" sz="2400" dirty="0"/>
              <a:t>Thus w = -3.5 * [0 1 1] + 0.75 [-1 3 1] + 0.75 [1 3 1] =   [0 1 -2] </a:t>
            </a:r>
          </a:p>
          <a:p>
            <a:r>
              <a:rPr lang="en-US" sz="2400" dirty="0"/>
              <a:t>Separating out weights and bias, we have: w = [0 1] and b = -2</a:t>
            </a:r>
          </a:p>
          <a:p>
            <a:endParaRPr lang="en-US" sz="2400" dirty="0"/>
          </a:p>
          <a:p>
            <a:r>
              <a:rPr lang="en-US" sz="2400" dirty="0"/>
              <a:t>For SVMs, we used this eq for a line: ax + cy + b = 0 where w = [a c]</a:t>
            </a:r>
          </a:p>
          <a:p>
            <a:r>
              <a:rPr lang="en-US" sz="2400" dirty="0"/>
              <a:t>Thus ax + b = -cy </a:t>
            </a:r>
            <a:r>
              <a:rPr lang="en-US" sz="2400" dirty="0">
                <a:sym typeface="Wingdings" panose="05000000000000000000" pitchFamily="2" charset="2"/>
              </a:rPr>
              <a:t> y = (-a/c) x + (-b/c)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Thus y-intercept is -(-2)/1 = 2  </a:t>
            </a:r>
            <a:r>
              <a:rPr lang="en-US" sz="2400" dirty="0"/>
              <a:t> </a:t>
            </a:r>
          </a:p>
          <a:p>
            <a:r>
              <a:rPr lang="en-US" sz="2400" dirty="0"/>
              <a:t>The decision boundary is perpendicular to w and it has slope -0/1 = 0</a:t>
            </a:r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7558DC-4657-41CC-A5A2-F3A87EF5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3600" dirty="0"/>
              <a:t>Solving for w, b; plotting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Linear Support Vector Machines</a:t>
            </a:r>
          </a:p>
          <a:p>
            <a:r>
              <a:rPr lang="en-US" dirty="0"/>
              <a:t>Non-linear SVMs and the “kernel trick”</a:t>
            </a:r>
          </a:p>
          <a:p>
            <a:r>
              <a:rPr lang="en-US" dirty="0"/>
              <a:t>Extensions and further details (briefly) </a:t>
            </a:r>
          </a:p>
          <a:p>
            <a:pPr lvl="1"/>
            <a:r>
              <a:rPr lang="en-US" dirty="0"/>
              <a:t>Soft-margin SVMs</a:t>
            </a:r>
          </a:p>
          <a:p>
            <a:pPr lvl="1"/>
            <a:r>
              <a:rPr lang="en-US" dirty="0"/>
              <a:t>Multi-class SVMs</a:t>
            </a:r>
          </a:p>
          <a:p>
            <a:pPr lvl="1"/>
            <a:r>
              <a:rPr lang="en-US" dirty="0"/>
              <a:t>Comparison: SVM vs logistic regression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Why SVM solution is what it is (briefly)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657" y="1631281"/>
            <a:ext cx="8817429" cy="5225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5C43-B5F7-42C8-B013-D1C3012E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CB7FA8-C7DB-45D0-9D51-B271503450C9}"/>
              </a:ext>
            </a:extLst>
          </p:cNvPr>
          <p:cNvCxnSpPr>
            <a:cxnSpLocks/>
          </p:cNvCxnSpPr>
          <p:nvPr/>
        </p:nvCxnSpPr>
        <p:spPr>
          <a:xfrm>
            <a:off x="3217984" y="4465611"/>
            <a:ext cx="3101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062C93-67C7-4DBF-9634-A1F63BD86225}"/>
              </a:ext>
            </a:extLst>
          </p:cNvPr>
          <p:cNvCxnSpPr>
            <a:cxnSpLocks/>
          </p:cNvCxnSpPr>
          <p:nvPr/>
        </p:nvCxnSpPr>
        <p:spPr>
          <a:xfrm flipV="1">
            <a:off x="4572000" y="1416439"/>
            <a:ext cx="0" cy="4135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EBCD76-BC83-4E79-92F5-B36EE7C86E8E}"/>
              </a:ext>
            </a:extLst>
          </p:cNvPr>
          <p:cNvSpPr txBox="1"/>
          <p:nvPr/>
        </p:nvSpPr>
        <p:spPr>
          <a:xfrm>
            <a:off x="3787727" y="4568899"/>
            <a:ext cx="36471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-1	   0	1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D3B90-D5F2-41C4-9D2B-AD3981DE1E6B}"/>
              </a:ext>
            </a:extLst>
          </p:cNvPr>
          <p:cNvSpPr txBox="1"/>
          <p:nvPr/>
        </p:nvSpPr>
        <p:spPr>
          <a:xfrm>
            <a:off x="4234373" y="1967433"/>
            <a:ext cx="325730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948AA5-435C-469A-831E-ECDD116B4D89}"/>
              </a:ext>
            </a:extLst>
          </p:cNvPr>
          <p:cNvSpPr/>
          <p:nvPr/>
        </p:nvSpPr>
        <p:spPr>
          <a:xfrm>
            <a:off x="4481406" y="4913267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815AF2-EFE0-4D2D-94E5-F132BFA5BA66}"/>
              </a:ext>
            </a:extLst>
          </p:cNvPr>
          <p:cNvSpPr/>
          <p:nvPr/>
        </p:nvSpPr>
        <p:spPr>
          <a:xfrm>
            <a:off x="3818781" y="4404966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8391F6-64E5-4772-995E-5480009C3CDF}"/>
              </a:ext>
            </a:extLst>
          </p:cNvPr>
          <p:cNvSpPr/>
          <p:nvPr/>
        </p:nvSpPr>
        <p:spPr>
          <a:xfrm>
            <a:off x="5180364" y="4404966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C98625-C1F4-42ED-808D-8B4ACC2D1229}"/>
              </a:ext>
            </a:extLst>
          </p:cNvPr>
          <p:cNvSpPr/>
          <p:nvPr/>
        </p:nvSpPr>
        <p:spPr>
          <a:xfrm>
            <a:off x="4481406" y="3887673"/>
            <a:ext cx="159769" cy="15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F7A1DF-00BC-4DB4-8619-B4EF2B26AB6D}"/>
              </a:ext>
            </a:extLst>
          </p:cNvPr>
          <p:cNvSpPr/>
          <p:nvPr/>
        </p:nvSpPr>
        <p:spPr>
          <a:xfrm>
            <a:off x="3818780" y="2664936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AFA7FF-3A27-4BB3-A4C1-56EC55DDA81F}"/>
              </a:ext>
            </a:extLst>
          </p:cNvPr>
          <p:cNvSpPr/>
          <p:nvPr/>
        </p:nvSpPr>
        <p:spPr>
          <a:xfrm>
            <a:off x="5180364" y="2664936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D40F80-3009-45D9-8CA7-60D384D6B24C}"/>
              </a:ext>
            </a:extLst>
          </p:cNvPr>
          <p:cNvSpPr/>
          <p:nvPr/>
        </p:nvSpPr>
        <p:spPr>
          <a:xfrm>
            <a:off x="3818780" y="1999181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EC0842-4B83-4E0A-B484-79380A4DCC53}"/>
              </a:ext>
            </a:extLst>
          </p:cNvPr>
          <p:cNvSpPr/>
          <p:nvPr/>
        </p:nvSpPr>
        <p:spPr>
          <a:xfrm>
            <a:off x="5180364" y="1999180"/>
            <a:ext cx="159769" cy="1597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AEA1F1-9799-4E99-B2E6-B79A2F0A84FB}"/>
              </a:ext>
            </a:extLst>
          </p:cNvPr>
          <p:cNvSpPr/>
          <p:nvPr/>
        </p:nvSpPr>
        <p:spPr>
          <a:xfrm>
            <a:off x="3657173" y="2499106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A531FF-5452-4EE6-BD9F-2B37E6DB3365}"/>
              </a:ext>
            </a:extLst>
          </p:cNvPr>
          <p:cNvSpPr/>
          <p:nvPr/>
        </p:nvSpPr>
        <p:spPr>
          <a:xfrm>
            <a:off x="5018757" y="2510323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E0967B-837D-49D7-A8FE-DB0885CE4FF8}"/>
              </a:ext>
            </a:extLst>
          </p:cNvPr>
          <p:cNvSpPr/>
          <p:nvPr/>
        </p:nvSpPr>
        <p:spPr>
          <a:xfrm>
            <a:off x="4388974" y="3707456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709232-5EF9-4DF0-B004-8627E7613D68}"/>
              </a:ext>
            </a:extLst>
          </p:cNvPr>
          <p:cNvSpPr/>
          <p:nvPr/>
        </p:nvSpPr>
        <p:spPr>
          <a:xfrm>
            <a:off x="729525" y="4831545"/>
            <a:ext cx="482981" cy="482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240088-6E11-4102-9E8A-161447315EB2}"/>
              </a:ext>
            </a:extLst>
          </p:cNvPr>
          <p:cNvSpPr txBox="1"/>
          <p:nvPr/>
        </p:nvSpPr>
        <p:spPr>
          <a:xfrm>
            <a:off x="1257603" y="4934536"/>
            <a:ext cx="14094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= support vectors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8A28CA-1A05-4636-90F8-0B9347478E33}"/>
              </a:ext>
            </a:extLst>
          </p:cNvPr>
          <p:cNvSpPr txBox="1"/>
          <p:nvPr/>
        </p:nvSpPr>
        <p:spPr>
          <a:xfrm>
            <a:off x="7105960" y="3997782"/>
            <a:ext cx="491481" cy="300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NEG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72399B-D68A-4CD6-962B-5059CFD61C52}"/>
              </a:ext>
            </a:extLst>
          </p:cNvPr>
          <p:cNvSpPr txBox="1"/>
          <p:nvPr/>
        </p:nvSpPr>
        <p:spPr>
          <a:xfrm>
            <a:off x="7105959" y="2566549"/>
            <a:ext cx="474810" cy="30008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POS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76F15-85B5-43BA-A215-9960620A8821}"/>
              </a:ext>
            </a:extLst>
          </p:cNvPr>
          <p:cNvCxnSpPr/>
          <p:nvPr/>
        </p:nvCxnSpPr>
        <p:spPr>
          <a:xfrm>
            <a:off x="3217984" y="3429000"/>
            <a:ext cx="3101927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D1BF93-9B72-4D62-BC96-7C9ADEDFCB69}"/>
              </a:ext>
            </a:extLst>
          </p:cNvPr>
          <p:cNvSpPr txBox="1"/>
          <p:nvPr/>
        </p:nvSpPr>
        <p:spPr>
          <a:xfrm>
            <a:off x="7049744" y="3290725"/>
            <a:ext cx="20474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DECISION BOUNDARY</a:t>
            </a:r>
          </a:p>
        </p:txBody>
      </p:sp>
    </p:spTree>
    <p:extLst>
      <p:ext uri="{BB962C8B-B14F-4D97-AF65-F5344CB8AC3E}">
        <p14:creationId xmlns:p14="http://schemas.microsoft.com/office/powerpoint/2010/main" val="37223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Linear Support Vector Machines</a:t>
            </a:r>
          </a:p>
          <a:p>
            <a:r>
              <a:rPr lang="en-US" dirty="0"/>
              <a:t>Non-linear SVMs and the “kernel trick”</a:t>
            </a:r>
          </a:p>
          <a:p>
            <a:r>
              <a:rPr lang="en-US" dirty="0"/>
              <a:t>Extensions and further details (briefly) </a:t>
            </a:r>
          </a:p>
          <a:p>
            <a:pPr lvl="1"/>
            <a:r>
              <a:rPr lang="en-US" dirty="0"/>
              <a:t>Soft-margin SVMs</a:t>
            </a:r>
          </a:p>
          <a:p>
            <a:pPr lvl="1"/>
            <a:r>
              <a:rPr lang="en-US" dirty="0"/>
              <a:t>Multi-class SVMs</a:t>
            </a:r>
          </a:p>
          <a:p>
            <a:pPr lvl="1"/>
            <a:r>
              <a:rPr lang="en-US" dirty="0"/>
              <a:t>Comparison: SVM vs logistic regression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Why SVM solution is what it is (briefly)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657" y="2214378"/>
            <a:ext cx="8817429" cy="5225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5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228600" y="1066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solidFill>
                  <a:srgbClr val="000000"/>
                </a:solidFill>
              </a:rPr>
              <a:t>Datasets that are linearly separable work out great:</a:t>
            </a:r>
            <a:br>
              <a:rPr lang="en-US" altLang="zh-CN" sz="2800" dirty="0">
                <a:solidFill>
                  <a:srgbClr val="000000"/>
                </a:solidFill>
              </a:rPr>
            </a:br>
            <a:endParaRPr lang="en-US" altLang="zh-CN" sz="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br>
              <a:rPr lang="en-US" altLang="zh-CN" sz="800" dirty="0">
                <a:solidFill>
                  <a:srgbClr val="000000"/>
                </a:solidFill>
              </a:rPr>
            </a:br>
            <a:br>
              <a:rPr lang="en-US" altLang="zh-CN" sz="800" dirty="0">
                <a:solidFill>
                  <a:srgbClr val="000000"/>
                </a:solidFill>
              </a:rPr>
            </a:br>
            <a:endParaRPr lang="en-US" altLang="zh-CN" sz="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br>
              <a:rPr lang="en-US" altLang="zh-CN" sz="800" dirty="0">
                <a:solidFill>
                  <a:srgbClr val="000000"/>
                </a:solidFill>
              </a:rPr>
            </a:br>
            <a:endParaRPr lang="en-US" altLang="zh-CN" sz="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solidFill>
                  <a:srgbClr val="000000"/>
                </a:solidFill>
              </a:rPr>
              <a:t>But what if the dataset is just too hard? </a:t>
            </a:r>
            <a:br>
              <a:rPr lang="en-US" altLang="zh-CN" sz="2800" dirty="0">
                <a:solidFill>
                  <a:srgbClr val="000000"/>
                </a:solidFill>
              </a:rPr>
            </a:br>
            <a:endParaRPr lang="en-US" altLang="zh-CN" sz="2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solidFill>
                  <a:srgbClr val="000000"/>
                </a:solidFill>
              </a:rPr>
              <a:t>We can map it to a higher-dimensional space: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4267200" y="632460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6324600" y="63246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altLang="zh-CN" i="1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95550" y="3462338"/>
            <a:ext cx="4286250" cy="423862"/>
            <a:chOff x="1056" y="2322"/>
            <a:chExt cx="2700" cy="267"/>
          </a:xfrm>
        </p:grpSpPr>
        <p:sp>
          <p:nvSpPr>
            <p:cNvPr id="89134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35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36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37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89138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39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0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1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2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3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4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5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6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47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altLang="zh-CN" i="1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457450" y="1752600"/>
            <a:ext cx="4324350" cy="642938"/>
            <a:chOff x="1056" y="1284"/>
            <a:chExt cx="2724" cy="405"/>
          </a:xfrm>
        </p:grpSpPr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9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20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21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89122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23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24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25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26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27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28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29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30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31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32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33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altLang="zh-CN" i="1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514600" y="4724400"/>
            <a:ext cx="4352925" cy="1827213"/>
            <a:chOff x="1122" y="2874"/>
            <a:chExt cx="2742" cy="1151"/>
          </a:xfrm>
        </p:grpSpPr>
        <p:sp>
          <p:nvSpPr>
            <p:cNvPr id="89098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99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0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1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2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3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4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5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6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7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8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09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10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1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altLang="zh-CN" i="1" baseline="30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9112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4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5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16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9117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0" y="6602060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</a:rPr>
              <a:t>Andrew Moore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SVMs</a:t>
            </a:r>
          </a:p>
        </p:txBody>
      </p:sp>
    </p:spTree>
    <p:extLst>
      <p:ext uri="{BB962C8B-B14F-4D97-AF65-F5344CB8AC3E}">
        <p14:creationId xmlns:p14="http://schemas.microsoft.com/office/powerpoint/2010/main" val="2001520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2254250" y="3143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 flipV="1">
            <a:off x="633413" y="4754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16" name="AutoShape 6"/>
          <p:cNvSpPr>
            <a:spLocks noChangeArrowheads="1"/>
          </p:cNvSpPr>
          <p:nvPr/>
        </p:nvSpPr>
        <p:spPr bwMode="auto">
          <a:xfrm>
            <a:off x="2284413" y="3975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17" name="AutoShape 7"/>
          <p:cNvSpPr>
            <a:spLocks noChangeArrowheads="1"/>
          </p:cNvSpPr>
          <p:nvPr/>
        </p:nvSpPr>
        <p:spPr bwMode="auto">
          <a:xfrm>
            <a:off x="1709738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18" name="AutoShape 8"/>
          <p:cNvSpPr>
            <a:spLocks noChangeArrowheads="1"/>
          </p:cNvSpPr>
          <p:nvPr/>
        </p:nvSpPr>
        <p:spPr bwMode="auto">
          <a:xfrm>
            <a:off x="1862138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19" name="AutoShape 9"/>
          <p:cNvSpPr>
            <a:spLocks noChangeArrowheads="1"/>
          </p:cNvSpPr>
          <p:nvPr/>
        </p:nvSpPr>
        <p:spPr bwMode="auto">
          <a:xfrm>
            <a:off x="2395538" y="535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0" name="AutoShape 10"/>
          <p:cNvSpPr>
            <a:spLocks noChangeArrowheads="1"/>
          </p:cNvSpPr>
          <p:nvPr/>
        </p:nvSpPr>
        <p:spPr bwMode="auto">
          <a:xfrm>
            <a:off x="1976438" y="4021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1481138" y="4649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2" name="AutoShape 12"/>
          <p:cNvSpPr>
            <a:spLocks noChangeArrowheads="1"/>
          </p:cNvSpPr>
          <p:nvPr/>
        </p:nvSpPr>
        <p:spPr bwMode="auto">
          <a:xfrm>
            <a:off x="1900238" y="539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3" name="AutoShape 13"/>
          <p:cNvSpPr>
            <a:spLocks noChangeArrowheads="1"/>
          </p:cNvSpPr>
          <p:nvPr/>
        </p:nvSpPr>
        <p:spPr bwMode="auto">
          <a:xfrm>
            <a:off x="2395538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4" name="AutoShape 14"/>
          <p:cNvSpPr>
            <a:spLocks noChangeArrowheads="1"/>
          </p:cNvSpPr>
          <p:nvPr/>
        </p:nvSpPr>
        <p:spPr bwMode="auto">
          <a:xfrm>
            <a:off x="3297238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5" name="AutoShape 15"/>
          <p:cNvSpPr>
            <a:spLocks noChangeArrowheads="1"/>
          </p:cNvSpPr>
          <p:nvPr/>
        </p:nvSpPr>
        <p:spPr bwMode="auto">
          <a:xfrm>
            <a:off x="3157538" y="5621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6" name="AutoShape 16"/>
          <p:cNvSpPr>
            <a:spLocks noChangeArrowheads="1"/>
          </p:cNvSpPr>
          <p:nvPr/>
        </p:nvSpPr>
        <p:spPr bwMode="auto">
          <a:xfrm>
            <a:off x="909638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7" name="AutoShape 17"/>
          <p:cNvSpPr>
            <a:spLocks noChangeArrowheads="1"/>
          </p:cNvSpPr>
          <p:nvPr/>
        </p:nvSpPr>
        <p:spPr bwMode="auto">
          <a:xfrm>
            <a:off x="2420938" y="5989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8" name="AutoShape 18"/>
          <p:cNvSpPr>
            <a:spLocks noChangeArrowheads="1"/>
          </p:cNvSpPr>
          <p:nvPr/>
        </p:nvSpPr>
        <p:spPr bwMode="auto">
          <a:xfrm>
            <a:off x="3386138" y="514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29" name="AutoShape 19"/>
          <p:cNvSpPr>
            <a:spLocks noChangeArrowheads="1"/>
          </p:cNvSpPr>
          <p:nvPr/>
        </p:nvSpPr>
        <p:spPr bwMode="auto">
          <a:xfrm>
            <a:off x="1449388" y="568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0" name="AutoShape 20"/>
          <p:cNvSpPr>
            <a:spLocks noChangeArrowheads="1"/>
          </p:cNvSpPr>
          <p:nvPr/>
        </p:nvSpPr>
        <p:spPr bwMode="auto">
          <a:xfrm>
            <a:off x="1138238" y="520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1" name="AutoShape 21"/>
          <p:cNvSpPr>
            <a:spLocks noChangeArrowheads="1"/>
          </p:cNvSpPr>
          <p:nvPr/>
        </p:nvSpPr>
        <p:spPr bwMode="auto">
          <a:xfrm>
            <a:off x="1195388" y="3678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2" name="AutoShape 22"/>
          <p:cNvSpPr>
            <a:spLocks noChangeArrowheads="1"/>
          </p:cNvSpPr>
          <p:nvPr/>
        </p:nvSpPr>
        <p:spPr bwMode="auto">
          <a:xfrm>
            <a:off x="2690813" y="4813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3" name="AutoShape 23"/>
          <p:cNvSpPr>
            <a:spLocks noChangeArrowheads="1"/>
          </p:cNvSpPr>
          <p:nvPr/>
        </p:nvSpPr>
        <p:spPr bwMode="auto">
          <a:xfrm>
            <a:off x="2309813" y="4946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4" name="AutoShape 24"/>
          <p:cNvSpPr>
            <a:spLocks noChangeArrowheads="1"/>
          </p:cNvSpPr>
          <p:nvPr/>
        </p:nvSpPr>
        <p:spPr bwMode="auto">
          <a:xfrm>
            <a:off x="2595563" y="370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1300163" y="3794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6" name="AutoShape 26"/>
          <p:cNvSpPr>
            <a:spLocks noChangeArrowheads="1"/>
          </p:cNvSpPr>
          <p:nvPr/>
        </p:nvSpPr>
        <p:spPr bwMode="auto">
          <a:xfrm>
            <a:off x="1347788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7" name="AutoShape 27"/>
          <p:cNvSpPr>
            <a:spLocks noChangeArrowheads="1"/>
          </p:cNvSpPr>
          <p:nvPr/>
        </p:nvSpPr>
        <p:spPr bwMode="auto">
          <a:xfrm>
            <a:off x="3271838" y="3811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38" name="Line 28"/>
          <p:cNvSpPr>
            <a:spLocks noChangeShapeType="1"/>
          </p:cNvSpPr>
          <p:nvPr/>
        </p:nvSpPr>
        <p:spPr bwMode="auto">
          <a:xfrm flipH="1" flipV="1">
            <a:off x="6292850" y="2895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39" name="Line 29"/>
          <p:cNvSpPr>
            <a:spLocks noChangeShapeType="1"/>
          </p:cNvSpPr>
          <p:nvPr/>
        </p:nvSpPr>
        <p:spPr bwMode="auto">
          <a:xfrm>
            <a:off x="6262688" y="4983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40" name="AutoShape 30"/>
          <p:cNvSpPr>
            <a:spLocks noChangeArrowheads="1"/>
          </p:cNvSpPr>
          <p:nvPr/>
        </p:nvSpPr>
        <p:spPr bwMode="auto">
          <a:xfrm>
            <a:off x="6561138" y="4346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1" name="AutoShape 31"/>
          <p:cNvSpPr>
            <a:spLocks noChangeArrowheads="1"/>
          </p:cNvSpPr>
          <p:nvPr/>
        </p:nvSpPr>
        <p:spPr bwMode="auto">
          <a:xfrm>
            <a:off x="5986463" y="4703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2" name="AutoShape 32"/>
          <p:cNvSpPr>
            <a:spLocks noChangeArrowheads="1"/>
          </p:cNvSpPr>
          <p:nvPr/>
        </p:nvSpPr>
        <p:spPr bwMode="auto">
          <a:xfrm>
            <a:off x="636746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3" name="AutoShape 33"/>
          <p:cNvSpPr>
            <a:spLocks noChangeArrowheads="1"/>
          </p:cNvSpPr>
          <p:nvPr/>
        </p:nvSpPr>
        <p:spPr bwMode="auto">
          <a:xfrm>
            <a:off x="718661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4" name="AutoShape 34"/>
          <p:cNvSpPr>
            <a:spLocks noChangeArrowheads="1"/>
          </p:cNvSpPr>
          <p:nvPr/>
        </p:nvSpPr>
        <p:spPr bwMode="auto">
          <a:xfrm>
            <a:off x="6253163" y="4392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5" name="AutoShape 35"/>
          <p:cNvSpPr>
            <a:spLocks noChangeArrowheads="1"/>
          </p:cNvSpPr>
          <p:nvPr/>
        </p:nvSpPr>
        <p:spPr bwMode="auto">
          <a:xfrm>
            <a:off x="6462713" y="466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6" name="AutoShape 36"/>
          <p:cNvSpPr>
            <a:spLocks noChangeArrowheads="1"/>
          </p:cNvSpPr>
          <p:nvPr/>
        </p:nvSpPr>
        <p:spPr bwMode="auto">
          <a:xfrm>
            <a:off x="6691313" y="529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7" name="AutoShape 37"/>
          <p:cNvSpPr>
            <a:spLocks noChangeArrowheads="1"/>
          </p:cNvSpPr>
          <p:nvPr/>
        </p:nvSpPr>
        <p:spPr bwMode="auto">
          <a:xfrm>
            <a:off x="6672263" y="4792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8" name="AutoShape 38"/>
          <p:cNvSpPr>
            <a:spLocks noChangeArrowheads="1"/>
          </p:cNvSpPr>
          <p:nvPr/>
        </p:nvSpPr>
        <p:spPr bwMode="auto">
          <a:xfrm>
            <a:off x="827881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49" name="AutoShape 39"/>
          <p:cNvSpPr>
            <a:spLocks noChangeArrowheads="1"/>
          </p:cNvSpPr>
          <p:nvPr/>
        </p:nvSpPr>
        <p:spPr bwMode="auto">
          <a:xfrm>
            <a:off x="8139113" y="5640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0" name="AutoShape 40"/>
          <p:cNvSpPr>
            <a:spLocks noChangeArrowheads="1"/>
          </p:cNvSpPr>
          <p:nvPr/>
        </p:nvSpPr>
        <p:spPr bwMode="auto">
          <a:xfrm>
            <a:off x="7662863" y="339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1" name="AutoShape 41"/>
          <p:cNvSpPr>
            <a:spLocks noChangeArrowheads="1"/>
          </p:cNvSpPr>
          <p:nvPr/>
        </p:nvSpPr>
        <p:spPr bwMode="auto">
          <a:xfrm>
            <a:off x="7669213" y="4656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2" name="AutoShape 42"/>
          <p:cNvSpPr>
            <a:spLocks noChangeArrowheads="1"/>
          </p:cNvSpPr>
          <p:nvPr/>
        </p:nvSpPr>
        <p:spPr bwMode="auto">
          <a:xfrm>
            <a:off x="8367713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3" name="AutoShape 43"/>
          <p:cNvSpPr>
            <a:spLocks noChangeArrowheads="1"/>
          </p:cNvSpPr>
          <p:nvPr/>
        </p:nvSpPr>
        <p:spPr bwMode="auto">
          <a:xfrm>
            <a:off x="719296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4" name="AutoShape 44"/>
          <p:cNvSpPr>
            <a:spLocks noChangeArrowheads="1"/>
          </p:cNvSpPr>
          <p:nvPr/>
        </p:nvSpPr>
        <p:spPr bwMode="auto">
          <a:xfrm>
            <a:off x="7796213" y="533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5" name="AutoShape 45"/>
          <p:cNvSpPr>
            <a:spLocks noChangeArrowheads="1"/>
          </p:cNvSpPr>
          <p:nvPr/>
        </p:nvSpPr>
        <p:spPr bwMode="auto">
          <a:xfrm>
            <a:off x="7586663" y="3602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6" name="AutoShape 46"/>
          <p:cNvSpPr>
            <a:spLocks noChangeArrowheads="1"/>
          </p:cNvSpPr>
          <p:nvPr/>
        </p:nvSpPr>
        <p:spPr bwMode="auto">
          <a:xfrm>
            <a:off x="6196013" y="5108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7" name="AutoShape 47"/>
          <p:cNvSpPr>
            <a:spLocks noChangeArrowheads="1"/>
          </p:cNvSpPr>
          <p:nvPr/>
        </p:nvSpPr>
        <p:spPr bwMode="auto">
          <a:xfrm>
            <a:off x="5815013" y="5241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8" name="AutoShape 48"/>
          <p:cNvSpPr>
            <a:spLocks noChangeArrowheads="1"/>
          </p:cNvSpPr>
          <p:nvPr/>
        </p:nvSpPr>
        <p:spPr bwMode="auto">
          <a:xfrm>
            <a:off x="7577138" y="3727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59" name="AutoShape 49"/>
          <p:cNvSpPr>
            <a:spLocks noChangeArrowheads="1"/>
          </p:cNvSpPr>
          <p:nvPr/>
        </p:nvSpPr>
        <p:spPr bwMode="auto">
          <a:xfrm>
            <a:off x="7129463" y="325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60" name="AutoShape 50"/>
          <p:cNvSpPr>
            <a:spLocks noChangeArrowheads="1"/>
          </p:cNvSpPr>
          <p:nvPr/>
        </p:nvSpPr>
        <p:spPr bwMode="auto">
          <a:xfrm>
            <a:off x="8253413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61" name="Line 51"/>
          <p:cNvSpPr>
            <a:spLocks noChangeShapeType="1"/>
          </p:cNvSpPr>
          <p:nvPr/>
        </p:nvSpPr>
        <p:spPr bwMode="auto">
          <a:xfrm flipH="1">
            <a:off x="5045075" y="4984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62" name="Line 52"/>
          <p:cNvSpPr>
            <a:spLocks noChangeShapeType="1"/>
          </p:cNvSpPr>
          <p:nvPr/>
        </p:nvSpPr>
        <p:spPr bwMode="auto">
          <a:xfrm>
            <a:off x="6281738" y="3632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63" name="Line 53"/>
          <p:cNvSpPr>
            <a:spLocks noChangeShapeType="1"/>
          </p:cNvSpPr>
          <p:nvPr/>
        </p:nvSpPr>
        <p:spPr bwMode="auto">
          <a:xfrm flipV="1">
            <a:off x="6510338" y="5003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64" name="Line 54"/>
          <p:cNvSpPr>
            <a:spLocks noChangeShapeType="1"/>
          </p:cNvSpPr>
          <p:nvPr/>
        </p:nvSpPr>
        <p:spPr bwMode="auto">
          <a:xfrm flipV="1">
            <a:off x="4814888" y="3670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65" name="Line 55"/>
          <p:cNvSpPr>
            <a:spLocks noChangeShapeType="1"/>
          </p:cNvSpPr>
          <p:nvPr/>
        </p:nvSpPr>
        <p:spPr bwMode="auto">
          <a:xfrm>
            <a:off x="4795838" y="4508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66" name="AutoShape 56"/>
          <p:cNvSpPr>
            <a:spLocks noChangeArrowheads="1"/>
          </p:cNvSpPr>
          <p:nvPr/>
        </p:nvSpPr>
        <p:spPr bwMode="auto">
          <a:xfrm>
            <a:off x="3767138" y="2946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0167" name="Text Box 57"/>
          <p:cNvSpPr txBox="1">
            <a:spLocks noChangeArrowheads="1"/>
          </p:cNvSpPr>
          <p:nvPr/>
        </p:nvSpPr>
        <p:spPr bwMode="auto">
          <a:xfrm>
            <a:off x="3767138" y="3632200"/>
            <a:ext cx="1905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0169" name="Rectangle 60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zh-CN" sz="2800" dirty="0">
                <a:ea typeface="SimSun" pitchFamily="2" charset="-122"/>
              </a:rPr>
              <a:t>General idea: the original input space can always be mapped to some higher-dimensional feature space where the training set is separable:</a:t>
            </a:r>
          </a:p>
          <a:p>
            <a:pPr>
              <a:buFontTx/>
              <a:buChar char="•"/>
            </a:pPr>
            <a:endParaRPr lang="en-US" alt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0" y="6602060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</a:rPr>
              <a:t>Andrew Moore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SVMs</a:t>
            </a:r>
          </a:p>
        </p:txBody>
      </p:sp>
    </p:spTree>
    <p:extLst>
      <p:ext uri="{BB962C8B-B14F-4D97-AF65-F5344CB8AC3E}">
        <p14:creationId xmlns:p14="http://schemas.microsoft.com/office/powerpoint/2010/main" val="2326088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kernel: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Consider the mapping 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4724400" y="1066800"/>
          <a:ext cx="1871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840" name="Equation" r:id="rId5" imgW="863225" imgH="228501" progId="Equation.3">
                  <p:embed/>
                </p:oleObj>
              </mc:Choice>
              <mc:Fallback>
                <p:oleObj name="Equation" r:id="rId5" imgW="863225" imgH="228501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66800"/>
                        <a:ext cx="18716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1749425" y="5049838"/>
          <a:ext cx="5230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841" name="Equation" r:id="rId7" imgW="2413000" imgH="482600" progId="Equation.3">
                  <p:embed/>
                </p:oleObj>
              </mc:Choice>
              <mc:Fallback>
                <p:oleObj name="Equation" r:id="rId7" imgW="2413000" imgH="482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049838"/>
                        <a:ext cx="5230813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14600" y="2209800"/>
            <a:ext cx="4352925" cy="1827213"/>
            <a:chOff x="1122" y="2874"/>
            <a:chExt cx="2742" cy="1151"/>
          </a:xfrm>
        </p:grpSpPr>
        <p:sp>
          <p:nvSpPr>
            <p:cNvPr id="92167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8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9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0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1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2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3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4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5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6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7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8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9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0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181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2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3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4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5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6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6604084"/>
            <a:ext cx="1152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  <a:latin typeface="Calibri" pitchFamily="34" charset="0"/>
              </a:rPr>
              <a:t>Svetlana </a:t>
            </a: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36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685800" y="914400"/>
            <a:ext cx="8073887" cy="531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/>
              <a:t>The linear classifier relies on dot product between vectors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</a:rPr>
              <a:t>K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en-US" sz="7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</a:t>
            </a:r>
            <a:r>
              <a:rPr lang="en-US" altLang="en-US" sz="7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2000" dirty="0" err="1">
                <a:solidFill>
                  <a:prstClr val="black"/>
                </a:solidFill>
                <a:latin typeface="Times New Roman" pitchFamily="18" charset="0"/>
              </a:rPr>
              <a:t>j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</a:rPr>
              <a:t> = 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en-US" sz="28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·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2000" dirty="0" err="1">
                <a:solidFill>
                  <a:prstClr val="black"/>
                </a:solidFill>
                <a:latin typeface="Times New Roman" pitchFamily="18" charset="0"/>
              </a:rPr>
              <a:t>j</a:t>
            </a:r>
            <a:endParaRPr lang="en-US" altLang="zh-CN" sz="2800" baseline="-25000" dirty="0"/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/>
              <a:t>If every data point is mapped into high-dimensional space via some transformation       </a:t>
            </a:r>
            <a:r>
              <a:rPr lang="el-GR" sz="2800" i="1" dirty="0">
                <a:cs typeface="Times New Roman" pitchFamily="18" charset="0"/>
              </a:rPr>
              <a:t>Φ</a:t>
            </a:r>
            <a:r>
              <a:rPr lang="en-US" altLang="zh-CN" sz="2800" dirty="0">
                <a:cs typeface="Times New Roman" pitchFamily="18" charset="0"/>
              </a:rPr>
              <a:t>: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zh-CN" sz="2800" baseline="-25000" dirty="0">
                <a:cs typeface="Times New Roman" pitchFamily="18" charset="0"/>
              </a:rPr>
              <a:t> </a:t>
            </a:r>
            <a:r>
              <a:rPr lang="en-US" altLang="zh-CN" sz="2800" dirty="0">
                <a:cs typeface="Times New Roman" pitchFamily="18" charset="0"/>
              </a:rPr>
              <a:t>→ </a:t>
            </a:r>
            <a:r>
              <a:rPr lang="el-GR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en-US" sz="28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altLang="zh-CN" sz="2800" dirty="0"/>
              <a:t>,</a:t>
            </a:r>
            <a:r>
              <a:rPr lang="en-US" altLang="en-US" sz="28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cs typeface="Times New Roman" pitchFamily="18" charset="0"/>
              </a:rPr>
              <a:t>the dot product becomes:     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</a:rPr>
              <a:t>K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en-US" sz="7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</a:t>
            </a:r>
            <a:r>
              <a:rPr lang="en-US" altLang="en-US" sz="7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2000" dirty="0" err="1">
                <a:solidFill>
                  <a:prstClr val="black"/>
                </a:solidFill>
                <a:latin typeface="Times New Roman" pitchFamily="18" charset="0"/>
              </a:rPr>
              <a:t>j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</a:rPr>
              <a:t> = </a:t>
            </a:r>
            <a:r>
              <a:rPr lang="el-GR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en-US" sz="28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altLang="en-US" sz="28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· </a:t>
            </a:r>
            <a:r>
              <a:rPr lang="el-GR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2000" dirty="0" err="1">
                <a:solidFill>
                  <a:prstClr val="black"/>
                </a:solidFill>
                <a:latin typeface="Times New Roman" pitchFamily="18" charset="0"/>
              </a:rPr>
              <a:t>j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en-US" altLang="zh-CN" sz="2800" dirty="0"/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/>
              <a:t>A </a:t>
            </a:r>
            <a:r>
              <a:rPr lang="en-US" altLang="zh-CN" sz="2800" i="1" dirty="0"/>
              <a:t>kernel </a:t>
            </a:r>
            <a:r>
              <a:rPr lang="en-US" altLang="zh-CN" sz="2800" i="1" dirty="0">
                <a:solidFill>
                  <a:srgbClr val="000000"/>
                </a:solidFill>
              </a:rPr>
              <a:t>function</a:t>
            </a:r>
            <a:r>
              <a:rPr lang="en-US" altLang="zh-CN" sz="2800" dirty="0">
                <a:solidFill>
                  <a:srgbClr val="000000"/>
                </a:solidFill>
              </a:rPr>
              <a:t> is similarity function that corresponds to an inner product in some expanded feature space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prstClr val="black"/>
                </a:solidFill>
              </a:rPr>
              <a:t>The kernel trick</a:t>
            </a:r>
            <a:r>
              <a:rPr lang="en-US" altLang="en-US" sz="2800" dirty="0">
                <a:solidFill>
                  <a:prstClr val="black"/>
                </a:solidFill>
              </a:rPr>
              <a:t>: instead of explicitly computing the lifting transformation </a:t>
            </a:r>
            <a:r>
              <a:rPr lang="el-GR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), </a:t>
            </a:r>
            <a:r>
              <a:rPr lang="en-US" altLang="en-US" sz="2800" dirty="0">
                <a:solidFill>
                  <a:prstClr val="black"/>
                </a:solidFill>
              </a:rPr>
              <a:t>define a kernel function K such that: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</a:rPr>
              <a:t>K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en-US" sz="7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</a:t>
            </a:r>
            <a:r>
              <a:rPr lang="en-US" altLang="en-US" sz="7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2000" dirty="0" err="1">
                <a:solidFill>
                  <a:prstClr val="black"/>
                </a:solidFill>
                <a:latin typeface="Times New Roman" pitchFamily="18" charset="0"/>
              </a:rPr>
              <a:t>j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</a:rPr>
              <a:t> = </a:t>
            </a:r>
            <a:r>
              <a:rPr lang="el-GR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40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altLang="en-US" sz="28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altLang="en-US" sz="2800" i="1" baseline="-25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· </a:t>
            </a:r>
            <a:r>
              <a:rPr lang="el-GR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altLang="en-US" sz="2800" i="1" baseline="-12000" dirty="0" err="1">
                <a:solidFill>
                  <a:prstClr val="black"/>
                </a:solidFill>
                <a:latin typeface="Times New Roman" pitchFamily="18" charset="0"/>
              </a:rPr>
              <a:t>j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l-GR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2060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</a:rPr>
              <a:t>Andrew Moore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“kernel trick”</a:t>
            </a:r>
          </a:p>
        </p:txBody>
      </p:sp>
    </p:spTree>
    <p:extLst>
      <p:ext uri="{BB962C8B-B14F-4D97-AF65-F5344CB8AC3E}">
        <p14:creationId xmlns:p14="http://schemas.microsoft.com/office/powerpoint/2010/main" val="204305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kernel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kern="1200" dirty="0">
                <a:solidFill>
                  <a:srgbClr val="000000"/>
                </a:solidFill>
                <a:latin typeface="Arial" pitchFamily="34" charset="0"/>
              </a:rPr>
              <a:t>Linear:</a:t>
            </a:r>
          </a:p>
          <a:p>
            <a:pPr marL="0" indent="0">
              <a:buClr>
                <a:srgbClr val="CC9900"/>
              </a:buClr>
              <a:buSzPct val="65000"/>
              <a:buNone/>
            </a:pPr>
            <a:endParaRPr lang="en-US" altLang="zh-CN" sz="12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Polynomials of degree up 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Clr>
                <a:srgbClr val="CC9900"/>
              </a:buClr>
              <a:buSzPct val="65000"/>
              <a:buNone/>
            </a:pP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kern="1200" dirty="0">
                <a:solidFill>
                  <a:srgbClr val="000000"/>
                </a:solidFill>
                <a:latin typeface="Arial" pitchFamily="34" charset="0"/>
              </a:rPr>
              <a:t>Gaussian RBF:</a:t>
            </a:r>
          </a:p>
          <a:p>
            <a:pPr>
              <a:buClr>
                <a:srgbClr val="CC9900"/>
              </a:buClr>
              <a:buSzPct val="65000"/>
              <a:buNone/>
            </a:pPr>
            <a:endParaRPr lang="en-US" altLang="zh-CN" sz="40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kern="1200" dirty="0">
                <a:solidFill>
                  <a:srgbClr val="000000"/>
                </a:solidFill>
                <a:latin typeface="Arial" pitchFamily="34" charset="0"/>
              </a:rPr>
              <a:t>Histogram intersection:</a:t>
            </a: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</a:pPr>
            <a:endParaRPr lang="en-US" altLang="zh-CN" sz="36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sz="36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730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58694"/>
              </p:ext>
            </p:extLst>
          </p:nvPr>
        </p:nvGraphicFramePr>
        <p:xfrm>
          <a:off x="2833917" y="3126388"/>
          <a:ext cx="4386563" cy="124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46" name="Equation" r:id="rId5" imgW="1701800" imgH="482600" progId="Equation.3">
                  <p:embed/>
                </p:oleObj>
              </mc:Choice>
              <mc:Fallback>
                <p:oleObj name="Equation" r:id="rId5" imgW="1701800" imgH="4826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917" y="3126388"/>
                        <a:ext cx="4386563" cy="1244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97867"/>
              </p:ext>
            </p:extLst>
          </p:nvPr>
        </p:nvGraphicFramePr>
        <p:xfrm>
          <a:off x="2833917" y="4938990"/>
          <a:ext cx="51272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47" name="Equation" r:id="rId7" imgW="1981200" imgH="342900" progId="Equation.3">
                  <p:embed/>
                </p:oleObj>
              </mc:Choice>
              <mc:Fallback>
                <p:oleObj name="Equation" r:id="rId7" imgW="1981200" imgH="3429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917" y="4938990"/>
                        <a:ext cx="5127275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700453"/>
              </p:ext>
            </p:extLst>
          </p:nvPr>
        </p:nvGraphicFramePr>
        <p:xfrm>
          <a:off x="2833917" y="808383"/>
          <a:ext cx="29723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48" name="Equation" r:id="rId9" imgW="1041120" imgH="266400" progId="Equation.3">
                  <p:embed/>
                </p:oleObj>
              </mc:Choice>
              <mc:Fallback>
                <p:oleObj name="Equation" r:id="rId9" imgW="1041120" imgH="2664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917" y="808383"/>
                        <a:ext cx="297239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602060"/>
            <a:ext cx="19623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</a:rPr>
              <a:t>Andrew Moore / Carlos </a:t>
            </a:r>
            <a:r>
              <a:rPr lang="en-US" sz="1050" kern="0" dirty="0" err="1">
                <a:solidFill>
                  <a:srgbClr val="000000"/>
                </a:solidFill>
              </a:rPr>
              <a:t>Guestrin</a:t>
            </a:r>
            <a:endParaRPr lang="en-US" sz="10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33917" y="2218471"/>
                <a:ext cx="5134580" cy="760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6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17" y="2218471"/>
                <a:ext cx="5134580" cy="760786"/>
              </a:xfrm>
              <a:prstGeom prst="rect">
                <a:avLst/>
              </a:prstGeom>
              <a:blipFill>
                <a:blip r:embed="rId11"/>
                <a:stretch>
                  <a:fillRect t="-168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276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 of the “kernel trick”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1026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Polynomial kernel for 2-dim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 lives in 6 dimensions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the kernel trick, we directly compute an inner product in 2-dim space, obtaining a scalar that we add 1 to and exponentiate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82417"/>
            <a:ext cx="7772400" cy="14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15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function a kernel?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8811" b="11375"/>
          <a:stretch/>
        </p:blipFill>
        <p:spPr>
          <a:xfrm>
            <a:off x="0" y="1444485"/>
            <a:ext cx="9144000" cy="4770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02060"/>
            <a:ext cx="12346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Blaschko</a:t>
            </a:r>
            <a:r>
              <a:rPr lang="en-US" sz="1050" dirty="0"/>
              <a:t> / Lampert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9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kernels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7630" b="10880"/>
          <a:stretch/>
        </p:blipFill>
        <p:spPr>
          <a:xfrm>
            <a:off x="0" y="1444752"/>
            <a:ext cx="9144000" cy="4890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02060"/>
            <a:ext cx="12346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Blaschko</a:t>
            </a:r>
            <a:r>
              <a:rPr lang="en-US" sz="1050" dirty="0"/>
              <a:t> / Lampert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4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181600" y="2286000"/>
          <a:ext cx="33512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7" name="Equation" r:id="rId5" imgW="1701800" imgH="457200" progId="Equation.3">
                  <p:embed/>
                </p:oleObj>
              </mc:Choice>
              <mc:Fallback>
                <p:oleObj name="Equation" r:id="rId5" imgW="1701800" imgH="457200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351213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Find linear function to separate positive and negative examples</a:t>
            </a:r>
          </a:p>
        </p:txBody>
      </p:sp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8" name="Oval 9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9" name="Oval 10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0" name="Oval 11"/>
          <p:cNvSpPr>
            <a:spLocks noChangeArrowheads="1"/>
          </p:cNvSpPr>
          <p:nvPr/>
        </p:nvSpPr>
        <p:spPr bwMode="auto">
          <a:xfrm>
            <a:off x="7620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1" name="Oval 12"/>
          <p:cNvSpPr>
            <a:spLocks noChangeArrowheads="1"/>
          </p:cNvSpPr>
          <p:nvPr/>
        </p:nvSpPr>
        <p:spPr bwMode="auto">
          <a:xfrm>
            <a:off x="2286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Oval 13"/>
          <p:cNvSpPr>
            <a:spLocks noChangeArrowheads="1"/>
          </p:cNvSpPr>
          <p:nvPr/>
        </p:nvSpPr>
        <p:spPr bwMode="auto">
          <a:xfrm>
            <a:off x="28956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3" name="Oval 14"/>
          <p:cNvSpPr>
            <a:spLocks noChangeArrowheads="1"/>
          </p:cNvSpPr>
          <p:nvPr/>
        </p:nvSpPr>
        <p:spPr bwMode="auto">
          <a:xfrm>
            <a:off x="31242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4" name="Oval 15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5" name="Oval 16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6" name="Oval 17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7" name="Oval 18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8" name="Oval 1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9" name="Oval 2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90" name="Oval 21"/>
          <p:cNvSpPr>
            <a:spLocks noChangeArrowheads="1"/>
          </p:cNvSpPr>
          <p:nvPr/>
        </p:nvSpPr>
        <p:spPr bwMode="auto">
          <a:xfrm>
            <a:off x="2286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91" name="Oval 22"/>
          <p:cNvSpPr>
            <a:spLocks noChangeArrowheads="1"/>
          </p:cNvSpPr>
          <p:nvPr/>
        </p:nvSpPr>
        <p:spPr bwMode="auto">
          <a:xfrm>
            <a:off x="4114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92" name="Oval 23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1371600" y="2743200"/>
            <a:ext cx="358140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4" name="Oval 25"/>
          <p:cNvSpPr>
            <a:spLocks noChangeArrowheads="1"/>
          </p:cNvSpPr>
          <p:nvPr/>
        </p:nvSpPr>
        <p:spPr bwMode="auto">
          <a:xfrm>
            <a:off x="29718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95" name="Oval 26"/>
          <p:cNvSpPr>
            <a:spLocks noChangeArrowheads="1"/>
          </p:cNvSpPr>
          <p:nvPr/>
        </p:nvSpPr>
        <p:spPr bwMode="auto">
          <a:xfrm>
            <a:off x="31242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66683" name="Text Box 27"/>
          <p:cNvSpPr txBox="1">
            <a:spLocks noChangeArrowheads="1"/>
          </p:cNvSpPr>
          <p:nvPr/>
        </p:nvSpPr>
        <p:spPr bwMode="auto">
          <a:xfrm>
            <a:off x="5699125" y="5297488"/>
            <a:ext cx="3140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Which line</a:t>
            </a:r>
            <a:br>
              <a:rPr lang="en-US" sz="240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is best?</a:t>
            </a:r>
          </a:p>
        </p:txBody>
      </p:sp>
      <p:sp>
        <p:nvSpPr>
          <p:cNvPr id="966684" name="Line 28"/>
          <p:cNvSpPr>
            <a:spLocks noChangeShapeType="1"/>
          </p:cNvSpPr>
          <p:nvPr/>
        </p:nvSpPr>
        <p:spPr bwMode="auto">
          <a:xfrm>
            <a:off x="1752600" y="2362200"/>
            <a:ext cx="243840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6685" name="Line 29"/>
          <p:cNvSpPr>
            <a:spLocks noChangeShapeType="1"/>
          </p:cNvSpPr>
          <p:nvPr/>
        </p:nvSpPr>
        <p:spPr bwMode="auto">
          <a:xfrm>
            <a:off x="2286000" y="1981200"/>
            <a:ext cx="144780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6686" name="Line 30"/>
          <p:cNvSpPr>
            <a:spLocks noChangeShapeType="1"/>
          </p:cNvSpPr>
          <p:nvPr/>
        </p:nvSpPr>
        <p:spPr bwMode="auto">
          <a:xfrm>
            <a:off x="1066800" y="3276600"/>
            <a:ext cx="4495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7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339431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80" grpId="0" animBg="1"/>
      <p:bldP spid="966683" grpId="0"/>
      <p:bldP spid="966684" grpId="0" animBg="1"/>
      <p:bldP spid="966685" grpId="0" animBg="1"/>
      <p:bldP spid="9666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1755914"/>
            <a:ext cx="8229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a kernel function.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Compute pairwise kernel values between labeled examples.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this “kernel matrix” to solve for SVM support vectors &amp; alpha weights.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classify a new example: compute kernel values between new input and support vectors, apply alpha weights, check sign of output.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2050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Kristen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SVMs</a:t>
            </a:r>
          </a:p>
        </p:txBody>
      </p:sp>
    </p:spTree>
    <p:extLst>
      <p:ext uri="{BB962C8B-B14F-4D97-AF65-F5344CB8AC3E}">
        <p14:creationId xmlns:p14="http://schemas.microsoft.com/office/powerpoint/2010/main" val="34638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 l="24167" t="32822" r="24167" b="18633"/>
          <a:stretch>
            <a:fillRect/>
          </a:stretch>
        </p:blipFill>
        <p:spPr bwMode="auto">
          <a:xfrm>
            <a:off x="1066800" y="1205947"/>
            <a:ext cx="71850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533400" y="5320747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Moghaddam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Yang, Learning Gender with Support Faces, TPAMI 2002</a:t>
            </a: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533400" y="574481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Moghaddam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Yang, Face &amp; Gesture 2000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Example: Learning gender w/ SVMs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0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 cstate="print"/>
          <a:srcRect l="27917" t="31551" r="25833" b="9061"/>
          <a:stretch>
            <a:fillRect/>
          </a:stretch>
        </p:blipFill>
        <p:spPr bwMode="auto">
          <a:xfrm>
            <a:off x="1676400" y="1716494"/>
            <a:ext cx="64008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604084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2887" y="1127014"/>
            <a:ext cx="2178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Support faces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Example: Learning gender w/ SVMs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0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635488" y="1874837"/>
            <a:ext cx="3200400" cy="45259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SVMs performed better than humans, at either resolution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 cstate="print"/>
          <a:srcRect l="58749" t="53333" r="13750" b="3590"/>
          <a:stretch>
            <a:fillRect/>
          </a:stretch>
        </p:blipFill>
        <p:spPr bwMode="auto">
          <a:xfrm>
            <a:off x="609600" y="1447800"/>
            <a:ext cx="502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Example: Learning gender w/ SVMs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7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Linear Support Vector Machines</a:t>
            </a:r>
          </a:p>
          <a:p>
            <a:r>
              <a:rPr lang="en-US" dirty="0"/>
              <a:t>Non-linear SVMs and the “kernel trick”</a:t>
            </a:r>
          </a:p>
          <a:p>
            <a:r>
              <a:rPr lang="en-US" dirty="0"/>
              <a:t>Extensions and further details (briefly) </a:t>
            </a:r>
          </a:p>
          <a:p>
            <a:pPr lvl="1"/>
            <a:r>
              <a:rPr lang="en-US" dirty="0"/>
              <a:t>Soft-margin SVMs</a:t>
            </a:r>
          </a:p>
          <a:p>
            <a:pPr lvl="1"/>
            <a:r>
              <a:rPr lang="en-US" dirty="0"/>
              <a:t>Multi-class SVMs</a:t>
            </a:r>
          </a:p>
          <a:p>
            <a:pPr lvl="1"/>
            <a:r>
              <a:rPr lang="en-US" dirty="0"/>
              <a:t>Comparison: SVM vs logistic regression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Why SVM solution is what it is (briefly)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657" y="2809461"/>
            <a:ext cx="8817429" cy="20938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Hard-margin SVMs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05400" y="1731585"/>
            <a:ext cx="7533199" cy="1782760"/>
            <a:chOff x="805400" y="1294269"/>
            <a:chExt cx="7533199" cy="17827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b="46862"/>
            <a:stretch/>
          </p:blipFill>
          <p:spPr>
            <a:xfrm>
              <a:off x="805400" y="1294269"/>
              <a:ext cx="7533199" cy="17827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96000" y="1669142"/>
              <a:ext cx="181429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659085" y="3599048"/>
            <a:ext cx="261258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65143" y="4573886"/>
            <a:ext cx="239486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4"/>
          <p:cNvGrpSpPr/>
          <p:nvPr/>
        </p:nvGrpSpPr>
        <p:grpSpPr>
          <a:xfrm>
            <a:off x="805400" y="4421490"/>
            <a:ext cx="7533199" cy="1572201"/>
            <a:chOff x="805400" y="5058228"/>
            <a:chExt cx="7533199" cy="15722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/>
            <a:srcRect t="53138"/>
            <a:stretch/>
          </p:blipFill>
          <p:spPr>
            <a:xfrm>
              <a:off x="805400" y="5058228"/>
              <a:ext cx="7533199" cy="157220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59085" y="5157441"/>
              <a:ext cx="261258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65143" y="6117765"/>
              <a:ext cx="239486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3049236" y="3434515"/>
            <a:ext cx="1790042" cy="560560"/>
            <a:chOff x="3049236" y="2823031"/>
            <a:chExt cx="1790042" cy="560560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3835374" y="2202572"/>
              <a:ext cx="203253" cy="144417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9236" y="3014259"/>
              <a:ext cx="179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Maximize margin</a:t>
              </a:r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55609" y="2427186"/>
            <a:ext cx="2361761" cy="1163478"/>
            <a:chOff x="5006932" y="1978822"/>
            <a:chExt cx="2361761" cy="1163478"/>
          </a:xfrm>
        </p:grpSpPr>
        <p:sp>
          <p:nvSpPr>
            <p:cNvPr id="26" name="Oval 25"/>
            <p:cNvSpPr/>
            <p:nvPr/>
          </p:nvSpPr>
          <p:spPr>
            <a:xfrm>
              <a:off x="6328228" y="1978822"/>
              <a:ext cx="1040465" cy="79414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6932" y="2772968"/>
              <a:ext cx="23414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The </a:t>
              </a:r>
              <a:r>
                <a:rPr lang="en-US" i="1" dirty="0">
                  <a:solidFill>
                    <a:srgbClr val="00B0F0"/>
                  </a:solidFill>
                </a:rPr>
                <a:t>w</a:t>
              </a:r>
              <a:r>
                <a:rPr lang="en-US" dirty="0">
                  <a:solidFill>
                    <a:srgbClr val="00B0F0"/>
                  </a:solidFill>
                </a:rPr>
                <a:t> that minimizes…</a:t>
              </a:r>
              <a:endParaRPr lang="en-US" i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4" name="Group 35"/>
          <p:cNvGrpSpPr/>
          <p:nvPr/>
        </p:nvGrpSpPr>
        <p:grpSpPr>
          <a:xfrm>
            <a:off x="3087639" y="4506189"/>
            <a:ext cx="3625218" cy="1325538"/>
            <a:chOff x="3087639" y="4068873"/>
            <a:chExt cx="3625218" cy="1325538"/>
          </a:xfrm>
        </p:grpSpPr>
        <p:sp>
          <p:nvSpPr>
            <p:cNvPr id="34" name="Rectangle 33"/>
            <p:cNvSpPr/>
            <p:nvPr/>
          </p:nvSpPr>
          <p:spPr>
            <a:xfrm>
              <a:off x="5786452" y="4068873"/>
              <a:ext cx="926405" cy="70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87639" y="4693010"/>
              <a:ext cx="1571446" cy="70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17143" y="1854954"/>
            <a:ext cx="2387600" cy="1735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05400" y="1731585"/>
            <a:ext cx="7533199" cy="1782760"/>
            <a:chOff x="805400" y="1294269"/>
            <a:chExt cx="7533199" cy="17827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b="46862"/>
            <a:stretch/>
          </p:blipFill>
          <p:spPr>
            <a:xfrm>
              <a:off x="805400" y="1294269"/>
              <a:ext cx="7533199" cy="17827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96000" y="1669142"/>
              <a:ext cx="181429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659085" y="3599048"/>
            <a:ext cx="261258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65143" y="4573886"/>
            <a:ext cx="239486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4"/>
          <p:cNvGrpSpPr/>
          <p:nvPr/>
        </p:nvGrpSpPr>
        <p:grpSpPr>
          <a:xfrm>
            <a:off x="805400" y="4421490"/>
            <a:ext cx="7533199" cy="1572201"/>
            <a:chOff x="805400" y="5058228"/>
            <a:chExt cx="7533199" cy="15722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/>
            <a:srcRect t="53138"/>
            <a:stretch/>
          </p:blipFill>
          <p:spPr>
            <a:xfrm>
              <a:off x="805400" y="5058228"/>
              <a:ext cx="7533199" cy="157220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59085" y="5157441"/>
              <a:ext cx="261258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65143" y="6117765"/>
              <a:ext cx="239486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3049236" y="3434515"/>
            <a:ext cx="1790042" cy="560560"/>
            <a:chOff x="3049236" y="2823031"/>
            <a:chExt cx="1790042" cy="560560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3835374" y="2202572"/>
              <a:ext cx="203253" cy="144417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9236" y="3014259"/>
              <a:ext cx="179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Maximize margin</a:t>
              </a: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5197351" y="3449395"/>
            <a:ext cx="2712987" cy="560561"/>
            <a:chOff x="3143579" y="2823030"/>
            <a:chExt cx="2712987" cy="560561"/>
          </a:xfrm>
        </p:grpSpPr>
        <p:sp>
          <p:nvSpPr>
            <p:cNvPr id="20" name="Left Brace 19"/>
            <p:cNvSpPr/>
            <p:nvPr/>
          </p:nvSpPr>
          <p:spPr>
            <a:xfrm rot="16200000">
              <a:off x="3878916" y="2159029"/>
              <a:ext cx="203253" cy="1531256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3579" y="3014259"/>
              <a:ext cx="2712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Minimize misclassification</a:t>
              </a: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328229" y="2212262"/>
            <a:ext cx="1925766" cy="879825"/>
            <a:chOff x="6328229" y="1774946"/>
            <a:chExt cx="1925766" cy="879825"/>
          </a:xfrm>
        </p:grpSpPr>
        <p:sp>
          <p:nvSpPr>
            <p:cNvPr id="22" name="Oval 21"/>
            <p:cNvSpPr/>
            <p:nvPr/>
          </p:nvSpPr>
          <p:spPr>
            <a:xfrm>
              <a:off x="6328229" y="1978822"/>
              <a:ext cx="624114" cy="675949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9943" y="1774946"/>
              <a:ext cx="145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Slack variable</a:t>
              </a:r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55609" y="2427186"/>
            <a:ext cx="2361761" cy="1163478"/>
            <a:chOff x="5006932" y="1978822"/>
            <a:chExt cx="2361761" cy="1163478"/>
          </a:xfrm>
        </p:grpSpPr>
        <p:sp>
          <p:nvSpPr>
            <p:cNvPr id="26" name="Oval 25"/>
            <p:cNvSpPr/>
            <p:nvPr/>
          </p:nvSpPr>
          <p:spPr>
            <a:xfrm>
              <a:off x="6328228" y="1978822"/>
              <a:ext cx="1040465" cy="79414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6932" y="2772968"/>
              <a:ext cx="23414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The </a:t>
              </a:r>
              <a:r>
                <a:rPr lang="en-US" i="1" dirty="0">
                  <a:solidFill>
                    <a:srgbClr val="00B0F0"/>
                  </a:solidFill>
                </a:rPr>
                <a:t>w</a:t>
              </a:r>
              <a:r>
                <a:rPr lang="en-US" dirty="0">
                  <a:solidFill>
                    <a:srgbClr val="00B0F0"/>
                  </a:solidFill>
                </a:rPr>
                <a:t> that minimizes…</a:t>
              </a:r>
              <a:endParaRPr lang="en-US" i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4014044" y="1944948"/>
            <a:ext cx="1772408" cy="1050976"/>
            <a:chOff x="5209156" y="1506249"/>
            <a:chExt cx="1772408" cy="1050976"/>
          </a:xfrm>
        </p:grpSpPr>
        <p:sp>
          <p:nvSpPr>
            <p:cNvPr id="29" name="Oval 28"/>
            <p:cNvSpPr/>
            <p:nvPr/>
          </p:nvSpPr>
          <p:spPr>
            <a:xfrm>
              <a:off x="6363435" y="1978823"/>
              <a:ext cx="543049" cy="5784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09156" y="1506249"/>
              <a:ext cx="17724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Misclassification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cost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5711372" y="1756777"/>
            <a:ext cx="2008547" cy="670408"/>
            <a:chOff x="6402782" y="1886816"/>
            <a:chExt cx="2008547" cy="670408"/>
          </a:xfrm>
        </p:grpSpPr>
        <p:sp>
          <p:nvSpPr>
            <p:cNvPr id="32" name="Oval 31"/>
            <p:cNvSpPr/>
            <p:nvPr/>
          </p:nvSpPr>
          <p:spPr>
            <a:xfrm>
              <a:off x="6402782" y="2029139"/>
              <a:ext cx="503702" cy="52808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25767" y="1886816"/>
              <a:ext cx="158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# data samples</a:t>
              </a: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15DBE638-BD73-475A-B02D-2064B091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Soft-margin SVMs </a:t>
            </a:r>
            <a:r>
              <a:rPr lang="en-US" sz="2800" dirty="0"/>
              <a:t>(allow misclassification)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3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 in soft-margin SVMs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83" t="15501" r="25313" b="18666"/>
          <a:stretch/>
        </p:blipFill>
        <p:spPr>
          <a:xfrm>
            <a:off x="2395538" y="1547812"/>
            <a:ext cx="4352925" cy="3762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69613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from Bishop</a:t>
            </a:r>
          </a:p>
        </p:txBody>
      </p:sp>
    </p:spTree>
    <p:extLst>
      <p:ext uri="{BB962C8B-B14F-4D97-AF65-F5344CB8AC3E}">
        <p14:creationId xmlns:p14="http://schemas.microsoft.com/office/powerpoint/2010/main" val="42873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28E4-A13B-4F7C-AEB9-F2F35002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margin size vs </a:t>
            </a:r>
            <a:r>
              <a:rPr lang="en-US" dirty="0" err="1"/>
              <a:t>miscl</a:t>
            </a:r>
            <a:r>
              <a:rPr lang="en-US" dirty="0"/>
              <a:t>. cost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FC83-AE7D-4361-8027-66D5A960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ECE42-3634-4BFD-AF25-57F8859A4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" y="1432705"/>
            <a:ext cx="7546850" cy="399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D7F98-9810-4925-8F28-69281E332CFF}"/>
              </a:ext>
            </a:extLst>
          </p:cNvPr>
          <p:cNvSpPr txBox="1"/>
          <p:nvPr/>
        </p:nvSpPr>
        <p:spPr>
          <a:xfrm>
            <a:off x="0" y="6581001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Kent </a:t>
            </a:r>
            <a:r>
              <a:rPr lang="en-US" sz="1200" dirty="0" err="1"/>
              <a:t>Munthe</a:t>
            </a:r>
            <a:r>
              <a:rPr lang="en-US" sz="1200" dirty="0"/>
              <a:t> Caspersen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125" y="5649429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Misclassification ok, want large margin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991" y="564942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Misclassification not ok</a:t>
            </a:r>
          </a:p>
        </p:txBody>
      </p:sp>
    </p:spTree>
    <p:extLst>
      <p:ext uri="{BB962C8B-B14F-4D97-AF65-F5344CB8AC3E}">
        <p14:creationId xmlns:p14="http://schemas.microsoft.com/office/powerpoint/2010/main" val="4255842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EB52-B4D3-42D0-90D6-41EF9E38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margin size vs </a:t>
            </a:r>
            <a:r>
              <a:rPr lang="en-US" dirty="0" err="1"/>
              <a:t>miscl</a:t>
            </a:r>
            <a:r>
              <a:rPr lang="en-US" dirty="0"/>
              <a:t>. cost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4B72E-232A-496C-90CE-BDE3699D4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Including test set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E693D-4E75-44E4-9129-FDDEFDF5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" y="1432705"/>
            <a:ext cx="7546850" cy="399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34B35-D5C4-4299-8FBD-2F7400D08349}"/>
              </a:ext>
            </a:extLst>
          </p:cNvPr>
          <p:cNvSpPr txBox="1"/>
          <p:nvPr/>
        </p:nvSpPr>
        <p:spPr>
          <a:xfrm>
            <a:off x="0" y="6581001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Kent </a:t>
            </a:r>
            <a:r>
              <a:rPr lang="en-US" sz="1200" dirty="0" err="1"/>
              <a:t>Munthe</a:t>
            </a:r>
            <a:r>
              <a:rPr lang="en-US" sz="1200" dirty="0"/>
              <a:t> Caspersen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5" y="5649429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Misclassification ok, want large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991" y="564942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Misclassification not ok</a:t>
            </a:r>
          </a:p>
        </p:txBody>
      </p:sp>
    </p:spTree>
    <p:extLst>
      <p:ext uri="{BB962C8B-B14F-4D97-AF65-F5344CB8AC3E}">
        <p14:creationId xmlns:p14="http://schemas.microsoft.com/office/powerpoint/2010/main" val="377222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371600"/>
            <a:ext cx="37338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</a:rPr>
              <a:t>Discriminative classifier based on </a:t>
            </a:r>
            <a:r>
              <a:rPr lang="en-US" sz="2800" i="1" dirty="0">
                <a:latin typeface="Arial" pitchFamily="34" charset="0"/>
              </a:rPr>
              <a:t>optimal separating line (for 2d case)</a:t>
            </a:r>
          </a:p>
          <a:p>
            <a:endParaRPr lang="en-US" sz="280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</a:rPr>
              <a:t>Maximize the </a:t>
            </a:r>
            <a:r>
              <a:rPr lang="en-US" sz="2800" i="1" dirty="0">
                <a:solidFill>
                  <a:srgbClr val="00B050"/>
                </a:solidFill>
                <a:latin typeface="Arial" pitchFamily="34" charset="0"/>
              </a:rPr>
              <a:t>margin</a:t>
            </a:r>
            <a:r>
              <a:rPr lang="en-US" sz="2800" i="1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between the positive and negative training examples</a:t>
            </a:r>
          </a:p>
        </p:txBody>
      </p:sp>
      <p:sp>
        <p:nvSpPr>
          <p:cNvPr id="61444" name="Oval 8"/>
          <p:cNvSpPr>
            <a:spLocks noChangeArrowheads="1"/>
          </p:cNvSpPr>
          <p:nvPr/>
        </p:nvSpPr>
        <p:spPr bwMode="auto">
          <a:xfrm>
            <a:off x="381000" y="3581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45" name="Oval 9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46" name="Oval 10"/>
          <p:cNvSpPr>
            <a:spLocks noChangeArrowheads="1"/>
          </p:cNvSpPr>
          <p:nvPr/>
        </p:nvSpPr>
        <p:spPr bwMode="auto">
          <a:xfrm>
            <a:off x="1066800" y="4343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47" name="Oval 11"/>
          <p:cNvSpPr>
            <a:spLocks noChangeArrowheads="1"/>
          </p:cNvSpPr>
          <p:nvPr/>
        </p:nvSpPr>
        <p:spPr bwMode="auto">
          <a:xfrm>
            <a:off x="304800" y="3886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48" name="Oval 12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49" name="Oval 13"/>
          <p:cNvSpPr>
            <a:spLocks noChangeArrowheads="1"/>
          </p:cNvSpPr>
          <p:nvPr/>
        </p:nvSpPr>
        <p:spPr bwMode="auto">
          <a:xfrm>
            <a:off x="2438400" y="4572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0" name="Oval 14"/>
          <p:cNvSpPr>
            <a:spLocks noChangeArrowheads="1"/>
          </p:cNvSpPr>
          <p:nvPr/>
        </p:nvSpPr>
        <p:spPr bwMode="auto">
          <a:xfrm>
            <a:off x="26670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1" name="Oval 15"/>
          <p:cNvSpPr>
            <a:spLocks noChangeArrowheads="1"/>
          </p:cNvSpPr>
          <p:nvPr/>
        </p:nvSpPr>
        <p:spPr bwMode="auto">
          <a:xfrm>
            <a:off x="34290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2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3" name="Oval 17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4" name="Oval 18"/>
          <p:cNvSpPr>
            <a:spLocks noChangeArrowheads="1"/>
          </p:cNvSpPr>
          <p:nvPr/>
        </p:nvSpPr>
        <p:spPr bwMode="auto">
          <a:xfrm>
            <a:off x="22098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5" name="Oval 19"/>
          <p:cNvSpPr>
            <a:spLocks noChangeArrowheads="1"/>
          </p:cNvSpPr>
          <p:nvPr/>
        </p:nvSpPr>
        <p:spPr bwMode="auto">
          <a:xfrm>
            <a:off x="4267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6" name="Oval 20"/>
          <p:cNvSpPr>
            <a:spLocks noChangeArrowheads="1"/>
          </p:cNvSpPr>
          <p:nvPr/>
        </p:nvSpPr>
        <p:spPr bwMode="auto">
          <a:xfrm>
            <a:off x="4495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7" name="Oval 21"/>
          <p:cNvSpPr>
            <a:spLocks noChangeArrowheads="1"/>
          </p:cNvSpPr>
          <p:nvPr/>
        </p:nvSpPr>
        <p:spPr bwMode="auto">
          <a:xfrm>
            <a:off x="1828800" y="533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8" name="Oval 22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59" name="Oval 23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0" name="Oval 25"/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1" name="Oval 26"/>
          <p:cNvSpPr>
            <a:spLocks noChangeArrowheads="1"/>
          </p:cNvSpPr>
          <p:nvPr/>
        </p:nvSpPr>
        <p:spPr bwMode="auto">
          <a:xfrm>
            <a:off x="2667000" y="579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457200" y="2209800"/>
            <a:ext cx="3581400" cy="403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38200" y="1600200"/>
            <a:ext cx="3962400" cy="4343400"/>
            <a:chOff x="4724400" y="1600200"/>
            <a:chExt cx="3962400" cy="4343400"/>
          </a:xfrm>
        </p:grpSpPr>
        <p:sp>
          <p:nvSpPr>
            <p:cNvPr id="61465" name="Line 30"/>
            <p:cNvSpPr>
              <a:spLocks noChangeShapeType="1"/>
            </p:cNvSpPr>
            <p:nvPr/>
          </p:nvSpPr>
          <p:spPr bwMode="auto">
            <a:xfrm>
              <a:off x="5029200" y="1600200"/>
              <a:ext cx="3657600" cy="396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6" name="Line 30"/>
            <p:cNvSpPr>
              <a:spLocks noChangeShapeType="1"/>
            </p:cNvSpPr>
            <p:nvPr/>
          </p:nvSpPr>
          <p:spPr bwMode="auto">
            <a:xfrm>
              <a:off x="4724400" y="1981200"/>
              <a:ext cx="3657600" cy="396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1295400" y="2514600"/>
            <a:ext cx="685800" cy="6096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3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33647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EB52-B4D3-42D0-90D6-41EF9E38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margin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4B72E-232A-496C-90CE-BDE3699D4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Including test set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9889E-03F4-4F01-85C7-6753A3FFC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" y="1432705"/>
            <a:ext cx="7546850" cy="399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E95B0-1B86-4011-9835-FDCBB6E7AAB1}"/>
              </a:ext>
            </a:extLst>
          </p:cNvPr>
          <p:cNvSpPr txBox="1"/>
          <p:nvPr/>
        </p:nvSpPr>
        <p:spPr>
          <a:xfrm>
            <a:off x="0" y="6581001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Kent </a:t>
            </a:r>
            <a:r>
              <a:rPr lang="en-US" sz="1200" dirty="0" err="1"/>
              <a:t>Munthe</a:t>
            </a:r>
            <a:r>
              <a:rPr lang="en-US" sz="1200" dirty="0"/>
              <a:t> Caspersen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5" y="5649429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Misclassification ok, want large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991" y="564942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Misclassification not ok</a:t>
            </a:r>
          </a:p>
        </p:txBody>
      </p:sp>
    </p:spTree>
    <p:extLst>
      <p:ext uri="{BB962C8B-B14F-4D97-AF65-F5344CB8AC3E}">
        <p14:creationId xmlns:p14="http://schemas.microsoft.com/office/powerpoint/2010/main" val="536210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just two classes, we now have C classes</a:t>
            </a:r>
          </a:p>
          <a:p>
            <a:pPr lvl="1"/>
            <a:r>
              <a:rPr lang="en-US" dirty="0"/>
              <a:t>E.g. predict which movie genre a viewer likes best</a:t>
            </a:r>
          </a:p>
          <a:p>
            <a:pPr lvl="1"/>
            <a:r>
              <a:rPr lang="en-US" dirty="0"/>
              <a:t>Possible answers: action, drama, indie, thriller, etc.</a:t>
            </a:r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-all</a:t>
            </a:r>
          </a:p>
          <a:p>
            <a:pPr lvl="1"/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-one</a:t>
            </a:r>
          </a:p>
        </p:txBody>
      </p:sp>
    </p:spTree>
    <p:extLst>
      <p:ext uri="{BB962C8B-B14F-4D97-AF65-F5344CB8AC3E}">
        <p14:creationId xmlns:p14="http://schemas.microsoft.com/office/powerpoint/2010/main" val="1287563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6426"/>
            <a:ext cx="7772400" cy="5462483"/>
          </a:xfrm>
        </p:spPr>
        <p:txBody>
          <a:bodyPr>
            <a:normAutofit/>
          </a:bodyPr>
          <a:lstStyle/>
          <a:p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-all (a.k.a. one-</a:t>
            </a:r>
            <a:r>
              <a:rPr lang="en-US" dirty="0" err="1"/>
              <a:t>vs</a:t>
            </a:r>
            <a:r>
              <a:rPr lang="en-US" dirty="0"/>
              <a:t>-others)</a:t>
            </a:r>
          </a:p>
          <a:p>
            <a:pPr lvl="1"/>
            <a:r>
              <a:rPr lang="en-US" dirty="0"/>
              <a:t>Train C classifiers</a:t>
            </a:r>
          </a:p>
          <a:p>
            <a:pPr lvl="1"/>
            <a:r>
              <a:rPr lang="en-US" dirty="0"/>
              <a:t>In each, pos = data from class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dirty="0" err="1"/>
              <a:t>neg</a:t>
            </a:r>
            <a:r>
              <a:rPr lang="en-US" dirty="0"/>
              <a:t> = data from classes other than </a:t>
            </a:r>
            <a:r>
              <a:rPr lang="en-US" i="1" dirty="0" err="1"/>
              <a:t>i</a:t>
            </a:r>
            <a:endParaRPr lang="en-US" i="1" dirty="0"/>
          </a:p>
          <a:p>
            <a:pPr lvl="1"/>
            <a:r>
              <a:rPr lang="en-US" dirty="0"/>
              <a:t>The class with the most confident prediction wins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You have 4 classes, train 4 classifiers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vs</a:t>
            </a:r>
            <a:r>
              <a:rPr lang="en-US" dirty="0"/>
              <a:t> others: score 3.5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vs</a:t>
            </a:r>
            <a:r>
              <a:rPr lang="en-US" dirty="0"/>
              <a:t> others: score 6.2</a:t>
            </a:r>
          </a:p>
          <a:p>
            <a:pPr lvl="2"/>
            <a:r>
              <a:rPr lang="en-US" dirty="0"/>
              <a:t>3 </a:t>
            </a:r>
            <a:r>
              <a:rPr lang="en-US" dirty="0" err="1"/>
              <a:t>vs</a:t>
            </a:r>
            <a:r>
              <a:rPr lang="en-US" dirty="0"/>
              <a:t> others: score 1.4</a:t>
            </a:r>
          </a:p>
          <a:p>
            <a:pPr lvl="2"/>
            <a:r>
              <a:rPr lang="en-US" dirty="0"/>
              <a:t>4 </a:t>
            </a:r>
            <a:r>
              <a:rPr lang="en-US" dirty="0" err="1"/>
              <a:t>vs</a:t>
            </a:r>
            <a:r>
              <a:rPr lang="en-US" dirty="0"/>
              <a:t> other: score 5.5</a:t>
            </a:r>
          </a:p>
          <a:p>
            <a:pPr lvl="2"/>
            <a:r>
              <a:rPr lang="en-US" dirty="0"/>
              <a:t>Final prediction: class 2</a:t>
            </a:r>
          </a:p>
          <a:p>
            <a:pPr lvl="1"/>
            <a:r>
              <a:rPr lang="en-US" dirty="0"/>
              <a:t>Issues?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78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-one (a.k.a. all-</a:t>
            </a:r>
            <a:r>
              <a:rPr lang="en-US" dirty="0" err="1"/>
              <a:t>vs</a:t>
            </a:r>
            <a:r>
              <a:rPr lang="en-US" dirty="0"/>
              <a:t>-all)</a:t>
            </a:r>
          </a:p>
          <a:p>
            <a:pPr lvl="1"/>
            <a:r>
              <a:rPr lang="en-US" dirty="0"/>
              <a:t>Train C(C-1)/2 binary classifiers (all pairs of classes)</a:t>
            </a:r>
          </a:p>
          <a:p>
            <a:pPr lvl="1"/>
            <a:r>
              <a:rPr lang="en-US" dirty="0"/>
              <a:t>They all vote for the label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You have 4 classes, then train 6 classifiers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vs</a:t>
            </a:r>
            <a:r>
              <a:rPr lang="en-US" dirty="0"/>
              <a:t> 2, 1 </a:t>
            </a:r>
            <a:r>
              <a:rPr lang="en-US" dirty="0" err="1"/>
              <a:t>vs</a:t>
            </a:r>
            <a:r>
              <a:rPr lang="en-US" dirty="0"/>
              <a:t> 3, 1 </a:t>
            </a:r>
            <a:r>
              <a:rPr lang="en-US" dirty="0" err="1"/>
              <a:t>vs</a:t>
            </a:r>
            <a:r>
              <a:rPr lang="en-US" dirty="0"/>
              <a:t> 4, 2 </a:t>
            </a:r>
            <a:r>
              <a:rPr lang="en-US" dirty="0" err="1"/>
              <a:t>vs</a:t>
            </a:r>
            <a:r>
              <a:rPr lang="en-US" dirty="0"/>
              <a:t> 3, 2 </a:t>
            </a:r>
            <a:r>
              <a:rPr lang="en-US" dirty="0" err="1"/>
              <a:t>vs</a:t>
            </a:r>
            <a:r>
              <a:rPr lang="en-US" dirty="0"/>
              <a:t> 4, 3 </a:t>
            </a:r>
            <a:r>
              <a:rPr lang="en-US" dirty="0" err="1"/>
              <a:t>vs</a:t>
            </a:r>
            <a:r>
              <a:rPr lang="en-US" dirty="0"/>
              <a:t> 4</a:t>
            </a:r>
          </a:p>
          <a:p>
            <a:pPr lvl="2"/>
            <a:r>
              <a:rPr lang="en-US" dirty="0"/>
              <a:t>Votes: 1, 1, 4, 2, 4, 4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Final prediction is class 4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 (unconstrained objective)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972878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r>
              <a:rPr lang="en-US" dirty="0"/>
              <a:t>We have the objective to minimize     where:</a:t>
            </a:r>
          </a:p>
          <a:p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Then we can define a loss:  </a:t>
            </a:r>
          </a:p>
          <a:p>
            <a:endParaRPr lang="en-US" dirty="0"/>
          </a:p>
          <a:p>
            <a:r>
              <a:rPr lang="en-US" dirty="0"/>
              <a:t>and </a:t>
            </a:r>
            <a:r>
              <a:rPr lang="en-US" i="1" dirty="0"/>
              <a:t>unconstrained </a:t>
            </a:r>
            <a:r>
              <a:rPr lang="en-US" dirty="0"/>
              <a:t>SVM objective: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69" y="1690067"/>
            <a:ext cx="2800350" cy="32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82" y="2274198"/>
            <a:ext cx="209550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69" y="2700997"/>
            <a:ext cx="2124075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82" y="2687745"/>
            <a:ext cx="2124075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82" y="3148917"/>
            <a:ext cx="79057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69" y="4457175"/>
            <a:ext cx="4381500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82" y="3491006"/>
            <a:ext cx="3257550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6" y="5578918"/>
            <a:ext cx="42576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4470" y="1378219"/>
            <a:ext cx="8875059" cy="4969546"/>
            <a:chOff x="134470" y="1378219"/>
            <a:chExt cx="8875059" cy="4969546"/>
          </a:xfrm>
        </p:grpSpPr>
        <p:pic>
          <p:nvPicPr>
            <p:cNvPr id="2" name="Picture 1" descr="0008.jpg"/>
            <p:cNvPicPr>
              <a:picLocks noChangeAspect="1"/>
            </p:cNvPicPr>
            <p:nvPr/>
          </p:nvPicPr>
          <p:blipFill rotWithShape="1">
            <a:blip r:embed="rId3" cstate="print"/>
            <a:srcRect t="12754" b="14783"/>
            <a:stretch/>
          </p:blipFill>
          <p:spPr>
            <a:xfrm>
              <a:off x="134470" y="1378219"/>
              <a:ext cx="8875059" cy="49695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21565" y="4625009"/>
              <a:ext cx="1987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i="1" dirty="0"/>
                <a:t>σ</a:t>
              </a:r>
              <a:endParaRPr lang="en-US" sz="24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47321" y="3817693"/>
              <a:ext cx="1987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i="1" dirty="0"/>
                <a:t>σ</a:t>
              </a:r>
              <a:endParaRPr lang="en-US" sz="2400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0"/>
            <a:ext cx="8556171" cy="6851981"/>
            <a:chOff x="0" y="0"/>
            <a:chExt cx="8556171" cy="685198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68400" cy="769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387771" y="6082724"/>
              <a:ext cx="1168400" cy="769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495143" y="3381829"/>
            <a:ext cx="1545771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64514" y="2256972"/>
            <a:ext cx="1607457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SVMs vs logistic regression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2001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 err="1"/>
              <a:t>Tommi</a:t>
            </a:r>
            <a:r>
              <a:rPr lang="en-US" sz="1200" dirty="0"/>
              <a:t> </a:t>
            </a:r>
            <a:r>
              <a:rPr lang="en-US" sz="1200" dirty="0" err="1"/>
              <a:t>Jaakola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835965" y="2517913"/>
            <a:ext cx="278296" cy="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5965" y="3690717"/>
            <a:ext cx="278296" cy="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65842" y="2554177"/>
            <a:ext cx="201121" cy="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58609" y="3726981"/>
            <a:ext cx="161362" cy="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9.jpg"/>
          <p:cNvPicPr>
            <a:picLocks noChangeAspect="1"/>
          </p:cNvPicPr>
          <p:nvPr/>
        </p:nvPicPr>
        <p:blipFill rotWithShape="1">
          <a:blip r:embed="rId3" cstate="print"/>
          <a:srcRect t="12754" b="14783"/>
          <a:stretch/>
        </p:blipFill>
        <p:spPr>
          <a:xfrm>
            <a:off x="134470" y="1378219"/>
            <a:ext cx="8875059" cy="49695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8556171" cy="6851981"/>
            <a:chOff x="0" y="0"/>
            <a:chExt cx="8556171" cy="685198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68400" cy="769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387771" y="6082724"/>
              <a:ext cx="1168400" cy="769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6581001"/>
            <a:ext cx="2001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 err="1"/>
              <a:t>Tommi</a:t>
            </a:r>
            <a:r>
              <a:rPr lang="en-US" sz="1200" dirty="0"/>
              <a:t> </a:t>
            </a:r>
            <a:r>
              <a:rPr lang="en-US" sz="1200" dirty="0" err="1"/>
              <a:t>Jaakola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729948" y="1914926"/>
            <a:ext cx="278296" cy="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0311" y="1986844"/>
            <a:ext cx="201121" cy="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A04388-1D4D-4A20-81EC-B34B9E23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SVMs vs logistic regression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47725"/>
            <a:ext cx="7914861" cy="52708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Pros</a:t>
            </a:r>
          </a:p>
          <a:p>
            <a:pPr lvl="1"/>
            <a:r>
              <a:rPr lang="en-US" sz="2000" dirty="0"/>
              <a:t>Kernel-based framework is very powerful, flexible</a:t>
            </a:r>
          </a:p>
          <a:p>
            <a:pPr lvl="1"/>
            <a:r>
              <a:rPr lang="en-US" sz="2000" dirty="0"/>
              <a:t>Often a sparse set of support vectors – compact at test time</a:t>
            </a:r>
          </a:p>
          <a:p>
            <a:pPr lvl="1"/>
            <a:r>
              <a:rPr lang="en-US" sz="2000" dirty="0"/>
              <a:t>Work very well in practice, even with very small training sample sizes</a:t>
            </a:r>
          </a:p>
          <a:p>
            <a:pPr lvl="1"/>
            <a:r>
              <a:rPr lang="en-US" sz="2000" dirty="0"/>
              <a:t>Solution can be formulated as a quadratic program (next time)</a:t>
            </a:r>
          </a:p>
          <a:p>
            <a:pPr lvl="1"/>
            <a:r>
              <a:rPr lang="en-US" sz="2000" dirty="0"/>
              <a:t>Many publicly available SVM packages: e.g. LIBSVM, LIBLINEAR, </a:t>
            </a:r>
            <a:r>
              <a:rPr lang="en-US" sz="2000" dirty="0" err="1"/>
              <a:t>SVMLight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1100" dirty="0"/>
          </a:p>
          <a:p>
            <a:pPr>
              <a:buFontTx/>
              <a:buChar char="•"/>
            </a:pPr>
            <a:r>
              <a:rPr lang="en-US" sz="2400" dirty="0"/>
              <a:t>Cons</a:t>
            </a:r>
          </a:p>
          <a:p>
            <a:pPr lvl="1"/>
            <a:r>
              <a:rPr lang="en-US" sz="2000" dirty="0"/>
              <a:t>Can be tricky to select best kernel function for a problem</a:t>
            </a:r>
          </a:p>
          <a:p>
            <a:pPr lvl="1"/>
            <a:r>
              <a:rPr lang="en-US" sz="2000" dirty="0"/>
              <a:t>Computation, memory </a:t>
            </a:r>
          </a:p>
          <a:p>
            <a:pPr lvl="2"/>
            <a:r>
              <a:rPr lang="en-US" sz="2000" dirty="0"/>
              <a:t>At training time, must compute kernel values for all example pairs </a:t>
            </a:r>
          </a:p>
          <a:p>
            <a:pPr lvl="2"/>
            <a:r>
              <a:rPr lang="en-US" sz="2000" dirty="0"/>
              <a:t>Learning can take a very long time for large-scale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5515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Adapted from Lana </a:t>
            </a:r>
            <a:r>
              <a:rPr lang="en-US" sz="1050" dirty="0" err="1">
                <a:solidFill>
                  <a:srgbClr val="000000"/>
                </a:solidFill>
              </a:rPr>
              <a:t>Lazebnik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4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/>
              <a:t>Want line that maximizes the margin.</a:t>
            </a:r>
          </a:p>
        </p:txBody>
      </p:sp>
      <p:graphicFrame>
        <p:nvGraphicFramePr>
          <p:cNvPr id="1104900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94803892"/>
              </p:ext>
            </p:extLst>
          </p:nvPr>
        </p:nvGraphicFramePr>
        <p:xfrm>
          <a:off x="4511748" y="2057400"/>
          <a:ext cx="43672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2" name="Equation" r:id="rId4" imgW="2336800" imgH="457200" progId="Equation.3">
                  <p:embed/>
                </p:oleObj>
              </mc:Choice>
              <mc:Fallback>
                <p:oleObj name="Equation" r:id="rId4" imgW="2336800" imgH="457200" progId="Equation.3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48" y="2057400"/>
                        <a:ext cx="43672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4901" name="Rectangle 5"/>
          <p:cNvSpPr>
            <a:spLocks noChangeArrowheads="1"/>
          </p:cNvSpPr>
          <p:nvPr/>
        </p:nvSpPr>
        <p:spPr bwMode="auto">
          <a:xfrm>
            <a:off x="3657600" y="5470525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Margin</a:t>
            </a: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658813" y="36147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1227138" y="3676650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1227138" y="4232275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595313" y="38608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2555875" y="28733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3187700" y="31210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3378200" y="3676650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2176463" y="26273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3883025" y="4292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1860550" y="50339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3378200" y="24415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1417638" y="24415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7" name="Oval 20"/>
          <p:cNvSpPr>
            <a:spLocks noChangeArrowheads="1"/>
          </p:cNvSpPr>
          <p:nvPr/>
        </p:nvSpPr>
        <p:spPr bwMode="auto">
          <a:xfrm>
            <a:off x="2428875" y="2133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8" name="Oval 21"/>
          <p:cNvSpPr>
            <a:spLocks noChangeArrowheads="1"/>
          </p:cNvSpPr>
          <p:nvPr/>
        </p:nvSpPr>
        <p:spPr bwMode="auto">
          <a:xfrm>
            <a:off x="2555875" y="54038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4918" name="Line 22"/>
          <p:cNvSpPr>
            <a:spLocks noChangeShapeType="1"/>
          </p:cNvSpPr>
          <p:nvPr/>
        </p:nvSpPr>
        <p:spPr bwMode="auto">
          <a:xfrm>
            <a:off x="1101725" y="26892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4919" name="Line 23"/>
          <p:cNvSpPr>
            <a:spLocks noChangeShapeType="1"/>
          </p:cNvSpPr>
          <p:nvPr/>
        </p:nvSpPr>
        <p:spPr bwMode="auto">
          <a:xfrm>
            <a:off x="1733550" y="2257425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1" name="Oval 24"/>
          <p:cNvSpPr>
            <a:spLocks noChangeArrowheads="1"/>
          </p:cNvSpPr>
          <p:nvPr/>
        </p:nvSpPr>
        <p:spPr bwMode="auto">
          <a:xfrm>
            <a:off x="1860550" y="37385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22" name="Oval 25"/>
          <p:cNvSpPr>
            <a:spLocks noChangeArrowheads="1"/>
          </p:cNvSpPr>
          <p:nvPr/>
        </p:nvSpPr>
        <p:spPr bwMode="auto">
          <a:xfrm>
            <a:off x="2365375" y="44164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23" name="Oval 26"/>
          <p:cNvSpPr>
            <a:spLocks noChangeArrowheads="1"/>
          </p:cNvSpPr>
          <p:nvPr/>
        </p:nvSpPr>
        <p:spPr bwMode="auto">
          <a:xfrm>
            <a:off x="2808288" y="3676650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4923" name="Line 27"/>
          <p:cNvSpPr>
            <a:spLocks noChangeShapeType="1"/>
          </p:cNvSpPr>
          <p:nvPr/>
        </p:nvSpPr>
        <p:spPr bwMode="auto">
          <a:xfrm flipV="1">
            <a:off x="3378200" y="5157788"/>
            <a:ext cx="631825" cy="4937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4924" name="Freeform 28"/>
          <p:cNvSpPr>
            <a:spLocks/>
          </p:cNvSpPr>
          <p:nvPr/>
        </p:nvSpPr>
        <p:spPr bwMode="auto">
          <a:xfrm>
            <a:off x="815975" y="3984625"/>
            <a:ext cx="1044575" cy="1406525"/>
          </a:xfrm>
          <a:custGeom>
            <a:avLst/>
            <a:gdLst>
              <a:gd name="T0" fmla="*/ 792 w 792"/>
              <a:gd name="T1" fmla="*/ 0 h 1094"/>
              <a:gd name="T2" fmla="*/ 408 w 792"/>
              <a:gd name="T3" fmla="*/ 720 h 1094"/>
              <a:gd name="T4" fmla="*/ 0 w 792"/>
              <a:gd name="T5" fmla="*/ 1094 h 1094"/>
              <a:gd name="T6" fmla="*/ 0 60000 65536"/>
              <a:gd name="T7" fmla="*/ 0 60000 65536"/>
              <a:gd name="T8" fmla="*/ 0 60000 65536"/>
              <a:gd name="T9" fmla="*/ 0 w 792"/>
              <a:gd name="T10" fmla="*/ 0 h 1094"/>
              <a:gd name="T11" fmla="*/ 792 w 792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1094">
                <a:moveTo>
                  <a:pt x="792" y="0"/>
                </a:moveTo>
                <a:cubicBezTo>
                  <a:pt x="668" y="268"/>
                  <a:pt x="540" y="538"/>
                  <a:pt x="408" y="720"/>
                </a:cubicBezTo>
                <a:cubicBezTo>
                  <a:pt x="276" y="902"/>
                  <a:pt x="85" y="1016"/>
                  <a:pt x="0" y="109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4925" name="Freeform 29"/>
          <p:cNvSpPr>
            <a:spLocks/>
          </p:cNvSpPr>
          <p:nvPr/>
        </p:nvSpPr>
        <p:spPr bwMode="auto">
          <a:xfrm>
            <a:off x="784225" y="4664075"/>
            <a:ext cx="1517650" cy="739775"/>
          </a:xfrm>
          <a:custGeom>
            <a:avLst/>
            <a:gdLst>
              <a:gd name="T0" fmla="*/ 1152 w 1152"/>
              <a:gd name="T1" fmla="*/ 0 h 576"/>
              <a:gd name="T2" fmla="*/ 559 w 1152"/>
              <a:gd name="T3" fmla="*/ 329 h 576"/>
              <a:gd name="T4" fmla="*/ 0 w 1152"/>
              <a:gd name="T5" fmla="*/ 576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1152" y="0"/>
                </a:moveTo>
                <a:cubicBezTo>
                  <a:pt x="1053" y="55"/>
                  <a:pt x="751" y="233"/>
                  <a:pt x="559" y="329"/>
                </a:cubicBezTo>
                <a:cubicBezTo>
                  <a:pt x="367" y="425"/>
                  <a:pt x="117" y="525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4926" name="Freeform 30"/>
          <p:cNvSpPr>
            <a:spLocks/>
          </p:cNvSpPr>
          <p:nvPr/>
        </p:nvSpPr>
        <p:spPr bwMode="auto">
          <a:xfrm>
            <a:off x="815975" y="3922713"/>
            <a:ext cx="1865313" cy="1468437"/>
          </a:xfrm>
          <a:custGeom>
            <a:avLst/>
            <a:gdLst>
              <a:gd name="T0" fmla="*/ 1416 w 1416"/>
              <a:gd name="T1" fmla="*/ 0 h 1142"/>
              <a:gd name="T2" fmla="*/ 699 w 1416"/>
              <a:gd name="T3" fmla="*/ 669 h 1142"/>
              <a:gd name="T4" fmla="*/ 0 w 1416"/>
              <a:gd name="T5" fmla="*/ 1142 h 1142"/>
              <a:gd name="T6" fmla="*/ 0 60000 65536"/>
              <a:gd name="T7" fmla="*/ 0 60000 65536"/>
              <a:gd name="T8" fmla="*/ 0 60000 65536"/>
              <a:gd name="T9" fmla="*/ 0 w 1416"/>
              <a:gd name="T10" fmla="*/ 0 h 1142"/>
              <a:gd name="T11" fmla="*/ 1416 w 1416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1142">
                <a:moveTo>
                  <a:pt x="1416" y="0"/>
                </a:moveTo>
                <a:cubicBezTo>
                  <a:pt x="1297" y="111"/>
                  <a:pt x="935" y="479"/>
                  <a:pt x="699" y="669"/>
                </a:cubicBezTo>
                <a:cubicBezTo>
                  <a:pt x="463" y="859"/>
                  <a:pt x="146" y="1044"/>
                  <a:pt x="0" y="114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4927" name="Text Box 31"/>
          <p:cNvSpPr txBox="1">
            <a:spLocks noChangeArrowheads="1"/>
          </p:cNvSpPr>
          <p:nvPr/>
        </p:nvSpPr>
        <p:spPr bwMode="auto">
          <a:xfrm>
            <a:off x="76200" y="5359400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Support vectors</a:t>
            </a:r>
          </a:p>
        </p:txBody>
      </p:sp>
      <p:sp>
        <p:nvSpPr>
          <p:cNvPr id="1104928" name="Oval 32"/>
          <p:cNvSpPr>
            <a:spLocks noChangeArrowheads="1"/>
          </p:cNvSpPr>
          <p:nvPr/>
        </p:nvSpPr>
        <p:spPr bwMode="auto">
          <a:xfrm>
            <a:off x="1733550" y="36147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4929" name="Oval 33"/>
          <p:cNvSpPr>
            <a:spLocks noChangeArrowheads="1"/>
          </p:cNvSpPr>
          <p:nvPr/>
        </p:nvSpPr>
        <p:spPr bwMode="auto">
          <a:xfrm>
            <a:off x="2681288" y="3552825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04930" name="Oval 34"/>
          <p:cNvSpPr>
            <a:spLocks noChangeArrowheads="1"/>
          </p:cNvSpPr>
          <p:nvPr/>
        </p:nvSpPr>
        <p:spPr bwMode="auto">
          <a:xfrm>
            <a:off x="2239963" y="42926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C. Burges,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6"/>
              </a:rPr>
              <a:t>A Tutorial on Support Vector Machines for Pattern Recognition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 Data Mining and Knowledge Discovery, 1998 </a:t>
            </a:r>
          </a:p>
        </p:txBody>
      </p:sp>
      <p:sp>
        <p:nvSpPr>
          <p:cNvPr id="1104935" name="Text Box 39"/>
          <p:cNvSpPr txBox="1">
            <a:spLocks noChangeArrowheads="1"/>
          </p:cNvSpPr>
          <p:nvPr/>
        </p:nvSpPr>
        <p:spPr bwMode="auto">
          <a:xfrm>
            <a:off x="4459360" y="3154363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For support, vectors, </a:t>
            </a:r>
          </a:p>
        </p:txBody>
      </p:sp>
      <p:graphicFrame>
        <p:nvGraphicFramePr>
          <p:cNvPr id="110493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8584542"/>
              </p:ext>
            </p:extLst>
          </p:nvPr>
        </p:nvGraphicFramePr>
        <p:xfrm>
          <a:off x="7126360" y="3124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3" name="Equation" r:id="rId7" imgW="876300" imgH="228600" progId="Equation.3">
                  <p:embed/>
                </p:oleObj>
              </mc:Choice>
              <mc:Fallback>
                <p:oleObj name="Equation" r:id="rId7" imgW="876300" imgH="228600" progId="Equation.3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360" y="3124200"/>
                        <a:ext cx="1752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9"/>
          <p:cNvSpPr txBox="1">
            <a:spLocks noChangeArrowheads="1"/>
          </p:cNvSpPr>
          <p:nvPr/>
        </p:nvSpPr>
        <p:spPr bwMode="auto">
          <a:xfrm rot="3054962">
            <a:off x="-32544" y="2023269"/>
            <a:ext cx="1493838" cy="431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wx+b=-1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 rot="3244702">
            <a:off x="246857" y="1647031"/>
            <a:ext cx="1485900" cy="430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 dirty="0" err="1">
                <a:solidFill>
                  <a:srgbClr val="000000"/>
                </a:solidFill>
                <a:latin typeface="Tahoma" pitchFamily="34" charset="0"/>
                <a:ea typeface="SimSun" pitchFamily="2" charset="-122"/>
              </a:rPr>
              <a:t>wx+b</a:t>
            </a:r>
            <a:r>
              <a:rPr lang="en-US" altLang="zh-CN" sz="22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</a:rPr>
              <a:t>=0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 rot="3198884">
            <a:off x="621506" y="1545432"/>
            <a:ext cx="1558925" cy="430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200">
                <a:solidFill>
                  <a:srgbClr val="C00000"/>
                </a:solidFill>
                <a:latin typeface="Tahoma" pitchFamily="34" charset="0"/>
                <a:ea typeface="SimSun" pitchFamily="2" charset="-122"/>
              </a:rPr>
              <a:t>wx+b=1</a:t>
            </a:r>
          </a:p>
        </p:txBody>
      </p:sp>
    </p:spTree>
    <p:extLst>
      <p:ext uri="{BB962C8B-B14F-4D97-AF65-F5344CB8AC3E}">
        <p14:creationId xmlns:p14="http://schemas.microsoft.com/office/powerpoint/2010/main" val="34242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01" grpId="0"/>
      <p:bldP spid="1104918" grpId="0" animBg="1"/>
      <p:bldP spid="1104919" grpId="0" animBg="1"/>
      <p:bldP spid="1104923" grpId="0" animBg="1"/>
      <p:bldP spid="1104924" grpId="0" animBg="1"/>
      <p:bldP spid="1104925" grpId="0" animBg="1"/>
      <p:bldP spid="1104926" grpId="0" animBg="1"/>
      <p:bldP spid="1104927" grpId="0"/>
      <p:bldP spid="1104928" grpId="0" animBg="1"/>
      <p:bldP spid="1104929" grpId="0" animBg="1"/>
      <p:bldP spid="1104930" grpId="0" animBg="1"/>
      <p:bldP spid="1104935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4"/>
          <p:cNvGraphicFramePr>
            <a:graphicFrameLocks noChangeAspect="1"/>
          </p:cNvGraphicFramePr>
          <p:nvPr/>
        </p:nvGraphicFramePr>
        <p:xfrm>
          <a:off x="5746750" y="3124200"/>
          <a:ext cx="2822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35" name="Equation" r:id="rId5" imgW="901309" imgH="203112" progId="Equation.3">
                  <p:embed/>
                </p:oleObj>
              </mc:Choice>
              <mc:Fallback>
                <p:oleObj name="Equation" r:id="rId5" imgW="90130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3124200"/>
                        <a:ext cx="28225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0" name="Straight Connector 13"/>
          <p:cNvCxnSpPr>
            <a:cxnSpLocks noChangeShapeType="1"/>
          </p:cNvCxnSpPr>
          <p:nvPr/>
        </p:nvCxnSpPr>
        <p:spPr bwMode="auto">
          <a:xfrm rot="5400000">
            <a:off x="192088" y="3314700"/>
            <a:ext cx="34274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1" name="Straight Connector 14"/>
          <p:cNvCxnSpPr>
            <a:cxnSpLocks noChangeShapeType="1"/>
          </p:cNvCxnSpPr>
          <p:nvPr/>
        </p:nvCxnSpPr>
        <p:spPr bwMode="auto">
          <a:xfrm rot="10800000" flipH="1">
            <a:off x="685800" y="3886200"/>
            <a:ext cx="3810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2" name="Straight Arrow Connector 16"/>
          <p:cNvCxnSpPr>
            <a:cxnSpLocks noChangeShapeType="1"/>
          </p:cNvCxnSpPr>
          <p:nvPr/>
        </p:nvCxnSpPr>
        <p:spPr bwMode="auto">
          <a:xfrm>
            <a:off x="533400" y="1905000"/>
            <a:ext cx="3276600" cy="2895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019800" y="1447800"/>
          <a:ext cx="1066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36" name="Equation" r:id="rId7" imgW="533169" imgH="457002" progId="Equation.3">
                  <p:embed/>
                </p:oleObj>
              </mc:Choice>
              <mc:Fallback>
                <p:oleObj name="Equation" r:id="rId7" imgW="533169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47800"/>
                        <a:ext cx="10668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391400" y="1447800"/>
          <a:ext cx="1003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37" name="Equation" r:id="rId9" imgW="495085" imgH="457002" progId="Equation.3">
                  <p:embed/>
                </p:oleObj>
              </mc:Choice>
              <mc:Fallback>
                <p:oleObj name="Equation" r:id="rId9" imgW="49508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447800"/>
                        <a:ext cx="10033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029200" y="18288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Let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  <a:latin typeface="Calibri" pitchFamily="34" charset="0"/>
              </a:rPr>
              <a:t>Kristen </a:t>
            </a: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E47E8-D039-4FB9-A1A6-BB594482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Lines in R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64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32172"/>
              </p:ext>
            </p:extLst>
          </p:nvPr>
        </p:nvGraphicFramePr>
        <p:xfrm>
          <a:off x="6294210" y="4379429"/>
          <a:ext cx="2194379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69" name="Equation" r:id="rId5" imgW="748975" imgH="177723" progId="Equation.3">
                  <p:embed/>
                </p:oleObj>
              </mc:Choice>
              <mc:Fallback>
                <p:oleObj name="Equation" r:id="rId5" imgW="748975" imgH="17772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210" y="4379429"/>
                        <a:ext cx="2194379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19800" y="1447800"/>
          <a:ext cx="1066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70" name="Equation" r:id="rId7" imgW="533169" imgH="457002" progId="Equation.3">
                  <p:embed/>
                </p:oleObj>
              </mc:Choice>
              <mc:Fallback>
                <p:oleObj name="Equation" r:id="rId7" imgW="533169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47800"/>
                        <a:ext cx="10668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391400" y="1447800"/>
          <a:ext cx="1003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71" name="Equation" r:id="rId9" imgW="495085" imgH="457002" progId="Equation.3">
                  <p:embed/>
                </p:oleObj>
              </mc:Choice>
              <mc:Fallback>
                <p:oleObj name="Equation" r:id="rId9" imgW="49508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447800"/>
                        <a:ext cx="10033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746750" y="3124200"/>
          <a:ext cx="2822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72" name="Equation" r:id="rId11" imgW="901309" imgH="203112" progId="Equation.3">
                  <p:embed/>
                </p:oleObj>
              </mc:Choice>
              <mc:Fallback>
                <p:oleObj name="Equation" r:id="rId11" imgW="90130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3124200"/>
                        <a:ext cx="28225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5029200" y="18288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Let</a:t>
            </a:r>
          </a:p>
        </p:txBody>
      </p:sp>
      <p:cxnSp>
        <p:nvCxnSpPr>
          <p:cNvPr id="2057" name="Straight Connector 13"/>
          <p:cNvCxnSpPr>
            <a:cxnSpLocks noChangeShapeType="1"/>
          </p:cNvCxnSpPr>
          <p:nvPr/>
        </p:nvCxnSpPr>
        <p:spPr bwMode="auto">
          <a:xfrm rot="5400000">
            <a:off x="192088" y="3314700"/>
            <a:ext cx="34274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Straight Connector 14"/>
          <p:cNvCxnSpPr>
            <a:cxnSpLocks noChangeShapeType="1"/>
          </p:cNvCxnSpPr>
          <p:nvPr/>
        </p:nvCxnSpPr>
        <p:spPr bwMode="auto">
          <a:xfrm rot="10800000" flipH="1">
            <a:off x="685800" y="3886200"/>
            <a:ext cx="3810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9" name="Straight Arrow Connector 16"/>
          <p:cNvCxnSpPr>
            <a:cxnSpLocks noChangeShapeType="1"/>
          </p:cNvCxnSpPr>
          <p:nvPr/>
        </p:nvCxnSpPr>
        <p:spPr bwMode="auto">
          <a:xfrm>
            <a:off x="533400" y="1905000"/>
            <a:ext cx="3276600" cy="2895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60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2209800" y="2514600"/>
            <a:ext cx="10668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859088" y="2797175"/>
          <a:ext cx="6445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73" name="Equation" r:id="rId13" imgW="164957" imgH="139579" progId="Equation.3">
                  <p:embed/>
                </p:oleObj>
              </mc:Choice>
              <mc:Fallback>
                <p:oleObj name="Equation" r:id="rId13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2797175"/>
                        <a:ext cx="6445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1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6783388" y="4064000"/>
            <a:ext cx="608012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0" y="6604084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  <a:latin typeface="Calibri" pitchFamily="34" charset="0"/>
              </a:rPr>
              <a:t>Kristen </a:t>
            </a: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B93AD-309B-4CC9-A5C9-F8464F42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Lines in R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8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6294210" y="4379429"/>
          <a:ext cx="2194379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34" name="Equation" r:id="rId4" imgW="748975" imgH="177723" progId="Equation.3">
                  <p:embed/>
                </p:oleObj>
              </mc:Choice>
              <mc:Fallback>
                <p:oleObj name="Equation" r:id="rId4" imgW="748975" imgH="177723" progId="Equation.3">
                  <p:embed/>
                  <p:pic>
                    <p:nvPicPr>
                      <p:cNvPr id="205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210" y="4379429"/>
                        <a:ext cx="2194379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19800" y="1447800"/>
          <a:ext cx="1066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35" name="Equation" r:id="rId6" imgW="533169" imgH="457002" progId="Equation.3">
                  <p:embed/>
                </p:oleObj>
              </mc:Choice>
              <mc:Fallback>
                <p:oleObj name="Equation" r:id="rId6" imgW="533169" imgH="457002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47800"/>
                        <a:ext cx="10668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391400" y="1447800"/>
          <a:ext cx="1003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36" name="Equation" r:id="rId8" imgW="495085" imgH="457002" progId="Equation.3">
                  <p:embed/>
                </p:oleObj>
              </mc:Choice>
              <mc:Fallback>
                <p:oleObj name="Equation" r:id="rId8" imgW="495085" imgH="457002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447800"/>
                        <a:ext cx="10033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746750" y="3124200"/>
          <a:ext cx="2822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37" name="Equation" r:id="rId10" imgW="901309" imgH="203112" progId="Equation.3">
                  <p:embed/>
                </p:oleObj>
              </mc:Choice>
              <mc:Fallback>
                <p:oleObj name="Equation" r:id="rId10" imgW="901309" imgH="203112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3124200"/>
                        <a:ext cx="28225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5029200" y="18288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Let</a:t>
            </a:r>
          </a:p>
        </p:txBody>
      </p:sp>
      <p:cxnSp>
        <p:nvCxnSpPr>
          <p:cNvPr id="2057" name="Straight Connector 13"/>
          <p:cNvCxnSpPr>
            <a:cxnSpLocks noChangeShapeType="1"/>
          </p:cNvCxnSpPr>
          <p:nvPr/>
        </p:nvCxnSpPr>
        <p:spPr bwMode="auto">
          <a:xfrm rot="5400000">
            <a:off x="192088" y="3314700"/>
            <a:ext cx="34274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Straight Connector 14"/>
          <p:cNvCxnSpPr>
            <a:cxnSpLocks noChangeShapeType="1"/>
          </p:cNvCxnSpPr>
          <p:nvPr/>
        </p:nvCxnSpPr>
        <p:spPr bwMode="auto">
          <a:xfrm rot="10800000" flipH="1">
            <a:off x="685800" y="3886200"/>
            <a:ext cx="3810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9" name="Straight Arrow Connector 16"/>
          <p:cNvCxnSpPr>
            <a:cxnSpLocks noChangeShapeType="1"/>
          </p:cNvCxnSpPr>
          <p:nvPr/>
        </p:nvCxnSpPr>
        <p:spPr bwMode="auto">
          <a:xfrm>
            <a:off x="533400" y="1905000"/>
            <a:ext cx="3276600" cy="2895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60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2209800" y="2514600"/>
            <a:ext cx="10668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859088" y="2797175"/>
          <a:ext cx="6445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38" name="Equation" r:id="rId12" imgW="164957" imgH="139579" progId="Equation.3">
                  <p:embed/>
                </p:oleObj>
              </mc:Choice>
              <mc:Fallback>
                <p:oleObj name="Equation" r:id="rId12" imgW="164957" imgH="139579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2797175"/>
                        <a:ext cx="6445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1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6783388" y="4064000"/>
            <a:ext cx="608012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0" y="6604084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  <a:latin typeface="Calibri" pitchFamily="34" charset="0"/>
              </a:rPr>
              <a:t>Kristen </a:t>
            </a: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B93AD-309B-4CC9-A5C9-F8464F42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Lines in R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D1C4D4F9-0CD0-4222-8BB2-AD927C48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419"/>
            <a:ext cx="228600" cy="2286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C69BC53E-0049-485D-BE73-FCBBA39DE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16833"/>
              </p:ext>
            </p:extLst>
          </p:nvPr>
        </p:nvGraphicFramePr>
        <p:xfrm>
          <a:off x="455613" y="971550"/>
          <a:ext cx="1431925" cy="68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39" name="Equation" r:id="rId14" imgW="469900" imgH="228600" progId="Equation.3">
                  <p:embed/>
                </p:oleObj>
              </mc:Choice>
              <mc:Fallback>
                <p:oleObj name="Equation" r:id="rId14" imgW="469900" imgH="228600" progId="Equation.3">
                  <p:embed/>
                  <p:pic>
                    <p:nvPicPr>
                      <p:cNvPr id="22" name="Object 7">
                        <a:extLst>
                          <a:ext uri="{FF2B5EF4-FFF2-40B4-BE49-F238E27FC236}">
                            <a16:creationId xmlns:a16="http://schemas.microsoft.com/office/drawing/2014/main" id="{D4842FA4-14FB-4E0E-ABBB-C2C9B5D89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71550"/>
                        <a:ext cx="1431925" cy="689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08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6294210" y="4379429"/>
          <a:ext cx="2194379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18" name="Equation" r:id="rId4" imgW="748975" imgH="177723" progId="Equation.3">
                  <p:embed/>
                </p:oleObj>
              </mc:Choice>
              <mc:Fallback>
                <p:oleObj name="Equation" r:id="rId4" imgW="748975" imgH="177723" progId="Equation.3">
                  <p:embed/>
                  <p:pic>
                    <p:nvPicPr>
                      <p:cNvPr id="205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210" y="4379429"/>
                        <a:ext cx="2194379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19800" y="1447800"/>
          <a:ext cx="1066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19" name="Equation" r:id="rId6" imgW="533169" imgH="457002" progId="Equation.3">
                  <p:embed/>
                </p:oleObj>
              </mc:Choice>
              <mc:Fallback>
                <p:oleObj name="Equation" r:id="rId6" imgW="533169" imgH="457002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47800"/>
                        <a:ext cx="10668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391400" y="1447800"/>
          <a:ext cx="1003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20" name="Equation" r:id="rId8" imgW="495085" imgH="457002" progId="Equation.3">
                  <p:embed/>
                </p:oleObj>
              </mc:Choice>
              <mc:Fallback>
                <p:oleObj name="Equation" r:id="rId8" imgW="495085" imgH="457002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447800"/>
                        <a:ext cx="10033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746750" y="3124200"/>
          <a:ext cx="2822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21" name="Equation" r:id="rId10" imgW="901309" imgH="203112" progId="Equation.3">
                  <p:embed/>
                </p:oleObj>
              </mc:Choice>
              <mc:Fallback>
                <p:oleObj name="Equation" r:id="rId10" imgW="901309" imgH="203112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3124200"/>
                        <a:ext cx="28225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5029200" y="18288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Let</a:t>
            </a:r>
          </a:p>
        </p:txBody>
      </p:sp>
      <p:cxnSp>
        <p:nvCxnSpPr>
          <p:cNvPr id="2057" name="Straight Connector 13"/>
          <p:cNvCxnSpPr>
            <a:cxnSpLocks noChangeShapeType="1"/>
          </p:cNvCxnSpPr>
          <p:nvPr/>
        </p:nvCxnSpPr>
        <p:spPr bwMode="auto">
          <a:xfrm rot="5400000">
            <a:off x="192088" y="3314700"/>
            <a:ext cx="34274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Straight Connector 14"/>
          <p:cNvCxnSpPr>
            <a:cxnSpLocks noChangeShapeType="1"/>
          </p:cNvCxnSpPr>
          <p:nvPr/>
        </p:nvCxnSpPr>
        <p:spPr bwMode="auto">
          <a:xfrm rot="10800000" flipH="1">
            <a:off x="685800" y="3886200"/>
            <a:ext cx="3810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9" name="Straight Arrow Connector 16"/>
          <p:cNvCxnSpPr>
            <a:cxnSpLocks noChangeShapeType="1"/>
          </p:cNvCxnSpPr>
          <p:nvPr/>
        </p:nvCxnSpPr>
        <p:spPr bwMode="auto">
          <a:xfrm>
            <a:off x="533400" y="1905000"/>
            <a:ext cx="3276600" cy="2895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60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2209800" y="2514600"/>
            <a:ext cx="10668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859088" y="2797175"/>
          <a:ext cx="6445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22" name="Equation" r:id="rId12" imgW="164957" imgH="139579" progId="Equation.3">
                  <p:embed/>
                </p:oleObj>
              </mc:Choice>
              <mc:Fallback>
                <p:oleObj name="Equation" r:id="rId12" imgW="164957" imgH="139579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2797175"/>
                        <a:ext cx="6445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1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6783388" y="4064000"/>
            <a:ext cx="608012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0" y="6604084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  <a:latin typeface="Calibri" pitchFamily="34" charset="0"/>
              </a:rPr>
              <a:t>Kristen </a:t>
            </a: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B93AD-309B-4CC9-A5C9-F8464F42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Lines in R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D1C4D4F9-0CD0-4222-8BB2-AD927C48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419"/>
            <a:ext cx="228600" cy="22868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E6CB08F9-EC71-4CE5-8DAF-220B0C134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613" y="971550"/>
          <a:ext cx="1431925" cy="68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23" name="Equation" r:id="rId14" imgW="469900" imgH="228600" progId="Equation.3">
                  <p:embed/>
                </p:oleObj>
              </mc:Choice>
              <mc:Fallback>
                <p:oleObj name="Equation" r:id="rId14" imgW="469900" imgH="228600" progId="Equation.3">
                  <p:embed/>
                  <p:pic>
                    <p:nvPicPr>
                      <p:cNvPr id="615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71550"/>
                        <a:ext cx="1431925" cy="689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33">
            <a:extLst>
              <a:ext uri="{FF2B5EF4-FFF2-40B4-BE49-F238E27FC236}">
                <a16:creationId xmlns:a16="http://schemas.microsoft.com/office/drawing/2014/main" id="{7EDB87F1-F666-4D2C-8BB2-CB561A1E929F}"/>
              </a:ext>
            </a:extLst>
          </p:cNvPr>
          <p:cNvGrpSpPr>
            <a:grpSpLocks/>
          </p:cNvGrpSpPr>
          <p:nvPr/>
        </p:nvGrpSpPr>
        <p:grpSpPr bwMode="auto">
          <a:xfrm>
            <a:off x="455613" y="971550"/>
            <a:ext cx="1431925" cy="1484313"/>
            <a:chOff x="455613" y="971550"/>
            <a:chExt cx="1431925" cy="1483796"/>
          </a:xfrm>
        </p:grpSpPr>
        <p:grpSp>
          <p:nvGrpSpPr>
            <p:cNvPr id="19" name="Group 31">
              <a:extLst>
                <a:ext uri="{FF2B5EF4-FFF2-40B4-BE49-F238E27FC236}">
                  <a16:creationId xmlns:a16="http://schemas.microsoft.com/office/drawing/2014/main" id="{03CF5D56-773E-49E6-859E-83D54DCC0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613" y="971550"/>
              <a:ext cx="1431925" cy="1390651"/>
              <a:chOff x="455613" y="971550"/>
              <a:chExt cx="1431925" cy="1390651"/>
            </a:xfrm>
          </p:grpSpPr>
          <p:sp>
            <p:nvSpPr>
              <p:cNvPr id="21" name="Oval 23">
                <a:extLst>
                  <a:ext uri="{FF2B5EF4-FFF2-40B4-BE49-F238E27FC236}">
                    <a16:creationId xmlns:a16="http://schemas.microsoft.com/office/drawing/2014/main" id="{5BDB3F7C-0147-4E79-A495-85D6A03D0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16002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22" name="Object 7">
                <a:extLst>
                  <a:ext uri="{FF2B5EF4-FFF2-40B4-BE49-F238E27FC236}">
                    <a16:creationId xmlns:a16="http://schemas.microsoft.com/office/drawing/2014/main" id="{D4842FA4-14FB-4E0E-ABBB-C2C9B5D8948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5613" y="971550"/>
              <a:ext cx="1431925" cy="688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324" name="Equation" r:id="rId16" imgW="469900" imgH="228600" progId="Equation.3">
                      <p:embed/>
                    </p:oleObj>
                  </mc:Choice>
                  <mc:Fallback>
                    <p:oleObj name="Equation" r:id="rId16" imgW="469900" imgH="228600" progId="Equation.3">
                      <p:embed/>
                      <p:pic>
                        <p:nvPicPr>
                          <p:cNvPr id="6153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5613" y="971550"/>
                            <a:ext cx="1431925" cy="6889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3" name="Straight Connector 30">
                <a:extLst>
                  <a:ext uri="{FF2B5EF4-FFF2-40B4-BE49-F238E27FC236}">
                    <a16:creationId xmlns:a16="http://schemas.microsoft.com/office/drawing/2014/main" id="{5E8822CA-6A1A-4E99-99EE-AEA43FC406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047750" y="1809751"/>
                <a:ext cx="609600" cy="495300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</p:grpSp>
        <p:graphicFrame>
          <p:nvGraphicFramePr>
            <p:cNvPr id="20" name="Object 8">
              <a:extLst>
                <a:ext uri="{FF2B5EF4-FFF2-40B4-BE49-F238E27FC236}">
                  <a16:creationId xmlns:a16="http://schemas.microsoft.com/office/drawing/2014/main" id="{B13E52A6-199B-4FE5-A114-8FD4B61B47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5401" y="1974849"/>
            <a:ext cx="457200" cy="480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325" name="Equation" r:id="rId17" imgW="164885" imgH="164885" progId="Equation.3">
                    <p:embed/>
                  </p:oleObj>
                </mc:Choice>
                <mc:Fallback>
                  <p:oleObj name="Equation" r:id="rId17" imgW="164885" imgH="164885" progId="Equation.3">
                    <p:embed/>
                    <p:pic>
                      <p:nvPicPr>
                        <p:cNvPr id="615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1" y="1974849"/>
                          <a:ext cx="457200" cy="4804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41">
            <a:extLst>
              <a:ext uri="{FF2B5EF4-FFF2-40B4-BE49-F238E27FC236}">
                <a16:creationId xmlns:a16="http://schemas.microsoft.com/office/drawing/2014/main" id="{79515CC4-E225-4F7F-A498-EA6425D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distance from point to line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028D06BA-FFC0-42F2-B3ED-717EF3C95CF1}"/>
              </a:ext>
            </a:extLst>
          </p:cNvPr>
          <p:cNvSpPr/>
          <p:nvPr/>
        </p:nvSpPr>
        <p:spPr bwMode="auto">
          <a:xfrm>
            <a:off x="5724940" y="5486400"/>
            <a:ext cx="152400" cy="12192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8D8FFCD3-7D23-49B7-BDE5-84B60B6F972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7325" y="5334000"/>
          <a:ext cx="53721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26" name="Equation" r:id="rId19" imgW="1879560" imgH="469800" progId="Equation.3">
                  <p:embed/>
                </p:oleObj>
              </mc:Choice>
              <mc:Fallback>
                <p:oleObj name="Equation" r:id="rId19" imgW="1879560" imgH="469800" progId="Equation.3">
                  <p:embed/>
                  <p:pic>
                    <p:nvPicPr>
                      <p:cNvPr id="717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5334000"/>
                        <a:ext cx="53721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5608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2010</TotalTime>
  <Words>1916</Words>
  <Application>Microsoft Office PowerPoint</Application>
  <PresentationFormat>On-screen Show (4:3)</PresentationFormat>
  <Paragraphs>357</Paragraphs>
  <Slides>47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ＭＳ Ｐゴシック</vt:lpstr>
      <vt:lpstr>宋体</vt:lpstr>
      <vt:lpstr>宋体</vt:lpstr>
      <vt:lpstr>Arial</vt:lpstr>
      <vt:lpstr>Arial Narrow</vt:lpstr>
      <vt:lpstr>Calibri</vt:lpstr>
      <vt:lpstr>Cambria Math</vt:lpstr>
      <vt:lpstr>Osaka</vt:lpstr>
      <vt:lpstr>Symbol</vt:lpstr>
      <vt:lpstr>Tahoma</vt:lpstr>
      <vt:lpstr>Times New Roman</vt:lpstr>
      <vt:lpstr>Wingdings</vt:lpstr>
      <vt:lpstr>1_Office Theme</vt:lpstr>
      <vt:lpstr>2_Blank Presentation</vt:lpstr>
      <vt:lpstr>1_Blank Presentation</vt:lpstr>
      <vt:lpstr>3_Blank Presentation</vt:lpstr>
      <vt:lpstr>Equation</vt:lpstr>
      <vt:lpstr>CS 1675: Intro to Machine Learning  Support Vector Machines</vt:lpstr>
      <vt:lpstr>Plan for this lecture</vt:lpstr>
      <vt:lpstr>Linear classifiers</vt:lpstr>
      <vt:lpstr>Support vector machines </vt:lpstr>
      <vt:lpstr>Support vector machines</vt:lpstr>
      <vt:lpstr>Aside: Lines in R2</vt:lpstr>
      <vt:lpstr>Aside: Lines in R2</vt:lpstr>
      <vt:lpstr>Aside: Lines in R2</vt:lpstr>
      <vt:lpstr>Aside: Lines in R2</vt:lpstr>
      <vt:lpstr>Support vector machines</vt:lpstr>
      <vt:lpstr>Support vector machines</vt:lpstr>
      <vt:lpstr>Finding the maximum margin line</vt:lpstr>
      <vt:lpstr>Finding the maximum margin line</vt:lpstr>
      <vt:lpstr>Finding the maximum margin line</vt:lpstr>
      <vt:lpstr>Inner product</vt:lpstr>
      <vt:lpstr>Example</vt:lpstr>
      <vt:lpstr>Solving for the alphas</vt:lpstr>
      <vt:lpstr>Solving for the alphas</vt:lpstr>
      <vt:lpstr>Solving for w, b; plotting boundary</vt:lpstr>
      <vt:lpstr>Example</vt:lpstr>
      <vt:lpstr>Plan for this lecture</vt:lpstr>
      <vt:lpstr>Nonlinear SVMs</vt:lpstr>
      <vt:lpstr>Nonlinear SVMs</vt:lpstr>
      <vt:lpstr>Nonlinear kernel: Example</vt:lpstr>
      <vt:lpstr>The “kernel trick”</vt:lpstr>
      <vt:lpstr>Examples of kernel functions</vt:lpstr>
      <vt:lpstr>The benefit of the “kernel trick”</vt:lpstr>
      <vt:lpstr>Is this function a kernel?</vt:lpstr>
      <vt:lpstr>Constructing kernels</vt:lpstr>
      <vt:lpstr>Using SVMs</vt:lpstr>
      <vt:lpstr>Example: Learning gender w/ SVMs</vt:lpstr>
      <vt:lpstr>Example: Learning gender w/ SVMs</vt:lpstr>
      <vt:lpstr>Example: Learning gender w/ SVMs</vt:lpstr>
      <vt:lpstr>Plan for this lecture</vt:lpstr>
      <vt:lpstr>Hard-margin SVMs</vt:lpstr>
      <vt:lpstr>Soft-margin SVMs (allow misclassification)</vt:lpstr>
      <vt:lpstr>Slack variables in soft-margin SVMs</vt:lpstr>
      <vt:lpstr>Effect of margin size vs miscl. cost (c)</vt:lpstr>
      <vt:lpstr>Effect of margin size vs miscl. cost (c)</vt:lpstr>
      <vt:lpstr>Effect of margin size</vt:lpstr>
      <vt:lpstr>Multi-class problems</vt:lpstr>
      <vt:lpstr>Multi-class problems</vt:lpstr>
      <vt:lpstr>Multi-class problems</vt:lpstr>
      <vt:lpstr>Hinge loss (unconstrained objective)</vt:lpstr>
      <vt:lpstr>SVMs vs logistic regression</vt:lpstr>
      <vt:lpstr>SVMs vs logistic regression</vt:lpstr>
      <vt:lpstr>SVMs: Pros and cons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Divna &amp; Ivan</cp:lastModifiedBy>
  <cp:revision>193</cp:revision>
  <dcterms:created xsi:type="dcterms:W3CDTF">2015-04-17T19:15:42Z</dcterms:created>
  <dcterms:modified xsi:type="dcterms:W3CDTF">2018-10-23T16:27:11Z</dcterms:modified>
</cp:coreProperties>
</file>