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</p:sldMasterIdLst>
  <p:notesMasterIdLst>
    <p:notesMasterId r:id="rId98"/>
  </p:notesMasterIdLst>
  <p:sldIdLst>
    <p:sldId id="256" r:id="rId4"/>
    <p:sldId id="407" r:id="rId5"/>
    <p:sldId id="364" r:id="rId6"/>
    <p:sldId id="363" r:id="rId7"/>
    <p:sldId id="261" r:id="rId8"/>
    <p:sldId id="263" r:id="rId9"/>
    <p:sldId id="264" r:id="rId10"/>
    <p:sldId id="281" r:id="rId11"/>
    <p:sldId id="265" r:id="rId12"/>
    <p:sldId id="282" r:id="rId13"/>
    <p:sldId id="283" r:id="rId14"/>
    <p:sldId id="284" r:id="rId15"/>
    <p:sldId id="285" r:id="rId16"/>
    <p:sldId id="365" r:id="rId17"/>
    <p:sldId id="287" r:id="rId18"/>
    <p:sldId id="288" r:id="rId19"/>
    <p:sldId id="289" r:id="rId20"/>
    <p:sldId id="292" r:id="rId21"/>
    <p:sldId id="296" r:id="rId22"/>
    <p:sldId id="297" r:id="rId23"/>
    <p:sldId id="294" r:id="rId24"/>
    <p:sldId id="295" r:id="rId25"/>
    <p:sldId id="298" r:id="rId26"/>
    <p:sldId id="299" r:id="rId27"/>
    <p:sldId id="300" r:id="rId28"/>
    <p:sldId id="366" r:id="rId29"/>
    <p:sldId id="345" r:id="rId30"/>
    <p:sldId id="367" r:id="rId31"/>
    <p:sldId id="379" r:id="rId32"/>
    <p:sldId id="368" r:id="rId33"/>
    <p:sldId id="375" r:id="rId34"/>
    <p:sldId id="329" r:id="rId35"/>
    <p:sldId id="396" r:id="rId36"/>
    <p:sldId id="381" r:id="rId37"/>
    <p:sldId id="318" r:id="rId38"/>
    <p:sldId id="356" r:id="rId39"/>
    <p:sldId id="555" r:id="rId40"/>
    <p:sldId id="372" r:id="rId41"/>
    <p:sldId id="338" r:id="rId42"/>
    <p:sldId id="339" r:id="rId43"/>
    <p:sldId id="340" r:id="rId44"/>
    <p:sldId id="341" r:id="rId45"/>
    <p:sldId id="395" r:id="rId46"/>
    <p:sldId id="556" r:id="rId47"/>
    <p:sldId id="411" r:id="rId48"/>
    <p:sldId id="376" r:id="rId49"/>
    <p:sldId id="412" r:id="rId50"/>
    <p:sldId id="413" r:id="rId51"/>
    <p:sldId id="369" r:id="rId52"/>
    <p:sldId id="370" r:id="rId53"/>
    <p:sldId id="530" r:id="rId54"/>
    <p:sldId id="531" r:id="rId55"/>
    <p:sldId id="310" r:id="rId56"/>
    <p:sldId id="552" r:id="rId57"/>
    <p:sldId id="392" r:id="rId58"/>
    <p:sldId id="494" r:id="rId59"/>
    <p:sldId id="553" r:id="rId60"/>
    <p:sldId id="532" r:id="rId61"/>
    <p:sldId id="492" r:id="rId62"/>
    <p:sldId id="309" r:id="rId63"/>
    <p:sldId id="397" r:id="rId64"/>
    <p:sldId id="554" r:id="rId65"/>
    <p:sldId id="534" r:id="rId66"/>
    <p:sldId id="535" r:id="rId67"/>
    <p:sldId id="543" r:id="rId68"/>
    <p:sldId id="547" r:id="rId69"/>
    <p:sldId id="550" r:id="rId70"/>
    <p:sldId id="551" r:id="rId71"/>
    <p:sldId id="495" r:id="rId72"/>
    <p:sldId id="500" r:id="rId73"/>
    <p:sldId id="501" r:id="rId74"/>
    <p:sldId id="259" r:id="rId75"/>
    <p:sldId id="260" r:id="rId76"/>
    <p:sldId id="399" r:id="rId77"/>
    <p:sldId id="324" r:id="rId78"/>
    <p:sldId id="325" r:id="rId79"/>
    <p:sldId id="400" r:id="rId80"/>
    <p:sldId id="408" r:id="rId81"/>
    <p:sldId id="276" r:id="rId82"/>
    <p:sldId id="277" r:id="rId83"/>
    <p:sldId id="278" r:id="rId84"/>
    <p:sldId id="279" r:id="rId85"/>
    <p:sldId id="266" r:id="rId86"/>
    <p:sldId id="268" r:id="rId87"/>
    <p:sldId id="269" r:id="rId88"/>
    <p:sldId id="280" r:id="rId89"/>
    <p:sldId id="409" r:id="rId90"/>
    <p:sldId id="558" r:id="rId91"/>
    <p:sldId id="559" r:id="rId92"/>
    <p:sldId id="557" r:id="rId93"/>
    <p:sldId id="291" r:id="rId94"/>
    <p:sldId id="290" r:id="rId95"/>
    <p:sldId id="405" r:id="rId96"/>
    <p:sldId id="333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24" autoAdjust="0"/>
  </p:normalViewPr>
  <p:slideViewPr>
    <p:cSldViewPr snapToGrid="0">
      <p:cViewPr varScale="1">
        <p:scale>
          <a:sx n="68" d="100"/>
          <a:sy n="68" d="100"/>
        </p:scale>
        <p:origin x="1344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89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slide" Target="slides/slide9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4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9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63D97-8211-4AEF-9959-0E87344EDFB3}" type="slidenum">
              <a:rPr lang="en-US"/>
              <a:pPr/>
              <a:t>32</a:t>
            </a:fld>
            <a:endParaRPr lang="en-US"/>
          </a:p>
        </p:txBody>
      </p:sp>
      <p:sp>
        <p:nvSpPr>
          <p:cNvPr id="87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79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53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2474" indent="-28172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6884" indent="-2253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7637" indent="-2253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8391" indent="-2253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9144" indent="-2253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9898" indent="-2253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0651" indent="-2253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31405" indent="-2253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68F9A-32E8-2C49-8E33-819937371D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1210053" y="694641"/>
            <a:ext cx="4437894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51" tIns="45075" rIns="90151" bIns="45075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316" name="Text Box 3"/>
          <p:cNvSpPr>
            <a:spLocks noGrp="1" noChangeArrowheads="1"/>
          </p:cNvSpPr>
          <p:nvPr>
            <p:ph type="body"/>
          </p:nvPr>
        </p:nvSpPr>
        <p:spPr>
          <a:xfrm>
            <a:off x="687038" y="4343085"/>
            <a:ext cx="5483924" cy="411101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081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2474" indent="-28172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6884" indent="-2253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7637" indent="-2253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8391" indent="-2253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9144" indent="-2253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9898" indent="-2253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0651" indent="-2253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31405" indent="-2253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0A881-AF76-B049-8059-1F0F7578E1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210053" y="694641"/>
            <a:ext cx="4437894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51" tIns="45075" rIns="90151" bIns="45075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364" name="Text Box 3"/>
          <p:cNvSpPr>
            <a:spLocks noGrp="1" noChangeArrowheads="1"/>
          </p:cNvSpPr>
          <p:nvPr>
            <p:ph type="body"/>
          </p:nvPr>
        </p:nvSpPr>
        <p:spPr>
          <a:xfrm>
            <a:off x="687038" y="4343085"/>
            <a:ext cx="5483924" cy="411101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919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74C0E-2FFA-4330-AD46-59EE08661FE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68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2474" indent="-28172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6884" indent="-2253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7637" indent="-2253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8391" indent="-2253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9144" indent="-2253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9898" indent="-2253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0651" indent="-2253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31405" indent="-2253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35147-32C6-8844-AD2A-99783CB511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210053" y="694641"/>
            <a:ext cx="4437894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51" tIns="45075" rIns="90151" bIns="45075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412" name="Text Box 3"/>
          <p:cNvSpPr>
            <a:spLocks noGrp="1" noChangeArrowheads="1"/>
          </p:cNvSpPr>
          <p:nvPr>
            <p:ph type="body"/>
          </p:nvPr>
        </p:nvSpPr>
        <p:spPr>
          <a:xfrm>
            <a:off x="687038" y="4343085"/>
            <a:ext cx="5483924" cy="411101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661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854AF03-B015-45AA-BF1C-1BAEF236B7C6}" type="slidenum">
              <a: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3312079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B833E63-5558-4E10-BA6D-333217C0F89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670703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68D9F50-6A56-479A-A954-B3C4CFE386B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3500110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B53B157-9E9D-4940-9D57-A93980881B9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3102501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570D-0386-41C4-87DD-7617E4715BC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2967459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570D-0386-41C4-87DD-7617E4715BC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4222085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570D-0386-41C4-87DD-7617E4715BCF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3584569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A34661-90BA-4F43-BBFB-510D053F6464}" type="slidenum">
              <a:rPr lang="en-US"/>
              <a:pPr/>
              <a:t>29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01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52900"/>
            <a:ext cx="40386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24200" y="64325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©Carlos Guestrin 2005-2009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43255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DCFE52C-E62B-44AB-8737-4EDBF0F9D41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©2005-2009 Carlos Guestrin</a:t>
            </a:r>
          </a:p>
        </p:txBody>
      </p:sp>
    </p:spTree>
    <p:extLst>
      <p:ext uri="{BB962C8B-B14F-4D97-AF65-F5344CB8AC3E}">
        <p14:creationId xmlns:p14="http://schemas.microsoft.com/office/powerpoint/2010/main" val="2324627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902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78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39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15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609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79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015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59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73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75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847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035C7-8E8B-4C92-934C-79C8EF50164E}" type="datetimeFigureOut">
              <a:rPr lang="en-US"/>
              <a:pPr>
                <a:defRPr/>
              </a:pPr>
              <a:t>10/9/2018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11400-6366-4C53-B1F2-E1168CCEFA0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01638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57200" y="1219200"/>
            <a:ext cx="8229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525963"/>
          </a:xfrm>
        </p:spPr>
        <p:txBody>
          <a:bodyPr/>
          <a:lstStyle>
            <a:lvl1pPr>
              <a:buNone/>
              <a:defRPr b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35B49-C7D5-401A-A320-5F5D06E90286}" type="datetimeFigureOut">
              <a:rPr lang="en-US"/>
              <a:pPr>
                <a:defRPr/>
              </a:pPr>
              <a:t>10/9/2018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48DB5-AE19-4C60-B644-1745AE3A93D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7609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722313" y="4419600"/>
            <a:ext cx="7772400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65DED-BA49-40AD-893D-07259FFFFF58}" type="datetimeFigureOut">
              <a:rPr lang="en-US"/>
              <a:pPr>
                <a:defRPr/>
              </a:pPr>
              <a:t>10/9/2018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E988A-FC04-4DC3-A76C-9B7C92B7094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8671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57200" y="1143000"/>
            <a:ext cx="8229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None/>
              <a:defRPr sz="2400" b="0"/>
            </a:lvl1pPr>
            <a:lvl2pPr>
              <a:buNone/>
              <a:defRPr sz="2400"/>
            </a:lvl2pPr>
            <a:lvl3pPr>
              <a:buNone/>
              <a:defRPr sz="2000"/>
            </a:lvl3pPr>
            <a:lvl4pPr>
              <a:buNone/>
              <a:defRPr sz="18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None/>
              <a:defRPr sz="2400" b="0"/>
            </a:lvl1pPr>
            <a:lvl2pPr>
              <a:buNone/>
              <a:defRPr sz="2400"/>
            </a:lvl2pPr>
            <a:lvl3pPr>
              <a:buNone/>
              <a:defRPr sz="2000"/>
            </a:lvl3pPr>
            <a:lvl4pPr>
              <a:buNone/>
              <a:defRPr sz="18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3FA7D-9353-4A1E-A797-7351CEFEB6C3}" type="datetimeFigureOut">
              <a:rPr lang="en-US"/>
              <a:pPr>
                <a:defRPr/>
              </a:pPr>
              <a:t>10/9/2018</a:t>
            </a:fld>
            <a:endParaRPr lang="en-GB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9AE23-BCCE-459D-8950-41DBC8F795C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740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 flipV="1">
            <a:off x="457200" y="1143000"/>
            <a:ext cx="82296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None/>
              <a:defRPr sz="240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buNone/>
              <a:defRPr sz="240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C45BF-DD6F-45E8-A30E-A9B112EA79FA}" type="datetimeFigureOut">
              <a:rPr lang="en-US"/>
              <a:pPr>
                <a:defRPr/>
              </a:pPr>
              <a:t>10/9/2018</a:t>
            </a:fld>
            <a:endParaRPr lang="en-GB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2DDAC9-E9AC-4469-87F5-267BF4AB62B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39847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 rot="5400000" flipH="1" flipV="1">
            <a:off x="0" y="1143000"/>
            <a:ext cx="15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 flipV="1">
            <a:off x="457200" y="1143000"/>
            <a:ext cx="82296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0DD00-1753-4354-8DC1-621876E8AE18}" type="datetimeFigureOut">
              <a:rPr lang="en-US"/>
              <a:pPr>
                <a:defRPr/>
              </a:pPr>
              <a:t>10/9/2018</a:t>
            </a:fld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9EA95-FEF9-42AA-8DD6-AE06F459D5F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4433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6F337-FDE7-4DE4-8084-E7022E1B55EE}" type="datetimeFigureOut">
              <a:rPr lang="en-US"/>
              <a:pPr>
                <a:defRPr/>
              </a:pPr>
              <a:t>10/9/2018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E8BEED-0C87-4222-9E02-7E4516A9CD2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653598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buNone/>
              <a:defRPr sz="3200"/>
            </a:lvl1pPr>
            <a:lvl2pPr>
              <a:buNone/>
              <a:defRPr sz="2800"/>
            </a:lvl2pPr>
            <a:lvl3pPr>
              <a:buNone/>
              <a:defRPr sz="2400"/>
            </a:lvl3pPr>
            <a:lvl4pPr>
              <a:buNone/>
              <a:defRPr sz="2000"/>
            </a:lvl4pPr>
            <a:lvl5pPr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5905B-6E01-45F9-AB3F-D1E018723499}" type="datetimeFigureOut">
              <a:rPr lang="en-US"/>
              <a:pPr>
                <a:defRPr/>
              </a:pPr>
              <a:t>10/9/2018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3D953-6B89-43FC-9AB2-7F3629EB747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5635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914A6-6DD9-4B95-9FF5-40B17842DF48}" type="datetimeFigureOut">
              <a:rPr lang="en-US"/>
              <a:pPr>
                <a:defRPr/>
              </a:pPr>
              <a:t>10/9/2018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4033B-56C7-4D2B-83A9-A29F6AA98D0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84903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667C3-6910-4026-85C5-DD11D38DD6CA}" type="datetimeFigureOut">
              <a:rPr lang="en-US"/>
              <a:pPr>
                <a:defRPr/>
              </a:pPr>
              <a:t>10/9/2018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E7CED-CCEC-4877-91BC-3ADD01DF1FC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049283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36C24-3ECC-4960-BD10-B89972980D35}" type="datetimeFigureOut">
              <a:rPr lang="en-US"/>
              <a:pPr>
                <a:defRPr/>
              </a:pPr>
              <a:t>10/9/2018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69678-6D98-4F75-A31B-614B9502DAB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219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80304"/>
            <a:ext cx="9144000" cy="592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8946"/>
            <a:ext cx="8229600" cy="5057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07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C9E623-51B9-4C3E-8825-B463FF1D6909}" type="datetimeFigureOut">
              <a:rPr lang="en-US"/>
              <a:pPr>
                <a:defRPr/>
              </a:pPr>
              <a:t>10/9/2018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431FE02-80F5-4C34-90BE-1E23835876F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7208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3.xml"/><Relationship Id="rId7" Type="http://schemas.openxmlformats.org/officeDocument/2006/relationships/image" Target="../media/image4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7.wmf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9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8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3.wmf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15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65.wmf"/><Relationship Id="rId5" Type="http://schemas.openxmlformats.org/officeDocument/2006/relationships/image" Target="../media/image62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64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9.emf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10.xml"/><Relationship Id="rId7" Type="http://schemas.openxmlformats.org/officeDocument/2006/relationships/image" Target="../media/image7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72.png"/><Relationship Id="rId5" Type="http://schemas.openxmlformats.org/officeDocument/2006/relationships/slideLayout" Target="../slideLayouts/slideLayout25.xml"/><Relationship Id="rId4" Type="http://schemas.openxmlformats.org/officeDocument/2006/relationships/tags" Target="../tags/tag11.xml"/><Relationship Id="rId9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tags" Target="../tags/tag15.xml"/><Relationship Id="rId7" Type="http://schemas.openxmlformats.org/officeDocument/2006/relationships/image" Target="../media/image80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25.xml"/><Relationship Id="rId4" Type="http://schemas.openxmlformats.org/officeDocument/2006/relationships/tags" Target="../tags/tag16.xml"/><Relationship Id="rId9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2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4.emf"/><Relationship Id="rId4" Type="http://schemas.openxmlformats.org/officeDocument/2006/relationships/image" Target="../media/image10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1415"/>
            <a:ext cx="9144000" cy="2590800"/>
          </a:xfrm>
        </p:spPr>
        <p:txBody>
          <a:bodyPr>
            <a:normAutofit fontScale="90000"/>
          </a:bodyPr>
          <a:lstStyle/>
          <a:p>
            <a:r>
              <a:rPr lang="en-US" sz="4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1675: Intro to Machine Learning </a:t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 to Classification</a:t>
            </a:r>
            <a:b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(Nearest Neighbors, </a:t>
            </a:r>
            <a:b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Logistic Regression</a:t>
            </a:r>
            <a:r>
              <a:rPr lang="en-US" sz="54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Perceptron)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2405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September 27, 2018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idx="1"/>
          </p:nvPr>
        </p:nvSpPr>
        <p:spPr>
          <a:xfrm>
            <a:off x="304800" y="1411605"/>
            <a:ext cx="8610600" cy="1704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For a new point, find the 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closest points from training data (e.g. 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=5)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Labels of the 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points “vote” to classify</a:t>
            </a:r>
          </a:p>
        </p:txBody>
      </p:sp>
      <p:pic>
        <p:nvPicPr>
          <p:cNvPr id="915460" name="Picture 4" descr="duda_4"/>
          <p:cNvPicPr>
            <a:picLocks noChangeAspect="1" noChangeArrowheads="1"/>
          </p:cNvPicPr>
          <p:nvPr/>
        </p:nvPicPr>
        <p:blipFill>
          <a:blip r:embed="rId4" cstate="print"/>
          <a:srcRect l="25735" r="25735" b="27457"/>
          <a:stretch>
            <a:fillRect/>
          </a:stretch>
        </p:blipFill>
        <p:spPr bwMode="auto">
          <a:xfrm>
            <a:off x="2057400" y="2769331"/>
            <a:ext cx="4191000" cy="39671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91200" y="3607531"/>
            <a:ext cx="358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If query lands here, the 5 NN consist of 3 negatives and 2 positives, so we classify it as negative.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531331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Black = negative</a:t>
            </a:r>
          </a:p>
          <a:p>
            <a:r>
              <a:rPr lang="en-US" sz="2200" dirty="0">
                <a:solidFill>
                  <a:srgbClr val="FF0000"/>
                </a:solidFill>
              </a:rPr>
              <a:t>Red = positive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81775"/>
            <a:ext cx="148951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cs typeface="Arial" panose="020B0604020202020204" pitchFamily="34" charset="0"/>
              </a:rPr>
              <a:t>Slide credit: David Lowe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/>
              <a:t>-Nearest Neighbor Classifier</a:t>
            </a:r>
          </a:p>
        </p:txBody>
      </p:sp>
    </p:spTree>
    <p:extLst>
      <p:ext uri="{BB962C8B-B14F-4D97-AF65-F5344CB8AC3E}">
        <p14:creationId xmlns:p14="http://schemas.microsoft.com/office/powerpoint/2010/main" val="282294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1-nearest neighbor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52700" y="1720056"/>
            <a:ext cx="4038600" cy="3417888"/>
            <a:chOff x="4495800" y="1447800"/>
            <a:chExt cx="4038600" cy="341788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495800" y="1447800"/>
              <a:ext cx="4038600" cy="3417888"/>
              <a:chOff x="4267200" y="2667000"/>
              <a:chExt cx="4038600" cy="3417332"/>
            </a:xfrm>
          </p:grpSpPr>
          <p:sp>
            <p:nvSpPr>
              <p:cNvPr id="77833" name="TextBox 4"/>
              <p:cNvSpPr txBox="1">
                <a:spLocks noChangeArrowheads="1"/>
              </p:cNvSpPr>
              <p:nvPr/>
            </p:nvSpPr>
            <p:spPr bwMode="auto">
              <a:xfrm>
                <a:off x="6553200" y="35052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7834" name="TextBox 5"/>
              <p:cNvSpPr txBox="1">
                <a:spLocks noChangeArrowheads="1"/>
              </p:cNvSpPr>
              <p:nvPr/>
            </p:nvSpPr>
            <p:spPr bwMode="auto">
              <a:xfrm>
                <a:off x="7086600" y="35052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7835" name="TextBox 6"/>
              <p:cNvSpPr txBox="1">
                <a:spLocks noChangeArrowheads="1"/>
              </p:cNvSpPr>
              <p:nvPr/>
            </p:nvSpPr>
            <p:spPr bwMode="auto">
              <a:xfrm>
                <a:off x="7086600" y="41910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7836" name="TextBox 7"/>
              <p:cNvSpPr txBox="1">
                <a:spLocks noChangeArrowheads="1"/>
              </p:cNvSpPr>
              <p:nvPr/>
            </p:nvSpPr>
            <p:spPr bwMode="auto">
              <a:xfrm>
                <a:off x="7620000" y="4038600"/>
                <a:ext cx="228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7837" name="TextBox 8"/>
              <p:cNvSpPr txBox="1">
                <a:spLocks noChangeArrowheads="1"/>
              </p:cNvSpPr>
              <p:nvPr/>
            </p:nvSpPr>
            <p:spPr bwMode="auto">
              <a:xfrm>
                <a:off x="5257800" y="28956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7838" name="TextBox 9"/>
              <p:cNvSpPr txBox="1">
                <a:spLocks noChangeArrowheads="1"/>
              </p:cNvSpPr>
              <p:nvPr/>
            </p:nvSpPr>
            <p:spPr bwMode="auto">
              <a:xfrm>
                <a:off x="5257800" y="34290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7839" name="TextBox 10"/>
              <p:cNvSpPr txBox="1">
                <a:spLocks noChangeArrowheads="1"/>
              </p:cNvSpPr>
              <p:nvPr/>
            </p:nvSpPr>
            <p:spPr bwMode="auto">
              <a:xfrm>
                <a:off x="6248400" y="30480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7840" name="TextBox 11"/>
              <p:cNvSpPr txBox="1">
                <a:spLocks noChangeArrowheads="1"/>
              </p:cNvSpPr>
              <p:nvPr/>
            </p:nvSpPr>
            <p:spPr bwMode="auto">
              <a:xfrm>
                <a:off x="5715000" y="36576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7841" name="TextBox 12"/>
              <p:cNvSpPr txBox="1">
                <a:spLocks noChangeArrowheads="1"/>
              </p:cNvSpPr>
              <p:nvPr/>
            </p:nvSpPr>
            <p:spPr bwMode="auto">
              <a:xfrm>
                <a:off x="6172200" y="33528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7842" name="TextBox 13"/>
              <p:cNvSpPr txBox="1">
                <a:spLocks noChangeArrowheads="1"/>
              </p:cNvSpPr>
              <p:nvPr/>
            </p:nvSpPr>
            <p:spPr bwMode="auto">
              <a:xfrm>
                <a:off x="6553200" y="44196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7843" name="TextBox 14"/>
              <p:cNvSpPr txBox="1">
                <a:spLocks noChangeArrowheads="1"/>
              </p:cNvSpPr>
              <p:nvPr/>
            </p:nvSpPr>
            <p:spPr bwMode="auto">
              <a:xfrm>
                <a:off x="5181600" y="46482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7844" name="TextBox 15"/>
              <p:cNvSpPr txBox="1">
                <a:spLocks noChangeArrowheads="1"/>
              </p:cNvSpPr>
              <p:nvPr/>
            </p:nvSpPr>
            <p:spPr bwMode="auto">
              <a:xfrm>
                <a:off x="5334000" y="41148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7845" name="TextBox 16"/>
              <p:cNvSpPr txBox="1">
                <a:spLocks noChangeArrowheads="1"/>
              </p:cNvSpPr>
              <p:nvPr/>
            </p:nvSpPr>
            <p:spPr bwMode="auto">
              <a:xfrm>
                <a:off x="5943600" y="50292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7846" name="TextBox 17"/>
              <p:cNvSpPr txBox="1">
                <a:spLocks noChangeArrowheads="1"/>
              </p:cNvSpPr>
              <p:nvPr/>
            </p:nvSpPr>
            <p:spPr bwMode="auto">
              <a:xfrm>
                <a:off x="6019800" y="43434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7847" name="TextBox 18"/>
              <p:cNvSpPr txBox="1">
                <a:spLocks noChangeArrowheads="1"/>
              </p:cNvSpPr>
              <p:nvPr/>
            </p:nvSpPr>
            <p:spPr bwMode="auto">
              <a:xfrm>
                <a:off x="6019800" y="39624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rot="5400000" flipH="1" flipV="1">
                <a:off x="3389555" y="4152658"/>
                <a:ext cx="2972904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4876800" y="5638317"/>
                <a:ext cx="34290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850" name="TextBox 21"/>
              <p:cNvSpPr txBox="1">
                <a:spLocks noChangeArrowheads="1"/>
              </p:cNvSpPr>
              <p:nvPr/>
            </p:nvSpPr>
            <p:spPr bwMode="auto">
              <a:xfrm>
                <a:off x="4267200" y="5181600"/>
                <a:ext cx="4283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x2</a:t>
                </a:r>
              </a:p>
            </p:txBody>
          </p:sp>
          <p:sp>
            <p:nvSpPr>
              <p:cNvPr id="77851" name="TextBox 22"/>
              <p:cNvSpPr txBox="1">
                <a:spLocks noChangeArrowheads="1"/>
              </p:cNvSpPr>
              <p:nvPr/>
            </p:nvSpPr>
            <p:spPr bwMode="auto">
              <a:xfrm>
                <a:off x="5105400" y="5715000"/>
                <a:ext cx="4283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x1</a:t>
                </a:r>
              </a:p>
            </p:txBody>
          </p:sp>
        </p:grpSp>
        <p:sp>
          <p:nvSpPr>
            <p:cNvPr id="77828" name="TextBox 23"/>
            <p:cNvSpPr txBox="1">
              <a:spLocks noChangeArrowheads="1"/>
            </p:cNvSpPr>
            <p:nvPr/>
          </p:nvSpPr>
          <p:spPr bwMode="auto">
            <a:xfrm>
              <a:off x="5867400" y="2667000"/>
              <a:ext cx="3190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7829" name="TextBox 28"/>
            <p:cNvSpPr txBox="1">
              <a:spLocks noChangeArrowheads="1"/>
            </p:cNvSpPr>
            <p:nvPr/>
          </p:nvSpPr>
          <p:spPr bwMode="auto">
            <a:xfrm>
              <a:off x="6996113" y="3124200"/>
              <a:ext cx="3190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5867400" y="2438400"/>
              <a:ext cx="381000" cy="609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781800" y="3048000"/>
              <a:ext cx="533400" cy="609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0" y="6581001"/>
            <a:ext cx="1608133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cs typeface="Arial" panose="020B0604020202020204" pitchFamily="34" charset="0"/>
              </a:rPr>
              <a:t>Slide credit: Derek </a:t>
            </a:r>
            <a:r>
              <a:rPr lang="en-US" sz="1050" dirty="0" err="1">
                <a:cs typeface="Arial" panose="020B0604020202020204" pitchFamily="34" charset="0"/>
              </a:rPr>
              <a:t>Hoiem</a:t>
            </a:r>
            <a:endParaRPr lang="en-US" sz="105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144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3-nearest neighbor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52700" y="1720056"/>
            <a:ext cx="4038600" cy="3417888"/>
            <a:chOff x="4495800" y="1447800"/>
            <a:chExt cx="4038600" cy="341788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495800" y="1447800"/>
              <a:ext cx="4038600" cy="3417888"/>
              <a:chOff x="4267200" y="2667000"/>
              <a:chExt cx="4038600" cy="3417332"/>
            </a:xfrm>
          </p:grpSpPr>
          <p:sp>
            <p:nvSpPr>
              <p:cNvPr id="78857" name="TextBox 4"/>
              <p:cNvSpPr txBox="1">
                <a:spLocks noChangeArrowheads="1"/>
              </p:cNvSpPr>
              <p:nvPr/>
            </p:nvSpPr>
            <p:spPr bwMode="auto">
              <a:xfrm>
                <a:off x="6553200" y="35052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8858" name="TextBox 5"/>
              <p:cNvSpPr txBox="1">
                <a:spLocks noChangeArrowheads="1"/>
              </p:cNvSpPr>
              <p:nvPr/>
            </p:nvSpPr>
            <p:spPr bwMode="auto">
              <a:xfrm>
                <a:off x="7086600" y="35052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8859" name="TextBox 6"/>
              <p:cNvSpPr txBox="1">
                <a:spLocks noChangeArrowheads="1"/>
              </p:cNvSpPr>
              <p:nvPr/>
            </p:nvSpPr>
            <p:spPr bwMode="auto">
              <a:xfrm>
                <a:off x="7086600" y="41910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8860" name="TextBox 7"/>
              <p:cNvSpPr txBox="1">
                <a:spLocks noChangeArrowheads="1"/>
              </p:cNvSpPr>
              <p:nvPr/>
            </p:nvSpPr>
            <p:spPr bwMode="auto">
              <a:xfrm>
                <a:off x="7620000" y="4038600"/>
                <a:ext cx="228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8861" name="TextBox 8"/>
              <p:cNvSpPr txBox="1">
                <a:spLocks noChangeArrowheads="1"/>
              </p:cNvSpPr>
              <p:nvPr/>
            </p:nvSpPr>
            <p:spPr bwMode="auto">
              <a:xfrm>
                <a:off x="5257800" y="28956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8862" name="TextBox 9"/>
              <p:cNvSpPr txBox="1">
                <a:spLocks noChangeArrowheads="1"/>
              </p:cNvSpPr>
              <p:nvPr/>
            </p:nvSpPr>
            <p:spPr bwMode="auto">
              <a:xfrm>
                <a:off x="5257800" y="34290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8863" name="TextBox 10"/>
              <p:cNvSpPr txBox="1">
                <a:spLocks noChangeArrowheads="1"/>
              </p:cNvSpPr>
              <p:nvPr/>
            </p:nvSpPr>
            <p:spPr bwMode="auto">
              <a:xfrm>
                <a:off x="6248400" y="30480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8864" name="TextBox 11"/>
              <p:cNvSpPr txBox="1">
                <a:spLocks noChangeArrowheads="1"/>
              </p:cNvSpPr>
              <p:nvPr/>
            </p:nvSpPr>
            <p:spPr bwMode="auto">
              <a:xfrm>
                <a:off x="5715000" y="36576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8865" name="TextBox 12"/>
              <p:cNvSpPr txBox="1">
                <a:spLocks noChangeArrowheads="1"/>
              </p:cNvSpPr>
              <p:nvPr/>
            </p:nvSpPr>
            <p:spPr bwMode="auto">
              <a:xfrm>
                <a:off x="6172200" y="33528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8866" name="TextBox 13"/>
              <p:cNvSpPr txBox="1">
                <a:spLocks noChangeArrowheads="1"/>
              </p:cNvSpPr>
              <p:nvPr/>
            </p:nvSpPr>
            <p:spPr bwMode="auto">
              <a:xfrm>
                <a:off x="6553200" y="44196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8867" name="TextBox 14"/>
              <p:cNvSpPr txBox="1">
                <a:spLocks noChangeArrowheads="1"/>
              </p:cNvSpPr>
              <p:nvPr/>
            </p:nvSpPr>
            <p:spPr bwMode="auto">
              <a:xfrm>
                <a:off x="5181600" y="46482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8868" name="TextBox 15"/>
              <p:cNvSpPr txBox="1">
                <a:spLocks noChangeArrowheads="1"/>
              </p:cNvSpPr>
              <p:nvPr/>
            </p:nvSpPr>
            <p:spPr bwMode="auto">
              <a:xfrm>
                <a:off x="5334000" y="41148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8869" name="TextBox 16"/>
              <p:cNvSpPr txBox="1">
                <a:spLocks noChangeArrowheads="1"/>
              </p:cNvSpPr>
              <p:nvPr/>
            </p:nvSpPr>
            <p:spPr bwMode="auto">
              <a:xfrm>
                <a:off x="5943600" y="50292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8870" name="TextBox 17"/>
              <p:cNvSpPr txBox="1">
                <a:spLocks noChangeArrowheads="1"/>
              </p:cNvSpPr>
              <p:nvPr/>
            </p:nvSpPr>
            <p:spPr bwMode="auto">
              <a:xfrm>
                <a:off x="6019800" y="43434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8871" name="TextBox 18"/>
              <p:cNvSpPr txBox="1">
                <a:spLocks noChangeArrowheads="1"/>
              </p:cNvSpPr>
              <p:nvPr/>
            </p:nvSpPr>
            <p:spPr bwMode="auto">
              <a:xfrm>
                <a:off x="6019800" y="39624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rot="5400000" flipH="1" flipV="1">
                <a:off x="3389555" y="4152658"/>
                <a:ext cx="2972904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4876800" y="5638317"/>
                <a:ext cx="34290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874" name="TextBox 21"/>
              <p:cNvSpPr txBox="1">
                <a:spLocks noChangeArrowheads="1"/>
              </p:cNvSpPr>
              <p:nvPr/>
            </p:nvSpPr>
            <p:spPr bwMode="auto">
              <a:xfrm>
                <a:off x="4267200" y="5181600"/>
                <a:ext cx="4283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x2</a:t>
                </a:r>
              </a:p>
            </p:txBody>
          </p:sp>
          <p:sp>
            <p:nvSpPr>
              <p:cNvPr id="78875" name="TextBox 22"/>
              <p:cNvSpPr txBox="1">
                <a:spLocks noChangeArrowheads="1"/>
              </p:cNvSpPr>
              <p:nvPr/>
            </p:nvSpPr>
            <p:spPr bwMode="auto">
              <a:xfrm>
                <a:off x="5105400" y="5715000"/>
                <a:ext cx="4283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x1</a:t>
                </a:r>
              </a:p>
            </p:txBody>
          </p:sp>
        </p:grpSp>
        <p:sp>
          <p:nvSpPr>
            <p:cNvPr id="78852" name="TextBox 23"/>
            <p:cNvSpPr txBox="1">
              <a:spLocks noChangeArrowheads="1"/>
            </p:cNvSpPr>
            <p:nvPr/>
          </p:nvSpPr>
          <p:spPr bwMode="auto">
            <a:xfrm>
              <a:off x="5867400" y="2667000"/>
              <a:ext cx="3190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8853" name="TextBox 28"/>
            <p:cNvSpPr txBox="1">
              <a:spLocks noChangeArrowheads="1"/>
            </p:cNvSpPr>
            <p:nvPr/>
          </p:nvSpPr>
          <p:spPr bwMode="auto">
            <a:xfrm>
              <a:off x="6996113" y="3124200"/>
              <a:ext cx="3190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5486400" y="2438400"/>
              <a:ext cx="1066800" cy="9144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248400" y="2971800"/>
              <a:ext cx="1447800" cy="6858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0" y="6581001"/>
            <a:ext cx="1608133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cs typeface="Arial" panose="020B0604020202020204" pitchFamily="34" charset="0"/>
              </a:rPr>
              <a:t>Slide credit: Derek </a:t>
            </a:r>
            <a:r>
              <a:rPr lang="en-US" sz="1050" dirty="0" err="1">
                <a:cs typeface="Arial" panose="020B0604020202020204" pitchFamily="34" charset="0"/>
              </a:rPr>
              <a:t>Hoiem</a:t>
            </a:r>
            <a:endParaRPr lang="en-US" sz="105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164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5-nearest neighbor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52700" y="1720056"/>
            <a:ext cx="4038600" cy="3417888"/>
            <a:chOff x="4510314" y="1447800"/>
            <a:chExt cx="4038600" cy="3417888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4510314" y="1447800"/>
              <a:ext cx="4038600" cy="3417888"/>
              <a:chOff x="4267200" y="2667000"/>
              <a:chExt cx="4038600" cy="3417332"/>
            </a:xfrm>
          </p:grpSpPr>
          <p:sp>
            <p:nvSpPr>
              <p:cNvPr id="79880" name="TextBox 4"/>
              <p:cNvSpPr txBox="1">
                <a:spLocks noChangeArrowheads="1"/>
              </p:cNvSpPr>
              <p:nvPr/>
            </p:nvSpPr>
            <p:spPr bwMode="auto">
              <a:xfrm>
                <a:off x="6553200" y="35052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9881" name="TextBox 5"/>
              <p:cNvSpPr txBox="1">
                <a:spLocks noChangeArrowheads="1"/>
              </p:cNvSpPr>
              <p:nvPr/>
            </p:nvSpPr>
            <p:spPr bwMode="auto">
              <a:xfrm>
                <a:off x="7086600" y="35052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9882" name="TextBox 6"/>
              <p:cNvSpPr txBox="1">
                <a:spLocks noChangeArrowheads="1"/>
              </p:cNvSpPr>
              <p:nvPr/>
            </p:nvSpPr>
            <p:spPr bwMode="auto">
              <a:xfrm>
                <a:off x="7086600" y="41910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9883" name="TextBox 7"/>
              <p:cNvSpPr txBox="1">
                <a:spLocks noChangeArrowheads="1"/>
              </p:cNvSpPr>
              <p:nvPr/>
            </p:nvSpPr>
            <p:spPr bwMode="auto">
              <a:xfrm>
                <a:off x="7620000" y="4038600"/>
                <a:ext cx="228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9884" name="TextBox 8"/>
              <p:cNvSpPr txBox="1">
                <a:spLocks noChangeArrowheads="1"/>
              </p:cNvSpPr>
              <p:nvPr/>
            </p:nvSpPr>
            <p:spPr bwMode="auto">
              <a:xfrm>
                <a:off x="5257800" y="28956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9885" name="TextBox 9"/>
              <p:cNvSpPr txBox="1">
                <a:spLocks noChangeArrowheads="1"/>
              </p:cNvSpPr>
              <p:nvPr/>
            </p:nvSpPr>
            <p:spPr bwMode="auto">
              <a:xfrm>
                <a:off x="5257800" y="34290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9886" name="TextBox 10"/>
              <p:cNvSpPr txBox="1">
                <a:spLocks noChangeArrowheads="1"/>
              </p:cNvSpPr>
              <p:nvPr/>
            </p:nvSpPr>
            <p:spPr bwMode="auto">
              <a:xfrm>
                <a:off x="6248400" y="30480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9887" name="TextBox 11"/>
              <p:cNvSpPr txBox="1">
                <a:spLocks noChangeArrowheads="1"/>
              </p:cNvSpPr>
              <p:nvPr/>
            </p:nvSpPr>
            <p:spPr bwMode="auto">
              <a:xfrm>
                <a:off x="5715000" y="36576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9888" name="TextBox 12"/>
              <p:cNvSpPr txBox="1">
                <a:spLocks noChangeArrowheads="1"/>
              </p:cNvSpPr>
              <p:nvPr/>
            </p:nvSpPr>
            <p:spPr bwMode="auto">
              <a:xfrm>
                <a:off x="6172200" y="33528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9889" name="TextBox 13"/>
              <p:cNvSpPr txBox="1">
                <a:spLocks noChangeArrowheads="1"/>
              </p:cNvSpPr>
              <p:nvPr/>
            </p:nvSpPr>
            <p:spPr bwMode="auto">
              <a:xfrm>
                <a:off x="6553200" y="44196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9890" name="TextBox 14"/>
              <p:cNvSpPr txBox="1">
                <a:spLocks noChangeArrowheads="1"/>
              </p:cNvSpPr>
              <p:nvPr/>
            </p:nvSpPr>
            <p:spPr bwMode="auto">
              <a:xfrm>
                <a:off x="5181600" y="46482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9891" name="TextBox 15"/>
              <p:cNvSpPr txBox="1">
                <a:spLocks noChangeArrowheads="1"/>
              </p:cNvSpPr>
              <p:nvPr/>
            </p:nvSpPr>
            <p:spPr bwMode="auto">
              <a:xfrm>
                <a:off x="5334000" y="41148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9892" name="TextBox 16"/>
              <p:cNvSpPr txBox="1">
                <a:spLocks noChangeArrowheads="1"/>
              </p:cNvSpPr>
              <p:nvPr/>
            </p:nvSpPr>
            <p:spPr bwMode="auto">
              <a:xfrm>
                <a:off x="5943600" y="50292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9893" name="TextBox 17"/>
              <p:cNvSpPr txBox="1">
                <a:spLocks noChangeArrowheads="1"/>
              </p:cNvSpPr>
              <p:nvPr/>
            </p:nvSpPr>
            <p:spPr bwMode="auto">
              <a:xfrm>
                <a:off x="6019800" y="43434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9894" name="TextBox 18"/>
              <p:cNvSpPr txBox="1">
                <a:spLocks noChangeArrowheads="1"/>
              </p:cNvSpPr>
              <p:nvPr/>
            </p:nvSpPr>
            <p:spPr bwMode="auto">
              <a:xfrm>
                <a:off x="6019800" y="39624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rot="5400000" flipH="1" flipV="1">
                <a:off x="3389555" y="4152658"/>
                <a:ext cx="2972904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4876800" y="5638317"/>
                <a:ext cx="34290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897" name="TextBox 21"/>
              <p:cNvSpPr txBox="1">
                <a:spLocks noChangeArrowheads="1"/>
              </p:cNvSpPr>
              <p:nvPr/>
            </p:nvSpPr>
            <p:spPr bwMode="auto">
              <a:xfrm>
                <a:off x="4267200" y="5181600"/>
                <a:ext cx="4283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x2</a:t>
                </a:r>
              </a:p>
            </p:txBody>
          </p:sp>
          <p:sp>
            <p:nvSpPr>
              <p:cNvPr id="79898" name="TextBox 22"/>
              <p:cNvSpPr txBox="1">
                <a:spLocks noChangeArrowheads="1"/>
              </p:cNvSpPr>
              <p:nvPr/>
            </p:nvSpPr>
            <p:spPr bwMode="auto">
              <a:xfrm>
                <a:off x="5105400" y="5715000"/>
                <a:ext cx="4283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x1</a:t>
                </a:r>
              </a:p>
            </p:txBody>
          </p:sp>
        </p:grpSp>
        <p:sp>
          <p:nvSpPr>
            <p:cNvPr id="79876" name="TextBox 23"/>
            <p:cNvSpPr txBox="1">
              <a:spLocks noChangeArrowheads="1"/>
            </p:cNvSpPr>
            <p:nvPr/>
          </p:nvSpPr>
          <p:spPr bwMode="auto">
            <a:xfrm>
              <a:off x="5867400" y="2667000"/>
              <a:ext cx="3190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9877" name="TextBox 28"/>
            <p:cNvSpPr txBox="1">
              <a:spLocks noChangeArrowheads="1"/>
            </p:cNvSpPr>
            <p:nvPr/>
          </p:nvSpPr>
          <p:spPr bwMode="auto">
            <a:xfrm>
              <a:off x="6996113" y="3124200"/>
              <a:ext cx="3190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0" name="Oval 29"/>
            <p:cNvSpPr/>
            <p:nvPr/>
          </p:nvSpPr>
          <p:spPr>
            <a:xfrm rot="2565105">
              <a:off x="5334000" y="2286000"/>
              <a:ext cx="1447800" cy="11430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096000" y="2743200"/>
              <a:ext cx="2209800" cy="9144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07434" y="5910875"/>
            <a:ext cx="5729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are the tradeoffs of having a too large </a:t>
            </a:r>
            <a:r>
              <a:rPr lang="en-US" i="1" dirty="0"/>
              <a:t>k</a:t>
            </a:r>
            <a:r>
              <a:rPr lang="en-US" dirty="0"/>
              <a:t>? Too small </a:t>
            </a:r>
            <a:r>
              <a:rPr lang="en-US" i="1" dirty="0"/>
              <a:t>k</a:t>
            </a:r>
            <a:r>
              <a:rPr lang="en-US" dirty="0"/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6581001"/>
            <a:ext cx="1608133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cs typeface="Arial" panose="020B0604020202020204" pitchFamily="34" charset="0"/>
              </a:rPr>
              <a:t>Slide credit: Derek </a:t>
            </a:r>
            <a:r>
              <a:rPr lang="en-US" sz="1050" dirty="0" err="1">
                <a:cs typeface="Arial" panose="020B0604020202020204" pitchFamily="34" charset="0"/>
              </a:rPr>
              <a:t>Hoiem</a:t>
            </a:r>
            <a:endParaRPr lang="en-US" sz="105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0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Let </a:t>
            </a:r>
            <a:r>
              <a:rPr lang="en-US" i="1" dirty="0"/>
              <a:t>x</a:t>
            </a:r>
            <a:r>
              <a:rPr lang="en-US" dirty="0"/>
              <a:t> be our test data point, and </a:t>
            </a:r>
            <a:r>
              <a:rPr lang="en-US" i="1" dirty="0"/>
              <a:t>N</a:t>
            </a:r>
            <a:r>
              <a:rPr lang="en-US" i="1" baseline="-25000" dirty="0"/>
              <a:t>K</a:t>
            </a:r>
            <a:r>
              <a:rPr lang="en-US" i="1" dirty="0"/>
              <a:t>(x) </a:t>
            </a:r>
            <a:r>
              <a:rPr lang="en-US" dirty="0"/>
              <a:t>be the indices of the k nearest neighbors of </a:t>
            </a:r>
            <a:r>
              <a:rPr lang="en-US" i="1" dirty="0"/>
              <a:t>x</a:t>
            </a:r>
            <a:r>
              <a:rPr lang="en-US" dirty="0"/>
              <a:t> </a:t>
            </a:r>
          </a:p>
          <a:p>
            <a:r>
              <a:rPr lang="en-US" dirty="0"/>
              <a:t>Classification: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Regression: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63" y="3278602"/>
            <a:ext cx="3262946" cy="350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63" y="3828388"/>
            <a:ext cx="4203236" cy="820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62" y="5100757"/>
            <a:ext cx="2364759" cy="954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l="18095" t="13715" r="46191" b="10857"/>
          <a:stretch>
            <a:fillRect/>
          </a:stretch>
        </p:blipFill>
        <p:spPr bwMode="auto">
          <a:xfrm>
            <a:off x="2506713" y="1021312"/>
            <a:ext cx="4130575" cy="545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Example: Predict where this picture was taken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</p:spTree>
    <p:extLst>
      <p:ext uri="{BB962C8B-B14F-4D97-AF65-F5344CB8AC3E}">
        <p14:creationId xmlns:p14="http://schemas.microsoft.com/office/powerpoint/2010/main" val="2738573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 l="22858" t="12952" r="15714" b="11620"/>
          <a:stretch>
            <a:fillRect/>
          </a:stretch>
        </p:blipFill>
        <p:spPr bwMode="auto">
          <a:xfrm>
            <a:off x="1147128" y="914400"/>
            <a:ext cx="684974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76200"/>
            <a:ext cx="91440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Example: Predict where this picture was taken</a:t>
            </a:r>
          </a:p>
        </p:txBody>
      </p:sp>
    </p:spTree>
    <p:extLst>
      <p:ext uri="{BB962C8B-B14F-4D97-AF65-F5344CB8AC3E}">
        <p14:creationId xmlns:p14="http://schemas.microsoft.com/office/powerpoint/2010/main" val="2761858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 cstate="print"/>
          <a:srcRect l="37033" t="21516" r="16484" b="20988"/>
          <a:stretch>
            <a:fillRect/>
          </a:stretch>
        </p:blipFill>
        <p:spPr bwMode="auto">
          <a:xfrm>
            <a:off x="1081278" y="838200"/>
            <a:ext cx="6981444" cy="539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Example: Predict where this picture was taken</a:t>
            </a:r>
          </a:p>
        </p:txBody>
      </p:sp>
    </p:spTree>
    <p:extLst>
      <p:ext uri="{BB962C8B-B14F-4D97-AF65-F5344CB8AC3E}">
        <p14:creationId xmlns:p14="http://schemas.microsoft.com/office/powerpoint/2010/main" val="2293834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Autofit/>
          </a:bodyPr>
          <a:lstStyle/>
          <a:p>
            <a:r>
              <a:rPr lang="en-US" sz="3600" dirty="0"/>
              <a:t>6+ million </a:t>
            </a:r>
            <a:r>
              <a:rPr lang="en-US" sz="3600" dirty="0" err="1"/>
              <a:t>geotagged</a:t>
            </a:r>
            <a:r>
              <a:rPr lang="en-US" sz="3600" dirty="0"/>
              <a:t> photos</a:t>
            </a:r>
            <a:br>
              <a:rPr lang="en-US" sz="3600" dirty="0"/>
            </a:br>
            <a:r>
              <a:rPr lang="en-US" sz="3600" dirty="0"/>
              <a:t>by 109,788 photographers</a:t>
            </a:r>
          </a:p>
        </p:txBody>
      </p:sp>
      <p:pic>
        <p:nvPicPr>
          <p:cNvPr id="37891" name="Picture 2" descr="C:\Documents and Settings\jhhays\Desktop\im2gps\im2gps_figures\CR_images\all_coords.jpg"/>
          <p:cNvPicPr>
            <a:picLocks noChangeAspect="1" noChangeArrowheads="1"/>
          </p:cNvPicPr>
          <p:nvPr/>
        </p:nvPicPr>
        <p:blipFill>
          <a:blip r:embed="rId3" cstate="print"/>
          <a:srcRect r="33530"/>
          <a:stretch>
            <a:fillRect/>
          </a:stretch>
        </p:blipFill>
        <p:spPr bwMode="auto">
          <a:xfrm>
            <a:off x="0" y="1524000"/>
            <a:ext cx="91170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</p:spTree>
    <p:extLst>
      <p:ext uri="{BB962C8B-B14F-4D97-AF65-F5344CB8AC3E}">
        <p14:creationId xmlns:p14="http://schemas.microsoft.com/office/powerpoint/2010/main" val="2796248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4036" name="Picture 1" descr="C:\Documents and Settings\jhhays\Desktop\como workshop\images\0005_Paris_00005_44406254_0054d193dc_27_98908999@N00.jpg"/>
          <p:cNvPicPr preferRelativeResize="0">
            <a:picLocks noChangeAspect="1" noChangeArrowheads="1"/>
          </p:cNvPicPr>
          <p:nvPr/>
        </p:nvPicPr>
        <p:blipFill>
          <a:blip r:embed="rId2" cstate="print"/>
          <a:srcRect r="61014"/>
          <a:stretch>
            <a:fillRect/>
          </a:stretch>
        </p:blipFill>
        <p:spPr bwMode="auto">
          <a:xfrm>
            <a:off x="0" y="1231900"/>
            <a:ext cx="914400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/>
              <a:t>Scene Matches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</p:spTree>
    <p:extLst>
      <p:ext uri="{BB962C8B-B14F-4D97-AF65-F5344CB8AC3E}">
        <p14:creationId xmlns:p14="http://schemas.microsoft.com/office/powerpoint/2010/main" val="1361924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0D639-0FE6-4D8C-BD2F-64843CBEE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767E6-A6E3-4369-8B31-B972AAA3D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Given features </a:t>
            </a:r>
            <a:r>
              <a:rPr lang="en-US" b="1" i="1" dirty="0"/>
              <a:t>x</a:t>
            </a:r>
            <a:r>
              <a:rPr lang="en-US" dirty="0"/>
              <a:t>, predict categorical output </a:t>
            </a:r>
            <a:r>
              <a:rPr lang="en-US" i="1" dirty="0"/>
              <a:t>y</a:t>
            </a:r>
          </a:p>
          <a:p>
            <a:r>
              <a:rPr lang="en-US" dirty="0"/>
              <a:t>For example:</a:t>
            </a:r>
          </a:p>
          <a:p>
            <a:pPr lvl="1"/>
            <a:r>
              <a:rPr lang="en-US" dirty="0"/>
              <a:t>Given attributes of a house (e.g. square footage and age built), predict whether it will be bought for the asking price or for less</a:t>
            </a:r>
          </a:p>
          <a:p>
            <a:pPr lvl="1"/>
            <a:r>
              <a:rPr lang="en-US" dirty="0"/>
              <a:t>Given temperature, predict whether it will rain, snow, or be sunny</a:t>
            </a:r>
          </a:p>
          <a:p>
            <a:r>
              <a:rPr lang="en-US" dirty="0"/>
              <a:t>The rest of the course will cover different supervised approaches to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04009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5060" name="Picture 1" descr="C:\Documents and Settings\jhhays\Desktop\como workshop\images\0005_Paris_00005_44406254_0054d193dc_27_98908999@N00.jpg"/>
          <p:cNvPicPr>
            <a:picLocks noChangeAspect="1" noChangeArrowheads="1"/>
          </p:cNvPicPr>
          <p:nvPr/>
        </p:nvPicPr>
        <p:blipFill>
          <a:blip r:embed="rId2" cstate="print"/>
          <a:srcRect l="38824" r="20477"/>
          <a:stretch>
            <a:fillRect/>
          </a:stretch>
        </p:blipFill>
        <p:spPr bwMode="auto">
          <a:xfrm>
            <a:off x="0" y="2273300"/>
            <a:ext cx="9144000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" descr="C:\Documents and Settings\jhhays\Desktop\como workshop\images\0005_Paris_00005_44406254_0054d193dc_27_98908999@N00.jpg"/>
          <p:cNvPicPr>
            <a:picLocks noChangeAspect="1" noChangeArrowheads="1"/>
          </p:cNvPicPr>
          <p:nvPr/>
        </p:nvPicPr>
        <p:blipFill>
          <a:blip r:embed="rId3" cstate="print"/>
          <a:srcRect r="61111"/>
          <a:stretch>
            <a:fillRect/>
          </a:stretch>
        </p:blipFill>
        <p:spPr bwMode="auto">
          <a:xfrm>
            <a:off x="2438400" y="0"/>
            <a:ext cx="42672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</p:spTree>
    <p:extLst>
      <p:ext uri="{BB962C8B-B14F-4D97-AF65-F5344CB8AC3E}">
        <p14:creationId xmlns:p14="http://schemas.microsoft.com/office/powerpoint/2010/main" val="4217737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Scene Matches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 cstate="print"/>
          <a:srcRect l="659" t="10901" r="2966" b="9802"/>
          <a:stretch>
            <a:fillRect/>
          </a:stretch>
        </p:blipFill>
        <p:spPr bwMode="auto">
          <a:xfrm>
            <a:off x="0" y="1524000"/>
            <a:ext cx="9144000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</p:spTree>
    <p:extLst>
      <p:ext uri="{BB962C8B-B14F-4D97-AF65-F5344CB8AC3E}">
        <p14:creationId xmlns:p14="http://schemas.microsoft.com/office/powerpoint/2010/main" val="763105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3012" name="Picture 1" descr="C:\Documents and Settings\jhhays\Desktop\como workshop\images\0040_425432303_c817c468e3_166_14882112@N00.jpg"/>
          <p:cNvPicPr>
            <a:picLocks noChangeAspect="1" noChangeArrowheads="1"/>
          </p:cNvPicPr>
          <p:nvPr/>
        </p:nvPicPr>
        <p:blipFill>
          <a:blip r:embed="rId3" cstate="print"/>
          <a:srcRect l="38873" r="20430"/>
          <a:stretch>
            <a:fillRect/>
          </a:stretch>
        </p:blipFill>
        <p:spPr bwMode="auto">
          <a:xfrm>
            <a:off x="0" y="2273300"/>
            <a:ext cx="9144000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" descr="C:\Documents and Settings\jhhays\Desktop\como workshop\images\0040_425432303_c817c468e3_166_14882112@N00.jpg"/>
          <p:cNvPicPr>
            <a:picLocks noChangeAspect="1" noChangeArrowheads="1"/>
          </p:cNvPicPr>
          <p:nvPr/>
        </p:nvPicPr>
        <p:blipFill>
          <a:blip r:embed="rId4" cstate="print"/>
          <a:srcRect r="61047"/>
          <a:stretch>
            <a:fillRect/>
          </a:stretch>
        </p:blipFill>
        <p:spPr bwMode="auto">
          <a:xfrm>
            <a:off x="2435225" y="0"/>
            <a:ext cx="42735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</p:spTree>
    <p:extLst>
      <p:ext uri="{BB962C8B-B14F-4D97-AF65-F5344CB8AC3E}">
        <p14:creationId xmlns:p14="http://schemas.microsoft.com/office/powerpoint/2010/main" val="4007530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46084" name="Picture 1" descr="C:\Documents and Settings\jhhays\Desktop\como workshop\images\0079_Bangkok_00011_215914338_705d7ea038_92_20194767@N00.jpg"/>
          <p:cNvPicPr>
            <a:picLocks noChangeAspect="1" noChangeArrowheads="1"/>
          </p:cNvPicPr>
          <p:nvPr/>
        </p:nvPicPr>
        <p:blipFill>
          <a:blip r:embed="rId2" cstate="print"/>
          <a:srcRect r="61111"/>
          <a:stretch>
            <a:fillRect/>
          </a:stretch>
        </p:blipFill>
        <p:spPr bwMode="auto">
          <a:xfrm>
            <a:off x="0" y="1219200"/>
            <a:ext cx="91471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/>
              <a:t>Scene Matches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</p:spTree>
    <p:extLst>
      <p:ext uri="{BB962C8B-B14F-4D97-AF65-F5344CB8AC3E}">
        <p14:creationId xmlns:p14="http://schemas.microsoft.com/office/powerpoint/2010/main" val="61276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7108" name="Picture 1" descr="C:\Documents and Settings\jhhays\Desktop\como workshop\images\0079_Bangkok_00011_215914338_705d7ea038_92_20194767@N00.jpg"/>
          <p:cNvPicPr>
            <a:picLocks noChangeAspect="1" noChangeArrowheads="1"/>
          </p:cNvPicPr>
          <p:nvPr/>
        </p:nvPicPr>
        <p:blipFill>
          <a:blip r:embed="rId2" cstate="print"/>
          <a:srcRect r="61111"/>
          <a:stretch>
            <a:fillRect/>
          </a:stretch>
        </p:blipFill>
        <p:spPr bwMode="auto">
          <a:xfrm>
            <a:off x="2438400" y="0"/>
            <a:ext cx="42672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1" descr="C:\Documents and Settings\jhhays\Desktop\como workshop\images\0079_Bangkok_00011_215914338_705d7ea038_92_20194767@N00.jpg"/>
          <p:cNvPicPr>
            <a:picLocks noChangeAspect="1" noChangeArrowheads="1"/>
          </p:cNvPicPr>
          <p:nvPr/>
        </p:nvPicPr>
        <p:blipFill>
          <a:blip r:embed="rId3" cstate="print"/>
          <a:srcRect l="38937"/>
          <a:stretch>
            <a:fillRect/>
          </a:stretch>
        </p:blipFill>
        <p:spPr bwMode="auto">
          <a:xfrm>
            <a:off x="0" y="2963863"/>
            <a:ext cx="9144000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</p:spTree>
    <p:extLst>
      <p:ext uri="{BB962C8B-B14F-4D97-AF65-F5344CB8AC3E}">
        <p14:creationId xmlns:p14="http://schemas.microsoft.com/office/powerpoint/2010/main" val="1129294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Importance of Data</a:t>
            </a:r>
          </a:p>
        </p:txBody>
      </p:sp>
      <p:pic>
        <p:nvPicPr>
          <p:cNvPr id="991241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25435" r="13906" b="5263"/>
          <a:stretch/>
        </p:blipFill>
        <p:spPr bwMode="auto">
          <a:xfrm>
            <a:off x="336048" y="1282890"/>
            <a:ext cx="8676964" cy="473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</p:spTree>
    <p:extLst>
      <p:ext uri="{BB962C8B-B14F-4D97-AF65-F5344CB8AC3E}">
        <p14:creationId xmlns:p14="http://schemas.microsoft.com/office/powerpoint/2010/main" val="3497511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r>
              <a:rPr lang="en-US" b="1" dirty="0"/>
              <a:t>Euclidean (and others)</a:t>
            </a:r>
          </a:p>
          <a:p>
            <a:pPr lvl="1"/>
            <a:endParaRPr lang="en-US" dirty="0"/>
          </a:p>
          <a:p>
            <a:r>
              <a:rPr lang="en-US" i="1" dirty="0"/>
              <a:t>How many nearby neighbors to look at?</a:t>
            </a:r>
          </a:p>
          <a:p>
            <a:pPr lvl="1"/>
            <a:r>
              <a:rPr lang="en-US" b="1" dirty="0"/>
              <a:t>k</a:t>
            </a:r>
          </a:p>
          <a:p>
            <a:pPr lvl="1"/>
            <a:endParaRPr lang="en-US" dirty="0"/>
          </a:p>
          <a:p>
            <a:r>
              <a:rPr lang="en-US" i="1" dirty="0"/>
              <a:t>A weighting function (optional)</a:t>
            </a:r>
          </a:p>
          <a:p>
            <a:pPr lvl="1"/>
            <a:r>
              <a:rPr lang="en-US" b="1" dirty="0"/>
              <a:t>Not used</a:t>
            </a:r>
          </a:p>
          <a:p>
            <a:pPr lvl="1"/>
            <a:endParaRPr lang="en-US" dirty="0"/>
          </a:p>
          <a:p>
            <a:r>
              <a:rPr lang="en-US" i="1" dirty="0"/>
              <a:t>How to fit with the local points?</a:t>
            </a:r>
          </a:p>
          <a:p>
            <a:pPr lvl="1"/>
            <a:r>
              <a:rPr lang="en-US" b="1" dirty="0"/>
              <a:t>Just predict the average output among the nearest neighbors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7668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Slide credit: Carlos </a:t>
            </a:r>
            <a:r>
              <a:rPr lang="en-US" sz="1100"/>
              <a:t>Guestrin</a:t>
            </a:r>
            <a:endParaRPr lang="en-US" sz="1100" dirty="0"/>
          </a:p>
        </p:txBody>
      </p:sp>
      <p:sp>
        <p:nvSpPr>
          <p:cNvPr id="5" name="Rectangle 4"/>
          <p:cNvSpPr/>
          <p:nvPr/>
        </p:nvSpPr>
        <p:spPr>
          <a:xfrm>
            <a:off x="419100" y="1943100"/>
            <a:ext cx="8267700" cy="78105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9100" y="4000500"/>
            <a:ext cx="8267700" cy="78105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86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I want to charge my overall distance more for differences in x</a:t>
            </a:r>
            <a:r>
              <a:rPr lang="en-US" baseline="-25000" dirty="0"/>
              <a:t>2</a:t>
            </a:r>
            <a:r>
              <a:rPr lang="en-US" dirty="0"/>
              <a:t> direction as opposed to x</a:t>
            </a:r>
            <a:r>
              <a:rPr lang="en-US" baseline="-25000" dirty="0"/>
              <a:t>1</a:t>
            </a:r>
            <a:r>
              <a:rPr lang="en-US" dirty="0"/>
              <a:t> direction</a:t>
            </a:r>
          </a:p>
          <a:p>
            <a:r>
              <a:rPr lang="en-US" dirty="0"/>
              <a:t>Setup A: equal weighing on all directions</a:t>
            </a:r>
          </a:p>
          <a:p>
            <a:r>
              <a:rPr lang="en-US" dirty="0"/>
              <a:t>Setup B: more weight on x</a:t>
            </a:r>
            <a:r>
              <a:rPr lang="en-US" baseline="-25000" dirty="0"/>
              <a:t>2</a:t>
            </a:r>
            <a:r>
              <a:rPr lang="en-US" dirty="0"/>
              <a:t> direction </a:t>
            </a:r>
          </a:p>
          <a:p>
            <a:r>
              <a:rPr lang="en-US" dirty="0"/>
              <a:t>Will my neighborhoods be longer in the x</a:t>
            </a:r>
            <a:r>
              <a:rPr lang="en-US" baseline="-25000" dirty="0"/>
              <a:t>1</a:t>
            </a:r>
            <a:r>
              <a:rPr lang="en-US" dirty="0"/>
              <a:t> or x</a:t>
            </a:r>
            <a:r>
              <a:rPr lang="en-US" baseline="-25000" dirty="0"/>
              <a:t>2 </a:t>
            </a:r>
            <a:r>
              <a:rPr lang="en-US" dirty="0"/>
              <a:t>direction?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Voronoi</a:t>
            </a:r>
            <a:r>
              <a:rPr lang="en-US" dirty="0"/>
              <a:t> partitioning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2322"/>
            <a:ext cx="5045122" cy="4433841"/>
          </a:xfrm>
        </p:spPr>
        <p:txBody>
          <a:bodyPr/>
          <a:lstStyle/>
          <a:p>
            <a:r>
              <a:rPr lang="en-US" dirty="0"/>
              <a:t>Nearest neighbor regions</a:t>
            </a:r>
          </a:p>
          <a:p>
            <a:r>
              <a:rPr lang="en-US" dirty="0"/>
              <a:t>All points in a region are closer to the seed in that region than to any other seed (black dots = seeds)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1566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Figure from Wikipedia</a:t>
            </a:r>
          </a:p>
        </p:txBody>
      </p:sp>
      <p:pic>
        <p:nvPicPr>
          <p:cNvPr id="893954" name="Picture 2" descr="https://upload.wikimedia.org/wikipedia/commons/thumb/5/54/Euclidean_Voronoi_diagram.svg/512px-Euclidean_Voronoi_diagram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154" y="1692323"/>
            <a:ext cx="3248645" cy="324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7108" name="Group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836287"/>
              </p:ext>
            </p:extLst>
          </p:nvPr>
        </p:nvGraphicFramePr>
        <p:xfrm>
          <a:off x="914400" y="4648200"/>
          <a:ext cx="8534400" cy="1148398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2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8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8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 = (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– 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</a:t>
                      </a:r>
                      <a:r>
                        <a:rPr kumimoji="0" 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(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</a:t>
                      </a:r>
                      <a:r>
                        <a:rPr kumimoji="0" 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7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610600" cy="1447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1800" dirty="0"/>
              <a:t>Suppose the input vectors </a:t>
            </a:r>
            <a:r>
              <a:rPr lang="en-US" sz="1800" b="1" dirty="0"/>
              <a:t>x</a:t>
            </a:r>
            <a:r>
              <a:rPr lang="en-US" sz="1800" baseline="-25000" dirty="0"/>
              <a:t>1</a:t>
            </a:r>
            <a:r>
              <a:rPr lang="en-US" sz="1800" dirty="0"/>
              <a:t>, </a:t>
            </a:r>
            <a:r>
              <a:rPr lang="en-US" sz="1800" b="1" dirty="0"/>
              <a:t>x</a:t>
            </a:r>
            <a:r>
              <a:rPr lang="en-US" sz="1800" baseline="-25000" dirty="0"/>
              <a:t>2</a:t>
            </a:r>
            <a:r>
              <a:rPr lang="en-US" sz="1800" dirty="0"/>
              <a:t>, …</a:t>
            </a:r>
            <a:r>
              <a:rPr lang="en-US" sz="1800" b="1" dirty="0" err="1"/>
              <a:t>x</a:t>
            </a:r>
            <a:r>
              <a:rPr lang="en-US" sz="1800" baseline="-25000" dirty="0" err="1"/>
              <a:t>N</a:t>
            </a:r>
            <a:r>
              <a:rPr lang="en-US" sz="1800" dirty="0"/>
              <a:t> are two dimensional:</a:t>
            </a:r>
          </a:p>
          <a:p>
            <a:pPr>
              <a:buFont typeface="Wingdings" pitchFamily="2" charset="2"/>
              <a:buNone/>
            </a:pPr>
            <a:r>
              <a:rPr lang="en-US" sz="1800" b="1" dirty="0"/>
              <a:t>x</a:t>
            </a:r>
            <a:r>
              <a:rPr lang="en-US" sz="1800" i="1" baseline="-25000" dirty="0"/>
              <a:t>1</a:t>
            </a:r>
            <a:r>
              <a:rPr lang="en-US" sz="1800" dirty="0"/>
              <a:t> = ( </a:t>
            </a:r>
            <a:r>
              <a:rPr lang="en-US" sz="1800" i="1" dirty="0"/>
              <a:t>x</a:t>
            </a:r>
            <a:r>
              <a:rPr lang="en-US" sz="1800" i="1" baseline="-25000" dirty="0"/>
              <a:t>1</a:t>
            </a:r>
            <a:r>
              <a:rPr lang="en-US" sz="1800" i="1" baseline="30000" dirty="0"/>
              <a:t>1</a:t>
            </a:r>
            <a:r>
              <a:rPr lang="en-US" sz="1800" dirty="0"/>
              <a:t> , </a:t>
            </a:r>
            <a:r>
              <a:rPr lang="en-US" sz="1800" i="1" dirty="0"/>
              <a:t>x</a:t>
            </a:r>
            <a:r>
              <a:rPr lang="en-US" sz="1800" i="1" baseline="-25000" dirty="0"/>
              <a:t>1</a:t>
            </a:r>
            <a:r>
              <a:rPr lang="en-US" sz="1800" i="1" baseline="30000" dirty="0"/>
              <a:t>2</a:t>
            </a:r>
            <a:r>
              <a:rPr lang="en-US" sz="1800" dirty="0"/>
              <a:t> ) , </a:t>
            </a:r>
            <a:r>
              <a:rPr lang="en-US" sz="1800" b="1" dirty="0"/>
              <a:t>x</a:t>
            </a:r>
            <a:r>
              <a:rPr lang="en-US" sz="1800" i="1" baseline="-25000" dirty="0"/>
              <a:t>2</a:t>
            </a:r>
            <a:r>
              <a:rPr lang="en-US" sz="1800" dirty="0"/>
              <a:t> = ( </a:t>
            </a:r>
            <a:r>
              <a:rPr lang="en-US" sz="1800" i="1" dirty="0"/>
              <a:t>x</a:t>
            </a:r>
            <a:r>
              <a:rPr lang="en-US" sz="1800" i="1" baseline="-25000" dirty="0"/>
              <a:t>2</a:t>
            </a:r>
            <a:r>
              <a:rPr lang="en-US" sz="1800" i="1" baseline="30000" dirty="0"/>
              <a:t>1</a:t>
            </a:r>
            <a:r>
              <a:rPr lang="en-US" sz="1800" dirty="0"/>
              <a:t> , </a:t>
            </a:r>
            <a:r>
              <a:rPr lang="en-US" sz="1800" i="1" dirty="0"/>
              <a:t>x</a:t>
            </a:r>
            <a:r>
              <a:rPr lang="en-US" sz="1800" i="1" baseline="-25000" dirty="0"/>
              <a:t>2</a:t>
            </a:r>
            <a:r>
              <a:rPr lang="en-US" sz="1800" i="1" baseline="30000" dirty="0"/>
              <a:t>2</a:t>
            </a:r>
            <a:r>
              <a:rPr lang="en-US" sz="1800" baseline="-25000" dirty="0"/>
              <a:t> </a:t>
            </a:r>
            <a:r>
              <a:rPr lang="en-US" sz="1800" dirty="0"/>
              <a:t>) , … , </a:t>
            </a:r>
            <a:r>
              <a:rPr lang="en-US" sz="1800" b="1" dirty="0" err="1"/>
              <a:t>x</a:t>
            </a:r>
            <a:r>
              <a:rPr lang="en-US" sz="1800" i="1" baseline="-25000" dirty="0" err="1"/>
              <a:t>N</a:t>
            </a:r>
            <a:r>
              <a:rPr lang="en-US" sz="1800" dirty="0"/>
              <a:t> = ( </a:t>
            </a:r>
            <a:r>
              <a:rPr lang="en-US" sz="1800" i="1" dirty="0"/>
              <a:t>x</a:t>
            </a:r>
            <a:r>
              <a:rPr lang="en-US" sz="1800" i="1" baseline="-25000" dirty="0"/>
              <a:t>N</a:t>
            </a:r>
            <a:r>
              <a:rPr lang="en-US" sz="1800" i="1" baseline="30000" dirty="0"/>
              <a:t>1</a:t>
            </a:r>
            <a:r>
              <a:rPr lang="en-US" sz="1800" dirty="0"/>
              <a:t> , </a:t>
            </a:r>
            <a:r>
              <a:rPr lang="en-US" sz="1800" i="1" dirty="0"/>
              <a:t>x</a:t>
            </a:r>
            <a:r>
              <a:rPr lang="en-US" sz="1800" i="1" baseline="-25000" dirty="0"/>
              <a:t>N</a:t>
            </a:r>
            <a:r>
              <a:rPr lang="en-US" sz="1800" i="1" baseline="30000" dirty="0"/>
              <a:t>2</a:t>
            </a:r>
            <a:r>
              <a:rPr lang="en-US" sz="1800" dirty="0"/>
              <a:t> ).</a:t>
            </a:r>
          </a:p>
        </p:txBody>
      </p:sp>
      <p:graphicFrame>
        <p:nvGraphicFramePr>
          <p:cNvPr id="857092" name="Group 4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05812329"/>
              </p:ext>
            </p:extLst>
          </p:nvPr>
        </p:nvGraphicFramePr>
        <p:xfrm>
          <a:off x="381000" y="2514600"/>
          <a:ext cx="8534400" cy="3429001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8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8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 =(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– 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</a:t>
                      </a:r>
                      <a:r>
                        <a:rPr kumimoji="0" 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+(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3x</a:t>
                      </a:r>
                      <a:r>
                        <a:rPr kumimoji="0" lang="en-US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3x</a:t>
                      </a:r>
                      <a:r>
                        <a:rPr kumimoji="0" lang="en-US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</a:t>
                      </a:r>
                      <a:r>
                        <a:rPr kumimoji="0" 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57105" name="Picture 17" descr="nnscaled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89038" y="2466975"/>
            <a:ext cx="2738437" cy="2943225"/>
          </a:xfrm>
          <a:ln/>
        </p:spPr>
      </p:pic>
      <p:pic>
        <p:nvPicPr>
          <p:cNvPr id="857106" name="Picture 18" descr="nnscale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590800"/>
            <a:ext cx="2814638" cy="2819400"/>
          </a:xfrm>
          <a:prstGeom prst="rect">
            <a:avLst/>
          </a:prstGeom>
          <a:noFill/>
        </p:spPr>
      </p:pic>
      <p:sp>
        <p:nvSpPr>
          <p:cNvPr id="857107" name="Text Box 19"/>
          <p:cNvSpPr txBox="1">
            <a:spLocks noChangeArrowheads="1"/>
          </p:cNvSpPr>
          <p:nvPr/>
        </p:nvSpPr>
        <p:spPr bwMode="auto">
          <a:xfrm>
            <a:off x="304800" y="6019800"/>
            <a:ext cx="861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tx1"/>
              </a:buClr>
            </a:pPr>
            <a:r>
              <a:rPr lang="en-US" sz="2000"/>
              <a:t>The relative scalings in the distance metric affect region shapes</a:t>
            </a:r>
          </a:p>
        </p:txBody>
      </p:sp>
      <p:sp>
        <p:nvSpPr>
          <p:cNvPr id="23" name="Slide Number Placeholder 4"/>
          <p:cNvSpPr txBox="1">
            <a:spLocks/>
          </p:cNvSpPr>
          <p:nvPr/>
        </p:nvSpPr>
        <p:spPr bwMode="auto">
          <a:xfrm>
            <a:off x="0" y="6645349"/>
            <a:ext cx="2573079" cy="21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l">
              <a:defRPr/>
            </a:pPr>
            <a:r>
              <a:rPr lang="en-US" sz="1050" dirty="0">
                <a:solidFill>
                  <a:schemeClr val="tx1"/>
                </a:solidFill>
              </a:rPr>
              <a:t>Adapted from Carlos </a:t>
            </a:r>
            <a:r>
              <a:rPr lang="en-US" sz="1050" dirty="0" err="1">
                <a:solidFill>
                  <a:schemeClr val="tx1"/>
                </a:solidFill>
              </a:rPr>
              <a:t>Guestrin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Multivariate distance metrics</a:t>
            </a:r>
          </a:p>
        </p:txBody>
      </p:sp>
    </p:spTree>
    <p:extLst>
      <p:ext uri="{BB962C8B-B14F-4D97-AF65-F5344CB8AC3E}">
        <p14:creationId xmlns:p14="http://schemas.microsoft.com/office/powerpoint/2010/main" val="2975460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86549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simplest classifier: K-Nearest Neighbors</a:t>
            </a:r>
          </a:p>
          <a:p>
            <a:pPr lvl="1"/>
            <a:r>
              <a:rPr lang="en-US" dirty="0"/>
              <a:t>Algorithm and example use</a:t>
            </a:r>
          </a:p>
          <a:p>
            <a:pPr lvl="1"/>
            <a:r>
              <a:rPr lang="en-US" dirty="0"/>
              <a:t>Generalizing: Distance metrics, weighing neighbors</a:t>
            </a:r>
          </a:p>
          <a:p>
            <a:pPr lvl="1"/>
            <a:r>
              <a:rPr lang="en-US" dirty="0"/>
              <a:t>Problems: curse of dimensionality, picking K</a:t>
            </a:r>
          </a:p>
          <a:p>
            <a:r>
              <a:rPr lang="en-US" dirty="0"/>
              <a:t>Logistic regression</a:t>
            </a:r>
          </a:p>
          <a:p>
            <a:pPr lvl="1"/>
            <a:r>
              <a:rPr lang="en-US" dirty="0"/>
              <a:t>Probability: review</a:t>
            </a:r>
          </a:p>
          <a:p>
            <a:pPr lvl="1"/>
            <a:r>
              <a:rPr lang="en-US" dirty="0"/>
              <a:t>Linear regression for classification?</a:t>
            </a:r>
          </a:p>
          <a:p>
            <a:pPr lvl="1"/>
            <a:r>
              <a:rPr lang="en-US" dirty="0"/>
              <a:t>Maximum likelihood solution for </a:t>
            </a:r>
            <a:r>
              <a:rPr lang="en-US" i="1" dirty="0"/>
              <a:t>logistic </a:t>
            </a:r>
            <a:r>
              <a:rPr lang="en-US" dirty="0"/>
              <a:t>regression</a:t>
            </a:r>
          </a:p>
          <a:p>
            <a:pPr lvl="1"/>
            <a:r>
              <a:rPr lang="en-US" dirty="0"/>
              <a:t>Related algorithm: perceptron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260" y="1592580"/>
            <a:ext cx="8816340" cy="19583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Euclidean: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Minkowski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Mahalanobis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11" y="1403570"/>
            <a:ext cx="3826998" cy="1059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11" y="2550063"/>
            <a:ext cx="3931158" cy="1056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11" y="5220065"/>
            <a:ext cx="4180523" cy="4107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2233" y="5834050"/>
            <a:ext cx="540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(where </a:t>
            </a:r>
            <a:r>
              <a:rPr lang="en-US" i="1" dirty="0"/>
              <a:t>A </a:t>
            </a:r>
            <a:r>
              <a:rPr lang="en-US" dirty="0"/>
              <a:t>is a </a:t>
            </a:r>
            <a:r>
              <a:rPr lang="en-US" b="1" dirty="0"/>
              <a:t>positive semidefinite </a:t>
            </a:r>
            <a:r>
              <a:rPr lang="en-US" dirty="0"/>
              <a:t>matrix, </a:t>
            </a:r>
          </a:p>
          <a:p>
            <a:pPr algn="ctr"/>
            <a:r>
              <a:rPr lang="en-US" dirty="0"/>
              <a:t>i.e. symmetric matrix with all non-negative eigenvalues)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11" y="3751469"/>
            <a:ext cx="3989832" cy="132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942" t="29955" r="25532" b="33553"/>
          <a:stretch/>
        </p:blipFill>
        <p:spPr>
          <a:xfrm>
            <a:off x="457200" y="1600200"/>
            <a:ext cx="6563411" cy="3693695"/>
          </a:xfrm>
          <a:prstGeom prst="rect">
            <a:avLst/>
          </a:prstGeom>
        </p:spPr>
      </p:pic>
      <p:pic>
        <p:nvPicPr>
          <p:cNvPr id="892930" name="Picture 2" descr="L1-norm and L2-norm dist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767" y="1600200"/>
            <a:ext cx="1604211" cy="161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1627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Figures from Wikipedia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020611" y="1163659"/>
            <a:ext cx="1127051" cy="112705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09144" y="767932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Euclidean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584136" y="2712406"/>
            <a:ext cx="1010093" cy="101009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919178" y="3775967"/>
            <a:ext cx="122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Manhattan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584136" y="3158973"/>
            <a:ext cx="563526" cy="56352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389628" y="2105246"/>
            <a:ext cx="1520456" cy="15204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310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Another generalization: Weighted K-NNs</a:t>
            </a:r>
          </a:p>
        </p:txBody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lnSpcReduction="10000"/>
          </a:bodyPr>
          <a:lstStyle/>
          <a:p>
            <a:r>
              <a:rPr lang="pt-BR" dirty="0"/>
              <a:t>Neighbors weighted differently:</a:t>
            </a:r>
          </a:p>
          <a:p>
            <a:pPr lvl="1"/>
            <a:r>
              <a:rPr lang="pt-BR" dirty="0"/>
              <a:t>Use all samples, i.e. K = N</a:t>
            </a:r>
          </a:p>
          <a:p>
            <a:pPr lvl="1"/>
            <a:r>
              <a:rPr lang="pt-BR" dirty="0"/>
              <a:t>Weight on i-th sample: </a:t>
            </a:r>
          </a:p>
          <a:p>
            <a:pPr lvl="1"/>
            <a:r>
              <a:rPr lang="pt-BR" dirty="0"/>
              <a:t>σ = the bandwidth parameter, </a:t>
            </a:r>
            <a:r>
              <a:rPr lang="en-US" dirty="0"/>
              <a:t>expresses how quickly our weight function “drops off” as points get further and further from the query x</a:t>
            </a:r>
          </a:p>
          <a:p>
            <a:endParaRPr lang="en-US" dirty="0"/>
          </a:p>
          <a:p>
            <a:r>
              <a:rPr lang="en-US" dirty="0"/>
              <a:t>Classification:</a:t>
            </a:r>
          </a:p>
          <a:p>
            <a:endParaRPr lang="en-US" dirty="0"/>
          </a:p>
          <a:p>
            <a:r>
              <a:rPr lang="en-US" dirty="0"/>
              <a:t>Regression:</a:t>
            </a:r>
            <a:endParaRPr lang="pt-BR" dirty="0"/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6" y="2400302"/>
            <a:ext cx="2156270" cy="557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07" y="4594003"/>
            <a:ext cx="4253865" cy="1056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07" y="5696426"/>
            <a:ext cx="2214944" cy="10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7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Another generalization: Weighted K-NNs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Extremes</a:t>
            </a:r>
          </a:p>
          <a:p>
            <a:pPr lvl="1"/>
            <a:r>
              <a:rPr lang="pt-BR" dirty="0"/>
              <a:t>Bandwidth = infinity: prediction is dataset average</a:t>
            </a:r>
          </a:p>
          <a:p>
            <a:pPr lvl="1"/>
            <a:r>
              <a:rPr lang="pt-BR" dirty="0"/>
              <a:t>Bandwidth = zero: prediction becomes 1-NN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472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Regression/Classification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r>
              <a:rPr lang="en-US" b="1" dirty="0"/>
              <a:t>Euclidean (and others)</a:t>
            </a:r>
          </a:p>
          <a:p>
            <a:pPr lvl="1"/>
            <a:endParaRPr lang="en-US" dirty="0"/>
          </a:p>
          <a:p>
            <a:r>
              <a:rPr lang="en-US" i="1" dirty="0"/>
              <a:t>How many nearby neighbors to look at?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All of them</a:t>
            </a:r>
          </a:p>
          <a:p>
            <a:pPr lvl="1"/>
            <a:endParaRPr lang="en-US" dirty="0"/>
          </a:p>
          <a:p>
            <a:r>
              <a:rPr lang="en-US" i="1" dirty="0"/>
              <a:t>A weighting function (optional)</a:t>
            </a:r>
          </a:p>
          <a:p>
            <a:pPr lvl="1"/>
            <a:r>
              <a:rPr lang="en-US" b="1" i="1" dirty="0" err="1">
                <a:solidFill>
                  <a:srgbClr val="00B050"/>
                </a:solidFill>
              </a:rPr>
              <a:t>w</a:t>
            </a:r>
            <a:r>
              <a:rPr lang="en-US" b="1" i="1" baseline="-25000" dirty="0" err="1">
                <a:solidFill>
                  <a:srgbClr val="00B050"/>
                </a:solidFill>
              </a:rPr>
              <a:t>i</a:t>
            </a:r>
            <a:r>
              <a:rPr lang="en-US" b="1" i="1" dirty="0">
                <a:solidFill>
                  <a:srgbClr val="00B050"/>
                </a:solidFill>
              </a:rPr>
              <a:t> = </a:t>
            </a:r>
            <a:r>
              <a:rPr lang="en-US" b="1" i="1" dirty="0" err="1">
                <a:solidFill>
                  <a:srgbClr val="00B050"/>
                </a:solidFill>
              </a:rPr>
              <a:t>exp</a:t>
            </a:r>
            <a:r>
              <a:rPr lang="en-US" b="1" i="1" dirty="0">
                <a:solidFill>
                  <a:srgbClr val="00B050"/>
                </a:solidFill>
              </a:rPr>
              <a:t>(-d(x</a:t>
            </a:r>
            <a:r>
              <a:rPr lang="en-US" b="1" i="1" baseline="-25000" dirty="0">
                <a:solidFill>
                  <a:srgbClr val="00B050"/>
                </a:solidFill>
              </a:rPr>
              <a:t>i</a:t>
            </a:r>
            <a:r>
              <a:rPr lang="en-US" b="1" i="1" dirty="0">
                <a:solidFill>
                  <a:srgbClr val="00B050"/>
                </a:solidFill>
              </a:rPr>
              <a:t>, query)</a:t>
            </a:r>
            <a:r>
              <a:rPr lang="en-US" b="1" i="1" baseline="30000" dirty="0">
                <a:solidFill>
                  <a:srgbClr val="00B050"/>
                </a:solidFill>
              </a:rPr>
              <a:t>2</a:t>
            </a:r>
            <a:r>
              <a:rPr lang="en-US" b="1" i="1" dirty="0">
                <a:solidFill>
                  <a:srgbClr val="00B050"/>
                </a:solidFill>
              </a:rPr>
              <a:t> / σ</a:t>
            </a:r>
            <a:r>
              <a:rPr lang="en-US" b="1" i="1" baseline="30000" dirty="0">
                <a:solidFill>
                  <a:srgbClr val="00B050"/>
                </a:solidFill>
              </a:rPr>
              <a:t>2</a:t>
            </a:r>
            <a:r>
              <a:rPr lang="en-US" b="1" i="1" dirty="0">
                <a:solidFill>
                  <a:srgbClr val="00B050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Nearby points to the query are weighted strongly, far points weakly. The </a:t>
            </a:r>
            <a:r>
              <a:rPr lang="el-GR" dirty="0">
                <a:solidFill>
                  <a:srgbClr val="00B050"/>
                </a:solidFill>
              </a:rPr>
              <a:t>σ</a:t>
            </a:r>
            <a:r>
              <a:rPr lang="en-US" dirty="0">
                <a:solidFill>
                  <a:srgbClr val="00B050"/>
                </a:solidFill>
              </a:rPr>
              <a:t> parameter is the </a:t>
            </a:r>
            <a:r>
              <a:rPr lang="en-US" b="1" dirty="0">
                <a:solidFill>
                  <a:srgbClr val="00B050"/>
                </a:solidFill>
              </a:rPr>
              <a:t>kernel width / bandwidth</a:t>
            </a:r>
            <a:r>
              <a:rPr lang="en-US" dirty="0">
                <a:solidFill>
                  <a:srgbClr val="00B050"/>
                </a:solidFill>
              </a:rPr>
              <a:t>. </a:t>
            </a:r>
            <a:endParaRPr lang="en-US" b="1" dirty="0"/>
          </a:p>
          <a:p>
            <a:pPr lvl="1"/>
            <a:endParaRPr lang="en-US" dirty="0"/>
          </a:p>
          <a:p>
            <a:r>
              <a:rPr lang="en-US" i="1" dirty="0"/>
              <a:t>How to fit with the local points?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Predict the weighted average of the outputs</a:t>
            </a:r>
            <a:endParaRPr lang="en-US" b="1" dirty="0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0" y="6629400"/>
            <a:ext cx="2419350" cy="22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l">
              <a:defRPr/>
            </a:pPr>
            <a:r>
              <a:rPr lang="en-US" sz="1050" dirty="0">
                <a:solidFill>
                  <a:schemeClr val="tx1"/>
                </a:solidFill>
              </a:rPr>
              <a:t>Adapted from Carlos </a:t>
            </a:r>
            <a:r>
              <a:rPr lang="en-US" sz="1050" dirty="0" err="1">
                <a:solidFill>
                  <a:schemeClr val="tx1"/>
                </a:solidFill>
              </a:rPr>
              <a:t>Guestrin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80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Problems with Instance-Based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3834"/>
            <a:ext cx="8229600" cy="51042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Too many features? </a:t>
            </a:r>
          </a:p>
          <a:p>
            <a:pPr lvl="1"/>
            <a:r>
              <a:rPr lang="en-US" dirty="0"/>
              <a:t>Doesn’t work well if large number of irrelevant features, distances overwhelmed by noisy features</a:t>
            </a:r>
          </a:p>
          <a:p>
            <a:pPr lvl="1"/>
            <a:r>
              <a:rPr lang="en-US" dirty="0"/>
              <a:t>Distances become meaningless in high dimensions (the </a:t>
            </a:r>
            <a:r>
              <a:rPr lang="en-US" b="1" dirty="0"/>
              <a:t>curse of dimensionality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What is the impact of the </a:t>
            </a:r>
            <a:r>
              <a:rPr lang="en-US" b="1" dirty="0"/>
              <a:t>value of K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Expensive</a:t>
            </a:r>
          </a:p>
          <a:p>
            <a:pPr lvl="1"/>
            <a:r>
              <a:rPr lang="en-US" dirty="0"/>
              <a:t>No learning: most real work done during testing</a:t>
            </a:r>
          </a:p>
          <a:p>
            <a:pPr lvl="1"/>
            <a:r>
              <a:rPr lang="en-US" dirty="0"/>
              <a:t>For every test sample, must search through all dataset – very slow!</a:t>
            </a:r>
          </a:p>
          <a:p>
            <a:pPr lvl="1"/>
            <a:r>
              <a:rPr lang="en-US" b="1" dirty="0"/>
              <a:t>Must use tricks like approximate nearest neighbor search</a:t>
            </a:r>
          </a:p>
          <a:p>
            <a:pPr lvl="1"/>
            <a:r>
              <a:rPr lang="en-US" dirty="0"/>
              <a:t>Need to store all training data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0" y="6662057"/>
            <a:ext cx="1933303" cy="19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l">
              <a:defRPr/>
            </a:pPr>
            <a:r>
              <a:rPr lang="en-US" sz="1050" dirty="0">
                <a:solidFill>
                  <a:schemeClr val="tx1"/>
                </a:solidFill>
              </a:rPr>
              <a:t>Adapted from </a:t>
            </a:r>
            <a:r>
              <a:rPr lang="en-US" sz="1050" dirty="0" err="1">
                <a:solidFill>
                  <a:schemeClr val="tx1"/>
                </a:solidFill>
              </a:rPr>
              <a:t>Dhruv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Batra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5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0052.jpg"/>
          <p:cNvPicPr>
            <a:picLocks noChangeAspect="1"/>
          </p:cNvPicPr>
          <p:nvPr/>
        </p:nvPicPr>
        <p:blipFill>
          <a:blip r:embed="rId2" cstate="print"/>
          <a:srcRect t="24188"/>
          <a:stretch>
            <a:fillRect/>
          </a:stretch>
        </p:blipFill>
        <p:spPr>
          <a:xfrm>
            <a:off x="0" y="1563447"/>
            <a:ext cx="9144000" cy="519874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648" y="6441741"/>
            <a:ext cx="9116704" cy="307075"/>
            <a:chOff x="13648" y="6537277"/>
            <a:chExt cx="9116704" cy="307075"/>
          </a:xfrm>
        </p:grpSpPr>
        <p:sp>
          <p:nvSpPr>
            <p:cNvPr id="5" name="Rectangle 4"/>
            <p:cNvSpPr/>
            <p:nvPr/>
          </p:nvSpPr>
          <p:spPr>
            <a:xfrm>
              <a:off x="7956645" y="6537277"/>
              <a:ext cx="1173707" cy="3070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3648" y="6537277"/>
              <a:ext cx="1173707" cy="3070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084" y="1812782"/>
            <a:ext cx="6025833" cy="2402135"/>
          </a:xfrm>
          <a:prstGeom prst="rect">
            <a:avLst/>
          </a:prstGeom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0" y="6662057"/>
            <a:ext cx="9144000" cy="19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l">
              <a:defRPr/>
            </a:pPr>
            <a:r>
              <a:rPr lang="en-US" sz="750" dirty="0">
                <a:solidFill>
                  <a:schemeClr val="tx1"/>
                </a:solidFill>
              </a:rPr>
              <a:t>Figures from https://www.kdnuggets.com/2017/04/must-know-curse-dimensionality.html, https://medium.freecodecamp.org/the-curse-of-dimensionality-how-we-can-save-big-data-from-itself-d9fa0f872335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0" b="9220"/>
          <a:stretch/>
        </p:blipFill>
        <p:spPr>
          <a:xfrm>
            <a:off x="636270" y="4191000"/>
            <a:ext cx="7871460" cy="236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420" y="1404923"/>
            <a:ext cx="707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Regions become more sparsely populated given the same amount of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420" y="4210551"/>
            <a:ext cx="417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more data to densely populate them</a:t>
            </a:r>
          </a:p>
        </p:txBody>
      </p:sp>
    </p:spTree>
    <p:extLst>
      <p:ext uri="{BB962C8B-B14F-4D97-AF65-F5344CB8AC3E}">
        <p14:creationId xmlns:p14="http://schemas.microsoft.com/office/powerpoint/2010/main" val="20484604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5.jpg"/>
          <p:cNvPicPr>
            <a:picLocks noChangeAspect="1"/>
          </p:cNvPicPr>
          <p:nvPr/>
        </p:nvPicPr>
        <p:blipFill>
          <a:blip r:embed="rId2" cstate="print"/>
          <a:srcRect b="66766"/>
          <a:stretch>
            <a:fillRect/>
          </a:stretch>
        </p:blipFill>
        <p:spPr>
          <a:xfrm>
            <a:off x="134470" y="0"/>
            <a:ext cx="8875059" cy="22791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01003" y="1665027"/>
            <a:ext cx="3916907" cy="286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11439" y="1992572"/>
            <a:ext cx="1146412" cy="300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79678" y="2238233"/>
            <a:ext cx="10099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811439" y="1628464"/>
            <a:ext cx="1172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simplifies / </a:t>
            </a:r>
          </a:p>
          <a:p>
            <a:pPr algn="ctr"/>
            <a:r>
              <a:rPr lang="en-US" sz="1600" dirty="0"/>
              <a:t>complicates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04084"/>
            <a:ext cx="16914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Slide credit: Alexander </a:t>
            </a:r>
            <a:r>
              <a:rPr lang="en-US" sz="1050" dirty="0" err="1"/>
              <a:t>Ihler</a:t>
            </a:r>
            <a:endParaRPr lang="en-US" sz="1050" dirty="0"/>
          </a:p>
        </p:txBody>
      </p:sp>
      <p:sp>
        <p:nvSpPr>
          <p:cNvPr id="4" name="Rectangle 3"/>
          <p:cNvSpPr/>
          <p:nvPr/>
        </p:nvSpPr>
        <p:spPr>
          <a:xfrm>
            <a:off x="1201003" y="1665027"/>
            <a:ext cx="3916907" cy="286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Neighbors: Key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type of supervised learning: We want to learn to predict, for a new data point x, its label y (e.g. spam / not spam)</a:t>
            </a:r>
          </a:p>
          <a:p>
            <a:r>
              <a:rPr lang="en-US" dirty="0"/>
              <a:t>Don’t learn an explicit function F: X </a:t>
            </a:r>
            <a:r>
              <a:rPr lang="en-US" dirty="0">
                <a:sym typeface="Wingdings" pitchFamily="2" charset="2"/>
              </a:rPr>
              <a:t> Y</a:t>
            </a:r>
          </a:p>
          <a:p>
            <a:r>
              <a:rPr lang="en-US" dirty="0">
                <a:sym typeface="Wingdings" pitchFamily="2" charset="2"/>
              </a:rPr>
              <a:t>Keep all training data {X, Y}</a:t>
            </a:r>
          </a:p>
          <a:p>
            <a:r>
              <a:rPr lang="en-US" dirty="0">
                <a:sym typeface="Wingdings" pitchFamily="2" charset="2"/>
              </a:rPr>
              <a:t>For a test example x, find the training example x</a:t>
            </a:r>
            <a:r>
              <a:rPr lang="en-US" baseline="-25000" dirty="0">
                <a:sym typeface="Wingdings" pitchFamily="2" charset="2"/>
              </a:rPr>
              <a:t>i</a:t>
            </a:r>
            <a:r>
              <a:rPr lang="en-US" dirty="0">
                <a:sym typeface="Wingdings" pitchFamily="2" charset="2"/>
              </a:rPr>
              <a:t> closest to it (e.g. using Euclidean distance) </a:t>
            </a:r>
          </a:p>
          <a:p>
            <a:r>
              <a:rPr lang="en-US" dirty="0">
                <a:sym typeface="Wingdings" pitchFamily="2" charset="2"/>
              </a:rPr>
              <a:t>Then copy the target label </a:t>
            </a:r>
            <a:r>
              <a:rPr lang="en-US" dirty="0" err="1">
                <a:sym typeface="Wingdings" pitchFamily="2" charset="2"/>
              </a:rPr>
              <a:t>y</a:t>
            </a:r>
            <a:r>
              <a:rPr lang="en-US" baseline="-25000" dirty="0" err="1">
                <a:sym typeface="Wingdings" pitchFamily="2" charset="2"/>
              </a:rPr>
              <a:t>i</a:t>
            </a:r>
            <a:r>
              <a:rPr lang="en-US" dirty="0">
                <a:sym typeface="Wingdings" pitchFamily="2" charset="2"/>
              </a:rPr>
              <a:t> as the label for 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04084"/>
            <a:ext cx="16914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Slide credit: Alexander </a:t>
            </a:r>
            <a:r>
              <a:rPr lang="en-US" sz="1050" dirty="0" err="1"/>
              <a:t>Ihler</a:t>
            </a:r>
            <a:endParaRPr lang="en-US" sz="1050" dirty="0"/>
          </a:p>
        </p:txBody>
      </p:sp>
      <p:sp>
        <p:nvSpPr>
          <p:cNvPr id="4" name="Rectangle 3"/>
          <p:cNvSpPr/>
          <p:nvPr/>
        </p:nvSpPr>
        <p:spPr>
          <a:xfrm>
            <a:off x="1201003" y="1665027"/>
            <a:ext cx="4653887" cy="340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04084"/>
            <a:ext cx="16914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Slide credit: Alexander </a:t>
            </a:r>
            <a:r>
              <a:rPr lang="en-US" sz="1050" dirty="0" err="1"/>
              <a:t>Ihler</a:t>
            </a:r>
            <a:endParaRPr lang="en-US" sz="1050" dirty="0"/>
          </a:p>
        </p:txBody>
      </p:sp>
      <p:sp>
        <p:nvSpPr>
          <p:cNvPr id="4" name="Rectangle 3"/>
          <p:cNvSpPr/>
          <p:nvPr/>
        </p:nvSpPr>
        <p:spPr>
          <a:xfrm>
            <a:off x="1201003" y="1665027"/>
            <a:ext cx="4653887" cy="340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355" y="5895833"/>
            <a:ext cx="153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Too “complex”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1439" y="2306472"/>
            <a:ext cx="286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Use a validation set to pick 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604084"/>
            <a:ext cx="16914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Slide credit: Alexander </a:t>
            </a:r>
            <a:r>
              <a:rPr lang="en-US" sz="1050" dirty="0" err="1"/>
              <a:t>Ihler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789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K-Nearest Neighbor is the most basic and simplest to implement classifier</a:t>
            </a:r>
          </a:p>
          <a:p>
            <a:r>
              <a:rPr lang="en-US" dirty="0"/>
              <a:t>Cheap at training time, expensive at test time</a:t>
            </a:r>
          </a:p>
          <a:p>
            <a:r>
              <a:rPr lang="en-US" dirty="0"/>
              <a:t>Unlike other methods we’ll see later, naturally works for any number of classes</a:t>
            </a:r>
          </a:p>
          <a:p>
            <a:r>
              <a:rPr lang="en-US" dirty="0"/>
              <a:t>Pick K through a validation set, use approximate methods for finding neighbors</a:t>
            </a:r>
          </a:p>
          <a:p>
            <a:r>
              <a:rPr lang="en-US" dirty="0"/>
              <a:t>Success of classification depends on the amount of data and the meaningfulness of the distance function (also true for other algorithms)</a:t>
            </a:r>
          </a:p>
        </p:txBody>
      </p:sp>
    </p:spTree>
    <p:extLst>
      <p:ext uri="{BB962C8B-B14F-4D97-AF65-F5344CB8AC3E}">
        <p14:creationId xmlns:p14="http://schemas.microsoft.com/office/powerpoint/2010/main" val="56208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86549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simplest classifier: K-Nearest Neighbors</a:t>
            </a:r>
          </a:p>
          <a:p>
            <a:pPr lvl="1"/>
            <a:r>
              <a:rPr lang="en-US" dirty="0"/>
              <a:t>Algorithm and example use</a:t>
            </a:r>
          </a:p>
          <a:p>
            <a:pPr lvl="1"/>
            <a:r>
              <a:rPr lang="en-US" dirty="0"/>
              <a:t>Generalizing: Distance metrics, weighing neighbors</a:t>
            </a:r>
          </a:p>
          <a:p>
            <a:pPr lvl="1"/>
            <a:r>
              <a:rPr lang="en-US" dirty="0"/>
              <a:t>Problems: curse of dimensionality, picking K</a:t>
            </a:r>
          </a:p>
          <a:p>
            <a:r>
              <a:rPr lang="en-US" dirty="0"/>
              <a:t>Logistic regression</a:t>
            </a:r>
          </a:p>
          <a:p>
            <a:pPr lvl="1"/>
            <a:r>
              <a:rPr lang="en-US" dirty="0"/>
              <a:t>Probability: review</a:t>
            </a:r>
          </a:p>
          <a:p>
            <a:pPr lvl="1"/>
            <a:r>
              <a:rPr lang="en-US" dirty="0"/>
              <a:t>Linear regression for classification?</a:t>
            </a:r>
          </a:p>
          <a:p>
            <a:pPr lvl="1"/>
            <a:r>
              <a:rPr lang="en-US" dirty="0"/>
              <a:t>Maximum likelihood solution for </a:t>
            </a:r>
            <a:r>
              <a:rPr lang="en-US" i="1" dirty="0"/>
              <a:t>logistic </a:t>
            </a:r>
            <a:r>
              <a:rPr lang="en-US" dirty="0"/>
              <a:t>regression</a:t>
            </a:r>
          </a:p>
          <a:p>
            <a:pPr lvl="1"/>
            <a:r>
              <a:rPr lang="en-US" dirty="0"/>
              <a:t>Related algorithm: perceptron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260" y="3558540"/>
            <a:ext cx="8816340" cy="24155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is non-deterministic event</a:t>
            </a:r>
          </a:p>
          <a:p>
            <a:pPr lvl="1"/>
            <a:r>
              <a:rPr lang="en-US" dirty="0"/>
              <a:t>Can think of A as a Boolean-valued variable</a:t>
            </a:r>
          </a:p>
          <a:p>
            <a:endParaRPr lang="en-US" dirty="0"/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A = your next patient has cancer</a:t>
            </a:r>
          </a:p>
          <a:p>
            <a:pPr lvl="1"/>
            <a:r>
              <a:rPr lang="en-US" dirty="0"/>
              <a:t>A = Steelers win Super Bowl LIII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91920"/>
            <a:ext cx="927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Dhruv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Batra</a:t>
            </a:r>
          </a:p>
        </p:txBody>
      </p:sp>
    </p:spTree>
    <p:extLst>
      <p:ext uri="{BB962C8B-B14F-4D97-AF65-F5344CB8AC3E}">
        <p14:creationId xmlns:p14="http://schemas.microsoft.com/office/powerpoint/2010/main" val="2305428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does P(A) mean?</a:t>
            </a:r>
          </a:p>
          <a:p>
            <a:endParaRPr lang="en-US" dirty="0"/>
          </a:p>
          <a:p>
            <a:r>
              <a:rPr lang="en-US" dirty="0" err="1"/>
              <a:t>Frequentist</a:t>
            </a:r>
            <a:r>
              <a:rPr lang="en-US" dirty="0"/>
              <a:t> View</a:t>
            </a:r>
          </a:p>
          <a:p>
            <a:pPr lvl="1"/>
            <a:r>
              <a:rPr lang="en-US" dirty="0"/>
              <a:t>limit N</a:t>
            </a:r>
            <a:r>
              <a:rPr lang="en-US" dirty="0">
                <a:sym typeface="Wingdings"/>
              </a:rPr>
              <a:t>∞ </a:t>
            </a:r>
            <a:r>
              <a:rPr lang="en-US" dirty="0"/>
              <a:t>#(A is true)/N</a:t>
            </a:r>
          </a:p>
          <a:p>
            <a:pPr lvl="1"/>
            <a:r>
              <a:rPr lang="en-US" dirty="0"/>
              <a:t>frequency of a repeating non-deterministic event</a:t>
            </a:r>
          </a:p>
          <a:p>
            <a:endParaRPr lang="en-US" dirty="0"/>
          </a:p>
          <a:p>
            <a:r>
              <a:rPr lang="en-US" dirty="0"/>
              <a:t>Bayesian View</a:t>
            </a:r>
          </a:p>
          <a:p>
            <a:pPr lvl="1"/>
            <a:r>
              <a:rPr lang="en-US" dirty="0"/>
              <a:t>P(A) is your “belief” about A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91920"/>
            <a:ext cx="1829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Dhruv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Batra</a:t>
            </a:r>
          </a:p>
        </p:txBody>
      </p:sp>
    </p:spTree>
    <p:extLst>
      <p:ext uri="{BB962C8B-B14F-4D97-AF65-F5344CB8AC3E}">
        <p14:creationId xmlns:p14="http://schemas.microsoft.com/office/powerpoint/2010/main" val="1319317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470" y="6126163"/>
            <a:ext cx="8799073" cy="24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Axioms of Probability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0&lt;= P(A) &lt;= 1</a:t>
            </a:r>
          </a:p>
          <a:p>
            <a:r>
              <a:rPr lang="en-US" dirty="0"/>
              <a:t>P(false) = 0</a:t>
            </a:r>
          </a:p>
          <a:p>
            <a:r>
              <a:rPr lang="en-US" dirty="0"/>
              <a:t>P(true) = 1</a:t>
            </a:r>
          </a:p>
          <a:p>
            <a:r>
              <a:rPr lang="en-US" dirty="0"/>
              <a:t>P(A v B) = P(A) + P(B) – P(A ^ B)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/>
          <a:srcRect t="35594" b="26974"/>
          <a:stretch/>
        </p:blipFill>
        <p:spPr>
          <a:xfrm>
            <a:off x="134470" y="3931920"/>
            <a:ext cx="8875059" cy="25671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91920"/>
            <a:ext cx="1946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Dhruv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Batra, Andrew Moore</a:t>
            </a:r>
          </a:p>
        </p:txBody>
      </p:sp>
    </p:spTree>
    <p:extLst>
      <p:ext uri="{BB962C8B-B14F-4D97-AF65-F5344CB8AC3E}">
        <p14:creationId xmlns:p14="http://schemas.microsoft.com/office/powerpoint/2010/main" val="801008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4470" y="6126163"/>
            <a:ext cx="8799073" cy="24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Axioms of Probability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0&lt;= P(A) &lt;= 1</a:t>
            </a:r>
          </a:p>
          <a:p>
            <a:r>
              <a:rPr lang="en-US" dirty="0">
                <a:solidFill>
                  <a:srgbClr val="FF0000"/>
                </a:solidFill>
              </a:rPr>
              <a:t>P(false) = 0</a:t>
            </a:r>
          </a:p>
          <a:p>
            <a:r>
              <a:rPr lang="en-US" dirty="0"/>
              <a:t>P(true) = 1</a:t>
            </a:r>
          </a:p>
          <a:p>
            <a:r>
              <a:rPr lang="en-US" dirty="0"/>
              <a:t>P(A v B) = P(A) + P(B) – P(A ^ B)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91920"/>
            <a:ext cx="1946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Dhruv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Batra, Andrew Moore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470" y="3931920"/>
            <a:ext cx="8875059" cy="2549091"/>
            <a:chOff x="134470" y="3931920"/>
            <a:chExt cx="8875059" cy="254909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/>
            <a:srcRect t="44919" b="17912"/>
            <a:stretch/>
          </p:blipFill>
          <p:spPr>
            <a:xfrm>
              <a:off x="134470" y="3931920"/>
              <a:ext cx="8875059" cy="254909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598228" y="4285996"/>
              <a:ext cx="137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8162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4470" y="6126163"/>
            <a:ext cx="8799073" cy="24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Axioms of Probability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0&lt;= P(A) &lt;= 1</a:t>
            </a:r>
          </a:p>
          <a:p>
            <a:r>
              <a:rPr lang="en-US" dirty="0"/>
              <a:t>P(false) = 0</a:t>
            </a:r>
          </a:p>
          <a:p>
            <a:r>
              <a:rPr lang="en-US" dirty="0">
                <a:solidFill>
                  <a:srgbClr val="FF0000"/>
                </a:solidFill>
              </a:rPr>
              <a:t>P(true) = 1</a:t>
            </a:r>
          </a:p>
          <a:p>
            <a:r>
              <a:rPr lang="en-US" dirty="0"/>
              <a:t>P(A v B) = P(A) + P(B) – P(A ^ B)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91920"/>
            <a:ext cx="1946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Dhruv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Batra, Andrew Moore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7160" y="3931920"/>
            <a:ext cx="8875059" cy="2504054"/>
            <a:chOff x="137160" y="3931920"/>
            <a:chExt cx="8875059" cy="25040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/>
            <a:srcRect t="45839" b="17648"/>
            <a:stretch/>
          </p:blipFill>
          <p:spPr>
            <a:xfrm>
              <a:off x="137160" y="3931920"/>
              <a:ext cx="8875059" cy="250405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598228" y="4227940"/>
              <a:ext cx="137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8476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Methods / Synonyms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Instance-based methods</a:t>
            </a:r>
          </a:p>
          <a:p>
            <a:r>
              <a:rPr lang="en-US" dirty="0"/>
              <a:t>Exemplar methods</a:t>
            </a:r>
          </a:p>
          <a:p>
            <a:r>
              <a:rPr lang="en-US" dirty="0"/>
              <a:t>Memory-based methods</a:t>
            </a:r>
          </a:p>
          <a:p>
            <a:r>
              <a:rPr lang="en-US" dirty="0"/>
              <a:t>Non-parametric methods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5389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Axioms of Probability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0&lt;= P(A) &lt;= 1</a:t>
            </a:r>
          </a:p>
          <a:p>
            <a:r>
              <a:rPr lang="en-US" dirty="0"/>
              <a:t>P(false) = 0</a:t>
            </a:r>
          </a:p>
          <a:p>
            <a:r>
              <a:rPr lang="en-US" dirty="0"/>
              <a:t>P(true) = 1</a:t>
            </a:r>
          </a:p>
          <a:p>
            <a:r>
              <a:rPr lang="en-US" dirty="0">
                <a:solidFill>
                  <a:srgbClr val="FF0000"/>
                </a:solidFill>
              </a:rPr>
              <a:t>P(A v B) = P(A) + P(B) – P(A ^ B)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91920"/>
            <a:ext cx="1946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Dhruv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Batra, Andrew Moore</a:t>
            </a:r>
          </a:p>
        </p:txBody>
      </p:sp>
      <p:sp>
        <p:nvSpPr>
          <p:cNvPr id="6" name="Rectangle 5"/>
          <p:cNvSpPr/>
          <p:nvPr/>
        </p:nvSpPr>
        <p:spPr>
          <a:xfrm>
            <a:off x="134470" y="6126163"/>
            <a:ext cx="8799073" cy="24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/>
          <a:srcRect t="47414" b="13577"/>
          <a:stretch/>
        </p:blipFill>
        <p:spPr>
          <a:xfrm>
            <a:off x="137160" y="3931920"/>
            <a:ext cx="8875059" cy="267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32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Probabilities: Example Use </a:t>
            </a:r>
          </a:p>
        </p:txBody>
      </p:sp>
      <p:pic>
        <p:nvPicPr>
          <p:cNvPr id="25603" name="Content Placeholder 3" descr="Figure1.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89188"/>
            <a:ext cx="5181600" cy="3402012"/>
          </a:xfrm>
        </p:spPr>
      </p:pic>
      <p:sp>
        <p:nvSpPr>
          <p:cNvPr id="5" name="TextBox 4"/>
          <p:cNvSpPr txBox="1"/>
          <p:nvPr/>
        </p:nvSpPr>
        <p:spPr>
          <a:xfrm>
            <a:off x="457200" y="1524000"/>
            <a:ext cx="8229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Apples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and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Oranges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91920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 Bishop</a:t>
            </a:r>
          </a:p>
        </p:txBody>
      </p:sp>
    </p:spTree>
    <p:extLst>
      <p:ext uri="{BB962C8B-B14F-4D97-AF65-F5344CB8AC3E}">
        <p14:creationId xmlns:p14="http://schemas.microsoft.com/office/powerpoint/2010/main" val="17244001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Marginal, Joint, Conditional</a:t>
            </a:r>
          </a:p>
        </p:txBody>
      </p:sp>
      <p:pic>
        <p:nvPicPr>
          <p:cNvPr id="26627" name="Content Placeholder 8" descr="Figure1.10.jpg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788" y="1447800"/>
            <a:ext cx="3833812" cy="2511425"/>
          </a:xfrm>
        </p:spPr>
      </p:pic>
      <p:sp>
        <p:nvSpPr>
          <p:cNvPr id="26628" name="Content Placeholder 4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4038600" cy="4068763"/>
          </a:xfrm>
        </p:spPr>
        <p:txBody>
          <a:bodyPr/>
          <a:lstStyle/>
          <a:p>
            <a:pPr marL="0" indent="0"/>
            <a:endParaRPr lang="en-GB" altLang="en-US"/>
          </a:p>
          <a:p>
            <a:pPr marL="0" indent="0"/>
            <a:r>
              <a:rPr lang="en-GB" altLang="en-US"/>
              <a:t>Marginal Probability</a:t>
            </a:r>
          </a:p>
          <a:p>
            <a:pPr marL="0" indent="0"/>
            <a:endParaRPr lang="en-GB" altLang="en-US"/>
          </a:p>
          <a:p>
            <a:pPr marL="0" indent="0"/>
            <a:endParaRPr lang="en-GB" altLang="en-US"/>
          </a:p>
          <a:p>
            <a:pPr marL="0" indent="0"/>
            <a:endParaRPr lang="en-GB" altLang="en-US"/>
          </a:p>
          <a:p>
            <a:pPr marL="0" indent="0"/>
            <a:endParaRPr lang="en-GB" altLang="en-US"/>
          </a:p>
          <a:p>
            <a:pPr marL="0" indent="0"/>
            <a:r>
              <a:rPr lang="en-GB" altLang="en-US"/>
              <a:t>Conditional Probability</a:t>
            </a: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685800" y="4230688"/>
            <a:ext cx="4038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Joint Probability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630" name="Picture 1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4876800"/>
            <a:ext cx="275113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2743200"/>
            <a:ext cx="18335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4876800"/>
            <a:ext cx="269875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591920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 Bishop</a:t>
            </a:r>
          </a:p>
        </p:txBody>
      </p:sp>
    </p:spTree>
    <p:extLst>
      <p:ext uri="{BB962C8B-B14F-4D97-AF65-F5344CB8AC3E}">
        <p14:creationId xmlns:p14="http://schemas.microsoft.com/office/powerpoint/2010/main" val="40420623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8296" y="5986763"/>
            <a:ext cx="8627165" cy="594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Joint Probability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idx="1"/>
          </p:nvPr>
        </p:nvSpPr>
        <p:spPr>
          <a:xfrm>
            <a:off x="636588" y="1450675"/>
            <a:ext cx="8137298" cy="482312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/>
              <a:t>P(</a:t>
            </a:r>
            <a:r>
              <a:rPr lang="en-US" altLang="en-US" sz="2000" i="1" dirty="0"/>
              <a:t>X</a:t>
            </a:r>
            <a:r>
              <a:rPr lang="en-US" altLang="en-US" sz="2000" baseline="-25000" dirty="0"/>
              <a:t>1</a:t>
            </a:r>
            <a:r>
              <a:rPr lang="en-US" altLang="en-US" sz="2000" dirty="0"/>
              <a:t>,…,</a:t>
            </a:r>
            <a:r>
              <a:rPr lang="en-US" altLang="en-US" sz="2000" i="1" dirty="0" err="1"/>
              <a:t>X</a:t>
            </a:r>
            <a:r>
              <a:rPr lang="en-US" altLang="en-US" sz="2000" baseline="-25000" dirty="0" err="1"/>
              <a:t>n</a:t>
            </a:r>
            <a:r>
              <a:rPr lang="en-US" altLang="en-US" sz="2000" dirty="0"/>
              <a:t>) gives the probability of every combination of values (an </a:t>
            </a:r>
            <a:r>
              <a:rPr lang="en-US" altLang="en-US" sz="2000" i="1" dirty="0"/>
              <a:t>n</a:t>
            </a:r>
            <a:r>
              <a:rPr lang="en-US" altLang="en-US" sz="2000" dirty="0"/>
              <a:t>-dimensional array with </a:t>
            </a:r>
            <a:r>
              <a:rPr lang="en-US" altLang="en-US" sz="2000" i="1" dirty="0" err="1"/>
              <a:t>v</a:t>
            </a:r>
            <a:r>
              <a:rPr lang="en-US" altLang="en-US" sz="2000" i="1" baseline="30000" dirty="0" err="1"/>
              <a:t>n</a:t>
            </a:r>
            <a:r>
              <a:rPr lang="en-US" altLang="en-US" sz="2000" dirty="0"/>
              <a:t> values if all variables are discrete with </a:t>
            </a:r>
            <a:r>
              <a:rPr lang="en-US" altLang="en-US" sz="2000" i="1" dirty="0"/>
              <a:t>v</a:t>
            </a:r>
            <a:r>
              <a:rPr lang="en-US" altLang="en-US" sz="2000" dirty="0"/>
              <a:t> values, all </a:t>
            </a:r>
            <a:r>
              <a:rPr lang="en-US" altLang="en-US" sz="2000" i="1" dirty="0" err="1"/>
              <a:t>v</a:t>
            </a:r>
            <a:r>
              <a:rPr lang="en-US" altLang="en-US" sz="2000" i="1" baseline="30000" dirty="0" err="1"/>
              <a:t>n</a:t>
            </a:r>
            <a:r>
              <a:rPr lang="en-US" altLang="en-US" sz="2000" dirty="0"/>
              <a:t> values must sum to 1):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/>
              <a:t>The probability of all possible conjunctions (assignments of values to some subset of variables) can be calculated by summing the appropriate subset of values from the joint distribution.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/>
              <a:t>Therefore, all conditional probabilities can also be calculated.</a:t>
            </a:r>
          </a:p>
        </p:txBody>
      </p:sp>
      <p:graphicFrame>
        <p:nvGraphicFramePr>
          <p:cNvPr id="193567" name="Group 31"/>
          <p:cNvGraphicFramePr>
            <a:graphicFrameLocks noGrp="1"/>
          </p:cNvGraphicFramePr>
          <p:nvPr>
            <p:extLst/>
          </p:nvPr>
        </p:nvGraphicFramePr>
        <p:xfrm>
          <a:off x="1511300" y="2770679"/>
          <a:ext cx="2841625" cy="1103760"/>
        </p:xfrm>
        <a:graphic>
          <a:graphicData uri="http://schemas.openxmlformats.org/drawingml/2006/table">
            <a:tbl>
              <a:tblPr/>
              <a:tblGrid>
                <a:gridCol w="947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7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36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CC00"/>
                        </a:buClr>
                        <a:defRPr sz="2400">
                          <a:solidFill>
                            <a:srgbClr val="333399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 sz="200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CC00"/>
                        </a:buClr>
                        <a:defRPr sz="2400">
                          <a:solidFill>
                            <a:srgbClr val="333399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 sz="200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circle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CC00"/>
                        </a:buClr>
                        <a:defRPr sz="2400">
                          <a:solidFill>
                            <a:srgbClr val="333399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 sz="200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square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CC00"/>
                        </a:buClr>
                        <a:defRPr sz="2400">
                          <a:solidFill>
                            <a:srgbClr val="333399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 sz="200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red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CC00"/>
                        </a:buClr>
                        <a:defRPr sz="2400">
                          <a:solidFill>
                            <a:srgbClr val="333399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 sz="200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0.20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CC00"/>
                        </a:buClr>
                        <a:defRPr sz="2400">
                          <a:solidFill>
                            <a:srgbClr val="333399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 sz="200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0.02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CC00"/>
                        </a:buClr>
                        <a:defRPr sz="2400">
                          <a:solidFill>
                            <a:srgbClr val="333399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 sz="200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blue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CC00"/>
                        </a:buClr>
                        <a:defRPr sz="2400">
                          <a:solidFill>
                            <a:srgbClr val="333399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 sz="200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0.02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CC00"/>
                        </a:buClr>
                        <a:defRPr sz="2400">
                          <a:solidFill>
                            <a:srgbClr val="333399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 sz="200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0.01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93568" name="Group 32"/>
          <p:cNvGraphicFramePr>
            <a:graphicFrameLocks noGrp="1"/>
          </p:cNvGraphicFramePr>
          <p:nvPr>
            <p:extLst/>
          </p:nvPr>
        </p:nvGraphicFramePr>
        <p:xfrm>
          <a:off x="4713288" y="2753216"/>
          <a:ext cx="2841625" cy="1103760"/>
        </p:xfrm>
        <a:graphic>
          <a:graphicData uri="http://schemas.openxmlformats.org/drawingml/2006/table">
            <a:tbl>
              <a:tblPr/>
              <a:tblGrid>
                <a:gridCol w="947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7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36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CC00"/>
                        </a:buClr>
                        <a:defRPr sz="2400">
                          <a:solidFill>
                            <a:srgbClr val="333399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 sz="200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CC00"/>
                        </a:buClr>
                        <a:defRPr sz="2400">
                          <a:solidFill>
                            <a:srgbClr val="333399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 sz="200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circle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CC00"/>
                        </a:buClr>
                        <a:defRPr sz="2400">
                          <a:solidFill>
                            <a:srgbClr val="333399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 sz="200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square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CC00"/>
                        </a:buClr>
                        <a:defRPr sz="2400">
                          <a:solidFill>
                            <a:srgbClr val="333399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 sz="200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red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CC00"/>
                        </a:buClr>
                        <a:defRPr sz="2400">
                          <a:solidFill>
                            <a:srgbClr val="333399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 sz="200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0.05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CC00"/>
                        </a:buClr>
                        <a:defRPr sz="2400">
                          <a:solidFill>
                            <a:srgbClr val="333399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 sz="200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0.30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CC00"/>
                        </a:buClr>
                        <a:defRPr sz="2400">
                          <a:solidFill>
                            <a:srgbClr val="333399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 sz="200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blue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CC00"/>
                        </a:buClr>
                        <a:defRPr sz="2400">
                          <a:solidFill>
                            <a:srgbClr val="333399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 sz="200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0.20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CC00"/>
                        </a:buClr>
                        <a:defRPr sz="2400">
                          <a:solidFill>
                            <a:srgbClr val="333399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 sz="200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CC"/>
                        </a:buClr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0.20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3586" name="Text Box 50"/>
          <p:cNvSpPr txBox="1">
            <a:spLocks noChangeArrowheads="1"/>
          </p:cNvSpPr>
          <p:nvPr/>
        </p:nvSpPr>
        <p:spPr bwMode="auto">
          <a:xfrm>
            <a:off x="2533650" y="2380154"/>
            <a:ext cx="904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positive</a:t>
            </a:r>
          </a:p>
        </p:txBody>
      </p:sp>
      <p:sp>
        <p:nvSpPr>
          <p:cNvPr id="193587" name="Text Box 51"/>
          <p:cNvSpPr txBox="1">
            <a:spLocks noChangeArrowheads="1"/>
          </p:cNvSpPr>
          <p:nvPr/>
        </p:nvSpPr>
        <p:spPr bwMode="auto">
          <a:xfrm>
            <a:off x="5768975" y="2361104"/>
            <a:ext cx="955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negative</a:t>
            </a:r>
          </a:p>
        </p:txBody>
      </p:sp>
      <p:graphicFrame>
        <p:nvGraphicFramePr>
          <p:cNvPr id="193588" name="Object 52"/>
          <p:cNvGraphicFramePr>
            <a:graphicFrameLocks noChangeAspect="1"/>
          </p:cNvGraphicFramePr>
          <p:nvPr>
            <p:extLst/>
          </p:nvPr>
        </p:nvGraphicFramePr>
        <p:xfrm>
          <a:off x="2604635" y="4937580"/>
          <a:ext cx="39131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Equation" r:id="rId4" imgW="2197100" imgH="203200" progId="Equation.3">
                  <p:embed/>
                </p:oleObj>
              </mc:Choice>
              <mc:Fallback>
                <p:oleObj name="Equation" r:id="rId4" imgW="2197100" imgH="203200" progId="Equation.3">
                  <p:embed/>
                  <p:pic>
                    <p:nvPicPr>
                      <p:cNvPr id="193588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4635" y="4937580"/>
                        <a:ext cx="39131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3589" name="Object 53"/>
          <p:cNvGraphicFramePr>
            <a:graphicFrameLocks noChangeAspect="1"/>
          </p:cNvGraphicFramePr>
          <p:nvPr>
            <p:extLst/>
          </p:nvPr>
        </p:nvGraphicFramePr>
        <p:xfrm>
          <a:off x="849084" y="6019800"/>
          <a:ext cx="7373938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Equation" r:id="rId6" imgW="4140200" imgH="419100" progId="Equation.3">
                  <p:embed/>
                </p:oleObj>
              </mc:Choice>
              <mc:Fallback>
                <p:oleObj name="Equation" r:id="rId6" imgW="4140200" imgH="419100" progId="Equation.3">
                  <p:embed/>
                  <p:pic>
                    <p:nvPicPr>
                      <p:cNvPr id="193589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084" y="6019800"/>
                        <a:ext cx="7373938" cy="746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3590" name="Object 54"/>
          <p:cNvGraphicFramePr>
            <a:graphicFrameLocks noChangeAspect="1"/>
          </p:cNvGraphicFramePr>
          <p:nvPr>
            <p:extLst/>
          </p:nvPr>
        </p:nvGraphicFramePr>
        <p:xfrm>
          <a:off x="2356985" y="5236030"/>
          <a:ext cx="43195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Equation" r:id="rId8" imgW="2425700" imgH="203200" progId="Equation.3">
                  <p:embed/>
                </p:oleObj>
              </mc:Choice>
              <mc:Fallback>
                <p:oleObj name="Equation" r:id="rId8" imgW="2425700" imgH="203200" progId="Equation.3">
                  <p:embed/>
                  <p:pic>
                    <p:nvPicPr>
                      <p:cNvPr id="19359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6985" y="5236030"/>
                        <a:ext cx="43195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6581001"/>
            <a:ext cx="1865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Ray Mooney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509586" y="3195518"/>
            <a:ext cx="799097" cy="2406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718725" y="3195518"/>
            <a:ext cx="799097" cy="2406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458219" y="3191676"/>
            <a:ext cx="799097" cy="2406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667358" y="3191676"/>
            <a:ext cx="799097" cy="2406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328861" y="4937580"/>
            <a:ext cx="2164897" cy="2984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174867" y="5246181"/>
            <a:ext cx="3492491" cy="2984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594109" y="6019799"/>
            <a:ext cx="3073249" cy="74612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667358" y="5986763"/>
            <a:ext cx="1703848" cy="76358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1484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86" grpId="0"/>
      <p:bldP spid="193587" grpId="0"/>
      <p:bldP spid="2" grpId="0" animBg="1"/>
      <p:bldP spid="14" grpId="0" animBg="1"/>
      <p:bldP spid="15" grpId="0" animBg="1"/>
      <p:bldP spid="16" grpId="0" animBg="1"/>
      <p:bldP spid="3" grpId="0" animBg="1"/>
      <p:bldP spid="18" grpId="0" animBg="1"/>
      <p:bldP spid="19" grpId="0" animBg="1"/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2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8" y="5021674"/>
            <a:ext cx="3279775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78" y="5021674"/>
            <a:ext cx="38862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34278" y="1473172"/>
            <a:ext cx="7275444" cy="3548502"/>
            <a:chOff x="636105" y="1671952"/>
            <a:chExt cx="7765774" cy="3787654"/>
          </a:xfrm>
        </p:grpSpPr>
        <p:pic>
          <p:nvPicPr>
            <p:cNvPr id="12290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4" b="552"/>
            <a:stretch>
              <a:fillRect/>
            </a:stretch>
          </p:blipFill>
          <p:spPr bwMode="auto">
            <a:xfrm>
              <a:off x="636105" y="1671952"/>
              <a:ext cx="7765774" cy="3787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848113" y="2622012"/>
              <a:ext cx="3000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y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037576" y="4251819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591920"/>
            <a:ext cx="1957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Dhruv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Batra, Erik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Suddherth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Marginal Probability</a:t>
            </a:r>
          </a:p>
        </p:txBody>
      </p:sp>
    </p:spTree>
    <p:extLst>
      <p:ext uri="{BB962C8B-B14F-4D97-AF65-F5344CB8AC3E}">
        <p14:creationId xmlns:p14="http://schemas.microsoft.com/office/powerpoint/2010/main" val="1987158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P(Y=y | X=x): What do you believe about Y=y, if I tell you X=x?</a:t>
            </a:r>
          </a:p>
          <a:p>
            <a:endParaRPr lang="en-US" dirty="0"/>
          </a:p>
          <a:p>
            <a:r>
              <a:rPr lang="en-US" dirty="0"/>
              <a:t>P(Andy Murray wins Australian Open 2019)?</a:t>
            </a:r>
          </a:p>
          <a:p>
            <a:endParaRPr lang="en-US" dirty="0"/>
          </a:p>
          <a:p>
            <a:r>
              <a:rPr lang="en-US" dirty="0"/>
              <a:t>What if I tell you:</a:t>
            </a:r>
          </a:p>
          <a:p>
            <a:pPr lvl="1"/>
            <a:r>
              <a:rPr lang="en-US" sz="2400" dirty="0"/>
              <a:t>He has won it five times before</a:t>
            </a:r>
          </a:p>
          <a:p>
            <a:pPr lvl="1"/>
            <a:r>
              <a:rPr lang="en-US" sz="2400" dirty="0"/>
              <a:t>He is currently ranked #307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91920"/>
            <a:ext cx="927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Dhruv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Batra</a:t>
            </a:r>
          </a:p>
        </p:txBody>
      </p:sp>
    </p:spTree>
    <p:extLst>
      <p:ext uri="{BB962C8B-B14F-4D97-AF65-F5344CB8AC3E}">
        <p14:creationId xmlns:p14="http://schemas.microsoft.com/office/powerpoint/2010/main" val="3721116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Conditional Probability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 Bishop</a:t>
            </a:r>
          </a:p>
        </p:txBody>
      </p:sp>
      <p:pic>
        <p:nvPicPr>
          <p:cNvPr id="120834" name="Picture 2" descr="http://research.microsoft.com/en-us/um/people/cmbishop/PRML/prmlfigs-jpg/Figure1.1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39" y="1307148"/>
            <a:ext cx="3308823" cy="230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6" name="Picture 4" descr="http://research.microsoft.com/en-us/um/people/cmbishop/PRML/prmlfigs-jpg/Figure1.11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69" y="1307148"/>
            <a:ext cx="3308823" cy="230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8" name="Picture 6" descr="http://research.microsoft.com/en-us/um/people/cmbishop/PRML/prmlfigs-jpg/Figure1.11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38" y="3776427"/>
            <a:ext cx="3308823" cy="230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40" name="Picture 8" descr="http://research.microsoft.com/en-us/um/people/cmbishop/PRML/prmlfigs-jpg/Figure1.11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68" y="3776427"/>
            <a:ext cx="3308823" cy="230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751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9"/>
          <a:stretch>
            <a:fillRect/>
          </a:stretch>
        </p:blipFill>
        <p:spPr bwMode="auto">
          <a:xfrm>
            <a:off x="457200" y="1417638"/>
            <a:ext cx="5519215" cy="436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6591920"/>
            <a:ext cx="1957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Dhruv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Batra, Erik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Suddherth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Probability</a:t>
            </a:r>
          </a:p>
        </p:txBody>
      </p:sp>
      <p:pic>
        <p:nvPicPr>
          <p:cNvPr id="14339" name="Picture 1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5222013"/>
            <a:ext cx="4651375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364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Sum and Product Rules</a:t>
            </a:r>
          </a:p>
        </p:txBody>
      </p:sp>
      <p:pic>
        <p:nvPicPr>
          <p:cNvPr id="27651" name="Content Placeholder 8" descr="Figure1.10.jp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788" y="1447800"/>
            <a:ext cx="3833812" cy="2511425"/>
          </a:xfrm>
        </p:spPr>
      </p:pic>
      <p:sp>
        <p:nvSpPr>
          <p:cNvPr id="27652" name="Content Placeholder 4"/>
          <p:cNvSpPr>
            <a:spLocks noGrp="1"/>
          </p:cNvSpPr>
          <p:nvPr>
            <p:ph sz="half" idx="2"/>
          </p:nvPr>
        </p:nvSpPr>
        <p:spPr>
          <a:xfrm>
            <a:off x="4876800" y="2057400"/>
            <a:ext cx="3505200" cy="2057400"/>
          </a:xfrm>
        </p:spPr>
        <p:txBody>
          <a:bodyPr/>
          <a:lstStyle/>
          <a:p>
            <a:pPr marL="0" indent="0"/>
            <a:r>
              <a:rPr lang="en-GB" altLang="en-US"/>
              <a:t>Sum Rule</a:t>
            </a:r>
          </a:p>
          <a:p>
            <a:pPr marL="0" indent="0"/>
            <a:endParaRPr lang="en-GB" altLang="en-US"/>
          </a:p>
          <a:p>
            <a:pPr marL="0" indent="0"/>
            <a:endParaRPr lang="en-GB" altLang="en-US"/>
          </a:p>
          <a:p>
            <a:pPr marL="0" indent="0"/>
            <a:endParaRPr lang="en-GB" altLang="en-US"/>
          </a:p>
        </p:txBody>
      </p:sp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762000" y="4191000"/>
            <a:ext cx="4038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Product Rule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654" name="Picture 11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3" y="4767263"/>
            <a:ext cx="58086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2532063"/>
            <a:ext cx="3162300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91920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 Bishop</a:t>
            </a:r>
          </a:p>
        </p:txBody>
      </p:sp>
    </p:spTree>
    <p:extLst>
      <p:ext uri="{BB962C8B-B14F-4D97-AF65-F5344CB8AC3E}">
        <p14:creationId xmlns:p14="http://schemas.microsoft.com/office/powerpoint/2010/main" val="205670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Generalizes the product rule: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Example:</a:t>
            </a:r>
          </a:p>
        </p:txBody>
      </p:sp>
      <p:pic>
        <p:nvPicPr>
          <p:cNvPr id="116738" name="Picture 2" descr="\mathrm  P\left(\bigcap_{k=1}^n A_k\right)  = \prod_{k=1}^n  \mathrm P\left(A_k \,\Bigg|\, \bigcap_{j=1}^{k-1} A_j\right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946" y="2557670"/>
            <a:ext cx="3978344" cy="8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0" name="Picture 4" descr=" \mathrm P(A_4, A_3, A_2, A_1) = \mathrm P(A_4 \mid A_3, A_2, A_1)\cdot \mathrm P(A_3 \mid A_2, A_1)\cdot \mathrm P(A_2 \mid A_1)\cdot \mathrm P(A_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4" y="5000519"/>
            <a:ext cx="8585568" cy="28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1923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Equations from Wikipedia</a:t>
            </a:r>
          </a:p>
        </p:txBody>
      </p:sp>
    </p:spTree>
    <p:extLst>
      <p:ext uri="{BB962C8B-B14F-4D97-AF65-F5344CB8AC3E}">
        <p14:creationId xmlns:p14="http://schemas.microsoft.com/office/powerpoint/2010/main" val="287035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Instance/Memory-based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How many nearby neighbors to look at?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A weighting function (optional)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How to fit with the local points?</a:t>
            </a:r>
          </a:p>
          <a:p>
            <a:pPr>
              <a:buNone/>
            </a:pPr>
            <a:r>
              <a:rPr lang="en-US" i="1" dirty="0"/>
              <a:t>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96390"/>
            <a:ext cx="17668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Slide credit: Carlos </a:t>
            </a:r>
            <a:r>
              <a:rPr lang="en-US" sz="1100" dirty="0" err="1"/>
              <a:t>Guestrin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7442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Independence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dirty="0"/>
              <a:t>A</a:t>
            </a:r>
            <a:r>
              <a:rPr lang="en-US" altLang="en-US" dirty="0"/>
              <a:t> and </a:t>
            </a:r>
            <a:r>
              <a:rPr lang="en-US" altLang="en-US" i="1" dirty="0"/>
              <a:t>B</a:t>
            </a:r>
            <a:r>
              <a:rPr lang="en-US" altLang="en-US" dirty="0"/>
              <a:t> are </a:t>
            </a:r>
            <a:r>
              <a:rPr lang="en-US" altLang="en-US" i="1" dirty="0"/>
              <a:t>independent </a:t>
            </a:r>
            <a:r>
              <a:rPr lang="en-US" altLang="en-US" dirty="0" err="1"/>
              <a:t>iff</a:t>
            </a:r>
            <a:r>
              <a:rPr lang="en-US" altLang="en-US" dirty="0"/>
              <a:t>: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Therefore, if </a:t>
            </a:r>
            <a:r>
              <a:rPr lang="en-US" altLang="en-US" i="1" dirty="0"/>
              <a:t>A</a:t>
            </a:r>
            <a:r>
              <a:rPr lang="en-US" altLang="en-US" dirty="0"/>
              <a:t> and </a:t>
            </a:r>
            <a:r>
              <a:rPr lang="en-US" altLang="en-US" i="1" dirty="0"/>
              <a:t>B</a:t>
            </a:r>
            <a:r>
              <a:rPr lang="en-US" altLang="en-US" dirty="0"/>
              <a:t> are independent:</a:t>
            </a:r>
          </a:p>
        </p:txBody>
      </p:sp>
      <p:graphicFrame>
        <p:nvGraphicFramePr>
          <p:cNvPr id="132100" name="Object 4"/>
          <p:cNvGraphicFramePr>
            <a:graphicFrameLocks noChangeAspect="1"/>
          </p:cNvGraphicFramePr>
          <p:nvPr>
            <p:extLst/>
          </p:nvPr>
        </p:nvGraphicFramePr>
        <p:xfrm>
          <a:off x="1415142" y="2282685"/>
          <a:ext cx="20574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" name="Equation" r:id="rId4" imgW="1002865" imgH="203112" progId="Equation.3">
                  <p:embed/>
                </p:oleObj>
              </mc:Choice>
              <mc:Fallback>
                <p:oleObj name="Equation" r:id="rId4" imgW="1002865" imgH="203112" progId="Equation.3">
                  <p:embed/>
                  <p:pic>
                    <p:nvPicPr>
                      <p:cNvPr id="1321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142" y="2282685"/>
                        <a:ext cx="2057400" cy="415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1" name="Object 5"/>
          <p:cNvGraphicFramePr>
            <a:graphicFrameLocks noChangeAspect="1"/>
          </p:cNvGraphicFramePr>
          <p:nvPr>
            <p:extLst/>
          </p:nvPr>
        </p:nvGraphicFramePr>
        <p:xfrm>
          <a:off x="1415142" y="2816085"/>
          <a:ext cx="20574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" name="Equation" r:id="rId6" imgW="1002865" imgH="203112" progId="Equation.3">
                  <p:embed/>
                </p:oleObj>
              </mc:Choice>
              <mc:Fallback>
                <p:oleObj name="Equation" r:id="rId6" imgW="1002865" imgH="203112" progId="Equation.3">
                  <p:embed/>
                  <p:pic>
                    <p:nvPicPr>
                      <p:cNvPr id="1321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142" y="2816085"/>
                        <a:ext cx="2057400" cy="415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2" name="Object 6"/>
          <p:cNvGraphicFramePr>
            <a:graphicFrameLocks noChangeAspect="1"/>
          </p:cNvGraphicFramePr>
          <p:nvPr>
            <p:extLst/>
          </p:nvPr>
        </p:nvGraphicFramePr>
        <p:xfrm>
          <a:off x="1415142" y="3976911"/>
          <a:ext cx="3824288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" name="Equation" r:id="rId8" imgW="1739900" imgH="419100" progId="Equation.3">
                  <p:embed/>
                </p:oleObj>
              </mc:Choice>
              <mc:Fallback>
                <p:oleObj name="Equation" r:id="rId8" imgW="1739900" imgH="419100" progId="Equation.3">
                  <p:embed/>
                  <p:pic>
                    <p:nvPicPr>
                      <p:cNvPr id="13210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142" y="3976911"/>
                        <a:ext cx="3824288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3" name="Object 7"/>
          <p:cNvGraphicFramePr>
            <a:graphicFrameLocks noChangeAspect="1"/>
          </p:cNvGraphicFramePr>
          <p:nvPr>
            <p:extLst/>
          </p:nvPr>
        </p:nvGraphicFramePr>
        <p:xfrm>
          <a:off x="1415142" y="5119911"/>
          <a:ext cx="35052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7" name="Equation" r:id="rId10" imgW="1384300" imgH="203200" progId="Equation.3">
                  <p:embed/>
                </p:oleObj>
              </mc:Choice>
              <mc:Fallback>
                <p:oleObj name="Equation" r:id="rId10" imgW="1384300" imgH="203200" progId="Equation.3">
                  <p:embed/>
                  <p:pic>
                    <p:nvPicPr>
                      <p:cNvPr id="13210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142" y="5119911"/>
                        <a:ext cx="350520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3625850" y="2543714"/>
            <a:ext cx="4911194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These two constraints are logically equivalent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963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Ray Mooney</a:t>
            </a:r>
          </a:p>
        </p:txBody>
      </p:sp>
    </p:spTree>
    <p:extLst>
      <p:ext uri="{BB962C8B-B14F-4D97-AF65-F5344CB8AC3E}">
        <p14:creationId xmlns:p14="http://schemas.microsoft.com/office/powerpoint/2010/main" val="3459195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</a:t>
            </a:r>
          </a:p>
        </p:txBody>
      </p:sp>
      <p:sp>
        <p:nvSpPr>
          <p:cNvPr id="1179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ym typeface="Symbol" pitchFamily="18" charset="2"/>
              </a:rPr>
              <a:t>Marginal: </a:t>
            </a:r>
            <a:r>
              <a:rPr lang="en-US" i="1" dirty="0">
                <a:sym typeface="Symbol" pitchFamily="18" charset="2"/>
              </a:rPr>
              <a:t>P</a:t>
            </a:r>
            <a:r>
              <a:rPr lang="en-US" dirty="0">
                <a:sym typeface="Symbol" pitchFamily="18" charset="2"/>
              </a:rPr>
              <a:t> satisfies </a:t>
            </a:r>
            <a:r>
              <a:rPr lang="en-US" dirty="0"/>
              <a:t>(</a:t>
            </a:r>
            <a:r>
              <a:rPr lang="en-US" b="1" dirty="0"/>
              <a:t>X </a:t>
            </a:r>
            <a:r>
              <a:rPr lang="en-US" dirty="0">
                <a:sym typeface="Symbol" pitchFamily="18" charset="2"/>
              </a:rPr>
              <a:t> </a:t>
            </a:r>
            <a:r>
              <a:rPr lang="en-US" b="1" dirty="0">
                <a:sym typeface="Symbol" pitchFamily="18" charset="2"/>
              </a:rPr>
              <a:t>Y</a:t>
            </a:r>
            <a:r>
              <a:rPr lang="en-US" dirty="0">
                <a:sym typeface="Symbol" pitchFamily="18" charset="2"/>
              </a:rPr>
              <a:t>) if and only if</a:t>
            </a:r>
          </a:p>
          <a:p>
            <a:pPr lvl="1" eaLnBrk="1" hangingPunct="1"/>
            <a:r>
              <a:rPr lang="en-US" dirty="0"/>
              <a:t>P(</a:t>
            </a:r>
            <a:r>
              <a:rPr lang="en-US" b="1" dirty="0"/>
              <a:t>X=</a:t>
            </a:r>
            <a:r>
              <a:rPr lang="en-US" b="1" dirty="0" err="1"/>
              <a:t>x</a:t>
            </a:r>
            <a:r>
              <a:rPr lang="en-US" dirty="0" err="1">
                <a:sym typeface="Symbol" pitchFamily="18" charset="2"/>
              </a:rPr>
              <a:t>,</a:t>
            </a:r>
            <a:r>
              <a:rPr lang="en-US" b="1" dirty="0" err="1">
                <a:sym typeface="Symbol" pitchFamily="18" charset="2"/>
              </a:rPr>
              <a:t>Y</a:t>
            </a:r>
            <a:r>
              <a:rPr lang="en-US" b="1" dirty="0">
                <a:sym typeface="Symbol" pitchFamily="18" charset="2"/>
              </a:rPr>
              <a:t>=y</a:t>
            </a:r>
            <a:r>
              <a:rPr lang="en-US" dirty="0">
                <a:sym typeface="Symbol" pitchFamily="18" charset="2"/>
              </a:rPr>
              <a:t>) = </a:t>
            </a:r>
            <a:r>
              <a:rPr lang="en-US" dirty="0"/>
              <a:t>P(</a:t>
            </a:r>
            <a:r>
              <a:rPr lang="en-US" b="1" dirty="0"/>
              <a:t>X=x</a:t>
            </a:r>
            <a:r>
              <a:rPr lang="en-US" dirty="0">
                <a:sym typeface="Symbol" pitchFamily="18" charset="2"/>
              </a:rPr>
              <a:t>) </a:t>
            </a:r>
            <a:r>
              <a:rPr lang="en-US" dirty="0"/>
              <a:t>P(</a:t>
            </a:r>
            <a:r>
              <a:rPr lang="en-US" b="1" dirty="0">
                <a:sym typeface="Symbol" pitchFamily="18" charset="2"/>
              </a:rPr>
              <a:t>Y=y</a:t>
            </a:r>
            <a:r>
              <a:rPr lang="en-US" dirty="0">
                <a:sym typeface="Symbol" pitchFamily="18" charset="2"/>
              </a:rPr>
              <a:t>),          	         </a:t>
            </a:r>
            <a:r>
              <a:rPr lang="en-US" dirty="0">
                <a:sym typeface="Symbol"/>
              </a:rPr>
              <a:t></a:t>
            </a:r>
            <a:r>
              <a:rPr lang="en-US" b="1" dirty="0" err="1">
                <a:sym typeface="Symbol" pitchFamily="18" charset="2"/>
              </a:rPr>
              <a:t>x</a:t>
            </a:r>
            <a:r>
              <a:rPr lang="en-US" dirty="0" err="1">
                <a:sym typeface="Symbol"/>
              </a:rPr>
              <a:t></a:t>
            </a:r>
            <a:r>
              <a:rPr lang="en-US" dirty="0" err="1">
                <a:sym typeface="Symbol" pitchFamily="18" charset="2"/>
              </a:rPr>
              <a:t>Val</a:t>
            </a:r>
            <a:r>
              <a:rPr lang="en-US" dirty="0">
                <a:sym typeface="Symbol" pitchFamily="18" charset="2"/>
              </a:rPr>
              <a:t>(</a:t>
            </a:r>
            <a:r>
              <a:rPr lang="en-US" b="1" dirty="0">
                <a:sym typeface="Symbol" pitchFamily="18" charset="2"/>
              </a:rPr>
              <a:t>X</a:t>
            </a:r>
            <a:r>
              <a:rPr lang="en-US" dirty="0">
                <a:sym typeface="Symbol" pitchFamily="18" charset="2"/>
              </a:rPr>
              <a:t>), </a:t>
            </a:r>
            <a:r>
              <a:rPr lang="en-US" b="1" dirty="0" err="1">
                <a:sym typeface="Symbol" pitchFamily="18" charset="2"/>
              </a:rPr>
              <a:t>y</a:t>
            </a:r>
            <a:r>
              <a:rPr lang="en-US" dirty="0" err="1">
                <a:sym typeface="Symbol"/>
              </a:rPr>
              <a:t></a:t>
            </a:r>
            <a:r>
              <a:rPr lang="en-US" dirty="0" err="1">
                <a:sym typeface="Symbol" pitchFamily="18" charset="2"/>
              </a:rPr>
              <a:t>Val</a:t>
            </a:r>
            <a:r>
              <a:rPr lang="en-US" dirty="0">
                <a:sym typeface="Symbol" pitchFamily="18" charset="2"/>
              </a:rPr>
              <a:t>(</a:t>
            </a:r>
            <a:r>
              <a:rPr lang="en-US" b="1" dirty="0">
                <a:sym typeface="Symbol" pitchFamily="18" charset="2"/>
              </a:rPr>
              <a:t>Y</a:t>
            </a:r>
            <a:r>
              <a:rPr lang="en-US" dirty="0">
                <a:sym typeface="Symbol" pitchFamily="18" charset="2"/>
              </a:rPr>
              <a:t>)</a:t>
            </a:r>
          </a:p>
          <a:p>
            <a:pPr lvl="1" eaLnBrk="1" hangingPunct="1"/>
            <a:endParaRPr lang="en-US" dirty="0">
              <a:sym typeface="Symbol" pitchFamily="18" charset="2"/>
            </a:endParaRPr>
          </a:p>
          <a:p>
            <a:pPr eaLnBrk="1" hangingPunct="1"/>
            <a:r>
              <a:rPr lang="en-US" dirty="0">
                <a:sym typeface="Symbol" pitchFamily="18" charset="2"/>
              </a:rPr>
              <a:t>Conditional: </a:t>
            </a:r>
            <a:r>
              <a:rPr lang="en-US" i="1" dirty="0">
                <a:sym typeface="Symbol" pitchFamily="18" charset="2"/>
              </a:rPr>
              <a:t>P</a:t>
            </a:r>
            <a:r>
              <a:rPr lang="en-US" dirty="0">
                <a:sym typeface="Symbol" pitchFamily="18" charset="2"/>
              </a:rPr>
              <a:t> satisfies </a:t>
            </a:r>
            <a:r>
              <a:rPr lang="en-US" dirty="0"/>
              <a:t>(</a:t>
            </a:r>
            <a:r>
              <a:rPr lang="en-US" b="1" dirty="0"/>
              <a:t>X </a:t>
            </a:r>
            <a:r>
              <a:rPr lang="en-US" dirty="0">
                <a:sym typeface="Symbol" pitchFamily="18" charset="2"/>
              </a:rPr>
              <a:t> </a:t>
            </a:r>
            <a:r>
              <a:rPr lang="en-US" b="1" dirty="0">
                <a:sym typeface="Symbol" pitchFamily="18" charset="2"/>
              </a:rPr>
              <a:t>Y </a:t>
            </a:r>
            <a:r>
              <a:rPr lang="en-US" dirty="0">
                <a:sym typeface="Symbol" pitchFamily="18" charset="2"/>
              </a:rPr>
              <a:t>| </a:t>
            </a:r>
            <a:r>
              <a:rPr lang="en-US" b="1" dirty="0">
                <a:sym typeface="Symbol" pitchFamily="18" charset="2"/>
              </a:rPr>
              <a:t>Z</a:t>
            </a:r>
            <a:r>
              <a:rPr lang="en-US" dirty="0">
                <a:sym typeface="Symbol" pitchFamily="18" charset="2"/>
              </a:rPr>
              <a:t>) if and only if</a:t>
            </a:r>
          </a:p>
          <a:p>
            <a:pPr lvl="1" eaLnBrk="1" hangingPunct="1"/>
            <a:r>
              <a:rPr lang="en-US" dirty="0"/>
              <a:t>P(</a:t>
            </a:r>
            <a:r>
              <a:rPr lang="en-US" b="1" dirty="0"/>
              <a:t>X</a:t>
            </a:r>
            <a:r>
              <a:rPr lang="en-US" dirty="0">
                <a:sym typeface="Symbol" pitchFamily="18" charset="2"/>
              </a:rPr>
              <a:t>,</a:t>
            </a:r>
            <a:r>
              <a:rPr lang="en-US" b="1" dirty="0">
                <a:sym typeface="Symbol" pitchFamily="18" charset="2"/>
              </a:rPr>
              <a:t>Y</a:t>
            </a:r>
            <a:r>
              <a:rPr lang="en-US" dirty="0">
                <a:sym typeface="Symbol" pitchFamily="18" charset="2"/>
              </a:rPr>
              <a:t>|</a:t>
            </a:r>
            <a:r>
              <a:rPr lang="en-US" b="1" dirty="0">
                <a:sym typeface="Symbol" pitchFamily="18" charset="2"/>
              </a:rPr>
              <a:t>Z</a:t>
            </a:r>
            <a:r>
              <a:rPr lang="en-US" dirty="0">
                <a:sym typeface="Symbol" pitchFamily="18" charset="2"/>
              </a:rPr>
              <a:t>) = </a:t>
            </a:r>
            <a:r>
              <a:rPr lang="en-US" dirty="0"/>
              <a:t>P(</a:t>
            </a:r>
            <a:r>
              <a:rPr lang="en-US" b="1" dirty="0"/>
              <a:t>X</a:t>
            </a:r>
            <a:r>
              <a:rPr lang="en-US" dirty="0">
                <a:sym typeface="Symbol" pitchFamily="18" charset="2"/>
              </a:rPr>
              <a:t>|</a:t>
            </a:r>
            <a:r>
              <a:rPr lang="en-US" b="1" dirty="0">
                <a:sym typeface="Symbol" pitchFamily="18" charset="2"/>
              </a:rPr>
              <a:t>Z</a:t>
            </a:r>
            <a:r>
              <a:rPr lang="en-US" dirty="0">
                <a:sym typeface="Symbol" pitchFamily="18" charset="2"/>
              </a:rPr>
              <a:t>) </a:t>
            </a:r>
            <a:r>
              <a:rPr lang="en-US" dirty="0"/>
              <a:t>P(</a:t>
            </a:r>
            <a:r>
              <a:rPr lang="en-US" b="1" dirty="0">
                <a:sym typeface="Symbol" pitchFamily="18" charset="2"/>
              </a:rPr>
              <a:t>Y</a:t>
            </a:r>
            <a:r>
              <a:rPr lang="en-US" dirty="0">
                <a:sym typeface="Symbol" pitchFamily="18" charset="2"/>
              </a:rPr>
              <a:t>|</a:t>
            </a:r>
            <a:r>
              <a:rPr lang="en-US" b="1" dirty="0">
                <a:sym typeface="Symbol" pitchFamily="18" charset="2"/>
              </a:rPr>
              <a:t>Z</a:t>
            </a:r>
            <a:r>
              <a:rPr lang="en-US" dirty="0">
                <a:sym typeface="Symbol" pitchFamily="18" charset="2"/>
              </a:rPr>
              <a:t>),      			</a:t>
            </a:r>
            <a:r>
              <a:rPr lang="en-US" dirty="0">
                <a:sym typeface="Symbol"/>
              </a:rPr>
              <a:t></a:t>
            </a:r>
            <a:r>
              <a:rPr lang="en-US" b="1" dirty="0" err="1">
                <a:sym typeface="Symbol" pitchFamily="18" charset="2"/>
              </a:rPr>
              <a:t>x</a:t>
            </a:r>
            <a:r>
              <a:rPr lang="en-US" dirty="0" err="1">
                <a:sym typeface="Symbol"/>
              </a:rPr>
              <a:t></a:t>
            </a:r>
            <a:r>
              <a:rPr lang="en-US" dirty="0" err="1">
                <a:sym typeface="Symbol" pitchFamily="18" charset="2"/>
              </a:rPr>
              <a:t>Val</a:t>
            </a:r>
            <a:r>
              <a:rPr lang="en-US" dirty="0">
                <a:sym typeface="Symbol" pitchFamily="18" charset="2"/>
              </a:rPr>
              <a:t>(</a:t>
            </a:r>
            <a:r>
              <a:rPr lang="en-US" b="1" dirty="0">
                <a:sym typeface="Symbol" pitchFamily="18" charset="2"/>
              </a:rPr>
              <a:t>X</a:t>
            </a:r>
            <a:r>
              <a:rPr lang="en-US" dirty="0">
                <a:sym typeface="Symbol" pitchFamily="18" charset="2"/>
              </a:rPr>
              <a:t>), </a:t>
            </a:r>
            <a:r>
              <a:rPr lang="en-US" b="1" dirty="0" err="1">
                <a:sym typeface="Symbol" pitchFamily="18" charset="2"/>
              </a:rPr>
              <a:t>y</a:t>
            </a:r>
            <a:r>
              <a:rPr lang="en-US" dirty="0" err="1">
                <a:sym typeface="Symbol"/>
              </a:rPr>
              <a:t></a:t>
            </a:r>
            <a:r>
              <a:rPr lang="en-US" dirty="0" err="1">
                <a:sym typeface="Symbol" pitchFamily="18" charset="2"/>
              </a:rPr>
              <a:t>Val</a:t>
            </a:r>
            <a:r>
              <a:rPr lang="en-US" dirty="0">
                <a:sym typeface="Symbol" pitchFamily="18" charset="2"/>
              </a:rPr>
              <a:t>(</a:t>
            </a:r>
            <a:r>
              <a:rPr lang="en-US" b="1" dirty="0">
                <a:sym typeface="Symbol" pitchFamily="18" charset="2"/>
              </a:rPr>
              <a:t>Y</a:t>
            </a:r>
            <a:r>
              <a:rPr lang="en-US" dirty="0">
                <a:sym typeface="Symbol" pitchFamily="18" charset="2"/>
              </a:rPr>
              <a:t>), </a:t>
            </a:r>
            <a:r>
              <a:rPr lang="en-US" b="1" dirty="0" err="1">
                <a:sym typeface="Symbol" pitchFamily="18" charset="2"/>
              </a:rPr>
              <a:t>z</a:t>
            </a:r>
            <a:r>
              <a:rPr lang="en-US" dirty="0" err="1">
                <a:sym typeface="Symbol"/>
              </a:rPr>
              <a:t></a:t>
            </a:r>
            <a:r>
              <a:rPr lang="en-US" dirty="0" err="1">
                <a:sym typeface="Symbol" pitchFamily="18" charset="2"/>
              </a:rPr>
              <a:t>Val</a:t>
            </a:r>
            <a:r>
              <a:rPr lang="en-US" dirty="0">
                <a:sym typeface="Symbol" pitchFamily="18" charset="2"/>
              </a:rPr>
              <a:t>(</a:t>
            </a:r>
            <a:r>
              <a:rPr lang="en-US" b="1" dirty="0">
                <a:sym typeface="Symbol" pitchFamily="18" charset="2"/>
              </a:rPr>
              <a:t>Z</a:t>
            </a:r>
            <a:r>
              <a:rPr lang="en-US" dirty="0">
                <a:sym typeface="Symbol" pitchFamily="18" charset="2"/>
              </a:rPr>
              <a:t>)</a:t>
            </a:r>
          </a:p>
          <a:p>
            <a:pPr eaLnBrk="1" hangingPunct="1"/>
            <a:endParaRPr lang="en-US" dirty="0">
              <a:sym typeface="Symbol" pitchFamily="18" charset="2"/>
            </a:endParaRPr>
          </a:p>
          <a:p>
            <a:pPr lvl="1" eaLnBrk="1" hangingPunct="1"/>
            <a:endParaRPr lang="en-US" dirty="0">
              <a:sym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91920"/>
            <a:ext cx="927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Dhruv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Batra</a:t>
            </a:r>
          </a:p>
        </p:txBody>
      </p:sp>
    </p:spTree>
    <p:extLst>
      <p:ext uri="{BB962C8B-B14F-4D97-AF65-F5344CB8AC3E}">
        <p14:creationId xmlns:p14="http://schemas.microsoft.com/office/powerpoint/2010/main" val="3469229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9651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2" b="12622"/>
          <a:stretch>
            <a:fillRect/>
          </a:stretch>
        </p:blipFill>
        <p:spPr bwMode="auto">
          <a:xfrm>
            <a:off x="487362" y="1590675"/>
            <a:ext cx="8199438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718312" y="2581345"/>
            <a:ext cx="3048000" cy="1954212"/>
            <a:chOff x="5638800" y="2236788"/>
            <a:chExt cx="3048000" cy="1954212"/>
          </a:xfrm>
        </p:grpSpPr>
        <p:pic>
          <p:nvPicPr>
            <p:cNvPr id="16387" name="Picture 1" descr="latex-image-1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075" y="3260725"/>
              <a:ext cx="2719388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8" name="Picture 2" descr="latex-image-1.pd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2236788"/>
              <a:ext cx="137160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9" name="Picture 3" descr="latex-image-1.pd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3849688"/>
              <a:ext cx="3048000" cy="34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0" name="Up-Down Arrow 4"/>
            <p:cNvSpPr>
              <a:spLocks noChangeArrowheads="1"/>
            </p:cNvSpPr>
            <p:nvPr/>
          </p:nvSpPr>
          <p:spPr bwMode="auto">
            <a:xfrm>
              <a:off x="6881813" y="2706688"/>
              <a:ext cx="304800" cy="533400"/>
            </a:xfrm>
            <a:prstGeom prst="upDownArrow">
              <a:avLst>
                <a:gd name="adj1" fmla="val 50000"/>
                <a:gd name="adj2" fmla="val 49997"/>
              </a:avLst>
            </a:prstGeom>
            <a:solidFill>
              <a:schemeClr val="tx2"/>
            </a:solidFill>
            <a:ln w="9525">
              <a:solidFill>
                <a:srgbClr val="0064E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97" charset="-128"/>
                <a:cs typeface="+mn-c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6591920"/>
            <a:ext cx="1922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Dhruv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Batra, Erik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Suddherth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</a:t>
            </a:r>
          </a:p>
        </p:txBody>
      </p:sp>
    </p:spTree>
    <p:extLst>
      <p:ext uri="{BB962C8B-B14F-4D97-AF65-F5344CB8AC3E}">
        <p14:creationId xmlns:p14="http://schemas.microsoft.com/office/powerpoint/2010/main" val="224374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Bayes’ Theorem</a:t>
            </a:r>
          </a:p>
        </p:txBody>
      </p:sp>
      <p:pic>
        <p:nvPicPr>
          <p:cNvPr id="29699" name="Content Placeholder 4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2133600"/>
            <a:ext cx="2590800" cy="633413"/>
          </a:xfrm>
          <a:gradFill rotWithShape="1">
            <a:gsLst>
              <a:gs pos="0">
                <a:srgbClr val="0064C8"/>
              </a:gs>
              <a:gs pos="100000">
                <a:srgbClr val="FFFFFF"/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9700" name="Picture 1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3176588"/>
            <a:ext cx="2643188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2714625" y="4262438"/>
            <a:ext cx="3810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posterior 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 likelihood × prior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91920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 Bishop</a:t>
            </a:r>
          </a:p>
        </p:txBody>
      </p:sp>
    </p:spTree>
    <p:extLst>
      <p:ext uri="{BB962C8B-B14F-4D97-AF65-F5344CB8AC3E}">
        <p14:creationId xmlns:p14="http://schemas.microsoft.com/office/powerpoint/2010/main" val="14597267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Expectations</a:t>
            </a:r>
          </a:p>
        </p:txBody>
      </p:sp>
      <p:pic>
        <p:nvPicPr>
          <p:cNvPr id="32771" name="Picture 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2157413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19300"/>
            <a:ext cx="24145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8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4495800"/>
            <a:ext cx="21859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505200"/>
            <a:ext cx="2690812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Box 11"/>
          <p:cNvSpPr txBox="1">
            <a:spLocks noChangeArrowheads="1"/>
          </p:cNvSpPr>
          <p:nvPr/>
        </p:nvSpPr>
        <p:spPr bwMode="auto">
          <a:xfrm>
            <a:off x="5029200" y="3316288"/>
            <a:ext cx="2971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Conditional Expectation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(discrete)</a:t>
            </a:r>
          </a:p>
        </p:txBody>
      </p:sp>
      <p:sp>
        <p:nvSpPr>
          <p:cNvPr id="32776" name="TextBox 12"/>
          <p:cNvSpPr txBox="1">
            <a:spLocks noChangeArrowheads="1"/>
          </p:cNvSpPr>
          <p:nvPr/>
        </p:nvSpPr>
        <p:spPr bwMode="auto">
          <a:xfrm>
            <a:off x="5029200" y="4459288"/>
            <a:ext cx="2971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Approximate Expectation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(discrete and continuous)</a:t>
            </a:r>
          </a:p>
        </p:txBody>
      </p:sp>
      <p:grpSp>
        <p:nvGrpSpPr>
          <p:cNvPr id="32777" name="Group 30"/>
          <p:cNvGrpSpPr>
            <a:grpSpLocks/>
          </p:cNvGrpSpPr>
          <p:nvPr/>
        </p:nvGrpSpPr>
        <p:grpSpPr bwMode="auto">
          <a:xfrm>
            <a:off x="1589088" y="3852863"/>
            <a:ext cx="990600" cy="153987"/>
            <a:chOff x="1905000" y="4114800"/>
            <a:chExt cx="990600" cy="153988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1905000" y="4267201"/>
              <a:ext cx="990600" cy="1587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5400000" flipH="1" flipV="1">
              <a:off x="1829594" y="4190206"/>
              <a:ext cx="152401" cy="1587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0" y="6591920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 Bishop</a:t>
            </a:r>
          </a:p>
        </p:txBody>
      </p:sp>
    </p:spTree>
    <p:extLst>
      <p:ext uri="{BB962C8B-B14F-4D97-AF65-F5344CB8AC3E}">
        <p14:creationId xmlns:p14="http://schemas.microsoft.com/office/powerpoint/2010/main" val="34398249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Entropy</a:t>
            </a:r>
          </a:p>
        </p:txBody>
      </p:sp>
      <p:pic>
        <p:nvPicPr>
          <p:cNvPr id="59395" name="Picture 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2109788"/>
            <a:ext cx="2919412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Box 5"/>
          <p:cNvSpPr txBox="1">
            <a:spLocks noChangeArrowheads="1"/>
          </p:cNvSpPr>
          <p:nvPr/>
        </p:nvSpPr>
        <p:spPr bwMode="auto">
          <a:xfrm>
            <a:off x="685800" y="3306763"/>
            <a:ext cx="76962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Important quantity in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coding theory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statistical physics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machine learning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91920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 Bishop</a:t>
            </a:r>
          </a:p>
        </p:txBody>
      </p:sp>
    </p:spTree>
    <p:extLst>
      <p:ext uri="{BB962C8B-B14F-4D97-AF65-F5344CB8AC3E}">
        <p14:creationId xmlns:p14="http://schemas.microsoft.com/office/powerpoint/2010/main" val="6242759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Entropy</a:t>
            </a:r>
          </a:p>
        </p:txBody>
      </p:sp>
      <p:pic>
        <p:nvPicPr>
          <p:cNvPr id="63491" name="Content Placeholder 3" descr="Figure1.30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133600"/>
            <a:ext cx="3678238" cy="3165475"/>
          </a:xfrm>
        </p:spPr>
      </p:pic>
      <p:pic>
        <p:nvPicPr>
          <p:cNvPr id="63492" name="Picture 4" descr="Figure1.30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3678238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91920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 Bishop</a:t>
            </a:r>
          </a:p>
        </p:txBody>
      </p:sp>
    </p:spTree>
    <p:extLst>
      <p:ext uri="{BB962C8B-B14F-4D97-AF65-F5344CB8AC3E}">
        <p14:creationId xmlns:p14="http://schemas.microsoft.com/office/powerpoint/2010/main" val="39093062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Kullback-Leibler Divergence</a:t>
            </a:r>
          </a:p>
        </p:txBody>
      </p:sp>
      <p:pic>
        <p:nvPicPr>
          <p:cNvPr id="66563" name="Content Placeholder 4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905000"/>
            <a:ext cx="6502400" cy="1347788"/>
          </a:xfrm>
        </p:spPr>
      </p:pic>
      <p:pic>
        <p:nvPicPr>
          <p:cNvPr id="66564" name="Picture 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3810000"/>
            <a:ext cx="477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8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205413"/>
            <a:ext cx="139541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5205413"/>
            <a:ext cx="218757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91920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 Bishop</a:t>
            </a:r>
          </a:p>
        </p:txBody>
      </p:sp>
    </p:spTree>
    <p:extLst>
      <p:ext uri="{BB962C8B-B14F-4D97-AF65-F5344CB8AC3E}">
        <p14:creationId xmlns:p14="http://schemas.microsoft.com/office/powerpoint/2010/main" val="12048213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Mutual Information</a:t>
            </a:r>
          </a:p>
        </p:txBody>
      </p:sp>
      <p:pic>
        <p:nvPicPr>
          <p:cNvPr id="67587" name="Picture 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2133600"/>
            <a:ext cx="523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33800"/>
            <a:ext cx="431958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91920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 Bishop</a:t>
            </a:r>
          </a:p>
        </p:txBody>
      </p:sp>
    </p:spTree>
    <p:extLst>
      <p:ext uri="{BB962C8B-B14F-4D97-AF65-F5344CB8AC3E}">
        <p14:creationId xmlns:p14="http://schemas.microsoft.com/office/powerpoint/2010/main" val="31139084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/ Prior / Posterior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A hypothesis (model, function, parameter set, weights) is denoted as </a:t>
            </a:r>
            <a:r>
              <a:rPr lang="en-US" sz="2800" i="1" dirty="0"/>
              <a:t>h</a:t>
            </a:r>
            <a:r>
              <a:rPr lang="en-US" sz="2800" dirty="0"/>
              <a:t>; it is one member of the hypothesis space </a:t>
            </a:r>
            <a:r>
              <a:rPr lang="en-US" sz="2800" i="1" dirty="0"/>
              <a:t>H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A set of training examples is denoted as </a:t>
            </a:r>
            <a:r>
              <a:rPr lang="en-US" sz="2800" i="1" dirty="0"/>
              <a:t>D</a:t>
            </a:r>
            <a:r>
              <a:rPr lang="en-US" sz="2800" dirty="0"/>
              <a:t>,  a collection of (</a:t>
            </a:r>
            <a:r>
              <a:rPr lang="en-US" sz="2800" b="1" dirty="0"/>
              <a:t>x</a:t>
            </a:r>
            <a:r>
              <a:rPr lang="en-US" sz="2800" dirty="0"/>
              <a:t>, y) pairs for 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Pr(</a:t>
            </a:r>
            <a:r>
              <a:rPr lang="en-US" sz="2800" i="1" dirty="0"/>
              <a:t>h</a:t>
            </a:r>
            <a:r>
              <a:rPr lang="en-US" sz="2800" dirty="0"/>
              <a:t>) – the </a:t>
            </a:r>
            <a:r>
              <a:rPr lang="en-US" sz="2800" i="1" dirty="0"/>
              <a:t>prior probability of the hypothesis</a:t>
            </a:r>
            <a:r>
              <a:rPr lang="en-US" sz="2800" dirty="0"/>
              <a:t> – without observing any training data, what is the probability that </a:t>
            </a:r>
            <a:r>
              <a:rPr lang="en-US" sz="2800" i="1" dirty="0"/>
              <a:t>h</a:t>
            </a:r>
            <a:r>
              <a:rPr lang="en-US" sz="2800" dirty="0"/>
              <a:t> is the target function we want?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919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Rebecca Hwa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r>
              <a:rPr lang="en-US" b="1" dirty="0"/>
              <a:t>Euclidean (and others)</a:t>
            </a:r>
          </a:p>
          <a:p>
            <a:pPr lvl="1"/>
            <a:endParaRPr lang="en-US" dirty="0"/>
          </a:p>
          <a:p>
            <a:r>
              <a:rPr lang="en-US" i="1" dirty="0"/>
              <a:t>How many nearby neighbors to look at?</a:t>
            </a:r>
          </a:p>
          <a:p>
            <a:pPr lvl="1"/>
            <a:r>
              <a:rPr lang="en-US" b="1" dirty="0"/>
              <a:t>1</a:t>
            </a:r>
          </a:p>
          <a:p>
            <a:pPr lvl="1"/>
            <a:endParaRPr lang="en-US" dirty="0"/>
          </a:p>
          <a:p>
            <a:r>
              <a:rPr lang="en-US" i="1" dirty="0"/>
              <a:t>A weighting function (optional)</a:t>
            </a:r>
          </a:p>
          <a:p>
            <a:pPr lvl="1"/>
            <a:r>
              <a:rPr lang="en-US" b="1" dirty="0"/>
              <a:t>Not used</a:t>
            </a:r>
          </a:p>
          <a:p>
            <a:pPr lvl="1"/>
            <a:endParaRPr lang="en-US" dirty="0"/>
          </a:p>
          <a:p>
            <a:r>
              <a:rPr lang="en-US" i="1" dirty="0"/>
              <a:t>How to fit with the local points?</a:t>
            </a:r>
          </a:p>
          <a:p>
            <a:pPr lvl="1"/>
            <a:r>
              <a:rPr lang="en-US" b="1" dirty="0"/>
              <a:t>Predict the same output as the nearest neighbor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96390"/>
            <a:ext cx="17668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Slide credit: Carlos </a:t>
            </a:r>
            <a:r>
              <a:rPr lang="en-US" sz="1100"/>
              <a:t>Guestrin</a:t>
            </a:r>
            <a:endParaRPr lang="en-US" sz="11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/>
              <a:t>-Nearest Neighbor Classifier</a:t>
            </a:r>
          </a:p>
        </p:txBody>
      </p:sp>
    </p:spTree>
    <p:extLst>
      <p:ext uri="{BB962C8B-B14F-4D97-AF65-F5344CB8AC3E}">
        <p14:creationId xmlns:p14="http://schemas.microsoft.com/office/powerpoint/2010/main" val="27601589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/ Prior / Posterior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Pr(</a:t>
            </a:r>
            <a:r>
              <a:rPr lang="en-US" sz="2800" i="1" dirty="0"/>
              <a:t>D</a:t>
            </a:r>
            <a:r>
              <a:rPr lang="en-US" sz="2800" dirty="0"/>
              <a:t>) – the </a:t>
            </a:r>
            <a:r>
              <a:rPr lang="en-US" sz="2800" i="1" dirty="0"/>
              <a:t>prior probability of the observed data</a:t>
            </a:r>
            <a:r>
              <a:rPr lang="en-US" sz="2800" dirty="0"/>
              <a:t> – chance of getting the particular set of training examples </a:t>
            </a:r>
            <a:r>
              <a:rPr lang="en-US" sz="2800" i="1" dirty="0"/>
              <a:t>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Pr(</a:t>
            </a:r>
            <a:r>
              <a:rPr lang="en-US" sz="2800" i="1" dirty="0" err="1"/>
              <a:t>h</a:t>
            </a:r>
            <a:r>
              <a:rPr lang="en-US" sz="2800" dirty="0" err="1"/>
              <a:t>|</a:t>
            </a:r>
            <a:r>
              <a:rPr lang="en-US" sz="2800" i="1" dirty="0" err="1"/>
              <a:t>D</a:t>
            </a:r>
            <a:r>
              <a:rPr lang="en-US" sz="2800" dirty="0"/>
              <a:t>) – the </a:t>
            </a:r>
            <a:r>
              <a:rPr lang="en-US" sz="2800" i="1" dirty="0"/>
              <a:t>posterior probability of h</a:t>
            </a:r>
            <a:r>
              <a:rPr lang="en-US" sz="2800" dirty="0"/>
              <a:t> – what is the probability that </a:t>
            </a:r>
            <a:r>
              <a:rPr lang="en-US" sz="2800" i="1" dirty="0"/>
              <a:t>h</a:t>
            </a:r>
            <a:r>
              <a:rPr lang="en-US" sz="2800" dirty="0"/>
              <a:t> is the target given that we have observed </a:t>
            </a:r>
            <a:r>
              <a:rPr lang="en-US" sz="2800" i="1" dirty="0"/>
              <a:t>D</a:t>
            </a:r>
            <a:r>
              <a:rPr lang="en-US" sz="2800" dirty="0"/>
              <a:t>?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Pr(</a:t>
            </a:r>
            <a:r>
              <a:rPr lang="en-US" sz="2800" i="1" dirty="0" err="1"/>
              <a:t>D</a:t>
            </a:r>
            <a:r>
              <a:rPr lang="en-US" sz="2800" dirty="0" err="1"/>
              <a:t>|</a:t>
            </a:r>
            <a:r>
              <a:rPr lang="en-US" sz="2800" i="1" dirty="0" err="1"/>
              <a:t>h</a:t>
            </a:r>
            <a:r>
              <a:rPr lang="en-US" sz="2800" dirty="0"/>
              <a:t>) – the probability of getting </a:t>
            </a:r>
            <a:r>
              <a:rPr lang="en-US" sz="2800" i="1" dirty="0"/>
              <a:t>D</a:t>
            </a:r>
            <a:r>
              <a:rPr lang="en-US" sz="2800" dirty="0"/>
              <a:t> if </a:t>
            </a:r>
            <a:r>
              <a:rPr lang="en-US" sz="2800" i="1" dirty="0"/>
              <a:t>h</a:t>
            </a:r>
            <a:r>
              <a:rPr lang="en-US" sz="2800" dirty="0"/>
              <a:t> were true (a.k.a. </a:t>
            </a:r>
            <a:r>
              <a:rPr lang="en-US" sz="2800" i="1" dirty="0"/>
              <a:t>likelihood of the data</a:t>
            </a:r>
            <a:r>
              <a:rPr lang="en-US" sz="28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Pr(</a:t>
            </a:r>
            <a:r>
              <a:rPr lang="en-US" sz="2800" i="1" dirty="0" err="1"/>
              <a:t>h</a:t>
            </a:r>
            <a:r>
              <a:rPr lang="en-US" sz="2800" dirty="0" err="1"/>
              <a:t>|</a:t>
            </a:r>
            <a:r>
              <a:rPr lang="en-US" sz="2800" i="1" dirty="0" err="1"/>
              <a:t>D</a:t>
            </a:r>
            <a:r>
              <a:rPr lang="en-US" sz="2800" dirty="0"/>
              <a:t>) = Pr(</a:t>
            </a:r>
            <a:r>
              <a:rPr lang="en-US" sz="2800" i="1" dirty="0" err="1"/>
              <a:t>D</a:t>
            </a:r>
            <a:r>
              <a:rPr lang="en-US" sz="2800" dirty="0" err="1"/>
              <a:t>|</a:t>
            </a:r>
            <a:r>
              <a:rPr lang="en-US" sz="2800" i="1" dirty="0" err="1"/>
              <a:t>h</a:t>
            </a:r>
            <a:r>
              <a:rPr lang="en-US" sz="2800" dirty="0"/>
              <a:t>)Pr(</a:t>
            </a:r>
            <a:r>
              <a:rPr lang="en-US" sz="2800" i="1" dirty="0"/>
              <a:t>h</a:t>
            </a:r>
            <a:r>
              <a:rPr lang="en-US" sz="2800" dirty="0"/>
              <a:t>)/Pr(</a:t>
            </a:r>
            <a:r>
              <a:rPr lang="en-US" sz="2800" i="1" dirty="0"/>
              <a:t>D</a:t>
            </a:r>
            <a:r>
              <a:rPr lang="en-US" sz="28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10173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Rebecca Hwa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Maximum likelihood estimation (MLE):</a:t>
            </a:r>
          </a:p>
          <a:p>
            <a:pPr lvl="1"/>
            <a:r>
              <a:rPr lang="en-US" dirty="0" err="1"/>
              <a:t>h</a:t>
            </a:r>
            <a:r>
              <a:rPr lang="en-US" baseline="-25000" dirty="0" err="1"/>
              <a:t>ML</a:t>
            </a:r>
            <a:r>
              <a:rPr lang="en-US" dirty="0"/>
              <a:t> = </a:t>
            </a:r>
            <a:r>
              <a:rPr lang="en-US" dirty="0" err="1"/>
              <a:t>argmax</a:t>
            </a:r>
            <a:r>
              <a:rPr lang="en-US" dirty="0"/>
              <a:t> </a:t>
            </a:r>
            <a:r>
              <a:rPr lang="en-US" dirty="0" err="1"/>
              <a:t>Pr</a:t>
            </a:r>
            <a:r>
              <a:rPr lang="en-US" dirty="0"/>
              <a:t>(</a:t>
            </a:r>
            <a:r>
              <a:rPr lang="en-US" dirty="0" err="1"/>
              <a:t>D|h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Maximum-a-posteriori (MAP) estimation:</a:t>
            </a:r>
          </a:p>
          <a:p>
            <a:pPr lvl="1"/>
            <a:r>
              <a:rPr lang="en-US" dirty="0" err="1"/>
              <a:t>h</a:t>
            </a:r>
            <a:r>
              <a:rPr lang="en-US" baseline="-25000" dirty="0" err="1"/>
              <a:t>MAP</a:t>
            </a:r>
            <a:r>
              <a:rPr lang="en-US" dirty="0"/>
              <a:t> = </a:t>
            </a:r>
            <a:r>
              <a:rPr lang="en-US" dirty="0" err="1"/>
              <a:t>argmax</a:t>
            </a:r>
            <a:r>
              <a:rPr lang="en-US" baseline="-25000" dirty="0" err="1"/>
              <a:t>h</a:t>
            </a:r>
            <a:r>
              <a:rPr lang="en-US" dirty="0"/>
              <a:t> Pr(</a:t>
            </a:r>
            <a:r>
              <a:rPr lang="en-US" dirty="0" err="1"/>
              <a:t>h|D</a:t>
            </a:r>
            <a:r>
              <a:rPr lang="en-US" dirty="0"/>
              <a:t>)  </a:t>
            </a:r>
          </a:p>
          <a:p>
            <a:pPr lvl="1">
              <a:buNone/>
            </a:pPr>
            <a:r>
              <a:rPr lang="en-US" dirty="0"/>
              <a:t>	= </a:t>
            </a:r>
            <a:r>
              <a:rPr lang="en-US" dirty="0" err="1"/>
              <a:t>argmax</a:t>
            </a:r>
            <a:r>
              <a:rPr lang="en-US" baseline="-25000" dirty="0" err="1"/>
              <a:t>h</a:t>
            </a:r>
            <a:r>
              <a:rPr lang="en-US" dirty="0"/>
              <a:t> Pr(</a:t>
            </a:r>
            <a:r>
              <a:rPr lang="en-US" dirty="0" err="1"/>
              <a:t>D|h</a:t>
            </a:r>
            <a:r>
              <a:rPr lang="en-US" dirty="0"/>
              <a:t>)Pr(h)/Pr(D) </a:t>
            </a:r>
          </a:p>
          <a:p>
            <a:pPr lvl="1">
              <a:buNone/>
            </a:pPr>
            <a:r>
              <a:rPr lang="en-US" dirty="0"/>
              <a:t>	= </a:t>
            </a:r>
            <a:r>
              <a:rPr lang="en-US" dirty="0" err="1"/>
              <a:t>argmax</a:t>
            </a:r>
            <a:r>
              <a:rPr lang="en-US" baseline="-25000" dirty="0" err="1"/>
              <a:t>h</a:t>
            </a:r>
            <a:r>
              <a:rPr lang="en-US" dirty="0"/>
              <a:t> </a:t>
            </a:r>
            <a:r>
              <a:rPr lang="en-US" dirty="0" err="1"/>
              <a:t>Pr</a:t>
            </a:r>
            <a:r>
              <a:rPr lang="en-US" dirty="0"/>
              <a:t>(</a:t>
            </a:r>
            <a:r>
              <a:rPr lang="en-US" dirty="0" err="1"/>
              <a:t>D|h</a:t>
            </a:r>
            <a:r>
              <a:rPr lang="en-US" dirty="0"/>
              <a:t>)</a:t>
            </a:r>
            <a:r>
              <a:rPr lang="en-US" dirty="0" err="1"/>
              <a:t>Pr</a:t>
            </a:r>
            <a:r>
              <a:rPr lang="en-US" dirty="0"/>
              <a:t>(h)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0173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Rebecca Hwa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 and MAP Estimation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063" y="13063"/>
            <a:ext cx="9117874" cy="6831874"/>
            <a:chOff x="13063" y="13063"/>
            <a:chExt cx="9117874" cy="6831874"/>
          </a:xfrm>
        </p:grpSpPr>
        <p:sp>
          <p:nvSpPr>
            <p:cNvPr id="4" name="Rectangle 3"/>
            <p:cNvSpPr/>
            <p:nvPr/>
          </p:nvSpPr>
          <p:spPr>
            <a:xfrm>
              <a:off x="13063" y="13063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929154" y="6087291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120505" y="3650343"/>
            <a:ext cx="7159897" cy="1037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Objective we want to minimize: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063" y="13063"/>
            <a:ext cx="9117874" cy="6831874"/>
            <a:chOff x="13063" y="13063"/>
            <a:chExt cx="9117874" cy="6831874"/>
          </a:xfrm>
        </p:grpSpPr>
        <p:sp>
          <p:nvSpPr>
            <p:cNvPr id="4" name="Rectangle 3"/>
            <p:cNvSpPr/>
            <p:nvPr/>
          </p:nvSpPr>
          <p:spPr>
            <a:xfrm>
              <a:off x="13063" y="13063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929154" y="6087291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6.jpg"/>
          <p:cNvPicPr>
            <a:picLocks noChangeAspect="1"/>
          </p:cNvPicPr>
          <p:nvPr/>
        </p:nvPicPr>
        <p:blipFill rotWithShape="1">
          <a:blip r:embed="rId2" cstate="print"/>
          <a:srcRect b="72881"/>
          <a:stretch/>
        </p:blipFill>
        <p:spPr>
          <a:xfrm>
            <a:off x="134470" y="0"/>
            <a:ext cx="8875059" cy="185979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063" y="13063"/>
            <a:ext cx="9117874" cy="6831874"/>
            <a:chOff x="13063" y="13063"/>
            <a:chExt cx="9117874" cy="6831874"/>
          </a:xfrm>
        </p:grpSpPr>
        <p:sp>
          <p:nvSpPr>
            <p:cNvPr id="4" name="Rectangle 3"/>
            <p:cNvSpPr/>
            <p:nvPr/>
          </p:nvSpPr>
          <p:spPr>
            <a:xfrm>
              <a:off x="13063" y="13063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929154" y="6087291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 descr="0006.jpg"/>
          <p:cNvPicPr>
            <a:picLocks noChangeAspect="1"/>
          </p:cNvPicPr>
          <p:nvPr/>
        </p:nvPicPr>
        <p:blipFill rotWithShape="1">
          <a:blip r:embed="rId2" cstate="print"/>
          <a:srcRect t="91524" r="70348"/>
          <a:stretch/>
        </p:blipFill>
        <p:spPr>
          <a:xfrm>
            <a:off x="134469" y="6271259"/>
            <a:ext cx="2631591" cy="581297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784" y="1277223"/>
            <a:ext cx="4290432" cy="2095682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2425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Figures adapted from from Andrew Ng </a:t>
            </a:r>
          </a:p>
        </p:txBody>
      </p:sp>
      <p:pic>
        <p:nvPicPr>
          <p:cNvPr id="7" name="Picture 6" descr="0005.jpg"/>
          <p:cNvPicPr>
            <a:picLocks noChangeAspect="1"/>
          </p:cNvPicPr>
          <p:nvPr/>
        </p:nvPicPr>
        <p:blipFill rotWithShape="1">
          <a:blip r:embed="rId3" cstate="print"/>
          <a:srcRect b="88466"/>
          <a:stretch/>
        </p:blipFill>
        <p:spPr>
          <a:xfrm>
            <a:off x="134470" y="0"/>
            <a:ext cx="8875059" cy="7910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063" y="13063"/>
            <a:ext cx="1201783" cy="757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18743" y="2198914"/>
            <a:ext cx="50074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2037107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= 0.5</a:t>
            </a:r>
          </a:p>
        </p:txBody>
      </p:sp>
    </p:spTree>
    <p:extLst>
      <p:ext uri="{BB962C8B-B14F-4D97-AF65-F5344CB8AC3E}">
        <p14:creationId xmlns:p14="http://schemas.microsoft.com/office/powerpoint/2010/main" val="375211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784" y="1277223"/>
            <a:ext cx="4290432" cy="2095682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2425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Figures adapted from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Andrew Ng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9" y="3878657"/>
            <a:ext cx="7178662" cy="2095682"/>
          </a:xfrm>
          <a:prstGeom prst="rect">
            <a:avLst/>
          </a:prstGeom>
        </p:spPr>
      </p:pic>
      <p:pic>
        <p:nvPicPr>
          <p:cNvPr id="7" name="Picture 6" descr="0005.jpg"/>
          <p:cNvPicPr>
            <a:picLocks noChangeAspect="1"/>
          </p:cNvPicPr>
          <p:nvPr/>
        </p:nvPicPr>
        <p:blipFill rotWithShape="1">
          <a:blip r:embed="rId4" cstate="print"/>
          <a:srcRect b="88466"/>
          <a:stretch/>
        </p:blipFill>
        <p:spPr>
          <a:xfrm>
            <a:off x="134470" y="0"/>
            <a:ext cx="8875059" cy="7910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063" y="13063"/>
            <a:ext cx="1201783" cy="757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18743" y="2198914"/>
            <a:ext cx="50074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2037107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= 0.5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13943" y="4799404"/>
            <a:ext cx="50074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1600" y="4637597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= 0.5</a:t>
            </a:r>
          </a:p>
        </p:txBody>
      </p:sp>
    </p:spTree>
    <p:extLst>
      <p:ext uri="{BB962C8B-B14F-4D97-AF65-F5344CB8AC3E}">
        <p14:creationId xmlns:p14="http://schemas.microsoft.com/office/powerpoint/2010/main" val="1217836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effect of outliers: Another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research.microsoft.com/en-us/um/people/cmbishop/PRML/prmlfigs-jpg/Figure4.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26" y="1413283"/>
            <a:ext cx="4548226" cy="4619549"/>
          </a:xfrm>
          <a:prstGeom prst="rect">
            <a:avLst/>
          </a:prstGeom>
          <a:noFill/>
        </p:spPr>
      </p:pic>
      <p:pic>
        <p:nvPicPr>
          <p:cNvPr id="1028" name="Picture 4" descr="http://research.microsoft.com/en-us/um/people/cmbishop/PRML/prmlfigs-jpg/Figure4.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6585" y="1423034"/>
            <a:ext cx="4548226" cy="461954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596390"/>
            <a:ext cx="13227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Figures from Bishop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5926" y="6135914"/>
            <a:ext cx="500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Magenta = least squares, green = logistic regression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F1A98-28D2-47BA-9096-446653212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B2A35-04FA-4347-B696-943DD0E8D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Also has “regression” in the name but it’s a method for classification</a:t>
            </a:r>
          </a:p>
          <a:p>
            <a:r>
              <a:rPr lang="en-US" sz="2800" dirty="0"/>
              <a:t>Also uses a linear combination of the features to predict label, but in a slightly different way</a:t>
            </a:r>
          </a:p>
          <a:p>
            <a:r>
              <a:rPr lang="en-US" sz="2800" dirty="0"/>
              <a:t>Fit a </a:t>
            </a:r>
            <a:r>
              <a:rPr lang="en-US" sz="2800" i="1" dirty="0"/>
              <a:t>sigmoid </a:t>
            </a:r>
            <a:r>
              <a:rPr lang="en-US" sz="2800" dirty="0"/>
              <a:t>function to model the </a:t>
            </a:r>
            <a:r>
              <a:rPr lang="en-US" sz="2800" i="1" dirty="0"/>
              <a:t>probability</a:t>
            </a:r>
            <a:r>
              <a:rPr lang="en-US" sz="2800" dirty="0"/>
              <a:t> of the data belonging to a certain class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F9336-7521-42C6-8A16-ED791D6F5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209" y="3987908"/>
            <a:ext cx="2547582" cy="16957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B434FB-D578-4F09-AC69-56C6D8A29E02}"/>
              </a:ext>
            </a:extLst>
          </p:cNvPr>
          <p:cNvSpPr txBox="1"/>
          <p:nvPr/>
        </p:nvSpPr>
        <p:spPr>
          <a:xfrm>
            <a:off x="3615936" y="5767186"/>
            <a:ext cx="187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f(x) = dot(w, x) +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04A1B2-CE55-4E3B-AC69-A0FAFF92737B}"/>
              </a:ext>
            </a:extLst>
          </p:cNvPr>
          <p:cNvSpPr txBox="1"/>
          <p:nvPr/>
        </p:nvSpPr>
        <p:spPr>
          <a:xfrm>
            <a:off x="2202024" y="4651109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P(y=1|x)</a:t>
            </a:r>
          </a:p>
        </p:txBody>
      </p:sp>
    </p:spTree>
    <p:extLst>
      <p:ext uri="{BB962C8B-B14F-4D97-AF65-F5344CB8AC3E}">
        <p14:creationId xmlns:p14="http://schemas.microsoft.com/office/powerpoint/2010/main" val="36396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063" y="13063"/>
            <a:ext cx="9117874" cy="6831874"/>
            <a:chOff x="13063" y="13063"/>
            <a:chExt cx="9117874" cy="6831874"/>
          </a:xfrm>
        </p:grpSpPr>
        <p:sp>
          <p:nvSpPr>
            <p:cNvPr id="4" name="Rectangle 3"/>
            <p:cNvSpPr/>
            <p:nvPr/>
          </p:nvSpPr>
          <p:spPr>
            <a:xfrm>
              <a:off x="13063" y="13063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929154" y="6087291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/>
              <a:t>-Nearest Neighbor Classifier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509" y="4495800"/>
            <a:ext cx="6230983" cy="132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/>
              <a:t>f(</a:t>
            </a:r>
            <a:r>
              <a:rPr lang="en-US" sz="2400" b="1" dirty="0"/>
              <a:t>x</a:t>
            </a:r>
            <a:r>
              <a:rPr lang="en-US" sz="2400" dirty="0"/>
              <a:t>) = label of the training example nearest to </a:t>
            </a:r>
            <a:r>
              <a:rPr lang="en-US" sz="2400" b="1" dirty="0"/>
              <a:t>x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1828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3200" y="2514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6600" y="1752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62200" y="3276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3800" y="2971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1400" y="3733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791200" y="2057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292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91200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6800" y="1676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57800" y="228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768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05200" y="223462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Test example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71600" y="22860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FF"/>
                </a:solidFill>
              </a:rPr>
              <a:t>Training examples from class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6000" y="21336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0000"/>
                </a:solidFill>
              </a:rPr>
              <a:t>Training examples from class 2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6200000" flipV="1">
            <a:off x="3352800" y="2057400"/>
            <a:ext cx="381000" cy="228600"/>
          </a:xfrm>
          <a:prstGeom prst="straightConnector1">
            <a:avLst/>
          </a:prstGeom>
          <a:ln w="254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5-Point Star 16"/>
          <p:cNvSpPr/>
          <p:nvPr/>
        </p:nvSpPr>
        <p:spPr>
          <a:xfrm>
            <a:off x="3429000" y="2133600"/>
            <a:ext cx="3810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581775"/>
            <a:ext cx="1771639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cs typeface="Arial" panose="020B0604020202020204" pitchFamily="34" charset="0"/>
              </a:rPr>
              <a:t>Adapted from Lana </a:t>
            </a:r>
            <a:r>
              <a:rPr lang="en-US" sz="1050" dirty="0" err="1">
                <a:cs typeface="Arial" panose="020B0604020202020204" pitchFamily="34" charset="0"/>
              </a:rPr>
              <a:t>Lazebnik</a:t>
            </a:r>
            <a:endParaRPr lang="en-US" sz="105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44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  <p:bldP spid="1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063" y="13063"/>
            <a:ext cx="9117874" cy="6831874"/>
            <a:chOff x="13063" y="13063"/>
            <a:chExt cx="9117874" cy="6831874"/>
          </a:xfrm>
        </p:grpSpPr>
        <p:sp>
          <p:nvSpPr>
            <p:cNvPr id="4" name="Rectangle 3"/>
            <p:cNvSpPr/>
            <p:nvPr/>
          </p:nvSpPr>
          <p:spPr>
            <a:xfrm>
              <a:off x="13063" y="13063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929154" y="6087291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063" y="13063"/>
            <a:ext cx="9117874" cy="6831874"/>
            <a:chOff x="13063" y="13063"/>
            <a:chExt cx="9117874" cy="6831874"/>
          </a:xfrm>
        </p:grpSpPr>
        <p:sp>
          <p:nvSpPr>
            <p:cNvPr id="4" name="Rectangle 3"/>
            <p:cNvSpPr/>
            <p:nvPr/>
          </p:nvSpPr>
          <p:spPr>
            <a:xfrm>
              <a:off x="13063" y="13063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929154" y="6087291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063" y="13063"/>
            <a:ext cx="9117874" cy="6831874"/>
            <a:chOff x="13063" y="13063"/>
            <a:chExt cx="9117874" cy="6831874"/>
          </a:xfrm>
        </p:grpSpPr>
        <p:sp>
          <p:nvSpPr>
            <p:cNvPr id="4" name="Rectangle 3"/>
            <p:cNvSpPr/>
            <p:nvPr/>
          </p:nvSpPr>
          <p:spPr>
            <a:xfrm>
              <a:off x="13063" y="13063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929154" y="6087291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063" y="13063"/>
            <a:ext cx="9117874" cy="6831874"/>
            <a:chOff x="13063" y="13063"/>
            <a:chExt cx="9117874" cy="6831874"/>
          </a:xfrm>
        </p:grpSpPr>
        <p:sp>
          <p:nvSpPr>
            <p:cNvPr id="4" name="Rectangle 3"/>
            <p:cNvSpPr/>
            <p:nvPr/>
          </p:nvSpPr>
          <p:spPr>
            <a:xfrm>
              <a:off x="13063" y="13063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929154" y="6087291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506686" y="2910114"/>
            <a:ext cx="335348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4846" y="4093029"/>
            <a:ext cx="335348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063" y="13063"/>
            <a:ext cx="9117874" cy="6831874"/>
            <a:chOff x="13063" y="13063"/>
            <a:chExt cx="9117874" cy="6831874"/>
          </a:xfrm>
        </p:grpSpPr>
        <p:sp>
          <p:nvSpPr>
            <p:cNvPr id="4" name="Rectangle 3"/>
            <p:cNvSpPr/>
            <p:nvPr/>
          </p:nvSpPr>
          <p:spPr>
            <a:xfrm>
              <a:off x="13063" y="13063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929154" y="6087291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063" y="13063"/>
            <a:ext cx="9117874" cy="6831874"/>
            <a:chOff x="13063" y="13063"/>
            <a:chExt cx="9117874" cy="6831874"/>
          </a:xfrm>
        </p:grpSpPr>
        <p:sp>
          <p:nvSpPr>
            <p:cNvPr id="4" name="Rectangle 3"/>
            <p:cNvSpPr/>
            <p:nvPr/>
          </p:nvSpPr>
          <p:spPr>
            <a:xfrm>
              <a:off x="13063" y="13063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929154" y="6087291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928048" y="4153989"/>
            <a:ext cx="8046135" cy="1789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Solution: find roots of  				   	  = 0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0400" y="3526971"/>
            <a:ext cx="335348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0022.jpg">
            <a:extLst>
              <a:ext uri="{FF2B5EF4-FFF2-40B4-BE49-F238E27FC236}">
                <a16:creationId xmlns:a16="http://schemas.microsoft.com/office/drawing/2014/main" id="{CC196E93-AF41-45BD-B956-96113E6304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0901" t="51310" r="17425" b="33565"/>
          <a:stretch/>
        </p:blipFill>
        <p:spPr>
          <a:xfrm>
            <a:off x="3829934" y="4626980"/>
            <a:ext cx="3698542" cy="10372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2466" y="829281"/>
            <a:ext cx="7186564" cy="10849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50" dirty="0"/>
              <a:t>We can fit the logistic models using the maximum (conditional) log-likelihood criterion</a:t>
            </a:r>
          </a:p>
          <a:p>
            <a:endParaRPr lang="en-US" sz="215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063" y="13063"/>
            <a:ext cx="9117874" cy="6831874"/>
            <a:chOff x="13063" y="13063"/>
            <a:chExt cx="9117874" cy="6831874"/>
          </a:xfrm>
        </p:grpSpPr>
        <p:sp>
          <p:nvSpPr>
            <p:cNvPr id="4" name="Rectangle 3"/>
            <p:cNvSpPr/>
            <p:nvPr/>
          </p:nvSpPr>
          <p:spPr>
            <a:xfrm>
              <a:off x="13063" y="13063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929154" y="6087291"/>
              <a:ext cx="1201783" cy="75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09006" y="4976949"/>
            <a:ext cx="8725988" cy="1240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en-US" dirty="0"/>
              <a:t>Whiteboard: solution</a:t>
            </a:r>
          </a:p>
        </p:txBody>
      </p:sp>
    </p:spTree>
    <p:extLst>
      <p:ext uri="{BB962C8B-B14F-4D97-AF65-F5344CB8AC3E}">
        <p14:creationId xmlns:p14="http://schemas.microsoft.com/office/powerpoint/2010/main" val="23974428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8ACAF-60F4-4DFD-81BC-4AA47A04C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/ MLE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674AE-F1C3-4844-93EE-AAD657E95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60785"/>
          </a:xfrm>
        </p:spPr>
        <p:txBody>
          <a:bodyPr/>
          <a:lstStyle/>
          <a:p>
            <a:r>
              <a:rPr lang="en-US" dirty="0"/>
              <a:t>Want to find the weight vector that gives us the highest P(</a:t>
            </a:r>
            <a:r>
              <a:rPr lang="en-US" dirty="0" err="1"/>
              <a:t>y_i|x_i</a:t>
            </a:r>
            <a:r>
              <a:rPr lang="en-US" dirty="0"/>
              <a:t>, w),</a:t>
            </a:r>
          </a:p>
          <a:p>
            <a:r>
              <a:rPr lang="en-US" dirty="0"/>
              <a:t>where P(</a:t>
            </a:r>
            <a:r>
              <a:rPr lang="en-US" dirty="0" err="1"/>
              <a:t>y_i</a:t>
            </a:r>
            <a:r>
              <a:rPr lang="en-US" dirty="0"/>
              <a:t>=1|x_i, w) = 1 / (1 + exp(-w’*x))</a:t>
            </a:r>
          </a:p>
          <a:p>
            <a:r>
              <a:rPr lang="en-US" dirty="0"/>
              <a:t>Consider two weight vectors and three samples, with corresponding likelihoods: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1058FE2-2C20-4EAB-B801-49F1FF621C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134475"/>
              </p:ext>
            </p:extLst>
          </p:nvPr>
        </p:nvGraphicFramePr>
        <p:xfrm>
          <a:off x="905022" y="4543547"/>
          <a:ext cx="732458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1145">
                  <a:extLst>
                    <a:ext uri="{9D8B030D-6E8A-4147-A177-3AD203B41FA5}">
                      <a16:colId xmlns:a16="http://schemas.microsoft.com/office/drawing/2014/main" val="2771826"/>
                    </a:ext>
                  </a:extLst>
                </a:gridCol>
                <a:gridCol w="1831145">
                  <a:extLst>
                    <a:ext uri="{9D8B030D-6E8A-4147-A177-3AD203B41FA5}">
                      <a16:colId xmlns:a16="http://schemas.microsoft.com/office/drawing/2014/main" val="979826810"/>
                    </a:ext>
                  </a:extLst>
                </a:gridCol>
                <a:gridCol w="1831145">
                  <a:extLst>
                    <a:ext uri="{9D8B030D-6E8A-4147-A177-3AD203B41FA5}">
                      <a16:colId xmlns:a16="http://schemas.microsoft.com/office/drawing/2014/main" val="506528547"/>
                    </a:ext>
                  </a:extLst>
                </a:gridCol>
                <a:gridCol w="1831145">
                  <a:extLst>
                    <a:ext uri="{9D8B030D-6E8A-4147-A177-3AD203B41FA5}">
                      <a16:colId xmlns:a16="http://schemas.microsoft.com/office/drawing/2014/main" val="25562254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P(y_1 = 1 | x_1, </a:t>
                      </a:r>
                      <a:r>
                        <a:rPr lang="en-US" dirty="0" err="1"/>
                        <a:t>w_i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P(y_2 = 1 | x_2, </a:t>
                      </a:r>
                      <a:r>
                        <a:rPr lang="en-US" dirty="0" err="1"/>
                        <a:t>w_i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P(y_3 = 1 | x_3, </a:t>
                      </a:r>
                      <a:r>
                        <a:rPr lang="en-US" dirty="0" err="1"/>
                        <a:t>w_i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584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w</a:t>
                      </a:r>
                      <a:r>
                        <a:rPr lang="en-US" dirty="0"/>
                        <a:t>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26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w</a:t>
                      </a:r>
                      <a:r>
                        <a:rPr lang="en-US" dirty="0"/>
                        <a:t>_2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348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True label: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818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79826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071FC-A889-41EA-8D59-93DAA3D40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/ MLE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C3FB9-4511-4292-ACA4-5E46FC1E4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Then the value of the objective for </a:t>
            </a:r>
            <a:r>
              <a:rPr lang="en-US" dirty="0" err="1"/>
              <a:t>w_i</a:t>
            </a:r>
            <a:r>
              <a:rPr lang="en-US" dirty="0"/>
              <a:t> is: P(y_1 =  1 | x_1, </a:t>
            </a:r>
            <a:r>
              <a:rPr lang="en-US" dirty="0" err="1"/>
              <a:t>w_i</a:t>
            </a:r>
            <a:r>
              <a:rPr lang="en-US" dirty="0"/>
              <a:t>) * 					(1 – P(y_2 = 1 | x_2, </a:t>
            </a:r>
            <a:r>
              <a:rPr lang="en-US" dirty="0" err="1"/>
              <a:t>w_i</a:t>
            </a:r>
            <a:r>
              <a:rPr lang="en-US" dirty="0"/>
              <a:t>)) *</a:t>
            </a:r>
          </a:p>
          <a:p>
            <a:pPr marL="0" indent="0">
              <a:buNone/>
            </a:pPr>
            <a:r>
              <a:rPr lang="en-US" dirty="0"/>
              <a:t>	P(y_3 = 1 | x_3, </a:t>
            </a:r>
            <a:r>
              <a:rPr lang="en-US" dirty="0" err="1"/>
              <a:t>w_i</a:t>
            </a:r>
            <a:r>
              <a:rPr lang="en-US" dirty="0"/>
              <a:t>)</a:t>
            </a:r>
          </a:p>
          <a:p>
            <a:r>
              <a:rPr lang="en-US" dirty="0"/>
              <a:t>So the score for w_1 is: 0.3 * 0.9 * 0.4</a:t>
            </a:r>
          </a:p>
          <a:p>
            <a:r>
              <a:rPr lang="en-US" dirty="0"/>
              <a:t>And the score for w_2 is: 0.7 * 0.2 * 0.2</a:t>
            </a:r>
          </a:p>
          <a:p>
            <a:r>
              <a:rPr lang="en-US" dirty="0"/>
              <a:t>Thus, w_1 is a better weight vector = model</a:t>
            </a:r>
          </a:p>
        </p:txBody>
      </p:sp>
    </p:spTree>
    <p:extLst>
      <p:ext uri="{BB962C8B-B14F-4D97-AF65-F5344CB8AC3E}">
        <p14:creationId xmlns:p14="http://schemas.microsoft.com/office/powerpoint/2010/main" val="2022533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/>
              <a:t>-Nearest Neighbor Classifier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r>
              <a:rPr lang="en-US" b="1" dirty="0"/>
              <a:t>Euclidean (and others)</a:t>
            </a:r>
          </a:p>
          <a:p>
            <a:pPr lvl="1"/>
            <a:endParaRPr lang="en-US" dirty="0"/>
          </a:p>
          <a:p>
            <a:r>
              <a:rPr lang="en-US" i="1" dirty="0"/>
              <a:t>How many nearby neighbors to look at?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K</a:t>
            </a:r>
          </a:p>
          <a:p>
            <a:pPr lvl="1"/>
            <a:endParaRPr lang="en-US" dirty="0"/>
          </a:p>
          <a:p>
            <a:r>
              <a:rPr lang="en-US" i="1" dirty="0"/>
              <a:t>A weighting function (optional)</a:t>
            </a:r>
          </a:p>
          <a:p>
            <a:pPr lvl="1"/>
            <a:r>
              <a:rPr lang="en-US" b="1" dirty="0"/>
              <a:t>Not used</a:t>
            </a:r>
          </a:p>
          <a:p>
            <a:pPr lvl="1"/>
            <a:endParaRPr lang="en-US" dirty="0"/>
          </a:p>
          <a:p>
            <a:r>
              <a:rPr lang="en-US" i="1" dirty="0"/>
              <a:t>How to fit with the local points?</a:t>
            </a:r>
          </a:p>
          <a:p>
            <a:pPr lvl="1"/>
            <a:r>
              <a:rPr lang="en-US" b="1" dirty="0"/>
              <a:t>Predict the </a:t>
            </a:r>
            <a:r>
              <a:rPr lang="en-US" b="1" dirty="0">
                <a:solidFill>
                  <a:srgbClr val="FF0000"/>
                </a:solidFill>
              </a:rPr>
              <a:t>average</a:t>
            </a:r>
            <a:r>
              <a:rPr lang="en-US" b="1" dirty="0"/>
              <a:t> output </a:t>
            </a:r>
            <a:r>
              <a:rPr lang="en-US" b="1" dirty="0">
                <a:solidFill>
                  <a:srgbClr val="FF0000"/>
                </a:solidFill>
              </a:rPr>
              <a:t>among the nearest neighbors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7668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Slide credit: Carlos </a:t>
            </a:r>
            <a:r>
              <a:rPr lang="en-US" sz="1100"/>
              <a:t>Guestrin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455868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86549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simplest classifier: K-Nearest Neighbors</a:t>
            </a:r>
          </a:p>
          <a:p>
            <a:pPr lvl="1"/>
            <a:r>
              <a:rPr lang="en-US" dirty="0"/>
              <a:t>Algorithm and example use</a:t>
            </a:r>
          </a:p>
          <a:p>
            <a:pPr lvl="1"/>
            <a:r>
              <a:rPr lang="en-US" dirty="0"/>
              <a:t>Generalizing: Distance metrics, weighing neighbors</a:t>
            </a:r>
          </a:p>
          <a:p>
            <a:pPr lvl="1"/>
            <a:r>
              <a:rPr lang="en-US" dirty="0"/>
              <a:t>Problems: curse of dimensionality, picking K</a:t>
            </a:r>
          </a:p>
          <a:p>
            <a:r>
              <a:rPr lang="en-US" dirty="0"/>
              <a:t>Logistic regression</a:t>
            </a:r>
          </a:p>
          <a:p>
            <a:pPr lvl="1"/>
            <a:r>
              <a:rPr lang="en-US" dirty="0"/>
              <a:t>Probability: review</a:t>
            </a:r>
          </a:p>
          <a:p>
            <a:pPr lvl="1"/>
            <a:r>
              <a:rPr lang="en-US" dirty="0"/>
              <a:t>Linear regression for classification?</a:t>
            </a:r>
          </a:p>
          <a:p>
            <a:pPr lvl="1"/>
            <a:r>
              <a:rPr lang="en-US" dirty="0"/>
              <a:t>Maximum likelihood solution for </a:t>
            </a:r>
            <a:r>
              <a:rPr lang="en-US" i="1" dirty="0"/>
              <a:t>logistic </a:t>
            </a:r>
            <a:r>
              <a:rPr lang="en-US" dirty="0"/>
              <a:t>regression</a:t>
            </a:r>
          </a:p>
          <a:p>
            <a:pPr lvl="1"/>
            <a:r>
              <a:rPr lang="en-US" dirty="0"/>
              <a:t>Related algorithm: perceptron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260" y="3558540"/>
            <a:ext cx="8816340" cy="24155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958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perceptron</a:t>
            </a:r>
            <a:r>
              <a:rPr lang="en-US" dirty="0"/>
              <a:t>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8946"/>
            <a:ext cx="8229600" cy="5279603"/>
          </a:xfrm>
        </p:spPr>
        <p:txBody>
          <a:bodyPr/>
          <a:lstStyle/>
          <a:p>
            <a:r>
              <a:rPr lang="en-US" dirty="0"/>
              <a:t>Rosenblatt (1962)</a:t>
            </a:r>
          </a:p>
          <a:p>
            <a:r>
              <a:rPr lang="en-US" dirty="0"/>
              <a:t>Prediction rule:</a:t>
            </a:r>
          </a:p>
          <a:p>
            <a:pPr>
              <a:buNone/>
            </a:pPr>
            <a:r>
              <a:rPr lang="en-US" dirty="0"/>
              <a:t>	where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Want: 					(</a:t>
            </a:r>
            <a:r>
              <a:rPr lang="en-US" i="1" dirty="0" err="1"/>
              <a:t>t</a:t>
            </a:r>
            <a:r>
              <a:rPr lang="en-US" i="1" baseline="-25000" dirty="0" err="1"/>
              <a:t>n</a:t>
            </a:r>
            <a:r>
              <a:rPr lang="en-US" dirty="0"/>
              <a:t> = +1 or -1)</a:t>
            </a:r>
          </a:p>
          <a:p>
            <a:r>
              <a:rPr lang="en-US" dirty="0"/>
              <a:t>Loss: </a:t>
            </a:r>
          </a:p>
          <a:p>
            <a:pPr>
              <a:buNone/>
            </a:pPr>
            <a:r>
              <a:rPr lang="en-US" dirty="0"/>
              <a:t>  	</a:t>
            </a:r>
          </a:p>
          <a:p>
            <a:pPr>
              <a:buNone/>
            </a:pPr>
            <a:r>
              <a:rPr lang="en-US" dirty="0"/>
              <a:t>	(just using the Misclassified examples)</a:t>
            </a:r>
          </a:p>
          <a:p>
            <a:endParaRPr lang="en-US" dirty="0"/>
          </a:p>
        </p:txBody>
      </p:sp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0824" y="1530247"/>
            <a:ext cx="40671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0340" y="2306273"/>
            <a:ext cx="45243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9"/>
          <p:cNvPicPr>
            <a:picLocks noChangeAspect="1" noChangeArrowheads="1"/>
          </p:cNvPicPr>
          <p:nvPr/>
        </p:nvPicPr>
        <p:blipFill rotWithShape="1">
          <a:blip r:embed="rId4" cstate="print"/>
          <a:srcRect t="14288"/>
          <a:stretch/>
        </p:blipFill>
        <p:spPr bwMode="auto">
          <a:xfrm>
            <a:off x="1900238" y="4535714"/>
            <a:ext cx="5343525" cy="120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4651"/>
          <a:stretch/>
        </p:blipFill>
        <p:spPr>
          <a:xfrm>
            <a:off x="2138901" y="4013200"/>
            <a:ext cx="3553476" cy="548676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0BFFC8C5-5330-4A85-9362-BCC5D9E54AB7}"/>
              </a:ext>
            </a:extLst>
          </p:cNvPr>
          <p:cNvSpPr/>
          <p:nvPr/>
        </p:nvSpPr>
        <p:spPr>
          <a:xfrm rot="16200000">
            <a:off x="7095236" y="1182488"/>
            <a:ext cx="215166" cy="77602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DD6625-2423-41C1-9576-EFE44B88E89B}"/>
              </a:ext>
            </a:extLst>
          </p:cNvPr>
          <p:cNvSpPr txBox="1"/>
          <p:nvPr/>
        </p:nvSpPr>
        <p:spPr>
          <a:xfrm>
            <a:off x="7034366" y="100432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</a:rPr>
              <a:t>x</a:t>
            </a:r>
            <a:endParaRPr lang="en-US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3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perceptron</a:t>
            </a:r>
            <a:r>
              <a:rPr lang="en-US" dirty="0"/>
              <a:t>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8945"/>
            <a:ext cx="8229600" cy="5686417"/>
          </a:xfrm>
        </p:spPr>
        <p:txBody>
          <a:bodyPr>
            <a:normAutofit/>
          </a:bodyPr>
          <a:lstStyle/>
          <a:p>
            <a:r>
              <a:rPr lang="en-US" dirty="0"/>
              <a:t>Loss: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Learning algorithm update rule: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Interpretation: </a:t>
            </a:r>
          </a:p>
          <a:p>
            <a:pPr lvl="1"/>
            <a:r>
              <a:rPr lang="en-US" dirty="0"/>
              <a:t>If sample is misclassified and is positive, make the weight vector more like it</a:t>
            </a:r>
          </a:p>
          <a:p>
            <a:pPr lvl="1"/>
            <a:r>
              <a:rPr lang="en-US" dirty="0"/>
              <a:t>If sample is misclassified and negative… </a:t>
            </a:r>
            <a:r>
              <a:rPr lang="en-US" i="1" dirty="0"/>
              <a:t>unlike </a:t>
            </a:r>
            <a:r>
              <a:rPr lang="en-US" dirty="0"/>
              <a:t>it</a:t>
            </a:r>
          </a:p>
        </p:txBody>
      </p:sp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867" y="821754"/>
            <a:ext cx="534352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797" y="3542770"/>
            <a:ext cx="88868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253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perceptron algorithm (red=pos)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540090" y="877705"/>
            <a:ext cx="6063821" cy="5810479"/>
            <a:chOff x="431079" y="877705"/>
            <a:chExt cx="6063821" cy="5810479"/>
          </a:xfrm>
        </p:grpSpPr>
        <p:pic>
          <p:nvPicPr>
            <p:cNvPr id="50178" name="Picture 2" descr="http://research.microsoft.com/en-us/um/people/cmbishop/PRML/prmlfigs-jpg/Figure4.7a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1079" y="877705"/>
              <a:ext cx="2942982" cy="2884398"/>
            </a:xfrm>
            <a:prstGeom prst="rect">
              <a:avLst/>
            </a:prstGeom>
            <a:noFill/>
          </p:spPr>
        </p:pic>
        <p:pic>
          <p:nvPicPr>
            <p:cNvPr id="50180" name="Picture 4" descr="http://research.microsoft.com/en-us/um/people/cmbishop/PRML/prmlfigs-jpg/Figure4.7b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51918" y="877705"/>
              <a:ext cx="2942982" cy="2884398"/>
            </a:xfrm>
            <a:prstGeom prst="rect">
              <a:avLst/>
            </a:prstGeom>
            <a:noFill/>
          </p:spPr>
        </p:pic>
        <p:pic>
          <p:nvPicPr>
            <p:cNvPr id="50182" name="Picture 6" descr="http://research.microsoft.com/en-us/um/people/cmbishop/PRML/prmlfigs-jpg/Figure4.7c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1079" y="3790723"/>
              <a:ext cx="2942982" cy="2884398"/>
            </a:xfrm>
            <a:prstGeom prst="rect">
              <a:avLst/>
            </a:prstGeom>
            <a:noFill/>
          </p:spPr>
        </p:pic>
        <p:pic>
          <p:nvPicPr>
            <p:cNvPr id="50184" name="Picture 8" descr="http://research.microsoft.com/en-us/um/people/cmbishop/PRML/prmlfigs-jpg/Figure4.7d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49625" y="3803786"/>
              <a:ext cx="2942982" cy="2884398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0" y="6596390"/>
            <a:ext cx="13227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Figures from Bishop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EA32F-6C23-4A56-81D3-86AD60282920}"/>
              </a:ext>
            </a:extLst>
          </p:cNvPr>
          <p:cNvSpPr txBox="1"/>
          <p:nvPr/>
        </p:nvSpPr>
        <p:spPr>
          <a:xfrm>
            <a:off x="483389" y="2062065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 = w + x</a:t>
            </a:r>
          </a:p>
          <a:p>
            <a:r>
              <a:rPr lang="en-US" dirty="0"/>
              <a:t>(x is pos)</a:t>
            </a:r>
          </a:p>
        </p:txBody>
      </p:sp>
    </p:spTree>
    <p:extLst>
      <p:ext uri="{BB962C8B-B14F-4D97-AF65-F5344CB8AC3E}">
        <p14:creationId xmlns:p14="http://schemas.microsoft.com/office/powerpoint/2010/main" val="2021188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Summary: Tradeoffs of       classification methods thus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Nearest neighbors</a:t>
            </a:r>
          </a:p>
          <a:p>
            <a:pPr lvl="1"/>
            <a:r>
              <a:rPr lang="en-US" dirty="0"/>
              <a:t>Non-parametric method; basic formulation cannot ignore/focus on different feature dimensions </a:t>
            </a:r>
          </a:p>
          <a:p>
            <a:pPr lvl="1"/>
            <a:r>
              <a:rPr lang="en-US" dirty="0"/>
              <a:t>Slow at test time (large search problem to find neighbors)</a:t>
            </a:r>
          </a:p>
          <a:p>
            <a:pPr lvl="1"/>
            <a:r>
              <a:rPr lang="en-US" dirty="0"/>
              <a:t>Need to store all data points (unlike SVM, coming next) </a:t>
            </a:r>
          </a:p>
          <a:p>
            <a:pPr lvl="1"/>
            <a:r>
              <a:rPr lang="en-US" dirty="0"/>
              <a:t>Decision boundary not necessarily linear</a:t>
            </a:r>
          </a:p>
          <a:p>
            <a:pPr lvl="1"/>
            <a:r>
              <a:rPr lang="en-US" dirty="0"/>
              <a:t>Naturally handles multiple classes</a:t>
            </a:r>
          </a:p>
          <a:p>
            <a:r>
              <a:rPr lang="en-US" dirty="0"/>
              <a:t>Logistic regression (a </a:t>
            </a:r>
            <a:r>
              <a:rPr lang="en-US" i="1" dirty="0"/>
              <a:t>classification </a:t>
            </a:r>
            <a:r>
              <a:rPr lang="en-US" dirty="0"/>
              <a:t>method)</a:t>
            </a:r>
          </a:p>
          <a:p>
            <a:pPr lvl="1"/>
            <a:r>
              <a:rPr lang="en-US" dirty="0"/>
              <a:t>Models the </a:t>
            </a:r>
            <a:r>
              <a:rPr lang="en-US" i="1" dirty="0"/>
              <a:t>probability </a:t>
            </a:r>
            <a:r>
              <a:rPr lang="en-US" dirty="0"/>
              <a:t>of a label given the data </a:t>
            </a:r>
          </a:p>
          <a:p>
            <a:pPr lvl="1"/>
            <a:r>
              <a:rPr lang="en-US" dirty="0"/>
              <a:t>Decision boundary corresponds to </a:t>
            </a:r>
            <a:r>
              <a:rPr lang="en-US" b="1" dirty="0" err="1"/>
              <a:t>w</a:t>
            </a:r>
            <a:r>
              <a:rPr lang="en-US" baseline="30000" dirty="0" err="1"/>
              <a:t>T</a:t>
            </a:r>
            <a:r>
              <a:rPr lang="en-US" dirty="0"/>
              <a:t> </a:t>
            </a:r>
            <a:r>
              <a:rPr lang="en-US" b="1" dirty="0"/>
              <a:t>x</a:t>
            </a:r>
            <a:r>
              <a:rPr lang="en-US" dirty="0"/>
              <a:t> = 0 (a line)</a:t>
            </a:r>
          </a:p>
          <a:p>
            <a:r>
              <a:rPr lang="en-US" dirty="0"/>
              <a:t>Perceptron</a:t>
            </a:r>
          </a:p>
          <a:p>
            <a:pPr lvl="1"/>
            <a:r>
              <a:rPr lang="en-US" dirty="0"/>
              <a:t>Same decision boundary as logistic regression (a line)</a:t>
            </a:r>
          </a:p>
          <a:p>
            <a:pPr lvl="1"/>
            <a:r>
              <a:rPr lang="en-US" dirty="0"/>
              <a:t>Simple update rule</a:t>
            </a:r>
          </a:p>
          <a:p>
            <a:pPr lvl="1"/>
            <a:r>
              <a:rPr lang="en-US" dirty="0"/>
              <a:t>Won’t converge for non-linearly-separable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66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   p(X=x_i, Y=y_j) = \frac{n_{ij}}{N}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08"/>
  <p:tag name="PICTUREFILESIZE" val="385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expect[f] \simeq \frac{1}{N} \sum_{n=1}^N f(x_n)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86"/>
  <p:tag name="PICTUREFILESIZE" val="417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expect_x[f|y] = \sum_x p(x|y) f(x)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06"/>
  <p:tag name="PICTUREFILESIZE" val="435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entrop[x] = - \sum_x p(x) \log_2 p(x)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15"/>
  <p:tag name="PICTUREFILESIZE" val="38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eqnarray*}&#10;    {\rm KL}(p \| q) &amp;=&amp; - \int p(\bfx) \ln q(\bfx) \diff{\bfx} -&#10;    \left( - \int p(\bfx) \ln p(\bfx) \diff{\bfx} \right) \\&#10;    &amp;=&amp; - \int p(\bfx) \ln \left\{ \frac{q(\bfx)}{p(\bfx)}&#10;    \right\} \diff{\bfx}&#10;\end{eqnarray*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56"/>
  <p:tag name="PICTUREFILESIZE" val="129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   {\rm KL}(p \| q) \simeq \frac{1}{N} \sum_{n=1}^N  &#10;      \left\{- \ln q(\bfx_n | \boldtheta) + \ln&#10;    p(\bfx_n) \right\}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88"/>
  <p:tag name="PICTUREFILESIZE" val="738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{\rm KL}(p \| q)  \geqslant 0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55"/>
  <p:tag name="PICTUREFILESIZE" val="246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{\rm KL}(p \| q)  \not\equiv  {\rm KL}(q \| p) &#10;\]&#10;\end{document}&#10;r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86"/>
  <p:tag name="PICTUREFILESIZE" val="323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eqnarray*}&#10;    \mutual[\bfx, \bfy] &amp;\equiv&amp; {\rm KL}(p(\bfx, \bfy) \| p(\bfx) p(\bfy)) \\&#10;    &amp;=&amp; - \iint p(\bfx, \bfy) \ln \left(&#10;    \frac{p(\bfx) p(\bfy)}{p(\bfx, \bfy)} \right) \diff{\bfx}&#10;    \diff{\bfy}&#10;\end{eqnarray*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06"/>
  <p:tag name="PICTUREFILESIZE" val="1103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\mutual[\bfx, \bfy] = \entrop[\bfx] - \entrop[\bfx| \bfy] =&#10;    \entrop[\bfy] - \entrop[\bfy|\bfx]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70"/>
  <p:tag name="PICTUREFILESIZE" val="34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   p(X=x_i) = \frac{c_i}{N}.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72"/>
  <p:tag name="PICTUREFILESIZE" val="303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   p(Y=y_j|X=x_i) = \frac{n_{ij}}{c_i}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06"/>
  <p:tag name="PICTUREFILESIZE" val="390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eqnarray*}&#10;    p(X=x_i,Y=y_j) &amp;=&amp; \frac{n_{ij}}{N} = \frac{n_{ij}}{c_i} \cdot&#10;    \frac{c_i}{N} \\&#10;    &amp;=&amp; p(Y=y_j|X=x_i) p(X=x_i)&#10;\end{eqnarray*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28"/>
  <p:tag name="PICTUREFILESIZE" val="847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eqnarray*}&#10;    \lefteqn{p(X=x_i) = \frac{c_{i}}{N} = \frac{1}{N} \sum_{j=1}^{L} n_{ij}} \\ &#10; &amp; = &amp; \sum_{j=1}^L p(X=x_i, Y=y_j)&#10;\end{eqnarray*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24"/>
  <p:tag name="PICTUREFILESIZE" val="849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   p(Y|X) = \frac{p(X|Y)p(Y)}{p(X)}&#10;\]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02"/>
  <p:tag name="PICTUREFILESIZE" val="499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p(X) = \sum_Y p(X|Y) p(Y)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04"/>
  <p:tag name="PICTUREFILESIZE" val="40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expect[f] = \sum_x p(x) f(x)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85"/>
  <p:tag name="PICTUREFILESIZE" val="353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\expect[f] = \int p(x) f(x) \diff{x}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95"/>
  <p:tag name="PICTUREFILESIZE" val="380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2135</TotalTime>
  <Words>2991</Words>
  <Application>Microsoft Office PowerPoint</Application>
  <PresentationFormat>On-screen Show (4:3)</PresentationFormat>
  <Paragraphs>578</Paragraphs>
  <Slides>94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6" baseType="lpstr">
      <vt:lpstr>ＭＳ Ｐゴシック</vt:lpstr>
      <vt:lpstr>Arial</vt:lpstr>
      <vt:lpstr>Calibri</vt:lpstr>
      <vt:lpstr>Garamond</vt:lpstr>
      <vt:lpstr>Symbol</vt:lpstr>
      <vt:lpstr>Tahoma</vt:lpstr>
      <vt:lpstr>Times New Roman</vt:lpstr>
      <vt:lpstr>Wingdings</vt:lpstr>
      <vt:lpstr>1_Office Theme</vt:lpstr>
      <vt:lpstr>2_Office Theme</vt:lpstr>
      <vt:lpstr>3_Office Theme</vt:lpstr>
      <vt:lpstr>Equation</vt:lpstr>
      <vt:lpstr>CS 1675: Intro to Machine Learning  Intro to Classification (Nearest Neighbors,  Logistic Regression, Perceptron)</vt:lpstr>
      <vt:lpstr>Classification</vt:lpstr>
      <vt:lpstr>Plan for this lecture</vt:lpstr>
      <vt:lpstr>Nearest Neighbors: Key Idea</vt:lpstr>
      <vt:lpstr>Related Methods / Synonyms</vt:lpstr>
      <vt:lpstr>Instance/Memory-based Learning</vt:lpstr>
      <vt:lpstr>1-Nearest Neighbor Classifier</vt:lpstr>
      <vt:lpstr>1-Nearest Neighbor Classifier</vt:lpstr>
      <vt:lpstr>K-Nearest Neighbor Classifier</vt:lpstr>
      <vt:lpstr>K-Nearest Neighbor Classifier</vt:lpstr>
      <vt:lpstr>1-nearest neighbor</vt:lpstr>
      <vt:lpstr>3-nearest neighbor</vt:lpstr>
      <vt:lpstr>5-nearest neighbor</vt:lpstr>
      <vt:lpstr>Formal Definition</vt:lpstr>
      <vt:lpstr>Example: Predict where this picture was taken</vt:lpstr>
      <vt:lpstr>PowerPoint Presentation</vt:lpstr>
      <vt:lpstr>Example: Predict where this picture was taken</vt:lpstr>
      <vt:lpstr>6+ million geotagged photos by 109,788 photographers</vt:lpstr>
      <vt:lpstr>Scene Matches</vt:lpstr>
      <vt:lpstr>PowerPoint Presentation</vt:lpstr>
      <vt:lpstr>Scene Matches</vt:lpstr>
      <vt:lpstr>PowerPoint Presentation</vt:lpstr>
      <vt:lpstr>Scene Matches</vt:lpstr>
      <vt:lpstr>PowerPoint Presentation</vt:lpstr>
      <vt:lpstr>The Importance of Data</vt:lpstr>
      <vt:lpstr>k-Nearest Neighbor</vt:lpstr>
      <vt:lpstr>Distances</vt:lpstr>
      <vt:lpstr>Voronoi partitioning </vt:lpstr>
      <vt:lpstr>Multivariate distance metrics</vt:lpstr>
      <vt:lpstr>Distance metrics</vt:lpstr>
      <vt:lpstr>Distance metrics</vt:lpstr>
      <vt:lpstr>Another generalization: Weighted K-NNs</vt:lpstr>
      <vt:lpstr>Another generalization: Weighted K-NNs</vt:lpstr>
      <vt:lpstr>Kernel Regression/Classification</vt:lpstr>
      <vt:lpstr>Problems with Instance-Based Learning</vt:lpstr>
      <vt:lpstr>Curse of Dimensionality</vt:lpstr>
      <vt:lpstr>Curse of Dimensionality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Plan for this lecture</vt:lpstr>
      <vt:lpstr>Probability Review</vt:lpstr>
      <vt:lpstr>Interpreting Probabilities</vt:lpstr>
      <vt:lpstr>Axioms of Probability </vt:lpstr>
      <vt:lpstr>Axioms of Probability </vt:lpstr>
      <vt:lpstr>Axioms of Probability </vt:lpstr>
      <vt:lpstr>Axioms of Probability </vt:lpstr>
      <vt:lpstr>Probabilities: Example Use </vt:lpstr>
      <vt:lpstr>Marginal, Joint, Conditional</vt:lpstr>
      <vt:lpstr>Joint Probability</vt:lpstr>
      <vt:lpstr>Marginal Probability</vt:lpstr>
      <vt:lpstr>Conditional Probability</vt:lpstr>
      <vt:lpstr>Conditional Probability</vt:lpstr>
      <vt:lpstr>Conditional Probability</vt:lpstr>
      <vt:lpstr>Sum and Product Rules</vt:lpstr>
      <vt:lpstr>Chain Rule</vt:lpstr>
      <vt:lpstr>Independence</vt:lpstr>
      <vt:lpstr>Independence</vt:lpstr>
      <vt:lpstr>Independence</vt:lpstr>
      <vt:lpstr>Bayes’ Theorem</vt:lpstr>
      <vt:lpstr>Expectations</vt:lpstr>
      <vt:lpstr>Entropy</vt:lpstr>
      <vt:lpstr>Entropy</vt:lpstr>
      <vt:lpstr>The Kullback-Leibler Divergence</vt:lpstr>
      <vt:lpstr>Mutual Information</vt:lpstr>
      <vt:lpstr>Likelihood / Prior / Posterior</vt:lpstr>
      <vt:lpstr>Likelihood / Prior / Posterior</vt:lpstr>
      <vt:lpstr>MLE and MAP Estimation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effect of outliers: Another example</vt:lpstr>
      <vt:lpstr>Logistic regression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Whiteboard: solution</vt:lpstr>
      <vt:lpstr>Logistic Regression / MLE Example</vt:lpstr>
      <vt:lpstr>Logistic Regression / MLE Example</vt:lpstr>
      <vt:lpstr>Plan for this lecture</vt:lpstr>
      <vt:lpstr>The perceptron algorithm</vt:lpstr>
      <vt:lpstr>The perceptron algorithm</vt:lpstr>
      <vt:lpstr>The perceptron algorithm (red=pos)</vt:lpstr>
      <vt:lpstr>Summary: Tradeoffs of       classification methods thus far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1675: Intro to Machine Learning</dc:title>
  <dc:creator>Adriana I. Kovashka</dc:creator>
  <cp:lastModifiedBy>Kovashka, Adriana Ivanona</cp:lastModifiedBy>
  <cp:revision>184</cp:revision>
  <dcterms:created xsi:type="dcterms:W3CDTF">2015-04-17T19:15:42Z</dcterms:created>
  <dcterms:modified xsi:type="dcterms:W3CDTF">2018-10-10T03:00:43Z</dcterms:modified>
</cp:coreProperties>
</file>