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23.xml" ContentType="application/vnd.openxmlformats-officedocument.themeOverride+xml"/>
  <Override PartName="/ppt/tags/tag5.xml" ContentType="application/vnd.openxmlformats-officedocument.presentationml.tags+xml"/>
  <Override PartName="/ppt/theme/themeOverride24.xml" ContentType="application/vnd.openxmlformats-officedocument.themeOverride+xml"/>
  <Override PartName="/ppt/tags/tag6.xml" ContentType="application/vnd.openxmlformats-officedocument.presentationml.tags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ags/tag7.xml" ContentType="application/vnd.openxmlformats-officedocument.presentationml.tags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ags/tag8.xml" ContentType="application/vnd.openxmlformats-officedocument.presentationml.tags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ags/tag9.xml" ContentType="application/vnd.openxmlformats-officedocument.presentationml.tags+xml"/>
  <Override PartName="/ppt/theme/themeOverride36.xml" ContentType="application/vnd.openxmlformats-officedocument.themeOverride+xml"/>
  <Override PartName="/ppt/tags/tag10.xml" ContentType="application/vnd.openxmlformats-officedocument.presentationml.tags+xml"/>
  <Override PartName="/ppt/theme/themeOverride37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40.xml" ContentType="application/vnd.openxmlformats-officedocument.themeOverr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83" r:id="rId2"/>
    <p:sldMasterId id="2147483809" r:id="rId3"/>
    <p:sldMasterId id="2147483821" r:id="rId4"/>
    <p:sldMasterId id="2147483833" r:id="rId5"/>
    <p:sldMasterId id="2147483845" r:id="rId6"/>
    <p:sldMasterId id="2147483857" r:id="rId7"/>
    <p:sldMasterId id="2147483869" r:id="rId8"/>
    <p:sldMasterId id="2147483893" r:id="rId9"/>
  </p:sldMasterIdLst>
  <p:notesMasterIdLst>
    <p:notesMasterId r:id="rId81"/>
  </p:notesMasterIdLst>
  <p:sldIdLst>
    <p:sldId id="256" r:id="rId10"/>
    <p:sldId id="556" r:id="rId11"/>
    <p:sldId id="526" r:id="rId12"/>
    <p:sldId id="527" r:id="rId13"/>
    <p:sldId id="528" r:id="rId14"/>
    <p:sldId id="529" r:id="rId15"/>
    <p:sldId id="530" r:id="rId16"/>
    <p:sldId id="531" r:id="rId17"/>
    <p:sldId id="257" r:id="rId18"/>
    <p:sldId id="258" r:id="rId19"/>
    <p:sldId id="259" r:id="rId20"/>
    <p:sldId id="263" r:id="rId21"/>
    <p:sldId id="265" r:id="rId22"/>
    <p:sldId id="266" r:id="rId23"/>
    <p:sldId id="276" r:id="rId24"/>
    <p:sldId id="282" r:id="rId25"/>
    <p:sldId id="657" r:id="rId26"/>
    <p:sldId id="712" r:id="rId27"/>
    <p:sldId id="658" r:id="rId28"/>
    <p:sldId id="506" r:id="rId29"/>
    <p:sldId id="507" r:id="rId30"/>
    <p:sldId id="508" r:id="rId31"/>
    <p:sldId id="509" r:id="rId32"/>
    <p:sldId id="510" r:id="rId33"/>
    <p:sldId id="511" r:id="rId34"/>
    <p:sldId id="709" r:id="rId35"/>
    <p:sldId id="710" r:id="rId36"/>
    <p:sldId id="659" r:id="rId37"/>
    <p:sldId id="660" r:id="rId38"/>
    <p:sldId id="289" r:id="rId39"/>
    <p:sldId id="288" r:id="rId40"/>
    <p:sldId id="711" r:id="rId41"/>
    <p:sldId id="559" r:id="rId42"/>
    <p:sldId id="719" r:id="rId43"/>
    <p:sldId id="311" r:id="rId44"/>
    <p:sldId id="312" r:id="rId45"/>
    <p:sldId id="313" r:id="rId46"/>
    <p:sldId id="314" r:id="rId47"/>
    <p:sldId id="315" r:id="rId48"/>
    <p:sldId id="316" r:id="rId49"/>
    <p:sldId id="319" r:id="rId50"/>
    <p:sldId id="320" r:id="rId51"/>
    <p:sldId id="321" r:id="rId52"/>
    <p:sldId id="322" r:id="rId53"/>
    <p:sldId id="323" r:id="rId54"/>
    <p:sldId id="324" r:id="rId55"/>
    <p:sldId id="720" r:id="rId56"/>
    <p:sldId id="523" r:id="rId57"/>
    <p:sldId id="524" r:id="rId58"/>
    <p:sldId id="525" r:id="rId59"/>
    <p:sldId id="713" r:id="rId60"/>
    <p:sldId id="714" r:id="rId61"/>
    <p:sldId id="715" r:id="rId62"/>
    <p:sldId id="716" r:id="rId63"/>
    <p:sldId id="717" r:id="rId64"/>
    <p:sldId id="718" r:id="rId65"/>
    <p:sldId id="532" r:id="rId66"/>
    <p:sldId id="533" r:id="rId67"/>
    <p:sldId id="534" r:id="rId68"/>
    <p:sldId id="537" r:id="rId69"/>
    <p:sldId id="539" r:id="rId70"/>
    <p:sldId id="540" r:id="rId71"/>
    <p:sldId id="538" r:id="rId72"/>
    <p:sldId id="542" r:id="rId73"/>
    <p:sldId id="541" r:id="rId74"/>
    <p:sldId id="551" r:id="rId75"/>
    <p:sldId id="552" r:id="rId76"/>
    <p:sldId id="553" r:id="rId77"/>
    <p:sldId id="554" r:id="rId78"/>
    <p:sldId id="555" r:id="rId79"/>
    <p:sldId id="550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868" autoAdjust="0"/>
    <p:restoredTop sz="82657" autoAdjust="0"/>
  </p:normalViewPr>
  <p:slideViewPr>
    <p:cSldViewPr snapToGrid="0">
      <p:cViewPr>
        <p:scale>
          <a:sx n="60" d="100"/>
          <a:sy n="60" d="100"/>
        </p:scale>
        <p:origin x="179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76" Type="http://schemas.openxmlformats.org/officeDocument/2006/relationships/slide" Target="slides/slide67.xml"/><Relationship Id="rId8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82" Type="http://schemas.openxmlformats.org/officeDocument/2006/relationships/presProps" Target="presProps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slide" Target="slides/slide6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slide" Target="slides/slide71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95898-8D84-4C5D-BADA-C939A07F5565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51EDA-6654-40B8-9D58-82E30EE6B6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6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9E3122-616F-4F59-A9A7-EE3E8192997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363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710419-C34C-4D47-80A4-86135ABA834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CS 376 Lecture 11 </a:t>
            </a:r>
          </a:p>
        </p:txBody>
      </p:sp>
    </p:spTree>
    <p:extLst>
      <p:ext uri="{BB962C8B-B14F-4D97-AF65-F5344CB8AC3E}">
        <p14:creationId xmlns:p14="http://schemas.microsoft.com/office/powerpoint/2010/main" val="593363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E023-128E-4856-BCB6-506FF27BFF9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3622298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C0EBD-25A8-4D2D-84D6-A0B57D3202A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me give you an intuition of what is going on. Suppose we have the standard line fitting problem in presence of outliers.</a:t>
            </a:r>
          </a:p>
          <a:p>
            <a:r>
              <a:rPr lang="en-US" dirty="0"/>
              <a:t>We can formulate this problem as follows: want to find the best partition of points in </a:t>
            </a:r>
            <a:r>
              <a:rPr lang="en-US" dirty="0" err="1"/>
              <a:t>inlier</a:t>
            </a:r>
            <a:r>
              <a:rPr lang="en-US" dirty="0"/>
              <a:t> set and outlier set such that…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objective consists of adjusting the parameters of a model function so as to best fit a data set. </a:t>
            </a:r>
          </a:p>
          <a:p>
            <a:r>
              <a:rPr lang="en-US" dirty="0"/>
              <a:t>"best" is defined by a function f that needs to be minimized.</a:t>
            </a:r>
          </a:p>
          <a:p>
            <a:endParaRPr lang="en-US" dirty="0"/>
          </a:p>
          <a:p>
            <a:r>
              <a:rPr lang="en-US" dirty="0"/>
              <a:t>Such that the best parameter of fitting the line give rise to a residual error lower that delta</a:t>
            </a:r>
          </a:p>
          <a:p>
            <a:endParaRPr lang="en-US" dirty="0"/>
          </a:p>
          <a:p>
            <a:r>
              <a:rPr lang="en-US" dirty="0"/>
              <a:t>as when the sum, </a:t>
            </a:r>
            <a:r>
              <a:rPr lang="en-US" i="1" dirty="0"/>
              <a:t>S</a:t>
            </a:r>
            <a:r>
              <a:rPr lang="en-US" dirty="0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3743964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387131-A248-4B66-B64D-43474C48269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002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AB6BD-C98B-471D-82E5-C3AAC61EDF4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911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5F80E2-B45F-4680-BC87-A3F7FC8CF8C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228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39942-A049-422F-86F2-1E3C74E6817F}" type="slidenum"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160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Note: these figures don’t work in 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C91B9-9C90-451D-893A-8FC475115849}" type="slidenum"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0776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26973-70E0-4749-98B6-B3D0E02EB410}" type="slidenum"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763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59683-7DA8-4CCC-B736-E213A444BFD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5280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AA814EC-A231-434D-B20E-B6B9F7EC9534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71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150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3D293D-73B5-4141-AE77-401D46217D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4387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E4D76A-B5A5-486A-A7D1-9B888FAE03B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4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CS 376 Lecture 11 </a:t>
            </a:r>
          </a:p>
        </p:txBody>
      </p:sp>
    </p:spTree>
    <p:extLst>
      <p:ext uri="{BB962C8B-B14F-4D97-AF65-F5344CB8AC3E}">
        <p14:creationId xmlns:p14="http://schemas.microsoft.com/office/powerpoint/2010/main" val="3882973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CDA7C6-4E28-471E-A0F6-23EF427D75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CS 376 Lecture 8 Fitting</a:t>
            </a:r>
          </a:p>
        </p:txBody>
      </p:sp>
    </p:spTree>
    <p:extLst>
      <p:ext uri="{BB962C8B-B14F-4D97-AF65-F5344CB8AC3E}">
        <p14:creationId xmlns:p14="http://schemas.microsoft.com/office/powerpoint/2010/main" val="3469440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D4497C-5D18-43CF-9BFC-913A6DFFACA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CS 376 Lecture 8 Fitting</a:t>
            </a:r>
          </a:p>
        </p:txBody>
      </p:sp>
    </p:spTree>
    <p:extLst>
      <p:ext uri="{BB962C8B-B14F-4D97-AF65-F5344CB8AC3E}">
        <p14:creationId xmlns:p14="http://schemas.microsoft.com/office/powerpoint/2010/main" val="1530017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032AB6-9822-46CE-B5E4-CEB78EEE70A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CS 376 Lecture 8 Fitting</a:t>
            </a:r>
          </a:p>
        </p:txBody>
      </p:sp>
    </p:spTree>
    <p:extLst>
      <p:ext uri="{BB962C8B-B14F-4D97-AF65-F5344CB8AC3E}">
        <p14:creationId xmlns:p14="http://schemas.microsoft.com/office/powerpoint/2010/main" val="3687206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B8CB7B-AC87-415D-8113-26EEAF404001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CS 376 Lecture 11 </a:t>
            </a:r>
          </a:p>
        </p:txBody>
      </p:sp>
    </p:spTree>
    <p:extLst>
      <p:ext uri="{BB962C8B-B14F-4D97-AF65-F5344CB8AC3E}">
        <p14:creationId xmlns:p14="http://schemas.microsoft.com/office/powerpoint/2010/main" val="2358681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71030-AC51-4A09-A25E-5FA357B75AF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819992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1A7C6-64BD-4260-B379-19E57742101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2066444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168155-4F81-4408-A7FC-EA1CD92B6B8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3408040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4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1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45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C5DC77-7C19-4AA4-9C27-39BEB7A3F6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853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A0DF96-F274-40C6-8142-9F4ED797B6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268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041A47-FF51-43AB-82AD-45D840BE49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769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3CF883-9037-4649-B81A-A2FA862159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6838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B5DE19-B031-43C7-B1CB-D71B5632CF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08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6815C0-C340-4A98-BF85-5972EC8AFB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1704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9CC560-433A-44F2-A9BA-561058AC0F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5341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0B1B3B-3055-4F48-9C4D-6FFC21F54E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49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08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93B097-3F3A-4075-9FDE-596C28BC58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652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3CE724-AEEC-4C44-9D97-4D101E2740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929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96736E-E5E8-4C72-AB85-17B5117D4D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168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499F7B-DFAA-4C75-86B5-BF4240374D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194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E3ECB5-3106-453D-BD8F-CA698256CE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7973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1246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525963"/>
          </a:xfrm>
        </p:spPr>
        <p:txBody>
          <a:bodyPr/>
          <a:lstStyle>
            <a:lvl1pPr>
              <a:buNone/>
              <a:defRPr b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219200"/>
            <a:ext cx="822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3232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22376" y="4419600"/>
            <a:ext cx="77724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6034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None/>
              <a:defRPr sz="2400" b="0"/>
            </a:lvl1pPr>
            <a:lvl2pPr>
              <a:buNone/>
              <a:defRPr sz="2400"/>
            </a:lvl2pPr>
            <a:lvl3pPr>
              <a:buNone/>
              <a:defRPr sz="2000"/>
            </a:lvl3pPr>
            <a:lvl4pPr>
              <a:buNone/>
              <a:defRPr sz="18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None/>
              <a:defRPr sz="2400" b="0"/>
            </a:lvl1pPr>
            <a:lvl2pPr>
              <a:buNone/>
              <a:defRPr sz="2400"/>
            </a:lvl2pPr>
            <a:lvl3pPr>
              <a:buNone/>
              <a:defRPr sz="2000"/>
            </a:lvl3pPr>
            <a:lvl4pPr>
              <a:buNone/>
              <a:defRPr sz="18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143000"/>
            <a:ext cx="822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9159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None/>
              <a:defRPr sz="24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None/>
              <a:defRPr sz="24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457200" y="1143000"/>
            <a:ext cx="8229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886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362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rot="5400000" flipH="1" flipV="1">
            <a:off x="0" y="11430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457200" y="1143000"/>
            <a:ext cx="8229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060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3445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None/>
              <a:defRPr sz="3200"/>
            </a:lvl1pPr>
            <a:lvl2pPr>
              <a:buNone/>
              <a:defRPr sz="2800"/>
            </a:lvl2pPr>
            <a:lvl3pPr>
              <a:buNone/>
              <a:defRPr sz="2400"/>
            </a:lvl3pPr>
            <a:lvl4pPr>
              <a:buNone/>
              <a:defRPr sz="2000"/>
            </a:lvl4pPr>
            <a:lvl5pPr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7061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60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179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5252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C975F6-1F02-49F1-9B80-3C42822A824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66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2697F2-86AE-437C-90FF-D0F00A09CCE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428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C620BA-5B58-4BFE-9209-94A3CAD3632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631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C8ACE6-38FB-41C1-BB51-260E57DEB5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8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558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8AE770-982F-4BC2-AA0E-C47D558F4A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716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383176-FBAF-4F05-A00D-81B28782FDD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619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B7E85-4311-4C48-89B5-CF7C3FBC332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41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D37FA9-4D0B-40BC-BBEA-37390D508C1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297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F93CF4-E63E-4E36-BA7C-2CBBFE382D2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490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1759FE-7B4E-4F6E-B866-11187D72CA9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491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97410A-348B-4A90-B1CF-A9CEE800D6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339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4B09C-5FE3-4E5C-947F-62A8A654A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8880D-8C14-414F-9A2C-CAC4CEB712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8313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98400-A51E-47C6-AB6E-9D2F0FEB44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387C5-D1BA-4E64-9B6E-A01CF3A7D9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498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AFC77-476A-4B65-AEF2-B88090E860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99DFD-7A6B-421E-91AE-F1416F30A7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86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747BA-49B7-4E32-A9B2-44A226F322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32093-982A-4E29-84CD-21505EE1816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0470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BBE94-D788-474D-8EEB-6F58D14720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8F99F-4257-47F7-B137-92F5C330B8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6607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5DB7-2A11-4E6C-9567-D57EA333CE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2DBDE-828A-4ED8-BAC3-0183760B6D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8985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82A0-E074-4D1F-9892-A88D1283A7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4E828-8872-429C-B31F-81F3904DB6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263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B5463-834F-40F6-B8E3-F026FE7326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64F8D-F56C-469B-8A33-F67E89A087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200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B97F0-D666-463A-99C4-716878AAB3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1FFF3-B466-42C5-A286-E06D02714B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2780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5714B-483C-45C3-99E0-9DDFC1306F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34E0C-7D9E-4F01-AF55-2FE14BA758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223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89D8F-1676-4F18-A19A-1DC9780C6F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49CCE-778B-4371-A03A-FDCD62BA792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3358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E4B2DDB-B4D1-4125-8159-6EDB94AE1695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5368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3018B4-3933-4F62-A5FA-67D0DCE8653B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69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793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B389572-BE80-4015-B60A-A72FC85D6D8B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2744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073EA36-E756-4169-B749-F2D60A8B0CA8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1079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A149096-2B83-44A4-B84B-C4BAB53BC103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8715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7C9B566-B7D8-4BE7-840C-83778208EB12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6447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0B7A1A3-3CB5-4873-9914-12B786270A82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0053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4F18ADD-DE40-44F3-A998-E661606E32F3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2144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1C550BD-6899-4552-B1A8-0A2A1826DF53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718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C183C7D-514C-471D-B43C-43B42CF8B980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3902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F06E393-7836-4834-A61E-1ECDC2D39269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4100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DFE37D-0399-4782-ACCC-41C6582A829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5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314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908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3FCA5C-1058-44E4-9BEF-B7DD58ECFA3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168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1C46FF-051C-4417-BFCD-C33BCFC3007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15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386BE5-8C8C-4CA7-A34B-7167F91EBB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8044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3AD704-75B4-4EED-BB56-66A6FBA0736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8966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4FF8AD-E0AB-4224-90B0-25063A38E42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7584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734C93-0044-4DA3-A71E-86D267CB126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236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0158DE-57D3-4497-B383-F0E55D5CF61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2248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D52F32-A75F-403B-B111-3F89478CA95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951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552460-B472-4652-A7B3-F000F9CBB89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247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105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71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1535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4882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8468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4804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8645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0749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914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3175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407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168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8280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11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0081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11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1061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751666" y="1176740"/>
            <a:ext cx="310260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11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5365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11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0299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11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1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49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43C076-EA39-46E2-BCC8-6E8E15F3E8C3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35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2D75-176A-4731-8E9E-D5878C72AE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A1D74-A88E-44E7-9F6E-F7237237E5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28F398-02E5-4E7F-9921-4D067D02FED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1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F0A01C-ECC0-4966-AD27-2E8B22F3BD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F44228-A715-4D35-A686-68263BBDC7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66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9B403E6-EFB1-4095-AC3C-2CFB971FD47E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0055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41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30B9F3-849D-4788-85CF-CB5DFEF19A3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63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72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4649" y="113444"/>
            <a:ext cx="893470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96780" y="2262723"/>
            <a:ext cx="555044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608913" y="6305350"/>
            <a:ext cx="1423034" cy="269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11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45224" y="6308472"/>
            <a:ext cx="4697730" cy="243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86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21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25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3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4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3.bin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1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1.xml"/><Relationship Id="rId1" Type="http://schemas.openxmlformats.org/officeDocument/2006/relationships/themeOverride" Target="../theme/themeOverride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1.xml"/><Relationship Id="rId1" Type="http://schemas.openxmlformats.org/officeDocument/2006/relationships/themeOverride" Target="../theme/themeOverride2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2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29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70.xml"/><Relationship Id="rId1" Type="http://schemas.openxmlformats.org/officeDocument/2006/relationships/themeOverride" Target="../theme/themeOverride3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70.xml"/><Relationship Id="rId1" Type="http://schemas.openxmlformats.org/officeDocument/2006/relationships/themeOverride" Target="../theme/themeOverride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32.xml"/><Relationship Id="rId4" Type="http://schemas.openxmlformats.org/officeDocument/2006/relationships/image" Target="../media/image4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70.xml"/><Relationship Id="rId1" Type="http://schemas.openxmlformats.org/officeDocument/2006/relationships/themeOverride" Target="../theme/themeOverride3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70.xml"/><Relationship Id="rId1" Type="http://schemas.openxmlformats.org/officeDocument/2006/relationships/themeOverride" Target="../theme/themeOverride3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35.xml"/><Relationship Id="rId4" Type="http://schemas.openxmlformats.org/officeDocument/2006/relationships/image" Target="../media/image4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36.xml"/><Relationship Id="rId4" Type="http://schemas.openxmlformats.org/officeDocument/2006/relationships/image" Target="../media/image4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70.xml"/><Relationship Id="rId1" Type="http://schemas.openxmlformats.org/officeDocument/2006/relationships/themeOverride" Target="../theme/themeOverride3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76135"/>
            <a:ext cx="9144000" cy="2590800"/>
          </a:xfrm>
        </p:spPr>
        <p:txBody>
          <a:bodyPr>
            <a:normAutofit/>
          </a:bodyPr>
          <a:lstStyle/>
          <a:p>
            <a:r>
              <a:rPr lang="en-US" sz="40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 1675: Intro to Machine Learning</a:t>
            </a:r>
            <a:b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Regression and Overfitting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19335"/>
            <a:ext cx="6400800" cy="2133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</a:rPr>
              <a:t>Prof. Adriana </a:t>
            </a:r>
            <a:r>
              <a:rPr lang="en-US" sz="3600" dirty="0" err="1">
                <a:solidFill>
                  <a:schemeClr val="tx1"/>
                </a:solidFill>
              </a:rPr>
              <a:t>Kovashka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University of Pittsburgh</a:t>
            </a:r>
          </a:p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</a:rPr>
              <a:t>September 18, 2018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62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4443664"/>
            <a:ext cx="8229601" cy="19850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Represent label </a:t>
            </a:r>
            <a:r>
              <a:rPr lang="en-US" i="1" dirty="0"/>
              <a:t>y </a:t>
            </a:r>
            <a:r>
              <a:rPr lang="en-US" dirty="0"/>
              <a:t>as a linear combination of the features </a:t>
            </a:r>
            <a:r>
              <a:rPr lang="en-US" b="1" i="1" dirty="0"/>
              <a:t>x </a:t>
            </a:r>
            <a:r>
              <a:rPr lang="en-US" dirty="0"/>
              <a:t>(i.e. weighted average of the features)</a:t>
            </a:r>
          </a:p>
          <a:p>
            <a:r>
              <a:rPr lang="en-US" dirty="0"/>
              <a:t>Sometimes want to add a </a:t>
            </a:r>
            <a:r>
              <a:rPr lang="en-US" i="1" dirty="0"/>
              <a:t>bias term: </a:t>
            </a:r>
            <a:r>
              <a:rPr lang="en-US" dirty="0"/>
              <a:t>can add 1 as x</a:t>
            </a:r>
            <a:r>
              <a:rPr lang="en-US" baseline="-25000" dirty="0"/>
              <a:t>0</a:t>
            </a:r>
            <a:r>
              <a:rPr lang="en-US" dirty="0"/>
              <a:t> such that x = (1, x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dirty="0" err="1"/>
              <a:t>x</a:t>
            </a:r>
            <a:r>
              <a:rPr lang="en-US" baseline="-25000" dirty="0" err="1"/>
              <a:t>d</a:t>
            </a:r>
            <a:r>
              <a:rPr lang="en-US" dirty="0"/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673" y="1358084"/>
            <a:ext cx="7536027" cy="270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604084"/>
            <a:ext cx="18020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Figure from Milos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Hauskrecht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18903" y="1436461"/>
            <a:ext cx="7106194" cy="1159644"/>
            <a:chOff x="1018903" y="2142309"/>
            <a:chExt cx="7106194" cy="1159644"/>
          </a:xfrm>
        </p:grpSpPr>
        <p:sp>
          <p:nvSpPr>
            <p:cNvPr id="6" name="Rectangle 5"/>
            <p:cNvSpPr/>
            <p:nvPr/>
          </p:nvSpPr>
          <p:spPr>
            <a:xfrm>
              <a:off x="1018903" y="2142309"/>
              <a:ext cx="7106194" cy="6270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088674" y="2677886"/>
              <a:ext cx="1737360" cy="624067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177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94497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/>
              <a:t>f(x, w):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>
                <a:solidFill>
                  <a:srgbClr val="0000FF"/>
                </a:solidFill>
                <a:sym typeface="Wingdings" pitchFamily="2" charset="2"/>
              </a:rPr>
              <a:t> y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dirty="0"/>
              <a:t>At training time: Use given </a:t>
            </a:r>
            <a:r>
              <a:rPr lang="en-US" altLang="en-US" dirty="0">
                <a:solidFill>
                  <a:srgbClr val="0000FF"/>
                </a:solidFill>
              </a:rPr>
              <a:t>{(</a:t>
            </a:r>
            <a:r>
              <a:rPr lang="en-US" altLang="en-US" b="1" dirty="0">
                <a:solidFill>
                  <a:srgbClr val="0000FF"/>
                </a:solidFill>
              </a:rPr>
              <a:t>x</a:t>
            </a:r>
            <a:r>
              <a:rPr lang="en-US" altLang="en-US" baseline="-25000" dirty="0">
                <a:solidFill>
                  <a:srgbClr val="0000FF"/>
                </a:solidFill>
              </a:rPr>
              <a:t>1</a:t>
            </a:r>
            <a:r>
              <a:rPr lang="en-US" altLang="en-US" dirty="0">
                <a:solidFill>
                  <a:srgbClr val="0000FF"/>
                </a:solidFill>
              </a:rPr>
              <a:t>,y</a:t>
            </a:r>
            <a:r>
              <a:rPr lang="en-US" altLang="en-US" baseline="-25000" dirty="0">
                <a:solidFill>
                  <a:srgbClr val="0000FF"/>
                </a:solidFill>
              </a:rPr>
              <a:t>1</a:t>
            </a:r>
            <a:r>
              <a:rPr lang="en-US" altLang="en-US" dirty="0">
                <a:solidFill>
                  <a:srgbClr val="0000FF"/>
                </a:solidFill>
              </a:rPr>
              <a:t>), …, (</a:t>
            </a:r>
            <a:r>
              <a:rPr lang="en-US" altLang="en-US" b="1" dirty="0" err="1">
                <a:solidFill>
                  <a:srgbClr val="0000FF"/>
                </a:solidFill>
              </a:rPr>
              <a:t>x</a:t>
            </a:r>
            <a:r>
              <a:rPr lang="en-US" altLang="en-US" baseline="-25000" dirty="0" err="1">
                <a:solidFill>
                  <a:srgbClr val="0000FF"/>
                </a:solidFill>
              </a:rPr>
              <a:t>N</a:t>
            </a:r>
            <a:r>
              <a:rPr lang="en-US" altLang="en-US" dirty="0" err="1">
                <a:solidFill>
                  <a:srgbClr val="0000FF"/>
                </a:solidFill>
              </a:rPr>
              <a:t>,y</a:t>
            </a:r>
            <a:r>
              <a:rPr lang="en-US" altLang="en-US" baseline="-25000" dirty="0" err="1">
                <a:solidFill>
                  <a:srgbClr val="0000FF"/>
                </a:solidFill>
              </a:rPr>
              <a:t>N</a:t>
            </a:r>
            <a:r>
              <a:rPr lang="en-US" altLang="en-US" dirty="0">
                <a:solidFill>
                  <a:srgbClr val="0000FF"/>
                </a:solidFill>
              </a:rPr>
              <a:t>)}</a:t>
            </a:r>
            <a:r>
              <a:rPr lang="en-US" altLang="en-US" dirty="0"/>
              <a:t>, to estimate mapping function f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endParaRPr lang="en-US" altLang="en-US" dirty="0"/>
          </a:p>
          <a:p>
            <a:pPr lvl="1"/>
            <a:r>
              <a:rPr lang="en-US" altLang="en-US" dirty="0"/>
              <a:t>Objective: minimize (</a:t>
            </a:r>
            <a:r>
              <a:rPr lang="en-US" altLang="en-US" dirty="0" err="1">
                <a:solidFill>
                  <a:srgbClr val="0000FF"/>
                </a:solidFill>
              </a:rPr>
              <a:t>y</a:t>
            </a:r>
            <a:r>
              <a:rPr lang="en-US" altLang="en-US" baseline="-25000" dirty="0" err="1">
                <a:solidFill>
                  <a:srgbClr val="0000FF"/>
                </a:solidFill>
              </a:rPr>
              <a:t>i</a:t>
            </a:r>
            <a:r>
              <a:rPr lang="en-US" altLang="en-US" baseline="-25000" dirty="0">
                <a:solidFill>
                  <a:srgbClr val="0000FF"/>
                </a:solidFill>
              </a:rPr>
              <a:t> </a:t>
            </a:r>
            <a:r>
              <a:rPr lang="en-US" altLang="en-US" dirty="0"/>
              <a:t>– f(w, </a:t>
            </a:r>
            <a:r>
              <a:rPr lang="en-US" altLang="en-US" b="1" dirty="0">
                <a:solidFill>
                  <a:srgbClr val="0000FF"/>
                </a:solidFill>
              </a:rPr>
              <a:t>x</a:t>
            </a:r>
            <a:r>
              <a:rPr lang="en-US" altLang="en-US" baseline="-25000" dirty="0">
                <a:solidFill>
                  <a:srgbClr val="0000FF"/>
                </a:solidFill>
              </a:rPr>
              <a:t>i</a:t>
            </a:r>
            <a:r>
              <a:rPr lang="en-US" altLang="en-US" dirty="0"/>
              <a:t>))</a:t>
            </a:r>
            <a:r>
              <a:rPr lang="en-US" altLang="en-US" baseline="30000" dirty="0"/>
              <a:t>2</a:t>
            </a:r>
            <a:r>
              <a:rPr lang="en-US" altLang="en-US" dirty="0"/>
              <a:t>, for all </a:t>
            </a:r>
            <a:r>
              <a:rPr lang="en-US" altLang="en-US" dirty="0" err="1"/>
              <a:t>i</a:t>
            </a:r>
            <a:r>
              <a:rPr lang="en-US" altLang="en-US" dirty="0"/>
              <a:t> = 1, …, N</a:t>
            </a:r>
          </a:p>
          <a:p>
            <a:pPr lvl="1"/>
            <a:r>
              <a:rPr lang="en-US" altLang="en-US" b="1" dirty="0">
                <a:solidFill>
                  <a:srgbClr val="0000FF"/>
                </a:solidFill>
              </a:rPr>
              <a:t>x</a:t>
            </a:r>
            <a:r>
              <a:rPr lang="en-US" altLang="en-US" baseline="-25000" dirty="0">
                <a:solidFill>
                  <a:srgbClr val="0000FF"/>
                </a:solidFill>
              </a:rPr>
              <a:t>i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/>
              <a:t>are the input features (</a:t>
            </a:r>
            <a:r>
              <a:rPr lang="en-US" altLang="en-US" i="1" dirty="0"/>
              <a:t>d</a:t>
            </a:r>
            <a:r>
              <a:rPr lang="en-US" altLang="en-US" dirty="0"/>
              <a:t>-dimensional)</a:t>
            </a:r>
          </a:p>
          <a:p>
            <a:pPr lvl="1"/>
            <a:r>
              <a:rPr lang="en-US" altLang="en-US" dirty="0" err="1">
                <a:solidFill>
                  <a:srgbClr val="0000FF"/>
                </a:solidFill>
              </a:rPr>
              <a:t>y</a:t>
            </a:r>
            <a:r>
              <a:rPr lang="en-US" altLang="en-US" baseline="-25000" dirty="0" err="1">
                <a:solidFill>
                  <a:srgbClr val="0000FF"/>
                </a:solidFill>
              </a:rPr>
              <a:t>i</a:t>
            </a:r>
            <a:r>
              <a:rPr lang="en-US" altLang="en-US" dirty="0"/>
              <a:t> is the target </a:t>
            </a:r>
            <a:r>
              <a:rPr lang="en-US" altLang="en-US" i="1" dirty="0"/>
              <a:t>continuous </a:t>
            </a:r>
            <a:r>
              <a:rPr lang="en-US" altLang="en-US" dirty="0"/>
              <a:t>output label (given by human/oracle)</a:t>
            </a:r>
          </a:p>
          <a:p>
            <a:r>
              <a:rPr lang="en-US" dirty="0"/>
              <a:t>At test time: Use </a:t>
            </a:r>
            <a:r>
              <a:rPr lang="en-US" altLang="en-US" dirty="0"/>
              <a:t>f</a:t>
            </a:r>
            <a:r>
              <a:rPr lang="en-US" dirty="0"/>
              <a:t> to make prediction for a new sample </a:t>
            </a:r>
            <a:r>
              <a:rPr lang="en-US" altLang="en-US" b="1" dirty="0" err="1">
                <a:solidFill>
                  <a:srgbClr val="0000FF"/>
                </a:solidFill>
              </a:rPr>
              <a:t>x</a:t>
            </a:r>
            <a:r>
              <a:rPr lang="en-US" altLang="en-US" i="1" baseline="-25000" dirty="0" err="1">
                <a:solidFill>
                  <a:srgbClr val="0000FF"/>
                </a:solidFill>
              </a:rPr>
              <a:t>test</a:t>
            </a:r>
            <a:r>
              <a:rPr lang="en-US" altLang="en-US" i="1" baseline="-25000" dirty="0">
                <a:solidFill>
                  <a:srgbClr val="0000FF"/>
                </a:solidFill>
              </a:rPr>
              <a:t> </a:t>
            </a:r>
            <a:r>
              <a:rPr lang="en-US" altLang="en-US" dirty="0"/>
              <a:t>(not in the training set)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5386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8867775" cy="68446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8556171" cy="6851981"/>
            <a:chOff x="0" y="0"/>
            <a:chExt cx="8556171" cy="6851981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168400" cy="769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7387771" y="6082724"/>
              <a:ext cx="1168400" cy="769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241774" y="3803374"/>
            <a:ext cx="97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b + mx</a:t>
            </a:r>
          </a:p>
        </p:txBody>
      </p:sp>
      <p:sp>
        <p:nvSpPr>
          <p:cNvPr id="7" name="Rectangle 6"/>
          <p:cNvSpPr/>
          <p:nvPr/>
        </p:nvSpPr>
        <p:spPr>
          <a:xfrm>
            <a:off x="795130" y="4200939"/>
            <a:ext cx="7761041" cy="1285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4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Fit line to points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 parameters of line to predict the </a:t>
            </a:r>
            <a:r>
              <a:rPr lang="en-US" i="1" dirty="0"/>
              <a:t>y-</a:t>
            </a:r>
            <a:r>
              <a:rPr lang="en-US" dirty="0"/>
              <a:t>coordinate of a new data point </a:t>
            </a:r>
            <a:r>
              <a:rPr lang="en-US" i="1" dirty="0" err="1"/>
              <a:t>x</a:t>
            </a:r>
            <a:r>
              <a:rPr lang="en-US" i="1" baseline="-25000" dirty="0" err="1"/>
              <a:t>new</a:t>
            </a:r>
            <a:endParaRPr lang="en-US" i="1" baseline="-25000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783939" y="3432010"/>
            <a:ext cx="5404671" cy="3425990"/>
            <a:chOff x="2024743" y="2860766"/>
            <a:chExt cx="3892731" cy="24675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/>
            <a:srcRect t="59949" r="57429"/>
            <a:stretch>
              <a:fillRect/>
            </a:stretch>
          </p:blipFill>
          <p:spPr>
            <a:xfrm>
              <a:off x="2024743" y="2860766"/>
              <a:ext cx="3892731" cy="246758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390503" y="2965270"/>
              <a:ext cx="1933302" cy="444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6604084"/>
            <a:ext cx="19463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Figure from Greg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Shakhnarovich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99017" y="5799908"/>
            <a:ext cx="5094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1861240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parameters of plane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4525" y="2543174"/>
            <a:ext cx="5391150" cy="329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604084"/>
            <a:ext cx="18020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Figure from Milos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Hauskrecht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128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b="17482"/>
          <a:stretch/>
        </p:blipFill>
        <p:spPr>
          <a:xfrm>
            <a:off x="0" y="368300"/>
            <a:ext cx="9144000" cy="50498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604084"/>
            <a:ext cx="19527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credit: Greg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Shakhnarovich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194463"/>
            <a:ext cx="9144000" cy="6768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916879"/>
            <a:ext cx="9144000" cy="1201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0897" y="1048306"/>
            <a:ext cx="2202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(Derivation on board)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628450" y="5593902"/>
            <a:ext cx="4304184" cy="763948"/>
            <a:chOff x="1628450" y="5593902"/>
            <a:chExt cx="4304184" cy="76394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/>
            <a:srcRect l="30956" t="82047" r="50567" b="5469"/>
            <a:stretch/>
          </p:blipFill>
          <p:spPr>
            <a:xfrm>
              <a:off x="1628450" y="5593902"/>
              <a:ext cx="1689516" cy="76394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280603" y="6065950"/>
              <a:ext cx="40267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test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/>
            <a:srcRect l="50591" t="82047" r="28641" b="5469"/>
            <a:stretch/>
          </p:blipFill>
          <p:spPr>
            <a:xfrm>
              <a:off x="3596187" y="5593902"/>
              <a:ext cx="1898919" cy="76394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436930" y="6065950"/>
              <a:ext cx="40267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test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/>
            <a:srcRect l="72301" t="82047" r="25957" b="5469"/>
            <a:stretch/>
          </p:blipFill>
          <p:spPr>
            <a:xfrm>
              <a:off x="5773327" y="5593902"/>
              <a:ext cx="159307" cy="763948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110417" y="5163787"/>
            <a:ext cx="2284440" cy="306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358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9353"/>
          </a:xfrm>
        </p:spPr>
        <p:txBody>
          <a:bodyPr>
            <a:normAutofit/>
          </a:bodyPr>
          <a:lstStyle/>
          <a:p>
            <a:r>
              <a:rPr lang="en-US" sz="2800" dirty="0"/>
              <a:t>Computing the </a:t>
            </a:r>
            <a:r>
              <a:rPr lang="en-US" sz="2800" dirty="0" err="1"/>
              <a:t>pseudoinverse</a:t>
            </a:r>
            <a:r>
              <a:rPr lang="en-US" sz="2800" dirty="0"/>
              <a:t> might be slow for large matrices</a:t>
            </a:r>
          </a:p>
          <a:p>
            <a:pPr lvl="1"/>
            <a:r>
              <a:rPr lang="en-US" sz="2400" i="1" dirty="0"/>
              <a:t>Cubic</a:t>
            </a:r>
            <a:r>
              <a:rPr lang="en-US" sz="2400" dirty="0"/>
              <a:t> in number of features D </a:t>
            </a:r>
          </a:p>
          <a:p>
            <a:pPr lvl="1"/>
            <a:r>
              <a:rPr lang="en-US" sz="2400" dirty="0"/>
              <a:t>Linear in number of samples N</a:t>
            </a:r>
          </a:p>
          <a:p>
            <a:r>
              <a:rPr lang="en-US" sz="2800" dirty="0"/>
              <a:t>We might want to adjust solution as new examples come in, without </a:t>
            </a:r>
            <a:r>
              <a:rPr lang="en-US" sz="2800" dirty="0" err="1"/>
              <a:t>recomputing</a:t>
            </a:r>
            <a:r>
              <a:rPr lang="en-US" sz="2800" dirty="0"/>
              <a:t> the pseudoinverse for each new sample that comes in</a:t>
            </a:r>
          </a:p>
          <a:p>
            <a:r>
              <a:rPr lang="en-US" sz="2800" dirty="0"/>
              <a:t>Another solution: Gradient descent</a:t>
            </a:r>
          </a:p>
          <a:p>
            <a:pPr lvl="1"/>
            <a:r>
              <a:rPr lang="en-US" sz="2400" dirty="0"/>
              <a:t>Cost: linear in both D and N</a:t>
            </a:r>
          </a:p>
          <a:p>
            <a:pPr lvl="1"/>
            <a:r>
              <a:rPr lang="en-US" sz="2400" dirty="0"/>
              <a:t>If D &gt; 10,000, use gradient descent</a:t>
            </a:r>
          </a:p>
        </p:txBody>
      </p:sp>
    </p:spTree>
    <p:extLst>
      <p:ext uri="{BB962C8B-B14F-4D97-AF65-F5344CB8AC3E}">
        <p14:creationId xmlns:p14="http://schemas.microsoft.com/office/powerpoint/2010/main" val="2741666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object 4"/>
          <p:cNvSpPr/>
          <p:nvPr/>
        </p:nvSpPr>
        <p:spPr>
          <a:xfrm>
            <a:off x="685800" y="1442755"/>
            <a:ext cx="7209285" cy="45139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5"/>
          <p:cNvSpPr/>
          <p:nvPr/>
        </p:nvSpPr>
        <p:spPr>
          <a:xfrm>
            <a:off x="1547922" y="4068475"/>
            <a:ext cx="548698" cy="7344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385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6E09B-B365-4292-B685-FD4B7EB92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Want to minimize a loss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45704-43EC-4AA7-BBC4-93B6F3D7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Loss function: squared error, true/predicted y</a:t>
            </a:r>
          </a:p>
          <a:p>
            <a:endParaRPr lang="en-US" dirty="0"/>
          </a:p>
          <a:p>
            <a:r>
              <a:rPr lang="en-US" dirty="0"/>
              <a:t>How to minimize? </a:t>
            </a:r>
          </a:p>
          <a:p>
            <a:pPr lvl="1"/>
            <a:r>
              <a:rPr lang="en-US" dirty="0"/>
              <a:t>Model is a function of the weights </a:t>
            </a:r>
            <a:r>
              <a:rPr lang="en-US" b="1" i="1" dirty="0"/>
              <a:t>w</a:t>
            </a:r>
            <a:r>
              <a:rPr lang="en-US" dirty="0"/>
              <a:t>, hence loss is a function of the weights </a:t>
            </a:r>
          </a:p>
          <a:p>
            <a:pPr lvl="1"/>
            <a:r>
              <a:rPr lang="en-US" dirty="0"/>
              <a:t>Find derivative of loss with respect to weights,   set to 0 (minimum will be an extremum and if function is convex, there will be only one)</a:t>
            </a:r>
          </a:p>
        </p:txBody>
      </p:sp>
    </p:spTree>
    <p:extLst>
      <p:ext uri="{BB962C8B-B14F-4D97-AF65-F5344CB8AC3E}">
        <p14:creationId xmlns:p14="http://schemas.microsoft.com/office/powerpoint/2010/main" val="41223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 of the loss function</a:t>
            </a:r>
          </a:p>
        </p:txBody>
      </p:sp>
      <p:sp>
        <p:nvSpPr>
          <p:cNvPr id="3" name="object 5"/>
          <p:cNvSpPr txBox="1"/>
          <p:nvPr/>
        </p:nvSpPr>
        <p:spPr>
          <a:xfrm>
            <a:off x="547649" y="1783180"/>
            <a:ext cx="583247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1-dimension, the derivative of a</a:t>
            </a:r>
            <a:r>
              <a:rPr kumimoji="0" sz="24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function: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6"/>
          <p:cNvSpPr/>
          <p:nvPr/>
        </p:nvSpPr>
        <p:spPr>
          <a:xfrm>
            <a:off x="2053520" y="2850220"/>
            <a:ext cx="3638542" cy="857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7"/>
          <p:cNvSpPr txBox="1"/>
          <p:nvPr/>
        </p:nvSpPr>
        <p:spPr>
          <a:xfrm>
            <a:off x="382999" y="4565203"/>
            <a:ext cx="8109584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multiple dimensions,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lang="en-US" sz="2000" spc="-5" dirty="0">
                <a:solidFill>
                  <a:prstClr val="black"/>
                </a:solidFill>
                <a:latin typeface="Arial"/>
                <a:cs typeface="Arial"/>
              </a:rPr>
              <a:t>derivative is called a </a:t>
            </a:r>
            <a:r>
              <a:rPr lang="en-US" sz="2000" b="1" spc="-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kumimoji="0" sz="2000" b="1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radient</a:t>
            </a:r>
            <a:r>
              <a:rPr lang="en-US" sz="2000" b="1" spc="-5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2000" spc="-5" dirty="0">
                <a:solidFill>
                  <a:prstClr val="black"/>
                </a:solidFill>
                <a:latin typeface="Arial"/>
                <a:cs typeface="Arial"/>
              </a:rPr>
              <a:t>which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vector of partial</a:t>
            </a:r>
            <a:r>
              <a:rPr kumimoji="0" sz="2000" b="0" i="0" u="none" strike="noStrike" kern="1200" cap="none" spc="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derivatives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with respect to each dimension of the input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04084"/>
            <a:ext cx="1999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116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C69D8-EDCB-438C-BCC8-7BEA64690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3FE2-CA4D-4935-AC7E-AD6E2B6C3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Given some features </a:t>
            </a:r>
            <a:r>
              <a:rPr lang="en-US" b="1" dirty="0"/>
              <a:t>x</a:t>
            </a:r>
            <a:r>
              <a:rPr lang="en-US" dirty="0"/>
              <a:t>, predict a continuous variable y, e.g.</a:t>
            </a:r>
          </a:p>
          <a:p>
            <a:pPr lvl="1"/>
            <a:r>
              <a:rPr lang="en-US" dirty="0"/>
              <a:t>Predict the cost of a house based on square footage, age built, neighborhood, photos</a:t>
            </a:r>
          </a:p>
          <a:p>
            <a:pPr lvl="1"/>
            <a:r>
              <a:rPr lang="en-US" dirty="0"/>
              <a:t>Predict temperature tomorrow based on temperature today</a:t>
            </a:r>
          </a:p>
          <a:p>
            <a:pPr lvl="1"/>
            <a:r>
              <a:rPr lang="en-US" dirty="0"/>
              <a:t>Predict how far a car will go based on car’s speed and environment</a:t>
            </a:r>
          </a:p>
          <a:p>
            <a:r>
              <a:rPr lang="en-US" dirty="0"/>
              <a:t>These all involve fitting a function (curve) given training pairs (</a:t>
            </a:r>
            <a:r>
              <a:rPr lang="en-US" b="1" dirty="0"/>
              <a:t>x</a:t>
            </a:r>
            <a:r>
              <a:rPr lang="en-US" baseline="-25000" dirty="0"/>
              <a:t>i</a:t>
            </a:r>
            <a:r>
              <a:rPr lang="en-US" dirty="0"/>
              <a:t>, 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6400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70050" y="968081"/>
            <a:ext cx="154876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current</a:t>
            </a:r>
            <a:r>
              <a:rPr kumimoji="0" sz="24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0050" y="1691981"/>
            <a:ext cx="182054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1.25347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26795" y="921101"/>
            <a:ext cx="0" cy="4398645"/>
          </a:xfrm>
          <a:custGeom>
            <a:avLst/>
            <a:gdLst/>
            <a:ahLst/>
            <a:cxnLst/>
            <a:rect l="l" t="t" r="r" b="b"/>
            <a:pathLst>
              <a:path h="4398645">
                <a:moveTo>
                  <a:pt x="0" y="0"/>
                </a:moveTo>
                <a:lnTo>
                  <a:pt x="0" y="439829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76310" y="1015906"/>
            <a:ext cx="188595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gradient</a:t>
            </a:r>
            <a:r>
              <a:rPr kumimoji="0" sz="2400" b="1" i="0" u="none" strike="noStrike" kern="1200" cap="none" spc="-6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76311" y="1739805"/>
            <a:ext cx="668655" cy="3347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71689" y="942375"/>
            <a:ext cx="0" cy="4426585"/>
          </a:xfrm>
          <a:custGeom>
            <a:avLst/>
            <a:gdLst/>
            <a:ahLst/>
            <a:cxnLst/>
            <a:rect l="l" t="t" r="r" b="b"/>
            <a:pathLst>
              <a:path h="4426585">
                <a:moveTo>
                  <a:pt x="0" y="0"/>
                </a:moveTo>
                <a:lnTo>
                  <a:pt x="0" y="4426491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91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70050" y="968081"/>
            <a:ext cx="154876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current</a:t>
            </a:r>
            <a:r>
              <a:rPr kumimoji="0" sz="24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0050" y="1691981"/>
            <a:ext cx="182054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1.25347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26795" y="921101"/>
            <a:ext cx="0" cy="4398645"/>
          </a:xfrm>
          <a:custGeom>
            <a:avLst/>
            <a:gdLst/>
            <a:ahLst/>
            <a:cxnLst/>
            <a:rect l="l" t="t" r="r" b="b"/>
            <a:pathLst>
              <a:path h="4398645">
                <a:moveTo>
                  <a:pt x="0" y="0"/>
                </a:moveTo>
                <a:lnTo>
                  <a:pt x="0" y="439829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84644" y="968081"/>
            <a:ext cx="23031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 + h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(first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dim)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84643" y="1691981"/>
            <a:ext cx="2067560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 +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0.0001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1.25322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71689" y="942375"/>
            <a:ext cx="0" cy="4426585"/>
          </a:xfrm>
          <a:custGeom>
            <a:avLst/>
            <a:gdLst/>
            <a:ahLst/>
            <a:cxnLst/>
            <a:rect l="l" t="t" r="r" b="b"/>
            <a:pathLst>
              <a:path h="4426585">
                <a:moveTo>
                  <a:pt x="0" y="0"/>
                </a:moveTo>
                <a:lnTo>
                  <a:pt x="0" y="4426491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76310" y="1015906"/>
            <a:ext cx="188595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gradient</a:t>
            </a:r>
            <a:r>
              <a:rPr kumimoji="0" sz="2400" b="1" i="0" u="none" strike="noStrike" kern="1200" cap="none" spc="-6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76311" y="1739805"/>
            <a:ext cx="668655" cy="3347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425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576310" y="1015906"/>
            <a:ext cx="188595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gradient</a:t>
            </a:r>
            <a:r>
              <a:rPr kumimoji="0" sz="2400" b="1" i="0" u="none" strike="noStrike" kern="1200" cap="none" spc="-6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6310" y="1739805"/>
            <a:ext cx="720090" cy="111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-2.5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78638" y="2871897"/>
            <a:ext cx="3394710" cy="1490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9955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09955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09955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09955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76311" y="4273450"/>
            <a:ext cx="668655" cy="737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78638" y="2871897"/>
            <a:ext cx="3394710" cy="1490345"/>
          </a:xfrm>
          <a:custGeom>
            <a:avLst/>
            <a:gdLst/>
            <a:ahLst/>
            <a:cxnLst/>
            <a:rect l="l" t="t" r="r" b="b"/>
            <a:pathLst>
              <a:path w="3394709" h="1490345">
                <a:moveTo>
                  <a:pt x="0" y="0"/>
                </a:moveTo>
                <a:lnTo>
                  <a:pt x="3394493" y="0"/>
                </a:lnTo>
                <a:lnTo>
                  <a:pt x="3394493" y="1489796"/>
                </a:lnTo>
                <a:lnTo>
                  <a:pt x="0" y="14897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81387" y="3633895"/>
            <a:ext cx="2289970" cy="539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71863" y="3624369"/>
            <a:ext cx="2309495" cy="558800"/>
          </a:xfrm>
          <a:custGeom>
            <a:avLst/>
            <a:gdLst/>
            <a:ahLst/>
            <a:cxnLst/>
            <a:rect l="l" t="t" r="r" b="b"/>
            <a:pathLst>
              <a:path w="2309495" h="558800">
                <a:moveTo>
                  <a:pt x="0" y="0"/>
                </a:moveTo>
                <a:lnTo>
                  <a:pt x="2309020" y="0"/>
                </a:lnTo>
                <a:lnTo>
                  <a:pt x="2309020" y="558573"/>
                </a:lnTo>
                <a:lnTo>
                  <a:pt x="0" y="55857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78638" y="2871897"/>
            <a:ext cx="3394710" cy="67518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80645" marR="0" lvl="0" indent="0" algn="l" defTabSz="914400" rtl="0" eaLnBrk="1" fontAlgn="auto" latinLnBrk="0" hangingPunct="1">
              <a:lnSpc>
                <a:spcPct val="100000"/>
              </a:lnSpc>
              <a:spcBef>
                <a:spcPts val="4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1.25322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1.25347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)/0.0001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064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r>
              <a:rPr kumimoji="0" sz="2000" b="0" i="0" u="none" strike="noStrike" kern="1200" cap="none" spc="-8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-2.5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090485" y="2223237"/>
            <a:ext cx="666750" cy="637540"/>
          </a:xfrm>
          <a:custGeom>
            <a:avLst/>
            <a:gdLst/>
            <a:ahLst/>
            <a:cxnLst/>
            <a:rect l="l" t="t" r="r" b="b"/>
            <a:pathLst>
              <a:path w="666750" h="637539">
                <a:moveTo>
                  <a:pt x="666398" y="637008"/>
                </a:moveTo>
                <a:lnTo>
                  <a:pt x="0" y="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059261" y="2193370"/>
            <a:ext cx="42545" cy="41275"/>
          </a:xfrm>
          <a:custGeom>
            <a:avLst/>
            <a:gdLst/>
            <a:ahLst/>
            <a:cxnLst/>
            <a:rect l="l" t="t" r="r" b="b"/>
            <a:pathLst>
              <a:path w="42545" h="41275">
                <a:moveTo>
                  <a:pt x="42099" y="18494"/>
                </a:moveTo>
                <a:lnTo>
                  <a:pt x="0" y="0"/>
                </a:lnTo>
                <a:lnTo>
                  <a:pt x="20374" y="41239"/>
                </a:lnTo>
                <a:lnTo>
                  <a:pt x="42099" y="18494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04649" y="970694"/>
            <a:ext cx="89347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0"/>
            <a:r>
              <a:rPr sz="2400" b="1" spc="-5" dirty="0"/>
              <a:t>current</a:t>
            </a:r>
            <a:r>
              <a:rPr sz="2400" b="1" spc="-70" dirty="0"/>
              <a:t> </a:t>
            </a:r>
            <a:r>
              <a:rPr sz="2400" b="1" spc="-5" dirty="0"/>
              <a:t>W:</a:t>
            </a:r>
            <a:endParaRPr sz="2400"/>
          </a:p>
        </p:txBody>
      </p:sp>
      <p:sp>
        <p:nvSpPr>
          <p:cNvPr id="15" name="object 15"/>
          <p:cNvSpPr txBox="1"/>
          <p:nvPr/>
        </p:nvSpPr>
        <p:spPr>
          <a:xfrm>
            <a:off x="270050" y="1691981"/>
            <a:ext cx="182054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1.25347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26795" y="921101"/>
            <a:ext cx="0" cy="4398645"/>
          </a:xfrm>
          <a:custGeom>
            <a:avLst/>
            <a:gdLst/>
            <a:ahLst/>
            <a:cxnLst/>
            <a:rect l="l" t="t" r="r" b="b"/>
            <a:pathLst>
              <a:path h="4398645">
                <a:moveTo>
                  <a:pt x="0" y="0"/>
                </a:moveTo>
                <a:lnTo>
                  <a:pt x="0" y="439829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84644" y="968081"/>
            <a:ext cx="23031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 + h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(first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dim)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84643" y="1691981"/>
            <a:ext cx="2067560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 +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0.0001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1.25322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271689" y="942375"/>
            <a:ext cx="0" cy="4426585"/>
          </a:xfrm>
          <a:custGeom>
            <a:avLst/>
            <a:gdLst/>
            <a:ahLst/>
            <a:cxnLst/>
            <a:rect l="l" t="t" r="r" b="b"/>
            <a:pathLst>
              <a:path h="4426585">
                <a:moveTo>
                  <a:pt x="0" y="0"/>
                </a:moveTo>
                <a:lnTo>
                  <a:pt x="0" y="4426491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629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576310" y="1015906"/>
            <a:ext cx="188595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gradient</a:t>
            </a:r>
            <a:r>
              <a:rPr kumimoji="0" sz="2400" b="1" i="0" u="none" strike="noStrike" kern="1200" cap="none" spc="-6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6311" y="1739805"/>
            <a:ext cx="719455" cy="3347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[-2.5,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0050" y="968081"/>
            <a:ext cx="154876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current</a:t>
            </a:r>
            <a:r>
              <a:rPr kumimoji="0" sz="24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0050" y="1691981"/>
            <a:ext cx="182054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1.25347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26795" y="921101"/>
            <a:ext cx="0" cy="4398645"/>
          </a:xfrm>
          <a:custGeom>
            <a:avLst/>
            <a:gdLst/>
            <a:ahLst/>
            <a:cxnLst/>
            <a:rect l="l" t="t" r="r" b="b"/>
            <a:pathLst>
              <a:path h="4398645">
                <a:moveTo>
                  <a:pt x="0" y="0"/>
                </a:moveTo>
                <a:lnTo>
                  <a:pt x="0" y="439829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79845" y="968081"/>
            <a:ext cx="279463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 + h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(second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dim)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79845" y="1691981"/>
            <a:ext cx="208470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 +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0.0001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1.25353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24089" y="942375"/>
            <a:ext cx="0" cy="4426585"/>
          </a:xfrm>
          <a:custGeom>
            <a:avLst/>
            <a:gdLst/>
            <a:ahLst/>
            <a:cxnLst/>
            <a:rect l="l" t="t" r="r" b="b"/>
            <a:pathLst>
              <a:path h="4426585">
                <a:moveTo>
                  <a:pt x="0" y="0"/>
                </a:moveTo>
                <a:lnTo>
                  <a:pt x="0" y="4426491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170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576310" y="1015906"/>
            <a:ext cx="188595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gradient</a:t>
            </a:r>
            <a:r>
              <a:rPr kumimoji="0" sz="2400" b="1" i="0" u="none" strike="noStrike" kern="1200" cap="none" spc="-6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6311" y="1739806"/>
            <a:ext cx="719455" cy="14875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[-2.5,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0.6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78638" y="3176696"/>
            <a:ext cx="3394710" cy="14903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909955" marR="0" lvl="0" indent="0" algn="l" defTabSz="914400" rtl="0" eaLnBrk="1" fontAlgn="auto" latinLnBrk="0" hangingPunct="1">
              <a:lnSpc>
                <a:spcPts val="2865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09955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09955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09955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76311" y="4635400"/>
            <a:ext cx="6686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78638" y="3176696"/>
            <a:ext cx="3394710" cy="1490345"/>
          </a:xfrm>
          <a:custGeom>
            <a:avLst/>
            <a:gdLst/>
            <a:ahLst/>
            <a:cxnLst/>
            <a:rect l="l" t="t" r="r" b="b"/>
            <a:pathLst>
              <a:path w="3394709" h="1490345">
                <a:moveTo>
                  <a:pt x="0" y="0"/>
                </a:moveTo>
                <a:lnTo>
                  <a:pt x="3394493" y="0"/>
                </a:lnTo>
                <a:lnTo>
                  <a:pt x="3394493" y="1489796"/>
                </a:lnTo>
                <a:lnTo>
                  <a:pt x="0" y="14897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81387" y="3938694"/>
            <a:ext cx="2289970" cy="539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71863" y="3929168"/>
            <a:ext cx="2309495" cy="558800"/>
          </a:xfrm>
          <a:custGeom>
            <a:avLst/>
            <a:gdLst/>
            <a:ahLst/>
            <a:cxnLst/>
            <a:rect l="l" t="t" r="r" b="b"/>
            <a:pathLst>
              <a:path w="2309495" h="558800">
                <a:moveTo>
                  <a:pt x="0" y="0"/>
                </a:moveTo>
                <a:lnTo>
                  <a:pt x="2309020" y="0"/>
                </a:lnTo>
                <a:lnTo>
                  <a:pt x="2309020" y="558573"/>
                </a:lnTo>
                <a:lnTo>
                  <a:pt x="0" y="55857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04436" y="2369594"/>
            <a:ext cx="329565" cy="665480"/>
          </a:xfrm>
          <a:custGeom>
            <a:avLst/>
            <a:gdLst/>
            <a:ahLst/>
            <a:cxnLst/>
            <a:rect l="l" t="t" r="r" b="b"/>
            <a:pathLst>
              <a:path w="329565" h="665480">
                <a:moveTo>
                  <a:pt x="329249" y="665476"/>
                </a:moveTo>
                <a:lnTo>
                  <a:pt x="0" y="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185261" y="2330852"/>
            <a:ext cx="33655" cy="45720"/>
          </a:xfrm>
          <a:custGeom>
            <a:avLst/>
            <a:gdLst/>
            <a:ahLst/>
            <a:cxnLst/>
            <a:rect l="l" t="t" r="r" b="b"/>
            <a:pathLst>
              <a:path w="33654" h="45719">
                <a:moveTo>
                  <a:pt x="33274" y="31767"/>
                </a:moveTo>
                <a:lnTo>
                  <a:pt x="0" y="0"/>
                </a:lnTo>
                <a:lnTo>
                  <a:pt x="5074" y="45719"/>
                </a:lnTo>
                <a:lnTo>
                  <a:pt x="33274" y="31767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04649" y="970694"/>
            <a:ext cx="89347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0"/>
            <a:r>
              <a:rPr sz="2400" b="1" spc="-5" dirty="0"/>
              <a:t>current</a:t>
            </a:r>
            <a:r>
              <a:rPr sz="2400" b="1" spc="-70" dirty="0"/>
              <a:t> </a:t>
            </a:r>
            <a:r>
              <a:rPr sz="2400" b="1" spc="-5" dirty="0"/>
              <a:t>W:</a:t>
            </a:r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270050" y="1691981"/>
            <a:ext cx="182054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1.25347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326795" y="921101"/>
            <a:ext cx="0" cy="4398645"/>
          </a:xfrm>
          <a:custGeom>
            <a:avLst/>
            <a:gdLst/>
            <a:ahLst/>
            <a:cxnLst/>
            <a:rect l="l" t="t" r="r" b="b"/>
            <a:pathLst>
              <a:path h="4398645">
                <a:moveTo>
                  <a:pt x="0" y="0"/>
                </a:moveTo>
                <a:lnTo>
                  <a:pt x="0" y="439829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79845" y="968081"/>
            <a:ext cx="279463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 + h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(second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dim)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79845" y="1691981"/>
            <a:ext cx="208470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 +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0.0001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1.25353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24089" y="942375"/>
            <a:ext cx="0" cy="4426585"/>
          </a:xfrm>
          <a:custGeom>
            <a:avLst/>
            <a:gdLst/>
            <a:ahLst/>
            <a:cxnLst/>
            <a:rect l="l" t="t" r="r" b="b"/>
            <a:pathLst>
              <a:path h="4426585">
                <a:moveTo>
                  <a:pt x="0" y="0"/>
                </a:moveTo>
                <a:lnTo>
                  <a:pt x="0" y="4426491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78638" y="3176696"/>
            <a:ext cx="3394710" cy="67518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80645" marR="0" lvl="0" indent="0" algn="l" defTabSz="914400" rtl="0" eaLnBrk="1" fontAlgn="auto" latinLnBrk="0" hangingPunct="1">
              <a:lnSpc>
                <a:spcPct val="100000"/>
              </a:lnSpc>
              <a:spcBef>
                <a:spcPts val="4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1.25353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1.25347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)/0.0001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064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0.6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612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576310" y="1015906"/>
            <a:ext cx="188595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gradient</a:t>
            </a:r>
            <a:r>
              <a:rPr kumimoji="0" sz="2400" b="1" i="0" u="none" strike="noStrike" kern="1200" cap="none" spc="-6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6311" y="1739805"/>
            <a:ext cx="719455" cy="3347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[-2.5,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0.6,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0050" y="968081"/>
            <a:ext cx="154876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current</a:t>
            </a:r>
            <a:r>
              <a:rPr kumimoji="0" sz="24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0050" y="1691981"/>
            <a:ext cx="182054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1.25347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26795" y="921101"/>
            <a:ext cx="0" cy="4398645"/>
          </a:xfrm>
          <a:custGeom>
            <a:avLst/>
            <a:gdLst/>
            <a:ahLst/>
            <a:cxnLst/>
            <a:rect l="l" t="t" r="r" b="b"/>
            <a:pathLst>
              <a:path h="4398645">
                <a:moveTo>
                  <a:pt x="0" y="0"/>
                </a:moveTo>
                <a:lnTo>
                  <a:pt x="0" y="439829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79845" y="968081"/>
            <a:ext cx="24047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 + h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(third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dim)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79845" y="1691981"/>
            <a:ext cx="198310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 +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0.0001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1.25347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24089" y="942375"/>
            <a:ext cx="0" cy="4426585"/>
          </a:xfrm>
          <a:custGeom>
            <a:avLst/>
            <a:gdLst/>
            <a:ahLst/>
            <a:cxnLst/>
            <a:rect l="l" t="t" r="r" b="b"/>
            <a:pathLst>
              <a:path h="4426585">
                <a:moveTo>
                  <a:pt x="0" y="0"/>
                </a:moveTo>
                <a:lnTo>
                  <a:pt x="0" y="4426491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88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gradients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Denoted as (diff notations):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i.e. how loss changes as function of weights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Change the weights in such a way that makes the loss decrease as fast as possible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r="80363"/>
          <a:stretch/>
        </p:blipFill>
        <p:spPr>
          <a:xfrm>
            <a:off x="5998778" y="1443786"/>
            <a:ext cx="961696" cy="1032743"/>
          </a:xfrm>
          <a:prstGeom prst="rect">
            <a:avLst/>
          </a:prstGeom>
        </p:spPr>
      </p:pic>
      <p:sp>
        <p:nvSpPr>
          <p:cNvPr id="5" name="object 8"/>
          <p:cNvSpPr/>
          <p:nvPr/>
        </p:nvSpPr>
        <p:spPr>
          <a:xfrm>
            <a:off x="7391343" y="1763358"/>
            <a:ext cx="867588" cy="393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6" name="Picture 2" descr="https://upload.wikimedia.org/wikipedia/commons/thumb/d/d2/Tangent-calculus.svg/823px-Tangent-calculus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3863272"/>
            <a:ext cx="3942639" cy="280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6560175" y="1152412"/>
            <a:ext cx="161509" cy="16150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546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Update weights: move opposite to gradient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58923" y="2329886"/>
            <a:ext cx="29008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241000" y="2130449"/>
            <a:ext cx="4662001" cy="1188259"/>
            <a:chOff x="2241000" y="2210799"/>
            <a:chExt cx="4662001" cy="118825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41000" y="2210799"/>
              <a:ext cx="4662001" cy="69984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4374929" y="2825687"/>
              <a:ext cx="1544012" cy="573371"/>
              <a:chOff x="4469525" y="2754740"/>
              <a:chExt cx="1544012" cy="573371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4469525" y="2958779"/>
                <a:ext cx="15440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Learning rate</a:t>
                </a:r>
              </a:p>
            </p:txBody>
          </p:sp>
          <p:cxnSp>
            <p:nvCxnSpPr>
              <p:cNvPr id="8" name="Straight Arrow Connector 7"/>
              <p:cNvCxnSpPr/>
              <p:nvPr/>
            </p:nvCxnSpPr>
            <p:spPr bwMode="auto">
              <a:xfrm flipV="1">
                <a:off x="5218386" y="2754740"/>
                <a:ext cx="0" cy="27498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3" name="Group 12"/>
            <p:cNvGrpSpPr/>
            <p:nvPr/>
          </p:nvGrpSpPr>
          <p:grpSpPr>
            <a:xfrm>
              <a:off x="2648843" y="2654560"/>
              <a:ext cx="689035" cy="552112"/>
              <a:chOff x="2648843" y="2693975"/>
              <a:chExt cx="689035" cy="552112"/>
            </a:xfrm>
          </p:grpSpPr>
          <p:cxnSp>
            <p:nvCxnSpPr>
              <p:cNvPr id="11" name="Straight Arrow Connector 10"/>
              <p:cNvCxnSpPr/>
              <p:nvPr/>
            </p:nvCxnSpPr>
            <p:spPr bwMode="auto">
              <a:xfrm flipV="1">
                <a:off x="3003332" y="2693975"/>
                <a:ext cx="0" cy="26161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2" name="TextBox 11"/>
              <p:cNvSpPr txBox="1"/>
              <p:nvPr/>
            </p:nvSpPr>
            <p:spPr>
              <a:xfrm>
                <a:off x="2648843" y="2876755"/>
                <a:ext cx="6890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Time</a:t>
                </a:r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0" y="6604084"/>
            <a:ext cx="18790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Figure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25215" y="3496663"/>
            <a:ext cx="8048297" cy="2965528"/>
            <a:chOff x="409903" y="3638557"/>
            <a:chExt cx="8048297" cy="2965528"/>
          </a:xfrm>
        </p:grpSpPr>
        <p:grpSp>
          <p:nvGrpSpPr>
            <p:cNvPr id="10" name="Group 9"/>
            <p:cNvGrpSpPr/>
            <p:nvPr/>
          </p:nvGrpSpPr>
          <p:grpSpPr>
            <a:xfrm>
              <a:off x="685800" y="3727214"/>
              <a:ext cx="7772400" cy="2743632"/>
              <a:chOff x="-1461888" y="1274330"/>
              <a:chExt cx="11527324" cy="4069108"/>
            </a:xfrm>
          </p:grpSpPr>
          <p:sp>
            <p:nvSpPr>
              <p:cNvPr id="14" name="object 4"/>
              <p:cNvSpPr/>
              <p:nvPr/>
            </p:nvSpPr>
            <p:spPr>
              <a:xfrm>
                <a:off x="3100369" y="1532698"/>
                <a:ext cx="2943219" cy="2914644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" name="object 5"/>
              <p:cNvSpPr/>
              <p:nvPr/>
            </p:nvSpPr>
            <p:spPr>
              <a:xfrm>
                <a:off x="5218915" y="4111893"/>
                <a:ext cx="16198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19884">
                    <a:moveTo>
                      <a:pt x="1619696" y="0"/>
                    </a:moveTo>
                    <a:lnTo>
                      <a:pt x="0" y="0"/>
                    </a:lnTo>
                  </a:path>
                </a:pathLst>
              </a:custGeom>
              <a:ln w="19049">
                <a:solidFill>
                  <a:srgbClr val="666666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object 6"/>
              <p:cNvSpPr/>
              <p:nvPr/>
            </p:nvSpPr>
            <p:spPr>
              <a:xfrm>
                <a:off x="5132465" y="4080418"/>
                <a:ext cx="8699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86995" h="63500">
                    <a:moveTo>
                      <a:pt x="86449" y="0"/>
                    </a:moveTo>
                    <a:lnTo>
                      <a:pt x="0" y="31474"/>
                    </a:lnTo>
                    <a:lnTo>
                      <a:pt x="86449" y="62949"/>
                    </a:lnTo>
                    <a:lnTo>
                      <a:pt x="86449" y="0"/>
                    </a:lnTo>
                    <a:close/>
                  </a:path>
                </a:pathLst>
              </a:custGeom>
              <a:ln w="19049">
                <a:solidFill>
                  <a:srgbClr val="666666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object 7"/>
              <p:cNvSpPr txBox="1"/>
              <p:nvPr/>
            </p:nvSpPr>
            <p:spPr>
              <a:xfrm>
                <a:off x="7047236" y="4078876"/>
                <a:ext cx="3018200" cy="54776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400" b="0" i="0" u="none" strike="noStrike" kern="1200" cap="none" spc="-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original</a:t>
                </a:r>
                <a:r>
                  <a:rPr kumimoji="0" sz="2400" b="0" i="0" u="none" strike="noStrike" kern="1200" cap="none" spc="-6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lang="en-US" sz="2400" b="1" spc="-5" dirty="0">
                    <a:solidFill>
                      <a:prstClr val="black"/>
                    </a:solidFill>
                    <a:latin typeface="Arial"/>
                    <a:cs typeface="Arial"/>
                  </a:rPr>
                  <a:t>w</a:t>
                </a:r>
                <a:endParaRPr kumimoji="0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18" name="object 8"/>
              <p:cNvSpPr/>
              <p:nvPr/>
            </p:nvSpPr>
            <p:spPr>
              <a:xfrm>
                <a:off x="1491698" y="4058694"/>
                <a:ext cx="2901315" cy="634365"/>
              </a:xfrm>
              <a:custGeom>
                <a:avLst/>
                <a:gdLst/>
                <a:ahLst/>
                <a:cxnLst/>
                <a:rect l="l" t="t" r="r" b="b"/>
                <a:pathLst>
                  <a:path w="2901315" h="634364">
                    <a:moveTo>
                      <a:pt x="0" y="634373"/>
                    </a:moveTo>
                    <a:lnTo>
                      <a:pt x="2900944" y="0"/>
                    </a:lnTo>
                  </a:path>
                </a:pathLst>
              </a:custGeom>
              <a:ln w="19049">
                <a:solidFill>
                  <a:srgbClr val="666666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object 9"/>
              <p:cNvSpPr/>
              <p:nvPr/>
            </p:nvSpPr>
            <p:spPr>
              <a:xfrm>
                <a:off x="4385916" y="4027943"/>
                <a:ext cx="91440" cy="61594"/>
              </a:xfrm>
              <a:custGeom>
                <a:avLst/>
                <a:gdLst/>
                <a:ahLst/>
                <a:cxnLst/>
                <a:rect l="l" t="t" r="r" b="b"/>
                <a:pathLst>
                  <a:path w="91439" h="61594">
                    <a:moveTo>
                      <a:pt x="13424" y="61474"/>
                    </a:moveTo>
                    <a:lnTo>
                      <a:pt x="91174" y="12274"/>
                    </a:lnTo>
                    <a:lnTo>
                      <a:pt x="0" y="0"/>
                    </a:lnTo>
                    <a:lnTo>
                      <a:pt x="13424" y="61474"/>
                    </a:lnTo>
                    <a:close/>
                  </a:path>
                </a:pathLst>
              </a:custGeom>
              <a:ln w="19049">
                <a:solidFill>
                  <a:srgbClr val="666666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object 10"/>
              <p:cNvSpPr txBox="1"/>
              <p:nvPr/>
            </p:nvSpPr>
            <p:spPr>
              <a:xfrm>
                <a:off x="-1461888" y="4795678"/>
                <a:ext cx="5318142" cy="54776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400" b="0" i="0" u="none" strike="noStrike" kern="1200" cap="none" spc="-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negative gradient</a:t>
                </a:r>
                <a:r>
                  <a:rPr kumimoji="0" sz="2400" b="0" i="0" u="none" strike="noStrike" kern="1200" cap="none" spc="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sz="2400" b="0" i="0" u="none" strike="noStrike" kern="1200" cap="none" spc="-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direction</a:t>
                </a: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1" name="object 11"/>
              <p:cNvSpPr/>
              <p:nvPr/>
            </p:nvSpPr>
            <p:spPr>
              <a:xfrm>
                <a:off x="3100018" y="4560242"/>
                <a:ext cx="324866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248660">
                    <a:moveTo>
                      <a:pt x="0" y="0"/>
                    </a:moveTo>
                    <a:lnTo>
                      <a:pt x="3248543" y="0"/>
                    </a:lnTo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object 12"/>
              <p:cNvSpPr/>
              <p:nvPr/>
            </p:nvSpPr>
            <p:spPr>
              <a:xfrm>
                <a:off x="6348563" y="4544517"/>
                <a:ext cx="4381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43814" h="31750">
                    <a:moveTo>
                      <a:pt x="0" y="31449"/>
                    </a:moveTo>
                    <a:lnTo>
                      <a:pt x="43224" y="15724"/>
                    </a:lnTo>
                    <a:lnTo>
                      <a:pt x="0" y="0"/>
                    </a:lnTo>
                    <a:lnTo>
                      <a:pt x="0" y="31449"/>
                    </a:lnTo>
                    <a:close/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object 13"/>
              <p:cNvSpPr txBox="1"/>
              <p:nvPr/>
            </p:nvSpPr>
            <p:spPr>
              <a:xfrm>
                <a:off x="5396661" y="4576649"/>
                <a:ext cx="1024096" cy="41082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-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w</a:t>
                </a:r>
                <a:r>
                  <a:rPr kumimoji="0" sz="1800" b="0" i="0" u="none" strike="noStrike" kern="1200" cap="none" spc="-5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1</a:t>
                </a:r>
                <a:endParaRPr kumimoji="0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4" name="object 14"/>
              <p:cNvSpPr/>
              <p:nvPr/>
            </p:nvSpPr>
            <p:spPr>
              <a:xfrm>
                <a:off x="3032493" y="1403799"/>
                <a:ext cx="0" cy="3156585"/>
              </a:xfrm>
              <a:custGeom>
                <a:avLst/>
                <a:gdLst/>
                <a:ahLst/>
                <a:cxnLst/>
                <a:rect l="l" t="t" r="r" b="b"/>
                <a:pathLst>
                  <a:path h="3156585">
                    <a:moveTo>
                      <a:pt x="0" y="3156443"/>
                    </a:moveTo>
                    <a:lnTo>
                      <a:pt x="0" y="0"/>
                    </a:lnTo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object 15"/>
              <p:cNvSpPr/>
              <p:nvPr/>
            </p:nvSpPr>
            <p:spPr>
              <a:xfrm>
                <a:off x="3016768" y="1360574"/>
                <a:ext cx="31750" cy="43815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43815">
                    <a:moveTo>
                      <a:pt x="31449" y="43224"/>
                    </a:moveTo>
                    <a:lnTo>
                      <a:pt x="15724" y="0"/>
                    </a:lnTo>
                    <a:lnTo>
                      <a:pt x="0" y="43224"/>
                    </a:lnTo>
                    <a:lnTo>
                      <a:pt x="31449" y="43224"/>
                    </a:lnTo>
                    <a:close/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" name="object 16"/>
              <p:cNvSpPr txBox="1"/>
              <p:nvPr/>
            </p:nvSpPr>
            <p:spPr>
              <a:xfrm>
                <a:off x="1975267" y="1274330"/>
                <a:ext cx="852354" cy="41082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-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w</a:t>
                </a:r>
                <a:r>
                  <a:rPr kumimoji="0" sz="1800" b="0" i="0" u="none" strike="noStrike" kern="1200" cap="none" spc="-5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2</a:t>
                </a:r>
                <a:endParaRPr kumimoji="0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28" name="Rectangle 27"/>
            <p:cNvSpPr/>
            <p:nvPr/>
          </p:nvSpPr>
          <p:spPr bwMode="auto">
            <a:xfrm>
              <a:off x="409903" y="3638557"/>
              <a:ext cx="7709338" cy="296552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3380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Iteratively </a:t>
            </a:r>
            <a:r>
              <a:rPr lang="en-US" i="1" dirty="0"/>
              <a:t>subtract </a:t>
            </a:r>
            <a:r>
              <a:rPr lang="en-US" dirty="0"/>
              <a:t>the gradient with respect to the model parameters (</a:t>
            </a:r>
            <a:r>
              <a:rPr lang="en-US" b="1" dirty="0"/>
              <a:t>w</a:t>
            </a:r>
            <a:r>
              <a:rPr lang="en-US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I.e. we’re moving in a direction opposite to the gradient of  the loss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I.e. we’re moving towards </a:t>
            </a:r>
            <a:r>
              <a:rPr lang="en-US" i="1" dirty="0"/>
              <a:t>smaller </a:t>
            </a:r>
            <a:r>
              <a:rPr lang="en-US" dirty="0"/>
              <a:t>loss</a:t>
            </a:r>
          </a:p>
        </p:txBody>
      </p:sp>
    </p:spTree>
    <p:extLst>
      <p:ext uri="{BB962C8B-B14F-4D97-AF65-F5344CB8AC3E}">
        <p14:creationId xmlns:p14="http://schemas.microsoft.com/office/powerpoint/2010/main" val="1382510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Classic vs stochastic 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 classic gradient descent, we compute the gradient from the loss for all training examples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Could also only use </a:t>
            </a:r>
            <a:r>
              <a:rPr lang="en-US" i="1" dirty="0"/>
              <a:t>some</a:t>
            </a:r>
            <a:r>
              <a:rPr lang="en-US" dirty="0"/>
              <a:t> of the data for each gradient update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cycle through all the training examples multiple times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Each time we’ve cycled through all of them once is called an ‘epoch’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Allows faster training (e.g. on GPUs), parallelization</a:t>
            </a:r>
          </a:p>
        </p:txBody>
      </p:sp>
    </p:spTree>
    <p:extLst>
      <p:ext uri="{BB962C8B-B14F-4D97-AF65-F5344CB8AC3E}">
        <p14:creationId xmlns:p14="http://schemas.microsoft.com/office/powerpoint/2010/main" val="498995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Polynomial Curve Fitting	</a:t>
            </a:r>
          </a:p>
        </p:txBody>
      </p:sp>
      <p:pic>
        <p:nvPicPr>
          <p:cNvPr id="10243" name="Content Placeholder 7" descr="Figure1.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981200" y="1524000"/>
            <a:ext cx="4800600" cy="3565525"/>
          </a:xfrm>
        </p:spPr>
      </p:pic>
      <p:pic>
        <p:nvPicPr>
          <p:cNvPr id="10244" name="Picture 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4650" y="5105400"/>
            <a:ext cx="602615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596390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Slide credit: Chris Bishop</a:t>
            </a:r>
          </a:p>
        </p:txBody>
      </p:sp>
    </p:spTree>
    <p:extLst>
      <p:ext uri="{BB962C8B-B14F-4D97-AF65-F5344CB8AC3E}">
        <p14:creationId xmlns:p14="http://schemas.microsoft.com/office/powerpoint/2010/main" val="3083066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optimality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5189516"/>
            <a:ext cx="8425543" cy="1246909"/>
          </a:xfrm>
        </p:spPr>
        <p:txBody>
          <a:bodyPr>
            <a:normAutofit/>
          </a:bodyPr>
          <a:lstStyle/>
          <a:p>
            <a:r>
              <a:rPr lang="en-US" dirty="0"/>
              <a:t>Global </a:t>
            </a:r>
            <a:r>
              <a:rPr lang="en-US" dirty="0" err="1"/>
              <a:t>vs</a:t>
            </a:r>
            <a:r>
              <a:rPr lang="en-US" dirty="0"/>
              <a:t> local minima</a:t>
            </a:r>
          </a:p>
          <a:p>
            <a:r>
              <a:rPr lang="en-US" dirty="0"/>
              <a:t>Fortunately, least squares is convex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904" y="1781175"/>
            <a:ext cx="8786192" cy="30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604084"/>
            <a:ext cx="17508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from Erik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Sudderth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10151" y="1662545"/>
            <a:ext cx="3040083" cy="2968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919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optimality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38" y="1600200"/>
            <a:ext cx="755332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604084"/>
            <a:ext cx="17107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credit: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Subhransu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Maji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124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627640" y="1613960"/>
            <a:ext cx="4371966" cy="3943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4225" y="1877234"/>
            <a:ext cx="4405491" cy="35229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rate selection</a:t>
            </a:r>
          </a:p>
        </p:txBody>
      </p:sp>
      <p:sp>
        <p:nvSpPr>
          <p:cNvPr id="10" name="object 6"/>
          <p:cNvSpPr txBox="1">
            <a:spLocks/>
          </p:cNvSpPr>
          <p:nvPr/>
        </p:nvSpPr>
        <p:spPr bwMode="auto">
          <a:xfrm>
            <a:off x="4830686" y="1338742"/>
            <a:ext cx="4278630" cy="28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27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The effects of step size (or “learning</a:t>
            </a:r>
            <a:r>
              <a:rPr kumimoji="0" lang="en-US" sz="1800" b="0" i="0" u="none" strike="noStrike" kern="0" cap="none" spc="6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1800" b="0" i="0" u="none" strike="noStrike" kern="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rate”)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40335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47182-C78D-4E7B-A33D-68FAB288E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Summary: Closed form vs gradient descent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A0E6B-F975-4816-8F46-911F3F3E5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44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Closed form:</a:t>
            </a:r>
          </a:p>
          <a:p>
            <a:pPr lvl="1"/>
            <a:r>
              <a:rPr lang="en-US" dirty="0"/>
              <a:t>Deterministic and elegant</a:t>
            </a:r>
          </a:p>
          <a:p>
            <a:pPr lvl="1"/>
            <a:r>
              <a:rPr lang="en-US" dirty="0"/>
              <a:t>Need to compute pseudoinverse of a large matrix from all data samples’ features  </a:t>
            </a:r>
          </a:p>
          <a:p>
            <a:r>
              <a:rPr lang="en-US" dirty="0"/>
              <a:t>Gradient descent:</a:t>
            </a:r>
          </a:p>
          <a:p>
            <a:pPr lvl="1"/>
            <a:r>
              <a:rPr lang="en-US" dirty="0"/>
              <a:t>Update solution based on randomly chosen samples, iterate over all samples many times</a:t>
            </a:r>
          </a:p>
          <a:p>
            <a:pPr lvl="1"/>
            <a:r>
              <a:rPr lang="en-US" dirty="0"/>
              <a:t>Update model=weights with negative increment of the derivative of the loss function </a:t>
            </a:r>
            <a:r>
              <a:rPr lang="en-US" dirty="0" err="1"/>
              <a:t>wrt</a:t>
            </a:r>
            <a:r>
              <a:rPr lang="en-US" dirty="0"/>
              <a:t> weights</a:t>
            </a:r>
          </a:p>
          <a:p>
            <a:pPr lvl="1"/>
            <a:r>
              <a:rPr lang="en-US" dirty="0"/>
              <a:t>More efficient if lots of samples</a:t>
            </a:r>
          </a:p>
          <a:p>
            <a:pPr lvl="1"/>
            <a:r>
              <a:rPr lang="en-US" dirty="0"/>
              <a:t>Can be parallelized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4510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Linear regression</a:t>
            </a:r>
          </a:p>
          <a:p>
            <a:r>
              <a:rPr lang="en-US" dirty="0"/>
              <a:t>Closed-form solution via least squares</a:t>
            </a:r>
          </a:p>
          <a:p>
            <a:r>
              <a:rPr lang="en-US" dirty="0"/>
              <a:t>Solution via gradient descent</a:t>
            </a:r>
          </a:p>
          <a:p>
            <a:r>
              <a:rPr lang="en-US" dirty="0"/>
              <a:t>Dealing with outliers</a:t>
            </a:r>
          </a:p>
          <a:p>
            <a:r>
              <a:rPr lang="en-US" dirty="0"/>
              <a:t>Generalization: bias and variance</a:t>
            </a:r>
          </a:p>
          <a:p>
            <a:r>
              <a:rPr lang="en-US" dirty="0"/>
              <a:t>Regularization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5008" y="3367794"/>
            <a:ext cx="8585860" cy="60632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0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163" y="151130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Tit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Outliers affect least squares fit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" y="6609979"/>
            <a:ext cx="30907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Kristen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Grauman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0945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163" y="135890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Title 4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Outliers affect least squares fit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" y="6609979"/>
            <a:ext cx="30907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Kristen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Grauman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0729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Hypothesize and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90599"/>
            <a:ext cx="8476343" cy="5619379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Try all possible parameter combinations</a:t>
            </a:r>
          </a:p>
          <a:p>
            <a:pPr marL="914400" lvl="1" indent="-514350"/>
            <a:r>
              <a:rPr lang="en-US" dirty="0"/>
              <a:t>Repeatedly sample enough points to solve for parameters</a:t>
            </a:r>
          </a:p>
          <a:p>
            <a:pPr marL="914400" lvl="1" indent="-514350"/>
            <a:r>
              <a:rPr lang="en-US" dirty="0"/>
              <a:t>Each point votes for all consistent parameters</a:t>
            </a:r>
          </a:p>
          <a:p>
            <a:pPr marL="914400" lvl="1" indent="-514350"/>
            <a:r>
              <a:rPr lang="en-US" dirty="0"/>
              <a:t>E.g. each point votes for all possible lines on which it might lie</a:t>
            </a:r>
          </a:p>
          <a:p>
            <a:pPr marL="914400" lvl="1" indent="-51435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Score the given parameters: Number of consistent points</a:t>
            </a:r>
          </a:p>
          <a:p>
            <a:pPr marL="914400" lvl="1" indent="-51435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Choose the optimal parameters using the scores</a:t>
            </a:r>
          </a:p>
          <a:p>
            <a:pPr marL="514350" indent="-514350"/>
            <a:endParaRPr lang="en-US" dirty="0"/>
          </a:p>
          <a:p>
            <a:pPr marL="514350" indent="-514350"/>
            <a:r>
              <a:rPr lang="en-US" dirty="0"/>
              <a:t>Noise &amp; clutter features? </a:t>
            </a:r>
          </a:p>
          <a:p>
            <a:pPr marL="914400" lvl="1" indent="-514350"/>
            <a:r>
              <a:rPr lang="en-US" sz="2600" dirty="0"/>
              <a:t>They will cast votes too, </a:t>
            </a:r>
            <a:r>
              <a:rPr lang="en-US" sz="2600" i="1" dirty="0"/>
              <a:t>but</a:t>
            </a:r>
            <a:r>
              <a:rPr lang="en-US" sz="2600" dirty="0"/>
              <a:t> typically their votes should be inconsistent with the majority of “good” features</a:t>
            </a:r>
          </a:p>
          <a:p>
            <a:pPr marL="400050" lvl="1" indent="0">
              <a:buNone/>
            </a:pPr>
            <a:endParaRPr lang="en-US" sz="3100" dirty="0"/>
          </a:p>
          <a:p>
            <a:pPr marL="514350" indent="-514350"/>
            <a:r>
              <a:rPr lang="en-US" dirty="0"/>
              <a:t>Two methods: Hough transform and RANSAC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609979"/>
            <a:ext cx="29318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from Derek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Hoiem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Kristen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Grauman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96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Hough transform for finding lines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8153400" cy="2362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Connection between feature (</a:t>
            </a:r>
            <a:r>
              <a:rPr lang="en-US" dirty="0" err="1"/>
              <a:t>x,y</a:t>
            </a:r>
            <a:r>
              <a:rPr lang="en-US" dirty="0"/>
              <a:t>) and Hough (</a:t>
            </a:r>
            <a:r>
              <a:rPr lang="en-US" dirty="0" err="1"/>
              <a:t>m,b</a:t>
            </a:r>
            <a:r>
              <a:rPr lang="en-US" dirty="0"/>
              <a:t>) spaces</a:t>
            </a:r>
          </a:p>
          <a:p>
            <a:pPr lvl="1" eaLnBrk="1" hangingPunct="1"/>
            <a:r>
              <a:rPr lang="en-US" dirty="0"/>
              <a:t>A line in the feat space corresponds to a point in Hough space</a:t>
            </a:r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 flipV="1">
            <a:off x="129540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>
            <a:off x="129540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3124200" y="30480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958850" y="11144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</a:t>
            </a:r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 flipV="1">
            <a:off x="1676400" y="1981200"/>
            <a:ext cx="1447800" cy="533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6329" name="Picture 9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4838" y="1755775"/>
            <a:ext cx="155416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0" name="Line 10"/>
          <p:cNvSpPr>
            <a:spLocks noChangeShapeType="1"/>
          </p:cNvSpPr>
          <p:nvPr/>
        </p:nvSpPr>
        <p:spPr bwMode="auto">
          <a:xfrm flipV="1">
            <a:off x="545465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>
            <a:off x="545465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7283450" y="3048000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5105400" y="11144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</a:t>
            </a:r>
          </a:p>
        </p:txBody>
      </p:sp>
      <p:sp>
        <p:nvSpPr>
          <p:cNvPr id="56334" name="Oval 14"/>
          <p:cNvSpPr>
            <a:spLocks noChangeArrowheads="1"/>
          </p:cNvSpPr>
          <p:nvPr/>
        </p:nvSpPr>
        <p:spPr bwMode="auto">
          <a:xfrm>
            <a:off x="5715000" y="2590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6096000" y="3032125"/>
            <a:ext cx="487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</a:t>
            </a:r>
            <a:r>
              <a:rPr kumimoji="0" lang="en-US" sz="2000" b="0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5019675" y="2409825"/>
            <a:ext cx="417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</a:t>
            </a:r>
            <a:r>
              <a:rPr kumimoji="0" lang="en-US" sz="2000" b="0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1447800" y="3352800"/>
            <a:ext cx="20505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f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eature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space</a:t>
            </a: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4914900" y="3352800"/>
            <a:ext cx="3695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Hough (parameter) space</a:t>
            </a:r>
          </a:p>
        </p:txBody>
      </p:sp>
      <p:sp>
        <p:nvSpPr>
          <p:cNvPr id="56339" name="Line 19"/>
          <p:cNvSpPr>
            <a:spLocks noChangeShapeType="1"/>
          </p:cNvSpPr>
          <p:nvPr/>
        </p:nvSpPr>
        <p:spPr bwMode="auto">
          <a:xfrm>
            <a:off x="3810000" y="2209800"/>
            <a:ext cx="9144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6609979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Steve Seitz</a:t>
            </a:r>
          </a:p>
        </p:txBody>
      </p:sp>
    </p:spTree>
    <p:extLst>
      <p:ext uri="{BB962C8B-B14F-4D97-AF65-F5344CB8AC3E}">
        <p14:creationId xmlns:p14="http://schemas.microsoft.com/office/powerpoint/2010/main" val="34008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Hough transform for finding lines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8153400" cy="190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Connection between feature (</a:t>
            </a:r>
            <a:r>
              <a:rPr lang="en-US" dirty="0" err="1"/>
              <a:t>x,y</a:t>
            </a:r>
            <a:r>
              <a:rPr lang="en-US" dirty="0"/>
              <a:t>) and Hough (</a:t>
            </a:r>
            <a:r>
              <a:rPr lang="en-US" dirty="0" err="1"/>
              <a:t>m,b</a:t>
            </a:r>
            <a:r>
              <a:rPr lang="en-US" dirty="0"/>
              <a:t>) spaces</a:t>
            </a:r>
          </a:p>
          <a:p>
            <a:pPr lvl="1" eaLnBrk="1" hangingPunct="1"/>
            <a:r>
              <a:rPr lang="en-US" dirty="0"/>
              <a:t>A line in the feat space corresponds to a point in Hough space</a:t>
            </a:r>
          </a:p>
          <a:p>
            <a:pPr lvl="1" eaLnBrk="1" hangingPunct="1"/>
            <a:r>
              <a:rPr lang="en-US" dirty="0"/>
              <a:t>What does a point (x</a:t>
            </a:r>
            <a:r>
              <a:rPr lang="en-US" baseline="-25000" dirty="0"/>
              <a:t>0</a:t>
            </a:r>
            <a:r>
              <a:rPr lang="en-US" dirty="0"/>
              <a:t>, y</a:t>
            </a:r>
            <a:r>
              <a:rPr lang="en-US" baseline="-25000" dirty="0"/>
              <a:t>0</a:t>
            </a:r>
            <a:r>
              <a:rPr lang="en-US" dirty="0"/>
              <a:t>) in the feature space map to?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marL="457200" lvl="1" indent="0" eaLnBrk="1" hangingPunct="1">
              <a:buNone/>
            </a:pPr>
            <a:endParaRPr lang="en-US" dirty="0"/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 flipV="1">
            <a:off x="129540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129540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124200" y="30480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958850" y="11144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</a:t>
            </a:r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 flipV="1">
            <a:off x="545465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545465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7283450" y="3048000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5105400" y="11144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</a:t>
            </a:r>
          </a:p>
        </p:txBody>
      </p:sp>
      <p:sp>
        <p:nvSpPr>
          <p:cNvPr id="57356" name="Oval 12"/>
          <p:cNvSpPr>
            <a:spLocks noChangeArrowheads="1"/>
          </p:cNvSpPr>
          <p:nvPr/>
        </p:nvSpPr>
        <p:spPr bwMode="auto">
          <a:xfrm>
            <a:off x="1828800" y="1828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1447800" y="3352800"/>
            <a:ext cx="20505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f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eature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space</a:t>
            </a: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4876800" y="3352800"/>
            <a:ext cx="3695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Hough (parameter) space</a:t>
            </a:r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>
            <a:off x="3810000" y="2209800"/>
            <a:ext cx="9144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85800" y="1757363"/>
            <a:ext cx="8153400" cy="4217988"/>
            <a:chOff x="432" y="1107"/>
            <a:chExt cx="5136" cy="2657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432" y="1248"/>
              <a:ext cx="5136" cy="2516"/>
              <a:chOff x="432" y="1248"/>
              <a:chExt cx="5136" cy="2516"/>
            </a:xfrm>
          </p:grpSpPr>
          <p:sp>
            <p:nvSpPr>
              <p:cNvPr id="57365" name="Line 18"/>
              <p:cNvSpPr>
                <a:spLocks noChangeShapeType="1"/>
              </p:cNvSpPr>
              <p:nvPr/>
            </p:nvSpPr>
            <p:spPr bwMode="auto">
              <a:xfrm>
                <a:off x="3648" y="1248"/>
                <a:ext cx="912" cy="33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366" name="Rectangle 19"/>
              <p:cNvSpPr>
                <a:spLocks noChangeArrowheads="1"/>
              </p:cNvSpPr>
              <p:nvPr/>
            </p:nvSpPr>
            <p:spPr bwMode="auto">
              <a:xfrm>
                <a:off x="432" y="3332"/>
                <a:ext cx="5136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1143000" marR="0" lvl="2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Answer:  the solutions of b = -x</a:t>
                </a:r>
                <a:r>
                  <a:rPr kumimoji="0" 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0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 + y</a:t>
                </a:r>
                <a:r>
                  <a:rPr kumimoji="0" 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0</a:t>
                </a:r>
              </a:p>
              <a:p>
                <a:pPr marL="1143000" marR="0" lvl="2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This is a line in Hough space</a:t>
                </a:r>
              </a:p>
            </p:txBody>
          </p:sp>
        </p:grpSp>
        <p:pic>
          <p:nvPicPr>
            <p:cNvPr id="57364" name="Picture 20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15" y="1107"/>
              <a:ext cx="1092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7361" name="Text Box 21"/>
          <p:cNvSpPr txBox="1">
            <a:spLocks noChangeArrowheads="1"/>
          </p:cNvSpPr>
          <p:nvPr/>
        </p:nvSpPr>
        <p:spPr bwMode="auto">
          <a:xfrm>
            <a:off x="1646238" y="3032125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r>
              <a:rPr kumimoji="0" lang="en-US" sz="2000" b="0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sp>
        <p:nvSpPr>
          <p:cNvPr id="57362" name="Text Box 22"/>
          <p:cNvSpPr txBox="1">
            <a:spLocks noChangeArrowheads="1"/>
          </p:cNvSpPr>
          <p:nvPr/>
        </p:nvSpPr>
        <p:spPr bwMode="auto">
          <a:xfrm>
            <a:off x="877888" y="1603350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</a:t>
            </a:r>
            <a:r>
              <a:rPr kumimoji="0" lang="en-US" sz="20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6609979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Steve Seitz</a:t>
            </a:r>
          </a:p>
        </p:txBody>
      </p:sp>
    </p:spTree>
    <p:extLst>
      <p:ext uri="{BB962C8B-B14F-4D97-AF65-F5344CB8AC3E}">
        <p14:creationId xmlns:p14="http://schemas.microsoft.com/office/powerpoint/2010/main" val="428511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Sum-of-Squares Error Function</a:t>
            </a:r>
          </a:p>
        </p:txBody>
      </p:sp>
      <p:pic>
        <p:nvPicPr>
          <p:cNvPr id="11267" name="Content Placeholder 3" descr="Figure1.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182813" y="1524000"/>
            <a:ext cx="4446587" cy="3352800"/>
          </a:xfrm>
        </p:spPr>
      </p:pic>
      <p:pic>
        <p:nvPicPr>
          <p:cNvPr id="11268" name="Picture 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4475" y="5105400"/>
            <a:ext cx="34448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596390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Slide credit: Chris Bishop</a:t>
            </a:r>
          </a:p>
        </p:txBody>
      </p:sp>
    </p:spTree>
    <p:extLst>
      <p:ext uri="{BB962C8B-B14F-4D97-AF65-F5344CB8AC3E}">
        <p14:creationId xmlns:p14="http://schemas.microsoft.com/office/powerpoint/2010/main" val="441976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99" y="76200"/>
            <a:ext cx="8458201" cy="838200"/>
          </a:xfrm>
        </p:spPr>
        <p:txBody>
          <a:bodyPr/>
          <a:lstStyle/>
          <a:p>
            <a:pPr eaLnBrk="1" hangingPunct="1"/>
            <a:r>
              <a:rPr lang="en-US" dirty="0"/>
              <a:t>Hough transform for finding lines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544" y="4013208"/>
            <a:ext cx="8356656" cy="190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How can we use this to find the most likely parameters (</a:t>
            </a:r>
            <a:r>
              <a:rPr lang="en-US" dirty="0" err="1"/>
              <a:t>m,b</a:t>
            </a:r>
            <a:r>
              <a:rPr lang="en-US" dirty="0"/>
              <a:t>) for the most prominent line in the feature space?</a:t>
            </a:r>
          </a:p>
          <a:p>
            <a:pPr eaLnBrk="1" hangingPunct="1"/>
            <a:r>
              <a:rPr lang="en-US" dirty="0">
                <a:solidFill>
                  <a:srgbClr val="002060"/>
                </a:solidFill>
              </a:rPr>
              <a:t>Let each edge point in feature space </a:t>
            </a:r>
            <a:r>
              <a:rPr lang="en-US" i="1" dirty="0">
                <a:solidFill>
                  <a:srgbClr val="002060"/>
                </a:solidFill>
              </a:rPr>
              <a:t>vote </a:t>
            </a:r>
            <a:r>
              <a:rPr lang="en-US" dirty="0">
                <a:solidFill>
                  <a:srgbClr val="002060"/>
                </a:solidFill>
              </a:rPr>
              <a:t>for a set of possible parameters in Hough space</a:t>
            </a:r>
          </a:p>
          <a:p>
            <a:pPr eaLnBrk="1" hangingPunct="1"/>
            <a:r>
              <a:rPr lang="en-US" dirty="0">
                <a:solidFill>
                  <a:srgbClr val="002060"/>
                </a:solidFill>
              </a:rPr>
              <a:t>Accumulate votes in discrete set of bins; parameters with the most votes indicate line in feature space</a:t>
            </a: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 flipV="1">
            <a:off x="129540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129540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124200" y="30480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958850" y="11144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</a:t>
            </a:r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 flipV="1">
            <a:off x="545465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545465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7283450" y="3048000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5105400" y="11144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</a:t>
            </a:r>
          </a:p>
        </p:txBody>
      </p:sp>
      <p:sp>
        <p:nvSpPr>
          <p:cNvPr id="58380" name="Oval 12"/>
          <p:cNvSpPr>
            <a:spLocks noChangeArrowheads="1"/>
          </p:cNvSpPr>
          <p:nvPr/>
        </p:nvSpPr>
        <p:spPr bwMode="auto">
          <a:xfrm>
            <a:off x="1828800" y="1828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1447800" y="3352800"/>
            <a:ext cx="20505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feature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space</a:t>
            </a: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4876800" y="3352800"/>
            <a:ext cx="3695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Hough (parameter) space</a:t>
            </a:r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3810000" y="2209800"/>
            <a:ext cx="9144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85800" y="1981200"/>
            <a:ext cx="8153400" cy="4724400"/>
            <a:chOff x="432" y="1248"/>
            <a:chExt cx="5136" cy="2976"/>
          </a:xfrm>
        </p:grpSpPr>
        <p:sp>
          <p:nvSpPr>
            <p:cNvPr id="58391" name="Line 18"/>
            <p:cNvSpPr>
              <a:spLocks noChangeShapeType="1"/>
            </p:cNvSpPr>
            <p:nvPr/>
          </p:nvSpPr>
          <p:spPr bwMode="auto">
            <a:xfrm>
              <a:off x="3648" y="1248"/>
              <a:ext cx="912" cy="3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392" name="Rectangle 19"/>
            <p:cNvSpPr>
              <a:spLocks noChangeArrowheads="1"/>
            </p:cNvSpPr>
            <p:nvPr/>
          </p:nvSpPr>
          <p:spPr bwMode="auto">
            <a:xfrm>
              <a:off x="432" y="3792"/>
              <a:ext cx="5136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143000" marR="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8387" name="Oval 22"/>
          <p:cNvSpPr>
            <a:spLocks noChangeArrowheads="1"/>
          </p:cNvSpPr>
          <p:nvPr/>
        </p:nvSpPr>
        <p:spPr bwMode="auto">
          <a:xfrm>
            <a:off x="2362200" y="16002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388" name="Line 18"/>
          <p:cNvSpPr>
            <a:spLocks noChangeShapeType="1"/>
          </p:cNvSpPr>
          <p:nvPr/>
        </p:nvSpPr>
        <p:spPr bwMode="auto">
          <a:xfrm>
            <a:off x="5715000" y="2133600"/>
            <a:ext cx="17526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1504908" y="1981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Oval 12"/>
          <p:cNvSpPr>
            <a:spLocks noChangeArrowheads="1"/>
          </p:cNvSpPr>
          <p:nvPr/>
        </p:nvSpPr>
        <p:spPr bwMode="auto">
          <a:xfrm>
            <a:off x="2779689" y="15271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 flipV="1">
            <a:off x="5813442" y="1895451"/>
            <a:ext cx="1825649" cy="69374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Line 18"/>
          <p:cNvSpPr>
            <a:spLocks noChangeShapeType="1"/>
          </p:cNvSpPr>
          <p:nvPr/>
        </p:nvSpPr>
        <p:spPr bwMode="auto">
          <a:xfrm flipV="1">
            <a:off x="5703904" y="2114531"/>
            <a:ext cx="1971701" cy="29210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" name="Group 48"/>
          <p:cNvGrpSpPr/>
          <p:nvPr/>
        </p:nvGrpSpPr>
        <p:grpSpPr>
          <a:xfrm>
            <a:off x="5448312" y="1201707"/>
            <a:ext cx="2336832" cy="1898676"/>
            <a:chOff x="9144000" y="1311246"/>
            <a:chExt cx="2336832" cy="1898676"/>
          </a:xfrm>
        </p:grpSpPr>
        <p:grpSp>
          <p:nvGrpSpPr>
            <p:cNvPr id="4" name="Group 46"/>
            <p:cNvGrpSpPr/>
            <p:nvPr/>
          </p:nvGrpSpPr>
          <p:grpSpPr>
            <a:xfrm>
              <a:off x="9144000" y="1347759"/>
              <a:ext cx="2336832" cy="1862163"/>
              <a:chOff x="5375286" y="1238220"/>
              <a:chExt cx="2336832" cy="1862163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5375286" y="1238220"/>
                <a:ext cx="2300319" cy="1862163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 bwMode="auto">
              <a:xfrm>
                <a:off x="5411799" y="1528736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>
                <a:off x="5375286" y="1822428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Straight Connector 42"/>
              <p:cNvCxnSpPr/>
              <p:nvPr/>
            </p:nvCxnSpPr>
            <p:spPr bwMode="auto">
              <a:xfrm>
                <a:off x="5448312" y="2114532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>
                <a:off x="5448312" y="2405048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>
                <a:off x="5448312" y="2662227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>
                <a:off x="5448312" y="2952743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" name="Group 47"/>
            <p:cNvGrpSpPr/>
            <p:nvPr/>
          </p:nvGrpSpPr>
          <p:grpSpPr>
            <a:xfrm>
              <a:off x="9355203" y="1311246"/>
              <a:ext cx="1753418" cy="1863751"/>
              <a:chOff x="5739622" y="1237426"/>
              <a:chExt cx="1753418" cy="1863751"/>
            </a:xfrm>
          </p:grpSpPr>
          <p:cxnSp>
            <p:nvCxnSpPr>
              <p:cNvPr id="34" name="Straight Connector 33"/>
              <p:cNvCxnSpPr/>
              <p:nvPr/>
            </p:nvCxnSpPr>
            <p:spPr bwMode="auto">
              <a:xfrm rot="5400000">
                <a:off x="4827591" y="2187558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 rot="5400000">
                <a:off x="5191927" y="2186764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/>
              <p:cNvCxnSpPr/>
              <p:nvPr/>
            </p:nvCxnSpPr>
            <p:spPr bwMode="auto">
              <a:xfrm rot="5400000">
                <a:off x="5557851" y="2150251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 rot="5400000">
                <a:off x="5922187" y="2149457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 rot="5400000">
                <a:off x="6215085" y="2186764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 rot="5400000">
                <a:off x="6579421" y="2185970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47" name="TextBox 46"/>
          <p:cNvSpPr txBox="1"/>
          <p:nvPr/>
        </p:nvSpPr>
        <p:spPr>
          <a:xfrm>
            <a:off x="0" y="6609979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Steve Seitz</a:t>
            </a:r>
          </a:p>
        </p:txBody>
      </p:sp>
    </p:spTree>
    <p:extLst>
      <p:ext uri="{BB962C8B-B14F-4D97-AF65-F5344CB8AC3E}">
        <p14:creationId xmlns:p14="http://schemas.microsoft.com/office/powerpoint/2010/main" val="364491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6363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err="1"/>
              <a:t>RANdom</a:t>
            </a:r>
            <a:r>
              <a:rPr lang="en-US" sz="4000" dirty="0"/>
              <a:t> Sample Consensus (RANSAC)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74763"/>
            <a:ext cx="8229600" cy="4525962"/>
          </a:xfrm>
        </p:spPr>
        <p:txBody>
          <a:bodyPr/>
          <a:lstStyle/>
          <a:p>
            <a:pPr marL="533400" indent="-533400">
              <a:spcAft>
                <a:spcPts val="600"/>
              </a:spcAft>
            </a:pPr>
            <a:r>
              <a:rPr lang="en-US" sz="2400" u="sng" dirty="0"/>
              <a:t>RANSAC loop</a:t>
            </a:r>
            <a:r>
              <a:rPr lang="en-US" sz="2400" dirty="0"/>
              <a:t>:</a:t>
            </a:r>
          </a:p>
          <a:p>
            <a:pPr marL="533400" indent="-533400">
              <a:spcAft>
                <a:spcPts val="600"/>
              </a:spcAft>
              <a:buFontTx/>
              <a:buAutoNum type="arabicPeriod"/>
            </a:pPr>
            <a:r>
              <a:rPr lang="en-US" sz="2400" dirty="0"/>
              <a:t>Randomly select a </a:t>
            </a:r>
            <a:r>
              <a:rPr lang="en-US" sz="2400" i="1" dirty="0"/>
              <a:t>seed group</a:t>
            </a:r>
            <a:r>
              <a:rPr lang="en-US" sz="2400" dirty="0"/>
              <a:t> of </a:t>
            </a:r>
            <a:r>
              <a:rPr lang="en-US" sz="2400" b="1" i="1" dirty="0"/>
              <a:t>s</a:t>
            </a:r>
            <a:r>
              <a:rPr lang="en-US" sz="2400" b="1" dirty="0"/>
              <a:t> </a:t>
            </a:r>
            <a:r>
              <a:rPr lang="en-US" sz="2400" dirty="0"/>
              <a:t>points on which to base model estimate </a:t>
            </a:r>
          </a:p>
          <a:p>
            <a:pPr marL="533400" indent="-533400">
              <a:spcAft>
                <a:spcPts val="600"/>
              </a:spcAft>
              <a:buFontTx/>
              <a:buAutoNum type="arabicPeriod"/>
            </a:pPr>
            <a:r>
              <a:rPr lang="en-US" sz="2400" dirty="0"/>
              <a:t>Fit model to these </a:t>
            </a:r>
            <a:r>
              <a:rPr lang="en-US" sz="2400" b="1" i="1" dirty="0"/>
              <a:t>s </a:t>
            </a:r>
            <a:r>
              <a:rPr lang="en-US" sz="2400" dirty="0"/>
              <a:t>points</a:t>
            </a:r>
            <a:endParaRPr lang="en-US" sz="2400" b="1" dirty="0"/>
          </a:p>
          <a:p>
            <a:pPr marL="533400" indent="-533400">
              <a:spcAft>
                <a:spcPts val="600"/>
              </a:spcAft>
              <a:buFontTx/>
              <a:buAutoNum type="arabicPeriod"/>
            </a:pPr>
            <a:r>
              <a:rPr lang="en-US" sz="2400" dirty="0"/>
              <a:t>Find </a:t>
            </a:r>
            <a:r>
              <a:rPr lang="en-US" sz="2400" i="1" dirty="0"/>
              <a:t>inliers </a:t>
            </a:r>
            <a:r>
              <a:rPr lang="en-US" sz="2400" dirty="0"/>
              <a:t>to this model (i.e., points whose distance from the line is less than </a:t>
            </a:r>
            <a:r>
              <a:rPr lang="en-US" sz="2400" b="1" i="1" dirty="0"/>
              <a:t>t</a:t>
            </a:r>
            <a:r>
              <a:rPr lang="en-US" sz="2400" dirty="0"/>
              <a:t>)</a:t>
            </a:r>
          </a:p>
          <a:p>
            <a:pPr marL="533400" indent="-533400">
              <a:spcAft>
                <a:spcPts val="600"/>
              </a:spcAft>
              <a:buFontTx/>
              <a:buAutoNum type="arabicPeriod"/>
            </a:pPr>
            <a:r>
              <a:rPr lang="en-US" sz="2400" dirty="0"/>
              <a:t>If there are </a:t>
            </a:r>
            <a:r>
              <a:rPr lang="en-US" sz="2400" b="1" i="1" dirty="0"/>
              <a:t>d</a:t>
            </a:r>
            <a:r>
              <a:rPr lang="en-US" sz="2400" dirty="0"/>
              <a:t> or more inliers, re-compute  estimate of model on all of the inliers</a:t>
            </a:r>
          </a:p>
          <a:p>
            <a:pPr marL="533400" indent="-533400">
              <a:spcAft>
                <a:spcPts val="600"/>
              </a:spcAft>
              <a:buFontTx/>
              <a:buAutoNum type="arabicPeriod"/>
            </a:pPr>
            <a:r>
              <a:rPr lang="en-US" sz="2400" dirty="0"/>
              <a:t>Repeat </a:t>
            </a:r>
            <a:r>
              <a:rPr lang="en-US" sz="2400" b="1" i="1" dirty="0"/>
              <a:t>N </a:t>
            </a:r>
            <a:r>
              <a:rPr lang="en-US" sz="2400" dirty="0"/>
              <a:t>times</a:t>
            </a:r>
            <a:br>
              <a:rPr lang="en-US" sz="2400" dirty="0"/>
            </a:br>
            <a:endParaRPr lang="en-US" sz="2400" dirty="0"/>
          </a:p>
          <a:p>
            <a:pPr marL="533400" indent="-533400">
              <a:spcAft>
                <a:spcPts val="600"/>
              </a:spcAft>
            </a:pPr>
            <a:r>
              <a:rPr lang="en-US" sz="2400" dirty="0"/>
              <a:t>Keep the model with the largest number of inliers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" y="6609979"/>
            <a:ext cx="39817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Modified from Kristen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Grauman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Svetlana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Lazebnik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43085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Oval 2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6435" name="Oval 3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6436" name="Oval 4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6437" name="Oval 5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6438" name="Oval 6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6439" name="Oval 7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6440" name="Oval 8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6441" name="Oval 9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6442" name="Oval 10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6443" name="Oval 11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6444" name="Oval 12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6445" name="Oval 13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6446" name="Oval 14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6447" name="Oval 15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6448" name="Oval 16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6449" name="Oval 17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6450" name="Oval 18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6451" name="Oval 19"/>
          <p:cNvSpPr>
            <a:spLocks noChangeArrowheads="1"/>
          </p:cNvSpPr>
          <p:nvPr/>
        </p:nvSpPr>
        <p:spPr bwMode="auto">
          <a:xfrm>
            <a:off x="4191000" y="457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6453" name="Oval 21"/>
          <p:cNvSpPr>
            <a:spLocks noChangeArrowheads="1"/>
          </p:cNvSpPr>
          <p:nvPr/>
        </p:nvSpPr>
        <p:spPr bwMode="auto">
          <a:xfrm>
            <a:off x="5791200" y="2971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6454" name="Oval 22"/>
          <p:cNvSpPr>
            <a:spLocks noChangeArrowheads="1"/>
          </p:cNvSpPr>
          <p:nvPr/>
        </p:nvSpPr>
        <p:spPr bwMode="auto">
          <a:xfrm>
            <a:off x="5486400" y="3505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6456" name="Oval 24"/>
          <p:cNvSpPr>
            <a:spLocks noChangeArrowheads="1"/>
          </p:cNvSpPr>
          <p:nvPr/>
        </p:nvSpPr>
        <p:spPr bwMode="auto">
          <a:xfrm>
            <a:off x="4572000" y="762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6457" name="Oval 25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6465" name="Rectangle 33"/>
          <p:cNvSpPr>
            <a:spLocks noChangeArrowheads="1"/>
          </p:cNvSpPr>
          <p:nvPr/>
        </p:nvSpPr>
        <p:spPr bwMode="auto">
          <a:xfrm>
            <a:off x="204788" y="179388"/>
            <a:ext cx="15890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RANSAC</a:t>
            </a:r>
          </a:p>
        </p:txBody>
      </p:sp>
      <p:sp>
        <p:nvSpPr>
          <p:cNvPr id="146467" name="Text Box 35"/>
          <p:cNvSpPr txBox="1">
            <a:spLocks noChangeArrowheads="1"/>
          </p:cNvSpPr>
          <p:nvPr/>
        </p:nvSpPr>
        <p:spPr bwMode="auto">
          <a:xfrm>
            <a:off x="152400" y="4038600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Algorithm: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Sample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(randomly) the number of points required to fit the model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Solve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for model parameters using samples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Score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by the fraction of inliers within a preset threshold of the model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Repeat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1-3 until the best model is found with high confidence</a:t>
            </a:r>
          </a:p>
        </p:txBody>
      </p:sp>
      <p:sp>
        <p:nvSpPr>
          <p:cNvPr id="146470" name="Text Box 38"/>
          <p:cNvSpPr txBox="1">
            <a:spLocks noChangeArrowheads="1"/>
          </p:cNvSpPr>
          <p:nvPr/>
        </p:nvSpPr>
        <p:spPr bwMode="auto">
          <a:xfrm>
            <a:off x="6461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" name="Rectangle 40"/>
          <p:cNvSpPr>
            <a:spLocks noChangeArrowheads="1"/>
          </p:cNvSpPr>
          <p:nvPr/>
        </p:nvSpPr>
        <p:spPr bwMode="auto">
          <a:xfrm>
            <a:off x="152400" y="1219200"/>
            <a:ext cx="2079625" cy="3048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Fischler &amp; Bolles in ‘81.</a:t>
            </a:r>
          </a:p>
        </p:txBody>
      </p:sp>
      <p:sp>
        <p:nvSpPr>
          <p:cNvPr id="32" name="Rectangle 42"/>
          <p:cNvSpPr>
            <a:spLocks noChangeArrowheads="1"/>
          </p:cNvSpPr>
          <p:nvPr/>
        </p:nvSpPr>
        <p:spPr bwMode="auto">
          <a:xfrm>
            <a:off x="152400" y="685800"/>
            <a:ext cx="3095625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</a:t>
            </a:r>
            <a:r>
              <a:rPr kumimoji="0" 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RAN</a:t>
            </a:r>
            <a:r>
              <a:rPr kumimoji="0" 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dom </a:t>
            </a:r>
            <a:r>
              <a:rPr kumimoji="0" 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SA</a:t>
            </a:r>
            <a:r>
              <a:rPr kumimoji="0" 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mple </a:t>
            </a:r>
            <a:r>
              <a:rPr kumimoji="0" 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onsensus) 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-1" y="6609979"/>
            <a:ext cx="30907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Silvio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Savarese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8959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Oval 2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0291" name="Oval 3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0292" name="Oval 4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0293" name="Oval 5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0294" name="Oval 6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0295" name="Oval 7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0296" name="Oval 8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0297" name="Oval 9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0298" name="Oval 10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0299" name="Oval 11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0300" name="Oval 12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0301" name="Oval 13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0302" name="Oval 14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0303" name="Oval 15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0304" name="Oval 16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0305" name="Oval 17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0306" name="Oval 18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0307" name="Oval 19"/>
          <p:cNvSpPr>
            <a:spLocks noChangeArrowheads="1"/>
          </p:cNvSpPr>
          <p:nvPr/>
        </p:nvSpPr>
        <p:spPr bwMode="auto">
          <a:xfrm>
            <a:off x="4191000" y="457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0309" name="Oval 21"/>
          <p:cNvSpPr>
            <a:spLocks noChangeArrowheads="1"/>
          </p:cNvSpPr>
          <p:nvPr/>
        </p:nvSpPr>
        <p:spPr bwMode="auto">
          <a:xfrm>
            <a:off x="5791200" y="2971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0310" name="Oval 22"/>
          <p:cNvSpPr>
            <a:spLocks noChangeArrowheads="1"/>
          </p:cNvSpPr>
          <p:nvPr/>
        </p:nvSpPr>
        <p:spPr bwMode="auto">
          <a:xfrm>
            <a:off x="5486400" y="3505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0312" name="Oval 24"/>
          <p:cNvSpPr>
            <a:spLocks noChangeArrowheads="1"/>
          </p:cNvSpPr>
          <p:nvPr/>
        </p:nvSpPr>
        <p:spPr bwMode="auto">
          <a:xfrm>
            <a:off x="4572000" y="762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0313" name="Oval 25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0314" name="Oval 26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0317" name="Oval 29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0321" name="Rectangle 33"/>
          <p:cNvSpPr>
            <a:spLocks noChangeArrowheads="1"/>
          </p:cNvSpPr>
          <p:nvPr/>
        </p:nvSpPr>
        <p:spPr bwMode="auto">
          <a:xfrm>
            <a:off x="204788" y="179388"/>
            <a:ext cx="15890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RANSAC</a:t>
            </a:r>
          </a:p>
        </p:txBody>
      </p:sp>
      <p:sp>
        <p:nvSpPr>
          <p:cNvPr id="140328" name="Text Box 40"/>
          <p:cNvSpPr txBox="1">
            <a:spLocks noChangeArrowheads="1"/>
          </p:cNvSpPr>
          <p:nvPr/>
        </p:nvSpPr>
        <p:spPr bwMode="auto">
          <a:xfrm>
            <a:off x="6461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0333" name="Rectangle 45"/>
          <p:cNvSpPr>
            <a:spLocks noChangeArrowheads="1"/>
          </p:cNvSpPr>
          <p:nvPr/>
        </p:nvSpPr>
        <p:spPr bwMode="auto">
          <a:xfrm>
            <a:off x="152400" y="4537494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152400" y="4038600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Algorithm: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Sample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(randomly) the number of points required to fit the model (#=2)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Solve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for model parameters using samples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Score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by the fraction of inliers within a preset threshold of the model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Repeat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1-3 until the best model is found with high confidence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4800" y="1143000"/>
            <a:ext cx="2393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Line fitting example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-1" y="6609979"/>
            <a:ext cx="30907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Silvio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Savarese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4569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Oval 2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8483" name="Oval 3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8484" name="Oval 4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8485" name="Oval 5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8486" name="Oval 6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8487" name="Oval 7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8488" name="Oval 8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8489" name="Oval 9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8490" name="Oval 10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8491" name="Oval 11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8492" name="Oval 12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8493" name="Oval 13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8494" name="Oval 14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8495" name="Oval 15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8496" name="Oval 16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8497" name="Oval 17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8498" name="Oval 18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8499" name="Oval 19"/>
          <p:cNvSpPr>
            <a:spLocks noChangeArrowheads="1"/>
          </p:cNvSpPr>
          <p:nvPr/>
        </p:nvSpPr>
        <p:spPr bwMode="auto">
          <a:xfrm>
            <a:off x="4191000" y="457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8501" name="Oval 21"/>
          <p:cNvSpPr>
            <a:spLocks noChangeArrowheads="1"/>
          </p:cNvSpPr>
          <p:nvPr/>
        </p:nvSpPr>
        <p:spPr bwMode="auto">
          <a:xfrm>
            <a:off x="5791200" y="2971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8502" name="Oval 22"/>
          <p:cNvSpPr>
            <a:spLocks noChangeArrowheads="1"/>
          </p:cNvSpPr>
          <p:nvPr/>
        </p:nvSpPr>
        <p:spPr bwMode="auto">
          <a:xfrm>
            <a:off x="5486400" y="3505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8504" name="Oval 24"/>
          <p:cNvSpPr>
            <a:spLocks noChangeArrowheads="1"/>
          </p:cNvSpPr>
          <p:nvPr/>
        </p:nvSpPr>
        <p:spPr bwMode="auto">
          <a:xfrm>
            <a:off x="4572000" y="762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8505" name="Oval 25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8506" name="Oval 26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8509" name="Oval 29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8513" name="Rectangle 33"/>
          <p:cNvSpPr>
            <a:spLocks noChangeArrowheads="1"/>
          </p:cNvSpPr>
          <p:nvPr/>
        </p:nvSpPr>
        <p:spPr bwMode="auto">
          <a:xfrm>
            <a:off x="204788" y="179388"/>
            <a:ext cx="15890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RANSAC</a:t>
            </a:r>
          </a:p>
        </p:txBody>
      </p:sp>
      <p:sp>
        <p:nvSpPr>
          <p:cNvPr id="148514" name="Line 34"/>
          <p:cNvSpPr>
            <a:spLocks noChangeShapeType="1"/>
          </p:cNvSpPr>
          <p:nvPr/>
        </p:nvSpPr>
        <p:spPr bwMode="auto">
          <a:xfrm>
            <a:off x="3657600" y="990600"/>
            <a:ext cx="4267200" cy="22860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" name="Text Box 40"/>
          <p:cNvSpPr txBox="1">
            <a:spLocks noChangeArrowheads="1"/>
          </p:cNvSpPr>
          <p:nvPr/>
        </p:nvSpPr>
        <p:spPr bwMode="auto">
          <a:xfrm>
            <a:off x="6461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" name="Rectangle 45"/>
          <p:cNvSpPr>
            <a:spLocks noChangeArrowheads="1"/>
          </p:cNvSpPr>
          <p:nvPr/>
        </p:nvSpPr>
        <p:spPr bwMode="auto">
          <a:xfrm>
            <a:off x="152400" y="4849482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152400" y="4038600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Algorithm: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Sample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(randomly) the number of points required to fit the model (#=2)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Solve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for model parameters using samples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Score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by the fraction of inliers within a preset threshold of the model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Repeat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1-3 until the best model is found with high confidence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04800" y="1143000"/>
            <a:ext cx="2393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Line fitting example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-1" y="6609979"/>
            <a:ext cx="30907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Silvio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Savarese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3852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Oval 2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0531" name="Oval 3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0532" name="Oval 4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0533" name="Oval 5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0534" name="Oval 6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0535" name="Oval 7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0536" name="Oval 8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0537" name="Oval 9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0538" name="Oval 10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0539" name="Oval 11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0540" name="Oval 12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0541" name="Oval 13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0542" name="Oval 14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0543" name="Oval 15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0544" name="Oval 16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0545" name="Oval 17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0546" name="Oval 18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0547" name="Oval 19"/>
          <p:cNvSpPr>
            <a:spLocks noChangeArrowheads="1"/>
          </p:cNvSpPr>
          <p:nvPr/>
        </p:nvSpPr>
        <p:spPr bwMode="auto">
          <a:xfrm>
            <a:off x="4191000" y="457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0548" name="Oval 20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0549" name="Oval 21"/>
          <p:cNvSpPr>
            <a:spLocks noChangeArrowheads="1"/>
          </p:cNvSpPr>
          <p:nvPr/>
        </p:nvSpPr>
        <p:spPr bwMode="auto">
          <a:xfrm>
            <a:off x="5791200" y="2971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0550" name="Oval 22"/>
          <p:cNvSpPr>
            <a:spLocks noChangeArrowheads="1"/>
          </p:cNvSpPr>
          <p:nvPr/>
        </p:nvSpPr>
        <p:spPr bwMode="auto">
          <a:xfrm>
            <a:off x="5486400" y="3505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0551" name="Oval 23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0552" name="Oval 24"/>
          <p:cNvSpPr>
            <a:spLocks noChangeArrowheads="1"/>
          </p:cNvSpPr>
          <p:nvPr/>
        </p:nvSpPr>
        <p:spPr bwMode="auto">
          <a:xfrm>
            <a:off x="4572000" y="762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0553" name="Oval 25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0554" name="Oval 26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0555" name="Oval 27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0556" name="Oval 28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0557" name="Oval 29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0558" name="Line 30"/>
          <p:cNvSpPr>
            <a:spLocks noChangeShapeType="1"/>
          </p:cNvSpPr>
          <p:nvPr/>
        </p:nvSpPr>
        <p:spPr bwMode="auto">
          <a:xfrm flipH="1">
            <a:off x="7315200" y="3124200"/>
            <a:ext cx="228600" cy="3810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50559" name="Object 31"/>
          <p:cNvGraphicFramePr>
            <a:graphicFrameLocks noChangeAspect="1"/>
          </p:cNvGraphicFramePr>
          <p:nvPr/>
        </p:nvGraphicFramePr>
        <p:xfrm>
          <a:off x="7848600" y="2819400"/>
          <a:ext cx="328613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4" imgW="139579" imgH="177646" progId="Equation.3">
                  <p:embed/>
                </p:oleObj>
              </mc:Choice>
              <mc:Fallback>
                <p:oleObj name="Equation" r:id="rId4" imgW="139579" imgH="177646" progId="Equation.3">
                  <p:embed/>
                  <p:pic>
                    <p:nvPicPr>
                      <p:cNvPr id="150559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2819400"/>
                        <a:ext cx="328613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60" name="Line 32"/>
          <p:cNvSpPr>
            <a:spLocks noChangeShapeType="1"/>
          </p:cNvSpPr>
          <p:nvPr/>
        </p:nvSpPr>
        <p:spPr bwMode="auto">
          <a:xfrm flipH="1">
            <a:off x="7620000" y="2667000"/>
            <a:ext cx="228600" cy="3810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0561" name="Rectangle 33"/>
          <p:cNvSpPr>
            <a:spLocks noChangeArrowheads="1"/>
          </p:cNvSpPr>
          <p:nvPr/>
        </p:nvSpPr>
        <p:spPr bwMode="auto">
          <a:xfrm>
            <a:off x="204788" y="179388"/>
            <a:ext cx="15890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RANSAC</a:t>
            </a:r>
          </a:p>
        </p:txBody>
      </p:sp>
      <p:sp>
        <p:nvSpPr>
          <p:cNvPr id="150562" name="Line 34"/>
          <p:cNvSpPr>
            <a:spLocks noChangeShapeType="1"/>
          </p:cNvSpPr>
          <p:nvPr/>
        </p:nvSpPr>
        <p:spPr bwMode="auto">
          <a:xfrm>
            <a:off x="3657600" y="990600"/>
            <a:ext cx="4267200" cy="22860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0564" name="Line 36"/>
          <p:cNvSpPr>
            <a:spLocks noChangeShapeType="1"/>
          </p:cNvSpPr>
          <p:nvPr/>
        </p:nvSpPr>
        <p:spPr bwMode="auto">
          <a:xfrm>
            <a:off x="3962400" y="533400"/>
            <a:ext cx="4267200" cy="228600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0565" name="Line 37"/>
          <p:cNvSpPr>
            <a:spLocks noChangeShapeType="1"/>
          </p:cNvSpPr>
          <p:nvPr/>
        </p:nvSpPr>
        <p:spPr bwMode="auto">
          <a:xfrm>
            <a:off x="3429000" y="1447800"/>
            <a:ext cx="4267200" cy="228600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0566" name="Text Box 38"/>
          <p:cNvSpPr txBox="1">
            <a:spLocks noChangeArrowheads="1"/>
          </p:cNvSpPr>
          <p:nvPr/>
        </p:nvSpPr>
        <p:spPr bwMode="auto">
          <a:xfrm>
            <a:off x="457200" y="29368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50567" name="Object 39"/>
          <p:cNvGraphicFramePr>
            <a:graphicFrameLocks noChangeAspect="1"/>
          </p:cNvGraphicFramePr>
          <p:nvPr/>
        </p:nvGraphicFramePr>
        <p:xfrm>
          <a:off x="1066800" y="3200400"/>
          <a:ext cx="111125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6" imgW="457002" imgH="215806" progId="Equation.3">
                  <p:embed/>
                </p:oleObj>
              </mc:Choice>
              <mc:Fallback>
                <p:oleObj name="Equation" r:id="rId6" imgW="457002" imgH="215806" progId="Equation.3">
                  <p:embed/>
                  <p:pic>
                    <p:nvPicPr>
                      <p:cNvPr id="150567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200400"/>
                        <a:ext cx="1111250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 Box 40"/>
          <p:cNvSpPr txBox="1">
            <a:spLocks noChangeArrowheads="1"/>
          </p:cNvSpPr>
          <p:nvPr/>
        </p:nvSpPr>
        <p:spPr bwMode="auto">
          <a:xfrm>
            <a:off x="457200" y="29368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152400" y="5188788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" name="Text Box 35"/>
          <p:cNvSpPr txBox="1">
            <a:spLocks noChangeArrowheads="1"/>
          </p:cNvSpPr>
          <p:nvPr/>
        </p:nvSpPr>
        <p:spPr bwMode="auto">
          <a:xfrm>
            <a:off x="152400" y="4038600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Algorithm: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Sample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(randomly) the number of points required to fit the model (#=2)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Solve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for model parameters using samples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Score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by the fraction of inliers within a preset threshold of the model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Repeat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1-3 until the best model is found with high confidence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4800" y="1143000"/>
            <a:ext cx="2393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Line fitting example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-1" y="6609979"/>
            <a:ext cx="30907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Silvio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Savarese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5332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Oval 2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2339" name="Oval 3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2340" name="Oval 4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2341" name="Oval 5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2342" name="Oval 6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2343" name="Oval 7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2344" name="Oval 8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2345" name="Oval 9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2346" name="Oval 10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2347" name="Oval 11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2348" name="Oval 12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2349" name="Oval 13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2350" name="Oval 14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2351" name="Oval 15"/>
          <p:cNvSpPr>
            <a:spLocks noChangeArrowheads="1"/>
          </p:cNvSpPr>
          <p:nvPr/>
        </p:nvSpPr>
        <p:spPr bwMode="auto">
          <a:xfrm>
            <a:off x="4191000" y="457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2352" name="Oval 16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2353" name="Oval 17"/>
          <p:cNvSpPr>
            <a:spLocks noChangeArrowheads="1"/>
          </p:cNvSpPr>
          <p:nvPr/>
        </p:nvSpPr>
        <p:spPr bwMode="auto">
          <a:xfrm>
            <a:off x="5791200" y="2971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2354" name="Oval 18"/>
          <p:cNvSpPr>
            <a:spLocks noChangeArrowheads="1"/>
          </p:cNvSpPr>
          <p:nvPr/>
        </p:nvSpPr>
        <p:spPr bwMode="auto">
          <a:xfrm>
            <a:off x="5486400" y="3505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2355" name="Oval 19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2356" name="Oval 20"/>
          <p:cNvSpPr>
            <a:spLocks noChangeArrowheads="1"/>
          </p:cNvSpPr>
          <p:nvPr/>
        </p:nvSpPr>
        <p:spPr bwMode="auto">
          <a:xfrm>
            <a:off x="4572000" y="762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2357" name="Oval 21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2358" name="Oval 22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2359" name="Oval 23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00FF00"/>
          </a:solidFill>
          <a:ln w="127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2360" name="Oval 24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2361" name="Oval 25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2362" name="Oval 26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2363" name="Oval 27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00FF00"/>
          </a:solidFill>
          <a:ln w="127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2364" name="Oval 28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2365" name="Oval 29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2366" name="Oval 30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2367" name="Oval 31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2368" name="Oval 32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2369" name="Oval 33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2370" name="Oval 34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2371" name="Oval 35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2372" name="Line 36"/>
          <p:cNvSpPr>
            <a:spLocks noChangeShapeType="1"/>
          </p:cNvSpPr>
          <p:nvPr/>
        </p:nvSpPr>
        <p:spPr bwMode="auto">
          <a:xfrm>
            <a:off x="2971800" y="2971800"/>
            <a:ext cx="533400" cy="6096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42373" name="Object 37"/>
          <p:cNvGraphicFramePr>
            <a:graphicFrameLocks noChangeAspect="1"/>
          </p:cNvGraphicFramePr>
          <p:nvPr/>
        </p:nvGraphicFramePr>
        <p:xfrm>
          <a:off x="2819400" y="3316288"/>
          <a:ext cx="328613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Equation" r:id="rId4" imgW="139579" imgH="177646" progId="Equation.3">
                  <p:embed/>
                </p:oleObj>
              </mc:Choice>
              <mc:Fallback>
                <p:oleObj name="Equation" r:id="rId4" imgW="139579" imgH="177646" progId="Equation.3">
                  <p:embed/>
                  <p:pic>
                    <p:nvPicPr>
                      <p:cNvPr id="142373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316288"/>
                        <a:ext cx="328613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74" name="Line 38"/>
          <p:cNvSpPr>
            <a:spLocks noChangeShapeType="1"/>
          </p:cNvSpPr>
          <p:nvPr/>
        </p:nvSpPr>
        <p:spPr bwMode="auto">
          <a:xfrm>
            <a:off x="3505200" y="3581400"/>
            <a:ext cx="533400" cy="6096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2375" name="Rectangle 39"/>
          <p:cNvSpPr>
            <a:spLocks noChangeArrowheads="1"/>
          </p:cNvSpPr>
          <p:nvPr/>
        </p:nvSpPr>
        <p:spPr bwMode="auto">
          <a:xfrm>
            <a:off x="204788" y="179388"/>
            <a:ext cx="15890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RANSAC</a:t>
            </a:r>
          </a:p>
        </p:txBody>
      </p:sp>
      <p:sp>
        <p:nvSpPr>
          <p:cNvPr id="142377" name="Line 41"/>
          <p:cNvSpPr>
            <a:spLocks noChangeShapeType="1"/>
          </p:cNvSpPr>
          <p:nvPr/>
        </p:nvSpPr>
        <p:spPr bwMode="auto">
          <a:xfrm flipV="1">
            <a:off x="3200400" y="304800"/>
            <a:ext cx="3810000" cy="35814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2380" name="Text Box 44"/>
          <p:cNvSpPr txBox="1">
            <a:spLocks noChangeArrowheads="1"/>
          </p:cNvSpPr>
          <p:nvPr/>
        </p:nvSpPr>
        <p:spPr bwMode="auto">
          <a:xfrm>
            <a:off x="6461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48" name="Object 39"/>
          <p:cNvGraphicFramePr>
            <a:graphicFrameLocks noChangeAspect="1"/>
          </p:cNvGraphicFramePr>
          <p:nvPr/>
        </p:nvGraphicFramePr>
        <p:xfrm>
          <a:off x="7161213" y="3657600"/>
          <a:ext cx="126682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Equation" r:id="rId6" imgW="520474" imgH="215806" progId="Equation.3">
                  <p:embed/>
                </p:oleObj>
              </mc:Choice>
              <mc:Fallback>
                <p:oleObj name="Equation" r:id="rId6" imgW="520474" imgH="215806" progId="Equation.3">
                  <p:embed/>
                  <p:pic>
                    <p:nvPicPr>
                      <p:cNvPr id="48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1213" y="3657600"/>
                        <a:ext cx="1266825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152400" y="5749506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" name="Text Box 35"/>
          <p:cNvSpPr txBox="1">
            <a:spLocks noChangeArrowheads="1"/>
          </p:cNvSpPr>
          <p:nvPr/>
        </p:nvSpPr>
        <p:spPr bwMode="auto">
          <a:xfrm>
            <a:off x="152400" y="4038600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Algorithm: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Sample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(randomly) the number of points required to fit the model (#=2)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Solve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for model parameters using samples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Score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by the fraction of inliers within a preset threshold of the model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Repeat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1-3 until the best model is found with high confidence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-1" y="6609979"/>
            <a:ext cx="30907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Silvio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Savarese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12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58" grpId="0" animBg="1"/>
      <p:bldP spid="142359" grpId="0" animBg="1"/>
      <p:bldP spid="142360" grpId="0" animBg="1"/>
      <p:bldP spid="142361" grpId="0" animBg="1"/>
      <p:bldP spid="142362" grpId="0" animBg="1"/>
      <p:bldP spid="142363" grpId="0" animBg="1"/>
      <p:bldP spid="142364" grpId="0" animBg="1"/>
      <p:bldP spid="142365" grpId="0" animBg="1"/>
      <p:bldP spid="142366" grpId="0" animBg="1"/>
      <p:bldP spid="142367" grpId="0" animBg="1"/>
      <p:bldP spid="142368" grpId="0" animBg="1"/>
      <p:bldP spid="142369" grpId="0" animBg="1"/>
      <p:bldP spid="142370" grpId="0" animBg="1"/>
      <p:bldP spid="142371" grpId="0" animBg="1"/>
      <p:bldP spid="142372" grpId="0" animBg="1"/>
      <p:bldP spid="142374" grpId="0" animBg="1"/>
      <p:bldP spid="14237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Linear regression</a:t>
            </a:r>
          </a:p>
          <a:p>
            <a:r>
              <a:rPr lang="en-US" dirty="0"/>
              <a:t>Closed-form solution via least squares</a:t>
            </a:r>
          </a:p>
          <a:p>
            <a:r>
              <a:rPr lang="en-US" dirty="0"/>
              <a:t>Solution via gradient descent</a:t>
            </a:r>
          </a:p>
          <a:p>
            <a:r>
              <a:rPr lang="en-US" dirty="0"/>
              <a:t>Dealing with outliers</a:t>
            </a:r>
          </a:p>
          <a:p>
            <a:r>
              <a:rPr lang="en-US" dirty="0"/>
              <a:t>Generalization: bias and variance</a:t>
            </a:r>
          </a:p>
          <a:p>
            <a:r>
              <a:rPr lang="en-US" dirty="0"/>
              <a:t>Regularization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5008" y="3974123"/>
            <a:ext cx="8585860" cy="115179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36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381000" y="5650176"/>
            <a:ext cx="8458200" cy="9144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 dirty="0"/>
              <a:t>How well does a learned model generalize from the data it was trained on to a new test set?</a:t>
            </a:r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380703"/>
            <a:ext cx="42291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380703"/>
            <a:ext cx="6096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TextBox 6"/>
          <p:cNvSpPr txBox="1">
            <a:spLocks noChangeArrowheads="1"/>
          </p:cNvSpPr>
          <p:nvPr/>
        </p:nvSpPr>
        <p:spPr bwMode="auto">
          <a:xfrm>
            <a:off x="1828800" y="5038303"/>
            <a:ext cx="2933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Training set (labels known)</a:t>
            </a:r>
          </a:p>
        </p:txBody>
      </p:sp>
      <p:sp>
        <p:nvSpPr>
          <p:cNvPr id="61447" name="TextBox 7"/>
          <p:cNvSpPr txBox="1">
            <a:spLocks noChangeArrowheads="1"/>
          </p:cNvSpPr>
          <p:nvPr/>
        </p:nvSpPr>
        <p:spPr bwMode="auto">
          <a:xfrm>
            <a:off x="5841244" y="5038303"/>
            <a:ext cx="29058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 set (labels unknown)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5200" y="6581775"/>
            <a:ext cx="18129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Slide credit: L.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Lazebnik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Generalization</a:t>
            </a:r>
          </a:p>
        </p:txBody>
      </p:sp>
    </p:spTree>
    <p:extLst>
      <p:ext uri="{BB962C8B-B14F-4D97-AF65-F5344CB8AC3E}">
        <p14:creationId xmlns:p14="http://schemas.microsoft.com/office/powerpoint/2010/main" val="4052771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5"/>
          <p:cNvSpPr>
            <a:spLocks noGrp="1"/>
          </p:cNvSpPr>
          <p:nvPr>
            <p:ph idx="1"/>
          </p:nvPr>
        </p:nvSpPr>
        <p:spPr>
          <a:xfrm>
            <a:off x="457200" y="1417638"/>
            <a:ext cx="8305800" cy="514693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dirty="0"/>
              <a:t>Components of expected loss</a:t>
            </a:r>
          </a:p>
          <a:p>
            <a:pPr lvl="1" eaLnBrk="1" hangingPunct="1"/>
            <a:r>
              <a:rPr lang="en-US" altLang="en-US" sz="1800" b="1" dirty="0"/>
              <a:t>Noise </a:t>
            </a:r>
            <a:r>
              <a:rPr lang="en-US" altLang="en-US" sz="1800" dirty="0"/>
              <a:t>in our observations: unavoidable</a:t>
            </a:r>
          </a:p>
          <a:p>
            <a:pPr lvl="1" eaLnBrk="1" hangingPunct="1"/>
            <a:r>
              <a:rPr lang="en-US" altLang="en-US" sz="1800" b="1" dirty="0"/>
              <a:t>Bias:</a:t>
            </a:r>
            <a:r>
              <a:rPr lang="en-US" altLang="en-US" sz="1800" dirty="0"/>
              <a:t> how much avg model over all training sets differs from true model</a:t>
            </a:r>
          </a:p>
          <a:p>
            <a:pPr lvl="2" eaLnBrk="1" hangingPunct="1"/>
            <a:r>
              <a:rPr lang="en-US" altLang="en-US" sz="1800" dirty="0"/>
              <a:t>Error due to inaccurate assumptions/simplifications by the model</a:t>
            </a:r>
          </a:p>
          <a:p>
            <a:pPr lvl="1" eaLnBrk="1" hangingPunct="1"/>
            <a:r>
              <a:rPr lang="en-US" altLang="en-US" sz="1800" b="1" dirty="0"/>
              <a:t>Variance:</a:t>
            </a:r>
            <a:r>
              <a:rPr lang="en-US" altLang="en-US" sz="1800" dirty="0"/>
              <a:t> how much models estimated from different training sets differ from each other</a:t>
            </a:r>
          </a:p>
          <a:p>
            <a:pPr eaLnBrk="1" hangingPunct="1"/>
            <a:r>
              <a:rPr lang="en-US" altLang="en-US" sz="2000" b="1" dirty="0"/>
              <a:t>Underfitting:</a:t>
            </a:r>
            <a:r>
              <a:rPr lang="en-US" altLang="en-US" sz="2000" dirty="0"/>
              <a:t> model too “simple” to represent all relevant class characteristics</a:t>
            </a:r>
          </a:p>
          <a:p>
            <a:pPr lvl="1" eaLnBrk="1" hangingPunct="1"/>
            <a:r>
              <a:rPr lang="en-US" altLang="en-US" sz="1800" dirty="0"/>
              <a:t>High bias and low variance</a:t>
            </a:r>
          </a:p>
          <a:p>
            <a:pPr lvl="1" eaLnBrk="1" hangingPunct="1"/>
            <a:r>
              <a:rPr lang="en-US" altLang="en-US" sz="1800" dirty="0"/>
              <a:t>High training error and high test error</a:t>
            </a:r>
          </a:p>
          <a:p>
            <a:pPr eaLnBrk="1" hangingPunct="1"/>
            <a:r>
              <a:rPr lang="en-US" altLang="en-US" sz="2000" b="1" dirty="0"/>
              <a:t>Overfitting:</a:t>
            </a:r>
            <a:r>
              <a:rPr lang="en-US" altLang="en-US" sz="2000" dirty="0"/>
              <a:t> model too “complex” and fits irrelevant characteristics (noise) in the data</a:t>
            </a:r>
          </a:p>
          <a:p>
            <a:pPr lvl="1" eaLnBrk="1" hangingPunct="1"/>
            <a:r>
              <a:rPr lang="en-US" altLang="en-US" sz="1800" dirty="0"/>
              <a:t>Low bias and high variance</a:t>
            </a:r>
          </a:p>
          <a:p>
            <a:pPr lvl="1" eaLnBrk="1" hangingPunct="1"/>
            <a:r>
              <a:rPr lang="en-US" altLang="en-US" sz="1800" dirty="0"/>
              <a:t>Low training error and high test error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0" y="6581775"/>
            <a:ext cx="17633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Adapted from L.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Lazebnik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4D061D-F902-462E-A26C-068059A5F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Generalization</a:t>
            </a:r>
          </a:p>
        </p:txBody>
      </p:sp>
    </p:spTree>
    <p:extLst>
      <p:ext uri="{BB962C8B-B14F-4D97-AF65-F5344CB8AC3E}">
        <p14:creationId xmlns:p14="http://schemas.microsoft.com/office/powerpoint/2010/main" val="3776072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0</a:t>
            </a:r>
            <a:r>
              <a:rPr lang="en-GB" baseline="30000"/>
              <a:t>th</a:t>
            </a:r>
            <a:r>
              <a:rPr lang="en-GB"/>
              <a:t> Order Polynomial</a:t>
            </a:r>
          </a:p>
        </p:txBody>
      </p:sp>
      <p:pic>
        <p:nvPicPr>
          <p:cNvPr id="12291" name="Content Placeholder 3" descr="Figure1.4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00225" y="1800225"/>
            <a:ext cx="5334000" cy="3962400"/>
          </a:xfrm>
        </p:spPr>
      </p:pic>
      <p:sp>
        <p:nvSpPr>
          <p:cNvPr id="4" name="TextBox 3"/>
          <p:cNvSpPr txBox="1"/>
          <p:nvPr/>
        </p:nvSpPr>
        <p:spPr>
          <a:xfrm>
            <a:off x="0" y="6596390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Slide credit: Chris Bishop</a:t>
            </a:r>
          </a:p>
        </p:txBody>
      </p:sp>
    </p:spTree>
    <p:extLst>
      <p:ext uri="{BB962C8B-B14F-4D97-AF65-F5344CB8AC3E}">
        <p14:creationId xmlns:p14="http://schemas.microsoft.com/office/powerpoint/2010/main" val="2097628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Bias-Variance Trade-off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447798"/>
            <a:ext cx="4572000" cy="4495800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400" dirty="0"/>
              <a:t>Models with too few parameters are inaccurate because of a large bias (not enough flexibility).</a:t>
            </a:r>
          </a:p>
          <a:p>
            <a:pPr>
              <a:buFont typeface="Arial" charset="0"/>
              <a:buChar char="•"/>
              <a:defRPr/>
            </a:pPr>
            <a:endParaRPr lang="en-US" sz="2400" dirty="0"/>
          </a:p>
          <a:p>
            <a:pPr marL="0" indent="0">
              <a:buNone/>
              <a:defRPr/>
            </a:pPr>
            <a:endParaRPr lang="en-US" sz="2400" dirty="0"/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Models with too many parameters are inaccurate because of a large variance (too much sensitivity to the sample).</a:t>
            </a:r>
          </a:p>
        </p:txBody>
      </p:sp>
      <p:pic>
        <p:nvPicPr>
          <p:cNvPr id="64516" name="Picture 2" descr="C:\Users\hays\Desktop\143 Computer Vision\slides\09\bias_variance_bias_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09698"/>
            <a:ext cx="3571875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3" descr="C:\Users\hays\Desktop\143 Computer Vision\slides\09\bias_variance_var_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63961"/>
            <a:ext cx="3571875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15200" y="6581775"/>
            <a:ext cx="183255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Adapted from D.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Hoiem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6048602"/>
            <a:ext cx="5340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 dots = training data (all that we see before we ship off our model!)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323369"/>
            <a:ext cx="6475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Green curve = true underlying model	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Blue curve = our predicted model/fit</a:t>
            </a:r>
          </a:p>
        </p:txBody>
      </p:sp>
      <p:sp>
        <p:nvSpPr>
          <p:cNvPr id="4" name="Oval 3"/>
          <p:cNvSpPr/>
          <p:nvPr/>
        </p:nvSpPr>
        <p:spPr>
          <a:xfrm>
            <a:off x="1242166" y="4649081"/>
            <a:ext cx="68239" cy="6823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412205" y="5326211"/>
            <a:ext cx="68239" cy="6823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3786" y="6061840"/>
            <a:ext cx="2602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Purple dots = possible test points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9E8066-20E1-494E-9446-2DE314CAF0C9}"/>
              </a:ext>
            </a:extLst>
          </p:cNvPr>
          <p:cNvCxnSpPr>
            <a:cxnSpLocks/>
          </p:cNvCxnSpPr>
          <p:nvPr/>
        </p:nvCxnSpPr>
        <p:spPr bwMode="auto">
          <a:xfrm>
            <a:off x="1276285" y="4671168"/>
            <a:ext cx="9993" cy="9356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A9E3A0-D0AC-418B-9F93-DCB6151A7141}"/>
              </a:ext>
            </a:extLst>
          </p:cNvPr>
          <p:cNvCxnSpPr>
            <a:cxnSpLocks/>
          </p:cNvCxnSpPr>
          <p:nvPr/>
        </p:nvCxnSpPr>
        <p:spPr bwMode="auto">
          <a:xfrm flipH="1">
            <a:off x="2450773" y="5041232"/>
            <a:ext cx="9838" cy="3432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10562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Polynomial Curve Fitting	</a:t>
            </a:r>
          </a:p>
        </p:txBody>
      </p:sp>
      <p:pic>
        <p:nvPicPr>
          <p:cNvPr id="10243" name="Content Placeholder 7" descr="Figure1.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981200" y="1524000"/>
            <a:ext cx="4800600" cy="3565525"/>
          </a:xfrm>
        </p:spPr>
      </p:pic>
      <p:pic>
        <p:nvPicPr>
          <p:cNvPr id="10244" name="Picture 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4650" y="5105400"/>
            <a:ext cx="602615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596390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credit: Chris Bishop</a:t>
            </a:r>
          </a:p>
        </p:txBody>
      </p:sp>
    </p:spTree>
    <p:extLst>
      <p:ext uri="{BB962C8B-B14F-4D97-AF65-F5344CB8AC3E}">
        <p14:creationId xmlns:p14="http://schemas.microsoft.com/office/powerpoint/2010/main" val="3539497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Sum-of-Squares Error Function</a:t>
            </a:r>
          </a:p>
        </p:txBody>
      </p:sp>
      <p:pic>
        <p:nvPicPr>
          <p:cNvPr id="11267" name="Content Placeholder 3" descr="Figure1.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182813" y="1524000"/>
            <a:ext cx="4446587" cy="3352800"/>
          </a:xfrm>
        </p:spPr>
      </p:pic>
      <p:pic>
        <p:nvPicPr>
          <p:cNvPr id="11268" name="Picture 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4475" y="5105400"/>
            <a:ext cx="34448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596390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credit: Chris Bishop</a:t>
            </a:r>
          </a:p>
        </p:txBody>
      </p:sp>
    </p:spTree>
    <p:extLst>
      <p:ext uri="{BB962C8B-B14F-4D97-AF65-F5344CB8AC3E}">
        <p14:creationId xmlns:p14="http://schemas.microsoft.com/office/powerpoint/2010/main" val="4073665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0</a:t>
            </a:r>
            <a:r>
              <a:rPr lang="en-GB" baseline="30000"/>
              <a:t>th</a:t>
            </a:r>
            <a:r>
              <a:rPr lang="en-GB"/>
              <a:t> Order Polynomial</a:t>
            </a:r>
          </a:p>
        </p:txBody>
      </p:sp>
      <p:pic>
        <p:nvPicPr>
          <p:cNvPr id="12291" name="Content Placeholder 3" descr="Figure1.4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00225" y="1800225"/>
            <a:ext cx="5334000" cy="3962400"/>
          </a:xfrm>
        </p:spPr>
      </p:pic>
      <p:sp>
        <p:nvSpPr>
          <p:cNvPr id="4" name="TextBox 3"/>
          <p:cNvSpPr txBox="1"/>
          <p:nvPr/>
        </p:nvSpPr>
        <p:spPr>
          <a:xfrm>
            <a:off x="0" y="6596390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credit: Chris Bishop</a:t>
            </a:r>
          </a:p>
        </p:txBody>
      </p:sp>
    </p:spTree>
    <p:extLst>
      <p:ext uri="{BB962C8B-B14F-4D97-AF65-F5344CB8AC3E}">
        <p14:creationId xmlns:p14="http://schemas.microsoft.com/office/powerpoint/2010/main" val="82726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1</a:t>
            </a:r>
            <a:r>
              <a:rPr lang="en-GB" baseline="30000"/>
              <a:t>st</a:t>
            </a:r>
            <a:r>
              <a:rPr lang="en-GB"/>
              <a:t> Order Polynomial</a:t>
            </a:r>
          </a:p>
        </p:txBody>
      </p:sp>
      <p:pic>
        <p:nvPicPr>
          <p:cNvPr id="13315" name="Content Placeholder 3" descr="Figure1.4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00225" y="1800225"/>
            <a:ext cx="5334000" cy="3962400"/>
          </a:xfrm>
        </p:spPr>
      </p:pic>
      <p:sp>
        <p:nvSpPr>
          <p:cNvPr id="4" name="TextBox 3"/>
          <p:cNvSpPr txBox="1"/>
          <p:nvPr/>
        </p:nvSpPr>
        <p:spPr>
          <a:xfrm>
            <a:off x="0" y="6596390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credit: Chris Bishop</a:t>
            </a:r>
          </a:p>
        </p:txBody>
      </p:sp>
    </p:spTree>
    <p:extLst>
      <p:ext uri="{BB962C8B-B14F-4D97-AF65-F5344CB8AC3E}">
        <p14:creationId xmlns:p14="http://schemas.microsoft.com/office/powerpoint/2010/main" val="1599259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3</a:t>
            </a:r>
            <a:r>
              <a:rPr lang="en-GB" baseline="30000"/>
              <a:t>rd</a:t>
            </a:r>
            <a:r>
              <a:rPr lang="en-GB"/>
              <a:t> Order Polynomial</a:t>
            </a:r>
          </a:p>
        </p:txBody>
      </p:sp>
      <p:pic>
        <p:nvPicPr>
          <p:cNvPr id="14339" name="Content Placeholder 3" descr="Figure1.4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00225" y="1800225"/>
            <a:ext cx="5334000" cy="3962400"/>
          </a:xfrm>
        </p:spPr>
      </p:pic>
      <p:sp>
        <p:nvSpPr>
          <p:cNvPr id="4" name="TextBox 3"/>
          <p:cNvSpPr txBox="1"/>
          <p:nvPr/>
        </p:nvSpPr>
        <p:spPr>
          <a:xfrm>
            <a:off x="0" y="6596390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credit: Chris Bishop</a:t>
            </a:r>
          </a:p>
        </p:txBody>
      </p:sp>
    </p:spTree>
    <p:extLst>
      <p:ext uri="{BB962C8B-B14F-4D97-AF65-F5344CB8AC3E}">
        <p14:creationId xmlns:p14="http://schemas.microsoft.com/office/powerpoint/2010/main" val="1635571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9</a:t>
            </a:r>
            <a:r>
              <a:rPr lang="en-GB" baseline="30000"/>
              <a:t>th</a:t>
            </a:r>
            <a:r>
              <a:rPr lang="en-GB"/>
              <a:t> Order Polynomial</a:t>
            </a:r>
          </a:p>
        </p:txBody>
      </p:sp>
      <p:pic>
        <p:nvPicPr>
          <p:cNvPr id="15363" name="Content Placeholder 3" descr="Figure1.4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00225" y="1800225"/>
            <a:ext cx="5330825" cy="3959225"/>
          </a:xfrm>
        </p:spPr>
      </p:pic>
      <p:sp>
        <p:nvSpPr>
          <p:cNvPr id="4" name="TextBox 3"/>
          <p:cNvSpPr txBox="1"/>
          <p:nvPr/>
        </p:nvSpPr>
        <p:spPr>
          <a:xfrm>
            <a:off x="0" y="6596390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credit: Chris Bishop</a:t>
            </a:r>
          </a:p>
        </p:txBody>
      </p:sp>
    </p:spTree>
    <p:extLst>
      <p:ext uri="{BB962C8B-B14F-4D97-AF65-F5344CB8AC3E}">
        <p14:creationId xmlns:p14="http://schemas.microsoft.com/office/powerpoint/2010/main" val="217519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Over-fitting</a:t>
            </a:r>
          </a:p>
        </p:txBody>
      </p:sp>
      <p:pic>
        <p:nvPicPr>
          <p:cNvPr id="16387" name="Content Placeholder 3" descr="Figure1.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676400" y="1447800"/>
            <a:ext cx="5254625" cy="3833813"/>
          </a:xfrm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1219200" y="5486400"/>
            <a:ext cx="487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prstClr val="black"/>
                </a:solidFill>
              </a:rPr>
              <a:t>Root-Mean-Square (RMS) Error:</a:t>
            </a:r>
          </a:p>
        </p:txBody>
      </p:sp>
      <p:pic>
        <p:nvPicPr>
          <p:cNvPr id="16389" name="Picture 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39328" y="5552281"/>
            <a:ext cx="2446337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596390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Slide credit: Chris Bishop</a:t>
            </a:r>
          </a:p>
        </p:txBody>
      </p:sp>
    </p:spTree>
    <p:extLst>
      <p:ext uri="{BB962C8B-B14F-4D97-AF65-F5344CB8AC3E}">
        <p14:creationId xmlns:p14="http://schemas.microsoft.com/office/powerpoint/2010/main" val="1849089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 of Data Set Size</a:t>
            </a:r>
          </a:p>
        </p:txBody>
      </p:sp>
      <p:pic>
        <p:nvPicPr>
          <p:cNvPr id="18436" name="Picture 5" descr="Figure1.6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0225" y="2209800"/>
            <a:ext cx="533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457200" y="1524000"/>
            <a:ext cx="822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prstClr val="black"/>
                </a:solidFill>
              </a:rPr>
              <a:t>9</a:t>
            </a:r>
            <a:r>
              <a:rPr lang="en-GB" sz="2400" baseline="30000">
                <a:solidFill>
                  <a:prstClr val="black"/>
                </a:solidFill>
              </a:rPr>
              <a:t>th</a:t>
            </a:r>
            <a:r>
              <a:rPr lang="en-GB" sz="2400">
                <a:solidFill>
                  <a:prstClr val="black"/>
                </a:solidFill>
              </a:rPr>
              <a:t> Order Polynomial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96390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Slide credit: Chris Bishop</a:t>
            </a:r>
          </a:p>
        </p:txBody>
      </p:sp>
    </p:spTree>
    <p:extLst>
      <p:ext uri="{BB962C8B-B14F-4D97-AF65-F5344CB8AC3E}">
        <p14:creationId xmlns:p14="http://schemas.microsoft.com/office/powerpoint/2010/main" val="3065308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 of Data Set Size</a:t>
            </a:r>
          </a:p>
        </p:txBody>
      </p:sp>
      <p:pic>
        <p:nvPicPr>
          <p:cNvPr id="19460" name="Content Placeholder 8" descr="Figure1.6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00225" y="2209800"/>
            <a:ext cx="5334000" cy="3962400"/>
          </a:xfrm>
        </p:spPr>
      </p:pic>
      <p:sp>
        <p:nvSpPr>
          <p:cNvPr id="19461" name="TextBox 10"/>
          <p:cNvSpPr txBox="1">
            <a:spLocks noChangeArrowheads="1"/>
          </p:cNvSpPr>
          <p:nvPr/>
        </p:nvSpPr>
        <p:spPr bwMode="auto">
          <a:xfrm>
            <a:off x="457200" y="1524000"/>
            <a:ext cx="822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prstClr val="black"/>
                </a:solidFill>
              </a:rPr>
              <a:t>9</a:t>
            </a:r>
            <a:r>
              <a:rPr lang="en-GB" sz="2400" baseline="30000">
                <a:solidFill>
                  <a:prstClr val="black"/>
                </a:solidFill>
              </a:rPr>
              <a:t>th</a:t>
            </a:r>
            <a:r>
              <a:rPr lang="en-GB" sz="2400">
                <a:solidFill>
                  <a:prstClr val="black"/>
                </a:solidFill>
              </a:rPr>
              <a:t> Order Polynomial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96390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Slide credit: Chris Bishop</a:t>
            </a:r>
          </a:p>
        </p:txBody>
      </p:sp>
    </p:spTree>
    <p:extLst>
      <p:ext uri="{BB962C8B-B14F-4D97-AF65-F5344CB8AC3E}">
        <p14:creationId xmlns:p14="http://schemas.microsoft.com/office/powerpoint/2010/main" val="1124427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1</a:t>
            </a:r>
            <a:r>
              <a:rPr lang="en-GB" baseline="30000"/>
              <a:t>st</a:t>
            </a:r>
            <a:r>
              <a:rPr lang="en-GB"/>
              <a:t> Order Polynomial</a:t>
            </a:r>
          </a:p>
        </p:txBody>
      </p:sp>
      <p:pic>
        <p:nvPicPr>
          <p:cNvPr id="13315" name="Content Placeholder 3" descr="Figure1.4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00225" y="1800225"/>
            <a:ext cx="5334000" cy="3962400"/>
          </a:xfrm>
        </p:spPr>
      </p:pic>
      <p:sp>
        <p:nvSpPr>
          <p:cNvPr id="4" name="TextBox 3"/>
          <p:cNvSpPr txBox="1"/>
          <p:nvPr/>
        </p:nvSpPr>
        <p:spPr>
          <a:xfrm>
            <a:off x="0" y="6596390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Slide credit: Chris Bishop</a:t>
            </a:r>
          </a:p>
        </p:txBody>
      </p:sp>
    </p:spTree>
    <p:extLst>
      <p:ext uri="{BB962C8B-B14F-4D97-AF65-F5344CB8AC3E}">
        <p14:creationId xmlns:p14="http://schemas.microsoft.com/office/powerpoint/2010/main" val="3426537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Regularization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GB" sz="2400" dirty="0"/>
              <a:t>Penalize large coefficient values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(Remember: We want to minimize this expression.)</a:t>
            </a:r>
          </a:p>
        </p:txBody>
      </p:sp>
      <p:pic>
        <p:nvPicPr>
          <p:cNvPr id="20484" name="Picture 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54238" y="2667000"/>
            <a:ext cx="454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596390"/>
            <a:ext cx="17556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Adapted from Chris Bishop</a:t>
            </a:r>
          </a:p>
        </p:txBody>
      </p:sp>
      <p:sp>
        <p:nvSpPr>
          <p:cNvPr id="2" name="Rectangle 1"/>
          <p:cNvSpPr/>
          <p:nvPr/>
        </p:nvSpPr>
        <p:spPr>
          <a:xfrm>
            <a:off x="5667375" y="2667000"/>
            <a:ext cx="116205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5651" y="2743200"/>
            <a:ext cx="384174" cy="178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873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Regularization </a:t>
            </a:r>
          </a:p>
        </p:txBody>
      </p:sp>
      <p:pic>
        <p:nvPicPr>
          <p:cNvPr id="21508" name="Picture 5" descr="Figure1.7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0225" y="1800225"/>
            <a:ext cx="533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596390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Slide credit: Chris Bishop</a:t>
            </a:r>
          </a:p>
        </p:txBody>
      </p:sp>
    </p:spTree>
    <p:extLst>
      <p:ext uri="{BB962C8B-B14F-4D97-AF65-F5344CB8AC3E}">
        <p14:creationId xmlns:p14="http://schemas.microsoft.com/office/powerpoint/2010/main" val="3736893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Regularization </a:t>
            </a:r>
          </a:p>
        </p:txBody>
      </p:sp>
      <p:pic>
        <p:nvPicPr>
          <p:cNvPr id="22532" name="Picture 5" descr="Figure1.7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0225" y="1800225"/>
            <a:ext cx="53308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596390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Slide credit: Chris Bishop</a:t>
            </a:r>
          </a:p>
        </p:txBody>
      </p:sp>
    </p:spTree>
    <p:extLst>
      <p:ext uri="{BB962C8B-B14F-4D97-AF65-F5344CB8AC3E}">
        <p14:creationId xmlns:p14="http://schemas.microsoft.com/office/powerpoint/2010/main" val="444701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Polynomial Coefficients   </a:t>
            </a:r>
            <a:endParaRPr lang="en-GB">
              <a:latin typeface="cmmi10" pitchFamily="34" charset="0"/>
            </a:endParaRPr>
          </a:p>
        </p:txBody>
      </p:sp>
      <p:pic>
        <p:nvPicPr>
          <p:cNvPr id="17411" name="Picture 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46188" y="1600200"/>
            <a:ext cx="6715125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596390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Slide credit: Chris Bishop</a:t>
            </a:r>
          </a:p>
        </p:txBody>
      </p:sp>
    </p:spTree>
    <p:extLst>
      <p:ext uri="{BB962C8B-B14F-4D97-AF65-F5344CB8AC3E}">
        <p14:creationId xmlns:p14="http://schemas.microsoft.com/office/powerpoint/2010/main" val="3696622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Polynomial Coefficients   </a:t>
            </a:r>
            <a:endParaRPr lang="en-GB">
              <a:latin typeface="cmmi10" pitchFamily="34" charset="0"/>
            </a:endParaRPr>
          </a:p>
        </p:txBody>
      </p:sp>
      <p:pic>
        <p:nvPicPr>
          <p:cNvPr id="24579" name="Picture 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8763" y="1600200"/>
            <a:ext cx="6149975" cy="423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596390"/>
            <a:ext cx="17171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Adapted from Chris Bishop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09850" y="1299746"/>
            <a:ext cx="5093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No regularization	         		Huge regularization</a:t>
            </a:r>
          </a:p>
        </p:txBody>
      </p:sp>
    </p:spTree>
    <p:extLst>
      <p:ext uri="{BB962C8B-B14F-4D97-AF65-F5344CB8AC3E}">
        <p14:creationId xmlns:p14="http://schemas.microsoft.com/office/powerpoint/2010/main" val="3179656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 of Regularization</a:t>
            </a:r>
          </a:p>
        </p:txBody>
      </p:sp>
      <p:pic>
        <p:nvPicPr>
          <p:cNvPr id="23557" name="Picture 7" descr="Figure1.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0225" y="1800225"/>
            <a:ext cx="5254625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596390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Slide credit: Chris Bishop</a:t>
            </a:r>
          </a:p>
        </p:txBody>
      </p:sp>
    </p:spTree>
    <p:extLst>
      <p:ext uri="{BB962C8B-B14F-4D97-AF65-F5344CB8AC3E}">
        <p14:creationId xmlns:p14="http://schemas.microsoft.com/office/powerpoint/2010/main" val="622295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Training vs test error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10200" y="5410200"/>
            <a:ext cx="168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Training error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86400" y="4343400"/>
            <a:ext cx="124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 error</a:t>
            </a:r>
          </a:p>
        </p:txBody>
      </p:sp>
      <p:sp>
        <p:nvSpPr>
          <p:cNvPr id="18" name="Freeform 17"/>
          <p:cNvSpPr/>
          <p:nvPr/>
        </p:nvSpPr>
        <p:spPr>
          <a:xfrm>
            <a:off x="1816100" y="4791075"/>
            <a:ext cx="4284663" cy="1155700"/>
          </a:xfrm>
          <a:custGeom>
            <a:avLst/>
            <a:gdLst>
              <a:gd name="connsiteX0" fmla="*/ 0 w 4283901"/>
              <a:gd name="connsiteY0" fmla="*/ 0 h 1156249"/>
              <a:gd name="connsiteX1" fmla="*/ 313151 w 4283901"/>
              <a:gd name="connsiteY1" fmla="*/ 162839 h 1156249"/>
              <a:gd name="connsiteX2" fmla="*/ 375781 w 4283901"/>
              <a:gd name="connsiteY2" fmla="*/ 200417 h 1156249"/>
              <a:gd name="connsiteX3" fmla="*/ 413359 w 4283901"/>
              <a:gd name="connsiteY3" fmla="*/ 212943 h 1156249"/>
              <a:gd name="connsiteX4" fmla="*/ 488515 w 4283901"/>
              <a:gd name="connsiteY4" fmla="*/ 263047 h 1156249"/>
              <a:gd name="connsiteX5" fmla="*/ 563671 w 4283901"/>
              <a:gd name="connsiteY5" fmla="*/ 300625 h 1156249"/>
              <a:gd name="connsiteX6" fmla="*/ 601249 w 4283901"/>
              <a:gd name="connsiteY6" fmla="*/ 325677 h 1156249"/>
              <a:gd name="connsiteX7" fmla="*/ 701458 w 4283901"/>
              <a:gd name="connsiteY7" fmla="*/ 363255 h 1156249"/>
              <a:gd name="connsiteX8" fmla="*/ 751562 w 4283901"/>
              <a:gd name="connsiteY8" fmla="*/ 375781 h 1156249"/>
              <a:gd name="connsiteX9" fmla="*/ 789140 w 4283901"/>
              <a:gd name="connsiteY9" fmla="*/ 388307 h 1156249"/>
              <a:gd name="connsiteX10" fmla="*/ 1027134 w 4283901"/>
              <a:gd name="connsiteY10" fmla="*/ 413359 h 1156249"/>
              <a:gd name="connsiteX11" fmla="*/ 1114816 w 4283901"/>
              <a:gd name="connsiteY11" fmla="*/ 450937 h 1156249"/>
              <a:gd name="connsiteX12" fmla="*/ 1189973 w 4283901"/>
              <a:gd name="connsiteY12" fmla="*/ 501042 h 1156249"/>
              <a:gd name="connsiteX13" fmla="*/ 1227551 w 4283901"/>
              <a:gd name="connsiteY13" fmla="*/ 526094 h 1156249"/>
              <a:gd name="connsiteX14" fmla="*/ 1265129 w 4283901"/>
              <a:gd name="connsiteY14" fmla="*/ 538620 h 1156249"/>
              <a:gd name="connsiteX15" fmla="*/ 1302707 w 4283901"/>
              <a:gd name="connsiteY15" fmla="*/ 563672 h 1156249"/>
              <a:gd name="connsiteX16" fmla="*/ 1427967 w 4283901"/>
              <a:gd name="connsiteY16" fmla="*/ 601250 h 1156249"/>
              <a:gd name="connsiteX17" fmla="*/ 1515649 w 4283901"/>
              <a:gd name="connsiteY17" fmla="*/ 613776 h 1156249"/>
              <a:gd name="connsiteX18" fmla="*/ 1590805 w 4283901"/>
              <a:gd name="connsiteY18" fmla="*/ 626302 h 1156249"/>
              <a:gd name="connsiteX19" fmla="*/ 1703540 w 4283901"/>
              <a:gd name="connsiteY19" fmla="*/ 651354 h 1156249"/>
              <a:gd name="connsiteX20" fmla="*/ 1816274 w 4283901"/>
              <a:gd name="connsiteY20" fmla="*/ 688932 h 1156249"/>
              <a:gd name="connsiteX21" fmla="*/ 1903956 w 4283901"/>
              <a:gd name="connsiteY21" fmla="*/ 713984 h 1156249"/>
              <a:gd name="connsiteX22" fmla="*/ 1929008 w 4283901"/>
              <a:gd name="connsiteY22" fmla="*/ 751562 h 1156249"/>
              <a:gd name="connsiteX23" fmla="*/ 2016690 w 4283901"/>
              <a:gd name="connsiteY23" fmla="*/ 789140 h 1156249"/>
              <a:gd name="connsiteX24" fmla="*/ 2066794 w 4283901"/>
              <a:gd name="connsiteY24" fmla="*/ 801666 h 1156249"/>
              <a:gd name="connsiteX25" fmla="*/ 2104373 w 4283901"/>
              <a:gd name="connsiteY25" fmla="*/ 814192 h 1156249"/>
              <a:gd name="connsiteX26" fmla="*/ 2229633 w 4283901"/>
              <a:gd name="connsiteY26" fmla="*/ 826718 h 1156249"/>
              <a:gd name="connsiteX27" fmla="*/ 2342367 w 4283901"/>
              <a:gd name="connsiteY27" fmla="*/ 839244 h 1156249"/>
              <a:gd name="connsiteX28" fmla="*/ 2430049 w 4283901"/>
              <a:gd name="connsiteY28" fmla="*/ 864296 h 1156249"/>
              <a:gd name="connsiteX29" fmla="*/ 2505205 w 4283901"/>
              <a:gd name="connsiteY29" fmla="*/ 889348 h 1156249"/>
              <a:gd name="connsiteX30" fmla="*/ 2580362 w 4283901"/>
              <a:gd name="connsiteY30" fmla="*/ 914400 h 1156249"/>
              <a:gd name="connsiteX31" fmla="*/ 2617940 w 4283901"/>
              <a:gd name="connsiteY31" fmla="*/ 926927 h 1156249"/>
              <a:gd name="connsiteX32" fmla="*/ 2668044 w 4283901"/>
              <a:gd name="connsiteY32" fmla="*/ 939453 h 1156249"/>
              <a:gd name="connsiteX33" fmla="*/ 2743200 w 4283901"/>
              <a:gd name="connsiteY33" fmla="*/ 964505 h 1156249"/>
              <a:gd name="connsiteX34" fmla="*/ 2793304 w 4283901"/>
              <a:gd name="connsiteY34" fmla="*/ 977031 h 1156249"/>
              <a:gd name="connsiteX35" fmla="*/ 2830882 w 4283901"/>
              <a:gd name="connsiteY35" fmla="*/ 1002083 h 1156249"/>
              <a:gd name="connsiteX36" fmla="*/ 2956142 w 4283901"/>
              <a:gd name="connsiteY36" fmla="*/ 1039661 h 1156249"/>
              <a:gd name="connsiteX37" fmla="*/ 3031299 w 4283901"/>
              <a:gd name="connsiteY37" fmla="*/ 1052187 h 1156249"/>
              <a:gd name="connsiteX38" fmla="*/ 3219189 w 4283901"/>
              <a:gd name="connsiteY38" fmla="*/ 1114817 h 1156249"/>
              <a:gd name="connsiteX39" fmla="*/ 3306871 w 4283901"/>
              <a:gd name="connsiteY39" fmla="*/ 1139869 h 1156249"/>
              <a:gd name="connsiteX40" fmla="*/ 3382027 w 4283901"/>
              <a:gd name="connsiteY40" fmla="*/ 1152395 h 1156249"/>
              <a:gd name="connsiteX41" fmla="*/ 4283901 w 4283901"/>
              <a:gd name="connsiteY41" fmla="*/ 1152395 h 115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283901" h="1156249">
                <a:moveTo>
                  <a:pt x="0" y="0"/>
                </a:moveTo>
                <a:cubicBezTo>
                  <a:pt x="135194" y="45068"/>
                  <a:pt x="39042" y="10556"/>
                  <a:pt x="313151" y="162839"/>
                </a:cubicBezTo>
                <a:cubicBezTo>
                  <a:pt x="334433" y="174663"/>
                  <a:pt x="354005" y="189529"/>
                  <a:pt x="375781" y="200417"/>
                </a:cubicBezTo>
                <a:cubicBezTo>
                  <a:pt x="387591" y="206322"/>
                  <a:pt x="401817" y="206531"/>
                  <a:pt x="413359" y="212943"/>
                </a:cubicBezTo>
                <a:cubicBezTo>
                  <a:pt x="439679" y="227565"/>
                  <a:pt x="461585" y="249582"/>
                  <a:pt x="488515" y="263047"/>
                </a:cubicBezTo>
                <a:cubicBezTo>
                  <a:pt x="513567" y="275573"/>
                  <a:pt x="539187" y="287023"/>
                  <a:pt x="563671" y="300625"/>
                </a:cubicBezTo>
                <a:cubicBezTo>
                  <a:pt x="576831" y="307936"/>
                  <a:pt x="587784" y="318944"/>
                  <a:pt x="601249" y="325677"/>
                </a:cubicBezTo>
                <a:cubicBezTo>
                  <a:pt x="618901" y="334503"/>
                  <a:pt x="676160" y="356027"/>
                  <a:pt x="701458" y="363255"/>
                </a:cubicBezTo>
                <a:cubicBezTo>
                  <a:pt x="718011" y="367984"/>
                  <a:pt x="735009" y="371052"/>
                  <a:pt x="751562" y="375781"/>
                </a:cubicBezTo>
                <a:cubicBezTo>
                  <a:pt x="764258" y="379408"/>
                  <a:pt x="776193" y="385718"/>
                  <a:pt x="789140" y="388307"/>
                </a:cubicBezTo>
                <a:cubicBezTo>
                  <a:pt x="859270" y="402333"/>
                  <a:pt x="962050" y="407935"/>
                  <a:pt x="1027134" y="413359"/>
                </a:cubicBezTo>
                <a:cubicBezTo>
                  <a:pt x="1066009" y="426317"/>
                  <a:pt x="1076120" y="427720"/>
                  <a:pt x="1114816" y="450937"/>
                </a:cubicBezTo>
                <a:cubicBezTo>
                  <a:pt x="1140634" y="466428"/>
                  <a:pt x="1164921" y="484340"/>
                  <a:pt x="1189973" y="501042"/>
                </a:cubicBezTo>
                <a:cubicBezTo>
                  <a:pt x="1202499" y="509393"/>
                  <a:pt x="1213269" y="521333"/>
                  <a:pt x="1227551" y="526094"/>
                </a:cubicBezTo>
                <a:cubicBezTo>
                  <a:pt x="1240077" y="530269"/>
                  <a:pt x="1253319" y="532715"/>
                  <a:pt x="1265129" y="538620"/>
                </a:cubicBezTo>
                <a:cubicBezTo>
                  <a:pt x="1278594" y="545353"/>
                  <a:pt x="1288950" y="557558"/>
                  <a:pt x="1302707" y="563672"/>
                </a:cubicBezTo>
                <a:cubicBezTo>
                  <a:pt x="1325333" y="573728"/>
                  <a:pt x="1397137" y="595644"/>
                  <a:pt x="1427967" y="601250"/>
                </a:cubicBezTo>
                <a:cubicBezTo>
                  <a:pt x="1457015" y="606531"/>
                  <a:pt x="1486468" y="609287"/>
                  <a:pt x="1515649" y="613776"/>
                </a:cubicBezTo>
                <a:cubicBezTo>
                  <a:pt x="1540751" y="617638"/>
                  <a:pt x="1565817" y="621759"/>
                  <a:pt x="1590805" y="626302"/>
                </a:cubicBezTo>
                <a:cubicBezTo>
                  <a:pt x="1618726" y="631378"/>
                  <a:pt x="1674498" y="642418"/>
                  <a:pt x="1703540" y="651354"/>
                </a:cubicBezTo>
                <a:cubicBezTo>
                  <a:pt x="1741399" y="663003"/>
                  <a:pt x="1777846" y="679325"/>
                  <a:pt x="1816274" y="688932"/>
                </a:cubicBezTo>
                <a:cubicBezTo>
                  <a:pt x="1879187" y="704660"/>
                  <a:pt x="1850046" y="696014"/>
                  <a:pt x="1903956" y="713984"/>
                </a:cubicBezTo>
                <a:cubicBezTo>
                  <a:pt x="1912307" y="726510"/>
                  <a:pt x="1917443" y="741924"/>
                  <a:pt x="1929008" y="751562"/>
                </a:cubicBezTo>
                <a:cubicBezTo>
                  <a:pt x="1946435" y="766085"/>
                  <a:pt x="1992854" y="782330"/>
                  <a:pt x="2016690" y="789140"/>
                </a:cubicBezTo>
                <a:cubicBezTo>
                  <a:pt x="2033243" y="793869"/>
                  <a:pt x="2050241" y="796937"/>
                  <a:pt x="2066794" y="801666"/>
                </a:cubicBezTo>
                <a:cubicBezTo>
                  <a:pt x="2079490" y="805293"/>
                  <a:pt x="2091323" y="812184"/>
                  <a:pt x="2104373" y="814192"/>
                </a:cubicBezTo>
                <a:cubicBezTo>
                  <a:pt x="2145847" y="820573"/>
                  <a:pt x="2187902" y="822325"/>
                  <a:pt x="2229633" y="826718"/>
                </a:cubicBezTo>
                <a:lnTo>
                  <a:pt x="2342367" y="839244"/>
                </a:lnTo>
                <a:cubicBezTo>
                  <a:pt x="2468655" y="881340"/>
                  <a:pt x="2272766" y="817111"/>
                  <a:pt x="2430049" y="864296"/>
                </a:cubicBezTo>
                <a:cubicBezTo>
                  <a:pt x="2455342" y="871884"/>
                  <a:pt x="2480153" y="880997"/>
                  <a:pt x="2505205" y="889348"/>
                </a:cubicBezTo>
                <a:lnTo>
                  <a:pt x="2580362" y="914400"/>
                </a:lnTo>
                <a:cubicBezTo>
                  <a:pt x="2592888" y="918576"/>
                  <a:pt x="2605131" y="923725"/>
                  <a:pt x="2617940" y="926927"/>
                </a:cubicBezTo>
                <a:cubicBezTo>
                  <a:pt x="2634641" y="931102"/>
                  <a:pt x="2651555" y="934506"/>
                  <a:pt x="2668044" y="939453"/>
                </a:cubicBezTo>
                <a:cubicBezTo>
                  <a:pt x="2693337" y="947041"/>
                  <a:pt x="2717581" y="958100"/>
                  <a:pt x="2743200" y="964505"/>
                </a:cubicBezTo>
                <a:lnTo>
                  <a:pt x="2793304" y="977031"/>
                </a:lnTo>
                <a:cubicBezTo>
                  <a:pt x="2805830" y="985382"/>
                  <a:pt x="2817125" y="995969"/>
                  <a:pt x="2830882" y="1002083"/>
                </a:cubicBezTo>
                <a:cubicBezTo>
                  <a:pt x="2857026" y="1013702"/>
                  <a:pt x="2923019" y="1033036"/>
                  <a:pt x="2956142" y="1039661"/>
                </a:cubicBezTo>
                <a:cubicBezTo>
                  <a:pt x="2981047" y="1044642"/>
                  <a:pt x="3006247" y="1048012"/>
                  <a:pt x="3031299" y="1052187"/>
                </a:cubicBezTo>
                <a:lnTo>
                  <a:pt x="3219189" y="1114817"/>
                </a:lnTo>
                <a:cubicBezTo>
                  <a:pt x="3255004" y="1126755"/>
                  <a:pt x="3267550" y="1132005"/>
                  <a:pt x="3306871" y="1139869"/>
                </a:cubicBezTo>
                <a:cubicBezTo>
                  <a:pt x="3331775" y="1144850"/>
                  <a:pt x="3356632" y="1152069"/>
                  <a:pt x="3382027" y="1152395"/>
                </a:cubicBezTo>
                <a:cubicBezTo>
                  <a:pt x="3682627" y="1156249"/>
                  <a:pt x="3983276" y="1152395"/>
                  <a:pt x="4283901" y="1152395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1828800" y="2987675"/>
            <a:ext cx="4422775" cy="1252538"/>
          </a:xfrm>
          <a:custGeom>
            <a:avLst/>
            <a:gdLst>
              <a:gd name="connsiteX0" fmla="*/ 0 w 4423249"/>
              <a:gd name="connsiteY0" fmla="*/ 0 h 1252602"/>
              <a:gd name="connsiteX1" fmla="*/ 62630 w 4423249"/>
              <a:gd name="connsiteY1" fmla="*/ 12526 h 1252602"/>
              <a:gd name="connsiteX2" fmla="*/ 162838 w 4423249"/>
              <a:gd name="connsiteY2" fmla="*/ 25052 h 1252602"/>
              <a:gd name="connsiteX3" fmla="*/ 237995 w 4423249"/>
              <a:gd name="connsiteY3" fmla="*/ 50104 h 1252602"/>
              <a:gd name="connsiteX4" fmla="*/ 275573 w 4423249"/>
              <a:gd name="connsiteY4" fmla="*/ 75156 h 1252602"/>
              <a:gd name="connsiteX5" fmla="*/ 313151 w 4423249"/>
              <a:gd name="connsiteY5" fmla="*/ 87682 h 1252602"/>
              <a:gd name="connsiteX6" fmla="*/ 713984 w 4423249"/>
              <a:gd name="connsiteY6" fmla="*/ 100208 h 1252602"/>
              <a:gd name="connsiteX7" fmla="*/ 789140 w 4423249"/>
              <a:gd name="connsiteY7" fmla="*/ 125260 h 1252602"/>
              <a:gd name="connsiteX8" fmla="*/ 926926 w 4423249"/>
              <a:gd name="connsiteY8" fmla="*/ 150312 h 1252602"/>
              <a:gd name="connsiteX9" fmla="*/ 989556 w 4423249"/>
              <a:gd name="connsiteY9" fmla="*/ 187890 h 1252602"/>
              <a:gd name="connsiteX10" fmla="*/ 1027134 w 4423249"/>
              <a:gd name="connsiteY10" fmla="*/ 200416 h 1252602"/>
              <a:gd name="connsiteX11" fmla="*/ 1102290 w 4423249"/>
              <a:gd name="connsiteY11" fmla="*/ 237994 h 1252602"/>
              <a:gd name="connsiteX12" fmla="*/ 1277655 w 4423249"/>
              <a:gd name="connsiteY12" fmla="*/ 250520 h 1252602"/>
              <a:gd name="connsiteX13" fmla="*/ 1352811 w 4423249"/>
              <a:gd name="connsiteY13" fmla="*/ 275572 h 1252602"/>
              <a:gd name="connsiteX14" fmla="*/ 1427967 w 4423249"/>
              <a:gd name="connsiteY14" fmla="*/ 350728 h 1252602"/>
              <a:gd name="connsiteX15" fmla="*/ 1503123 w 4423249"/>
              <a:gd name="connsiteY15" fmla="*/ 413358 h 1252602"/>
              <a:gd name="connsiteX16" fmla="*/ 1678488 w 4423249"/>
              <a:gd name="connsiteY16" fmla="*/ 450937 h 1252602"/>
              <a:gd name="connsiteX17" fmla="*/ 1778696 w 4423249"/>
              <a:gd name="connsiteY17" fmla="*/ 463463 h 1252602"/>
              <a:gd name="connsiteX18" fmla="*/ 1954060 w 4423249"/>
              <a:gd name="connsiteY18" fmla="*/ 488515 h 1252602"/>
              <a:gd name="connsiteX19" fmla="*/ 2029216 w 4423249"/>
              <a:gd name="connsiteY19" fmla="*/ 526093 h 1252602"/>
              <a:gd name="connsiteX20" fmla="*/ 2054268 w 4423249"/>
              <a:gd name="connsiteY20" fmla="*/ 563671 h 1252602"/>
              <a:gd name="connsiteX21" fmla="*/ 2091847 w 4423249"/>
              <a:gd name="connsiteY21" fmla="*/ 588723 h 1252602"/>
              <a:gd name="connsiteX22" fmla="*/ 2141951 w 4423249"/>
              <a:gd name="connsiteY22" fmla="*/ 626301 h 1252602"/>
              <a:gd name="connsiteX23" fmla="*/ 2179529 w 4423249"/>
              <a:gd name="connsiteY23" fmla="*/ 651353 h 1252602"/>
              <a:gd name="connsiteX24" fmla="*/ 2217107 w 4423249"/>
              <a:gd name="connsiteY24" fmla="*/ 688931 h 1252602"/>
              <a:gd name="connsiteX25" fmla="*/ 2292263 w 4423249"/>
              <a:gd name="connsiteY25" fmla="*/ 713983 h 1252602"/>
              <a:gd name="connsiteX26" fmla="*/ 2329841 w 4423249"/>
              <a:gd name="connsiteY26" fmla="*/ 739035 h 1252602"/>
              <a:gd name="connsiteX27" fmla="*/ 2505205 w 4423249"/>
              <a:gd name="connsiteY27" fmla="*/ 764087 h 1252602"/>
              <a:gd name="connsiteX28" fmla="*/ 2605414 w 4423249"/>
              <a:gd name="connsiteY28" fmla="*/ 814191 h 1252602"/>
              <a:gd name="connsiteX29" fmla="*/ 2655518 w 4423249"/>
              <a:gd name="connsiteY29" fmla="*/ 826717 h 1252602"/>
              <a:gd name="connsiteX30" fmla="*/ 2730674 w 4423249"/>
              <a:gd name="connsiteY30" fmla="*/ 851769 h 1252602"/>
              <a:gd name="connsiteX31" fmla="*/ 2793304 w 4423249"/>
              <a:gd name="connsiteY31" fmla="*/ 864295 h 1252602"/>
              <a:gd name="connsiteX32" fmla="*/ 2830882 w 4423249"/>
              <a:gd name="connsiteY32" fmla="*/ 889347 h 1252602"/>
              <a:gd name="connsiteX33" fmla="*/ 2880986 w 4423249"/>
              <a:gd name="connsiteY33" fmla="*/ 901874 h 1252602"/>
              <a:gd name="connsiteX34" fmla="*/ 2918564 w 4423249"/>
              <a:gd name="connsiteY34" fmla="*/ 914400 h 1252602"/>
              <a:gd name="connsiteX35" fmla="*/ 3006247 w 4423249"/>
              <a:gd name="connsiteY35" fmla="*/ 939452 h 1252602"/>
              <a:gd name="connsiteX36" fmla="*/ 3118981 w 4423249"/>
              <a:gd name="connsiteY36" fmla="*/ 989556 h 1252602"/>
              <a:gd name="connsiteX37" fmla="*/ 3156559 w 4423249"/>
              <a:gd name="connsiteY37" fmla="*/ 1002082 h 1252602"/>
              <a:gd name="connsiteX38" fmla="*/ 3194137 w 4423249"/>
              <a:gd name="connsiteY38" fmla="*/ 1014608 h 1252602"/>
              <a:gd name="connsiteX39" fmla="*/ 3231715 w 4423249"/>
              <a:gd name="connsiteY39" fmla="*/ 1039660 h 1252602"/>
              <a:gd name="connsiteX40" fmla="*/ 3306871 w 4423249"/>
              <a:gd name="connsiteY40" fmla="*/ 1064712 h 1252602"/>
              <a:gd name="connsiteX41" fmla="*/ 3294345 w 4423249"/>
              <a:gd name="connsiteY41" fmla="*/ 1027134 h 1252602"/>
              <a:gd name="connsiteX42" fmla="*/ 3344449 w 4423249"/>
              <a:gd name="connsiteY42" fmla="*/ 1039660 h 1252602"/>
              <a:gd name="connsiteX43" fmla="*/ 3419605 w 4423249"/>
              <a:gd name="connsiteY43" fmla="*/ 1052186 h 1252602"/>
              <a:gd name="connsiteX44" fmla="*/ 3544866 w 4423249"/>
              <a:gd name="connsiteY44" fmla="*/ 1152394 h 1252602"/>
              <a:gd name="connsiteX45" fmla="*/ 3582444 w 4423249"/>
              <a:gd name="connsiteY45" fmla="*/ 1177446 h 1252602"/>
              <a:gd name="connsiteX46" fmla="*/ 3695178 w 4423249"/>
              <a:gd name="connsiteY46" fmla="*/ 1215024 h 1252602"/>
              <a:gd name="connsiteX47" fmla="*/ 3732756 w 4423249"/>
              <a:gd name="connsiteY47" fmla="*/ 1227550 h 1252602"/>
              <a:gd name="connsiteX48" fmla="*/ 3770334 w 4423249"/>
              <a:gd name="connsiteY48" fmla="*/ 1252602 h 1252602"/>
              <a:gd name="connsiteX49" fmla="*/ 4058433 w 4423249"/>
              <a:gd name="connsiteY49" fmla="*/ 1240076 h 1252602"/>
              <a:gd name="connsiteX50" fmla="*/ 4096011 w 4423249"/>
              <a:gd name="connsiteY50" fmla="*/ 1215024 h 1252602"/>
              <a:gd name="connsiteX51" fmla="*/ 4171167 w 4423249"/>
              <a:gd name="connsiteY51" fmla="*/ 1189972 h 1252602"/>
              <a:gd name="connsiteX52" fmla="*/ 4271375 w 4423249"/>
              <a:gd name="connsiteY52" fmla="*/ 1152394 h 1252602"/>
              <a:gd name="connsiteX53" fmla="*/ 4296427 w 4423249"/>
              <a:gd name="connsiteY53" fmla="*/ 1114816 h 1252602"/>
              <a:gd name="connsiteX54" fmla="*/ 4334005 w 4423249"/>
              <a:gd name="connsiteY54" fmla="*/ 1089764 h 1252602"/>
              <a:gd name="connsiteX55" fmla="*/ 4396636 w 4423249"/>
              <a:gd name="connsiteY55" fmla="*/ 1039660 h 1252602"/>
              <a:gd name="connsiteX56" fmla="*/ 4421688 w 4423249"/>
              <a:gd name="connsiteY56" fmla="*/ 1002082 h 125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423249" h="1252602">
                <a:moveTo>
                  <a:pt x="0" y="0"/>
                </a:moveTo>
                <a:cubicBezTo>
                  <a:pt x="20877" y="4175"/>
                  <a:pt x="41587" y="9289"/>
                  <a:pt x="62630" y="12526"/>
                </a:cubicBezTo>
                <a:cubicBezTo>
                  <a:pt x="95901" y="17645"/>
                  <a:pt x="129923" y="17999"/>
                  <a:pt x="162838" y="25052"/>
                </a:cubicBezTo>
                <a:cubicBezTo>
                  <a:pt x="188659" y="30585"/>
                  <a:pt x="237995" y="50104"/>
                  <a:pt x="237995" y="50104"/>
                </a:cubicBezTo>
                <a:cubicBezTo>
                  <a:pt x="250521" y="58455"/>
                  <a:pt x="262108" y="68423"/>
                  <a:pt x="275573" y="75156"/>
                </a:cubicBezTo>
                <a:cubicBezTo>
                  <a:pt x="287383" y="81061"/>
                  <a:pt x="299969" y="86929"/>
                  <a:pt x="313151" y="87682"/>
                </a:cubicBezTo>
                <a:cubicBezTo>
                  <a:pt x="446610" y="95308"/>
                  <a:pt x="580373" y="96033"/>
                  <a:pt x="713984" y="100208"/>
                </a:cubicBezTo>
                <a:cubicBezTo>
                  <a:pt x="739036" y="108559"/>
                  <a:pt x="763092" y="120919"/>
                  <a:pt x="789140" y="125260"/>
                </a:cubicBezTo>
                <a:cubicBezTo>
                  <a:pt x="885296" y="141286"/>
                  <a:pt x="839392" y="132805"/>
                  <a:pt x="926926" y="150312"/>
                </a:cubicBezTo>
                <a:cubicBezTo>
                  <a:pt x="947803" y="162838"/>
                  <a:pt x="967780" y="177002"/>
                  <a:pt x="989556" y="187890"/>
                </a:cubicBezTo>
                <a:cubicBezTo>
                  <a:pt x="1001366" y="193795"/>
                  <a:pt x="1015324" y="194511"/>
                  <a:pt x="1027134" y="200416"/>
                </a:cubicBezTo>
                <a:cubicBezTo>
                  <a:pt x="1063512" y="218605"/>
                  <a:pt x="1061118" y="233150"/>
                  <a:pt x="1102290" y="237994"/>
                </a:cubicBezTo>
                <a:cubicBezTo>
                  <a:pt x="1160493" y="244841"/>
                  <a:pt x="1219200" y="246345"/>
                  <a:pt x="1277655" y="250520"/>
                </a:cubicBezTo>
                <a:cubicBezTo>
                  <a:pt x="1302707" y="258871"/>
                  <a:pt x="1334138" y="256899"/>
                  <a:pt x="1352811" y="275572"/>
                </a:cubicBezTo>
                <a:lnTo>
                  <a:pt x="1427967" y="350728"/>
                </a:lnTo>
                <a:cubicBezTo>
                  <a:pt x="1446875" y="369636"/>
                  <a:pt x="1475719" y="403393"/>
                  <a:pt x="1503123" y="413358"/>
                </a:cubicBezTo>
                <a:cubicBezTo>
                  <a:pt x="1547750" y="429586"/>
                  <a:pt x="1628544" y="443802"/>
                  <a:pt x="1678488" y="450937"/>
                </a:cubicBezTo>
                <a:cubicBezTo>
                  <a:pt x="1711812" y="455698"/>
                  <a:pt x="1745342" y="458915"/>
                  <a:pt x="1778696" y="463463"/>
                </a:cubicBezTo>
                <a:lnTo>
                  <a:pt x="1954060" y="488515"/>
                </a:lnTo>
                <a:cubicBezTo>
                  <a:pt x="1984623" y="498703"/>
                  <a:pt x="2004934" y="501811"/>
                  <a:pt x="2029216" y="526093"/>
                </a:cubicBezTo>
                <a:cubicBezTo>
                  <a:pt x="2039861" y="536738"/>
                  <a:pt x="2043623" y="553026"/>
                  <a:pt x="2054268" y="563671"/>
                </a:cubicBezTo>
                <a:cubicBezTo>
                  <a:pt x="2064913" y="574316"/>
                  <a:pt x="2079596" y="579973"/>
                  <a:pt x="2091847" y="588723"/>
                </a:cubicBezTo>
                <a:cubicBezTo>
                  <a:pt x="2108835" y="600857"/>
                  <a:pt x="2124963" y="614167"/>
                  <a:pt x="2141951" y="626301"/>
                </a:cubicBezTo>
                <a:cubicBezTo>
                  <a:pt x="2154201" y="635051"/>
                  <a:pt x="2167964" y="641715"/>
                  <a:pt x="2179529" y="651353"/>
                </a:cubicBezTo>
                <a:cubicBezTo>
                  <a:pt x="2193138" y="662694"/>
                  <a:pt x="2201622" y="680328"/>
                  <a:pt x="2217107" y="688931"/>
                </a:cubicBezTo>
                <a:cubicBezTo>
                  <a:pt x="2240191" y="701755"/>
                  <a:pt x="2270291" y="699335"/>
                  <a:pt x="2292263" y="713983"/>
                </a:cubicBezTo>
                <a:cubicBezTo>
                  <a:pt x="2304789" y="722334"/>
                  <a:pt x="2316376" y="732302"/>
                  <a:pt x="2329841" y="739035"/>
                </a:cubicBezTo>
                <a:cubicBezTo>
                  <a:pt x="2378036" y="763133"/>
                  <a:pt x="2470002" y="760887"/>
                  <a:pt x="2505205" y="764087"/>
                </a:cubicBezTo>
                <a:cubicBezTo>
                  <a:pt x="2538608" y="780788"/>
                  <a:pt x="2569183" y="805133"/>
                  <a:pt x="2605414" y="814191"/>
                </a:cubicBezTo>
                <a:cubicBezTo>
                  <a:pt x="2622115" y="818366"/>
                  <a:pt x="2639029" y="821770"/>
                  <a:pt x="2655518" y="826717"/>
                </a:cubicBezTo>
                <a:cubicBezTo>
                  <a:pt x="2680811" y="834305"/>
                  <a:pt x="2704780" y="846590"/>
                  <a:pt x="2730674" y="851769"/>
                </a:cubicBezTo>
                <a:lnTo>
                  <a:pt x="2793304" y="864295"/>
                </a:lnTo>
                <a:cubicBezTo>
                  <a:pt x="2805830" y="872646"/>
                  <a:pt x="2817045" y="883417"/>
                  <a:pt x="2830882" y="889347"/>
                </a:cubicBezTo>
                <a:cubicBezTo>
                  <a:pt x="2846705" y="896129"/>
                  <a:pt x="2864433" y="897144"/>
                  <a:pt x="2880986" y="901874"/>
                </a:cubicBezTo>
                <a:cubicBezTo>
                  <a:pt x="2893682" y="905501"/>
                  <a:pt x="2905868" y="910773"/>
                  <a:pt x="2918564" y="914400"/>
                </a:cubicBezTo>
                <a:cubicBezTo>
                  <a:pt x="3028672" y="945859"/>
                  <a:pt x="2916139" y="909417"/>
                  <a:pt x="3006247" y="939452"/>
                </a:cubicBezTo>
                <a:cubicBezTo>
                  <a:pt x="3065797" y="979152"/>
                  <a:pt x="3029543" y="959743"/>
                  <a:pt x="3118981" y="989556"/>
                </a:cubicBezTo>
                <a:lnTo>
                  <a:pt x="3156559" y="1002082"/>
                </a:lnTo>
                <a:cubicBezTo>
                  <a:pt x="3169085" y="1006257"/>
                  <a:pt x="3183151" y="1007284"/>
                  <a:pt x="3194137" y="1014608"/>
                </a:cubicBezTo>
                <a:cubicBezTo>
                  <a:pt x="3206663" y="1022959"/>
                  <a:pt x="3217958" y="1033546"/>
                  <a:pt x="3231715" y="1039660"/>
                </a:cubicBezTo>
                <a:cubicBezTo>
                  <a:pt x="3255846" y="1050385"/>
                  <a:pt x="3306871" y="1064712"/>
                  <a:pt x="3306871" y="1064712"/>
                </a:cubicBezTo>
                <a:cubicBezTo>
                  <a:pt x="3302696" y="1052186"/>
                  <a:pt x="3283359" y="1034458"/>
                  <a:pt x="3294345" y="1027134"/>
                </a:cubicBezTo>
                <a:cubicBezTo>
                  <a:pt x="3308669" y="1017585"/>
                  <a:pt x="3327568" y="1036284"/>
                  <a:pt x="3344449" y="1039660"/>
                </a:cubicBezTo>
                <a:cubicBezTo>
                  <a:pt x="3369353" y="1044641"/>
                  <a:pt x="3394553" y="1048011"/>
                  <a:pt x="3419605" y="1052186"/>
                </a:cubicBezTo>
                <a:cubicBezTo>
                  <a:pt x="3491000" y="1123580"/>
                  <a:pt x="3450057" y="1089188"/>
                  <a:pt x="3544866" y="1152394"/>
                </a:cubicBezTo>
                <a:cubicBezTo>
                  <a:pt x="3557392" y="1160745"/>
                  <a:pt x="3568162" y="1172685"/>
                  <a:pt x="3582444" y="1177446"/>
                </a:cubicBezTo>
                <a:lnTo>
                  <a:pt x="3695178" y="1215024"/>
                </a:lnTo>
                <a:cubicBezTo>
                  <a:pt x="3707704" y="1219199"/>
                  <a:pt x="3721770" y="1220226"/>
                  <a:pt x="3732756" y="1227550"/>
                </a:cubicBezTo>
                <a:lnTo>
                  <a:pt x="3770334" y="1252602"/>
                </a:lnTo>
                <a:cubicBezTo>
                  <a:pt x="3866367" y="1248427"/>
                  <a:pt x="3962943" y="1251094"/>
                  <a:pt x="4058433" y="1240076"/>
                </a:cubicBezTo>
                <a:cubicBezTo>
                  <a:pt x="4073388" y="1238350"/>
                  <a:pt x="4082254" y="1221138"/>
                  <a:pt x="4096011" y="1215024"/>
                </a:cubicBezTo>
                <a:cubicBezTo>
                  <a:pt x="4120142" y="1204299"/>
                  <a:pt x="4149195" y="1204620"/>
                  <a:pt x="4171167" y="1189972"/>
                </a:cubicBezTo>
                <a:cubicBezTo>
                  <a:pt x="4226459" y="1153110"/>
                  <a:pt x="4193983" y="1167872"/>
                  <a:pt x="4271375" y="1152394"/>
                </a:cubicBezTo>
                <a:cubicBezTo>
                  <a:pt x="4279726" y="1139868"/>
                  <a:pt x="4285782" y="1125461"/>
                  <a:pt x="4296427" y="1114816"/>
                </a:cubicBezTo>
                <a:cubicBezTo>
                  <a:pt x="4307072" y="1104171"/>
                  <a:pt x="4322249" y="1099168"/>
                  <a:pt x="4334005" y="1089764"/>
                </a:cubicBezTo>
                <a:cubicBezTo>
                  <a:pt x="4423249" y="1018370"/>
                  <a:pt x="4280976" y="1116767"/>
                  <a:pt x="4396636" y="1039660"/>
                </a:cubicBezTo>
                <a:lnTo>
                  <a:pt x="4421688" y="1002082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600200" y="2133600"/>
            <a:ext cx="1492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Underfitting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562600" y="2133600"/>
            <a:ext cx="1350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Overfitting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2096294" y="2780506"/>
            <a:ext cx="5334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5599907" y="3239294"/>
            <a:ext cx="1295400" cy="158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676400" y="2514600"/>
            <a:ext cx="53340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2600" y="4038600"/>
            <a:ext cx="57531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6573" name="Group 12"/>
          <p:cNvGrpSpPr>
            <a:grpSpLocks/>
          </p:cNvGrpSpPr>
          <p:nvPr/>
        </p:nvGrpSpPr>
        <p:grpSpPr bwMode="auto">
          <a:xfrm>
            <a:off x="1420813" y="2771775"/>
            <a:ext cx="5329237" cy="3629025"/>
            <a:chOff x="1535668" y="2667794"/>
            <a:chExt cx="5328262" cy="3630493"/>
          </a:xfrm>
        </p:grpSpPr>
        <p:cxnSp>
          <p:nvCxnSpPr>
            <p:cNvPr id="11" name="Straight Arrow Connector 10"/>
            <p:cNvCxnSpPr/>
            <p:nvPr/>
          </p:nvCxnSpPr>
          <p:spPr>
            <a:xfrm rot="5400000" flipH="1" flipV="1">
              <a:off x="304640" y="4267054"/>
              <a:ext cx="3200107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1905487" y="5867901"/>
              <a:ext cx="441879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577" name="TextBox 7"/>
            <p:cNvSpPr txBox="1">
              <a:spLocks noChangeArrowheads="1"/>
            </p:cNvSpPr>
            <p:nvPr/>
          </p:nvSpPr>
          <p:spPr bwMode="auto">
            <a:xfrm>
              <a:off x="3550796" y="5867400"/>
              <a:ext cx="13260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Complexity</a:t>
              </a:r>
            </a:p>
          </p:txBody>
        </p:sp>
        <p:sp>
          <p:nvSpPr>
            <p:cNvPr id="66578" name="TextBox 8"/>
            <p:cNvSpPr txBox="1">
              <a:spLocks noChangeArrowheads="1"/>
            </p:cNvSpPr>
            <p:nvPr/>
          </p:nvSpPr>
          <p:spPr bwMode="auto">
            <a:xfrm>
              <a:off x="5791200" y="5867400"/>
              <a:ext cx="107273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Low Bias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High Variance</a:t>
              </a:r>
            </a:p>
          </p:txBody>
        </p:sp>
        <p:sp>
          <p:nvSpPr>
            <p:cNvPr id="66579" name="TextBox 9"/>
            <p:cNvSpPr txBox="1">
              <a:spLocks noChangeArrowheads="1"/>
            </p:cNvSpPr>
            <p:nvPr/>
          </p:nvSpPr>
          <p:spPr bwMode="auto">
            <a:xfrm>
              <a:off x="1676400" y="5867400"/>
              <a:ext cx="104067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High Bias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Low Variance</a:t>
              </a:r>
            </a:p>
          </p:txBody>
        </p:sp>
        <p:sp>
          <p:nvSpPr>
            <p:cNvPr id="66580" name="TextBox 10"/>
            <p:cNvSpPr txBox="1">
              <a:spLocks noChangeArrowheads="1"/>
            </p:cNvSpPr>
            <p:nvPr/>
          </p:nvSpPr>
          <p:spPr bwMode="auto">
            <a:xfrm rot="-5400000">
              <a:off x="1371520" y="4141636"/>
              <a:ext cx="697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Error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475538" y="6581775"/>
            <a:ext cx="166846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Slide credit: D.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Hoiem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1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1" grpId="0"/>
      <p:bldP spid="22" grpId="0"/>
      <p:bldP spid="8" grpId="0" animBg="1"/>
      <p:bldP spid="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Effect of Training Set Size</a:t>
            </a:r>
          </a:p>
        </p:txBody>
      </p:sp>
      <p:sp>
        <p:nvSpPr>
          <p:cNvPr id="10" name="Freeform 9"/>
          <p:cNvSpPr/>
          <p:nvPr/>
        </p:nvSpPr>
        <p:spPr>
          <a:xfrm>
            <a:off x="1941513" y="3957638"/>
            <a:ext cx="4359275" cy="1827212"/>
          </a:xfrm>
          <a:custGeom>
            <a:avLst/>
            <a:gdLst>
              <a:gd name="connsiteX0" fmla="*/ 0 w 4359058"/>
              <a:gd name="connsiteY0" fmla="*/ 0 h 1826490"/>
              <a:gd name="connsiteX1" fmla="*/ 413359 w 4359058"/>
              <a:gd name="connsiteY1" fmla="*/ 12526 h 1826490"/>
              <a:gd name="connsiteX2" fmla="*/ 450937 w 4359058"/>
              <a:gd name="connsiteY2" fmla="*/ 25052 h 1826490"/>
              <a:gd name="connsiteX3" fmla="*/ 488515 w 4359058"/>
              <a:gd name="connsiteY3" fmla="*/ 50104 h 1826490"/>
              <a:gd name="connsiteX4" fmla="*/ 551145 w 4359058"/>
              <a:gd name="connsiteY4" fmla="*/ 62630 h 1826490"/>
              <a:gd name="connsiteX5" fmla="*/ 601250 w 4359058"/>
              <a:gd name="connsiteY5" fmla="*/ 75156 h 1826490"/>
              <a:gd name="connsiteX6" fmla="*/ 676406 w 4359058"/>
              <a:gd name="connsiteY6" fmla="*/ 100208 h 1826490"/>
              <a:gd name="connsiteX7" fmla="*/ 713984 w 4359058"/>
              <a:gd name="connsiteY7" fmla="*/ 137786 h 1826490"/>
              <a:gd name="connsiteX8" fmla="*/ 764088 w 4359058"/>
              <a:gd name="connsiteY8" fmla="*/ 150312 h 1826490"/>
              <a:gd name="connsiteX9" fmla="*/ 876822 w 4359058"/>
              <a:gd name="connsiteY9" fmla="*/ 187890 h 1826490"/>
              <a:gd name="connsiteX10" fmla="*/ 914400 w 4359058"/>
              <a:gd name="connsiteY10" fmla="*/ 200416 h 1826490"/>
              <a:gd name="connsiteX11" fmla="*/ 977030 w 4359058"/>
              <a:gd name="connsiteY11" fmla="*/ 212942 h 1826490"/>
              <a:gd name="connsiteX12" fmla="*/ 1052187 w 4359058"/>
              <a:gd name="connsiteY12" fmla="*/ 237994 h 1826490"/>
              <a:gd name="connsiteX13" fmla="*/ 1089765 w 4359058"/>
              <a:gd name="connsiteY13" fmla="*/ 250520 h 1826490"/>
              <a:gd name="connsiteX14" fmla="*/ 1127343 w 4359058"/>
              <a:gd name="connsiteY14" fmla="*/ 288098 h 1826490"/>
              <a:gd name="connsiteX15" fmla="*/ 1164921 w 4359058"/>
              <a:gd name="connsiteY15" fmla="*/ 300624 h 1826490"/>
              <a:gd name="connsiteX16" fmla="*/ 1202499 w 4359058"/>
              <a:gd name="connsiteY16" fmla="*/ 325676 h 1826490"/>
              <a:gd name="connsiteX17" fmla="*/ 1215025 w 4359058"/>
              <a:gd name="connsiteY17" fmla="*/ 363254 h 1826490"/>
              <a:gd name="connsiteX18" fmla="*/ 1240077 w 4359058"/>
              <a:gd name="connsiteY18" fmla="*/ 388307 h 1826490"/>
              <a:gd name="connsiteX19" fmla="*/ 1277655 w 4359058"/>
              <a:gd name="connsiteY19" fmla="*/ 413359 h 1826490"/>
              <a:gd name="connsiteX20" fmla="*/ 1390389 w 4359058"/>
              <a:gd name="connsiteY20" fmla="*/ 438411 h 1826490"/>
              <a:gd name="connsiteX21" fmla="*/ 1465545 w 4359058"/>
              <a:gd name="connsiteY21" fmla="*/ 463463 h 1826490"/>
              <a:gd name="connsiteX22" fmla="*/ 1503124 w 4359058"/>
              <a:gd name="connsiteY22" fmla="*/ 475989 h 1826490"/>
              <a:gd name="connsiteX23" fmla="*/ 1590806 w 4359058"/>
              <a:gd name="connsiteY23" fmla="*/ 576197 h 1826490"/>
              <a:gd name="connsiteX24" fmla="*/ 1665962 w 4359058"/>
              <a:gd name="connsiteY24" fmla="*/ 663879 h 1826490"/>
              <a:gd name="connsiteX25" fmla="*/ 1703540 w 4359058"/>
              <a:gd name="connsiteY25" fmla="*/ 739035 h 1826490"/>
              <a:gd name="connsiteX26" fmla="*/ 1816274 w 4359058"/>
              <a:gd name="connsiteY26" fmla="*/ 801665 h 1826490"/>
              <a:gd name="connsiteX27" fmla="*/ 1891430 w 4359058"/>
              <a:gd name="connsiteY27" fmla="*/ 839243 h 1826490"/>
              <a:gd name="connsiteX28" fmla="*/ 1916482 w 4359058"/>
              <a:gd name="connsiteY28" fmla="*/ 864296 h 1826490"/>
              <a:gd name="connsiteX29" fmla="*/ 1954061 w 4359058"/>
              <a:gd name="connsiteY29" fmla="*/ 889348 h 1826490"/>
              <a:gd name="connsiteX30" fmla="*/ 1979113 w 4359058"/>
              <a:gd name="connsiteY30" fmla="*/ 926926 h 1826490"/>
              <a:gd name="connsiteX31" fmla="*/ 2016691 w 4359058"/>
              <a:gd name="connsiteY31" fmla="*/ 964504 h 1826490"/>
              <a:gd name="connsiteX32" fmla="*/ 2041743 w 4359058"/>
              <a:gd name="connsiteY32" fmla="*/ 1002082 h 1826490"/>
              <a:gd name="connsiteX33" fmla="*/ 2079321 w 4359058"/>
              <a:gd name="connsiteY33" fmla="*/ 1027134 h 1826490"/>
              <a:gd name="connsiteX34" fmla="*/ 2141951 w 4359058"/>
              <a:gd name="connsiteY34" fmla="*/ 1089764 h 1826490"/>
              <a:gd name="connsiteX35" fmla="*/ 2204581 w 4359058"/>
              <a:gd name="connsiteY35" fmla="*/ 1202498 h 1826490"/>
              <a:gd name="connsiteX36" fmla="*/ 2229633 w 4359058"/>
              <a:gd name="connsiteY36" fmla="*/ 1240076 h 1826490"/>
              <a:gd name="connsiteX37" fmla="*/ 2329841 w 4359058"/>
              <a:gd name="connsiteY37" fmla="*/ 1327759 h 1826490"/>
              <a:gd name="connsiteX38" fmla="*/ 2404998 w 4359058"/>
              <a:gd name="connsiteY38" fmla="*/ 1352811 h 1826490"/>
              <a:gd name="connsiteX39" fmla="*/ 2442576 w 4359058"/>
              <a:gd name="connsiteY39" fmla="*/ 1365337 h 1826490"/>
              <a:gd name="connsiteX40" fmla="*/ 2467628 w 4359058"/>
              <a:gd name="connsiteY40" fmla="*/ 1402915 h 1826490"/>
              <a:gd name="connsiteX41" fmla="*/ 2592888 w 4359058"/>
              <a:gd name="connsiteY41" fmla="*/ 1440493 h 1826490"/>
              <a:gd name="connsiteX42" fmla="*/ 2668044 w 4359058"/>
              <a:gd name="connsiteY42" fmla="*/ 1465545 h 1826490"/>
              <a:gd name="connsiteX43" fmla="*/ 2743200 w 4359058"/>
              <a:gd name="connsiteY43" fmla="*/ 1503123 h 1826490"/>
              <a:gd name="connsiteX44" fmla="*/ 2931091 w 4359058"/>
              <a:gd name="connsiteY44" fmla="*/ 1515649 h 1826490"/>
              <a:gd name="connsiteX45" fmla="*/ 3118981 w 4359058"/>
              <a:gd name="connsiteY45" fmla="*/ 1553227 h 1826490"/>
              <a:gd name="connsiteX46" fmla="*/ 3206663 w 4359058"/>
              <a:gd name="connsiteY46" fmla="*/ 1615857 h 1826490"/>
              <a:gd name="connsiteX47" fmla="*/ 3306871 w 4359058"/>
              <a:gd name="connsiteY47" fmla="*/ 1640909 h 1826490"/>
              <a:gd name="connsiteX48" fmla="*/ 3369502 w 4359058"/>
              <a:gd name="connsiteY48" fmla="*/ 1665961 h 1826490"/>
              <a:gd name="connsiteX49" fmla="*/ 3933173 w 4359058"/>
              <a:gd name="connsiteY49" fmla="*/ 1691013 h 1826490"/>
              <a:gd name="connsiteX50" fmla="*/ 4008329 w 4359058"/>
              <a:gd name="connsiteY50" fmla="*/ 1653435 h 1826490"/>
              <a:gd name="connsiteX51" fmla="*/ 4083485 w 4359058"/>
              <a:gd name="connsiteY51" fmla="*/ 1628383 h 1826490"/>
              <a:gd name="connsiteX52" fmla="*/ 4121063 w 4359058"/>
              <a:gd name="connsiteY52" fmla="*/ 1603331 h 1826490"/>
              <a:gd name="connsiteX53" fmla="*/ 4196219 w 4359058"/>
              <a:gd name="connsiteY53" fmla="*/ 1578279 h 1826490"/>
              <a:gd name="connsiteX54" fmla="*/ 4271376 w 4359058"/>
              <a:gd name="connsiteY54" fmla="*/ 1540701 h 1826490"/>
              <a:gd name="connsiteX55" fmla="*/ 4308954 w 4359058"/>
              <a:gd name="connsiteY55" fmla="*/ 1515649 h 1826490"/>
              <a:gd name="connsiteX56" fmla="*/ 4359058 w 4359058"/>
              <a:gd name="connsiteY56" fmla="*/ 1465545 h 182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359058" h="1826490">
                <a:moveTo>
                  <a:pt x="0" y="0"/>
                </a:moveTo>
                <a:cubicBezTo>
                  <a:pt x="137786" y="4175"/>
                  <a:pt x="275722" y="4879"/>
                  <a:pt x="413359" y="12526"/>
                </a:cubicBezTo>
                <a:cubicBezTo>
                  <a:pt x="426542" y="13258"/>
                  <a:pt x="439127" y="19147"/>
                  <a:pt x="450937" y="25052"/>
                </a:cubicBezTo>
                <a:cubicBezTo>
                  <a:pt x="464402" y="31785"/>
                  <a:pt x="474419" y="44818"/>
                  <a:pt x="488515" y="50104"/>
                </a:cubicBezTo>
                <a:cubicBezTo>
                  <a:pt x="508450" y="57579"/>
                  <a:pt x="530362" y="58012"/>
                  <a:pt x="551145" y="62630"/>
                </a:cubicBezTo>
                <a:cubicBezTo>
                  <a:pt x="567951" y="66365"/>
                  <a:pt x="584760" y="70209"/>
                  <a:pt x="601250" y="75156"/>
                </a:cubicBezTo>
                <a:cubicBezTo>
                  <a:pt x="626543" y="82744"/>
                  <a:pt x="676406" y="100208"/>
                  <a:pt x="676406" y="100208"/>
                </a:cubicBezTo>
                <a:cubicBezTo>
                  <a:pt x="688932" y="112734"/>
                  <a:pt x="698604" y="128997"/>
                  <a:pt x="713984" y="137786"/>
                </a:cubicBezTo>
                <a:cubicBezTo>
                  <a:pt x="728931" y="146327"/>
                  <a:pt x="747599" y="145365"/>
                  <a:pt x="764088" y="150312"/>
                </a:cubicBezTo>
                <a:lnTo>
                  <a:pt x="876822" y="187890"/>
                </a:lnTo>
                <a:cubicBezTo>
                  <a:pt x="889348" y="192065"/>
                  <a:pt x="901453" y="197827"/>
                  <a:pt x="914400" y="200416"/>
                </a:cubicBezTo>
                <a:cubicBezTo>
                  <a:pt x="935277" y="204591"/>
                  <a:pt x="956490" y="207340"/>
                  <a:pt x="977030" y="212942"/>
                </a:cubicBezTo>
                <a:cubicBezTo>
                  <a:pt x="1002507" y="219890"/>
                  <a:pt x="1027135" y="229643"/>
                  <a:pt x="1052187" y="237994"/>
                </a:cubicBezTo>
                <a:lnTo>
                  <a:pt x="1089765" y="250520"/>
                </a:lnTo>
                <a:cubicBezTo>
                  <a:pt x="1102291" y="263046"/>
                  <a:pt x="1112604" y="278272"/>
                  <a:pt x="1127343" y="288098"/>
                </a:cubicBezTo>
                <a:cubicBezTo>
                  <a:pt x="1138329" y="295422"/>
                  <a:pt x="1153111" y="294719"/>
                  <a:pt x="1164921" y="300624"/>
                </a:cubicBezTo>
                <a:cubicBezTo>
                  <a:pt x="1178386" y="307357"/>
                  <a:pt x="1189973" y="317325"/>
                  <a:pt x="1202499" y="325676"/>
                </a:cubicBezTo>
                <a:cubicBezTo>
                  <a:pt x="1206674" y="338202"/>
                  <a:pt x="1208232" y="351932"/>
                  <a:pt x="1215025" y="363254"/>
                </a:cubicBezTo>
                <a:cubicBezTo>
                  <a:pt x="1221101" y="373381"/>
                  <a:pt x="1230855" y="380929"/>
                  <a:pt x="1240077" y="388307"/>
                </a:cubicBezTo>
                <a:cubicBezTo>
                  <a:pt x="1251832" y="397712"/>
                  <a:pt x="1264190" y="406626"/>
                  <a:pt x="1277655" y="413359"/>
                </a:cubicBezTo>
                <a:cubicBezTo>
                  <a:pt x="1313493" y="431278"/>
                  <a:pt x="1351902" y="428789"/>
                  <a:pt x="1390389" y="438411"/>
                </a:cubicBezTo>
                <a:cubicBezTo>
                  <a:pt x="1416008" y="444816"/>
                  <a:pt x="1440493" y="455112"/>
                  <a:pt x="1465545" y="463463"/>
                </a:cubicBezTo>
                <a:lnTo>
                  <a:pt x="1503124" y="475989"/>
                </a:lnTo>
                <a:cubicBezTo>
                  <a:pt x="1609595" y="546970"/>
                  <a:pt x="1444669" y="430060"/>
                  <a:pt x="1590806" y="576197"/>
                </a:cubicBezTo>
                <a:cubicBezTo>
                  <a:pt x="1643146" y="628537"/>
                  <a:pt x="1617755" y="599603"/>
                  <a:pt x="1665962" y="663879"/>
                </a:cubicBezTo>
                <a:cubicBezTo>
                  <a:pt x="1674897" y="690684"/>
                  <a:pt x="1680686" y="719038"/>
                  <a:pt x="1703540" y="739035"/>
                </a:cubicBezTo>
                <a:cubicBezTo>
                  <a:pt x="1808859" y="831189"/>
                  <a:pt x="1741723" y="764389"/>
                  <a:pt x="1816274" y="801665"/>
                </a:cubicBezTo>
                <a:cubicBezTo>
                  <a:pt x="1913402" y="850229"/>
                  <a:pt x="1796977" y="807759"/>
                  <a:pt x="1891430" y="839243"/>
                </a:cubicBezTo>
                <a:cubicBezTo>
                  <a:pt x="1899781" y="847594"/>
                  <a:pt x="1907260" y="856918"/>
                  <a:pt x="1916482" y="864296"/>
                </a:cubicBezTo>
                <a:cubicBezTo>
                  <a:pt x="1928238" y="873701"/>
                  <a:pt x="1943416" y="878703"/>
                  <a:pt x="1954061" y="889348"/>
                </a:cubicBezTo>
                <a:cubicBezTo>
                  <a:pt x="1964706" y="899993"/>
                  <a:pt x="1969475" y="915361"/>
                  <a:pt x="1979113" y="926926"/>
                </a:cubicBezTo>
                <a:cubicBezTo>
                  <a:pt x="1990454" y="940535"/>
                  <a:pt x="2005350" y="950895"/>
                  <a:pt x="2016691" y="964504"/>
                </a:cubicBezTo>
                <a:cubicBezTo>
                  <a:pt x="2026329" y="976069"/>
                  <a:pt x="2031098" y="991437"/>
                  <a:pt x="2041743" y="1002082"/>
                </a:cubicBezTo>
                <a:cubicBezTo>
                  <a:pt x="2052388" y="1012727"/>
                  <a:pt x="2067991" y="1017221"/>
                  <a:pt x="2079321" y="1027134"/>
                </a:cubicBezTo>
                <a:cubicBezTo>
                  <a:pt x="2101540" y="1046576"/>
                  <a:pt x="2121074" y="1068887"/>
                  <a:pt x="2141951" y="1089764"/>
                </a:cubicBezTo>
                <a:cubicBezTo>
                  <a:pt x="2163998" y="1155906"/>
                  <a:pt x="2147153" y="1116356"/>
                  <a:pt x="2204581" y="1202498"/>
                </a:cubicBezTo>
                <a:lnTo>
                  <a:pt x="2229633" y="1240076"/>
                </a:lnTo>
                <a:cubicBezTo>
                  <a:pt x="2258860" y="1283916"/>
                  <a:pt x="2267212" y="1306883"/>
                  <a:pt x="2329841" y="1327759"/>
                </a:cubicBezTo>
                <a:lnTo>
                  <a:pt x="2404998" y="1352811"/>
                </a:lnTo>
                <a:lnTo>
                  <a:pt x="2442576" y="1365337"/>
                </a:lnTo>
                <a:cubicBezTo>
                  <a:pt x="2450927" y="1377863"/>
                  <a:pt x="2454862" y="1394936"/>
                  <a:pt x="2467628" y="1402915"/>
                </a:cubicBezTo>
                <a:cubicBezTo>
                  <a:pt x="2494881" y="1419948"/>
                  <a:pt x="2559041" y="1430339"/>
                  <a:pt x="2592888" y="1440493"/>
                </a:cubicBezTo>
                <a:cubicBezTo>
                  <a:pt x="2618181" y="1448081"/>
                  <a:pt x="2646072" y="1450897"/>
                  <a:pt x="2668044" y="1465545"/>
                </a:cubicBezTo>
                <a:cubicBezTo>
                  <a:pt x="2692956" y="1482153"/>
                  <a:pt x="2712084" y="1499666"/>
                  <a:pt x="2743200" y="1503123"/>
                </a:cubicBezTo>
                <a:cubicBezTo>
                  <a:pt x="2805585" y="1510055"/>
                  <a:pt x="2868461" y="1511474"/>
                  <a:pt x="2931091" y="1515649"/>
                </a:cubicBezTo>
                <a:cubicBezTo>
                  <a:pt x="3042116" y="1552657"/>
                  <a:pt x="2980001" y="1537785"/>
                  <a:pt x="3118981" y="1553227"/>
                </a:cubicBezTo>
                <a:cubicBezTo>
                  <a:pt x="3291986" y="1639730"/>
                  <a:pt x="3054318" y="1514294"/>
                  <a:pt x="3206663" y="1615857"/>
                </a:cubicBezTo>
                <a:cubicBezTo>
                  <a:pt x="3224698" y="1627881"/>
                  <a:pt x="3295373" y="1637460"/>
                  <a:pt x="3306871" y="1640909"/>
                </a:cubicBezTo>
                <a:cubicBezTo>
                  <a:pt x="3328408" y="1647370"/>
                  <a:pt x="3348625" y="1657610"/>
                  <a:pt x="3369502" y="1665961"/>
                </a:cubicBezTo>
                <a:cubicBezTo>
                  <a:pt x="3530031" y="1826490"/>
                  <a:pt x="3400114" y="1714704"/>
                  <a:pt x="3933173" y="1691013"/>
                </a:cubicBezTo>
                <a:cubicBezTo>
                  <a:pt x="3971242" y="1689321"/>
                  <a:pt x="3975489" y="1668030"/>
                  <a:pt x="4008329" y="1653435"/>
                </a:cubicBezTo>
                <a:cubicBezTo>
                  <a:pt x="4032460" y="1642710"/>
                  <a:pt x="4061513" y="1643031"/>
                  <a:pt x="4083485" y="1628383"/>
                </a:cubicBezTo>
                <a:cubicBezTo>
                  <a:pt x="4096011" y="1620032"/>
                  <a:pt x="4107306" y="1609445"/>
                  <a:pt x="4121063" y="1603331"/>
                </a:cubicBezTo>
                <a:cubicBezTo>
                  <a:pt x="4145194" y="1592606"/>
                  <a:pt x="4174247" y="1592927"/>
                  <a:pt x="4196219" y="1578279"/>
                </a:cubicBezTo>
                <a:cubicBezTo>
                  <a:pt x="4303921" y="1506480"/>
                  <a:pt x="4167650" y="1592564"/>
                  <a:pt x="4271376" y="1540701"/>
                </a:cubicBezTo>
                <a:cubicBezTo>
                  <a:pt x="4284841" y="1533968"/>
                  <a:pt x="4296428" y="1524000"/>
                  <a:pt x="4308954" y="1515649"/>
                </a:cubicBezTo>
                <a:cubicBezTo>
                  <a:pt x="4339185" y="1470303"/>
                  <a:pt x="4320541" y="1484804"/>
                  <a:pt x="4359058" y="1465545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954213" y="2379663"/>
            <a:ext cx="4359275" cy="1257300"/>
          </a:xfrm>
          <a:custGeom>
            <a:avLst/>
            <a:gdLst>
              <a:gd name="connsiteX0" fmla="*/ 0 w 4359058"/>
              <a:gd name="connsiteY0" fmla="*/ 989556 h 1257062"/>
              <a:gd name="connsiteX1" fmla="*/ 100208 w 4359058"/>
              <a:gd name="connsiteY1" fmla="*/ 1039660 h 1257062"/>
              <a:gd name="connsiteX2" fmla="*/ 137787 w 4359058"/>
              <a:gd name="connsiteY2" fmla="*/ 1052187 h 1257062"/>
              <a:gd name="connsiteX3" fmla="*/ 338203 w 4359058"/>
              <a:gd name="connsiteY3" fmla="*/ 1077239 h 1257062"/>
              <a:gd name="connsiteX4" fmla="*/ 413359 w 4359058"/>
              <a:gd name="connsiteY4" fmla="*/ 1102291 h 1257062"/>
              <a:gd name="connsiteX5" fmla="*/ 450937 w 4359058"/>
              <a:gd name="connsiteY5" fmla="*/ 1114817 h 1257062"/>
              <a:gd name="connsiteX6" fmla="*/ 526093 w 4359058"/>
              <a:gd name="connsiteY6" fmla="*/ 1164921 h 1257062"/>
              <a:gd name="connsiteX7" fmla="*/ 739036 w 4359058"/>
              <a:gd name="connsiteY7" fmla="*/ 1215025 h 1257062"/>
              <a:gd name="connsiteX8" fmla="*/ 776614 w 4359058"/>
              <a:gd name="connsiteY8" fmla="*/ 1227551 h 1257062"/>
              <a:gd name="connsiteX9" fmla="*/ 876822 w 4359058"/>
              <a:gd name="connsiteY9" fmla="*/ 1252603 h 1257062"/>
              <a:gd name="connsiteX10" fmla="*/ 1252603 w 4359058"/>
              <a:gd name="connsiteY10" fmla="*/ 1240077 h 1257062"/>
              <a:gd name="connsiteX11" fmla="*/ 1327759 w 4359058"/>
              <a:gd name="connsiteY11" fmla="*/ 1177447 h 1257062"/>
              <a:gd name="connsiteX12" fmla="*/ 1402915 w 4359058"/>
              <a:gd name="connsiteY12" fmla="*/ 1152395 h 1257062"/>
              <a:gd name="connsiteX13" fmla="*/ 1453019 w 4359058"/>
              <a:gd name="connsiteY13" fmla="*/ 1139869 h 1257062"/>
              <a:gd name="connsiteX14" fmla="*/ 1565754 w 4359058"/>
              <a:gd name="connsiteY14" fmla="*/ 1127343 h 1257062"/>
              <a:gd name="connsiteX15" fmla="*/ 1653436 w 4359058"/>
              <a:gd name="connsiteY15" fmla="*/ 1114817 h 1257062"/>
              <a:gd name="connsiteX16" fmla="*/ 1766170 w 4359058"/>
              <a:gd name="connsiteY16" fmla="*/ 1077239 h 1257062"/>
              <a:gd name="connsiteX17" fmla="*/ 1803748 w 4359058"/>
              <a:gd name="connsiteY17" fmla="*/ 1064713 h 1257062"/>
              <a:gd name="connsiteX18" fmla="*/ 1891430 w 4359058"/>
              <a:gd name="connsiteY18" fmla="*/ 1052187 h 1257062"/>
              <a:gd name="connsiteX19" fmla="*/ 1916482 w 4359058"/>
              <a:gd name="connsiteY19" fmla="*/ 1027134 h 1257062"/>
              <a:gd name="connsiteX20" fmla="*/ 1979113 w 4359058"/>
              <a:gd name="connsiteY20" fmla="*/ 1014608 h 1257062"/>
              <a:gd name="connsiteX21" fmla="*/ 2091847 w 4359058"/>
              <a:gd name="connsiteY21" fmla="*/ 989556 h 1257062"/>
              <a:gd name="connsiteX22" fmla="*/ 2167003 w 4359058"/>
              <a:gd name="connsiteY22" fmla="*/ 939452 h 1257062"/>
              <a:gd name="connsiteX23" fmla="*/ 2204581 w 4359058"/>
              <a:gd name="connsiteY23" fmla="*/ 914400 h 1257062"/>
              <a:gd name="connsiteX24" fmla="*/ 2279737 w 4359058"/>
              <a:gd name="connsiteY24" fmla="*/ 889348 h 1257062"/>
              <a:gd name="connsiteX25" fmla="*/ 2317315 w 4359058"/>
              <a:gd name="connsiteY25" fmla="*/ 876822 h 1257062"/>
              <a:gd name="connsiteX26" fmla="*/ 2354893 w 4359058"/>
              <a:gd name="connsiteY26" fmla="*/ 851770 h 1257062"/>
              <a:gd name="connsiteX27" fmla="*/ 2480154 w 4359058"/>
              <a:gd name="connsiteY27" fmla="*/ 814192 h 1257062"/>
              <a:gd name="connsiteX28" fmla="*/ 2592888 w 4359058"/>
              <a:gd name="connsiteY28" fmla="*/ 789140 h 1257062"/>
              <a:gd name="connsiteX29" fmla="*/ 2668044 w 4359058"/>
              <a:gd name="connsiteY29" fmla="*/ 751562 h 1257062"/>
              <a:gd name="connsiteX30" fmla="*/ 2718148 w 4359058"/>
              <a:gd name="connsiteY30" fmla="*/ 739036 h 1257062"/>
              <a:gd name="connsiteX31" fmla="*/ 2768252 w 4359058"/>
              <a:gd name="connsiteY31" fmla="*/ 713984 h 1257062"/>
              <a:gd name="connsiteX32" fmla="*/ 2918565 w 4359058"/>
              <a:gd name="connsiteY32" fmla="*/ 688932 h 1257062"/>
              <a:gd name="connsiteX33" fmla="*/ 3043825 w 4359058"/>
              <a:gd name="connsiteY33" fmla="*/ 663880 h 1257062"/>
              <a:gd name="connsiteX34" fmla="*/ 3093929 w 4359058"/>
              <a:gd name="connsiteY34" fmla="*/ 651354 h 1257062"/>
              <a:gd name="connsiteX35" fmla="*/ 3169085 w 4359058"/>
              <a:gd name="connsiteY35" fmla="*/ 626302 h 1257062"/>
              <a:gd name="connsiteX36" fmla="*/ 3206663 w 4359058"/>
              <a:gd name="connsiteY36" fmla="*/ 613776 h 1257062"/>
              <a:gd name="connsiteX37" fmla="*/ 3256767 w 4359058"/>
              <a:gd name="connsiteY37" fmla="*/ 601250 h 1257062"/>
              <a:gd name="connsiteX38" fmla="*/ 3331924 w 4359058"/>
              <a:gd name="connsiteY38" fmla="*/ 576197 h 1257062"/>
              <a:gd name="connsiteX39" fmla="*/ 3369502 w 4359058"/>
              <a:gd name="connsiteY39" fmla="*/ 563671 h 1257062"/>
              <a:gd name="connsiteX40" fmla="*/ 3432132 w 4359058"/>
              <a:gd name="connsiteY40" fmla="*/ 551145 h 1257062"/>
              <a:gd name="connsiteX41" fmla="*/ 3507288 w 4359058"/>
              <a:gd name="connsiteY41" fmla="*/ 526093 h 1257062"/>
              <a:gd name="connsiteX42" fmla="*/ 3594970 w 4359058"/>
              <a:gd name="connsiteY42" fmla="*/ 501041 h 1257062"/>
              <a:gd name="connsiteX43" fmla="*/ 3645074 w 4359058"/>
              <a:gd name="connsiteY43" fmla="*/ 475989 h 1257062"/>
              <a:gd name="connsiteX44" fmla="*/ 3682652 w 4359058"/>
              <a:gd name="connsiteY44" fmla="*/ 463463 h 1257062"/>
              <a:gd name="connsiteX45" fmla="*/ 3770335 w 4359058"/>
              <a:gd name="connsiteY45" fmla="*/ 413359 h 1257062"/>
              <a:gd name="connsiteX46" fmla="*/ 3807913 w 4359058"/>
              <a:gd name="connsiteY46" fmla="*/ 400833 h 1257062"/>
              <a:gd name="connsiteX47" fmla="*/ 3983277 w 4359058"/>
              <a:gd name="connsiteY47" fmla="*/ 300625 h 1257062"/>
              <a:gd name="connsiteX48" fmla="*/ 4020855 w 4359058"/>
              <a:gd name="connsiteY48" fmla="*/ 275573 h 1257062"/>
              <a:gd name="connsiteX49" fmla="*/ 4058433 w 4359058"/>
              <a:gd name="connsiteY49" fmla="*/ 250521 h 1257062"/>
              <a:gd name="connsiteX50" fmla="*/ 4096011 w 4359058"/>
              <a:gd name="connsiteY50" fmla="*/ 237995 h 1257062"/>
              <a:gd name="connsiteX51" fmla="*/ 4133589 w 4359058"/>
              <a:gd name="connsiteY51" fmla="*/ 212943 h 1257062"/>
              <a:gd name="connsiteX52" fmla="*/ 4208745 w 4359058"/>
              <a:gd name="connsiteY52" fmla="*/ 187891 h 1257062"/>
              <a:gd name="connsiteX53" fmla="*/ 4233798 w 4359058"/>
              <a:gd name="connsiteY53" fmla="*/ 162839 h 1257062"/>
              <a:gd name="connsiteX54" fmla="*/ 4283902 w 4359058"/>
              <a:gd name="connsiteY54" fmla="*/ 87682 h 1257062"/>
              <a:gd name="connsiteX55" fmla="*/ 4321480 w 4359058"/>
              <a:gd name="connsiteY55" fmla="*/ 62630 h 1257062"/>
              <a:gd name="connsiteX56" fmla="*/ 4359058 w 4359058"/>
              <a:gd name="connsiteY56" fmla="*/ 0 h 1257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359058" h="1257062">
                <a:moveTo>
                  <a:pt x="0" y="989556"/>
                </a:moveTo>
                <a:cubicBezTo>
                  <a:pt x="162987" y="1016720"/>
                  <a:pt x="17808" y="973740"/>
                  <a:pt x="100208" y="1039660"/>
                </a:cubicBezTo>
                <a:cubicBezTo>
                  <a:pt x="110519" y="1047908"/>
                  <a:pt x="124977" y="1048984"/>
                  <a:pt x="137787" y="1052187"/>
                </a:cubicBezTo>
                <a:cubicBezTo>
                  <a:pt x="211740" y="1070676"/>
                  <a:pt x="252648" y="1069461"/>
                  <a:pt x="338203" y="1077239"/>
                </a:cubicBezTo>
                <a:lnTo>
                  <a:pt x="413359" y="1102291"/>
                </a:lnTo>
                <a:cubicBezTo>
                  <a:pt x="425885" y="1106466"/>
                  <a:pt x="439951" y="1107493"/>
                  <a:pt x="450937" y="1114817"/>
                </a:cubicBezTo>
                <a:lnTo>
                  <a:pt x="526093" y="1164921"/>
                </a:lnTo>
                <a:cubicBezTo>
                  <a:pt x="587520" y="1257062"/>
                  <a:pt x="529631" y="1191758"/>
                  <a:pt x="739036" y="1215025"/>
                </a:cubicBezTo>
                <a:cubicBezTo>
                  <a:pt x="752159" y="1216483"/>
                  <a:pt x="763805" y="1224349"/>
                  <a:pt x="776614" y="1227551"/>
                </a:cubicBezTo>
                <a:lnTo>
                  <a:pt x="876822" y="1252603"/>
                </a:lnTo>
                <a:cubicBezTo>
                  <a:pt x="1002082" y="1248428"/>
                  <a:pt x="1127788" y="1251424"/>
                  <a:pt x="1252603" y="1240077"/>
                </a:cubicBezTo>
                <a:cubicBezTo>
                  <a:pt x="1279292" y="1237651"/>
                  <a:pt x="1309692" y="1187484"/>
                  <a:pt x="1327759" y="1177447"/>
                </a:cubicBezTo>
                <a:cubicBezTo>
                  <a:pt x="1350843" y="1164623"/>
                  <a:pt x="1377296" y="1158800"/>
                  <a:pt x="1402915" y="1152395"/>
                </a:cubicBezTo>
                <a:cubicBezTo>
                  <a:pt x="1419616" y="1148220"/>
                  <a:pt x="1436004" y="1142487"/>
                  <a:pt x="1453019" y="1139869"/>
                </a:cubicBezTo>
                <a:cubicBezTo>
                  <a:pt x="1490389" y="1134120"/>
                  <a:pt x="1528236" y="1132033"/>
                  <a:pt x="1565754" y="1127343"/>
                </a:cubicBezTo>
                <a:cubicBezTo>
                  <a:pt x="1595050" y="1123681"/>
                  <a:pt x="1624209" y="1118992"/>
                  <a:pt x="1653436" y="1114817"/>
                </a:cubicBezTo>
                <a:lnTo>
                  <a:pt x="1766170" y="1077239"/>
                </a:lnTo>
                <a:cubicBezTo>
                  <a:pt x="1778696" y="1073064"/>
                  <a:pt x="1790677" y="1066580"/>
                  <a:pt x="1803748" y="1064713"/>
                </a:cubicBezTo>
                <a:lnTo>
                  <a:pt x="1891430" y="1052187"/>
                </a:lnTo>
                <a:cubicBezTo>
                  <a:pt x="1899781" y="1043836"/>
                  <a:pt x="1905627" y="1031786"/>
                  <a:pt x="1916482" y="1027134"/>
                </a:cubicBezTo>
                <a:cubicBezTo>
                  <a:pt x="1936051" y="1018747"/>
                  <a:pt x="1958166" y="1018417"/>
                  <a:pt x="1979113" y="1014608"/>
                </a:cubicBezTo>
                <a:cubicBezTo>
                  <a:pt x="2000332" y="1010750"/>
                  <a:pt x="2064986" y="1004479"/>
                  <a:pt x="2091847" y="989556"/>
                </a:cubicBezTo>
                <a:cubicBezTo>
                  <a:pt x="2118167" y="974934"/>
                  <a:pt x="2141951" y="956153"/>
                  <a:pt x="2167003" y="939452"/>
                </a:cubicBezTo>
                <a:cubicBezTo>
                  <a:pt x="2179529" y="931101"/>
                  <a:pt x="2190299" y="919161"/>
                  <a:pt x="2204581" y="914400"/>
                </a:cubicBezTo>
                <a:lnTo>
                  <a:pt x="2279737" y="889348"/>
                </a:lnTo>
                <a:cubicBezTo>
                  <a:pt x="2292263" y="885173"/>
                  <a:pt x="2306329" y="884146"/>
                  <a:pt x="2317315" y="876822"/>
                </a:cubicBezTo>
                <a:cubicBezTo>
                  <a:pt x="2329841" y="868471"/>
                  <a:pt x="2341136" y="857884"/>
                  <a:pt x="2354893" y="851770"/>
                </a:cubicBezTo>
                <a:cubicBezTo>
                  <a:pt x="2386117" y="837893"/>
                  <a:pt x="2443719" y="822289"/>
                  <a:pt x="2480154" y="814192"/>
                </a:cubicBezTo>
                <a:cubicBezTo>
                  <a:pt x="2538271" y="801277"/>
                  <a:pt x="2539429" y="804414"/>
                  <a:pt x="2592888" y="789140"/>
                </a:cubicBezTo>
                <a:cubicBezTo>
                  <a:pt x="2698450" y="758979"/>
                  <a:pt x="2558250" y="798617"/>
                  <a:pt x="2668044" y="751562"/>
                </a:cubicBezTo>
                <a:cubicBezTo>
                  <a:pt x="2683867" y="744781"/>
                  <a:pt x="2702029" y="745081"/>
                  <a:pt x="2718148" y="739036"/>
                </a:cubicBezTo>
                <a:cubicBezTo>
                  <a:pt x="2735632" y="732480"/>
                  <a:pt x="2750768" y="720540"/>
                  <a:pt x="2768252" y="713984"/>
                </a:cubicBezTo>
                <a:cubicBezTo>
                  <a:pt x="2813354" y="697071"/>
                  <a:pt x="2874914" y="696207"/>
                  <a:pt x="2918565" y="688932"/>
                </a:cubicBezTo>
                <a:cubicBezTo>
                  <a:pt x="2960566" y="681932"/>
                  <a:pt x="3002516" y="674207"/>
                  <a:pt x="3043825" y="663880"/>
                </a:cubicBezTo>
                <a:cubicBezTo>
                  <a:pt x="3060526" y="659705"/>
                  <a:pt x="3077440" y="656301"/>
                  <a:pt x="3093929" y="651354"/>
                </a:cubicBezTo>
                <a:cubicBezTo>
                  <a:pt x="3119222" y="643766"/>
                  <a:pt x="3144033" y="634653"/>
                  <a:pt x="3169085" y="626302"/>
                </a:cubicBezTo>
                <a:cubicBezTo>
                  <a:pt x="3181611" y="622127"/>
                  <a:pt x="3193854" y="616978"/>
                  <a:pt x="3206663" y="613776"/>
                </a:cubicBezTo>
                <a:cubicBezTo>
                  <a:pt x="3223364" y="609601"/>
                  <a:pt x="3240278" y="606197"/>
                  <a:pt x="3256767" y="601250"/>
                </a:cubicBezTo>
                <a:cubicBezTo>
                  <a:pt x="3282061" y="593662"/>
                  <a:pt x="3306872" y="584548"/>
                  <a:pt x="3331924" y="576197"/>
                </a:cubicBezTo>
                <a:cubicBezTo>
                  <a:pt x="3344450" y="572022"/>
                  <a:pt x="3356555" y="566260"/>
                  <a:pt x="3369502" y="563671"/>
                </a:cubicBezTo>
                <a:cubicBezTo>
                  <a:pt x="3390379" y="559496"/>
                  <a:pt x="3411592" y="556747"/>
                  <a:pt x="3432132" y="551145"/>
                </a:cubicBezTo>
                <a:cubicBezTo>
                  <a:pt x="3457609" y="544197"/>
                  <a:pt x="3481669" y="532498"/>
                  <a:pt x="3507288" y="526093"/>
                </a:cubicBezTo>
                <a:cubicBezTo>
                  <a:pt x="3532713" y="519737"/>
                  <a:pt x="3569812" y="511823"/>
                  <a:pt x="3594970" y="501041"/>
                </a:cubicBezTo>
                <a:cubicBezTo>
                  <a:pt x="3612133" y="493685"/>
                  <a:pt x="3627911" y="483345"/>
                  <a:pt x="3645074" y="475989"/>
                </a:cubicBezTo>
                <a:cubicBezTo>
                  <a:pt x="3657210" y="470788"/>
                  <a:pt x="3670842" y="469368"/>
                  <a:pt x="3682652" y="463463"/>
                </a:cubicBezTo>
                <a:cubicBezTo>
                  <a:pt x="3808449" y="400564"/>
                  <a:pt x="3616612" y="479239"/>
                  <a:pt x="3770335" y="413359"/>
                </a:cubicBezTo>
                <a:cubicBezTo>
                  <a:pt x="3782471" y="408158"/>
                  <a:pt x="3795893" y="406297"/>
                  <a:pt x="3807913" y="400833"/>
                </a:cubicBezTo>
                <a:cubicBezTo>
                  <a:pt x="3907807" y="355427"/>
                  <a:pt x="3899013" y="356801"/>
                  <a:pt x="3983277" y="300625"/>
                </a:cubicBezTo>
                <a:lnTo>
                  <a:pt x="4020855" y="275573"/>
                </a:lnTo>
                <a:cubicBezTo>
                  <a:pt x="4033381" y="267222"/>
                  <a:pt x="4044151" y="255282"/>
                  <a:pt x="4058433" y="250521"/>
                </a:cubicBezTo>
                <a:cubicBezTo>
                  <a:pt x="4070959" y="246346"/>
                  <a:pt x="4084201" y="243900"/>
                  <a:pt x="4096011" y="237995"/>
                </a:cubicBezTo>
                <a:cubicBezTo>
                  <a:pt x="4109476" y="231262"/>
                  <a:pt x="4119832" y="219057"/>
                  <a:pt x="4133589" y="212943"/>
                </a:cubicBezTo>
                <a:cubicBezTo>
                  <a:pt x="4157720" y="202218"/>
                  <a:pt x="4208745" y="187891"/>
                  <a:pt x="4208745" y="187891"/>
                </a:cubicBezTo>
                <a:cubicBezTo>
                  <a:pt x="4217096" y="179540"/>
                  <a:pt x="4226712" y="172287"/>
                  <a:pt x="4233798" y="162839"/>
                </a:cubicBezTo>
                <a:cubicBezTo>
                  <a:pt x="4251863" y="138752"/>
                  <a:pt x="4258850" y="104383"/>
                  <a:pt x="4283902" y="87682"/>
                </a:cubicBezTo>
                <a:lnTo>
                  <a:pt x="4321480" y="62630"/>
                </a:lnTo>
                <a:cubicBezTo>
                  <a:pt x="4351711" y="17284"/>
                  <a:pt x="4339799" y="38517"/>
                  <a:pt x="4359058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886200" y="4495800"/>
            <a:ext cx="2800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Many training examples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29200" y="3048000"/>
            <a:ext cx="2659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Few training examples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43100" y="1905000"/>
            <a:ext cx="57531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7592" name="Group 12"/>
          <p:cNvGrpSpPr>
            <a:grpSpLocks/>
          </p:cNvGrpSpPr>
          <p:nvPr/>
        </p:nvGrpSpPr>
        <p:grpSpPr bwMode="auto">
          <a:xfrm>
            <a:off x="1535113" y="2668588"/>
            <a:ext cx="5329237" cy="3629025"/>
            <a:chOff x="1535703" y="2667794"/>
            <a:chExt cx="5328227" cy="3630493"/>
          </a:xfrm>
        </p:grpSpPr>
        <p:cxnSp>
          <p:nvCxnSpPr>
            <p:cNvPr id="5" name="Straight Arrow Connector 4"/>
            <p:cNvCxnSpPr/>
            <p:nvPr/>
          </p:nvCxnSpPr>
          <p:spPr>
            <a:xfrm rot="5400000" flipH="1" flipV="1">
              <a:off x="304674" y="4267053"/>
              <a:ext cx="3200106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1905520" y="5867900"/>
              <a:ext cx="441876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597" name="TextBox 7"/>
            <p:cNvSpPr txBox="1">
              <a:spLocks noChangeArrowheads="1"/>
            </p:cNvSpPr>
            <p:nvPr/>
          </p:nvSpPr>
          <p:spPr bwMode="auto">
            <a:xfrm>
              <a:off x="3550796" y="5867400"/>
              <a:ext cx="13260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Complexity</a:t>
              </a:r>
            </a:p>
          </p:txBody>
        </p:sp>
        <p:sp>
          <p:nvSpPr>
            <p:cNvPr id="67598" name="TextBox 8"/>
            <p:cNvSpPr txBox="1">
              <a:spLocks noChangeArrowheads="1"/>
            </p:cNvSpPr>
            <p:nvPr/>
          </p:nvSpPr>
          <p:spPr bwMode="auto">
            <a:xfrm>
              <a:off x="5791200" y="5867400"/>
              <a:ext cx="107273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Low Bias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High Variance</a:t>
              </a:r>
            </a:p>
          </p:txBody>
        </p:sp>
        <p:sp>
          <p:nvSpPr>
            <p:cNvPr id="67599" name="TextBox 9"/>
            <p:cNvSpPr txBox="1">
              <a:spLocks noChangeArrowheads="1"/>
            </p:cNvSpPr>
            <p:nvPr/>
          </p:nvSpPr>
          <p:spPr bwMode="auto">
            <a:xfrm>
              <a:off x="1676400" y="5867400"/>
              <a:ext cx="104067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High Bias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Low Variance</a:t>
              </a:r>
            </a:p>
          </p:txBody>
        </p:sp>
        <p:sp>
          <p:nvSpPr>
            <p:cNvPr id="67600" name="TextBox 10"/>
            <p:cNvSpPr txBox="1">
              <a:spLocks noChangeArrowheads="1"/>
            </p:cNvSpPr>
            <p:nvPr/>
          </p:nvSpPr>
          <p:spPr bwMode="auto">
            <a:xfrm rot="-5400000">
              <a:off x="1127593" y="4141670"/>
              <a:ext cx="1185483" cy="369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Test Error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943100" y="3810000"/>
            <a:ext cx="47625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75538" y="6581775"/>
            <a:ext cx="166846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Slide credit: D.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Hoiem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7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 animBg="1"/>
      <p:bldP spid="1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Effect of Training Set Size</a:t>
            </a:r>
          </a:p>
        </p:txBody>
      </p:sp>
      <p:sp>
        <p:nvSpPr>
          <p:cNvPr id="10" name="Freeform 9"/>
          <p:cNvSpPr/>
          <p:nvPr/>
        </p:nvSpPr>
        <p:spPr>
          <a:xfrm>
            <a:off x="1928813" y="3644900"/>
            <a:ext cx="4384675" cy="1349375"/>
          </a:xfrm>
          <a:custGeom>
            <a:avLst/>
            <a:gdLst>
              <a:gd name="connsiteX0" fmla="*/ 0 w 4384110"/>
              <a:gd name="connsiteY0" fmla="*/ 0 h 1349049"/>
              <a:gd name="connsiteX1" fmla="*/ 25052 w 4384110"/>
              <a:gd name="connsiteY1" fmla="*/ 112734 h 1349049"/>
              <a:gd name="connsiteX2" fmla="*/ 75156 w 4384110"/>
              <a:gd name="connsiteY2" fmla="*/ 187890 h 1349049"/>
              <a:gd name="connsiteX3" fmla="*/ 112734 w 4384110"/>
              <a:gd name="connsiteY3" fmla="*/ 212942 h 1349049"/>
              <a:gd name="connsiteX4" fmla="*/ 137787 w 4384110"/>
              <a:gd name="connsiteY4" fmla="*/ 237994 h 1349049"/>
              <a:gd name="connsiteX5" fmla="*/ 212943 w 4384110"/>
              <a:gd name="connsiteY5" fmla="*/ 263047 h 1349049"/>
              <a:gd name="connsiteX6" fmla="*/ 250521 w 4384110"/>
              <a:gd name="connsiteY6" fmla="*/ 275573 h 1349049"/>
              <a:gd name="connsiteX7" fmla="*/ 275573 w 4384110"/>
              <a:gd name="connsiteY7" fmla="*/ 313151 h 1349049"/>
              <a:gd name="connsiteX8" fmla="*/ 313151 w 4384110"/>
              <a:gd name="connsiteY8" fmla="*/ 325677 h 1349049"/>
              <a:gd name="connsiteX9" fmla="*/ 350729 w 4384110"/>
              <a:gd name="connsiteY9" fmla="*/ 350729 h 1349049"/>
              <a:gd name="connsiteX10" fmla="*/ 425885 w 4384110"/>
              <a:gd name="connsiteY10" fmla="*/ 375781 h 1349049"/>
              <a:gd name="connsiteX11" fmla="*/ 463463 w 4384110"/>
              <a:gd name="connsiteY11" fmla="*/ 388307 h 1349049"/>
              <a:gd name="connsiteX12" fmla="*/ 513567 w 4384110"/>
              <a:gd name="connsiteY12" fmla="*/ 400833 h 1349049"/>
              <a:gd name="connsiteX13" fmla="*/ 563671 w 4384110"/>
              <a:gd name="connsiteY13" fmla="*/ 425885 h 1349049"/>
              <a:gd name="connsiteX14" fmla="*/ 651354 w 4384110"/>
              <a:gd name="connsiteY14" fmla="*/ 450937 h 1349049"/>
              <a:gd name="connsiteX15" fmla="*/ 688932 w 4384110"/>
              <a:gd name="connsiteY15" fmla="*/ 475989 h 1349049"/>
              <a:gd name="connsiteX16" fmla="*/ 776614 w 4384110"/>
              <a:gd name="connsiteY16" fmla="*/ 501041 h 1349049"/>
              <a:gd name="connsiteX17" fmla="*/ 814192 w 4384110"/>
              <a:gd name="connsiteY17" fmla="*/ 526093 h 1349049"/>
              <a:gd name="connsiteX18" fmla="*/ 939452 w 4384110"/>
              <a:gd name="connsiteY18" fmla="*/ 563671 h 1349049"/>
              <a:gd name="connsiteX19" fmla="*/ 977030 w 4384110"/>
              <a:gd name="connsiteY19" fmla="*/ 588723 h 1349049"/>
              <a:gd name="connsiteX20" fmla="*/ 1064713 w 4384110"/>
              <a:gd name="connsiteY20" fmla="*/ 613775 h 1349049"/>
              <a:gd name="connsiteX21" fmla="*/ 1139869 w 4384110"/>
              <a:gd name="connsiteY21" fmla="*/ 638827 h 1349049"/>
              <a:gd name="connsiteX22" fmla="*/ 1177447 w 4384110"/>
              <a:gd name="connsiteY22" fmla="*/ 651353 h 1349049"/>
              <a:gd name="connsiteX23" fmla="*/ 1215025 w 4384110"/>
              <a:gd name="connsiteY23" fmla="*/ 676405 h 1349049"/>
              <a:gd name="connsiteX24" fmla="*/ 1277655 w 4384110"/>
              <a:gd name="connsiteY24" fmla="*/ 688931 h 1349049"/>
              <a:gd name="connsiteX25" fmla="*/ 1315233 w 4384110"/>
              <a:gd name="connsiteY25" fmla="*/ 713984 h 1349049"/>
              <a:gd name="connsiteX26" fmla="*/ 1402915 w 4384110"/>
              <a:gd name="connsiteY26" fmla="*/ 739036 h 1349049"/>
              <a:gd name="connsiteX27" fmla="*/ 1478071 w 4384110"/>
              <a:gd name="connsiteY27" fmla="*/ 789140 h 1349049"/>
              <a:gd name="connsiteX28" fmla="*/ 1515650 w 4384110"/>
              <a:gd name="connsiteY28" fmla="*/ 814192 h 1349049"/>
              <a:gd name="connsiteX29" fmla="*/ 1665962 w 4384110"/>
              <a:gd name="connsiteY29" fmla="*/ 864296 h 1349049"/>
              <a:gd name="connsiteX30" fmla="*/ 1703540 w 4384110"/>
              <a:gd name="connsiteY30" fmla="*/ 876822 h 1349049"/>
              <a:gd name="connsiteX31" fmla="*/ 1741118 w 4384110"/>
              <a:gd name="connsiteY31" fmla="*/ 889348 h 1349049"/>
              <a:gd name="connsiteX32" fmla="*/ 1853852 w 4384110"/>
              <a:gd name="connsiteY32" fmla="*/ 951978 h 1349049"/>
              <a:gd name="connsiteX33" fmla="*/ 1891430 w 4384110"/>
              <a:gd name="connsiteY33" fmla="*/ 977030 h 1349049"/>
              <a:gd name="connsiteX34" fmla="*/ 1929008 w 4384110"/>
              <a:gd name="connsiteY34" fmla="*/ 1014608 h 1349049"/>
              <a:gd name="connsiteX35" fmla="*/ 2004165 w 4384110"/>
              <a:gd name="connsiteY35" fmla="*/ 1039660 h 1349049"/>
              <a:gd name="connsiteX36" fmla="*/ 2041743 w 4384110"/>
              <a:gd name="connsiteY36" fmla="*/ 1052186 h 1349049"/>
              <a:gd name="connsiteX37" fmla="*/ 2718148 w 4384110"/>
              <a:gd name="connsiteY37" fmla="*/ 1077238 h 1349049"/>
              <a:gd name="connsiteX38" fmla="*/ 2956143 w 4384110"/>
              <a:gd name="connsiteY38" fmla="*/ 1102290 h 1349049"/>
              <a:gd name="connsiteX39" fmla="*/ 3018773 w 4384110"/>
              <a:gd name="connsiteY39" fmla="*/ 1114816 h 1349049"/>
              <a:gd name="connsiteX40" fmla="*/ 3081403 w 4384110"/>
              <a:gd name="connsiteY40" fmla="*/ 1152394 h 1349049"/>
              <a:gd name="connsiteX41" fmla="*/ 3331924 w 4384110"/>
              <a:gd name="connsiteY41" fmla="*/ 1189973 h 1349049"/>
              <a:gd name="connsiteX42" fmla="*/ 3457184 w 4384110"/>
              <a:gd name="connsiteY42" fmla="*/ 1215025 h 1349049"/>
              <a:gd name="connsiteX43" fmla="*/ 3507288 w 4384110"/>
              <a:gd name="connsiteY43" fmla="*/ 1227551 h 1349049"/>
              <a:gd name="connsiteX44" fmla="*/ 3620022 w 4384110"/>
              <a:gd name="connsiteY44" fmla="*/ 1240077 h 1349049"/>
              <a:gd name="connsiteX45" fmla="*/ 3657600 w 4384110"/>
              <a:gd name="connsiteY45" fmla="*/ 1252603 h 1349049"/>
              <a:gd name="connsiteX46" fmla="*/ 4296428 w 4384110"/>
              <a:gd name="connsiteY46" fmla="*/ 1277655 h 1349049"/>
              <a:gd name="connsiteX47" fmla="*/ 4384110 w 4384110"/>
              <a:gd name="connsiteY47" fmla="*/ 1315233 h 134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384110" h="1349049">
                <a:moveTo>
                  <a:pt x="0" y="0"/>
                </a:moveTo>
                <a:cubicBezTo>
                  <a:pt x="3399" y="20392"/>
                  <a:pt x="10368" y="86303"/>
                  <a:pt x="25052" y="112734"/>
                </a:cubicBezTo>
                <a:cubicBezTo>
                  <a:pt x="39674" y="139054"/>
                  <a:pt x="50104" y="171189"/>
                  <a:pt x="75156" y="187890"/>
                </a:cubicBezTo>
                <a:cubicBezTo>
                  <a:pt x="87682" y="196241"/>
                  <a:pt x="100978" y="203538"/>
                  <a:pt x="112734" y="212942"/>
                </a:cubicBezTo>
                <a:cubicBezTo>
                  <a:pt x="121956" y="220319"/>
                  <a:pt x="127224" y="232712"/>
                  <a:pt x="137787" y="237994"/>
                </a:cubicBezTo>
                <a:cubicBezTo>
                  <a:pt x="161406" y="249804"/>
                  <a:pt x="187891" y="254696"/>
                  <a:pt x="212943" y="263047"/>
                </a:cubicBezTo>
                <a:lnTo>
                  <a:pt x="250521" y="275573"/>
                </a:lnTo>
                <a:cubicBezTo>
                  <a:pt x="258872" y="288099"/>
                  <a:pt x="263818" y="303747"/>
                  <a:pt x="275573" y="313151"/>
                </a:cubicBezTo>
                <a:cubicBezTo>
                  <a:pt x="285883" y="321399"/>
                  <a:pt x="301341" y="319772"/>
                  <a:pt x="313151" y="325677"/>
                </a:cubicBezTo>
                <a:cubicBezTo>
                  <a:pt x="326616" y="332410"/>
                  <a:pt x="336972" y="344615"/>
                  <a:pt x="350729" y="350729"/>
                </a:cubicBezTo>
                <a:cubicBezTo>
                  <a:pt x="374860" y="361454"/>
                  <a:pt x="400833" y="367430"/>
                  <a:pt x="425885" y="375781"/>
                </a:cubicBezTo>
                <a:cubicBezTo>
                  <a:pt x="438411" y="379956"/>
                  <a:pt x="450654" y="385105"/>
                  <a:pt x="463463" y="388307"/>
                </a:cubicBezTo>
                <a:cubicBezTo>
                  <a:pt x="480164" y="392482"/>
                  <a:pt x="497448" y="394788"/>
                  <a:pt x="513567" y="400833"/>
                </a:cubicBezTo>
                <a:cubicBezTo>
                  <a:pt x="531051" y="407389"/>
                  <a:pt x="546508" y="418530"/>
                  <a:pt x="563671" y="425885"/>
                </a:cubicBezTo>
                <a:cubicBezTo>
                  <a:pt x="588827" y="436666"/>
                  <a:pt x="625931" y="444581"/>
                  <a:pt x="651354" y="450937"/>
                </a:cubicBezTo>
                <a:cubicBezTo>
                  <a:pt x="663880" y="459288"/>
                  <a:pt x="675467" y="469256"/>
                  <a:pt x="688932" y="475989"/>
                </a:cubicBezTo>
                <a:cubicBezTo>
                  <a:pt x="706902" y="484974"/>
                  <a:pt x="760561" y="497028"/>
                  <a:pt x="776614" y="501041"/>
                </a:cubicBezTo>
                <a:cubicBezTo>
                  <a:pt x="789140" y="509392"/>
                  <a:pt x="800355" y="520163"/>
                  <a:pt x="814192" y="526093"/>
                </a:cubicBezTo>
                <a:cubicBezTo>
                  <a:pt x="863207" y="547099"/>
                  <a:pt x="888932" y="529991"/>
                  <a:pt x="939452" y="563671"/>
                </a:cubicBezTo>
                <a:cubicBezTo>
                  <a:pt x="951978" y="572022"/>
                  <a:pt x="963565" y="581990"/>
                  <a:pt x="977030" y="588723"/>
                </a:cubicBezTo>
                <a:cubicBezTo>
                  <a:pt x="998079" y="599248"/>
                  <a:pt x="1044645" y="607755"/>
                  <a:pt x="1064713" y="613775"/>
                </a:cubicBezTo>
                <a:cubicBezTo>
                  <a:pt x="1090006" y="621363"/>
                  <a:pt x="1114817" y="630476"/>
                  <a:pt x="1139869" y="638827"/>
                </a:cubicBezTo>
                <a:cubicBezTo>
                  <a:pt x="1152395" y="643002"/>
                  <a:pt x="1166461" y="644029"/>
                  <a:pt x="1177447" y="651353"/>
                </a:cubicBezTo>
                <a:cubicBezTo>
                  <a:pt x="1189973" y="659704"/>
                  <a:pt x="1200929" y="671119"/>
                  <a:pt x="1215025" y="676405"/>
                </a:cubicBezTo>
                <a:cubicBezTo>
                  <a:pt x="1234960" y="683880"/>
                  <a:pt x="1256778" y="684756"/>
                  <a:pt x="1277655" y="688931"/>
                </a:cubicBezTo>
                <a:cubicBezTo>
                  <a:pt x="1290181" y="697282"/>
                  <a:pt x="1301396" y="708054"/>
                  <a:pt x="1315233" y="713984"/>
                </a:cubicBezTo>
                <a:cubicBezTo>
                  <a:pt x="1343613" y="726147"/>
                  <a:pt x="1375491" y="723800"/>
                  <a:pt x="1402915" y="739036"/>
                </a:cubicBezTo>
                <a:cubicBezTo>
                  <a:pt x="1429235" y="753658"/>
                  <a:pt x="1453019" y="772439"/>
                  <a:pt x="1478071" y="789140"/>
                </a:cubicBezTo>
                <a:cubicBezTo>
                  <a:pt x="1490597" y="797491"/>
                  <a:pt x="1501368" y="809431"/>
                  <a:pt x="1515650" y="814192"/>
                </a:cubicBezTo>
                <a:lnTo>
                  <a:pt x="1665962" y="864296"/>
                </a:lnTo>
                <a:lnTo>
                  <a:pt x="1703540" y="876822"/>
                </a:lnTo>
                <a:cubicBezTo>
                  <a:pt x="1716066" y="880997"/>
                  <a:pt x="1730132" y="882024"/>
                  <a:pt x="1741118" y="889348"/>
                </a:cubicBezTo>
                <a:cubicBezTo>
                  <a:pt x="1825817" y="945814"/>
                  <a:pt x="1720920" y="878127"/>
                  <a:pt x="1853852" y="951978"/>
                </a:cubicBezTo>
                <a:cubicBezTo>
                  <a:pt x="1867012" y="959289"/>
                  <a:pt x="1879865" y="967392"/>
                  <a:pt x="1891430" y="977030"/>
                </a:cubicBezTo>
                <a:cubicBezTo>
                  <a:pt x="1905039" y="988371"/>
                  <a:pt x="1913523" y="1006005"/>
                  <a:pt x="1929008" y="1014608"/>
                </a:cubicBezTo>
                <a:cubicBezTo>
                  <a:pt x="1952092" y="1027433"/>
                  <a:pt x="1979113" y="1031309"/>
                  <a:pt x="2004165" y="1039660"/>
                </a:cubicBezTo>
                <a:cubicBezTo>
                  <a:pt x="2016691" y="1043835"/>
                  <a:pt x="2028545" y="1051809"/>
                  <a:pt x="2041743" y="1052186"/>
                </a:cubicBezTo>
                <a:cubicBezTo>
                  <a:pt x="2559563" y="1066981"/>
                  <a:pt x="2334159" y="1057028"/>
                  <a:pt x="2718148" y="1077238"/>
                </a:cubicBezTo>
                <a:cubicBezTo>
                  <a:pt x="2825020" y="1112862"/>
                  <a:pt x="2713179" y="1079151"/>
                  <a:pt x="2956143" y="1102290"/>
                </a:cubicBezTo>
                <a:cubicBezTo>
                  <a:pt x="2977337" y="1104308"/>
                  <a:pt x="2997896" y="1110641"/>
                  <a:pt x="3018773" y="1114816"/>
                </a:cubicBezTo>
                <a:cubicBezTo>
                  <a:pt x="3039650" y="1127342"/>
                  <a:pt x="3059239" y="1142319"/>
                  <a:pt x="3081403" y="1152394"/>
                </a:cubicBezTo>
                <a:cubicBezTo>
                  <a:pt x="3170790" y="1193025"/>
                  <a:pt x="3222018" y="1182123"/>
                  <a:pt x="3331924" y="1189973"/>
                </a:cubicBezTo>
                <a:cubicBezTo>
                  <a:pt x="3373677" y="1198324"/>
                  <a:pt x="3415875" y="1204698"/>
                  <a:pt x="3457184" y="1215025"/>
                </a:cubicBezTo>
                <a:cubicBezTo>
                  <a:pt x="3473885" y="1219200"/>
                  <a:pt x="3490273" y="1224933"/>
                  <a:pt x="3507288" y="1227551"/>
                </a:cubicBezTo>
                <a:cubicBezTo>
                  <a:pt x="3544658" y="1233300"/>
                  <a:pt x="3582444" y="1235902"/>
                  <a:pt x="3620022" y="1240077"/>
                </a:cubicBezTo>
                <a:cubicBezTo>
                  <a:pt x="3632548" y="1244252"/>
                  <a:pt x="3644417" y="1251871"/>
                  <a:pt x="3657600" y="1252603"/>
                </a:cubicBezTo>
                <a:cubicBezTo>
                  <a:pt x="3870378" y="1264424"/>
                  <a:pt x="4296428" y="1277655"/>
                  <a:pt x="4296428" y="1277655"/>
                </a:cubicBezTo>
                <a:cubicBezTo>
                  <a:pt x="4376497" y="1331034"/>
                  <a:pt x="4350294" y="1349049"/>
                  <a:pt x="4384110" y="1315233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916113" y="5308600"/>
            <a:ext cx="4371975" cy="541338"/>
          </a:xfrm>
          <a:custGeom>
            <a:avLst/>
            <a:gdLst>
              <a:gd name="connsiteX0" fmla="*/ 0 w 4371584"/>
              <a:gd name="connsiteY0" fmla="*/ 541208 h 541208"/>
              <a:gd name="connsiteX1" fmla="*/ 450937 w 4371584"/>
              <a:gd name="connsiteY1" fmla="*/ 528682 h 541208"/>
              <a:gd name="connsiteX2" fmla="*/ 563671 w 4371584"/>
              <a:gd name="connsiteY2" fmla="*/ 491104 h 541208"/>
              <a:gd name="connsiteX3" fmla="*/ 626302 w 4371584"/>
              <a:gd name="connsiteY3" fmla="*/ 478578 h 541208"/>
              <a:gd name="connsiteX4" fmla="*/ 776614 w 4371584"/>
              <a:gd name="connsiteY4" fmla="*/ 453526 h 541208"/>
              <a:gd name="connsiteX5" fmla="*/ 851770 w 4371584"/>
              <a:gd name="connsiteY5" fmla="*/ 415948 h 541208"/>
              <a:gd name="connsiteX6" fmla="*/ 889348 w 4371584"/>
              <a:gd name="connsiteY6" fmla="*/ 403421 h 541208"/>
              <a:gd name="connsiteX7" fmla="*/ 914400 w 4371584"/>
              <a:gd name="connsiteY7" fmla="*/ 365843 h 541208"/>
              <a:gd name="connsiteX8" fmla="*/ 951978 w 4371584"/>
              <a:gd name="connsiteY8" fmla="*/ 353317 h 541208"/>
              <a:gd name="connsiteX9" fmla="*/ 1052186 w 4371584"/>
              <a:gd name="connsiteY9" fmla="*/ 328265 h 541208"/>
              <a:gd name="connsiteX10" fmla="*/ 1177447 w 4371584"/>
              <a:gd name="connsiteY10" fmla="*/ 303213 h 541208"/>
              <a:gd name="connsiteX11" fmla="*/ 1778696 w 4371584"/>
              <a:gd name="connsiteY11" fmla="*/ 278161 h 541208"/>
              <a:gd name="connsiteX12" fmla="*/ 2167003 w 4371584"/>
              <a:gd name="connsiteY12" fmla="*/ 253109 h 541208"/>
              <a:gd name="connsiteX13" fmla="*/ 2217107 w 4371584"/>
              <a:gd name="connsiteY13" fmla="*/ 240583 h 541208"/>
              <a:gd name="connsiteX14" fmla="*/ 2342367 w 4371584"/>
              <a:gd name="connsiteY14" fmla="*/ 215531 h 541208"/>
              <a:gd name="connsiteX15" fmla="*/ 2392471 w 4371584"/>
              <a:gd name="connsiteY15" fmla="*/ 203005 h 541208"/>
              <a:gd name="connsiteX16" fmla="*/ 2592888 w 4371584"/>
              <a:gd name="connsiteY16" fmla="*/ 190479 h 541208"/>
              <a:gd name="connsiteX17" fmla="*/ 2680570 w 4371584"/>
              <a:gd name="connsiteY17" fmla="*/ 165427 h 541208"/>
              <a:gd name="connsiteX18" fmla="*/ 2743200 w 4371584"/>
              <a:gd name="connsiteY18" fmla="*/ 152901 h 541208"/>
              <a:gd name="connsiteX19" fmla="*/ 2793304 w 4371584"/>
              <a:gd name="connsiteY19" fmla="*/ 140375 h 541208"/>
              <a:gd name="connsiteX20" fmla="*/ 3068877 w 4371584"/>
              <a:gd name="connsiteY20" fmla="*/ 127849 h 541208"/>
              <a:gd name="connsiteX21" fmla="*/ 3519814 w 4371584"/>
              <a:gd name="connsiteY21" fmla="*/ 102797 h 541208"/>
              <a:gd name="connsiteX22" fmla="*/ 3807913 w 4371584"/>
              <a:gd name="connsiteY22" fmla="*/ 90271 h 541208"/>
              <a:gd name="connsiteX23" fmla="*/ 3945699 w 4371584"/>
              <a:gd name="connsiteY23" fmla="*/ 52693 h 541208"/>
              <a:gd name="connsiteX24" fmla="*/ 3983277 w 4371584"/>
              <a:gd name="connsiteY24" fmla="*/ 40167 h 541208"/>
              <a:gd name="connsiteX25" fmla="*/ 4221271 w 4371584"/>
              <a:gd name="connsiteY25" fmla="*/ 27641 h 541208"/>
              <a:gd name="connsiteX26" fmla="*/ 4271376 w 4371584"/>
              <a:gd name="connsiteY26" fmla="*/ 15115 h 541208"/>
              <a:gd name="connsiteX27" fmla="*/ 4308954 w 4371584"/>
              <a:gd name="connsiteY27" fmla="*/ 2589 h 541208"/>
              <a:gd name="connsiteX28" fmla="*/ 4371584 w 4371584"/>
              <a:gd name="connsiteY28" fmla="*/ 2589 h 54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371584" h="541208">
                <a:moveTo>
                  <a:pt x="0" y="541208"/>
                </a:moveTo>
                <a:cubicBezTo>
                  <a:pt x="150312" y="537033"/>
                  <a:pt x="300949" y="539395"/>
                  <a:pt x="450937" y="528682"/>
                </a:cubicBezTo>
                <a:cubicBezTo>
                  <a:pt x="489909" y="525898"/>
                  <a:pt x="525396" y="498759"/>
                  <a:pt x="563671" y="491104"/>
                </a:cubicBezTo>
                <a:cubicBezTo>
                  <a:pt x="584548" y="486929"/>
                  <a:pt x="605301" y="482078"/>
                  <a:pt x="626302" y="478578"/>
                </a:cubicBezTo>
                <a:cubicBezTo>
                  <a:pt x="689933" y="467973"/>
                  <a:pt x="717575" y="468286"/>
                  <a:pt x="776614" y="453526"/>
                </a:cubicBezTo>
                <a:cubicBezTo>
                  <a:pt x="839580" y="437784"/>
                  <a:pt x="790543" y="446562"/>
                  <a:pt x="851770" y="415948"/>
                </a:cubicBezTo>
                <a:cubicBezTo>
                  <a:pt x="863580" y="410043"/>
                  <a:pt x="876822" y="407597"/>
                  <a:pt x="889348" y="403421"/>
                </a:cubicBezTo>
                <a:cubicBezTo>
                  <a:pt x="897699" y="390895"/>
                  <a:pt x="902645" y="375247"/>
                  <a:pt x="914400" y="365843"/>
                </a:cubicBezTo>
                <a:cubicBezTo>
                  <a:pt x="924710" y="357595"/>
                  <a:pt x="939240" y="356791"/>
                  <a:pt x="951978" y="353317"/>
                </a:cubicBezTo>
                <a:cubicBezTo>
                  <a:pt x="985195" y="344258"/>
                  <a:pt x="1018424" y="335017"/>
                  <a:pt x="1052186" y="328265"/>
                </a:cubicBezTo>
                <a:lnTo>
                  <a:pt x="1177447" y="303213"/>
                </a:lnTo>
                <a:cubicBezTo>
                  <a:pt x="1416179" y="255467"/>
                  <a:pt x="1218781" y="291182"/>
                  <a:pt x="1778696" y="278161"/>
                </a:cubicBezTo>
                <a:cubicBezTo>
                  <a:pt x="1931317" y="227287"/>
                  <a:pt x="1767086" y="278104"/>
                  <a:pt x="2167003" y="253109"/>
                </a:cubicBezTo>
                <a:cubicBezTo>
                  <a:pt x="2184185" y="252035"/>
                  <a:pt x="2200274" y="244190"/>
                  <a:pt x="2217107" y="240583"/>
                </a:cubicBezTo>
                <a:cubicBezTo>
                  <a:pt x="2258742" y="231661"/>
                  <a:pt x="2301058" y="225858"/>
                  <a:pt x="2342367" y="215531"/>
                </a:cubicBezTo>
                <a:cubicBezTo>
                  <a:pt x="2359068" y="211356"/>
                  <a:pt x="2375341" y="204718"/>
                  <a:pt x="2392471" y="203005"/>
                </a:cubicBezTo>
                <a:cubicBezTo>
                  <a:pt x="2459075" y="196345"/>
                  <a:pt x="2526082" y="194654"/>
                  <a:pt x="2592888" y="190479"/>
                </a:cubicBezTo>
                <a:cubicBezTo>
                  <a:pt x="2634735" y="176530"/>
                  <a:pt x="2633385" y="175913"/>
                  <a:pt x="2680570" y="165427"/>
                </a:cubicBezTo>
                <a:cubicBezTo>
                  <a:pt x="2701353" y="160809"/>
                  <a:pt x="2722417" y="157519"/>
                  <a:pt x="2743200" y="152901"/>
                </a:cubicBezTo>
                <a:cubicBezTo>
                  <a:pt x="2760005" y="149166"/>
                  <a:pt x="2776139" y="141695"/>
                  <a:pt x="2793304" y="140375"/>
                </a:cubicBezTo>
                <a:cubicBezTo>
                  <a:pt x="2884986" y="133323"/>
                  <a:pt x="2977019" y="132024"/>
                  <a:pt x="3068877" y="127849"/>
                </a:cubicBezTo>
                <a:cubicBezTo>
                  <a:pt x="3237973" y="71484"/>
                  <a:pt x="3085502" y="118308"/>
                  <a:pt x="3519814" y="102797"/>
                </a:cubicBezTo>
                <a:lnTo>
                  <a:pt x="3807913" y="90271"/>
                </a:lnTo>
                <a:cubicBezTo>
                  <a:pt x="3896437" y="72566"/>
                  <a:pt x="3850345" y="84478"/>
                  <a:pt x="3945699" y="52693"/>
                </a:cubicBezTo>
                <a:cubicBezTo>
                  <a:pt x="3958225" y="48518"/>
                  <a:pt x="3970092" y="40861"/>
                  <a:pt x="3983277" y="40167"/>
                </a:cubicBezTo>
                <a:lnTo>
                  <a:pt x="4221271" y="27641"/>
                </a:lnTo>
                <a:cubicBezTo>
                  <a:pt x="4237973" y="23466"/>
                  <a:pt x="4254823" y="19844"/>
                  <a:pt x="4271376" y="15115"/>
                </a:cubicBezTo>
                <a:cubicBezTo>
                  <a:pt x="4284072" y="11488"/>
                  <a:pt x="4295852" y="4227"/>
                  <a:pt x="4308954" y="2589"/>
                </a:cubicBezTo>
                <a:cubicBezTo>
                  <a:pt x="4329669" y="0"/>
                  <a:pt x="4350707" y="2589"/>
                  <a:pt x="4371584" y="2589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257800" y="4354513"/>
            <a:ext cx="989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Testing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105400" y="5497513"/>
            <a:ext cx="108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Training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2020094" y="4990306"/>
            <a:ext cx="1295400" cy="1588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743200" y="4800600"/>
            <a:ext cx="2249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Generalization Error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17700" y="5257800"/>
            <a:ext cx="6235700" cy="63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19288" y="3024414"/>
            <a:ext cx="62357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8619" name="Group 3"/>
          <p:cNvGrpSpPr>
            <a:grpSpLocks/>
          </p:cNvGrpSpPr>
          <p:nvPr/>
        </p:nvGrpSpPr>
        <p:grpSpPr bwMode="auto">
          <a:xfrm>
            <a:off x="1535113" y="2668588"/>
            <a:ext cx="4789487" cy="3568700"/>
            <a:chOff x="1535668" y="2667794"/>
            <a:chExt cx="4788932" cy="3568938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905512" y="5866819"/>
              <a:ext cx="441908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623" name="TextBox 6"/>
            <p:cNvSpPr txBox="1">
              <a:spLocks noChangeArrowheads="1"/>
            </p:cNvSpPr>
            <p:nvPr/>
          </p:nvSpPr>
          <p:spPr bwMode="auto">
            <a:xfrm>
              <a:off x="2743200" y="5867400"/>
              <a:ext cx="32240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Number of Training Examples</a:t>
              </a:r>
            </a:p>
          </p:txBody>
        </p:sp>
        <p:sp>
          <p:nvSpPr>
            <p:cNvPr id="68624" name="TextBox 9"/>
            <p:cNvSpPr txBox="1">
              <a:spLocks noChangeArrowheads="1"/>
            </p:cNvSpPr>
            <p:nvPr/>
          </p:nvSpPr>
          <p:spPr bwMode="auto">
            <a:xfrm rot="-5400000">
              <a:off x="1371520" y="4141636"/>
              <a:ext cx="697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Error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rot="5400000" flipH="1" flipV="1">
              <a:off x="304413" y="4267307"/>
              <a:ext cx="3200613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620" name="Rectangle 19"/>
          <p:cNvSpPr>
            <a:spLocks noChangeArrowheads="1"/>
          </p:cNvSpPr>
          <p:nvPr/>
        </p:nvSpPr>
        <p:spPr bwMode="auto">
          <a:xfrm>
            <a:off x="3048000" y="1981200"/>
            <a:ext cx="2505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Fixed prediction model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00686" y="6581775"/>
            <a:ext cx="1843314" cy="27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Adapted from D.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Hoiem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/>
          <a:srcRect l="3376" t="4401" r="3170" b="23959"/>
          <a:stretch/>
        </p:blipFill>
        <p:spPr>
          <a:xfrm>
            <a:off x="5752306" y="1606551"/>
            <a:ext cx="2984616" cy="107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/>
      <p:bldP spid="15" grpId="0" animBg="1"/>
      <p:bldP spid="1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the trade-off between bias and variance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748972"/>
            <a:ext cx="8229600" cy="4377192"/>
          </a:xfrm>
        </p:spPr>
        <p:txBody>
          <a:bodyPr/>
          <a:lstStyle/>
          <a:p>
            <a:r>
              <a:rPr lang="en-US" dirty="0"/>
              <a:t>Need validation set (separate from the test set)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10200" y="5410200"/>
            <a:ext cx="168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Training error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86400" y="3505200"/>
            <a:ext cx="18902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Validation error</a:t>
            </a:r>
          </a:p>
        </p:txBody>
      </p:sp>
      <p:sp>
        <p:nvSpPr>
          <p:cNvPr id="18" name="Freeform 17"/>
          <p:cNvSpPr/>
          <p:nvPr/>
        </p:nvSpPr>
        <p:spPr>
          <a:xfrm>
            <a:off x="1816100" y="4791075"/>
            <a:ext cx="4284663" cy="1155700"/>
          </a:xfrm>
          <a:custGeom>
            <a:avLst/>
            <a:gdLst>
              <a:gd name="connsiteX0" fmla="*/ 0 w 4283901"/>
              <a:gd name="connsiteY0" fmla="*/ 0 h 1156249"/>
              <a:gd name="connsiteX1" fmla="*/ 313151 w 4283901"/>
              <a:gd name="connsiteY1" fmla="*/ 162839 h 1156249"/>
              <a:gd name="connsiteX2" fmla="*/ 375781 w 4283901"/>
              <a:gd name="connsiteY2" fmla="*/ 200417 h 1156249"/>
              <a:gd name="connsiteX3" fmla="*/ 413359 w 4283901"/>
              <a:gd name="connsiteY3" fmla="*/ 212943 h 1156249"/>
              <a:gd name="connsiteX4" fmla="*/ 488515 w 4283901"/>
              <a:gd name="connsiteY4" fmla="*/ 263047 h 1156249"/>
              <a:gd name="connsiteX5" fmla="*/ 563671 w 4283901"/>
              <a:gd name="connsiteY5" fmla="*/ 300625 h 1156249"/>
              <a:gd name="connsiteX6" fmla="*/ 601249 w 4283901"/>
              <a:gd name="connsiteY6" fmla="*/ 325677 h 1156249"/>
              <a:gd name="connsiteX7" fmla="*/ 701458 w 4283901"/>
              <a:gd name="connsiteY7" fmla="*/ 363255 h 1156249"/>
              <a:gd name="connsiteX8" fmla="*/ 751562 w 4283901"/>
              <a:gd name="connsiteY8" fmla="*/ 375781 h 1156249"/>
              <a:gd name="connsiteX9" fmla="*/ 789140 w 4283901"/>
              <a:gd name="connsiteY9" fmla="*/ 388307 h 1156249"/>
              <a:gd name="connsiteX10" fmla="*/ 1027134 w 4283901"/>
              <a:gd name="connsiteY10" fmla="*/ 413359 h 1156249"/>
              <a:gd name="connsiteX11" fmla="*/ 1114816 w 4283901"/>
              <a:gd name="connsiteY11" fmla="*/ 450937 h 1156249"/>
              <a:gd name="connsiteX12" fmla="*/ 1189973 w 4283901"/>
              <a:gd name="connsiteY12" fmla="*/ 501042 h 1156249"/>
              <a:gd name="connsiteX13" fmla="*/ 1227551 w 4283901"/>
              <a:gd name="connsiteY13" fmla="*/ 526094 h 1156249"/>
              <a:gd name="connsiteX14" fmla="*/ 1265129 w 4283901"/>
              <a:gd name="connsiteY14" fmla="*/ 538620 h 1156249"/>
              <a:gd name="connsiteX15" fmla="*/ 1302707 w 4283901"/>
              <a:gd name="connsiteY15" fmla="*/ 563672 h 1156249"/>
              <a:gd name="connsiteX16" fmla="*/ 1427967 w 4283901"/>
              <a:gd name="connsiteY16" fmla="*/ 601250 h 1156249"/>
              <a:gd name="connsiteX17" fmla="*/ 1515649 w 4283901"/>
              <a:gd name="connsiteY17" fmla="*/ 613776 h 1156249"/>
              <a:gd name="connsiteX18" fmla="*/ 1590805 w 4283901"/>
              <a:gd name="connsiteY18" fmla="*/ 626302 h 1156249"/>
              <a:gd name="connsiteX19" fmla="*/ 1703540 w 4283901"/>
              <a:gd name="connsiteY19" fmla="*/ 651354 h 1156249"/>
              <a:gd name="connsiteX20" fmla="*/ 1816274 w 4283901"/>
              <a:gd name="connsiteY20" fmla="*/ 688932 h 1156249"/>
              <a:gd name="connsiteX21" fmla="*/ 1903956 w 4283901"/>
              <a:gd name="connsiteY21" fmla="*/ 713984 h 1156249"/>
              <a:gd name="connsiteX22" fmla="*/ 1929008 w 4283901"/>
              <a:gd name="connsiteY22" fmla="*/ 751562 h 1156249"/>
              <a:gd name="connsiteX23" fmla="*/ 2016690 w 4283901"/>
              <a:gd name="connsiteY23" fmla="*/ 789140 h 1156249"/>
              <a:gd name="connsiteX24" fmla="*/ 2066794 w 4283901"/>
              <a:gd name="connsiteY24" fmla="*/ 801666 h 1156249"/>
              <a:gd name="connsiteX25" fmla="*/ 2104373 w 4283901"/>
              <a:gd name="connsiteY25" fmla="*/ 814192 h 1156249"/>
              <a:gd name="connsiteX26" fmla="*/ 2229633 w 4283901"/>
              <a:gd name="connsiteY26" fmla="*/ 826718 h 1156249"/>
              <a:gd name="connsiteX27" fmla="*/ 2342367 w 4283901"/>
              <a:gd name="connsiteY27" fmla="*/ 839244 h 1156249"/>
              <a:gd name="connsiteX28" fmla="*/ 2430049 w 4283901"/>
              <a:gd name="connsiteY28" fmla="*/ 864296 h 1156249"/>
              <a:gd name="connsiteX29" fmla="*/ 2505205 w 4283901"/>
              <a:gd name="connsiteY29" fmla="*/ 889348 h 1156249"/>
              <a:gd name="connsiteX30" fmla="*/ 2580362 w 4283901"/>
              <a:gd name="connsiteY30" fmla="*/ 914400 h 1156249"/>
              <a:gd name="connsiteX31" fmla="*/ 2617940 w 4283901"/>
              <a:gd name="connsiteY31" fmla="*/ 926927 h 1156249"/>
              <a:gd name="connsiteX32" fmla="*/ 2668044 w 4283901"/>
              <a:gd name="connsiteY32" fmla="*/ 939453 h 1156249"/>
              <a:gd name="connsiteX33" fmla="*/ 2743200 w 4283901"/>
              <a:gd name="connsiteY33" fmla="*/ 964505 h 1156249"/>
              <a:gd name="connsiteX34" fmla="*/ 2793304 w 4283901"/>
              <a:gd name="connsiteY34" fmla="*/ 977031 h 1156249"/>
              <a:gd name="connsiteX35" fmla="*/ 2830882 w 4283901"/>
              <a:gd name="connsiteY35" fmla="*/ 1002083 h 1156249"/>
              <a:gd name="connsiteX36" fmla="*/ 2956142 w 4283901"/>
              <a:gd name="connsiteY36" fmla="*/ 1039661 h 1156249"/>
              <a:gd name="connsiteX37" fmla="*/ 3031299 w 4283901"/>
              <a:gd name="connsiteY37" fmla="*/ 1052187 h 1156249"/>
              <a:gd name="connsiteX38" fmla="*/ 3219189 w 4283901"/>
              <a:gd name="connsiteY38" fmla="*/ 1114817 h 1156249"/>
              <a:gd name="connsiteX39" fmla="*/ 3306871 w 4283901"/>
              <a:gd name="connsiteY39" fmla="*/ 1139869 h 1156249"/>
              <a:gd name="connsiteX40" fmla="*/ 3382027 w 4283901"/>
              <a:gd name="connsiteY40" fmla="*/ 1152395 h 1156249"/>
              <a:gd name="connsiteX41" fmla="*/ 4283901 w 4283901"/>
              <a:gd name="connsiteY41" fmla="*/ 1152395 h 115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283901" h="1156249">
                <a:moveTo>
                  <a:pt x="0" y="0"/>
                </a:moveTo>
                <a:cubicBezTo>
                  <a:pt x="135194" y="45068"/>
                  <a:pt x="39042" y="10556"/>
                  <a:pt x="313151" y="162839"/>
                </a:cubicBezTo>
                <a:cubicBezTo>
                  <a:pt x="334433" y="174663"/>
                  <a:pt x="354005" y="189529"/>
                  <a:pt x="375781" y="200417"/>
                </a:cubicBezTo>
                <a:cubicBezTo>
                  <a:pt x="387591" y="206322"/>
                  <a:pt x="401817" y="206531"/>
                  <a:pt x="413359" y="212943"/>
                </a:cubicBezTo>
                <a:cubicBezTo>
                  <a:pt x="439679" y="227565"/>
                  <a:pt x="461585" y="249582"/>
                  <a:pt x="488515" y="263047"/>
                </a:cubicBezTo>
                <a:cubicBezTo>
                  <a:pt x="513567" y="275573"/>
                  <a:pt x="539187" y="287023"/>
                  <a:pt x="563671" y="300625"/>
                </a:cubicBezTo>
                <a:cubicBezTo>
                  <a:pt x="576831" y="307936"/>
                  <a:pt x="587784" y="318944"/>
                  <a:pt x="601249" y="325677"/>
                </a:cubicBezTo>
                <a:cubicBezTo>
                  <a:pt x="618901" y="334503"/>
                  <a:pt x="676160" y="356027"/>
                  <a:pt x="701458" y="363255"/>
                </a:cubicBezTo>
                <a:cubicBezTo>
                  <a:pt x="718011" y="367984"/>
                  <a:pt x="735009" y="371052"/>
                  <a:pt x="751562" y="375781"/>
                </a:cubicBezTo>
                <a:cubicBezTo>
                  <a:pt x="764258" y="379408"/>
                  <a:pt x="776193" y="385718"/>
                  <a:pt x="789140" y="388307"/>
                </a:cubicBezTo>
                <a:cubicBezTo>
                  <a:pt x="859270" y="402333"/>
                  <a:pt x="962050" y="407935"/>
                  <a:pt x="1027134" y="413359"/>
                </a:cubicBezTo>
                <a:cubicBezTo>
                  <a:pt x="1066009" y="426317"/>
                  <a:pt x="1076120" y="427720"/>
                  <a:pt x="1114816" y="450937"/>
                </a:cubicBezTo>
                <a:cubicBezTo>
                  <a:pt x="1140634" y="466428"/>
                  <a:pt x="1164921" y="484340"/>
                  <a:pt x="1189973" y="501042"/>
                </a:cubicBezTo>
                <a:cubicBezTo>
                  <a:pt x="1202499" y="509393"/>
                  <a:pt x="1213269" y="521333"/>
                  <a:pt x="1227551" y="526094"/>
                </a:cubicBezTo>
                <a:cubicBezTo>
                  <a:pt x="1240077" y="530269"/>
                  <a:pt x="1253319" y="532715"/>
                  <a:pt x="1265129" y="538620"/>
                </a:cubicBezTo>
                <a:cubicBezTo>
                  <a:pt x="1278594" y="545353"/>
                  <a:pt x="1288950" y="557558"/>
                  <a:pt x="1302707" y="563672"/>
                </a:cubicBezTo>
                <a:cubicBezTo>
                  <a:pt x="1325333" y="573728"/>
                  <a:pt x="1397137" y="595644"/>
                  <a:pt x="1427967" y="601250"/>
                </a:cubicBezTo>
                <a:cubicBezTo>
                  <a:pt x="1457015" y="606531"/>
                  <a:pt x="1486468" y="609287"/>
                  <a:pt x="1515649" y="613776"/>
                </a:cubicBezTo>
                <a:cubicBezTo>
                  <a:pt x="1540751" y="617638"/>
                  <a:pt x="1565817" y="621759"/>
                  <a:pt x="1590805" y="626302"/>
                </a:cubicBezTo>
                <a:cubicBezTo>
                  <a:pt x="1618726" y="631378"/>
                  <a:pt x="1674498" y="642418"/>
                  <a:pt x="1703540" y="651354"/>
                </a:cubicBezTo>
                <a:cubicBezTo>
                  <a:pt x="1741399" y="663003"/>
                  <a:pt x="1777846" y="679325"/>
                  <a:pt x="1816274" y="688932"/>
                </a:cubicBezTo>
                <a:cubicBezTo>
                  <a:pt x="1879187" y="704660"/>
                  <a:pt x="1850046" y="696014"/>
                  <a:pt x="1903956" y="713984"/>
                </a:cubicBezTo>
                <a:cubicBezTo>
                  <a:pt x="1912307" y="726510"/>
                  <a:pt x="1917443" y="741924"/>
                  <a:pt x="1929008" y="751562"/>
                </a:cubicBezTo>
                <a:cubicBezTo>
                  <a:pt x="1946435" y="766085"/>
                  <a:pt x="1992854" y="782330"/>
                  <a:pt x="2016690" y="789140"/>
                </a:cubicBezTo>
                <a:cubicBezTo>
                  <a:pt x="2033243" y="793869"/>
                  <a:pt x="2050241" y="796937"/>
                  <a:pt x="2066794" y="801666"/>
                </a:cubicBezTo>
                <a:cubicBezTo>
                  <a:pt x="2079490" y="805293"/>
                  <a:pt x="2091323" y="812184"/>
                  <a:pt x="2104373" y="814192"/>
                </a:cubicBezTo>
                <a:cubicBezTo>
                  <a:pt x="2145847" y="820573"/>
                  <a:pt x="2187902" y="822325"/>
                  <a:pt x="2229633" y="826718"/>
                </a:cubicBezTo>
                <a:lnTo>
                  <a:pt x="2342367" y="839244"/>
                </a:lnTo>
                <a:cubicBezTo>
                  <a:pt x="2468655" y="881340"/>
                  <a:pt x="2272766" y="817111"/>
                  <a:pt x="2430049" y="864296"/>
                </a:cubicBezTo>
                <a:cubicBezTo>
                  <a:pt x="2455342" y="871884"/>
                  <a:pt x="2480153" y="880997"/>
                  <a:pt x="2505205" y="889348"/>
                </a:cubicBezTo>
                <a:lnTo>
                  <a:pt x="2580362" y="914400"/>
                </a:lnTo>
                <a:cubicBezTo>
                  <a:pt x="2592888" y="918576"/>
                  <a:pt x="2605131" y="923725"/>
                  <a:pt x="2617940" y="926927"/>
                </a:cubicBezTo>
                <a:cubicBezTo>
                  <a:pt x="2634641" y="931102"/>
                  <a:pt x="2651555" y="934506"/>
                  <a:pt x="2668044" y="939453"/>
                </a:cubicBezTo>
                <a:cubicBezTo>
                  <a:pt x="2693337" y="947041"/>
                  <a:pt x="2717581" y="958100"/>
                  <a:pt x="2743200" y="964505"/>
                </a:cubicBezTo>
                <a:lnTo>
                  <a:pt x="2793304" y="977031"/>
                </a:lnTo>
                <a:cubicBezTo>
                  <a:pt x="2805830" y="985382"/>
                  <a:pt x="2817125" y="995969"/>
                  <a:pt x="2830882" y="1002083"/>
                </a:cubicBezTo>
                <a:cubicBezTo>
                  <a:pt x="2857026" y="1013702"/>
                  <a:pt x="2923019" y="1033036"/>
                  <a:pt x="2956142" y="1039661"/>
                </a:cubicBezTo>
                <a:cubicBezTo>
                  <a:pt x="2981047" y="1044642"/>
                  <a:pt x="3006247" y="1048012"/>
                  <a:pt x="3031299" y="1052187"/>
                </a:cubicBezTo>
                <a:lnTo>
                  <a:pt x="3219189" y="1114817"/>
                </a:lnTo>
                <a:cubicBezTo>
                  <a:pt x="3255004" y="1126755"/>
                  <a:pt x="3267550" y="1132005"/>
                  <a:pt x="3306871" y="1139869"/>
                </a:cubicBezTo>
                <a:cubicBezTo>
                  <a:pt x="3331775" y="1144850"/>
                  <a:pt x="3356632" y="1152069"/>
                  <a:pt x="3382027" y="1152395"/>
                </a:cubicBezTo>
                <a:cubicBezTo>
                  <a:pt x="3682627" y="1156249"/>
                  <a:pt x="3983276" y="1152395"/>
                  <a:pt x="4283901" y="1152395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1828800" y="2987675"/>
            <a:ext cx="4422775" cy="1252538"/>
          </a:xfrm>
          <a:custGeom>
            <a:avLst/>
            <a:gdLst>
              <a:gd name="connsiteX0" fmla="*/ 0 w 4423249"/>
              <a:gd name="connsiteY0" fmla="*/ 0 h 1252602"/>
              <a:gd name="connsiteX1" fmla="*/ 62630 w 4423249"/>
              <a:gd name="connsiteY1" fmla="*/ 12526 h 1252602"/>
              <a:gd name="connsiteX2" fmla="*/ 162838 w 4423249"/>
              <a:gd name="connsiteY2" fmla="*/ 25052 h 1252602"/>
              <a:gd name="connsiteX3" fmla="*/ 237995 w 4423249"/>
              <a:gd name="connsiteY3" fmla="*/ 50104 h 1252602"/>
              <a:gd name="connsiteX4" fmla="*/ 275573 w 4423249"/>
              <a:gd name="connsiteY4" fmla="*/ 75156 h 1252602"/>
              <a:gd name="connsiteX5" fmla="*/ 313151 w 4423249"/>
              <a:gd name="connsiteY5" fmla="*/ 87682 h 1252602"/>
              <a:gd name="connsiteX6" fmla="*/ 713984 w 4423249"/>
              <a:gd name="connsiteY6" fmla="*/ 100208 h 1252602"/>
              <a:gd name="connsiteX7" fmla="*/ 789140 w 4423249"/>
              <a:gd name="connsiteY7" fmla="*/ 125260 h 1252602"/>
              <a:gd name="connsiteX8" fmla="*/ 926926 w 4423249"/>
              <a:gd name="connsiteY8" fmla="*/ 150312 h 1252602"/>
              <a:gd name="connsiteX9" fmla="*/ 989556 w 4423249"/>
              <a:gd name="connsiteY9" fmla="*/ 187890 h 1252602"/>
              <a:gd name="connsiteX10" fmla="*/ 1027134 w 4423249"/>
              <a:gd name="connsiteY10" fmla="*/ 200416 h 1252602"/>
              <a:gd name="connsiteX11" fmla="*/ 1102290 w 4423249"/>
              <a:gd name="connsiteY11" fmla="*/ 237994 h 1252602"/>
              <a:gd name="connsiteX12" fmla="*/ 1277655 w 4423249"/>
              <a:gd name="connsiteY12" fmla="*/ 250520 h 1252602"/>
              <a:gd name="connsiteX13" fmla="*/ 1352811 w 4423249"/>
              <a:gd name="connsiteY13" fmla="*/ 275572 h 1252602"/>
              <a:gd name="connsiteX14" fmla="*/ 1427967 w 4423249"/>
              <a:gd name="connsiteY14" fmla="*/ 350728 h 1252602"/>
              <a:gd name="connsiteX15" fmla="*/ 1503123 w 4423249"/>
              <a:gd name="connsiteY15" fmla="*/ 413358 h 1252602"/>
              <a:gd name="connsiteX16" fmla="*/ 1678488 w 4423249"/>
              <a:gd name="connsiteY16" fmla="*/ 450937 h 1252602"/>
              <a:gd name="connsiteX17" fmla="*/ 1778696 w 4423249"/>
              <a:gd name="connsiteY17" fmla="*/ 463463 h 1252602"/>
              <a:gd name="connsiteX18" fmla="*/ 1954060 w 4423249"/>
              <a:gd name="connsiteY18" fmla="*/ 488515 h 1252602"/>
              <a:gd name="connsiteX19" fmla="*/ 2029216 w 4423249"/>
              <a:gd name="connsiteY19" fmla="*/ 526093 h 1252602"/>
              <a:gd name="connsiteX20" fmla="*/ 2054268 w 4423249"/>
              <a:gd name="connsiteY20" fmla="*/ 563671 h 1252602"/>
              <a:gd name="connsiteX21" fmla="*/ 2091847 w 4423249"/>
              <a:gd name="connsiteY21" fmla="*/ 588723 h 1252602"/>
              <a:gd name="connsiteX22" fmla="*/ 2141951 w 4423249"/>
              <a:gd name="connsiteY22" fmla="*/ 626301 h 1252602"/>
              <a:gd name="connsiteX23" fmla="*/ 2179529 w 4423249"/>
              <a:gd name="connsiteY23" fmla="*/ 651353 h 1252602"/>
              <a:gd name="connsiteX24" fmla="*/ 2217107 w 4423249"/>
              <a:gd name="connsiteY24" fmla="*/ 688931 h 1252602"/>
              <a:gd name="connsiteX25" fmla="*/ 2292263 w 4423249"/>
              <a:gd name="connsiteY25" fmla="*/ 713983 h 1252602"/>
              <a:gd name="connsiteX26" fmla="*/ 2329841 w 4423249"/>
              <a:gd name="connsiteY26" fmla="*/ 739035 h 1252602"/>
              <a:gd name="connsiteX27" fmla="*/ 2505205 w 4423249"/>
              <a:gd name="connsiteY27" fmla="*/ 764087 h 1252602"/>
              <a:gd name="connsiteX28" fmla="*/ 2605414 w 4423249"/>
              <a:gd name="connsiteY28" fmla="*/ 814191 h 1252602"/>
              <a:gd name="connsiteX29" fmla="*/ 2655518 w 4423249"/>
              <a:gd name="connsiteY29" fmla="*/ 826717 h 1252602"/>
              <a:gd name="connsiteX30" fmla="*/ 2730674 w 4423249"/>
              <a:gd name="connsiteY30" fmla="*/ 851769 h 1252602"/>
              <a:gd name="connsiteX31" fmla="*/ 2793304 w 4423249"/>
              <a:gd name="connsiteY31" fmla="*/ 864295 h 1252602"/>
              <a:gd name="connsiteX32" fmla="*/ 2830882 w 4423249"/>
              <a:gd name="connsiteY32" fmla="*/ 889347 h 1252602"/>
              <a:gd name="connsiteX33" fmla="*/ 2880986 w 4423249"/>
              <a:gd name="connsiteY33" fmla="*/ 901874 h 1252602"/>
              <a:gd name="connsiteX34" fmla="*/ 2918564 w 4423249"/>
              <a:gd name="connsiteY34" fmla="*/ 914400 h 1252602"/>
              <a:gd name="connsiteX35" fmla="*/ 3006247 w 4423249"/>
              <a:gd name="connsiteY35" fmla="*/ 939452 h 1252602"/>
              <a:gd name="connsiteX36" fmla="*/ 3118981 w 4423249"/>
              <a:gd name="connsiteY36" fmla="*/ 989556 h 1252602"/>
              <a:gd name="connsiteX37" fmla="*/ 3156559 w 4423249"/>
              <a:gd name="connsiteY37" fmla="*/ 1002082 h 1252602"/>
              <a:gd name="connsiteX38" fmla="*/ 3194137 w 4423249"/>
              <a:gd name="connsiteY38" fmla="*/ 1014608 h 1252602"/>
              <a:gd name="connsiteX39" fmla="*/ 3231715 w 4423249"/>
              <a:gd name="connsiteY39" fmla="*/ 1039660 h 1252602"/>
              <a:gd name="connsiteX40" fmla="*/ 3306871 w 4423249"/>
              <a:gd name="connsiteY40" fmla="*/ 1064712 h 1252602"/>
              <a:gd name="connsiteX41" fmla="*/ 3294345 w 4423249"/>
              <a:gd name="connsiteY41" fmla="*/ 1027134 h 1252602"/>
              <a:gd name="connsiteX42" fmla="*/ 3344449 w 4423249"/>
              <a:gd name="connsiteY42" fmla="*/ 1039660 h 1252602"/>
              <a:gd name="connsiteX43" fmla="*/ 3419605 w 4423249"/>
              <a:gd name="connsiteY43" fmla="*/ 1052186 h 1252602"/>
              <a:gd name="connsiteX44" fmla="*/ 3544866 w 4423249"/>
              <a:gd name="connsiteY44" fmla="*/ 1152394 h 1252602"/>
              <a:gd name="connsiteX45" fmla="*/ 3582444 w 4423249"/>
              <a:gd name="connsiteY45" fmla="*/ 1177446 h 1252602"/>
              <a:gd name="connsiteX46" fmla="*/ 3695178 w 4423249"/>
              <a:gd name="connsiteY46" fmla="*/ 1215024 h 1252602"/>
              <a:gd name="connsiteX47" fmla="*/ 3732756 w 4423249"/>
              <a:gd name="connsiteY47" fmla="*/ 1227550 h 1252602"/>
              <a:gd name="connsiteX48" fmla="*/ 3770334 w 4423249"/>
              <a:gd name="connsiteY48" fmla="*/ 1252602 h 1252602"/>
              <a:gd name="connsiteX49" fmla="*/ 4058433 w 4423249"/>
              <a:gd name="connsiteY49" fmla="*/ 1240076 h 1252602"/>
              <a:gd name="connsiteX50" fmla="*/ 4096011 w 4423249"/>
              <a:gd name="connsiteY50" fmla="*/ 1215024 h 1252602"/>
              <a:gd name="connsiteX51" fmla="*/ 4171167 w 4423249"/>
              <a:gd name="connsiteY51" fmla="*/ 1189972 h 1252602"/>
              <a:gd name="connsiteX52" fmla="*/ 4271375 w 4423249"/>
              <a:gd name="connsiteY52" fmla="*/ 1152394 h 1252602"/>
              <a:gd name="connsiteX53" fmla="*/ 4296427 w 4423249"/>
              <a:gd name="connsiteY53" fmla="*/ 1114816 h 1252602"/>
              <a:gd name="connsiteX54" fmla="*/ 4334005 w 4423249"/>
              <a:gd name="connsiteY54" fmla="*/ 1089764 h 1252602"/>
              <a:gd name="connsiteX55" fmla="*/ 4396636 w 4423249"/>
              <a:gd name="connsiteY55" fmla="*/ 1039660 h 1252602"/>
              <a:gd name="connsiteX56" fmla="*/ 4421688 w 4423249"/>
              <a:gd name="connsiteY56" fmla="*/ 1002082 h 125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423249" h="1252602">
                <a:moveTo>
                  <a:pt x="0" y="0"/>
                </a:moveTo>
                <a:cubicBezTo>
                  <a:pt x="20877" y="4175"/>
                  <a:pt x="41587" y="9289"/>
                  <a:pt x="62630" y="12526"/>
                </a:cubicBezTo>
                <a:cubicBezTo>
                  <a:pt x="95901" y="17645"/>
                  <a:pt x="129923" y="17999"/>
                  <a:pt x="162838" y="25052"/>
                </a:cubicBezTo>
                <a:cubicBezTo>
                  <a:pt x="188659" y="30585"/>
                  <a:pt x="237995" y="50104"/>
                  <a:pt x="237995" y="50104"/>
                </a:cubicBezTo>
                <a:cubicBezTo>
                  <a:pt x="250521" y="58455"/>
                  <a:pt x="262108" y="68423"/>
                  <a:pt x="275573" y="75156"/>
                </a:cubicBezTo>
                <a:cubicBezTo>
                  <a:pt x="287383" y="81061"/>
                  <a:pt x="299969" y="86929"/>
                  <a:pt x="313151" y="87682"/>
                </a:cubicBezTo>
                <a:cubicBezTo>
                  <a:pt x="446610" y="95308"/>
                  <a:pt x="580373" y="96033"/>
                  <a:pt x="713984" y="100208"/>
                </a:cubicBezTo>
                <a:cubicBezTo>
                  <a:pt x="739036" y="108559"/>
                  <a:pt x="763092" y="120919"/>
                  <a:pt x="789140" y="125260"/>
                </a:cubicBezTo>
                <a:cubicBezTo>
                  <a:pt x="885296" y="141286"/>
                  <a:pt x="839392" y="132805"/>
                  <a:pt x="926926" y="150312"/>
                </a:cubicBezTo>
                <a:cubicBezTo>
                  <a:pt x="947803" y="162838"/>
                  <a:pt x="967780" y="177002"/>
                  <a:pt x="989556" y="187890"/>
                </a:cubicBezTo>
                <a:cubicBezTo>
                  <a:pt x="1001366" y="193795"/>
                  <a:pt x="1015324" y="194511"/>
                  <a:pt x="1027134" y="200416"/>
                </a:cubicBezTo>
                <a:cubicBezTo>
                  <a:pt x="1063512" y="218605"/>
                  <a:pt x="1061118" y="233150"/>
                  <a:pt x="1102290" y="237994"/>
                </a:cubicBezTo>
                <a:cubicBezTo>
                  <a:pt x="1160493" y="244841"/>
                  <a:pt x="1219200" y="246345"/>
                  <a:pt x="1277655" y="250520"/>
                </a:cubicBezTo>
                <a:cubicBezTo>
                  <a:pt x="1302707" y="258871"/>
                  <a:pt x="1334138" y="256899"/>
                  <a:pt x="1352811" y="275572"/>
                </a:cubicBezTo>
                <a:lnTo>
                  <a:pt x="1427967" y="350728"/>
                </a:lnTo>
                <a:cubicBezTo>
                  <a:pt x="1446875" y="369636"/>
                  <a:pt x="1475719" y="403393"/>
                  <a:pt x="1503123" y="413358"/>
                </a:cubicBezTo>
                <a:cubicBezTo>
                  <a:pt x="1547750" y="429586"/>
                  <a:pt x="1628544" y="443802"/>
                  <a:pt x="1678488" y="450937"/>
                </a:cubicBezTo>
                <a:cubicBezTo>
                  <a:pt x="1711812" y="455698"/>
                  <a:pt x="1745342" y="458915"/>
                  <a:pt x="1778696" y="463463"/>
                </a:cubicBezTo>
                <a:lnTo>
                  <a:pt x="1954060" y="488515"/>
                </a:lnTo>
                <a:cubicBezTo>
                  <a:pt x="1984623" y="498703"/>
                  <a:pt x="2004934" y="501811"/>
                  <a:pt x="2029216" y="526093"/>
                </a:cubicBezTo>
                <a:cubicBezTo>
                  <a:pt x="2039861" y="536738"/>
                  <a:pt x="2043623" y="553026"/>
                  <a:pt x="2054268" y="563671"/>
                </a:cubicBezTo>
                <a:cubicBezTo>
                  <a:pt x="2064913" y="574316"/>
                  <a:pt x="2079596" y="579973"/>
                  <a:pt x="2091847" y="588723"/>
                </a:cubicBezTo>
                <a:cubicBezTo>
                  <a:pt x="2108835" y="600857"/>
                  <a:pt x="2124963" y="614167"/>
                  <a:pt x="2141951" y="626301"/>
                </a:cubicBezTo>
                <a:cubicBezTo>
                  <a:pt x="2154201" y="635051"/>
                  <a:pt x="2167964" y="641715"/>
                  <a:pt x="2179529" y="651353"/>
                </a:cubicBezTo>
                <a:cubicBezTo>
                  <a:pt x="2193138" y="662694"/>
                  <a:pt x="2201622" y="680328"/>
                  <a:pt x="2217107" y="688931"/>
                </a:cubicBezTo>
                <a:cubicBezTo>
                  <a:pt x="2240191" y="701755"/>
                  <a:pt x="2270291" y="699335"/>
                  <a:pt x="2292263" y="713983"/>
                </a:cubicBezTo>
                <a:cubicBezTo>
                  <a:pt x="2304789" y="722334"/>
                  <a:pt x="2316376" y="732302"/>
                  <a:pt x="2329841" y="739035"/>
                </a:cubicBezTo>
                <a:cubicBezTo>
                  <a:pt x="2378036" y="763133"/>
                  <a:pt x="2470002" y="760887"/>
                  <a:pt x="2505205" y="764087"/>
                </a:cubicBezTo>
                <a:cubicBezTo>
                  <a:pt x="2538608" y="780788"/>
                  <a:pt x="2569183" y="805133"/>
                  <a:pt x="2605414" y="814191"/>
                </a:cubicBezTo>
                <a:cubicBezTo>
                  <a:pt x="2622115" y="818366"/>
                  <a:pt x="2639029" y="821770"/>
                  <a:pt x="2655518" y="826717"/>
                </a:cubicBezTo>
                <a:cubicBezTo>
                  <a:pt x="2680811" y="834305"/>
                  <a:pt x="2704780" y="846590"/>
                  <a:pt x="2730674" y="851769"/>
                </a:cubicBezTo>
                <a:lnTo>
                  <a:pt x="2793304" y="864295"/>
                </a:lnTo>
                <a:cubicBezTo>
                  <a:pt x="2805830" y="872646"/>
                  <a:pt x="2817045" y="883417"/>
                  <a:pt x="2830882" y="889347"/>
                </a:cubicBezTo>
                <a:cubicBezTo>
                  <a:pt x="2846705" y="896129"/>
                  <a:pt x="2864433" y="897144"/>
                  <a:pt x="2880986" y="901874"/>
                </a:cubicBezTo>
                <a:cubicBezTo>
                  <a:pt x="2893682" y="905501"/>
                  <a:pt x="2905868" y="910773"/>
                  <a:pt x="2918564" y="914400"/>
                </a:cubicBezTo>
                <a:cubicBezTo>
                  <a:pt x="3028672" y="945859"/>
                  <a:pt x="2916139" y="909417"/>
                  <a:pt x="3006247" y="939452"/>
                </a:cubicBezTo>
                <a:cubicBezTo>
                  <a:pt x="3065797" y="979152"/>
                  <a:pt x="3029543" y="959743"/>
                  <a:pt x="3118981" y="989556"/>
                </a:cubicBezTo>
                <a:lnTo>
                  <a:pt x="3156559" y="1002082"/>
                </a:lnTo>
                <a:cubicBezTo>
                  <a:pt x="3169085" y="1006257"/>
                  <a:pt x="3183151" y="1007284"/>
                  <a:pt x="3194137" y="1014608"/>
                </a:cubicBezTo>
                <a:cubicBezTo>
                  <a:pt x="3206663" y="1022959"/>
                  <a:pt x="3217958" y="1033546"/>
                  <a:pt x="3231715" y="1039660"/>
                </a:cubicBezTo>
                <a:cubicBezTo>
                  <a:pt x="3255846" y="1050385"/>
                  <a:pt x="3306871" y="1064712"/>
                  <a:pt x="3306871" y="1064712"/>
                </a:cubicBezTo>
                <a:cubicBezTo>
                  <a:pt x="3302696" y="1052186"/>
                  <a:pt x="3283359" y="1034458"/>
                  <a:pt x="3294345" y="1027134"/>
                </a:cubicBezTo>
                <a:cubicBezTo>
                  <a:pt x="3308669" y="1017585"/>
                  <a:pt x="3327568" y="1036284"/>
                  <a:pt x="3344449" y="1039660"/>
                </a:cubicBezTo>
                <a:cubicBezTo>
                  <a:pt x="3369353" y="1044641"/>
                  <a:pt x="3394553" y="1048011"/>
                  <a:pt x="3419605" y="1052186"/>
                </a:cubicBezTo>
                <a:cubicBezTo>
                  <a:pt x="3491000" y="1123580"/>
                  <a:pt x="3450057" y="1089188"/>
                  <a:pt x="3544866" y="1152394"/>
                </a:cubicBezTo>
                <a:cubicBezTo>
                  <a:pt x="3557392" y="1160745"/>
                  <a:pt x="3568162" y="1172685"/>
                  <a:pt x="3582444" y="1177446"/>
                </a:cubicBezTo>
                <a:lnTo>
                  <a:pt x="3695178" y="1215024"/>
                </a:lnTo>
                <a:cubicBezTo>
                  <a:pt x="3707704" y="1219199"/>
                  <a:pt x="3721770" y="1220226"/>
                  <a:pt x="3732756" y="1227550"/>
                </a:cubicBezTo>
                <a:lnTo>
                  <a:pt x="3770334" y="1252602"/>
                </a:lnTo>
                <a:cubicBezTo>
                  <a:pt x="3866367" y="1248427"/>
                  <a:pt x="3962943" y="1251094"/>
                  <a:pt x="4058433" y="1240076"/>
                </a:cubicBezTo>
                <a:cubicBezTo>
                  <a:pt x="4073388" y="1238350"/>
                  <a:pt x="4082254" y="1221138"/>
                  <a:pt x="4096011" y="1215024"/>
                </a:cubicBezTo>
                <a:cubicBezTo>
                  <a:pt x="4120142" y="1204299"/>
                  <a:pt x="4149195" y="1204620"/>
                  <a:pt x="4171167" y="1189972"/>
                </a:cubicBezTo>
                <a:cubicBezTo>
                  <a:pt x="4226459" y="1153110"/>
                  <a:pt x="4193983" y="1167872"/>
                  <a:pt x="4271375" y="1152394"/>
                </a:cubicBezTo>
                <a:cubicBezTo>
                  <a:pt x="4279726" y="1139868"/>
                  <a:pt x="4285782" y="1125461"/>
                  <a:pt x="4296427" y="1114816"/>
                </a:cubicBezTo>
                <a:cubicBezTo>
                  <a:pt x="4307072" y="1104171"/>
                  <a:pt x="4322249" y="1099168"/>
                  <a:pt x="4334005" y="1089764"/>
                </a:cubicBezTo>
                <a:cubicBezTo>
                  <a:pt x="4423249" y="1018370"/>
                  <a:pt x="4280976" y="1116767"/>
                  <a:pt x="4396636" y="1039660"/>
                </a:cubicBezTo>
                <a:lnTo>
                  <a:pt x="4421688" y="1002082"/>
                </a:lnTo>
              </a:path>
            </a:pathLst>
          </a:cu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420813" y="2771775"/>
            <a:ext cx="5329237" cy="3629025"/>
            <a:chOff x="1535668" y="2667794"/>
            <a:chExt cx="5328262" cy="3630493"/>
          </a:xfrm>
        </p:grpSpPr>
        <p:cxnSp>
          <p:nvCxnSpPr>
            <p:cNvPr id="11" name="Straight Arrow Connector 10"/>
            <p:cNvCxnSpPr/>
            <p:nvPr/>
          </p:nvCxnSpPr>
          <p:spPr>
            <a:xfrm rot="5400000" flipH="1" flipV="1">
              <a:off x="304640" y="4267054"/>
              <a:ext cx="3200107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1905487" y="5867901"/>
              <a:ext cx="441879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05" name="TextBox 7"/>
            <p:cNvSpPr txBox="1">
              <a:spLocks noChangeArrowheads="1"/>
            </p:cNvSpPr>
            <p:nvPr/>
          </p:nvSpPr>
          <p:spPr bwMode="auto">
            <a:xfrm>
              <a:off x="3550796" y="5867400"/>
              <a:ext cx="13260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Complexity</a:t>
              </a:r>
            </a:p>
          </p:txBody>
        </p:sp>
        <p:sp>
          <p:nvSpPr>
            <p:cNvPr id="33806" name="TextBox 8"/>
            <p:cNvSpPr txBox="1">
              <a:spLocks noChangeArrowheads="1"/>
            </p:cNvSpPr>
            <p:nvPr/>
          </p:nvSpPr>
          <p:spPr bwMode="auto">
            <a:xfrm>
              <a:off x="5791200" y="5867400"/>
              <a:ext cx="107273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Low Bias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High Variance</a:t>
              </a:r>
            </a:p>
          </p:txBody>
        </p:sp>
        <p:sp>
          <p:nvSpPr>
            <p:cNvPr id="33807" name="TextBox 9"/>
            <p:cNvSpPr txBox="1">
              <a:spLocks noChangeArrowheads="1"/>
            </p:cNvSpPr>
            <p:nvPr/>
          </p:nvSpPr>
          <p:spPr bwMode="auto">
            <a:xfrm>
              <a:off x="1676400" y="5867400"/>
              <a:ext cx="104067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High Bias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Low Variance</a:t>
              </a:r>
            </a:p>
          </p:txBody>
        </p:sp>
        <p:sp>
          <p:nvSpPr>
            <p:cNvPr id="33808" name="TextBox 10"/>
            <p:cNvSpPr txBox="1">
              <a:spLocks noChangeArrowheads="1"/>
            </p:cNvSpPr>
            <p:nvPr/>
          </p:nvSpPr>
          <p:spPr bwMode="auto">
            <a:xfrm rot="-5400000">
              <a:off x="1371520" y="4141636"/>
              <a:ext cx="697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Error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475538" y="6581775"/>
            <a:ext cx="166846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Slide credit: D.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Hoiem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25170" y="3980544"/>
            <a:ext cx="57531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26726" y="2771774"/>
            <a:ext cx="5992056" cy="1724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678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3</a:t>
            </a:r>
            <a:r>
              <a:rPr lang="en-GB" baseline="30000"/>
              <a:t>rd</a:t>
            </a:r>
            <a:r>
              <a:rPr lang="en-GB"/>
              <a:t> Order Polynomial</a:t>
            </a:r>
          </a:p>
        </p:txBody>
      </p:sp>
      <p:pic>
        <p:nvPicPr>
          <p:cNvPr id="14339" name="Content Placeholder 3" descr="Figure1.4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00225" y="1800225"/>
            <a:ext cx="5334000" cy="3962400"/>
          </a:xfrm>
        </p:spPr>
      </p:pic>
      <p:sp>
        <p:nvSpPr>
          <p:cNvPr id="4" name="TextBox 3"/>
          <p:cNvSpPr txBox="1"/>
          <p:nvPr/>
        </p:nvSpPr>
        <p:spPr>
          <a:xfrm>
            <a:off x="0" y="6596390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Slide credit: Chris Bishop</a:t>
            </a:r>
          </a:p>
        </p:txBody>
      </p:sp>
    </p:spTree>
    <p:extLst>
      <p:ext uri="{BB962C8B-B14F-4D97-AF65-F5344CB8AC3E}">
        <p14:creationId xmlns:p14="http://schemas.microsoft.com/office/powerpoint/2010/main" val="367411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reduce variance?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Choose a simpler classifier</a:t>
            </a:r>
          </a:p>
          <a:p>
            <a:endParaRPr lang="en-US" dirty="0"/>
          </a:p>
          <a:p>
            <a:r>
              <a:rPr lang="en-US" dirty="0"/>
              <a:t>Regularize the parameters</a:t>
            </a:r>
          </a:p>
          <a:p>
            <a:endParaRPr lang="en-US" dirty="0"/>
          </a:p>
          <a:p>
            <a:r>
              <a:rPr lang="en-US" dirty="0"/>
              <a:t>Get more training data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05484" y="6581775"/>
            <a:ext cx="153356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Slide credit: D.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Hoiem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592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Overfitting take-away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87658" cy="5115832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3000" dirty="0"/>
              <a:t>Three kinds of error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600" dirty="0"/>
              <a:t>Inherent: unavoidable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600" dirty="0"/>
              <a:t>Bias: due to over-simplifications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600" dirty="0"/>
              <a:t>Variance: due to inability to perfectly estimate parameters from limited data</a:t>
            </a:r>
          </a:p>
          <a:p>
            <a:pPr>
              <a:buFont typeface="Arial" charset="0"/>
              <a:buChar char="•"/>
              <a:defRPr/>
            </a:pPr>
            <a:r>
              <a:rPr lang="en-US" sz="3000" dirty="0"/>
              <a:t>Try simple models first, and use increasingly powerful models with more training data</a:t>
            </a:r>
          </a:p>
          <a:p>
            <a:pPr>
              <a:buFont typeface="Arial" charset="0"/>
              <a:buChar char="•"/>
              <a:defRPr/>
            </a:pPr>
            <a:r>
              <a:rPr lang="en-US" sz="3000" dirty="0"/>
              <a:t>Important note: Overfitting applies to all tasks in machine learning, not just regression!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29714" y="6581775"/>
            <a:ext cx="1814286" cy="27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Adapted from D.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Hoiem</a:t>
            </a:r>
            <a:endParaRPr lang="en-US" sz="1200" dirty="0">
              <a:solidFill>
                <a:prstClr val="white">
                  <a:lumMod val="65000"/>
                </a:prstClr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529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9</a:t>
            </a:r>
            <a:r>
              <a:rPr lang="en-GB" baseline="30000"/>
              <a:t>th</a:t>
            </a:r>
            <a:r>
              <a:rPr lang="en-GB"/>
              <a:t> Order Polynomial</a:t>
            </a:r>
          </a:p>
        </p:txBody>
      </p:sp>
      <p:pic>
        <p:nvPicPr>
          <p:cNvPr id="15363" name="Content Placeholder 3" descr="Figure1.4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00225" y="1800225"/>
            <a:ext cx="5330825" cy="3959225"/>
          </a:xfrm>
        </p:spPr>
      </p:pic>
      <p:sp>
        <p:nvSpPr>
          <p:cNvPr id="4" name="TextBox 3"/>
          <p:cNvSpPr txBox="1"/>
          <p:nvPr/>
        </p:nvSpPr>
        <p:spPr>
          <a:xfrm>
            <a:off x="0" y="6596390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Slide credit: Chris Bishop</a:t>
            </a:r>
          </a:p>
        </p:txBody>
      </p:sp>
    </p:spTree>
    <p:extLst>
      <p:ext uri="{BB962C8B-B14F-4D97-AF65-F5344CB8AC3E}">
        <p14:creationId xmlns:p14="http://schemas.microsoft.com/office/powerpoint/2010/main" val="2365046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Linear regression</a:t>
            </a:r>
          </a:p>
          <a:p>
            <a:r>
              <a:rPr lang="en-US" dirty="0"/>
              <a:t>Closed-form solution via least squares</a:t>
            </a:r>
          </a:p>
          <a:p>
            <a:r>
              <a:rPr lang="en-US" dirty="0"/>
              <a:t>Solution via gradient descent</a:t>
            </a:r>
          </a:p>
          <a:p>
            <a:r>
              <a:rPr lang="en-US" dirty="0"/>
              <a:t>Dealing with outliers</a:t>
            </a:r>
          </a:p>
          <a:p>
            <a:r>
              <a:rPr lang="en-US" dirty="0"/>
              <a:t>Generalization: bias and variance</a:t>
            </a:r>
          </a:p>
          <a:p>
            <a:r>
              <a:rPr lang="en-US" dirty="0"/>
              <a:t>Regularization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5008" y="1626919"/>
            <a:ext cx="8585860" cy="174932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34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  y(x, \bfw) = w_0 + w_1 x + w_2 x^2 + \ldots + w_M x^M =&#10;    \sum_{j=0}^M w_j x^j&#10;\]&#10;\end{document}&#10;"/>
  <p:tag name="FILENAME" val="TP_tmp"/>
  <p:tag name="FORMAT" val="png256"/>
  <p:tag name="RES" val="600"/>
  <p:tag name="BLEND" val="0"/>
  <p:tag name="TRANSPARENT" val="0"/>
  <p:tag name="TBUG" val="0"/>
  <p:tag name="ALLOWFS" val="0"/>
  <p:tag name="ORIGWIDTH" val="236"/>
  <p:tag name="PICTUREFILESIZE" val="725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tabular}{l|rrr}&#10;&amp; $\ln \lambda = - \infty$ &amp; $\ln \lambda = -18$ &amp; $\ln \lambda = 0$ \\ \hline &#10;$w_{ 0}^{\star}$ &amp;        0.35  &amp;       0.35  &amp;       0.13 \\&#10;$w_{ 1}^{\star}$ &amp;      232.37  &amp;       4.74  &amp;      -0.05 \\&#10;$w_{ 2}^{\star}$ &amp;    -5321.83  &amp;      -0.77  &amp;      -0.06 \\&#10;$w_{ 3}^{\star}$ &amp;    48568.31  &amp;     -31.97  &amp;      -0.05 \\&#10;$w_{ 4}^{\star}$ &amp;  -231639.30  &amp;      -3.89  &amp;      -0.03 \\&#10;$w_{ 5}^{\star}$ &amp;   640042.26  &amp;      55.28  &amp;      -0.02 \\&#10;$w_{ 6}^{\star}$ &amp;  -1061800.52  &amp;      41.32  &amp;      -0.01 \\&#10;$w_{ 7}^{\star}$ &amp;  1042400.18  &amp;     -45.95  &amp;      -0.00 \\&#10;$w_{ 8}^{\star}$ &amp;  -557682.99  &amp;     -91.53  &amp;       0.00 \\&#10;$w_{ 9}^{\star}$ &amp;   125201.43  &amp;      72.68  &amp;       0.01 \\&#10;\end{tabular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93"/>
  <p:tag name="PICTUREFILESIZE" val="3309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E(\bfw) = \frac{1}{2} \sum_{n=1}^N \left\{ y(x_n, \bfw) - t_n&#10;    \right\}^2&#10;\]&#10;\end{document}&#10;"/>
  <p:tag name="FILENAME" val="TP_tmp"/>
  <p:tag name="FORMAT" val="png256"/>
  <p:tag name="RES" val="600"/>
  <p:tag name="BLEND" val="0"/>
  <p:tag name="TRANSPARENT" val="0"/>
  <p:tag name="TBUG" val="0"/>
  <p:tag name="ALLOWFS" val="0"/>
  <p:tag name="ORIGWIDTH" val="135"/>
  <p:tag name="PICTUREFILESIZE" val="54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y = m_0 x + b_0&#10;\]&#10;\end{document}&#10;"/>
  <p:tag name="EXTERNALNAME" val="Edittex"/>
  <p:tag name="BLEND" val="False"/>
  <p:tag name="TRANSPARENT" val="False"/>
  <p:tag name="BITMAPFORMAT" val="bmp256"/>
  <p:tag name="DEBUGINTERACTIVE" val="True"/>
  <p:tag name="ORIGWIDTH" val="49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b = -x_0 m  +y_0&#10;\]&#10;\end{document}&#10;"/>
  <p:tag name="EXTERNALNAME" val="Edittex"/>
  <p:tag name="BLEND" val="False"/>
  <p:tag name="TRANSPARENT" val="False"/>
  <p:tag name="BITMAPFORMAT" val="bmp256"/>
  <p:tag name="DEBUGINTERACTIVE" val="True"/>
  <p:tag name="ORIGWIDTH" val="547.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  y(x, \bfw) = w_0 + w_1 x + w_2 x^2 + \ldots + w_M x^M =&#10;    \sum_{j=0}^M w_j x^j&#10;\]&#10;\end{document}&#10;"/>
  <p:tag name="FILENAME" val="TP_tmp"/>
  <p:tag name="FORMAT" val="png256"/>
  <p:tag name="RES" val="600"/>
  <p:tag name="BLEND" val="0"/>
  <p:tag name="TRANSPARENT" val="0"/>
  <p:tag name="TBUG" val="0"/>
  <p:tag name="ALLOWFS" val="0"/>
  <p:tag name="ORIGWIDTH" val="236"/>
  <p:tag name="PICTUREFILESIZE" val="725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E(\bfw) = \frac{1}{2} \sum_{n=1}^N \left\{ y(x_n, \bfw) - t_n&#10;    \right\}^2&#10;\]&#10;\end{document}&#10;"/>
  <p:tag name="FILENAME" val="TP_tmp"/>
  <p:tag name="FORMAT" val="png256"/>
  <p:tag name="RES" val="600"/>
  <p:tag name="BLEND" val="0"/>
  <p:tag name="TRANSPARENT" val="0"/>
  <p:tag name="TBUG" val="0"/>
  <p:tag name="ALLOWFS" val="0"/>
  <p:tag name="ORIGWIDTH" val="135"/>
  <p:tag name="PICTUREFILESIZE" val="54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E_{\rm RMS} = \sqrt{2E(\bfw^\star)/N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96"/>
  <p:tag name="PICTUREFILESIZE" val="357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usepackage{color}&#10;\begin{document}&#10;\[&#10;    \widetilde{E}(\bfw) = \frac{1}{2} \sum_{n=1}^N&#10;    \left\{ y(x_n, \bfw) - t_n \right\}^2&#10;    \color{red} + \frac{\lambda}{2} \| \bfw \|^2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79"/>
  <p:tag name="PICTUREFILESIZE" val="660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tabular}{l|rrrr}&#10;&amp; $M = 0$ &amp; $M = 1$ &amp; $M = 3$ &amp; $M = 9$ \\ \hline &#10;$w_{ 0}^{\star}$ &amp;        0.19  &amp;       0.82  &amp;       0.31  &amp;       0.35 \\&#10;$w_{ 1}^{\star}$ &amp;    &amp;      -1.27  &amp;       7.99  &amp;     232.37 \\&#10;$w_{ 2}^{\star}$ &amp;    &amp;   &amp;     -25.43  &amp;   -5321.83 \\&#10;$w_{ 3}^{\star}$ &amp;    &amp;   &amp;      17.37  &amp;   48568.31 \\&#10;$w_{ 4}^{\star}$ &amp;    &amp;   &amp;   &amp; -231639.30 \\&#10;$w_{ 5}^{\star}$ &amp;    &amp;   &amp;   &amp;  640042.26 \\&#10;$w_{ 6}^{\star}$ &amp;    &amp;   &amp;   &amp; -1061800.52 \\&#10;$w_{ 7}^{\star}$ &amp;    &amp;   &amp;   &amp; 1042400.18 \\&#10;$w_{ 8}^{\star}$ &amp;    &amp;   &amp;   &amp; -557682.99 \\&#10;$w_{ 9}^{\star}$ &amp;    &amp;   &amp;   &amp;  125201.43 \\&#10;\end{tabular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11"/>
  <p:tag name="PICTUREFILESIZE" val="27517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rm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154C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5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1.xml><?xml version="1.0" encoding="utf-8"?>
<a:themeOverride xmlns:a="http://schemas.openxmlformats.org/drawingml/2006/main">
  <a:clrScheme name="5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2.xml><?xml version="1.0" encoding="utf-8"?>
<a:themeOverride xmlns:a="http://schemas.openxmlformats.org/drawingml/2006/main">
  <a:clrScheme name="5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5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6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7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8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1434</TotalTime>
  <Words>3161</Words>
  <Application>Microsoft Office PowerPoint</Application>
  <PresentationFormat>On-screen Show (4:3)</PresentationFormat>
  <Paragraphs>648</Paragraphs>
  <Slides>71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86" baseType="lpstr">
      <vt:lpstr>Arial</vt:lpstr>
      <vt:lpstr>Calibri</vt:lpstr>
      <vt:lpstr>cmmi10</vt:lpstr>
      <vt:lpstr>Times New Roman</vt:lpstr>
      <vt:lpstr>Wingdings</vt:lpstr>
      <vt:lpstr>3_Office Theme</vt:lpstr>
      <vt:lpstr>1_Default Design</vt:lpstr>
      <vt:lpstr>1_prml</vt:lpstr>
      <vt:lpstr>7_Default Design</vt:lpstr>
      <vt:lpstr>6_Office Theme</vt:lpstr>
      <vt:lpstr>3_Blank Presentation</vt:lpstr>
      <vt:lpstr>3_Default Design</vt:lpstr>
      <vt:lpstr>9_Default Design</vt:lpstr>
      <vt:lpstr>11_Office Theme</vt:lpstr>
      <vt:lpstr>Equation</vt:lpstr>
      <vt:lpstr>CS 1675: Intro to Machine Learning Regression and Overfitting</vt:lpstr>
      <vt:lpstr>Regression</vt:lpstr>
      <vt:lpstr>Polynomial Curve Fitting </vt:lpstr>
      <vt:lpstr>Sum-of-Squares Error Function</vt:lpstr>
      <vt:lpstr>0th Order Polynomial</vt:lpstr>
      <vt:lpstr>1st Order Polynomial</vt:lpstr>
      <vt:lpstr>3rd Order Polynomial</vt:lpstr>
      <vt:lpstr>9th Order Polynomial</vt:lpstr>
      <vt:lpstr>Plan for Today</vt:lpstr>
      <vt:lpstr>Linear Models</vt:lpstr>
      <vt:lpstr>Regression</vt:lpstr>
      <vt:lpstr>PowerPoint Presentation</vt:lpstr>
      <vt:lpstr>1-d example</vt:lpstr>
      <vt:lpstr>2-d example</vt:lpstr>
      <vt:lpstr>PowerPoint Presentation</vt:lpstr>
      <vt:lpstr>Challenges</vt:lpstr>
      <vt:lpstr>Gradient descent</vt:lpstr>
      <vt:lpstr>Want to minimize a loss function</vt:lpstr>
      <vt:lpstr>Derivative of the loss function</vt:lpstr>
      <vt:lpstr>PowerPoint Presentation</vt:lpstr>
      <vt:lpstr>PowerPoint Presentation</vt:lpstr>
      <vt:lpstr>current W:</vt:lpstr>
      <vt:lpstr>PowerPoint Presentation</vt:lpstr>
      <vt:lpstr>current W:</vt:lpstr>
      <vt:lpstr>PowerPoint Presentation</vt:lpstr>
      <vt:lpstr>Loss gradients</vt:lpstr>
      <vt:lpstr>Gradient descent</vt:lpstr>
      <vt:lpstr>Gradient descent</vt:lpstr>
      <vt:lpstr>Classic vs stochastic gradient descent</vt:lpstr>
      <vt:lpstr>Solution optimality</vt:lpstr>
      <vt:lpstr>Solution optimality</vt:lpstr>
      <vt:lpstr>Learning rate selection</vt:lpstr>
      <vt:lpstr>Summary: Closed form vs gradient descent</vt:lpstr>
      <vt:lpstr>Plan for Today</vt:lpstr>
      <vt:lpstr>Outliers affect least squares fit</vt:lpstr>
      <vt:lpstr>PowerPoint Presentation</vt:lpstr>
      <vt:lpstr>Hypothesize and test</vt:lpstr>
      <vt:lpstr>Hough transform for finding lines </vt:lpstr>
      <vt:lpstr>Hough transform for finding lines </vt:lpstr>
      <vt:lpstr>Hough transform for finding lines </vt:lpstr>
      <vt:lpstr>RANdom Sample Consensus (RANSAC)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 for Today</vt:lpstr>
      <vt:lpstr>Generalization</vt:lpstr>
      <vt:lpstr>Generalization</vt:lpstr>
      <vt:lpstr>Bias-Variance Trade-off</vt:lpstr>
      <vt:lpstr>Polynomial Curve Fitting </vt:lpstr>
      <vt:lpstr>Sum-of-Squares Error Function</vt:lpstr>
      <vt:lpstr>0th Order Polynomial</vt:lpstr>
      <vt:lpstr>1st Order Polynomial</vt:lpstr>
      <vt:lpstr>3rd Order Polynomial</vt:lpstr>
      <vt:lpstr>9th Order Polynomial</vt:lpstr>
      <vt:lpstr>Over-fitting</vt:lpstr>
      <vt:lpstr>Effect of Data Set Size</vt:lpstr>
      <vt:lpstr>Effect of Data Set Size</vt:lpstr>
      <vt:lpstr>Regularization</vt:lpstr>
      <vt:lpstr>Regularization </vt:lpstr>
      <vt:lpstr>Regularization </vt:lpstr>
      <vt:lpstr>Polynomial Coefficients   </vt:lpstr>
      <vt:lpstr>Polynomial Coefficients   </vt:lpstr>
      <vt:lpstr>Effect of Regularization</vt:lpstr>
      <vt:lpstr>Training vs test error</vt:lpstr>
      <vt:lpstr>Effect of Training Set Size</vt:lpstr>
      <vt:lpstr>Effect of Training Set Size</vt:lpstr>
      <vt:lpstr>Choosing the trade-off between bias and variance</vt:lpstr>
      <vt:lpstr>How to reduce variance?</vt:lpstr>
      <vt:lpstr>Overfitting take-away</vt:lpstr>
    </vt:vector>
  </TitlesOfParts>
  <Company>University of Pittsburgh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1675: Intro to Machine Learning</dc:title>
  <dc:creator>Adriana I. Kovashka</dc:creator>
  <cp:lastModifiedBy>Kovashka, Adriana Ivanona</cp:lastModifiedBy>
  <cp:revision>148</cp:revision>
  <dcterms:created xsi:type="dcterms:W3CDTF">2015-04-17T19:15:42Z</dcterms:created>
  <dcterms:modified xsi:type="dcterms:W3CDTF">2018-09-12T22:31:38Z</dcterms:modified>
</cp:coreProperties>
</file>