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68" r:id="rId6"/>
    <p:sldMasterId id="2147483901" r:id="rId7"/>
    <p:sldMasterId id="2147483914" r:id="rId8"/>
    <p:sldMasterId id="2147483939" r:id="rId9"/>
  </p:sldMasterIdLst>
  <p:notesMasterIdLst>
    <p:notesMasterId r:id="rId86"/>
  </p:notesMasterIdLst>
  <p:sldIdLst>
    <p:sldId id="256" r:id="rId10"/>
    <p:sldId id="501" r:id="rId11"/>
    <p:sldId id="515" r:id="rId12"/>
    <p:sldId id="488" r:id="rId13"/>
    <p:sldId id="512" r:id="rId14"/>
    <p:sldId id="513" r:id="rId15"/>
    <p:sldId id="466" r:id="rId16"/>
    <p:sldId id="497" r:id="rId17"/>
    <p:sldId id="510" r:id="rId18"/>
    <p:sldId id="471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458" r:id="rId30"/>
    <p:sldId id="294" r:id="rId31"/>
    <p:sldId id="486" r:id="rId32"/>
    <p:sldId id="490" r:id="rId33"/>
    <p:sldId id="361" r:id="rId34"/>
    <p:sldId id="360" r:id="rId35"/>
    <p:sldId id="362" r:id="rId36"/>
    <p:sldId id="359" r:id="rId37"/>
    <p:sldId id="297" r:id="rId38"/>
    <p:sldId id="298" r:id="rId39"/>
    <p:sldId id="299" r:id="rId40"/>
    <p:sldId id="295" r:id="rId41"/>
    <p:sldId id="516" r:id="rId42"/>
    <p:sldId id="312" r:id="rId43"/>
    <p:sldId id="415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456" r:id="rId52"/>
    <p:sldId id="320" r:id="rId53"/>
    <p:sldId id="321" r:id="rId54"/>
    <p:sldId id="322" r:id="rId55"/>
    <p:sldId id="324" r:id="rId56"/>
    <p:sldId id="474" r:id="rId57"/>
    <p:sldId id="475" r:id="rId58"/>
    <p:sldId id="460" r:id="rId59"/>
    <p:sldId id="461" r:id="rId60"/>
    <p:sldId id="462" r:id="rId61"/>
    <p:sldId id="463" r:id="rId62"/>
    <p:sldId id="464" r:id="rId63"/>
    <p:sldId id="465" r:id="rId64"/>
    <p:sldId id="476" r:id="rId65"/>
    <p:sldId id="511" r:id="rId66"/>
    <p:sldId id="489" r:id="rId67"/>
    <p:sldId id="496" r:id="rId68"/>
    <p:sldId id="327" r:id="rId69"/>
    <p:sldId id="502" r:id="rId70"/>
    <p:sldId id="503" r:id="rId71"/>
    <p:sldId id="338" r:id="rId72"/>
    <p:sldId id="330" r:id="rId73"/>
    <p:sldId id="504" r:id="rId74"/>
    <p:sldId id="374" r:id="rId75"/>
    <p:sldId id="336" r:id="rId76"/>
    <p:sldId id="270" r:id="rId77"/>
    <p:sldId id="280" r:id="rId78"/>
    <p:sldId id="357" r:id="rId79"/>
    <p:sldId id="365" r:id="rId80"/>
    <p:sldId id="366" r:id="rId81"/>
    <p:sldId id="367" r:id="rId82"/>
    <p:sldId id="339" r:id="rId83"/>
    <p:sldId id="342" r:id="rId84"/>
    <p:sldId id="376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tableStyles" Target="tableStyles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C6F719-2A11-476F-990D-92372800977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CC9755-E4C7-484F-A9E0-357A070DC3C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991BB-B2BA-402F-B7B6-76C51589587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1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210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59FCEA-BBF6-4C71-9AB7-CD40BB1E5E08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EA6DD-B732-4192-88A1-A6DBF13E989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068A5-2B99-4E11-AB5C-755F5B4AE4E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C987F44-4556-43F4-A6E1-95EEE6D1B694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7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D9AF7-8F68-444E-B950-3693832F2C3F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EA3ED7-E379-45EA-A297-9C060AEACAF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1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C24FD1-E43E-4081-AD9C-FDF55E2EA0E8}" type="slidenum">
              <a:rPr lang="en-US" sz="1200" b="0">
                <a:solidFill>
                  <a:prstClr val="black"/>
                </a:solidFill>
              </a:rPr>
              <a:pPr/>
              <a:t>34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3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DAD0EB-30C0-4601-9ABE-24A839852380}" type="slidenum">
              <a:rPr lang="en-US" sz="1200" b="0">
                <a:solidFill>
                  <a:prstClr val="black"/>
                </a:solidFill>
              </a:rPr>
              <a:pPr/>
              <a:t>36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6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6BB99-27E3-460A-A168-FEE4AC09C1B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96055D-6580-4DED-A49F-192F36559E27}" type="slidenum">
              <a:rPr lang="en-US" sz="1200" b="0">
                <a:solidFill>
                  <a:prstClr val="black"/>
                </a:solidFill>
              </a:rPr>
              <a:pPr/>
              <a:t>37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31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DA7BE2-456C-4B2A-BC22-DDEAEFFFE13F}" type="slidenum">
              <a:rPr lang="en-US" sz="1200" b="0">
                <a:solidFill>
                  <a:prstClr val="black"/>
                </a:solidFill>
              </a:rPr>
              <a:pPr/>
              <a:t>38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B27330-78AC-41E2-BB6B-2C409ADBF353}" type="slidenum">
              <a:rPr lang="en-US" sz="1200" b="0">
                <a:solidFill>
                  <a:prstClr val="black"/>
                </a:solidFill>
              </a:rPr>
              <a:pPr/>
              <a:t>39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3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DFD480-00B6-4642-928B-0D530993AE2D}" type="slidenum">
              <a:rPr lang="en-US" sz="1200" b="0">
                <a:solidFill>
                  <a:prstClr val="black"/>
                </a:solidFill>
              </a:rPr>
              <a:pPr/>
              <a:t>40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4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02A8FC-D5AA-41D5-862D-B676F797180D}" type="slidenum">
              <a:rPr lang="en-US" sz="1200" b="0">
                <a:solidFill>
                  <a:prstClr val="black"/>
                </a:solidFill>
              </a:rPr>
              <a:pPr/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3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355A9AF-4FDC-4F5F-B68B-B10EB41BECC3}" type="slidenum">
              <a:rPr lang="en-US" sz="1200" b="0">
                <a:solidFill>
                  <a:prstClr val="black"/>
                </a:solidFill>
              </a:rPr>
              <a:pPr/>
              <a:t>42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33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2BC4F-B15C-4B4A-9C5F-EEB21C3610A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98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858735-8274-4694-8ABA-0853E3A9B6CD}" type="slidenum">
              <a:rPr lang="en-US" sz="1200" b="0">
                <a:solidFill>
                  <a:prstClr val="black"/>
                </a:solidFill>
              </a:rPr>
              <a:pPr/>
              <a:t>44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0606AC-57E8-4EE9-99A4-0A265319DEA6}" type="slidenum">
              <a:rPr lang="en-US" sz="1200" b="0">
                <a:solidFill>
                  <a:prstClr val="black"/>
                </a:solidFill>
              </a:rPr>
              <a:pPr/>
              <a:t>45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84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defTabSz="966702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3978AC-9925-4BA2-8040-82F9BA1A7A0F}" type="slidenum">
              <a:rPr lang="en-US" sz="1200" b="0">
                <a:solidFill>
                  <a:prstClr val="black"/>
                </a:solidFill>
              </a:rPr>
              <a:pPr/>
              <a:t>46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4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D03960-21F1-4D55-A7B2-A5FF12BEEF5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93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5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8859B-ED5C-48DD-9EED-674B67A705DB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2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E9E57-D8C6-41BE-AAF8-72B23B031FB0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1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F4F0C-ECF4-4AA7-881F-A487ACBBDA62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6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782F7-CD3A-47BD-AD1A-8A11D286F2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69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03FA2B-FECF-4D72-98BB-1C72366784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3B54D-EE86-4054-8454-81B2F974C2D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95B3E-214B-4880-A17E-1105D97CFAE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9B1E71-B85D-4C87-9DD0-DAF76B8ED1D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28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9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0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6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4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5A9EB-88F7-4662-8C55-F580AA51E36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4E4D0-DF5F-4EF4-B896-C2A300D7BA54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9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7E18B-52EE-4522-BF05-96BC36E7016B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0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55007-C91B-4A45-95C0-2B1DE79B208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7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F1B91-A485-4085-8E73-2CB5EF7D0972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75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C5A51-FD55-4321-93B8-90713854CA8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8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6C65B-D8A1-4110-B632-E4B48CE5571B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680A97-1CA9-453B-AB9B-B65DC753399D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21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694C7-AF5A-42A4-A032-D795907E8EC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09203-75D7-4CBC-A0FA-5F44ACC00C22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53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FF977-C01C-42A8-82A0-C84D00CF17B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58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2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15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3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91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3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45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9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38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13B6-8D3F-4118-AFBE-8701A3615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43FF-F0B3-48AD-9DA5-75664BA89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45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4160-3AF1-48B0-9979-C6CC2CCE67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28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F7F-6BBD-48E5-9635-08832A51B8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7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591C-3F35-4DF5-A3D1-30390E208D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4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4D03-3B02-4CBB-A9D0-577CA08EC0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2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682E-A7FE-4240-A6D0-34926985D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59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BBC3-15D1-49D6-9CD7-BD6EE21A6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20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4AA7-0DA4-446B-AFD6-C3AE97C4C2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3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5792-440C-4279-A885-3B90E0A68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75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E387-7FB4-4088-A864-714A5BB32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3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340B-07B9-432D-8A90-7B24D265B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91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EAD8-90E0-408A-B14C-55F5922C25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40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954B-E92E-4B55-AAF9-2633E7D25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29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4290-3335-4BE1-8528-9FD23670B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BA27-A15E-4043-B875-D1AEE23E7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73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8325-9CC1-461F-9EC1-E0DFD2A4D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4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D0D1-B572-4BEB-8CBA-809DDC06E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8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82E9-74AA-40C2-9F93-D41DBD0E3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4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EBC1-0CF5-40B9-849A-2A2D5088F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A917-DED6-420F-AB89-71DCC74F1C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9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C4BE-810B-49B1-B651-7730B3903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6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716F-B95C-4057-AC2A-F667ED3F0E87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DC8FE-16F2-4162-BFDA-5B31D3448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07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909A-1DED-48A0-9359-93CD7E1FC54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0F04-038E-428E-9EBC-CA1AEE4AB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40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1468-F4A8-41DD-8CA2-9AF9B8B0826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04F53-7D31-4A74-9EC1-02ECE217F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0B90-CB61-41A2-A65F-7C8FF67C702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61C0-7759-4DFB-83B9-7C3666653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465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2DDE-2108-4C9C-9C68-F1C942A8DBC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7F55C-3383-4A7B-B317-D316C8489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989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1538-5926-4BF0-9F3F-37968C45F1A1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8AC2-2BAA-4588-A7FC-C891B0C83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450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FE98-8626-416A-AAA4-A05478B9A614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4152-2757-422D-926A-6351842B5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47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F2F0-65AD-493C-98E2-0583349F4A3C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DAC3-55FF-4E26-A1B4-1D0A95D62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8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321-9412-4683-801A-64B4F4B053BB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37255-491D-41E3-A847-69602E6A6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037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63FA-91C2-4CD8-9F17-2AF5606F55B8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8FFDE-0724-4739-AD17-754D61CB5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23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4FC9-8190-438B-9B48-CFBF1ED95EEA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64C3-68EB-437A-A345-0BD2BDFE8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550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51F4D-8B56-4DC2-B509-EA36C5742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76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5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31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04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748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39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29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0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4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425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3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93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4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92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367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71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57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021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A821E-B77A-4C4D-A36F-8D72A05AB94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BB1D6-CC6A-4E8F-8AC3-1EC44BBCEB0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5EBEA-C4C0-4A64-9B9B-3BBF4355055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62CE3BD-3A4F-467D-B44C-EA9E33CEE5C6}" type="datetimeFigureOut">
              <a:rPr lang="en-US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33576-EE18-42D9-ACEA-3CC56379C4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C7B0B04-5B08-449E-9A80-4C83B77B7073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cs.pitt.edu/~kovashka/cs1699_fa15/kmeans_demo.m" TargetMode="External"/><Relationship Id="rId4" Type="http://schemas.openxmlformats.org/officeDocument/2006/relationships/hyperlink" Target="http://home.dei.polimi.it/matteucc/Clustering/tutorial_html/AppletKM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://nlp.stanford.edu/IR-book/html/htmledition/evaluation-of-clustering-1.html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itt.edu/~kovashka/cs1675_fa18/PCA.m" TargetMode="External"/><Relationship Id="rId2" Type="http://schemas.openxmlformats.org/officeDocument/2006/relationships/hyperlink" Target="http://www.cs.pitt.edu/~kovashka/cs1675_fa18/PCA_demo.m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3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8167"/>
            <a:ext cx="9144000" cy="2590800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1675: Intro to Machine Learning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 Learning </a:t>
            </a:r>
            <a:b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(Clustering, </a:t>
            </a:r>
            <a:b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Dimensionality Reduction)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6657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September 6, 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depth</a:t>
            </a:r>
          </a:p>
          <a:p>
            <a:pPr lvl="1"/>
            <a:r>
              <a:rPr lang="en-US" sz="2400" dirty="0"/>
              <a:t>K-means (iterate between finding centers and assigning points)</a:t>
            </a:r>
          </a:p>
          <a:p>
            <a:r>
              <a:rPr lang="en-US" sz="2800" dirty="0"/>
              <a:t>Briefly </a:t>
            </a:r>
          </a:p>
          <a:p>
            <a:pPr lvl="1"/>
            <a:r>
              <a:rPr lang="en-US" sz="2400" dirty="0"/>
              <a:t>Mean-shift (find modes in the data)</a:t>
            </a:r>
          </a:p>
          <a:p>
            <a:pPr lvl="1"/>
            <a:r>
              <a:rPr lang="en-US" sz="2400" dirty="0"/>
              <a:t>Hierarchical clustering (start with all points in separate clusters and merge)</a:t>
            </a:r>
          </a:p>
          <a:p>
            <a:pPr lvl="1" eaLnBrk="1" hangingPunct="1">
              <a:buNone/>
            </a:pPr>
            <a:endParaRPr lang="en-US" sz="2400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lean_histogram_graysc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042988"/>
            <a:ext cx="40894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simple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392238"/>
            <a:ext cx="27622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813425" y="3546475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 rot="-5400000">
            <a:off x="2951163" y="1406525"/>
            <a:ext cx="31765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pixel count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993775" y="3132138"/>
            <a:ext cx="3176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input image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56200" y="1574800"/>
            <a:ext cx="2263775" cy="1314450"/>
            <a:chOff x="5156211" y="873090"/>
            <a:chExt cx="2263803" cy="1314468"/>
          </a:xfrm>
        </p:grpSpPr>
        <p:sp>
          <p:nvSpPr>
            <p:cNvPr id="51217" name="TextBox 14"/>
            <p:cNvSpPr txBox="1">
              <a:spLocks noChangeArrowheads="1"/>
            </p:cNvSpPr>
            <p:nvPr/>
          </p:nvSpPr>
          <p:spPr bwMode="auto">
            <a:xfrm>
              <a:off x="5265747" y="873090"/>
              <a:ext cx="2154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</a:rPr>
                <a:t>black pixels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4973646" y="1384272"/>
              <a:ext cx="985850" cy="620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89725" y="1720850"/>
            <a:ext cx="839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gray pixels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817518" y="2469357"/>
            <a:ext cx="3286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304213" y="1027113"/>
            <a:ext cx="839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white pixels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7785100" y="1673225"/>
            <a:ext cx="777875" cy="37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700" y="4195763"/>
            <a:ext cx="77851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These intensities define the three groups.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We could label every pixel in the image according to which of these primary intensities it is.</a:t>
            </a:r>
          </a:p>
          <a:p>
            <a:pPr marL="747713" lvl="1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i.e., </a:t>
            </a:r>
            <a:r>
              <a:rPr lang="en-US" sz="2000" i="1">
                <a:solidFill>
                  <a:srgbClr val="000000"/>
                </a:solidFill>
              </a:rPr>
              <a:t>segment</a:t>
            </a:r>
            <a:r>
              <a:rPr lang="en-US" sz="2000">
                <a:solidFill>
                  <a:srgbClr val="000000"/>
                </a:solidFill>
              </a:rPr>
              <a:t> the image based on the intensity feature.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What if the image isn’t quite so simple?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49363" y="1939925"/>
            <a:ext cx="584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62175" y="1903413"/>
            <a:ext cx="584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92425" y="1428750"/>
            <a:ext cx="584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00"/>
                </a:solidFill>
              </a:rPr>
              <a:t>Image segmentation: toy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0" grpId="0" build="allAtOnce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lean_histogram_graysc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341313"/>
            <a:ext cx="40894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 descr="simple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690563"/>
            <a:ext cx="27622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813425" y="2844800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 rot="-5400000">
            <a:off x="2833688" y="749299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pixel count</a:t>
            </a:r>
          </a:p>
        </p:txBody>
      </p:sp>
      <p:pic>
        <p:nvPicPr>
          <p:cNvPr id="52230" name="Picture 5" descr="noisy_grayscale_i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3976688"/>
            <a:ext cx="27622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noisy_histogram_grayscal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2463" y="3648075"/>
            <a:ext cx="41719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Box 7"/>
          <p:cNvSpPr txBox="1">
            <a:spLocks noChangeArrowheads="1"/>
          </p:cNvSpPr>
          <p:nvPr/>
        </p:nvSpPr>
        <p:spPr bwMode="auto">
          <a:xfrm>
            <a:off x="993775" y="2430463"/>
            <a:ext cx="3176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52233" name="TextBox 8"/>
          <p:cNvSpPr txBox="1">
            <a:spLocks noChangeArrowheads="1"/>
          </p:cNvSpPr>
          <p:nvPr/>
        </p:nvSpPr>
        <p:spPr bwMode="auto">
          <a:xfrm>
            <a:off x="993775" y="5729288"/>
            <a:ext cx="3176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40400" y="5984875"/>
            <a:ext cx="31765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5400000">
            <a:off x="3517106" y="4564857"/>
            <a:ext cx="1825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pixel count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3525" y="3429000"/>
            <a:ext cx="8616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5570" y="220573"/>
            <a:ext cx="7785100" cy="30623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Now how to determine the three main intensities that define our groups?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We need to </a:t>
            </a:r>
            <a:r>
              <a:rPr lang="en-US" sz="2400" b="1" i="1" dirty="0">
                <a:solidFill>
                  <a:srgbClr val="000000"/>
                </a:solidFill>
              </a:rPr>
              <a:t>cluster.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920750" y="1055688"/>
            <a:ext cx="7667625" cy="625475"/>
            <a:chOff x="847674" y="5692806"/>
            <a:chExt cx="7667730" cy="6249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7674" y="5802246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509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295" name="TextBox 17"/>
            <p:cNvSpPr txBox="1">
              <a:spLocks noChangeArrowheads="1"/>
            </p:cNvSpPr>
            <p:nvPr/>
          </p:nvSpPr>
          <p:spPr bwMode="auto">
            <a:xfrm>
              <a:off x="1541421" y="5948397"/>
              <a:ext cx="15335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4296" name="TextBox 18"/>
            <p:cNvSpPr txBox="1">
              <a:spLocks noChangeArrowheads="1"/>
            </p:cNvSpPr>
            <p:nvPr/>
          </p:nvSpPr>
          <p:spPr bwMode="auto">
            <a:xfrm>
              <a:off x="4462461" y="5911884"/>
              <a:ext cx="15335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190</a:t>
              </a:r>
            </a:p>
          </p:txBody>
        </p:sp>
        <p:sp>
          <p:nvSpPr>
            <p:cNvPr id="54297" name="TextBox 19"/>
            <p:cNvSpPr txBox="1">
              <a:spLocks noChangeArrowheads="1"/>
            </p:cNvSpPr>
            <p:nvPr/>
          </p:nvSpPr>
          <p:spPr bwMode="auto">
            <a:xfrm>
              <a:off x="6835806" y="5911884"/>
              <a:ext cx="15335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255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80336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0490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4306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38943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3548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8154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1805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90061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87003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90655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05260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4206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17857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32462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39765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43416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8021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74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022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44831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4041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8975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2626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7232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883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4534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09139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20093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4698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47725" y="3465513"/>
            <a:ext cx="7923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Goal: choose three “centers” as the </a:t>
            </a:r>
            <a:r>
              <a:rPr lang="en-US" sz="2400" dirty="0">
                <a:solidFill>
                  <a:srgbClr val="C00000"/>
                </a:solidFill>
              </a:rPr>
              <a:t>representative </a:t>
            </a:r>
            <a:r>
              <a:rPr lang="en-US" sz="2400" dirty="0">
                <a:solidFill>
                  <a:srgbClr val="000000"/>
                </a:solidFill>
              </a:rPr>
              <a:t>intensities, and label every pixel according to which of these centers it is nearest to.</a:t>
            </a:r>
          </a:p>
          <a:p>
            <a:pPr marL="290513" indent="-290513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Best cluster centers are those that minimize SSD between all points and their nearest cluster center </a:t>
            </a:r>
            <a:r>
              <a:rPr lang="en-US" sz="2400" i="1" dirty="0">
                <a:solidFill>
                  <a:srgbClr val="000000"/>
                </a:solidFill>
              </a:rPr>
              <a:t>c</a:t>
            </a:r>
            <a:r>
              <a:rPr lang="en-US" i="1" baseline="-25000" dirty="0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35200" y="2001837"/>
            <a:ext cx="4916261" cy="1219664"/>
            <a:chOff x="2235200" y="2001837"/>
            <a:chExt cx="4916261" cy="1219664"/>
          </a:xfrm>
        </p:grpSpPr>
        <p:pic>
          <p:nvPicPr>
            <p:cNvPr id="63" name="Picture 5" descr="noisy_grayscale_i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5027" y="2001837"/>
              <a:ext cx="1886434" cy="1216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74"/>
            <p:cNvGrpSpPr>
              <a:grpSpLocks noChangeAspect="1"/>
            </p:cNvGrpSpPr>
            <p:nvPr/>
          </p:nvGrpSpPr>
          <p:grpSpPr bwMode="auto">
            <a:xfrm>
              <a:off x="2235200" y="2005013"/>
              <a:ext cx="4862513" cy="1216488"/>
              <a:chOff x="884187" y="1968480"/>
              <a:chExt cx="7120035" cy="1781175"/>
            </a:xfrm>
          </p:grpSpPr>
          <p:pic>
            <p:nvPicPr>
              <p:cNvPr id="54286" name="Picture 5" descr="noisy_grayscale_im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84187" y="1968480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5776929" y="2041507"/>
                <a:ext cx="2227293" cy="1322331"/>
                <a:chOff x="1249317" y="727039"/>
                <a:chExt cx="2227293" cy="1322331"/>
              </a:xfrm>
            </p:grpSpPr>
            <p:sp>
              <p:nvSpPr>
                <p:cNvPr id="5429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1249317" y="1238220"/>
                  <a:ext cx="584207" cy="81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0" b="1">
                      <a:solidFill>
                        <a:srgbClr val="FFFFFF"/>
                      </a:solidFill>
                    </a:rPr>
                    <a:t>1</a:t>
                  </a:r>
                </a:p>
              </p:txBody>
            </p:sp>
            <p:sp>
              <p:nvSpPr>
                <p:cNvPr id="5429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2162142" y="1201707"/>
                  <a:ext cx="584207" cy="81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0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5429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2892403" y="727039"/>
                  <a:ext cx="584207" cy="81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3878181" y="2916839"/>
                <a:ext cx="1059986" cy="23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Down Arrow 71"/>
          <p:cNvSpPr/>
          <p:nvPr/>
        </p:nvSpPr>
        <p:spPr>
          <a:xfrm>
            <a:off x="1724025" y="398463"/>
            <a:ext cx="219075" cy="47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4791075" y="434975"/>
            <a:ext cx="219075" cy="47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7054850" y="471488"/>
            <a:ext cx="219075" cy="47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81" name="TextBox 75"/>
          <p:cNvSpPr txBox="1">
            <a:spLocks noChangeArrowheads="1"/>
          </p:cNvSpPr>
          <p:nvPr/>
        </p:nvSpPr>
        <p:spPr bwMode="auto">
          <a:xfrm>
            <a:off x="3914775" y="1493838"/>
            <a:ext cx="240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intensity</a:t>
            </a:r>
          </a:p>
        </p:txBody>
      </p:sp>
      <p:pic>
        <p:nvPicPr>
          <p:cNvPr id="77" name="Picture 2112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4738" y="5619750"/>
            <a:ext cx="5105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1760538" y="1092200"/>
            <a:ext cx="109537" cy="109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827588" y="1092200"/>
            <a:ext cx="109537" cy="109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091363" y="1092200"/>
            <a:ext cx="109537" cy="109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allAtOnce"/>
      <p:bldP spid="72" grpId="0" uiExpand="1" animBg="1"/>
      <p:bldP spid="73" grpId="0" uiExpand="1" animBg="1"/>
      <p:bldP spid="74" grpId="0" uiExpand="1" animBg="1"/>
      <p:bldP spid="78" grpId="0" uiExpand="1" animBg="1"/>
      <p:bldP spid="79" grpId="0" uiExpand="1" animBg="1"/>
      <p:bldP spid="80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763"/>
            <a:ext cx="8423275" cy="4525962"/>
          </a:xfrm>
        </p:spPr>
        <p:txBody>
          <a:bodyPr/>
          <a:lstStyle/>
          <a:p>
            <a:r>
              <a:rPr lang="en-US" sz="2400"/>
              <a:t>With this objective, it is a “chicken and egg” problem:</a:t>
            </a:r>
          </a:p>
          <a:p>
            <a:pPr lvl="1"/>
            <a:r>
              <a:rPr lang="en-US" sz="2400"/>
              <a:t>If we knew the </a:t>
            </a:r>
            <a:r>
              <a:rPr lang="en-US" sz="2400" b="1"/>
              <a:t>cluster centers</a:t>
            </a:r>
            <a:r>
              <a:rPr lang="en-US" sz="2400"/>
              <a:t>, we could allocate points to groups by assigning each to its closest center.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/>
          </a:p>
          <a:p>
            <a:pPr lvl="1"/>
            <a:r>
              <a:rPr lang="en-US" sz="2400"/>
              <a:t>If we knew the </a:t>
            </a:r>
            <a:r>
              <a:rPr lang="en-US" sz="2400" b="1"/>
              <a:t>group memberships</a:t>
            </a:r>
            <a:r>
              <a:rPr lang="en-US" sz="2400"/>
              <a:t>, we could get the centers by computing the mean per group.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7725" y="3249613"/>
            <a:ext cx="7667625" cy="182562"/>
            <a:chOff x="847674" y="5692806"/>
            <a:chExt cx="7667730" cy="1825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7674" y="5802345"/>
              <a:ext cx="766773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1724025" y="3246438"/>
            <a:ext cx="219075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64100" y="3246438"/>
            <a:ext cx="219075" cy="215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26238" y="3246438"/>
            <a:ext cx="219075" cy="215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39825" y="3030538"/>
            <a:ext cx="1533525" cy="5842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97338" y="3030538"/>
            <a:ext cx="1862137" cy="5842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995988" y="3067050"/>
            <a:ext cx="1862137" cy="5842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847725" y="5330825"/>
            <a:ext cx="7667625" cy="182563"/>
            <a:chOff x="847674" y="5692806"/>
            <a:chExt cx="7667730" cy="1825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847674" y="5802345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1139825" y="5111750"/>
            <a:ext cx="1533525" cy="5842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097338" y="5111750"/>
            <a:ext cx="1862137" cy="5842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995988" y="5148263"/>
            <a:ext cx="1862137" cy="5842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724025" y="5327650"/>
            <a:ext cx="219075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00613" y="5327650"/>
            <a:ext cx="219075" cy="215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762750" y="5327650"/>
            <a:ext cx="219075" cy="215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30" y="6613611"/>
            <a:ext cx="2568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/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81488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Basic idea: randomly initialize the </a:t>
            </a:r>
            <a:r>
              <a:rPr lang="en-US" sz="2400" i="1" dirty="0"/>
              <a:t>k</a:t>
            </a:r>
            <a:r>
              <a:rPr lang="en-US" sz="2400" dirty="0"/>
              <a:t> cluster centers, and iterate between the two steps we just saw.</a:t>
            </a:r>
          </a:p>
          <a:p>
            <a:pPr>
              <a:defRPr/>
            </a:pPr>
            <a:endParaRPr lang="en-US" sz="800" dirty="0"/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i="1" dirty="0">
                <a:solidFill>
                  <a:srgbClr val="000000"/>
                </a:solidFill>
              </a:rPr>
              <a:t>Randomly</a:t>
            </a:r>
            <a:r>
              <a:rPr lang="en-US" sz="2000" dirty="0">
                <a:solidFill>
                  <a:srgbClr val="000000"/>
                </a:solidFill>
              </a:rPr>
              <a:t> initialize the </a:t>
            </a:r>
            <a:r>
              <a:rPr lang="en-US" sz="2000" dirty="0">
                <a:solidFill>
                  <a:srgbClr val="00B050"/>
                </a:solidFill>
              </a:rPr>
              <a:t>cluster centers, c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, ..., </a:t>
            </a:r>
            <a:r>
              <a:rPr lang="en-US" sz="2000" dirty="0" err="1">
                <a:solidFill>
                  <a:srgbClr val="00B050"/>
                </a:solidFill>
              </a:rPr>
              <a:t>c</a:t>
            </a:r>
            <a:r>
              <a:rPr lang="en-US" sz="2000" baseline="-25000" dirty="0" err="1">
                <a:solidFill>
                  <a:srgbClr val="00B050"/>
                </a:solidFill>
              </a:rPr>
              <a:t>K</a:t>
            </a:r>
            <a:endParaRPr lang="en-US" sz="2000" baseline="-25000" dirty="0">
              <a:solidFill>
                <a:srgbClr val="00B05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i="1" dirty="0">
                <a:solidFill>
                  <a:srgbClr val="000000"/>
                </a:solidFill>
              </a:rPr>
              <a:t>Given </a:t>
            </a:r>
            <a:r>
              <a:rPr lang="en-US" sz="2000" i="1" dirty="0">
                <a:solidFill>
                  <a:srgbClr val="00B050"/>
                </a:solidFill>
              </a:rPr>
              <a:t>cluster centers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/>
              <a:t>determine</a:t>
            </a:r>
            <a:r>
              <a:rPr lang="en-US" sz="2000" dirty="0">
                <a:solidFill>
                  <a:srgbClr val="0070C0"/>
                </a:solidFill>
              </a:rPr>
              <a:t> points </a:t>
            </a:r>
            <a:r>
              <a:rPr lang="en-US" sz="2000" dirty="0">
                <a:solidFill>
                  <a:srgbClr val="000000"/>
                </a:solidFill>
              </a:rPr>
              <a:t>in each cluster</a:t>
            </a: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</a:rPr>
              <a:t>For each point </a:t>
            </a:r>
            <a:r>
              <a:rPr lang="en-US" sz="1800" dirty="0">
                <a:solidFill>
                  <a:srgbClr val="0070C0"/>
                </a:solidFill>
              </a:rPr>
              <a:t>p</a:t>
            </a:r>
            <a:r>
              <a:rPr lang="en-US" sz="1800" dirty="0">
                <a:solidFill>
                  <a:srgbClr val="000000"/>
                </a:solidFill>
              </a:rPr>
              <a:t>, find the closest </a:t>
            </a:r>
            <a:r>
              <a:rPr lang="en-US" sz="1800" dirty="0" err="1">
                <a:solidFill>
                  <a:srgbClr val="00B050"/>
                </a:solidFill>
              </a:rPr>
              <a:t>c</a:t>
            </a:r>
            <a:r>
              <a:rPr lang="en-US" sz="1800" baseline="-250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.  Put </a:t>
            </a:r>
            <a:r>
              <a:rPr lang="en-US" sz="1800" dirty="0">
                <a:solidFill>
                  <a:srgbClr val="0070C0"/>
                </a:solidFill>
              </a:rPr>
              <a:t>p</a:t>
            </a:r>
            <a:r>
              <a:rPr lang="en-US" sz="1800" dirty="0">
                <a:solidFill>
                  <a:srgbClr val="000000"/>
                </a:solidFill>
              </a:rPr>
              <a:t> into </a:t>
            </a:r>
            <a:r>
              <a:rPr lang="en-US" sz="1800" dirty="0">
                <a:solidFill>
                  <a:srgbClr val="00B050"/>
                </a:solidFill>
              </a:rPr>
              <a:t>cluster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endParaRPr lang="en-US" sz="1800" dirty="0">
              <a:solidFill>
                <a:srgbClr val="00B05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i="1" dirty="0">
                <a:solidFill>
                  <a:srgbClr val="000000"/>
                </a:solidFill>
              </a:rPr>
              <a:t>Given </a:t>
            </a:r>
            <a:r>
              <a:rPr lang="en-US" sz="2000" i="1" dirty="0">
                <a:solidFill>
                  <a:srgbClr val="0070C0"/>
                </a:solidFill>
              </a:rPr>
              <a:t>points</a:t>
            </a:r>
            <a:r>
              <a:rPr lang="en-US" sz="2000" i="1" dirty="0">
                <a:solidFill>
                  <a:srgbClr val="000000"/>
                </a:solidFill>
              </a:rPr>
              <a:t> in each </a:t>
            </a:r>
            <a:r>
              <a:rPr lang="en-US" sz="2000" i="1" dirty="0">
                <a:solidFill>
                  <a:srgbClr val="00B050"/>
                </a:solidFill>
              </a:rPr>
              <a:t>cluster</a:t>
            </a:r>
            <a:r>
              <a:rPr lang="en-US" sz="2000" dirty="0">
                <a:solidFill>
                  <a:srgbClr val="000000"/>
                </a:solidFill>
              </a:rPr>
              <a:t>, solve for </a:t>
            </a:r>
            <a:r>
              <a:rPr lang="en-US" sz="2000" dirty="0" err="1">
                <a:solidFill>
                  <a:srgbClr val="00B050"/>
                </a:solidFill>
              </a:rPr>
              <a:t>c</a:t>
            </a:r>
            <a:r>
              <a:rPr lang="en-US" sz="2000" baseline="-25000" dirty="0" err="1">
                <a:solidFill>
                  <a:srgbClr val="00B050"/>
                </a:solidFill>
              </a:rPr>
              <a:t>i</a:t>
            </a:r>
            <a:endParaRPr lang="en-US" sz="2000" baseline="-25000" dirty="0">
              <a:solidFill>
                <a:srgbClr val="00B050"/>
              </a:solidFill>
            </a:endParaRPr>
          </a:p>
          <a:p>
            <a:pPr marL="1257300" lvl="2" indent="-342900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</a:rPr>
              <a:t>Set </a:t>
            </a:r>
            <a:r>
              <a:rPr lang="en-US" sz="1800" dirty="0" err="1">
                <a:solidFill>
                  <a:srgbClr val="00B050"/>
                </a:solidFill>
              </a:rPr>
              <a:t>c</a:t>
            </a:r>
            <a:r>
              <a:rPr lang="en-US" sz="1800" baseline="-250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to be the mean of </a:t>
            </a:r>
            <a:r>
              <a:rPr lang="en-US" sz="1800" dirty="0">
                <a:solidFill>
                  <a:srgbClr val="0070C0"/>
                </a:solidFill>
              </a:rPr>
              <a:t>points</a:t>
            </a:r>
            <a:r>
              <a:rPr lang="en-US" sz="1800" dirty="0">
                <a:solidFill>
                  <a:srgbClr val="000000"/>
                </a:solidFill>
              </a:rPr>
              <a:t> in </a:t>
            </a:r>
            <a:r>
              <a:rPr lang="en-US" sz="1800" dirty="0">
                <a:solidFill>
                  <a:srgbClr val="00B050"/>
                </a:solidFill>
              </a:rPr>
              <a:t>cluster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endParaRPr lang="en-US" sz="1800" dirty="0">
              <a:solidFill>
                <a:srgbClr val="00B05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If </a:t>
            </a:r>
            <a:r>
              <a:rPr lang="en-US" sz="2000" dirty="0" err="1">
                <a:solidFill>
                  <a:srgbClr val="00B050"/>
                </a:solidFill>
              </a:rPr>
              <a:t>c</a:t>
            </a:r>
            <a:r>
              <a:rPr lang="en-US" sz="2000" baseline="-25000" dirty="0" err="1">
                <a:solidFill>
                  <a:srgbClr val="00B05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have changed, repeat Step 2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Properties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Will always converge to </a:t>
            </a:r>
            <a:r>
              <a:rPr lang="en-US" sz="2000" i="1" dirty="0">
                <a:solidFill>
                  <a:srgbClr val="000000"/>
                </a:solidFill>
              </a:rPr>
              <a:t>some</a:t>
            </a:r>
            <a:r>
              <a:rPr lang="en-US" sz="2000" dirty="0">
                <a:solidFill>
                  <a:srgbClr val="000000"/>
                </a:solidFill>
              </a:rPr>
              <a:t> solution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Can be a “local minimum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smtClean="0">
                <a:solidFill>
                  <a:srgbClr val="000000"/>
                </a:solidFill>
              </a:rPr>
              <a:t>of objective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endParaRPr lang="en-US" sz="1800" dirty="0">
              <a:solidFill>
                <a:srgbClr val="000000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438150" indent="-3810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7639050" y="2406650"/>
            <a:ext cx="912813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3476" y="5648274"/>
            <a:ext cx="3132744" cy="42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-2899" y="6581775"/>
            <a:ext cx="386566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Slide: </a:t>
            </a:r>
            <a:r>
              <a:rPr lang="en-US" sz="1200" dirty="0">
                <a:solidFill>
                  <a:srgbClr val="000000"/>
                </a:solidFill>
              </a:rPr>
              <a:t>Steve </a:t>
            </a:r>
            <a:r>
              <a:rPr lang="en-US" sz="1200" dirty="0" smtClean="0">
                <a:solidFill>
                  <a:srgbClr val="000000"/>
                </a:solidFill>
              </a:rPr>
              <a:t>Seitz, image: Wikipedia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4418748"/>
            <a:ext cx="2955877" cy="23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28033" r="2083" b="14529"/>
          <a:stretch>
            <a:fillRect/>
          </a:stretch>
        </p:blipFill>
        <p:spPr bwMode="auto">
          <a:xfrm>
            <a:off x="152400" y="381000"/>
            <a:ext cx="87804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3748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0512" r="28751" b="22050"/>
          <a:stretch>
            <a:fillRect/>
          </a:stretch>
        </p:blipFill>
        <p:spPr bwMode="auto">
          <a:xfrm>
            <a:off x="253538" y="274638"/>
            <a:ext cx="868680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1431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19145" r="16667" b="32993"/>
          <a:stretch>
            <a:fillRect/>
          </a:stretch>
        </p:blipFill>
        <p:spPr bwMode="auto">
          <a:xfrm>
            <a:off x="256032" y="274320"/>
            <a:ext cx="8742791" cy="618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30629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36923" r="42917" b="9744"/>
          <a:stretch>
            <a:fillRect/>
          </a:stretch>
        </p:blipFill>
        <p:spPr bwMode="auto">
          <a:xfrm>
            <a:off x="256032" y="274320"/>
            <a:ext cx="8558784" cy="618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23245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8CF7A-96CD-402B-A36A-329C5D67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0DE6D-3FCA-4FF6-99DE-BB8F3E8B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55496" cy="5105400"/>
          </a:xfrm>
        </p:spPr>
        <p:txBody>
          <a:bodyPr>
            <a:normAutofit/>
          </a:bodyPr>
          <a:lstStyle/>
          <a:p>
            <a:r>
              <a:rPr lang="en-US" dirty="0"/>
              <a:t>We only use the features X, not the labels Y </a:t>
            </a:r>
          </a:p>
          <a:p>
            <a:r>
              <a:rPr lang="en-US" dirty="0"/>
              <a:t>This is useful because we may not have any labels but we can still detect patterns</a:t>
            </a:r>
          </a:p>
          <a:p>
            <a:r>
              <a:rPr lang="en-US" dirty="0"/>
              <a:t>For example: </a:t>
            </a:r>
          </a:p>
          <a:p>
            <a:pPr lvl="1"/>
            <a:r>
              <a:rPr lang="en-US" dirty="0"/>
              <a:t>We can detect that news articles revolve around certain topics, and group them accordingly</a:t>
            </a:r>
          </a:p>
          <a:p>
            <a:pPr lvl="1"/>
            <a:r>
              <a:rPr lang="en-US" dirty="0"/>
              <a:t>Discover a distinct set of objects appear in a given environment, even if we don’t know their </a:t>
            </a:r>
            <a:r>
              <a:rPr lang="en-US" dirty="0" smtClean="0"/>
              <a:t>names, then ask humans to label each group</a:t>
            </a:r>
            <a:endParaRPr lang="en-US" dirty="0"/>
          </a:p>
          <a:p>
            <a:pPr lvl="1"/>
            <a:r>
              <a:rPr lang="en-US" dirty="0"/>
              <a:t>Identify health factors that correlate with a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6923" r="18750" b="10426"/>
          <a:stretch>
            <a:fillRect/>
          </a:stretch>
        </p:blipFill>
        <p:spPr bwMode="auto">
          <a:xfrm>
            <a:off x="381000" y="5334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A. Moore</a:t>
            </a:r>
          </a:p>
        </p:txBody>
      </p:sp>
    </p:spTree>
    <p:extLst>
      <p:ext uri="{BB962C8B-B14F-4D97-AF65-F5344CB8AC3E}">
        <p14:creationId xmlns:p14="http://schemas.microsoft.com/office/powerpoint/2010/main" val="2823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 converges to a local minimum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Figure from Wikipedia</a:t>
            </a:r>
          </a:p>
        </p:txBody>
      </p:sp>
      <p:pic>
        <p:nvPicPr>
          <p:cNvPr id="46083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368"/>
          <a:stretch>
            <a:fillRect/>
          </a:stretch>
        </p:blipFill>
        <p:spPr bwMode="auto">
          <a:xfrm>
            <a:off x="847238" y="1567544"/>
            <a:ext cx="7486019" cy="18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/>
          <a:stretch>
            <a:fillRect/>
          </a:stretch>
        </p:blipFill>
        <p:spPr bwMode="auto">
          <a:xfrm>
            <a:off x="831464" y="3853544"/>
            <a:ext cx="7517567" cy="18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clustering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Visualization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https://www.naftaliharris.com/blog/visualizing-k-means-clustering/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Java demo</a:t>
            </a:r>
          </a:p>
          <a:p>
            <a:pPr>
              <a:buFontTx/>
              <a:buNone/>
            </a:pPr>
            <a:r>
              <a:rPr lang="en-US" sz="1900" dirty="0">
                <a:solidFill>
                  <a:srgbClr val="000000"/>
                </a:solidFill>
                <a:hlinkClick r:id="rId4"/>
              </a:rPr>
              <a:t>http://home.dei.polimi.it/matteucc/Clustering/tutorial_html/AppletKM.html</a:t>
            </a:r>
            <a:endParaRPr lang="en-US" sz="1900" dirty="0">
              <a:solidFill>
                <a:srgbClr val="000000"/>
              </a:solidFill>
            </a:endParaRPr>
          </a:p>
          <a:p>
            <a:r>
              <a:rPr lang="en-US" sz="2800" dirty="0" err="1">
                <a:solidFill>
                  <a:srgbClr val="000000"/>
                </a:solidFill>
              </a:rPr>
              <a:t>Matlab</a:t>
            </a:r>
            <a:r>
              <a:rPr lang="en-US" sz="2800" dirty="0">
                <a:solidFill>
                  <a:srgbClr val="000000"/>
                </a:solidFill>
              </a:rPr>
              <a:t> demo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hlinkClick r:id="rId5"/>
              </a:rPr>
              <a:t>http://www.cs.pitt.edu/~kovashka/cs1699_fa15/kmeans_demo.m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Time Complexity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599"/>
            <a:ext cx="8101149" cy="49769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Let </a:t>
            </a:r>
            <a:r>
              <a:rPr lang="en-US" sz="2600" i="1" dirty="0"/>
              <a:t>n </a:t>
            </a:r>
            <a:r>
              <a:rPr lang="en-US" sz="2600" dirty="0"/>
              <a:t>= number of instances, </a:t>
            </a:r>
            <a:r>
              <a:rPr lang="en-US" sz="2600" i="1" dirty="0"/>
              <a:t>d</a:t>
            </a:r>
            <a:r>
              <a:rPr lang="en-US" sz="2600" dirty="0"/>
              <a:t> = dimensionality of the features, </a:t>
            </a:r>
            <a:r>
              <a:rPr lang="en-US" sz="2600" i="1" dirty="0"/>
              <a:t>k</a:t>
            </a:r>
            <a:r>
              <a:rPr lang="en-US" sz="2600" dirty="0"/>
              <a:t> = number of clusters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Assume computing distance between two instances is O(</a:t>
            </a:r>
            <a:r>
              <a:rPr lang="en-US" sz="2600" i="1" dirty="0"/>
              <a:t>d</a:t>
            </a:r>
            <a:r>
              <a:rPr lang="en-US" sz="26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Reassigning clusters: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O(</a:t>
            </a:r>
            <a:r>
              <a:rPr lang="en-US" sz="2400" i="1" dirty="0" err="1"/>
              <a:t>kn</a:t>
            </a:r>
            <a:r>
              <a:rPr lang="en-US" sz="2400" dirty="0"/>
              <a:t>) distance computations, or O(</a:t>
            </a:r>
            <a:r>
              <a:rPr lang="en-US" sz="2400" i="1" dirty="0" err="1"/>
              <a:t>knd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Computing </a:t>
            </a:r>
            <a:r>
              <a:rPr lang="en-US" sz="2600" dirty="0" err="1"/>
              <a:t>centroids</a:t>
            </a:r>
            <a:r>
              <a:rPr lang="en-US" sz="26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Each instance vector gets added once to a centroid: O(</a:t>
            </a:r>
            <a:r>
              <a:rPr lang="en-US" sz="2400" i="1" dirty="0" err="1"/>
              <a:t>nd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Assume these two steps are each done once for a fixed number of iterations </a:t>
            </a:r>
            <a:r>
              <a:rPr lang="en-US" sz="2600" i="1" dirty="0"/>
              <a:t>I</a:t>
            </a:r>
            <a:r>
              <a:rPr lang="en-US" sz="2600" dirty="0"/>
              <a:t>: O(</a:t>
            </a:r>
            <a:r>
              <a:rPr lang="en-US" sz="2600" i="1" dirty="0" err="1"/>
              <a:t>Iknd</a:t>
            </a:r>
            <a:r>
              <a:rPr lang="en-US" sz="2600" dirty="0"/>
              <a:t>) </a:t>
            </a:r>
            <a:endParaRPr lang="en-US" sz="26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L</a:t>
            </a:r>
            <a:r>
              <a:rPr lang="en-US" sz="2400" dirty="0"/>
              <a:t>inear in all relevant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82614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cs typeface="Arial" panose="020B0604020202020204" pitchFamily="34" charset="0"/>
              </a:rPr>
              <a:t>Adapted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writing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K-</a:t>
            </a:r>
            <a:r>
              <a:rPr lang="en-US" dirty="0" err="1"/>
              <a:t>medoids</a:t>
            </a:r>
            <a:r>
              <a:rPr lang="en-US" dirty="0"/>
              <a:t> (more general distances):</a:t>
            </a:r>
          </a:p>
        </p:txBody>
      </p:sp>
      <p:pic>
        <p:nvPicPr>
          <p:cNvPr id="967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915" y="2128600"/>
            <a:ext cx="2343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786" y="3260674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483" y="5106183"/>
            <a:ext cx="3638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44814" y="1756602"/>
            <a:ext cx="591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 </a:t>
            </a:r>
            <a:r>
              <a:rPr lang="en-US" i="1" dirty="0" err="1"/>
              <a:t>r</a:t>
            </a:r>
            <a:r>
              <a:rPr lang="en-US" i="1" baseline="-25000" dirty="0" err="1"/>
              <a:t>nk</a:t>
            </a:r>
            <a:r>
              <a:rPr lang="en-US" dirty="0"/>
              <a:t> = 1 if instance </a:t>
            </a:r>
            <a:r>
              <a:rPr lang="en-US" i="1" dirty="0"/>
              <a:t>n </a:t>
            </a:r>
            <a:r>
              <a:rPr lang="en-US" dirty="0"/>
              <a:t>belongs to cluster </a:t>
            </a:r>
            <a:r>
              <a:rPr lang="en-US" i="1" dirty="0"/>
              <a:t>k, </a:t>
            </a:r>
            <a:r>
              <a:rPr lang="en-US" dirty="0"/>
              <a:t>0 otherwise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Probabilistic version: </a:t>
            </a:r>
            <a:br>
              <a:rPr lang="en-GB" dirty="0"/>
            </a:br>
            <a:r>
              <a:rPr lang="en-GB" dirty="0"/>
              <a:t>Mixtures of Gaussians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Old Faithful data set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47176" y="2285992"/>
            <a:ext cx="7434289" cy="3736992"/>
            <a:chOff x="857224" y="2786058"/>
            <a:chExt cx="7434289" cy="3736992"/>
          </a:xfrm>
        </p:grpSpPr>
        <p:grpSp>
          <p:nvGrpSpPr>
            <p:cNvPr id="7" name="Group 6"/>
            <p:cNvGrpSpPr/>
            <p:nvPr/>
          </p:nvGrpSpPr>
          <p:grpSpPr>
            <a:xfrm>
              <a:off x="857224" y="2786058"/>
              <a:ext cx="3505200" cy="3736992"/>
              <a:chOff x="1219724" y="2347356"/>
              <a:chExt cx="3505200" cy="3736992"/>
            </a:xfrm>
          </p:grpSpPr>
          <p:pic>
            <p:nvPicPr>
              <p:cNvPr id="4" name="Picture 3" descr="Figure2.21a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19724" y="2347356"/>
                <a:ext cx="3505200" cy="322478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dirty="0">
                    <a:solidFill>
                      <a:prstClr val="black"/>
                    </a:solidFill>
                  </a:rPr>
                  <a:t>Single Gaussian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86314" y="2786058"/>
              <a:ext cx="3505199" cy="3736992"/>
              <a:chOff x="1219724" y="2347356"/>
              <a:chExt cx="3505199" cy="3736992"/>
            </a:xfrm>
          </p:grpSpPr>
          <p:pic>
            <p:nvPicPr>
              <p:cNvPr id="9" name="Picture 8" descr="Figure2.21a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19724" y="2347356"/>
                <a:ext cx="3505199" cy="322478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dirty="0">
                    <a:solidFill>
                      <a:prstClr val="black"/>
                    </a:solidFill>
                  </a:rPr>
                  <a:t>Mixture of two Gaussians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6322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7694" y="1428737"/>
            <a:ext cx="3444240" cy="24917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Gaussian Distribution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671628"/>
            <a:ext cx="5081025" cy="6858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31" y="5214950"/>
            <a:ext cx="6705613" cy="633986"/>
          </a:xfrm>
          <a:prstGeom prst="rect">
            <a:avLst/>
          </a:prstGeom>
          <a:noFill/>
        </p:spPr>
      </p:pic>
      <p:pic>
        <p:nvPicPr>
          <p:cNvPr id="10" name="Content Placeholder 3" descr="Figure2.8a.jpg"/>
          <p:cNvPicPr>
            <a:picLocks noChangeAspect="1"/>
          </p:cNvPicPr>
          <p:nvPr/>
        </p:nvPicPr>
        <p:blipFill>
          <a:blip r:embed="rId7" cstate="print"/>
          <a:srcRect b="13871"/>
          <a:stretch>
            <a:fillRect/>
          </a:stretch>
        </p:blipFill>
        <p:spPr>
          <a:xfrm>
            <a:off x="6013922" y="3145168"/>
            <a:ext cx="2487168" cy="1926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9192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4828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Mixtures of Gaussians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599" cy="4525963"/>
          </a:xfrm>
        </p:spPr>
        <p:txBody>
          <a:bodyPr/>
          <a:lstStyle/>
          <a:p>
            <a:r>
              <a:rPr lang="en-GB" dirty="0"/>
              <a:t>Combine simple models into a complex model: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Find parameters through EM (Expectation Maximization) algorithm</a:t>
            </a:r>
          </a:p>
        </p:txBody>
      </p:sp>
      <p:pic>
        <p:nvPicPr>
          <p:cNvPr id="13" name="Content Placeholder 12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192614"/>
            <a:ext cx="2919989" cy="786386"/>
          </a:xfrm>
          <a:noFill/>
        </p:spPr>
      </p:pic>
      <p:sp>
        <p:nvSpPr>
          <p:cNvPr id="14" name="Right Brace 13"/>
          <p:cNvSpPr/>
          <p:nvPr/>
        </p:nvSpPr>
        <p:spPr>
          <a:xfrm rot="5400000">
            <a:off x="3107521" y="2156895"/>
            <a:ext cx="142876" cy="135732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2906994"/>
            <a:ext cx="16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Component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062416" y="3049076"/>
            <a:ext cx="57150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3540" y="32842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Mixing coefficient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9054" y="2416859"/>
            <a:ext cx="4267200" cy="2726786"/>
            <a:chOff x="4286248" y="1643050"/>
            <a:chExt cx="4267200" cy="2726786"/>
          </a:xfrm>
        </p:grpSpPr>
        <p:pic>
          <p:nvPicPr>
            <p:cNvPr id="24" name="Picture 23" descr="Figure2.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248" y="1643050"/>
              <a:ext cx="4267200" cy="25420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72198" y="400050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prstClr val="black"/>
                  </a:solidFill>
                </a:rPr>
                <a:t>K=3</a:t>
              </a:r>
            </a:p>
          </p:txBody>
        </p:sp>
      </p:grp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411" y="3906558"/>
            <a:ext cx="2919989" cy="7863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591920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Adapted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648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581025"/>
            <a:ext cx="87725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591920"/>
            <a:ext cx="1771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Figures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187928"/>
            <a:ext cx="74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step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87928"/>
            <a:ext cx="138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187928"/>
            <a:ext cx="83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Segmentation as clustering</a:t>
            </a:r>
          </a:p>
        </p:txBody>
      </p:sp>
      <p:pic>
        <p:nvPicPr>
          <p:cNvPr id="299015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75" y="2662238"/>
            <a:ext cx="44196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55625" y="3962400"/>
            <a:ext cx="408940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TextBox 52"/>
          <p:cNvSpPr txBox="1">
            <a:spLocks noChangeArrowheads="1"/>
          </p:cNvSpPr>
          <p:nvPr/>
        </p:nvSpPr>
        <p:spPr bwMode="auto">
          <a:xfrm>
            <a:off x="519113" y="1311275"/>
            <a:ext cx="7967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Depending on what we choose as the </a:t>
            </a:r>
            <a:r>
              <a:rPr lang="en-US" sz="2400" i="1">
                <a:solidFill>
                  <a:srgbClr val="000000"/>
                </a:solidFill>
              </a:rPr>
              <a:t>feature space</a:t>
            </a:r>
            <a:r>
              <a:rPr lang="en-US" sz="2400">
                <a:solidFill>
                  <a:srgbClr val="000000"/>
                </a:solidFill>
              </a:rPr>
              <a:t>, we can group pixels in different ways.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906463" y="3903663"/>
            <a:ext cx="3660775" cy="333375"/>
            <a:chOff x="906095" y="3903669"/>
            <a:chExt cx="3661036" cy="333292"/>
          </a:xfrm>
        </p:grpSpPr>
        <p:sp>
          <p:nvSpPr>
            <p:cNvPr id="12" name="Oval 11"/>
            <p:cNvSpPr/>
            <p:nvPr/>
          </p:nvSpPr>
          <p:spPr>
            <a:xfrm>
              <a:off x="98388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402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3" name="TextBox 13"/>
            <p:cNvSpPr txBox="1">
              <a:spLocks noChangeArrowheads="1"/>
            </p:cNvSpPr>
            <p:nvPr/>
          </p:nvSpPr>
          <p:spPr bwMode="auto">
            <a:xfrm>
              <a:off x="2483456" y="4020511"/>
              <a:ext cx="81789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4" name="TextBox 14"/>
            <p:cNvSpPr txBox="1">
              <a:spLocks noChangeArrowheads="1"/>
            </p:cNvSpPr>
            <p:nvPr/>
          </p:nvSpPr>
          <p:spPr bwMode="auto">
            <a:xfrm>
              <a:off x="3749240" y="4020511"/>
              <a:ext cx="81789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6485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0609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39474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449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2228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0007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912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17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0137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2042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821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7959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864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76440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16131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3518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1297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1125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188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0968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16526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71717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9076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8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8761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80825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8604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4319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22579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08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7287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5066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7130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6814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86342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88247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0156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19113" y="2479675"/>
            <a:ext cx="3468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Grouping pixels based on </a:t>
            </a:r>
            <a:r>
              <a:rPr lang="en-US" sz="2400" b="1" dirty="0">
                <a:solidFill>
                  <a:srgbClr val="000000"/>
                </a:solidFill>
              </a:rPr>
              <a:t>intensity</a:t>
            </a:r>
            <a:r>
              <a:rPr lang="en-US" sz="2400" dirty="0">
                <a:solidFill>
                  <a:srgbClr val="000000"/>
                </a:solidFill>
              </a:rPr>
              <a:t> similarity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65163" y="5875338"/>
            <a:ext cx="540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Feature space: intensity value (1-d) 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24186-0463-4F2C-9C67-CAA0D34D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4E78D-54AA-4653-B191-AA179DD7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Motivation and uses</a:t>
            </a:r>
          </a:p>
          <a:p>
            <a:pPr lvl="1"/>
            <a:r>
              <a:rPr lang="en-US" dirty="0"/>
              <a:t>K-means clustering</a:t>
            </a:r>
          </a:p>
          <a:p>
            <a:pPr lvl="1"/>
            <a:r>
              <a:rPr lang="en-US" dirty="0"/>
              <a:t>Other methods and evaluation</a:t>
            </a:r>
          </a:p>
          <a:p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PCA algorithm (briefly) and demo</a:t>
            </a:r>
          </a:p>
          <a:p>
            <a:pPr lvl="1"/>
            <a:r>
              <a:rPr lang="en-US" dirty="0"/>
              <a:t>Some applications of PCA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5338" y="0"/>
            <a:ext cx="55610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belim_k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3651250"/>
            <a:ext cx="42799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labelim_k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7588" y="182563"/>
            <a:ext cx="42799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4133850" y="149383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K=2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6850" y="3465513"/>
            <a:ext cx="158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K=3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0825" y="1931988"/>
            <a:ext cx="6572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30575" y="3246438"/>
            <a:ext cx="1460500" cy="1058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3787914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</a:rPr>
              <a:t>quantization</a:t>
            </a:r>
            <a:r>
              <a:rPr lang="en-US" sz="2000" dirty="0">
                <a:solidFill>
                  <a:srgbClr val="000000"/>
                </a:solidFill>
              </a:rPr>
              <a:t> of the feature space; segmentation label map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Segmentation as clustering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81538" y="2155825"/>
            <a:ext cx="4383087" cy="4235450"/>
            <a:chOff x="4681538" y="2155825"/>
            <a:chExt cx="4383087" cy="4235450"/>
          </a:xfrm>
        </p:grpSpPr>
        <p:pic>
          <p:nvPicPr>
            <p:cNvPr id="61460" name="Picture 6" descr="panda_cub6_1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4563" y="2917825"/>
              <a:ext cx="3198812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26163" y="32988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668963" y="38322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59363" y="47466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7" name="TextBox 17"/>
            <p:cNvSpPr txBox="1">
              <a:spLocks noChangeArrowheads="1"/>
            </p:cNvSpPr>
            <p:nvPr/>
          </p:nvSpPr>
          <p:spPr bwMode="auto">
            <a:xfrm>
              <a:off x="8077200" y="223202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R=255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G=200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B=250</a:t>
              </a:r>
            </a:p>
          </p:txBody>
        </p:sp>
        <p:sp>
          <p:nvSpPr>
            <p:cNvPr id="61468" name="TextBox 18"/>
            <p:cNvSpPr txBox="1">
              <a:spLocks noChangeArrowheads="1"/>
            </p:cNvSpPr>
            <p:nvPr/>
          </p:nvSpPr>
          <p:spPr bwMode="auto">
            <a:xfrm>
              <a:off x="8150225" y="3690938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R=245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G=220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B=248</a:t>
              </a:r>
            </a:p>
          </p:txBody>
        </p:sp>
        <p:sp>
          <p:nvSpPr>
            <p:cNvPr id="61469" name="TextBox 19"/>
            <p:cNvSpPr txBox="1">
              <a:spLocks noChangeArrowheads="1"/>
            </p:cNvSpPr>
            <p:nvPr/>
          </p:nvSpPr>
          <p:spPr bwMode="auto">
            <a:xfrm>
              <a:off x="4681538" y="5294313"/>
              <a:ext cx="914400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R=15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G=189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</a:t>
              </a:r>
            </a:p>
          </p:txBody>
        </p:sp>
        <p:sp>
          <p:nvSpPr>
            <p:cNvPr id="61470" name="TextBox 20"/>
            <p:cNvSpPr txBox="1">
              <a:spLocks noChangeArrowheads="1"/>
            </p:cNvSpPr>
            <p:nvPr/>
          </p:nvSpPr>
          <p:spPr bwMode="auto">
            <a:xfrm>
              <a:off x="6361113" y="540067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R=3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G=12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B=2</a:t>
              </a:r>
            </a:p>
          </p:txBody>
        </p:sp>
        <p:sp>
          <p:nvSpPr>
            <p:cNvPr id="61471" name="Double Bracket 22"/>
            <p:cNvSpPr>
              <a:spLocks noChangeArrowheads="1"/>
            </p:cNvSpPr>
            <p:nvPr/>
          </p:nvSpPr>
          <p:spPr bwMode="auto">
            <a:xfrm>
              <a:off x="4681538" y="5218113"/>
              <a:ext cx="914400" cy="1063625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Double Bracket 23"/>
            <p:cNvSpPr>
              <a:spLocks noChangeArrowheads="1"/>
            </p:cNvSpPr>
            <p:nvPr/>
          </p:nvSpPr>
          <p:spPr bwMode="auto">
            <a:xfrm>
              <a:off x="6208713" y="532447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Double Bracket 24"/>
            <p:cNvSpPr>
              <a:spLocks noChangeArrowheads="1"/>
            </p:cNvSpPr>
            <p:nvPr/>
          </p:nvSpPr>
          <p:spPr bwMode="auto">
            <a:xfrm>
              <a:off x="8077200" y="215582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4" name="Double Bracket 25"/>
            <p:cNvSpPr>
              <a:spLocks noChangeArrowheads="1"/>
            </p:cNvSpPr>
            <p:nvPr/>
          </p:nvSpPr>
          <p:spPr bwMode="auto">
            <a:xfrm>
              <a:off x="8150225" y="3538538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61475" name="Shape 36"/>
            <p:cNvCxnSpPr>
              <a:cxnSpLocks noChangeShapeType="1"/>
              <a:stCxn id="61469" idx="3"/>
              <a:endCxn id="15" idx="2"/>
            </p:cNvCxnSpPr>
            <p:nvPr/>
          </p:nvCxnSpPr>
          <p:spPr bwMode="auto">
            <a:xfrm flipH="1" flipV="1">
              <a:off x="5097463" y="4822825"/>
              <a:ext cx="498475" cy="931863"/>
            </a:xfrm>
            <a:prstGeom prst="curvedConnector4">
              <a:avLst>
                <a:gd name="adj1" fmla="val -45861"/>
                <a:gd name="adj2" fmla="val 74718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6" name="Shape 38"/>
            <p:cNvCxnSpPr>
              <a:cxnSpLocks noChangeShapeType="1"/>
              <a:endCxn id="14" idx="3"/>
            </p:cNvCxnSpPr>
            <p:nvPr/>
          </p:nvCxnSpPr>
          <p:spPr bwMode="auto">
            <a:xfrm rot="16200000" flipV="1">
              <a:off x="5452269" y="4163219"/>
              <a:ext cx="1420813" cy="835025"/>
            </a:xfrm>
            <a:prstGeom prst="curved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7" name="Curved Connector 40"/>
            <p:cNvCxnSpPr>
              <a:cxnSpLocks noChangeShapeType="1"/>
              <a:stCxn id="61467" idx="1"/>
              <a:endCxn id="12" idx="3"/>
            </p:cNvCxnSpPr>
            <p:nvPr/>
          </p:nvCxnSpPr>
          <p:spPr bwMode="auto">
            <a:xfrm rot="10800000" flipV="1">
              <a:off x="6202363" y="2693988"/>
              <a:ext cx="1874837" cy="642937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8" name="Curved Connector 42"/>
            <p:cNvCxnSpPr>
              <a:cxnSpLocks noChangeShapeType="1"/>
            </p:cNvCxnSpPr>
            <p:nvPr/>
          </p:nvCxnSpPr>
          <p:spPr bwMode="auto">
            <a:xfrm rot="10800000">
              <a:off x="6361113" y="3429000"/>
              <a:ext cx="1798637" cy="636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01082" name="Oval 26"/>
          <p:cNvSpPr>
            <a:spLocks noChangeArrowheads="1"/>
          </p:cNvSpPr>
          <p:nvPr/>
        </p:nvSpPr>
        <p:spPr bwMode="auto">
          <a:xfrm>
            <a:off x="2020888" y="49722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4" name="Oval 28"/>
          <p:cNvSpPr>
            <a:spLocks noChangeArrowheads="1"/>
          </p:cNvSpPr>
          <p:nvPr/>
        </p:nvSpPr>
        <p:spPr bwMode="auto">
          <a:xfrm>
            <a:off x="2573338" y="5343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5" name="Oval 29"/>
          <p:cNvSpPr>
            <a:spLocks noChangeArrowheads="1"/>
          </p:cNvSpPr>
          <p:nvPr/>
        </p:nvSpPr>
        <p:spPr bwMode="auto">
          <a:xfrm>
            <a:off x="2725738" y="51911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6" name="Oval 30"/>
          <p:cNvSpPr>
            <a:spLocks noChangeArrowheads="1"/>
          </p:cNvSpPr>
          <p:nvPr/>
        </p:nvSpPr>
        <p:spPr bwMode="auto">
          <a:xfrm>
            <a:off x="3259138" y="45053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 flipV="1">
            <a:off x="1963738" y="35909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V="1">
            <a:off x="1963738" y="4124325"/>
            <a:ext cx="1447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>
            <a:off x="1963738" y="5419725"/>
            <a:ext cx="1676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90" name="Oval 34"/>
          <p:cNvSpPr>
            <a:spLocks noChangeArrowheads="1"/>
          </p:cNvSpPr>
          <p:nvPr/>
        </p:nvSpPr>
        <p:spPr bwMode="auto">
          <a:xfrm>
            <a:off x="3090862" y="4328999"/>
            <a:ext cx="488951" cy="479652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91" name="Oval 35"/>
          <p:cNvSpPr>
            <a:spLocks noChangeArrowheads="1"/>
          </p:cNvSpPr>
          <p:nvPr/>
        </p:nvSpPr>
        <p:spPr bwMode="auto">
          <a:xfrm>
            <a:off x="2344738" y="4962525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259138" y="58007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3430588" y="39354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1963738" y="35147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9113" y="6313488"/>
            <a:ext cx="540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Feature space: color value (3-d) </a:t>
            </a: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1849664" y="4801394"/>
            <a:ext cx="488951" cy="479652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7735607" y="6596105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519113" y="1311275"/>
            <a:ext cx="7967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Depending on what we choose as the </a:t>
            </a:r>
            <a:r>
              <a:rPr lang="en-US" sz="2400" i="1" dirty="0">
                <a:solidFill>
                  <a:srgbClr val="000000"/>
                </a:solidFill>
              </a:rPr>
              <a:t>feature space</a:t>
            </a:r>
            <a:r>
              <a:rPr lang="en-US" sz="2400" dirty="0">
                <a:solidFill>
                  <a:srgbClr val="000000"/>
                </a:solidFill>
              </a:rPr>
              <a:t>, we can group pixels in different ways.</a:t>
            </a:r>
          </a:p>
        </p:txBody>
      </p:sp>
      <p:sp>
        <p:nvSpPr>
          <p:cNvPr id="43" name="TextBox 70"/>
          <p:cNvSpPr txBox="1">
            <a:spLocks noChangeArrowheads="1"/>
          </p:cNvSpPr>
          <p:nvPr/>
        </p:nvSpPr>
        <p:spPr bwMode="auto">
          <a:xfrm>
            <a:off x="519113" y="2479675"/>
            <a:ext cx="3468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Grouping pixels based on </a:t>
            </a:r>
            <a:r>
              <a:rPr lang="en-US" sz="2400" b="1" dirty="0">
                <a:solidFill>
                  <a:srgbClr val="000000"/>
                </a:solidFill>
              </a:rPr>
              <a:t>color </a:t>
            </a:r>
            <a:r>
              <a:rPr lang="en-US" sz="2400" dirty="0">
                <a:solidFill>
                  <a:srgbClr val="000000"/>
                </a:solidFill>
              </a:rPr>
              <a:t>similarity </a:t>
            </a:r>
          </a:p>
        </p:txBody>
      </p:sp>
    </p:spTree>
    <p:extLst>
      <p:ext uri="{BB962C8B-B14F-4D97-AF65-F5344CB8AC3E}">
        <p14:creationId xmlns:p14="http://schemas.microsoft.com/office/powerpoint/2010/main" val="17505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2" grpId="0" animBg="1"/>
      <p:bldP spid="301084" grpId="0" animBg="1"/>
      <p:bldP spid="301085" grpId="0" animBg="1"/>
      <p:bldP spid="301086" grpId="0" animBg="1"/>
      <p:bldP spid="301087" grpId="0" animBg="1"/>
      <p:bldP spid="301088" grpId="0" animBg="1"/>
      <p:bldP spid="301089" grpId="0" animBg="1"/>
      <p:bldP spid="301090" grpId="0" animBg="1"/>
      <p:bldP spid="301091" grpId="0" animBg="1"/>
      <p:bldP spid="301093" grpId="0"/>
      <p:bldP spid="301094" grpId="0"/>
      <p:bldP spid="301095" grpId="0"/>
      <p:bldP spid="51" grpId="0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063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K-means: pros and cons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639888"/>
            <a:ext cx="514826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u="sng" dirty="0"/>
              <a:t>Pros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Simple, fast to compute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Converges to local minimum of within-cluster squared error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u="sng" dirty="0"/>
              <a:t>Cons/issues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Setting 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One way: silhouette coefficient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Sensitive to initial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Use heuristics or output of another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Sensitive to outliers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Detects spherical clusters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6866" t="45294" r="16876" b="11569"/>
          <a:stretch>
            <a:fillRect/>
          </a:stretch>
        </p:blipFill>
        <p:spPr bwMode="auto">
          <a:xfrm>
            <a:off x="7273925" y="4743450"/>
            <a:ext cx="16795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8001" t="45294" r="57652" b="11569"/>
          <a:stretch>
            <a:fillRect/>
          </a:stretch>
        </p:blipFill>
        <p:spPr bwMode="auto">
          <a:xfrm>
            <a:off x="5338763" y="4743450"/>
            <a:ext cx="155733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8233" t="35098" r="18233" b="7648"/>
          <a:stretch>
            <a:fillRect/>
          </a:stretch>
        </p:blipFill>
        <p:spPr bwMode="auto">
          <a:xfrm>
            <a:off x="5243513" y="1931988"/>
            <a:ext cx="39004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Adapted from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depth</a:t>
            </a:r>
          </a:p>
          <a:p>
            <a:pPr lvl="1"/>
            <a:r>
              <a:rPr lang="en-US" sz="2400" dirty="0"/>
              <a:t>K-means (iterate between finding centers and assigning points)</a:t>
            </a:r>
          </a:p>
          <a:p>
            <a:r>
              <a:rPr lang="en-US" sz="2800" dirty="0"/>
              <a:t>Briefly </a:t>
            </a:r>
          </a:p>
          <a:p>
            <a:pPr lvl="1"/>
            <a:r>
              <a:rPr lang="en-US" sz="2400" dirty="0"/>
              <a:t>Mean-shift (find modes in the data)</a:t>
            </a:r>
          </a:p>
          <a:p>
            <a:pPr lvl="1"/>
            <a:r>
              <a:rPr lang="en-US" sz="2400" dirty="0"/>
              <a:t>Hierarchical clustering (start with all points in separate clusters and merge)</a:t>
            </a:r>
          </a:p>
          <a:p>
            <a:pPr lvl="1" eaLnBrk="1" hangingPunct="1">
              <a:buNone/>
            </a:pPr>
            <a:endParaRPr lang="en-US" sz="2400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5257800"/>
          </a:xfrm>
        </p:spPr>
        <p:txBody>
          <a:bodyPr/>
          <a:lstStyle/>
          <a:p>
            <a:pPr marL="533400" indent="-533400">
              <a:buFontTx/>
              <a:buChar char="•"/>
            </a:pPr>
            <a:r>
              <a:rPr lang="en-US"/>
              <a:t>The mean shift algorithm seeks </a:t>
            </a:r>
            <a:r>
              <a:rPr lang="en-US" i="1"/>
              <a:t>modes</a:t>
            </a:r>
            <a:r>
              <a:rPr lang="en-US"/>
              <a:t> or local maxima of density in the feature space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 algorithm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>
            <a:fillRect/>
          </a:stretch>
        </p:blipFill>
        <p:spPr bwMode="auto">
          <a:xfrm>
            <a:off x="76200" y="2954338"/>
            <a:ext cx="89122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592263" y="2438400"/>
            <a:ext cx="1074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203825" y="2133600"/>
            <a:ext cx="317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Feature space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(L*u*v* color values)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K. </a:t>
            </a:r>
            <a:r>
              <a:rPr lang="en-US" sz="1050" dirty="0" err="1">
                <a:solidFill>
                  <a:srgbClr val="000000"/>
                </a:solidFill>
              </a:rPr>
              <a:t>Grauman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944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estimation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16667" r="47149" b="34093"/>
          <a:stretch/>
        </p:blipFill>
        <p:spPr bwMode="auto">
          <a:xfrm>
            <a:off x="739876" y="1915886"/>
            <a:ext cx="5638800" cy="44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8190" y="1254666"/>
            <a:ext cx="552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Kernel / window with weights that we slide over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97276" y="1515776"/>
            <a:ext cx="374095" cy="313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65333" y="6214344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Data (1-D)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59476" y="5715000"/>
            <a:ext cx="1447800" cy="652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3337" y="3158946"/>
            <a:ext cx="232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Estimated density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59476" y="3393621"/>
            <a:ext cx="13638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Adapted from D. </a:t>
            </a:r>
            <a:r>
              <a:rPr lang="en-US" sz="1050" dirty="0" err="1">
                <a:solidFill>
                  <a:srgbClr val="000000"/>
                </a:solidFill>
              </a:rPr>
              <a:t>Hoiem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7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8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9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0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1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2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3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4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236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366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36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6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6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2365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65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65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562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1456235" name="Freeform 107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6236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1456237" name="Freeform 109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6238" name="AutoShape 110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6239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sp>
        <p:nvSpPr>
          <p:cNvPr id="1456240" name="Freeform 112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655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3656" name="Rectangle 116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1494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5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5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234" grpId="0" animBg="1"/>
      <p:bldP spid="1456235" grpId="0" animBg="1"/>
      <p:bldP spid="1456235" grpId="1" animBg="1"/>
      <p:bldP spid="1456236" grpId="0" animBg="1"/>
      <p:bldP spid="1456237" grpId="0" animBg="1"/>
      <p:bldP spid="1456237" grpId="1" animBg="1"/>
      <p:bldP spid="1456238" grpId="0" animBg="1"/>
      <p:bldP spid="1456239" grpId="0" animBg="1"/>
      <p:bldP spid="1456239" grpId="1" animBg="1"/>
      <p:bldP spid="14562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1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3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4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5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6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2468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68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468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68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68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2467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67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67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672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4673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4674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sp>
        <p:nvSpPr>
          <p:cNvPr id="24675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4676" name="Rectangle 112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323118586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1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4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6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7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8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0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1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3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4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5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6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7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8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39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0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1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2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3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4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5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6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7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8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49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0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1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2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3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4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5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6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7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8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59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0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1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2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3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4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5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6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7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8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69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0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1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2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3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4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5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6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7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8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79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0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1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2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3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4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5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6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7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8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89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0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1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2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93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5694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5705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706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5707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708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709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69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569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569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5702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703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704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60333" name="AutoShape 109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700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5701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89630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3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49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0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3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59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5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6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7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8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69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0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1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2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3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4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5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6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7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8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79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0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1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2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3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4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5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6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7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8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89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0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1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2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3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4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5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6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7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8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99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0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1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2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3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4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5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6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7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8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09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0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1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2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3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4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5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6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717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6728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729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6730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731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732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671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672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672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6725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726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727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6723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6724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99571445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clustering?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items that “belong together” (i.e. have similar features)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8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9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0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1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2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3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4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4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774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7753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754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7755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756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757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774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774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7745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7750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751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752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64429" name="AutoShape 109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748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7749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49738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9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0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1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2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3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4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5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76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877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8777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877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7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8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8767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8768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sp>
        <p:nvSpPr>
          <p:cNvPr id="28769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Mean Shift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8773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4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5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8771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8772" name="Rectangle 112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23965474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1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3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4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5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6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7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8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790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2979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9800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980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0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0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979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Search</a:t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window</a:t>
            </a:r>
          </a:p>
        </p:txBody>
      </p:sp>
      <p:sp>
        <p:nvSpPr>
          <p:cNvPr id="2979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Center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mass</a:t>
            </a: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9796" name="Oval 105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97" name="Line 106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98" name="Line 107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9794" name="Rectangle 1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</a:t>
            </a:r>
          </a:p>
        </p:txBody>
      </p:sp>
      <p:sp>
        <p:nvSpPr>
          <p:cNvPr id="29795" name="Rectangle 111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140422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Oval 31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Oval 33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Oval 44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Oval 51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Oval 52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7" name="Oval 57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Oval 62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Oval 63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Oval 64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Oval 65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Oval 6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7" name="Oval 67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Oval 6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Oval 6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Oval 70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Oval 71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Oval 72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3" name="Oval 73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Oval 74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Oval 75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Oval 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Oval 7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Oval 7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9" name="Oval 79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0" name="Oval 8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1" name="Oval 81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2" name="Oval 82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3" name="Oval 83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4" name="Oval 8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5" name="Oval 85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6" name="Oval 86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7" name="Oval 87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8" name="Oval 88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9" name="Oval 89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0" name="Oval 90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1" name="Oval 9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2" name="Oval 92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3" name="Oval 93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239" name="Oval 95"/>
          <p:cNvSpPr>
            <a:spLocks noChangeArrowheads="1"/>
          </p:cNvSpPr>
          <p:nvPr/>
        </p:nvSpPr>
        <p:spPr bwMode="auto">
          <a:xfrm>
            <a:off x="2057400" y="510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0" name="Oval 96"/>
          <p:cNvSpPr>
            <a:spLocks noChangeArrowheads="1"/>
          </p:cNvSpPr>
          <p:nvPr/>
        </p:nvSpPr>
        <p:spPr bwMode="auto">
          <a:xfrm>
            <a:off x="1600200" y="4191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1" name="Oval 97"/>
          <p:cNvSpPr>
            <a:spLocks noChangeArrowheads="1"/>
          </p:cNvSpPr>
          <p:nvPr/>
        </p:nvSpPr>
        <p:spPr bwMode="auto">
          <a:xfrm>
            <a:off x="1752600" y="2895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2" name="Oval 98"/>
          <p:cNvSpPr>
            <a:spLocks noChangeArrowheads="1"/>
          </p:cNvSpPr>
          <p:nvPr/>
        </p:nvSpPr>
        <p:spPr bwMode="auto">
          <a:xfrm>
            <a:off x="1676400" y="129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3" name="Oval 99"/>
          <p:cNvSpPr>
            <a:spLocks noChangeArrowheads="1"/>
          </p:cNvSpPr>
          <p:nvPr/>
        </p:nvSpPr>
        <p:spPr bwMode="auto">
          <a:xfrm>
            <a:off x="3352800" y="1143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4" name="Oval 100"/>
          <p:cNvSpPr>
            <a:spLocks noChangeArrowheads="1"/>
          </p:cNvSpPr>
          <p:nvPr/>
        </p:nvSpPr>
        <p:spPr bwMode="auto">
          <a:xfrm>
            <a:off x="34290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5" name="Oval 101"/>
          <p:cNvSpPr>
            <a:spLocks noChangeArrowheads="1"/>
          </p:cNvSpPr>
          <p:nvPr/>
        </p:nvSpPr>
        <p:spPr bwMode="auto">
          <a:xfrm>
            <a:off x="4495800" y="48768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6" name="Oval 102"/>
          <p:cNvSpPr>
            <a:spLocks noChangeArrowheads="1"/>
          </p:cNvSpPr>
          <p:nvPr/>
        </p:nvSpPr>
        <p:spPr bwMode="auto">
          <a:xfrm>
            <a:off x="55626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" name="Oval 103"/>
          <p:cNvSpPr>
            <a:spLocks noChangeArrowheads="1"/>
          </p:cNvSpPr>
          <p:nvPr/>
        </p:nvSpPr>
        <p:spPr bwMode="auto">
          <a:xfrm>
            <a:off x="6781800" y="3962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8" name="Oval 104"/>
          <p:cNvSpPr>
            <a:spLocks noChangeArrowheads="1"/>
          </p:cNvSpPr>
          <p:nvPr/>
        </p:nvSpPr>
        <p:spPr bwMode="auto">
          <a:xfrm>
            <a:off x="7315200" y="2819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9" name="Oval 105"/>
          <p:cNvSpPr>
            <a:spLocks noChangeArrowheads="1"/>
          </p:cNvSpPr>
          <p:nvPr/>
        </p:nvSpPr>
        <p:spPr bwMode="auto">
          <a:xfrm>
            <a:off x="6934200" y="1524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0" name="Oval 106"/>
          <p:cNvSpPr>
            <a:spLocks noChangeArrowheads="1"/>
          </p:cNvSpPr>
          <p:nvPr/>
        </p:nvSpPr>
        <p:spPr bwMode="auto">
          <a:xfrm>
            <a:off x="5715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1" name="Oval 107"/>
          <p:cNvSpPr>
            <a:spLocks noChangeArrowheads="1"/>
          </p:cNvSpPr>
          <p:nvPr/>
        </p:nvSpPr>
        <p:spPr bwMode="auto">
          <a:xfrm>
            <a:off x="4572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2" name="Oval 108"/>
          <p:cNvSpPr>
            <a:spLocks noChangeArrowheads="1"/>
          </p:cNvSpPr>
          <p:nvPr/>
        </p:nvSpPr>
        <p:spPr bwMode="auto">
          <a:xfrm>
            <a:off x="3276600" y="3581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3" name="Oval 109"/>
          <p:cNvSpPr>
            <a:spLocks noChangeArrowheads="1"/>
          </p:cNvSpPr>
          <p:nvPr/>
        </p:nvSpPr>
        <p:spPr bwMode="auto">
          <a:xfrm>
            <a:off x="3505200" y="2286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4" name="Oval 110"/>
          <p:cNvSpPr>
            <a:spLocks noChangeArrowheads="1"/>
          </p:cNvSpPr>
          <p:nvPr/>
        </p:nvSpPr>
        <p:spPr bwMode="auto">
          <a:xfrm>
            <a:off x="5715000" y="2057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5" name="Oval 111"/>
          <p:cNvSpPr>
            <a:spLocks noChangeArrowheads="1"/>
          </p:cNvSpPr>
          <p:nvPr/>
        </p:nvSpPr>
        <p:spPr bwMode="auto">
          <a:xfrm>
            <a:off x="5715000" y="3276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56" name="Oval 112"/>
          <p:cNvSpPr>
            <a:spLocks noChangeArrowheads="1"/>
          </p:cNvSpPr>
          <p:nvPr/>
        </p:nvSpPr>
        <p:spPr bwMode="auto">
          <a:xfrm>
            <a:off x="4572000" y="3886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2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in same cluster converge</a:t>
            </a:r>
          </a:p>
        </p:txBody>
      </p:sp>
      <p:sp>
        <p:nvSpPr>
          <p:cNvPr id="113" name="TextBox 4"/>
          <p:cNvSpPr txBox="1">
            <a:spLocks noChangeArrowheads="1"/>
          </p:cNvSpPr>
          <p:nvPr/>
        </p:nvSpPr>
        <p:spPr bwMode="auto">
          <a:xfrm>
            <a:off x="-508" y="6614454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D. </a:t>
            </a:r>
            <a:r>
              <a:rPr lang="en-US" sz="1050" dirty="0" err="1">
                <a:solidFill>
                  <a:srgbClr val="000000"/>
                </a:solidFill>
              </a:rPr>
              <a:t>Hoiem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9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25 -0.00301 0.05 -0.00162 0.075 0.00139 C 0.08403 0.00532 0.09375 0.00995 0.10313 0.0125 C 0.10834 0.01389 0.11736 0.01551 0.12188 0.01944 C 0.12691 0.02384 0.12379 0.02176 0.13125 0.025 C 0.13681 0.02754 0.14202 0.03333 0.14688 0.0375 C 0.15486 0.04467 0.16163 0.05532 0.16771 0.06528 C 0.17031 0.06967 0.17604 0.07778 0.17604 0.07778 C 0.17761 0.08403 0.18056 0.08889 0.18334 0.09444 C 0.18455 0.09699 0.18386 0.10069 0.18542 0.10278 C 0.18577 0.10324 0.18611 0.1037 0.18646 0.1041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34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125 -0.00556 0.02448 -0.01111 0.03542 -0.02084 C 0.03837 -0.02686 0.04792 -0.03102 0.05313 -0.03334 C 0.0592 -0.03611 0.06615 -0.04283 0.07292 -0.04306 C 0.08507 -0.04352 0.09722 -0.04398 0.10938 -0.04445 C 0.11945 -0.04769 0.12761 -0.05301 0.13646 -0.05973 C 0.14202 -0.06389 0.1441 -0.0676 0.15 -0.06945 C 0.16667 -0.08426 0.19427 -0.08056 0.21146 -0.08056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134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C 0.00573 -0.00509 0.01285 -0.01088 0.01875 -0.01528 C 0.02361 -0.01898 0.02674 -0.02384 0.03125 -0.02778 C 0.03368 -0.03264 0.03438 -0.03611 0.0375 -0.04028 C 0.03889 -0.0456 0.04097 -0.05255 0.04375 -0.05694 C 0.0467 -0.06157 0.04705 -0.06019 0.04896 -0.06528 C 0.05538 -0.08241 0.06458 -0.10532 0.06458 -0.125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34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486 -0.00207 -0.00903 -0.00555 -0.01354 -0.00832 C -0.02361 -0.01434 -0.03351 -0.01805 -0.04271 -0.02638 C -0.04705 -0.03032 -0.05382 -0.03379 -0.05625 -0.04027 " pathEditMode="relative" ptsTypes="fffA">
                                      <p:cBhvr>
                                        <p:cTn id="12" dur="2000" fill="hold"/>
                                        <p:tgtEl>
                                          <p:spTgt spid="134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C -0.01233 0.00115 -0.02674 0.00162 -0.0375 0.01111 C -0.04098 0.025 -0.03525 0.00393 -0.04167 0.01944 C -0.04393 0.02477 -0.04358 0.02916 -0.0448 0.03472 C -0.04566 0.03889 -0.04688 0.04305 -0.04792 0.04722 C -0.04827 0.04861 -0.04896 0.05139 -0.04896 0.05139 C -0.04931 0.05463 -0.04983 0.05787 -0.05 0.06111 C -0.05105 0.08703 -0.04879 0.10208 -0.05417 0.12361 C -0.05556 0.12916 -0.05608 0.13472 -0.06042 0.1375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13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0.00105 0.00092 0.00209 0.00208 0.00313 0.00277 C 0.00417 0.00346 0.00521 0.00346 0.00626 0.00416 C 0.01372 0.00971 0.01789 0.01527 0.02605 0.01805 C 0.03351 0.02476 0.04323 0.02615 0.05105 0.03194 C 0.0533 0.03356 0.05521 0.03564 0.0573 0.03749 C 0.05834 0.03842 0.06042 0.04027 0.06042 0.04027 C 0.06198 0.04328 0.06407 0.04559 0.06563 0.0486 C 0.06997 0.0574 0.07292 0.06805 0.07605 0.07777 C 0.07917 0.08726 0.08091 0.09953 0.08751 0.10555 C 0.09462 0.1199 0.1099 0.13333 0.12084 0.14305 C 0.13924 0.15948 0.1606 0.18309 0.1823 0.19027 C 0.20001 0.20601 0.23143 0.20555 0.25105 0.20694 C 0.2691 0.20995 0.28716 0.21157 0.30521 0.21388 C 0.31546 0.21735 0.30174 0.21296 0.32084 0.21666 C 0.33195 0.21874 0.34341 0.22476 0.35417 0.22916 C 0.35973 0.23147 0.36528 0.23356 0.37084 0.2361 C 0.37327 0.23726 0.37709 0.24166 0.37709 0.24166 C 0.37987 0.24698 0.38438 0.25277 0.38941 0.25277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573 0.00254 0.0118 0.00509 0.01771 0.00694 C 0.02048 0.00787 0.02604 0.00972 0.02604 0.00972 C 0.03437 0.01713 0.05225 0.01643 0.0625 0.01805 C 0.07916 0.02546 0.09583 0.03263 0.11354 0.03472 C 0.1217 0.0368 0.12916 0.03796 0.1375 0.03888 C 0.15659 0.04398 0.17673 0.04097 0.19583 0.04027 C 0.2059 0.03588 0.21666 0.03263 0.22708 0.02916 C 0.2309 0.028 0.23489 0.02453 0.23854 0.02361 C 0.24757 0.02129 0.25746 0.02013 0.26666 0.01805 C 0.27222 0.01689 0.27777 0.0162 0.28333 0.01527 C 0.28993 0.01435 0.30312 0.0125 0.30312 0.0125 C 0.31666 0.01296 0.33021 0.01296 0.34375 0.01388 C 0.35 0.01435 0.3625 0.01666 0.3625 0.01666 C 0.36892 0.01875 0.37552 0.02083 0.38229 0.02083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1354 0.00254 0.02691 0.00324 0.04062 0.00416 C 0.07465 0.00231 0.10677 -0.00487 0.13854 -0.02084 C 0.14375 -0.02339 0.14427 -0.02778 0.14792 -0.03195 C 0.15121 -0.03589 0.15451 -0.03774 0.15833 -0.04028 C 0.16337 -0.05024 0.17083 -0.05278 0.17812 -0.05834 C 0.19028 -0.06783 0.18212 -0.06297 0.19167 -0.06806 C 0.19601 -0.07385 0.20226 -0.07964 0.20833 -0.08195 C 0.21111 -0.08288 0.21667 -0.08473 0.21667 -0.08473 C 0.22795 -0.09468 0.24097 -0.10116 0.25417 -0.10556 C 0.26007 -0.11089 0.26667 -0.11528 0.27292 -0.11945 C 0.27969 -0.12408 0.27222 -0.12014 0.27917 -0.12639 C 0.28212 -0.12894 0.28559 -0.13079 0.28854 -0.13334 C 0.29392 -0.1382 0.29219 -0.13426 0.29896 -0.13889 C 0.30764 -0.14468 0.31684 -0.14769 0.32604 -0.15139 C 0.33212 -0.15371 0.33976 -0.15903 0.34583 -0.15973 C 0.36059 -0.16112 0.375 -0.16389 0.38958 -0.16667 C 0.39167 -0.1676 0.39375 -0.16852 0.39583 -0.16945 C 0.39687 -0.16991 0.39896 -0.17084 0.39896 -0.17084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694 0.00625 0.01441 -0.00092 0.02187 0.00417 C 0.02969 0.00162 0.03559 -0.00277 0.04271 -0.00694 C 0.04739 -0.00972 0.04601 -0.00694 0.05 -0.00972 C 0.05798 -0.01504 0.06614 -0.02129 0.075 -0.02361 C 0.0868 -0.03148 0.10191 -0.03472 0.11458 -0.03889 C 0.12673 -0.04305 0.13732 -0.05069 0.15 -0.05277 C 0.15607 -0.05555 0.16094 -0.05602 0.16771 -0.05694 C 0.1809 -0.06134 0.1967 -0.06203 0.21042 -0.06389 C 0.25295 -0.06203 0.25885 -0.06111 0.31146 -0.06389 C 0.31614 -0.06412 0.32101 -0.06504 0.325 -0.06805 C 0.34757 -0.08472 0.31962 -0.06597 0.33542 -0.07639 C 0.33819 -0.08194 0.34271 -0.08796 0.34687 -0.09166 C 0.34809 -0.09838 0.3493 -0.10416 0.35208 -0.10972 C 0.35364 -0.11782 0.35451 -0.12314 0.35521 -0.13194 C 0.35434 -0.15254 0.35417 -0.18148 0.34479 -0.2 C 0.34392 -0.20578 0.34271 -0.21111 0.34167 -0.21666 C 0.34236 -0.24282 0.34062 -0.26227 0.35104 -0.28333 C 0.3533 -0.28796 0.35278 -0.29861 0.35521 -0.30277 C 0.35573 -0.3037 0.3566 -0.30185 0.35729 -0.30139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625 -0.00556 0.01302 -0.00718 0.01979 -0.01111 C 0.02118 -0.01204 0.02257 -0.0132 0.02396 -0.01389 C 0.02673 -0.01505 0.03229 -0.01667 0.03229 -0.01667 C 0.0368 -0.0206 0.04184 -0.02153 0.04687 -0.02361 C 0.05451 -0.02662 0.06215 -0.02986 0.06979 -0.03333 C 0.07257 -0.03449 0.07673 -0.03542 0.07916 -0.0375 C 0.08333 -0.0412 0.09045 -0.05 0.09479 -0.05278 C 0.09948 -0.05602 0.09652 -0.05208 0.10104 -0.05695 C 0.10225 -0.0581 0.10295 -0.05995 0.10416 -0.06111 C 0.10503 -0.06204 0.10625 -0.06181 0.10729 -0.0625 C 0.11441 -0.06783 0.12083 -0.075 0.12708 -0.08195 C 0.13229 -0.08773 0.14201 -0.09653 0.14583 -0.10417 C 0.15121 -0.11482 0.15816 -0.12593 0.1625 -0.1375 C 0.16441 -0.14283 0.16527 -0.14792 0.16771 -0.15278 C 0.17083 -0.17338 0.17586 -0.19468 0.18229 -0.21389 C 0.18507 -0.22222 0.18402 -0.22454 0.18854 -0.23056 C 0.19357 -0.25093 0.19375 -0.26968 0.19375 -0.29167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451 -0.00903 0.00989 -0.01598 0.01562 -0.02361 C 0.01788 -0.02662 0.01909 -0.03102 0.02083 -0.03473 C 0.02534 -0.04422 0.03038 -0.05348 0.03541 -0.0625 C 0.03802 -0.07292 0.03767 -0.06019 0.0427 -0.08056 C 0.04409 -0.08611 0.046 -0.09074 0.04791 -0.09584 C 0.0519 -0.10625 0.05381 -0.1176 0.05833 -0.12778 C 0.06024 -0.14561 0.06475 -0.16505 0.06979 -0.18195 C 0.07222 -0.2007 0.07743 -0.21875 0.0802 -0.2375 C 0.07986 -0.24584 0.07968 -0.25417 0.07916 -0.2625 C 0.07899 -0.26389 0.07812 -0.26667 0.07812 -0.26667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34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222E-6 C 0.00261 -0.01041 0.00279 -0.02129 0.00522 -0.03194 C 0.01077 -0.05694 0.01563 -0.08217 0.02188 -0.10694 C 0.02397 -0.13819 0.02692 -0.17407 0.01459 -0.20278 C 0.0099 -0.21389 0.01546 -0.19953 0.00938 -0.21111 C 0.00678 -0.2162 0.00556 -0.22176 0.00209 -0.22639 C -0.00747 -0.23912 -0.01806 -0.24977 -0.02917 -0.25972 C -0.03229 -0.2625 -0.03542 -0.26528 -0.03854 -0.26805 C -0.04063 -0.26991 -0.04479 -0.27361 -0.04479 -0.27361 C -0.04549 -0.27616 -0.04844 -0.28611 -0.05 -0.28611 " pathEditMode="relative" ptsTypes="fffffffffA">
                                      <p:cBhvr>
                                        <p:cTn id="28" dur="2000" fill="hold"/>
                                        <p:tgtEl>
                                          <p:spTgt spid="134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764 -0.00069 -0.01459 -0.00069 -0.02188 -0.00277 C -0.03316 -0.00602 -0.04428 -0.0118 -0.05521 -0.01666 C -0.05643 -0.01713 -0.05712 -0.01875 -0.05834 -0.01944 C -0.05973 -0.02014 -0.06112 -0.02037 -0.0625 -0.02083 C -0.06667 -0.02453 -0.07171 -0.02592 -0.07605 -0.02916 C -0.08455 -0.03541 -0.09289 -0.04421 -0.1 -0.05277 C -0.11685 -0.07291 -0.13021 -0.09861 -0.14896 -0.11527 C -0.15296 -0.11898 -0.16077 -0.1206 -0.16563 -0.12222 C -0.16945 -0.12569 -0.17396 -0.12615 -0.17396 -0.13333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347 0.00301 -0.00434 0.00648 -0.00833 0.00833 C -0.0125 0.01643 -0.02101 0.01898 -0.02813 0.02083 C -0.04896 0.02014 -0.06823 0.01967 -0.08854 0.01528 C -0.12813 0.01597 -0.15816 0.01782 -0.19479 0.02222 C -0.20486 0.025 -0.21198 0.03009 -0.22083 0.03611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3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059 0.00463 -0.02187 0.0074 -0.03229 0.0125 C -0.03594 0.01435 -0.03923 0.01736 -0.04271 0.01944 C -0.04479 0.0206 -0.04896 0.02222 -0.04896 0.02222 C -0.05121 0.02523 -0.06059 0.03518 -0.0625 0.04027 C -0.0651 0.04722 -0.06319 0.04513 -0.06771 0.04722 C -0.06927 0.05509 -0.07274 0.06157 -0.07396 0.06944 C -0.07569 0.08148 -0.07916 0.09328 -0.08333 0.10416 C -0.08559 0.11018 -0.08628 0.11574 -0.09062 0.11944 C -0.09184 0.12453 -0.0993 0.13449 -0.10312 0.13611 C -0.10573 0.14143 -0.10989 0.14652 -0.11458 0.14861 C -0.12639 0.16041 -0.13993 0.16481 -0.15416 0.16944 C -0.15781 0.17268 -0.16041 0.17338 -0.16458 0.175 C -0.16666 0.17592 -0.16875 0.17685 -0.17083 0.17777 C -0.17187 0.17824 -0.17396 0.17916 -0.17396 0.17916 C -0.17882 0.18865 -0.17726 0.18425 -0.17916 0.19166 C -0.17986 0.20092 -0.17916 0.20532 -0.17916 0.21388 " pathEditMode="relative" ptsTypes="ffffffffffffffffA">
                                      <p:cBhvr>
                                        <p:cTn id="34" dur="2000" fill="hold"/>
                                        <p:tgtEl>
                                          <p:spTgt spid="13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313 0.00648 -0.00521 0.0125 -0.00938 0.01806 C -0.01094 0.02431 -0.01389 0.02685 -0.01667 0.03195 C -0.01962 0.0375 -0.02118 0.04468 -0.02396 0.05 C -0.02483 0.05162 -0.02622 0.05255 -0.02709 0.05417 C -0.02969 0.05857 -0.03073 0.06343 -0.03334 0.06806 C -0.03473 0.075 -0.03716 0.08125 -0.03959 0.0875 C -0.04132 0.09236 -0.0415 0.09676 -0.04375 0.10139 C -0.04532 0.10949 -0.04618 0.11621 -0.04896 0.12361 C -0.0507 0.13704 -0.054 0.15232 -0.05729 0.16528 C -0.05955 0.19167 -0.06025 0.21829 -0.06354 0.24445 C -0.06302 0.25857 -0.06441 0.28727 -0.05313 0.29722 C -0.05191 0.30232 -0.05313 0.30209 -0.05 0.3 " pathEditMode="relative" ptsTypes="ffffffffffffA">
                                      <p:cBhvr>
                                        <p:cTn id="36" dur="2000" fill="hold"/>
                                        <p:tgtEl>
                                          <p:spTgt spid="13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-0.00139 0.0176 3.33333E-6 0.02639 0.00937 0.03889 C 0.01076 0.04422 0.01475 0.05163 0.01771 0.05556 C 0.01927 0.06366 0.02396 0.06551 0.02604 0.07362 C 0.02743 0.0794 0.02639 0.07663 0.02916 0.08195 C 0.03333 0.1044 0.02916 0.12223 0.01875 0.13889 C 0.01666 0.14214 0.01475 0.14769 0.01354 0.15139 C 0.01267 0.15417 0.01215 0.15695 0.01146 0.15973 C 0.01111 0.16112 0.01041 0.16389 0.01041 0.16389 C 0.01146 0.18288 0.01267 0.19607 0.025 0.20695 C 0.0283 0.21343 0.0368 0.22246 0.04271 0.22501 C 0.04774 0.23172 0.05503 0.23403 0.05937 0.24167 C 0.06423 0.24977 0.06649 0.2595 0.07187 0.26667 C 0.07413 0.27547 0.07586 0.28403 0.07708 0.29306 C 0.07604 0.30325 0.07604 0.29954 0.07604 0.30417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13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417 0.00371 0.00868 0.00672 0.01354 0.00834 C 0.02101 0.01505 0.01736 0.0132 0.02396 0.01528 C 0.03003 0.02338 0.03941 0.03195 0.04792 0.03473 C 0.0533 0.04005 0.06111 0.04375 0.06771 0.04584 C 0.06875 0.04676 0.06979 0.04792 0.07083 0.04861 C 0.07187 0.04931 0.07292 0.04931 0.07396 0.05 C 0.07864 0.05348 0.0816 0.05764 0.08646 0.05973 C 0.08941 0.06366 0.09132 0.0676 0.09479 0.07084 C 0.09757 0.07639 0.10364 0.08519 0.10521 0.09167 C 0.1059 0.09445 0.10607 0.09746 0.10729 0.1 C 0.10798 0.10139 0.10885 0.10255 0.10937 0.10417 C 0.11146 0.11042 0.1118 0.11528 0.11458 0.12084 C 0.11753 0.13635 0.12621 0.15116 0.13333 0.16389 C 0.13472 0.16945 0.13646 0.17223 0.13958 0.17639 C 0.14132 0.18334 0.14479 0.18843 0.14792 0.19445 C 0.15243 0.20301 0.1559 0.21204 0.16146 0.21945 C 0.16302 0.22547 0.16493 0.22848 0.16771 0.23334 C 0.17135 0.23982 0.17222 0.24445 0.17708 0.24861 C 0.18021 0.25486 0.18385 0.25973 0.18854 0.26389 C 0.19114 0.26898 0.19826 0.275 0.20312 0.27639 C 0.20555 0.27709 0.21042 0.27778 0.21042 0.27778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134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9" grpId="0" animBg="1"/>
      <p:bldP spid="134240" grpId="0" animBg="1"/>
      <p:bldP spid="134241" grpId="0" animBg="1"/>
      <p:bldP spid="134242" grpId="0" animBg="1"/>
      <p:bldP spid="134243" grpId="0" animBg="1"/>
      <p:bldP spid="134244" grpId="0" animBg="1"/>
      <p:bldP spid="134245" grpId="0" animBg="1"/>
      <p:bldP spid="134246" grpId="0" animBg="1"/>
      <p:bldP spid="134247" grpId="0" animBg="1"/>
      <p:bldP spid="134248" grpId="0" animBg="1"/>
      <p:bldP spid="134249" grpId="0" animBg="1"/>
      <p:bldP spid="134250" grpId="0" animBg="1"/>
      <p:bldP spid="134251" grpId="0" animBg="1"/>
      <p:bldP spid="134252" grpId="0" animBg="1"/>
      <p:bldP spid="134253" grpId="0" animBg="1"/>
      <p:bldP spid="134254" grpId="0" animBg="1"/>
      <p:bldP spid="134255" grpId="0" animBg="1"/>
      <p:bldP spid="1342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Cluster: all data points in the attraction basin of a mode</a:t>
            </a:r>
          </a:p>
          <a:p>
            <a:pPr>
              <a:buFontTx/>
              <a:buChar char="•"/>
            </a:pPr>
            <a:r>
              <a:rPr lang="en-US"/>
              <a:t>Attraction basin: the region for which all trajectories lead to the same mode</a:t>
            </a:r>
          </a:p>
        </p:txBody>
      </p:sp>
      <p:grpSp>
        <p:nvGrpSpPr>
          <p:cNvPr id="30723" name="Group 32"/>
          <p:cNvGrpSpPr>
            <a:grpSpLocks/>
          </p:cNvGrpSpPr>
          <p:nvPr/>
        </p:nvGrpSpPr>
        <p:grpSpPr bwMode="auto">
          <a:xfrm>
            <a:off x="1981200" y="3048000"/>
            <a:ext cx="5257800" cy="3057525"/>
            <a:chOff x="1776" y="1965"/>
            <a:chExt cx="2064" cy="1200"/>
          </a:xfrm>
        </p:grpSpPr>
        <p:grpSp>
          <p:nvGrpSpPr>
            <p:cNvPr id="30726" name="Group 4"/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30747" name="Rectangle 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pic>
            <p:nvPicPr>
              <p:cNvPr id="30748" name="Picture 6" descr="Random Distribu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30745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pic>
            <p:nvPicPr>
              <p:cNvPr id="30746" name="Picture 9" descr="Random Distribu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8" name="Freeform 10"/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29" name="Freeform 11"/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0" name="Freeform 12"/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1" name="Freeform 13"/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2" name="Freeform 14"/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3" name="Freeform 15"/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4" name="Freeform 16"/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5" name="Freeform 17"/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6" name="Freeform 18"/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7" name="Freeform 19"/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8" name="Freeform 20"/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39" name="Freeform 21"/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0" name="Freeform 22"/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1" name="Freeform 23"/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2" name="Freeform 24"/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3" name="Freeform 25"/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744" name="Freeform 26"/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724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 clustering</a:t>
            </a:r>
          </a:p>
        </p:txBody>
      </p:sp>
      <p:sp>
        <p:nvSpPr>
          <p:cNvPr id="30725" name="Rectangle 3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954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399" y="914400"/>
            <a:ext cx="8911771" cy="2590800"/>
          </a:xfrm>
        </p:spPr>
        <p:txBody>
          <a:bodyPr/>
          <a:lstStyle/>
          <a:p>
            <a:pPr marL="533400" indent="-533400">
              <a:buFontTx/>
              <a:buChar char="•"/>
            </a:pPr>
            <a:r>
              <a:rPr lang="en-US" sz="2400" dirty="0"/>
              <a:t>Compute features for each point (intensity, word counts,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533400" indent="-533400">
              <a:buFontTx/>
              <a:buChar char="•"/>
            </a:pPr>
            <a:r>
              <a:rPr lang="en-US" sz="2400" dirty="0"/>
              <a:t>Initialize windows at individual feature points</a:t>
            </a:r>
          </a:p>
          <a:p>
            <a:pPr marL="533400" indent="-533400">
              <a:buFontTx/>
              <a:buChar char="•"/>
            </a:pPr>
            <a:r>
              <a:rPr lang="en-US" sz="2400" dirty="0"/>
              <a:t>Perform mean shift for each window until convergence</a:t>
            </a:r>
          </a:p>
          <a:p>
            <a:pPr marL="533400" indent="-533400">
              <a:buFontTx/>
              <a:buChar char="•"/>
            </a:pPr>
            <a:r>
              <a:rPr lang="en-US" sz="2400" dirty="0"/>
              <a:t>Merge windows that end up near the same “peak” or mode</a:t>
            </a:r>
          </a:p>
          <a:p>
            <a:pPr marL="533400" indent="-533400">
              <a:buFontTx/>
              <a:buChar char="•"/>
            </a:pPr>
            <a:endParaRPr lang="en-US" sz="2400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 clustering/segmentation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>
            <a:fillRect/>
          </a:stretch>
        </p:blipFill>
        <p:spPr bwMode="auto">
          <a:xfrm>
            <a:off x="4054475" y="2660650"/>
            <a:ext cx="49371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4" b="13559"/>
          <a:stretch>
            <a:fillRect/>
          </a:stretch>
        </p:blipFill>
        <p:spPr bwMode="auto">
          <a:xfrm>
            <a:off x="161925" y="3194050"/>
            <a:ext cx="38766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96289"/>
            <a:ext cx="2987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Source: D. </a:t>
            </a:r>
            <a:r>
              <a:rPr lang="en-US" sz="1050" dirty="0" err="1">
                <a:solidFill>
                  <a:srgbClr val="000000"/>
                </a:solidFill>
              </a:rPr>
              <a:t>Hoiem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negoiu_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752850"/>
            <a:ext cx="3727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camp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77925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ampus_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143000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negoi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52850"/>
            <a:ext cx="37290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14400" y="63246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http://www.caip.rutgers.edu/~comanici/MSPAMI/msPamiResults.html</a:t>
            </a:r>
          </a:p>
        </p:txBody>
      </p:sp>
      <p:sp>
        <p:nvSpPr>
          <p:cNvPr id="327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 segmentation results</a:t>
            </a:r>
          </a:p>
        </p:txBody>
      </p:sp>
    </p:spTree>
    <p:extLst>
      <p:ext uri="{BB962C8B-B14F-4D97-AF65-F5344CB8AC3E}">
        <p14:creationId xmlns:p14="http://schemas.microsoft.com/office/powerpoint/2010/main" val="3443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Pros:</a:t>
            </a:r>
          </a:p>
          <a:p>
            <a:pPr lvl="1" eaLnBrk="1" hangingPunct="1"/>
            <a:r>
              <a:rPr lang="en-US" sz="2400" dirty="0"/>
              <a:t>Does not assume shape on clusters</a:t>
            </a:r>
          </a:p>
          <a:p>
            <a:pPr lvl="1" eaLnBrk="1" hangingPunct="1"/>
            <a:r>
              <a:rPr lang="en-US" sz="2400" dirty="0"/>
              <a:t>Robust to outliers</a:t>
            </a:r>
          </a:p>
          <a:p>
            <a:pPr eaLnBrk="1" hangingPunct="1"/>
            <a:r>
              <a:rPr lang="en-US" dirty="0"/>
              <a:t>Cons:</a:t>
            </a:r>
          </a:p>
          <a:p>
            <a:pPr lvl="1" eaLnBrk="1" hangingPunct="1"/>
            <a:r>
              <a:rPr lang="en-US" sz="2400" dirty="0"/>
              <a:t>Need to choose window size</a:t>
            </a:r>
          </a:p>
          <a:p>
            <a:pPr lvl="1" eaLnBrk="1" hangingPunct="1"/>
            <a:r>
              <a:rPr lang="en-US" sz="2400" dirty="0"/>
              <a:t>Quadratic in the number of samples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shift: Pros and cons</a:t>
            </a:r>
          </a:p>
        </p:txBody>
      </p:sp>
    </p:spTree>
    <p:extLst>
      <p:ext uri="{BB962C8B-B14F-4D97-AF65-F5344CB8AC3E}">
        <p14:creationId xmlns:p14="http://schemas.microsoft.com/office/powerpoint/2010/main" val="161215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Hierarchical Agglomerative Clustering </a:t>
            </a:r>
            <a:r>
              <a:rPr lang="en-US" sz="3200"/>
              <a:t>(HAC)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687888"/>
          </a:xfrm>
        </p:spPr>
        <p:txBody>
          <a:bodyPr/>
          <a:lstStyle/>
          <a:p>
            <a:pPr eaLnBrk="1" hangingPunct="1"/>
            <a:r>
              <a:rPr lang="en-US" dirty="0"/>
              <a:t>Assumes a </a:t>
            </a:r>
            <a:r>
              <a:rPr lang="en-US" i="1" dirty="0"/>
              <a:t>similarity function</a:t>
            </a:r>
            <a:r>
              <a:rPr lang="en-US" dirty="0"/>
              <a:t> for determining the similarity of two instances.</a:t>
            </a:r>
          </a:p>
          <a:p>
            <a:pPr eaLnBrk="1" hangingPunct="1"/>
            <a:r>
              <a:rPr lang="en-US" dirty="0"/>
              <a:t>Starts with all instances in separate clusters and then repeatedly joins the two clusters that are most similar until there is only one cluster.</a:t>
            </a:r>
          </a:p>
          <a:p>
            <a:pPr eaLnBrk="1" hangingPunct="1"/>
            <a:r>
              <a:rPr lang="en-US" dirty="0"/>
              <a:t>The history of merging forms a binary tree or hierarchy.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7336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cs typeface="Arial" panose="020B0604020202020204" pitchFamily="34" charset="0"/>
              </a:rPr>
              <a:t>Slide credit: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HAC Algorithm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7402513" cy="2227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2800" dirty="0"/>
              <a:t>Start with all instances in their own cluster.</a:t>
            </a:r>
          </a:p>
          <a:p>
            <a:pPr algn="l"/>
            <a:r>
              <a:rPr lang="en-US" sz="2800" dirty="0"/>
              <a:t>Until there is only one cluster:</a:t>
            </a:r>
          </a:p>
          <a:p>
            <a:pPr algn="l"/>
            <a:r>
              <a:rPr lang="en-US" sz="2800" dirty="0"/>
              <a:t>      Among the current clusters, determine the two </a:t>
            </a:r>
          </a:p>
          <a:p>
            <a:pPr algn="l"/>
            <a:r>
              <a:rPr lang="en-US" sz="2800" dirty="0"/>
              <a:t>           clusters,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/>
              <a:t>and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j</a:t>
            </a:r>
            <a:r>
              <a:rPr lang="en-US" sz="2800" dirty="0"/>
              <a:t>, that are most similar.</a:t>
            </a:r>
          </a:p>
          <a:p>
            <a:pPr algn="l"/>
            <a:r>
              <a:rPr lang="en-US" sz="2800" dirty="0"/>
              <a:t>      Replace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/>
              <a:t>and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j</a:t>
            </a:r>
            <a:r>
              <a:rPr lang="en-US" sz="2800" dirty="0"/>
              <a:t> with a single cluster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>
                <a:sym typeface="Symbol" pitchFamily="18" charset="2"/>
              </a:rPr>
              <a:t></a:t>
            </a:r>
            <a:r>
              <a:rPr lang="en-US" sz="2800" dirty="0"/>
              <a:t>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j</a:t>
            </a:r>
            <a:r>
              <a:rPr lang="en-US" sz="28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73368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cs typeface="Arial" panose="020B0604020202020204" pitchFamily="34" charset="0"/>
              </a:rPr>
              <a:t>Slide credit: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3C2E0-CE94-4B05-8C13-F8A413E0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representation (</a:t>
            </a:r>
            <a:r>
              <a:rPr lang="en-US" b="1" dirty="0"/>
              <a:t>x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D5C080-E420-4F92-B54F-36E58ED4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vector representing measurable characteristics of a data sample we have</a:t>
            </a:r>
          </a:p>
          <a:p>
            <a:r>
              <a:rPr lang="en-US" dirty="0"/>
              <a:t>E.g. a glass of juice can be represented via its color = {yellow=1, red=2, green=3, purple=4} and taste = {sweet=1, sour=2} </a:t>
            </a:r>
          </a:p>
          <a:p>
            <a:r>
              <a:rPr lang="en-US" dirty="0"/>
              <a:t>For a given glass </a:t>
            </a:r>
            <a:r>
              <a:rPr lang="en-US" dirty="0" err="1"/>
              <a:t>i</a:t>
            </a:r>
            <a:r>
              <a:rPr lang="en-US" dirty="0"/>
              <a:t>, this can be represented as a vector: </a:t>
            </a:r>
            <a:r>
              <a:rPr lang="en-US" b="1" dirty="0"/>
              <a:t>x</a:t>
            </a:r>
            <a:r>
              <a:rPr lang="en-US" baseline="-25000" dirty="0"/>
              <a:t>i</a:t>
            </a:r>
            <a:r>
              <a:rPr lang="en-US" dirty="0"/>
              <a:t> = [3 2] represents sour green juice</a:t>
            </a:r>
          </a:p>
          <a:p>
            <a:r>
              <a:rPr lang="en-US" dirty="0"/>
              <a:t>For D features, this defines a D-dimensional space where we can measure similarity between samples</a:t>
            </a:r>
          </a:p>
        </p:txBody>
      </p:sp>
    </p:spTree>
    <p:extLst>
      <p:ext uri="{BB962C8B-B14F-4D97-AF65-F5344CB8AC3E}">
        <p14:creationId xmlns:p14="http://schemas.microsoft.com/office/powerpoint/2010/main" val="9159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219200"/>
            <a:ext cx="74390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38238"/>
            <a:ext cx="7562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6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8238"/>
            <a:ext cx="73818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55713"/>
            <a:ext cx="76295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90600"/>
            <a:ext cx="74961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4960" y="5538651"/>
            <a:ext cx="2847703" cy="35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7276011" cy="5135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How many clusters?</a:t>
            </a:r>
          </a:p>
          <a:p>
            <a:pPr>
              <a:buFontTx/>
              <a:buChar char="-"/>
            </a:pPr>
            <a:r>
              <a:rPr lang="en-US" altLang="en-US" sz="2800" dirty="0"/>
              <a:t>Clustering creates a </a:t>
            </a:r>
            <a:r>
              <a:rPr lang="en-US" altLang="en-US" sz="2800" dirty="0" err="1"/>
              <a:t>dendrogram</a:t>
            </a:r>
            <a:r>
              <a:rPr lang="en-US" altLang="en-US" sz="2800" dirty="0"/>
              <a:t> (a tree)</a:t>
            </a:r>
          </a:p>
          <a:p>
            <a:pPr>
              <a:buFontTx/>
              <a:buChar char="-"/>
            </a:pPr>
            <a:r>
              <a:rPr lang="en-US" altLang="en-US" sz="2800" dirty="0"/>
              <a:t>To get final clusters, pick a threshold</a:t>
            </a:r>
          </a:p>
          <a:p>
            <a:pPr lvl="1">
              <a:buFontTx/>
              <a:buChar char="-"/>
            </a:pPr>
            <a:r>
              <a:rPr lang="en-US" altLang="en-US" sz="2400" dirty="0"/>
              <a:t>max number of clusters or </a:t>
            </a:r>
          </a:p>
          <a:p>
            <a:pPr lvl="1">
              <a:buFontTx/>
              <a:buChar char="-"/>
            </a:pPr>
            <a:r>
              <a:rPr lang="en-US" altLang="en-US" sz="2400" dirty="0"/>
              <a:t>max distance within clusters (y axis)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pic>
        <p:nvPicPr>
          <p:cNvPr id="25604" name="Picture 2" descr="http://www.mathworks.com/help/toolbox/stats/dendrogram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"/>
          <a:stretch/>
        </p:blipFill>
        <p:spPr bwMode="auto">
          <a:xfrm>
            <a:off x="4135885" y="3853542"/>
            <a:ext cx="4682995" cy="26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14"/>
          <p:cNvSpPr txBox="1">
            <a:spLocks noChangeArrowheads="1"/>
          </p:cNvSpPr>
          <p:nvPr/>
        </p:nvSpPr>
        <p:spPr bwMode="auto">
          <a:xfrm rot="-5400000">
            <a:off x="3343517" y="5105330"/>
            <a:ext cx="1122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" y="6581775"/>
            <a:ext cx="15463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J. Hays</a:t>
            </a:r>
          </a:p>
        </p:txBody>
      </p:sp>
    </p:spTree>
    <p:extLst>
      <p:ext uri="{BB962C8B-B14F-4D97-AF65-F5344CB8AC3E}">
        <p14:creationId xmlns:p14="http://schemas.microsoft.com/office/powerpoint/2010/main" val="148061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 Similarity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599"/>
            <a:ext cx="7924800" cy="5264331"/>
          </a:xfrm>
        </p:spPr>
        <p:txBody>
          <a:bodyPr/>
          <a:lstStyle/>
          <a:p>
            <a:pPr eaLnBrk="1" hangingPunct="1"/>
            <a:r>
              <a:rPr lang="en-US" sz="2800" dirty="0"/>
              <a:t>How to compute similarity of two clusters each possibly containing multiple instances?</a:t>
            </a:r>
          </a:p>
          <a:p>
            <a:pPr eaLnBrk="1" hangingPunct="1"/>
            <a:endParaRPr lang="en-US" sz="2800" dirty="0"/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Single Link</a:t>
            </a:r>
            <a:r>
              <a:rPr lang="en-US" sz="2400" dirty="0"/>
              <a:t>: Similarity of </a:t>
            </a:r>
            <a:r>
              <a:rPr lang="en-US" sz="2400" i="1" dirty="0"/>
              <a:t>two most similar </a:t>
            </a:r>
            <a:r>
              <a:rPr lang="en-US" sz="2400" dirty="0"/>
              <a:t>members.</a:t>
            </a:r>
          </a:p>
          <a:p>
            <a:pPr lvl="1" eaLnBrk="1" hangingPunct="1">
              <a:buNone/>
            </a:pPr>
            <a:endParaRPr lang="en-US" sz="4000" dirty="0"/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Complete Link</a:t>
            </a:r>
            <a:r>
              <a:rPr lang="en-US" sz="2400" dirty="0"/>
              <a:t>: Similarity of </a:t>
            </a:r>
            <a:r>
              <a:rPr lang="en-US" sz="2400" i="1" dirty="0"/>
              <a:t>two least similar </a:t>
            </a:r>
            <a:r>
              <a:rPr lang="en-US" sz="2400" dirty="0"/>
              <a:t>members.</a:t>
            </a:r>
          </a:p>
          <a:p>
            <a:pPr lvl="1" eaLnBrk="1" hangingPunct="1"/>
            <a:endParaRPr lang="en-US" sz="4400" dirty="0"/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Group Average</a:t>
            </a:r>
            <a:r>
              <a:rPr lang="en-US" sz="2400" dirty="0"/>
              <a:t>: Average similarity between members.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6581775"/>
            <a:ext cx="19071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cs typeface="Arial" panose="020B0604020202020204" pitchFamily="34" charset="0"/>
              </a:rPr>
              <a:t>Adapted from Ray Mooney</a:t>
            </a:r>
          </a:p>
        </p:txBody>
      </p:sp>
      <p:graphicFrame>
        <p:nvGraphicFramePr>
          <p:cNvPr id="935937" name="Object 1"/>
          <p:cNvGraphicFramePr>
            <a:graphicFrameLocks noChangeAspect="1"/>
          </p:cNvGraphicFramePr>
          <p:nvPr/>
        </p:nvGraphicFramePr>
        <p:xfrm>
          <a:off x="2671355" y="3251193"/>
          <a:ext cx="4381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77" name="Equation" r:id="rId4" imgW="1751840" imgH="317362" progId="Equation.3">
                  <p:embed/>
                </p:oleObj>
              </mc:Choice>
              <mc:Fallback>
                <p:oleObj name="Equation" r:id="rId4" imgW="1751840" imgH="317362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355" y="3251193"/>
                        <a:ext cx="4381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38" name="Object 2"/>
          <p:cNvGraphicFramePr>
            <a:graphicFrameLocks noChangeAspect="1"/>
          </p:cNvGraphicFramePr>
          <p:nvPr/>
        </p:nvGraphicFramePr>
        <p:xfrm>
          <a:off x="2671356" y="4426127"/>
          <a:ext cx="438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78" name="Equation" r:id="rId6" imgW="1752600" imgH="304800" progId="Equation.3">
                  <p:embed/>
                </p:oleObj>
              </mc:Choice>
              <mc:Fallback>
                <p:oleObj name="Equation" r:id="rId6" imgW="1752600" imgH="30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356" y="4426127"/>
                        <a:ext cx="4381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F1E91-88ED-4242-B62A-A13BBA21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Agglomerative clustering: 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6AD8B-290D-44C5-A603-35C07CDB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Deterministic </a:t>
            </a:r>
          </a:p>
          <a:p>
            <a:pPr lvl="1"/>
            <a:r>
              <a:rPr lang="en-US" dirty="0"/>
              <a:t>Flexible (can use any cutoff to declare clusters)</a:t>
            </a:r>
          </a:p>
          <a:p>
            <a:pPr lvl="1"/>
            <a:r>
              <a:rPr lang="en-US" dirty="0"/>
              <a:t>Interpretable? 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Some variants sensitive to noise </a:t>
            </a:r>
          </a:p>
          <a:p>
            <a:pPr lvl="1"/>
            <a:r>
              <a:rPr lang="en-US" dirty="0"/>
              <a:t>Quadratic in the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23854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evaluate clustering?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801"/>
          </a:xfrm>
        </p:spPr>
        <p:txBody>
          <a:bodyPr/>
          <a:lstStyle/>
          <a:p>
            <a:r>
              <a:rPr lang="en-US" dirty="0"/>
              <a:t>Might depend on application </a:t>
            </a:r>
          </a:p>
          <a:p>
            <a:r>
              <a:rPr lang="en-US" dirty="0"/>
              <a:t>Purity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65634" name="Picture 2" descr="\begin{displaymath}&#10;\mbox{purity}(&#10;\Omega,\mathbb{C}&#10;) =&#10;\frac{1}{N}&#10;\sum_k \max_j&#10;\vert\omega_k \cap&#10;c_j\vert&#10;\end{displaymath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935" y="2162401"/>
            <a:ext cx="3998627" cy="79311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036387" y="2955517"/>
            <a:ext cx="5894562" cy="1135466"/>
            <a:chOff x="404949" y="5251268"/>
            <a:chExt cx="5894562" cy="1135466"/>
          </a:xfrm>
        </p:grpSpPr>
        <p:sp>
          <p:nvSpPr>
            <p:cNvPr id="8" name="TextBox 7"/>
            <p:cNvSpPr txBox="1"/>
            <p:nvPr/>
          </p:nvSpPr>
          <p:spPr>
            <a:xfrm>
              <a:off x="404949" y="5251268"/>
              <a:ext cx="58945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dirty="0">
                  <a:latin typeface="Arial" charset="0"/>
                  <a:cs typeface="Arial" charset="0"/>
                </a:rPr>
                <a:t>where  			           </a:t>
              </a:r>
              <a:r>
                <a:rPr lang="en-US" sz="1900" dirty="0">
                  <a:latin typeface="Arial" charset="0"/>
                  <a:cs typeface="Arial" charset="0"/>
                </a:rPr>
                <a:t>i</a:t>
              </a:r>
              <a:r>
                <a:rPr lang="en-US" dirty="0">
                  <a:latin typeface="Arial" charset="0"/>
                  <a:cs typeface="Arial" charset="0"/>
                </a:rPr>
                <a:t>s the set of clusters </a:t>
              </a:r>
            </a:p>
            <a:p>
              <a:pPr lvl="0"/>
              <a:endParaRPr lang="en-US" dirty="0">
                <a:latin typeface="Arial" charset="0"/>
                <a:cs typeface="Arial" charset="0"/>
              </a:endParaRPr>
            </a:p>
            <a:p>
              <a:pPr lvl="0"/>
              <a:r>
                <a:rPr lang="en-US" dirty="0">
                  <a:latin typeface="Arial" charset="0"/>
                  <a:cs typeface="Arial" charset="0"/>
                </a:rPr>
                <a:t>and		   </a:t>
              </a:r>
              <a:r>
                <a:rPr lang="en-US" sz="1900" dirty="0">
                  <a:latin typeface="Arial" charset="0"/>
                  <a:cs typeface="Arial" charset="0"/>
                </a:rPr>
                <a:t> 	  </a:t>
              </a:r>
              <a:r>
                <a:rPr lang="en-US" dirty="0">
                  <a:latin typeface="Arial" charset="0"/>
                  <a:cs typeface="Arial" charset="0"/>
                </a:rPr>
                <a:t>is the set of classes </a:t>
              </a:r>
            </a:p>
          </p:txBody>
        </p:sp>
        <p:pic>
          <p:nvPicPr>
            <p:cNvPr id="965636" name="Picture 4" descr="$\Omega = \{ \omega_1, \omega_2, \ldots, \omega_K \}$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0198" y="5290458"/>
              <a:ext cx="2559457" cy="534572"/>
            </a:xfrm>
            <a:prstGeom prst="rect">
              <a:avLst/>
            </a:prstGeom>
            <a:noFill/>
          </p:spPr>
        </p:pic>
        <p:pic>
          <p:nvPicPr>
            <p:cNvPr id="965637" name="Picture 5" descr="$\mathbb{C} = \{ c_1,c_2,\ldots,c_J \}$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4656" y="5852162"/>
              <a:ext cx="2219275" cy="534572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0" y="6581001"/>
            <a:ext cx="533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6"/>
              </a:rPr>
              <a:t>http://nlp.stanford.edu/IR-book/html/htmledition/evaluation-of-clustering-1.html</a:t>
            </a:r>
            <a:r>
              <a:rPr lang="en-US" sz="1200" dirty="0"/>
              <a:t> </a:t>
            </a:r>
          </a:p>
        </p:txBody>
      </p:sp>
      <p:pic>
        <p:nvPicPr>
          <p:cNvPr id="971780" name="Picture 4" descr="\begin{figure}&#10;% latex2html id marker 24270&#10;\par&#10;\psset{unit=0.75cm}&#10;\par&#10;\begin...&#10;...$,&#10;3&#10;(cluster 3).&#10;Purity is $(1/17) \times (5+4+3)&#10;\approx 0.71$.&#10;}&#10;\end{figure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75" y="4237920"/>
            <a:ext cx="52959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Clustering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K-means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Iteratively re-assign points to the nearest cluster center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Mean-shift clustering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Estimate modes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Agglomerative </a:t>
            </a:r>
            <a:r>
              <a:rPr lang="en-US" dirty="0"/>
              <a:t>clustering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Start with each point as its own cluster and iteratively merge the closest clusters</a:t>
            </a:r>
          </a:p>
        </p:txBody>
      </p:sp>
    </p:spTree>
    <p:extLst>
      <p:ext uri="{BB962C8B-B14F-4D97-AF65-F5344CB8AC3E}">
        <p14:creationId xmlns:p14="http://schemas.microsoft.com/office/powerpoint/2010/main" val="36034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B1C3B-121D-49C7-9963-27F77010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representation (</a:t>
            </a:r>
            <a:r>
              <a:rPr lang="en-US" b="1" dirty="0"/>
              <a:t>x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9A48B5C-FE8F-46A7-90A8-92B111CFF146}"/>
              </a:ext>
            </a:extLst>
          </p:cNvPr>
          <p:cNvCxnSpPr>
            <a:cxnSpLocks/>
          </p:cNvCxnSpPr>
          <p:nvPr/>
        </p:nvCxnSpPr>
        <p:spPr>
          <a:xfrm>
            <a:off x="1855304" y="5274370"/>
            <a:ext cx="5459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02BE151-5620-4565-BB9A-9DE94682824D}"/>
              </a:ext>
            </a:extLst>
          </p:cNvPr>
          <p:cNvCxnSpPr>
            <a:cxnSpLocks/>
          </p:cNvCxnSpPr>
          <p:nvPr/>
        </p:nvCxnSpPr>
        <p:spPr>
          <a:xfrm flipV="1">
            <a:off x="2743200" y="1643270"/>
            <a:ext cx="0" cy="4585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DE6FFC-3935-46B4-8A35-22D0F8183081}"/>
              </a:ext>
            </a:extLst>
          </p:cNvPr>
          <p:cNvSpPr txBox="1"/>
          <p:nvPr/>
        </p:nvSpPr>
        <p:spPr>
          <a:xfrm>
            <a:off x="2756453" y="5300873"/>
            <a:ext cx="403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	1	2	3	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5B4291-F60B-4C13-ABDD-382B13FE5298}"/>
              </a:ext>
            </a:extLst>
          </p:cNvPr>
          <p:cNvSpPr txBox="1"/>
          <p:nvPr/>
        </p:nvSpPr>
        <p:spPr>
          <a:xfrm>
            <a:off x="2380577" y="3406890"/>
            <a:ext cx="340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  <a:p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13469" y="3527984"/>
            <a:ext cx="2036795" cy="1128670"/>
            <a:chOff x="3568329" y="3310274"/>
            <a:chExt cx="2036795" cy="1128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FA7C54B-86E6-46FC-96B1-BCC719A502E4}"/>
                </a:ext>
              </a:extLst>
            </p:cNvPr>
            <p:cNvSpPr/>
            <p:nvPr/>
          </p:nvSpPr>
          <p:spPr>
            <a:xfrm>
              <a:off x="5367673" y="3310274"/>
              <a:ext cx="237451" cy="237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B0A17BA-9D37-4A92-AC13-86891C31857C}"/>
                </a:ext>
              </a:extLst>
            </p:cNvPr>
            <p:cNvSpPr/>
            <p:nvPr/>
          </p:nvSpPr>
          <p:spPr>
            <a:xfrm>
              <a:off x="3568329" y="3310274"/>
              <a:ext cx="237451" cy="23745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0FBB41C-BF29-4290-B2AE-8C9AA9828D8A}"/>
                </a:ext>
              </a:extLst>
            </p:cNvPr>
            <p:cNvSpPr/>
            <p:nvPr/>
          </p:nvSpPr>
          <p:spPr>
            <a:xfrm>
              <a:off x="4453274" y="4201493"/>
              <a:ext cx="237451" cy="2374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C25B24-60DC-434C-8BF2-7D702EE67FDF}"/>
              </a:ext>
            </a:extLst>
          </p:cNvPr>
          <p:cNvSpPr txBox="1"/>
          <p:nvPr/>
        </p:nvSpPr>
        <p:spPr>
          <a:xfrm>
            <a:off x="4366349" y="5756856"/>
            <a:ext cx="81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718097-604C-4C80-A4F2-DD7ED77B6BD8}"/>
              </a:ext>
            </a:extLst>
          </p:cNvPr>
          <p:cNvSpPr txBox="1"/>
          <p:nvPr/>
        </p:nvSpPr>
        <p:spPr>
          <a:xfrm>
            <a:off x="1277178" y="4272209"/>
            <a:ext cx="8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taste</a:t>
            </a:r>
          </a:p>
        </p:txBody>
      </p:sp>
    </p:spTree>
    <p:extLst>
      <p:ext uri="{BB962C8B-B14F-4D97-AF65-F5344CB8AC3E}">
        <p14:creationId xmlns:p14="http://schemas.microsoft.com/office/powerpoint/2010/main" val="35037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r>
              <a:rPr lang="en-US" dirty="0"/>
              <a:t>Principal Component Analysis (PCA)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Other methods for dimensionality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reduce dimensionality?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0057" cy="4525963"/>
          </a:xfrm>
        </p:spPr>
        <p:txBody>
          <a:bodyPr/>
          <a:lstStyle/>
          <a:p>
            <a:r>
              <a:rPr lang="en-US" dirty="0"/>
              <a:t>Data may intrinsically live in a lower-dim space</a:t>
            </a:r>
          </a:p>
          <a:p>
            <a:r>
              <a:rPr lang="en-US" dirty="0"/>
              <a:t>Too many features and too few data</a:t>
            </a:r>
          </a:p>
          <a:p>
            <a:r>
              <a:rPr lang="en-US" dirty="0"/>
              <a:t>Lower computational expense (memory, train/test time)</a:t>
            </a:r>
          </a:p>
          <a:p>
            <a:r>
              <a:rPr lang="en-US" dirty="0"/>
              <a:t>Want to visualize the data in a lower-dim space</a:t>
            </a:r>
          </a:p>
          <a:p>
            <a:r>
              <a:rPr lang="en-US" dirty="0"/>
              <a:t>Want to use data of different dimensionality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Data in a high-dim feature space</a:t>
            </a:r>
          </a:p>
          <a:p>
            <a:r>
              <a:rPr lang="en-US" dirty="0"/>
              <a:t>Output: Projection of same data into a lower-dim space</a:t>
            </a:r>
          </a:p>
          <a:p>
            <a:r>
              <a:rPr lang="en-US" dirty="0"/>
              <a:t>Function: high-dim X </a:t>
            </a:r>
            <a:r>
              <a:rPr lang="en-US" dirty="0">
                <a:sym typeface="Wingdings" panose="05000000000000000000" pitchFamily="2" charset="2"/>
              </a:rPr>
              <a:t> low-dim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9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2" y="1661841"/>
            <a:ext cx="9005572" cy="439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04084"/>
            <a:ext cx="15969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Erik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Sudderth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3756857" y="3418199"/>
            <a:ext cx="2350680" cy="2014845"/>
            <a:chOff x="3756857" y="3418199"/>
            <a:chExt cx="2350680" cy="2014845"/>
          </a:xfrm>
        </p:grpSpPr>
        <p:grpSp>
          <p:nvGrpSpPr>
            <p:cNvPr id="119" name="Group 118"/>
            <p:cNvGrpSpPr/>
            <p:nvPr/>
          </p:nvGrpSpPr>
          <p:grpSpPr>
            <a:xfrm>
              <a:off x="3756857" y="3418199"/>
              <a:ext cx="2350680" cy="2014845"/>
              <a:chOff x="3756857" y="3418199"/>
              <a:chExt cx="2350680" cy="2014845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756857" y="3418199"/>
                <a:ext cx="2350680" cy="2014845"/>
                <a:chOff x="3756857" y="3418199"/>
                <a:chExt cx="2350680" cy="2014845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3756857" y="4427661"/>
                  <a:ext cx="903790" cy="869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3772011" y="4261357"/>
                  <a:ext cx="718407" cy="67159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989482" y="4119706"/>
                  <a:ext cx="377164" cy="36354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4265094" y="4199429"/>
                  <a:ext cx="183804" cy="17424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4445525" y="3945144"/>
                  <a:ext cx="276570" cy="26042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4585780" y="3813023"/>
                  <a:ext cx="527039" cy="54133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797341" y="3811496"/>
                  <a:ext cx="743599" cy="73432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4492865" y="3418199"/>
                  <a:ext cx="852249" cy="8538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4726331" y="4949937"/>
                  <a:ext cx="484295" cy="48310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5101769" y="5140754"/>
                  <a:ext cx="275770" cy="28446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5328441" y="4724057"/>
                  <a:ext cx="380438" cy="36699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5155235" y="4382277"/>
                  <a:ext cx="524242" cy="52706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5456119" y="4534878"/>
                  <a:ext cx="651418" cy="67083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/>
              <p:nvPr/>
            </p:nvCxnSpPr>
            <p:spPr>
              <a:xfrm flipV="1">
                <a:off x="4565664" y="4205398"/>
                <a:ext cx="98303" cy="10488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endCxn id="19" idx="3"/>
              </p:cNvCxnSpPr>
              <p:nvPr/>
            </p:nvCxnSpPr>
            <p:spPr>
              <a:xfrm flipV="1">
                <a:off x="5149801" y="4807560"/>
                <a:ext cx="97583" cy="9448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 flipV="1">
              <a:off x="4090392" y="4337927"/>
              <a:ext cx="517659" cy="50119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770084" y="3398039"/>
            <a:ext cx="2296502" cy="2215643"/>
            <a:chOff x="3771897" y="3408643"/>
            <a:chExt cx="2296502" cy="22156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784599" y="5330937"/>
              <a:ext cx="272143" cy="2933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71897" y="4982112"/>
              <a:ext cx="459679" cy="4954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8" idx="5"/>
            </p:cNvCxnSpPr>
            <p:nvPr/>
          </p:nvCxnSpPr>
          <p:spPr>
            <a:xfrm>
              <a:off x="4113372" y="4879567"/>
              <a:ext cx="342125" cy="357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83020" y="4532412"/>
              <a:ext cx="577884" cy="6001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" idx="5"/>
            </p:cNvCxnSpPr>
            <p:nvPr/>
          </p:nvCxnSpPr>
          <p:spPr>
            <a:xfrm>
              <a:off x="4280286" y="4439944"/>
              <a:ext cx="494914" cy="5021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9" idx="5"/>
            </p:cNvCxnSpPr>
            <p:nvPr/>
          </p:nvCxnSpPr>
          <p:spPr>
            <a:xfrm>
              <a:off x="4719343" y="4259648"/>
              <a:ext cx="343577" cy="3363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736825" y="3941979"/>
              <a:ext cx="528228" cy="497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95270" y="3801008"/>
              <a:ext cx="343577" cy="3363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6" idx="5"/>
            </p:cNvCxnSpPr>
            <p:nvPr/>
          </p:nvCxnSpPr>
          <p:spPr>
            <a:xfrm>
              <a:off x="5611971" y="3806640"/>
              <a:ext cx="135940" cy="1429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404079" y="3408643"/>
              <a:ext cx="459412" cy="4458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495415" y="5225078"/>
              <a:ext cx="222234" cy="21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664241" y="5010682"/>
              <a:ext cx="405265" cy="396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18888" y="4592712"/>
              <a:ext cx="166802" cy="1762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340299" y="4352209"/>
              <a:ext cx="343577" cy="3363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18127" y="4190961"/>
              <a:ext cx="185763" cy="162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" idx="1"/>
            </p:cNvCxnSpPr>
            <p:nvPr/>
          </p:nvCxnSpPr>
          <p:spPr>
            <a:xfrm>
              <a:off x="5644437" y="4054138"/>
              <a:ext cx="423962" cy="4176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criteria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projection where the data has:</a:t>
            </a:r>
          </a:p>
          <a:p>
            <a:pPr lvl="1"/>
            <a:r>
              <a:rPr lang="en-US" dirty="0"/>
              <a:t>Low reconstruction error </a:t>
            </a:r>
          </a:p>
          <a:p>
            <a:pPr lvl="1"/>
            <a:r>
              <a:rPr lang="en-US" dirty="0"/>
              <a:t>High variance of the data</a:t>
            </a:r>
          </a:p>
        </p:txBody>
      </p:sp>
      <p:sp>
        <p:nvSpPr>
          <p:cNvPr id="5" name="Oval 4"/>
          <p:cNvSpPr/>
          <p:nvPr/>
        </p:nvSpPr>
        <p:spPr>
          <a:xfrm>
            <a:off x="3911600" y="4455886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87371" y="4347029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457" y="4786652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26428" y="4166733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80857" y="3875314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93885" y="4895509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93885" y="5243851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38799" y="4292600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52457" y="4455885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31442" y="4714645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41340" y="5382503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56943" y="4660217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62712" y="5374477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01769" y="3713726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12227" y="3321840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19056" y="3713725"/>
            <a:ext cx="108857" cy="10885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889826" y="3668086"/>
            <a:ext cx="2128275" cy="2128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096660" y="3855238"/>
            <a:ext cx="1542899" cy="15410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190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7834" b="41347"/>
          <a:stretch/>
        </p:blipFill>
        <p:spPr bwMode="auto">
          <a:xfrm>
            <a:off x="0" y="1603828"/>
            <a:ext cx="9155430" cy="28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04084"/>
            <a:ext cx="1710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Subhransu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Maji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http://www.cs.pitt.edu/~kovashka/cs1675_fa18/PCA_demo.m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http://www.cs.pitt.edu/~kovashka/cs1675_fa18/PCA.m</a:t>
            </a:r>
            <a:r>
              <a:rPr lang="en-US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Face Recognition</a:t>
            </a:r>
          </a:p>
        </p:txBody>
      </p:sp>
      <p:pic>
        <p:nvPicPr>
          <p:cNvPr id="892930" name="Picture 2" descr="http://cnet2.cbsistatic.com/hub/i/r/2011/06/08/8546cdd9-f0f4-11e2-8c7c-d4ae52e62bcc/thumbnail/670x503/3717350b5d57bb840534172108df891a/facebook_facial_recognition_11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034" y="1253897"/>
            <a:ext cx="7015933" cy="5265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3580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from cnet.com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When viewed as vectors of pixel values, face images are extremely high-dimensional</a:t>
            </a:r>
          </a:p>
          <a:p>
            <a:pPr lvl="1"/>
            <a:r>
              <a:rPr lang="en-US" sz="2000" dirty="0"/>
              <a:t>24x24 image = 576 dimensions</a:t>
            </a:r>
          </a:p>
          <a:p>
            <a:pPr lvl="1"/>
            <a:r>
              <a:rPr lang="en-US" sz="2000" dirty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/>
              <a:t>But </a:t>
            </a:r>
            <a:r>
              <a:rPr lang="en-US" sz="2400" dirty="0" smtClean="0"/>
              <a:t>few </a:t>
            </a:r>
            <a:r>
              <a:rPr lang="en-US" sz="2400" dirty="0"/>
              <a:t>576-dimensional vectors are valid face images</a:t>
            </a:r>
          </a:p>
          <a:p>
            <a:pPr>
              <a:buFontTx/>
              <a:buChar char="•"/>
            </a:pPr>
            <a:r>
              <a:rPr lang="en-US" sz="2400" dirty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7254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728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Derek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9029" y="660408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prstClr val="black"/>
                </a:solidFill>
                <a:latin typeface="+mj-lt"/>
              </a:rPr>
              <a:t>M. Turk and A. </a:t>
            </a:r>
            <a:r>
              <a:rPr lang="en-US" sz="1050" dirty="0" err="1">
                <a:solidFill>
                  <a:prstClr val="black"/>
                </a:solidFill>
                <a:latin typeface="+mj-lt"/>
              </a:rPr>
              <a:t>Pentland</a:t>
            </a:r>
            <a:r>
              <a:rPr lang="en-US" sz="105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1050" dirty="0" smtClean="0">
                <a:solidFill>
                  <a:prstClr val="black"/>
                </a:solidFill>
                <a:latin typeface="+mj-lt"/>
              </a:rPr>
              <a:t>Face </a:t>
            </a:r>
            <a:r>
              <a:rPr lang="en-US" sz="1050" dirty="0">
                <a:solidFill>
                  <a:prstClr val="black"/>
                </a:solidFill>
                <a:latin typeface="+mj-lt"/>
              </a:rPr>
              <a:t>Recognition using </a:t>
            </a:r>
            <a:r>
              <a:rPr lang="en-US" sz="1050" dirty="0" err="1">
                <a:solidFill>
                  <a:prstClr val="black"/>
                </a:solidFill>
                <a:latin typeface="+mj-lt"/>
              </a:rPr>
              <a:t>Eigenfaces</a:t>
            </a:r>
            <a:r>
              <a:rPr lang="en-US" sz="1050" dirty="0" smtClean="0">
                <a:solidFill>
                  <a:prstClr val="black"/>
                </a:solidFill>
                <a:latin typeface="+mj-lt"/>
              </a:rPr>
              <a:t>, CVPR </a:t>
            </a:r>
            <a:r>
              <a:rPr lang="en-US" sz="1050" dirty="0">
                <a:solidFill>
                  <a:prstClr val="black"/>
                </a:solidFill>
                <a:latin typeface="+mj-lt"/>
              </a:rPr>
              <a:t>1991</a:t>
            </a:r>
            <a:endParaRPr lang="en-US" sz="105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µ       +    w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+w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+w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+w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604084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Derek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cluster?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6285"/>
            <a:ext cx="5387010" cy="552863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Counting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Feature </a:t>
            </a:r>
            <a:r>
              <a:rPr lang="en-US" sz="2400" i="1" dirty="0"/>
              <a:t>histograms</a:t>
            </a:r>
            <a:r>
              <a:rPr lang="en-US" sz="2400" dirty="0"/>
              <a:t>:</a:t>
            </a:r>
            <a:r>
              <a:rPr lang="en-US" sz="2400" i="1" dirty="0"/>
              <a:t> </a:t>
            </a:r>
            <a:r>
              <a:rPr lang="en-US" sz="2400" dirty="0"/>
              <a:t>by grouping similar features and counting how many of each a data sample has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Summarizing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Look at large amounts of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Represent a large continuous vector with the cluster number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Prediction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Data points in the same cluster may have the same labels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Ask a human to label the clusters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79889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cs typeface="Arial" panose="020B0604020202020204" pitchFamily="34" charset="0"/>
              </a:rPr>
              <a:t>Slide credit: J. Hays, D. </a:t>
            </a:r>
            <a:r>
              <a:rPr lang="en-US" sz="1050" dirty="0" err="1">
                <a:cs typeface="Arial" panose="020B0604020202020204" pitchFamily="34" charset="0"/>
              </a:rPr>
              <a:t>Hoiem</a:t>
            </a:r>
            <a:endParaRPr lang="en-US" sz="105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FA1804-C3C2-4661-A067-FB8B6FB38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94" y="1417638"/>
            <a:ext cx="2095500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007EC-E199-4410-8A67-FBA4308E5363}"/>
              </a:ext>
            </a:extLst>
          </p:cNvPr>
          <p:cNvSpPr txBox="1"/>
          <p:nvPr/>
        </p:nvSpPr>
        <p:spPr>
          <a:xfrm>
            <a:off x="6331207" y="412360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[3 2] </a:t>
            </a:r>
            <a:r>
              <a:rPr lang="en-US" dirty="0">
                <a:sym typeface="Wingdings" panose="05000000000000000000" pitchFamily="2" charset="2"/>
              </a:rPr>
              <a:t> “juice type 3”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C5166D-9020-4BEE-90FE-ED76792926FB}"/>
              </a:ext>
            </a:extLst>
          </p:cNvPr>
          <p:cNvSpPr txBox="1"/>
          <p:nvPr/>
        </p:nvSpPr>
        <p:spPr>
          <a:xfrm>
            <a:off x="6331207" y="5492515"/>
            <a:ext cx="211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[3 2] </a:t>
            </a:r>
            <a:r>
              <a:rPr lang="en-US" dirty="0">
                <a:sym typeface="Wingdings" panose="05000000000000000000" pitchFamily="2" charset="2"/>
              </a:rPr>
              <a:t> “kombucha”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Alexander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Ihler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657" y="2438401"/>
            <a:ext cx="460102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04084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Alexander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Ihler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04084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Alexander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Ihler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04084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Alexander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Ihler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dimensionality reduction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Non-linear:</a:t>
            </a:r>
          </a:p>
          <a:p>
            <a:pPr lvl="1"/>
            <a:r>
              <a:rPr lang="en-US" dirty="0"/>
              <a:t>Kernel PCA (</a:t>
            </a:r>
            <a:r>
              <a:rPr lang="en-US" dirty="0" err="1"/>
              <a:t>Schölkopf</a:t>
            </a:r>
            <a:r>
              <a:rPr lang="en-US" dirty="0"/>
              <a:t> et al., </a:t>
            </a:r>
            <a:r>
              <a:rPr lang="en-US" i="1" dirty="0"/>
              <a:t>Neural Computation </a:t>
            </a:r>
            <a:r>
              <a:rPr lang="en-US" dirty="0"/>
              <a:t>1998)</a:t>
            </a:r>
          </a:p>
          <a:p>
            <a:pPr lvl="1"/>
            <a:r>
              <a:rPr lang="en-US" dirty="0"/>
              <a:t>Independent component analysis – </a:t>
            </a:r>
            <a:r>
              <a:rPr lang="en-US" dirty="0" err="1"/>
              <a:t>Comon</a:t>
            </a:r>
            <a:r>
              <a:rPr lang="en-US" dirty="0"/>
              <a:t>, </a:t>
            </a:r>
            <a:r>
              <a:rPr lang="en-US" i="1" dirty="0"/>
              <a:t>Signal Processing </a:t>
            </a:r>
            <a:r>
              <a:rPr lang="en-US" dirty="0"/>
              <a:t>1994</a:t>
            </a:r>
          </a:p>
          <a:p>
            <a:pPr lvl="1"/>
            <a:r>
              <a:rPr lang="en-US" dirty="0"/>
              <a:t>LLE (locally linear embedding) – </a:t>
            </a:r>
            <a:r>
              <a:rPr lang="en-US" dirty="0" err="1"/>
              <a:t>Roweis</a:t>
            </a:r>
            <a:r>
              <a:rPr lang="en-US" dirty="0"/>
              <a:t> and Saul, </a:t>
            </a:r>
            <a:r>
              <a:rPr lang="en-US" i="1" dirty="0"/>
              <a:t>Science</a:t>
            </a:r>
            <a:r>
              <a:rPr lang="en-US" dirty="0"/>
              <a:t> 2000</a:t>
            </a:r>
          </a:p>
          <a:p>
            <a:pPr lvl="1"/>
            <a:r>
              <a:rPr lang="en-US" dirty="0"/>
              <a:t>ISOMAP (isometric feature mapping) – </a:t>
            </a:r>
            <a:r>
              <a:rPr lang="en-US" dirty="0" err="1"/>
              <a:t>Tenenbaum</a:t>
            </a:r>
            <a:r>
              <a:rPr lang="en-US" dirty="0"/>
              <a:t> et al., </a:t>
            </a:r>
            <a:r>
              <a:rPr lang="en-US" i="1" dirty="0"/>
              <a:t>Science</a:t>
            </a:r>
            <a:r>
              <a:rPr lang="en-US" dirty="0"/>
              <a:t> 2000</a:t>
            </a:r>
          </a:p>
          <a:p>
            <a:pPr lvl="1"/>
            <a:r>
              <a:rPr lang="en-US" dirty="0"/>
              <a:t>t-SNE (t-distributed stochastic neighbor embedding) – van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Maaten</a:t>
            </a:r>
            <a:r>
              <a:rPr lang="en-US" dirty="0"/>
              <a:t> and Hinton, </a:t>
            </a:r>
            <a:r>
              <a:rPr lang="en-US" i="1" dirty="0"/>
              <a:t>JMLR</a:t>
            </a:r>
            <a:r>
              <a:rPr lang="en-US" dirty="0"/>
              <a:t> 2008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587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Genevieve Patterson, IJCV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445" t="13873" r="19841" b="6635"/>
          <a:stretch/>
        </p:blipFill>
        <p:spPr>
          <a:xfrm>
            <a:off x="827315" y="1284514"/>
            <a:ext cx="7489371" cy="52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t-SNE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69" y="1330738"/>
            <a:ext cx="5527262" cy="5527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203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 from Thomas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Kovashka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CVPR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219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Cluster, then ask</a:t>
            </a:r>
            <a:r>
              <a:rPr lang="en-US" dirty="0" smtClean="0"/>
              <a:t> </a:t>
            </a:r>
            <a:r>
              <a:rPr lang="en-US" dirty="0"/>
              <a:t>human to label </a:t>
            </a:r>
            <a:r>
              <a:rPr lang="en-US" dirty="0" smtClean="0"/>
              <a:t>groups </a:t>
            </a:r>
          </a:p>
          <a:p>
            <a:r>
              <a:rPr lang="en-US" dirty="0" smtClean="0"/>
              <a:t>Compute </a:t>
            </a:r>
            <a:r>
              <a:rPr lang="en-US" dirty="0"/>
              <a:t>a histogram to summarize the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uses of clustering in one application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289766" y="3102641"/>
            <a:ext cx="2790370" cy="2742971"/>
            <a:chOff x="809171" y="3543750"/>
            <a:chExt cx="2790370" cy="2742971"/>
          </a:xfrm>
        </p:grpSpPr>
        <p:sp>
          <p:nvSpPr>
            <p:cNvPr id="4" name="Oval 3"/>
            <p:cNvSpPr/>
            <p:nvPr/>
          </p:nvSpPr>
          <p:spPr>
            <a:xfrm>
              <a:off x="1037771" y="3810000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11942" y="4166733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51428" y="3813514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38513" y="4340904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07028" y="4079647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94113" y="3687761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94112" y="4623933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140" y="4427989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15028" y="4037237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64225" y="3543751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86113" y="4793229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01485" y="4580331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42342" y="3543750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56856" y="3906608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25370" y="3717922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9171" y="5394322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75655" y="5568493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89312" y="5481407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11828" y="5505442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00512" y="5225141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39568" y="5215158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05307" y="5505442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757707" y="5657842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116938" y="5543991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16937" y="5985548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09254" y="6112550"/>
              <a:ext cx="174171" cy="1741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4052117" y="2958064"/>
            <a:ext cx="2236991" cy="1734458"/>
          </a:xfrm>
          <a:custGeom>
            <a:avLst/>
            <a:gdLst>
              <a:gd name="connsiteX0" fmla="*/ 210457 w 2236991"/>
              <a:gd name="connsiteY0" fmla="*/ 391886 h 1734458"/>
              <a:gd name="connsiteX1" fmla="*/ 174172 w 2236991"/>
              <a:gd name="connsiteY1" fmla="*/ 406400 h 1734458"/>
              <a:gd name="connsiteX2" fmla="*/ 152400 w 2236991"/>
              <a:gd name="connsiteY2" fmla="*/ 413658 h 1734458"/>
              <a:gd name="connsiteX3" fmla="*/ 108857 w 2236991"/>
              <a:gd name="connsiteY3" fmla="*/ 486229 h 1734458"/>
              <a:gd name="connsiteX4" fmla="*/ 79829 w 2236991"/>
              <a:gd name="connsiteY4" fmla="*/ 522515 h 1734458"/>
              <a:gd name="connsiteX5" fmla="*/ 72572 w 2236991"/>
              <a:gd name="connsiteY5" fmla="*/ 551543 h 1734458"/>
              <a:gd name="connsiteX6" fmla="*/ 58057 w 2236991"/>
              <a:gd name="connsiteY6" fmla="*/ 573315 h 1734458"/>
              <a:gd name="connsiteX7" fmla="*/ 43543 w 2236991"/>
              <a:gd name="connsiteY7" fmla="*/ 660400 h 1734458"/>
              <a:gd name="connsiteX8" fmla="*/ 29029 w 2236991"/>
              <a:gd name="connsiteY8" fmla="*/ 703943 h 1734458"/>
              <a:gd name="connsiteX9" fmla="*/ 21772 w 2236991"/>
              <a:gd name="connsiteY9" fmla="*/ 747486 h 1734458"/>
              <a:gd name="connsiteX10" fmla="*/ 0 w 2236991"/>
              <a:gd name="connsiteY10" fmla="*/ 921658 h 1734458"/>
              <a:gd name="connsiteX11" fmla="*/ 7257 w 2236991"/>
              <a:gd name="connsiteY11" fmla="*/ 1357086 h 1734458"/>
              <a:gd name="connsiteX12" fmla="*/ 58057 w 2236991"/>
              <a:gd name="connsiteY12" fmla="*/ 1400629 h 1734458"/>
              <a:gd name="connsiteX13" fmla="*/ 101600 w 2236991"/>
              <a:gd name="connsiteY13" fmla="*/ 1415143 h 1734458"/>
              <a:gd name="connsiteX14" fmla="*/ 123372 w 2236991"/>
              <a:gd name="connsiteY14" fmla="*/ 1422400 h 1734458"/>
              <a:gd name="connsiteX15" fmla="*/ 181429 w 2236991"/>
              <a:gd name="connsiteY15" fmla="*/ 1473200 h 1734458"/>
              <a:gd name="connsiteX16" fmla="*/ 203200 w 2236991"/>
              <a:gd name="connsiteY16" fmla="*/ 1487715 h 1734458"/>
              <a:gd name="connsiteX17" fmla="*/ 224972 w 2236991"/>
              <a:gd name="connsiteY17" fmla="*/ 1509486 h 1734458"/>
              <a:gd name="connsiteX18" fmla="*/ 297543 w 2236991"/>
              <a:gd name="connsiteY18" fmla="*/ 1574800 h 1734458"/>
              <a:gd name="connsiteX19" fmla="*/ 355600 w 2236991"/>
              <a:gd name="connsiteY19" fmla="*/ 1618343 h 1734458"/>
              <a:gd name="connsiteX20" fmla="*/ 377372 w 2236991"/>
              <a:gd name="connsiteY20" fmla="*/ 1632858 h 1734458"/>
              <a:gd name="connsiteX21" fmla="*/ 442686 w 2236991"/>
              <a:gd name="connsiteY21" fmla="*/ 1647372 h 1734458"/>
              <a:gd name="connsiteX22" fmla="*/ 471714 w 2236991"/>
              <a:gd name="connsiteY22" fmla="*/ 1654629 h 1734458"/>
              <a:gd name="connsiteX23" fmla="*/ 508000 w 2236991"/>
              <a:gd name="connsiteY23" fmla="*/ 1669143 h 1734458"/>
              <a:gd name="connsiteX24" fmla="*/ 544286 w 2236991"/>
              <a:gd name="connsiteY24" fmla="*/ 1676400 h 1734458"/>
              <a:gd name="connsiteX25" fmla="*/ 566057 w 2236991"/>
              <a:gd name="connsiteY25" fmla="*/ 1683658 h 1734458"/>
              <a:gd name="connsiteX26" fmla="*/ 595086 w 2236991"/>
              <a:gd name="connsiteY26" fmla="*/ 1698172 h 1734458"/>
              <a:gd name="connsiteX27" fmla="*/ 696686 w 2236991"/>
              <a:gd name="connsiteY27" fmla="*/ 1705429 h 1734458"/>
              <a:gd name="connsiteX28" fmla="*/ 776514 w 2236991"/>
              <a:gd name="connsiteY28" fmla="*/ 1719943 h 1734458"/>
              <a:gd name="connsiteX29" fmla="*/ 820057 w 2236991"/>
              <a:gd name="connsiteY29" fmla="*/ 1727200 h 1734458"/>
              <a:gd name="connsiteX30" fmla="*/ 856343 w 2236991"/>
              <a:gd name="connsiteY30" fmla="*/ 1734458 h 1734458"/>
              <a:gd name="connsiteX31" fmla="*/ 1596572 w 2236991"/>
              <a:gd name="connsiteY31" fmla="*/ 1719943 h 1734458"/>
              <a:gd name="connsiteX32" fmla="*/ 1618343 w 2236991"/>
              <a:gd name="connsiteY32" fmla="*/ 1712686 h 1734458"/>
              <a:gd name="connsiteX33" fmla="*/ 1640114 w 2236991"/>
              <a:gd name="connsiteY33" fmla="*/ 1698172 h 1734458"/>
              <a:gd name="connsiteX34" fmla="*/ 1669143 w 2236991"/>
              <a:gd name="connsiteY34" fmla="*/ 1676400 h 1734458"/>
              <a:gd name="connsiteX35" fmla="*/ 1712686 w 2236991"/>
              <a:gd name="connsiteY35" fmla="*/ 1661886 h 1734458"/>
              <a:gd name="connsiteX36" fmla="*/ 1756229 w 2236991"/>
              <a:gd name="connsiteY36" fmla="*/ 1632858 h 1734458"/>
              <a:gd name="connsiteX37" fmla="*/ 1770743 w 2236991"/>
              <a:gd name="connsiteY37" fmla="*/ 1618343 h 1734458"/>
              <a:gd name="connsiteX38" fmla="*/ 1792514 w 2236991"/>
              <a:gd name="connsiteY38" fmla="*/ 1603829 h 1734458"/>
              <a:gd name="connsiteX39" fmla="*/ 1850572 w 2236991"/>
              <a:gd name="connsiteY39" fmla="*/ 1553029 h 1734458"/>
              <a:gd name="connsiteX40" fmla="*/ 1879600 w 2236991"/>
              <a:gd name="connsiteY40" fmla="*/ 1516743 h 1734458"/>
              <a:gd name="connsiteX41" fmla="*/ 1901372 w 2236991"/>
              <a:gd name="connsiteY41" fmla="*/ 1509486 h 1734458"/>
              <a:gd name="connsiteX42" fmla="*/ 1952172 w 2236991"/>
              <a:gd name="connsiteY42" fmla="*/ 1465943 h 1734458"/>
              <a:gd name="connsiteX43" fmla="*/ 1981200 w 2236991"/>
              <a:gd name="connsiteY43" fmla="*/ 1429658 h 1734458"/>
              <a:gd name="connsiteX44" fmla="*/ 2039257 w 2236991"/>
              <a:gd name="connsiteY44" fmla="*/ 1357086 h 1734458"/>
              <a:gd name="connsiteX45" fmla="*/ 2053772 w 2236991"/>
              <a:gd name="connsiteY45" fmla="*/ 1328058 h 1734458"/>
              <a:gd name="connsiteX46" fmla="*/ 2090057 w 2236991"/>
              <a:gd name="connsiteY46" fmla="*/ 1233715 h 1734458"/>
              <a:gd name="connsiteX47" fmla="*/ 2104572 w 2236991"/>
              <a:gd name="connsiteY47" fmla="*/ 1211943 h 1734458"/>
              <a:gd name="connsiteX48" fmla="*/ 2111829 w 2236991"/>
              <a:gd name="connsiteY48" fmla="*/ 1182915 h 1734458"/>
              <a:gd name="connsiteX49" fmla="*/ 2126343 w 2236991"/>
              <a:gd name="connsiteY49" fmla="*/ 1161143 h 1734458"/>
              <a:gd name="connsiteX50" fmla="*/ 2140857 w 2236991"/>
              <a:gd name="connsiteY50" fmla="*/ 1066800 h 1734458"/>
              <a:gd name="connsiteX51" fmla="*/ 2155372 w 2236991"/>
              <a:gd name="connsiteY51" fmla="*/ 1008743 h 1734458"/>
              <a:gd name="connsiteX52" fmla="*/ 2177143 w 2236991"/>
              <a:gd name="connsiteY52" fmla="*/ 928915 h 1734458"/>
              <a:gd name="connsiteX53" fmla="*/ 2191657 w 2236991"/>
              <a:gd name="connsiteY53" fmla="*/ 812800 h 1734458"/>
              <a:gd name="connsiteX54" fmla="*/ 2206172 w 2236991"/>
              <a:gd name="connsiteY54" fmla="*/ 689429 h 1734458"/>
              <a:gd name="connsiteX55" fmla="*/ 2220686 w 2236991"/>
              <a:gd name="connsiteY55" fmla="*/ 631372 h 1734458"/>
              <a:gd name="connsiteX56" fmla="*/ 2227943 w 2236991"/>
              <a:gd name="connsiteY56" fmla="*/ 239486 h 1734458"/>
              <a:gd name="connsiteX57" fmla="*/ 2213429 w 2236991"/>
              <a:gd name="connsiteY57" fmla="*/ 174172 h 1734458"/>
              <a:gd name="connsiteX58" fmla="*/ 2191657 w 2236991"/>
              <a:gd name="connsiteY58" fmla="*/ 94343 h 1734458"/>
              <a:gd name="connsiteX59" fmla="*/ 2177143 w 2236991"/>
              <a:gd name="connsiteY59" fmla="*/ 43543 h 1734458"/>
              <a:gd name="connsiteX60" fmla="*/ 2119086 w 2236991"/>
              <a:gd name="connsiteY60" fmla="*/ 14515 h 1734458"/>
              <a:gd name="connsiteX61" fmla="*/ 2061029 w 2236991"/>
              <a:gd name="connsiteY61" fmla="*/ 7258 h 1734458"/>
              <a:gd name="connsiteX62" fmla="*/ 2017486 w 2236991"/>
              <a:gd name="connsiteY62" fmla="*/ 0 h 1734458"/>
              <a:gd name="connsiteX63" fmla="*/ 791029 w 2236991"/>
              <a:gd name="connsiteY63" fmla="*/ 7258 h 1734458"/>
              <a:gd name="connsiteX64" fmla="*/ 718457 w 2236991"/>
              <a:gd name="connsiteY64" fmla="*/ 29029 h 1734458"/>
              <a:gd name="connsiteX65" fmla="*/ 667657 w 2236991"/>
              <a:gd name="connsiteY65" fmla="*/ 36286 h 1734458"/>
              <a:gd name="connsiteX66" fmla="*/ 624114 w 2236991"/>
              <a:gd name="connsiteY66" fmla="*/ 65315 h 1734458"/>
              <a:gd name="connsiteX67" fmla="*/ 566057 w 2236991"/>
              <a:gd name="connsiteY67" fmla="*/ 94343 h 1734458"/>
              <a:gd name="connsiteX68" fmla="*/ 544286 w 2236991"/>
              <a:gd name="connsiteY68" fmla="*/ 116115 h 1734458"/>
              <a:gd name="connsiteX69" fmla="*/ 493486 w 2236991"/>
              <a:gd name="connsiteY69" fmla="*/ 137886 h 1734458"/>
              <a:gd name="connsiteX70" fmla="*/ 471714 w 2236991"/>
              <a:gd name="connsiteY70" fmla="*/ 152400 h 1734458"/>
              <a:gd name="connsiteX71" fmla="*/ 435429 w 2236991"/>
              <a:gd name="connsiteY71" fmla="*/ 166915 h 1734458"/>
              <a:gd name="connsiteX72" fmla="*/ 384629 w 2236991"/>
              <a:gd name="connsiteY72" fmla="*/ 203200 h 1734458"/>
              <a:gd name="connsiteX73" fmla="*/ 362857 w 2236991"/>
              <a:gd name="connsiteY73" fmla="*/ 210458 h 1734458"/>
              <a:gd name="connsiteX74" fmla="*/ 319314 w 2236991"/>
              <a:gd name="connsiteY74" fmla="*/ 239486 h 1734458"/>
              <a:gd name="connsiteX75" fmla="*/ 297543 w 2236991"/>
              <a:gd name="connsiteY75" fmla="*/ 254000 h 1734458"/>
              <a:gd name="connsiteX76" fmla="*/ 268514 w 2236991"/>
              <a:gd name="connsiteY76" fmla="*/ 268515 h 1734458"/>
              <a:gd name="connsiteX77" fmla="*/ 246743 w 2236991"/>
              <a:gd name="connsiteY77" fmla="*/ 275772 h 1734458"/>
              <a:gd name="connsiteX78" fmla="*/ 210457 w 2236991"/>
              <a:gd name="connsiteY78" fmla="*/ 304800 h 1734458"/>
              <a:gd name="connsiteX79" fmla="*/ 203200 w 2236991"/>
              <a:gd name="connsiteY79" fmla="*/ 333829 h 1734458"/>
              <a:gd name="connsiteX80" fmla="*/ 195943 w 2236991"/>
              <a:gd name="connsiteY80" fmla="*/ 355600 h 1734458"/>
              <a:gd name="connsiteX81" fmla="*/ 210457 w 2236991"/>
              <a:gd name="connsiteY81" fmla="*/ 391886 h 17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36991" h="1734458">
                <a:moveTo>
                  <a:pt x="210457" y="391886"/>
                </a:moveTo>
                <a:cubicBezTo>
                  <a:pt x="206829" y="400353"/>
                  <a:pt x="186369" y="401826"/>
                  <a:pt x="174172" y="406400"/>
                </a:cubicBezTo>
                <a:cubicBezTo>
                  <a:pt x="167009" y="409086"/>
                  <a:pt x="157809" y="408249"/>
                  <a:pt x="152400" y="413658"/>
                </a:cubicBezTo>
                <a:cubicBezTo>
                  <a:pt x="116423" y="449635"/>
                  <a:pt x="131761" y="451873"/>
                  <a:pt x="108857" y="486229"/>
                </a:cubicBezTo>
                <a:cubicBezTo>
                  <a:pt x="100265" y="499117"/>
                  <a:pt x="89505" y="510420"/>
                  <a:pt x="79829" y="522515"/>
                </a:cubicBezTo>
                <a:cubicBezTo>
                  <a:pt x="77410" y="532191"/>
                  <a:pt x="76501" y="542376"/>
                  <a:pt x="72572" y="551543"/>
                </a:cubicBezTo>
                <a:cubicBezTo>
                  <a:pt x="69136" y="559560"/>
                  <a:pt x="60304" y="564887"/>
                  <a:pt x="58057" y="573315"/>
                </a:cubicBezTo>
                <a:cubicBezTo>
                  <a:pt x="50474" y="601750"/>
                  <a:pt x="52849" y="632481"/>
                  <a:pt x="43543" y="660400"/>
                </a:cubicBezTo>
                <a:cubicBezTo>
                  <a:pt x="38705" y="674914"/>
                  <a:pt x="32740" y="689100"/>
                  <a:pt x="29029" y="703943"/>
                </a:cubicBezTo>
                <a:cubicBezTo>
                  <a:pt x="25460" y="718218"/>
                  <a:pt x="23955" y="732934"/>
                  <a:pt x="21772" y="747486"/>
                </a:cubicBezTo>
                <a:cubicBezTo>
                  <a:pt x="5613" y="855211"/>
                  <a:pt x="9386" y="827795"/>
                  <a:pt x="0" y="921658"/>
                </a:cubicBezTo>
                <a:cubicBezTo>
                  <a:pt x="2419" y="1066801"/>
                  <a:pt x="-4049" y="1212364"/>
                  <a:pt x="7257" y="1357086"/>
                </a:cubicBezTo>
                <a:cubicBezTo>
                  <a:pt x="7904" y="1365366"/>
                  <a:pt x="46920" y="1395679"/>
                  <a:pt x="58057" y="1400629"/>
                </a:cubicBezTo>
                <a:cubicBezTo>
                  <a:pt x="72038" y="1406843"/>
                  <a:pt x="87086" y="1410305"/>
                  <a:pt x="101600" y="1415143"/>
                </a:cubicBezTo>
                <a:lnTo>
                  <a:pt x="123372" y="1422400"/>
                </a:lnTo>
                <a:cubicBezTo>
                  <a:pt x="246735" y="1504645"/>
                  <a:pt x="120955" y="1412726"/>
                  <a:pt x="181429" y="1473200"/>
                </a:cubicBezTo>
                <a:cubicBezTo>
                  <a:pt x="187596" y="1479367"/>
                  <a:pt x="196500" y="1482131"/>
                  <a:pt x="203200" y="1487715"/>
                </a:cubicBezTo>
                <a:cubicBezTo>
                  <a:pt x="211084" y="1494285"/>
                  <a:pt x="217180" y="1502807"/>
                  <a:pt x="224972" y="1509486"/>
                </a:cubicBezTo>
                <a:cubicBezTo>
                  <a:pt x="304493" y="1577647"/>
                  <a:pt x="187625" y="1464882"/>
                  <a:pt x="297543" y="1574800"/>
                </a:cubicBezTo>
                <a:cubicBezTo>
                  <a:pt x="324397" y="1601654"/>
                  <a:pt x="306348" y="1585509"/>
                  <a:pt x="355600" y="1618343"/>
                </a:cubicBezTo>
                <a:cubicBezTo>
                  <a:pt x="362857" y="1623181"/>
                  <a:pt x="368768" y="1631424"/>
                  <a:pt x="377372" y="1632858"/>
                </a:cubicBezTo>
                <a:cubicBezTo>
                  <a:pt x="455946" y="1645954"/>
                  <a:pt x="392665" y="1633080"/>
                  <a:pt x="442686" y="1647372"/>
                </a:cubicBezTo>
                <a:cubicBezTo>
                  <a:pt x="452276" y="1650112"/>
                  <a:pt x="462252" y="1651475"/>
                  <a:pt x="471714" y="1654629"/>
                </a:cubicBezTo>
                <a:cubicBezTo>
                  <a:pt x="484073" y="1658748"/>
                  <a:pt x="495522" y="1665400"/>
                  <a:pt x="508000" y="1669143"/>
                </a:cubicBezTo>
                <a:cubicBezTo>
                  <a:pt x="519815" y="1672687"/>
                  <a:pt x="532319" y="1673408"/>
                  <a:pt x="544286" y="1676400"/>
                </a:cubicBezTo>
                <a:cubicBezTo>
                  <a:pt x="551707" y="1678255"/>
                  <a:pt x="559026" y="1680645"/>
                  <a:pt x="566057" y="1683658"/>
                </a:cubicBezTo>
                <a:cubicBezTo>
                  <a:pt x="576001" y="1687920"/>
                  <a:pt x="584415" y="1696394"/>
                  <a:pt x="595086" y="1698172"/>
                </a:cubicBezTo>
                <a:cubicBezTo>
                  <a:pt x="628577" y="1703754"/>
                  <a:pt x="662886" y="1702210"/>
                  <a:pt x="696686" y="1705429"/>
                </a:cubicBezTo>
                <a:cubicBezTo>
                  <a:pt x="767127" y="1712138"/>
                  <a:pt x="725196" y="1709680"/>
                  <a:pt x="776514" y="1719943"/>
                </a:cubicBezTo>
                <a:cubicBezTo>
                  <a:pt x="790943" y="1722829"/>
                  <a:pt x="805580" y="1724568"/>
                  <a:pt x="820057" y="1727200"/>
                </a:cubicBezTo>
                <a:cubicBezTo>
                  <a:pt x="832193" y="1729407"/>
                  <a:pt x="844248" y="1732039"/>
                  <a:pt x="856343" y="1734458"/>
                </a:cubicBezTo>
                <a:lnTo>
                  <a:pt x="1596572" y="1719943"/>
                </a:lnTo>
                <a:cubicBezTo>
                  <a:pt x="1604218" y="1719725"/>
                  <a:pt x="1611501" y="1716107"/>
                  <a:pt x="1618343" y="1712686"/>
                </a:cubicBezTo>
                <a:cubicBezTo>
                  <a:pt x="1626144" y="1708785"/>
                  <a:pt x="1633017" y="1703241"/>
                  <a:pt x="1640114" y="1698172"/>
                </a:cubicBezTo>
                <a:cubicBezTo>
                  <a:pt x="1649956" y="1691142"/>
                  <a:pt x="1658324" y="1681809"/>
                  <a:pt x="1669143" y="1676400"/>
                </a:cubicBezTo>
                <a:cubicBezTo>
                  <a:pt x="1682827" y="1669558"/>
                  <a:pt x="1712686" y="1661886"/>
                  <a:pt x="1712686" y="1661886"/>
                </a:cubicBezTo>
                <a:cubicBezTo>
                  <a:pt x="1727200" y="1652210"/>
                  <a:pt x="1743895" y="1645193"/>
                  <a:pt x="1756229" y="1632858"/>
                </a:cubicBezTo>
                <a:cubicBezTo>
                  <a:pt x="1761067" y="1628020"/>
                  <a:pt x="1765400" y="1622617"/>
                  <a:pt x="1770743" y="1618343"/>
                </a:cubicBezTo>
                <a:cubicBezTo>
                  <a:pt x="1777554" y="1612894"/>
                  <a:pt x="1785892" y="1609505"/>
                  <a:pt x="1792514" y="1603829"/>
                </a:cubicBezTo>
                <a:cubicBezTo>
                  <a:pt x="1880190" y="1528678"/>
                  <a:pt x="1766318" y="1616217"/>
                  <a:pt x="1850572" y="1553029"/>
                </a:cubicBezTo>
                <a:cubicBezTo>
                  <a:pt x="1857163" y="1543143"/>
                  <a:pt x="1868112" y="1523636"/>
                  <a:pt x="1879600" y="1516743"/>
                </a:cubicBezTo>
                <a:cubicBezTo>
                  <a:pt x="1886160" y="1512807"/>
                  <a:pt x="1894115" y="1511905"/>
                  <a:pt x="1901372" y="1509486"/>
                </a:cubicBezTo>
                <a:cubicBezTo>
                  <a:pt x="1916796" y="1497147"/>
                  <a:pt x="1938280" y="1482150"/>
                  <a:pt x="1952172" y="1465943"/>
                </a:cubicBezTo>
                <a:cubicBezTo>
                  <a:pt x="1962252" y="1454183"/>
                  <a:pt x="1970910" y="1441235"/>
                  <a:pt x="1981200" y="1429658"/>
                </a:cubicBezTo>
                <a:cubicBezTo>
                  <a:pt x="2012062" y="1394939"/>
                  <a:pt x="2016026" y="1403545"/>
                  <a:pt x="2039257" y="1357086"/>
                </a:cubicBezTo>
                <a:cubicBezTo>
                  <a:pt x="2044095" y="1347410"/>
                  <a:pt x="2049653" y="1338061"/>
                  <a:pt x="2053772" y="1328058"/>
                </a:cubicBezTo>
                <a:cubicBezTo>
                  <a:pt x="2066601" y="1296902"/>
                  <a:pt x="2071367" y="1261749"/>
                  <a:pt x="2090057" y="1233715"/>
                </a:cubicBezTo>
                <a:lnTo>
                  <a:pt x="2104572" y="1211943"/>
                </a:lnTo>
                <a:cubicBezTo>
                  <a:pt x="2106991" y="1202267"/>
                  <a:pt x="2107900" y="1192082"/>
                  <a:pt x="2111829" y="1182915"/>
                </a:cubicBezTo>
                <a:cubicBezTo>
                  <a:pt x="2115265" y="1174898"/>
                  <a:pt x="2123281" y="1169310"/>
                  <a:pt x="2126343" y="1161143"/>
                </a:cubicBezTo>
                <a:cubicBezTo>
                  <a:pt x="2133286" y="1142628"/>
                  <a:pt x="2138614" y="1078760"/>
                  <a:pt x="2140857" y="1066800"/>
                </a:cubicBezTo>
                <a:cubicBezTo>
                  <a:pt x="2144533" y="1047194"/>
                  <a:pt x="2150534" y="1028095"/>
                  <a:pt x="2155372" y="1008743"/>
                </a:cubicBezTo>
                <a:cubicBezTo>
                  <a:pt x="2166903" y="962619"/>
                  <a:pt x="2159883" y="989325"/>
                  <a:pt x="2177143" y="928915"/>
                </a:cubicBezTo>
                <a:cubicBezTo>
                  <a:pt x="2199538" y="727352"/>
                  <a:pt x="2170956" y="978401"/>
                  <a:pt x="2191657" y="812800"/>
                </a:cubicBezTo>
                <a:cubicBezTo>
                  <a:pt x="2196793" y="771712"/>
                  <a:pt x="2199630" y="730316"/>
                  <a:pt x="2206172" y="689429"/>
                </a:cubicBezTo>
                <a:cubicBezTo>
                  <a:pt x="2209324" y="669732"/>
                  <a:pt x="2220686" y="631372"/>
                  <a:pt x="2220686" y="631372"/>
                </a:cubicBezTo>
                <a:cubicBezTo>
                  <a:pt x="2237634" y="444940"/>
                  <a:pt x="2243503" y="452149"/>
                  <a:pt x="2227943" y="239486"/>
                </a:cubicBezTo>
                <a:cubicBezTo>
                  <a:pt x="2226316" y="217243"/>
                  <a:pt x="2217305" y="196135"/>
                  <a:pt x="2213429" y="174172"/>
                </a:cubicBezTo>
                <a:cubicBezTo>
                  <a:pt x="2200420" y="100456"/>
                  <a:pt x="2219079" y="135475"/>
                  <a:pt x="2191657" y="94343"/>
                </a:cubicBezTo>
                <a:cubicBezTo>
                  <a:pt x="2190689" y="90473"/>
                  <a:pt x="2181307" y="49789"/>
                  <a:pt x="2177143" y="43543"/>
                </a:cubicBezTo>
                <a:cubicBezTo>
                  <a:pt x="2159298" y="16776"/>
                  <a:pt x="2150234" y="19307"/>
                  <a:pt x="2119086" y="14515"/>
                </a:cubicBezTo>
                <a:cubicBezTo>
                  <a:pt x="2099810" y="11550"/>
                  <a:pt x="2080336" y="10016"/>
                  <a:pt x="2061029" y="7258"/>
                </a:cubicBezTo>
                <a:cubicBezTo>
                  <a:pt x="2046462" y="5177"/>
                  <a:pt x="2032000" y="2419"/>
                  <a:pt x="2017486" y="0"/>
                </a:cubicBezTo>
                <a:lnTo>
                  <a:pt x="791029" y="7258"/>
                </a:lnTo>
                <a:cubicBezTo>
                  <a:pt x="752316" y="7703"/>
                  <a:pt x="755268" y="19826"/>
                  <a:pt x="718457" y="29029"/>
                </a:cubicBezTo>
                <a:cubicBezTo>
                  <a:pt x="701862" y="33178"/>
                  <a:pt x="684590" y="33867"/>
                  <a:pt x="667657" y="36286"/>
                </a:cubicBezTo>
                <a:cubicBezTo>
                  <a:pt x="653143" y="45962"/>
                  <a:pt x="639260" y="56660"/>
                  <a:pt x="624114" y="65315"/>
                </a:cubicBezTo>
                <a:cubicBezTo>
                  <a:pt x="605328" y="76050"/>
                  <a:pt x="566057" y="94343"/>
                  <a:pt x="566057" y="94343"/>
                </a:cubicBezTo>
                <a:cubicBezTo>
                  <a:pt x="558800" y="101600"/>
                  <a:pt x="552637" y="110150"/>
                  <a:pt x="544286" y="116115"/>
                </a:cubicBezTo>
                <a:cubicBezTo>
                  <a:pt x="509055" y="141280"/>
                  <a:pt x="525067" y="122096"/>
                  <a:pt x="493486" y="137886"/>
                </a:cubicBezTo>
                <a:cubicBezTo>
                  <a:pt x="485685" y="141787"/>
                  <a:pt x="479515" y="148499"/>
                  <a:pt x="471714" y="152400"/>
                </a:cubicBezTo>
                <a:cubicBezTo>
                  <a:pt x="460062" y="158226"/>
                  <a:pt x="447081" y="161089"/>
                  <a:pt x="435429" y="166915"/>
                </a:cubicBezTo>
                <a:cubicBezTo>
                  <a:pt x="412950" y="178155"/>
                  <a:pt x="407659" y="190040"/>
                  <a:pt x="384629" y="203200"/>
                </a:cubicBezTo>
                <a:cubicBezTo>
                  <a:pt x="377987" y="206995"/>
                  <a:pt x="369544" y="206743"/>
                  <a:pt x="362857" y="210458"/>
                </a:cubicBezTo>
                <a:cubicBezTo>
                  <a:pt x="347608" y="218930"/>
                  <a:pt x="333828" y="229810"/>
                  <a:pt x="319314" y="239486"/>
                </a:cubicBezTo>
                <a:cubicBezTo>
                  <a:pt x="312057" y="244324"/>
                  <a:pt x="305344" y="250099"/>
                  <a:pt x="297543" y="254000"/>
                </a:cubicBezTo>
                <a:cubicBezTo>
                  <a:pt x="287867" y="258838"/>
                  <a:pt x="278458" y="264253"/>
                  <a:pt x="268514" y="268515"/>
                </a:cubicBezTo>
                <a:cubicBezTo>
                  <a:pt x="261483" y="271528"/>
                  <a:pt x="253585" y="272351"/>
                  <a:pt x="246743" y="275772"/>
                </a:cubicBezTo>
                <a:cubicBezTo>
                  <a:pt x="228435" y="284926"/>
                  <a:pt x="223957" y="291301"/>
                  <a:pt x="210457" y="304800"/>
                </a:cubicBezTo>
                <a:cubicBezTo>
                  <a:pt x="208038" y="314476"/>
                  <a:pt x="205940" y="324239"/>
                  <a:pt x="203200" y="333829"/>
                </a:cubicBezTo>
                <a:cubicBezTo>
                  <a:pt x="201099" y="341184"/>
                  <a:pt x="196892" y="348010"/>
                  <a:pt x="195943" y="355600"/>
                </a:cubicBezTo>
                <a:cubicBezTo>
                  <a:pt x="194443" y="367602"/>
                  <a:pt x="214085" y="383419"/>
                  <a:pt x="210457" y="39188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405224" y="2904434"/>
            <a:ext cx="936206" cy="834571"/>
          </a:xfrm>
          <a:custGeom>
            <a:avLst/>
            <a:gdLst>
              <a:gd name="connsiteX0" fmla="*/ 137886 w 936206"/>
              <a:gd name="connsiteY0" fmla="*/ 101600 h 834571"/>
              <a:gd name="connsiteX1" fmla="*/ 65314 w 936206"/>
              <a:gd name="connsiteY1" fmla="*/ 130629 h 834571"/>
              <a:gd name="connsiteX2" fmla="*/ 58057 w 936206"/>
              <a:gd name="connsiteY2" fmla="*/ 152400 h 834571"/>
              <a:gd name="connsiteX3" fmla="*/ 36286 w 936206"/>
              <a:gd name="connsiteY3" fmla="*/ 174171 h 834571"/>
              <a:gd name="connsiteX4" fmla="*/ 21771 w 936206"/>
              <a:gd name="connsiteY4" fmla="*/ 217714 h 834571"/>
              <a:gd name="connsiteX5" fmla="*/ 14514 w 936206"/>
              <a:gd name="connsiteY5" fmla="*/ 254000 h 834571"/>
              <a:gd name="connsiteX6" fmla="*/ 0 w 936206"/>
              <a:gd name="connsiteY6" fmla="*/ 297543 h 834571"/>
              <a:gd name="connsiteX7" fmla="*/ 7257 w 936206"/>
              <a:gd name="connsiteY7" fmla="*/ 551543 h 834571"/>
              <a:gd name="connsiteX8" fmla="*/ 21771 w 936206"/>
              <a:gd name="connsiteY8" fmla="*/ 573314 h 834571"/>
              <a:gd name="connsiteX9" fmla="*/ 43543 w 936206"/>
              <a:gd name="connsiteY9" fmla="*/ 638629 h 834571"/>
              <a:gd name="connsiteX10" fmla="*/ 50800 w 936206"/>
              <a:gd name="connsiteY10" fmla="*/ 660400 h 834571"/>
              <a:gd name="connsiteX11" fmla="*/ 65314 w 936206"/>
              <a:gd name="connsiteY11" fmla="*/ 682171 h 834571"/>
              <a:gd name="connsiteX12" fmla="*/ 87086 w 936206"/>
              <a:gd name="connsiteY12" fmla="*/ 732971 h 834571"/>
              <a:gd name="connsiteX13" fmla="*/ 101600 w 936206"/>
              <a:gd name="connsiteY13" fmla="*/ 769257 h 834571"/>
              <a:gd name="connsiteX14" fmla="*/ 145143 w 936206"/>
              <a:gd name="connsiteY14" fmla="*/ 812800 h 834571"/>
              <a:gd name="connsiteX15" fmla="*/ 174171 w 936206"/>
              <a:gd name="connsiteY15" fmla="*/ 820057 h 834571"/>
              <a:gd name="connsiteX16" fmla="*/ 254000 w 936206"/>
              <a:gd name="connsiteY16" fmla="*/ 834571 h 834571"/>
              <a:gd name="connsiteX17" fmla="*/ 703943 w 936206"/>
              <a:gd name="connsiteY17" fmla="*/ 827314 h 834571"/>
              <a:gd name="connsiteX18" fmla="*/ 732971 w 936206"/>
              <a:gd name="connsiteY18" fmla="*/ 820057 h 834571"/>
              <a:gd name="connsiteX19" fmla="*/ 805543 w 936206"/>
              <a:gd name="connsiteY19" fmla="*/ 798286 h 834571"/>
              <a:gd name="connsiteX20" fmla="*/ 856343 w 936206"/>
              <a:gd name="connsiteY20" fmla="*/ 776514 h 834571"/>
              <a:gd name="connsiteX21" fmla="*/ 907143 w 936206"/>
              <a:gd name="connsiteY21" fmla="*/ 711200 h 834571"/>
              <a:gd name="connsiteX22" fmla="*/ 928914 w 936206"/>
              <a:gd name="connsiteY22" fmla="*/ 667657 h 834571"/>
              <a:gd name="connsiteX23" fmla="*/ 936171 w 936206"/>
              <a:gd name="connsiteY23" fmla="*/ 624114 h 834571"/>
              <a:gd name="connsiteX24" fmla="*/ 921657 w 936206"/>
              <a:gd name="connsiteY24" fmla="*/ 464457 h 834571"/>
              <a:gd name="connsiteX25" fmla="*/ 885371 w 936206"/>
              <a:gd name="connsiteY25" fmla="*/ 399143 h 834571"/>
              <a:gd name="connsiteX26" fmla="*/ 849086 w 936206"/>
              <a:gd name="connsiteY26" fmla="*/ 370114 h 834571"/>
              <a:gd name="connsiteX27" fmla="*/ 812800 w 936206"/>
              <a:gd name="connsiteY27" fmla="*/ 326571 h 834571"/>
              <a:gd name="connsiteX28" fmla="*/ 805543 w 936206"/>
              <a:gd name="connsiteY28" fmla="*/ 290286 h 834571"/>
              <a:gd name="connsiteX29" fmla="*/ 791029 w 936206"/>
              <a:gd name="connsiteY29" fmla="*/ 268514 h 834571"/>
              <a:gd name="connsiteX30" fmla="*/ 762000 w 936206"/>
              <a:gd name="connsiteY30" fmla="*/ 195943 h 834571"/>
              <a:gd name="connsiteX31" fmla="*/ 718457 w 936206"/>
              <a:gd name="connsiteY31" fmla="*/ 116114 h 834571"/>
              <a:gd name="connsiteX32" fmla="*/ 682171 w 936206"/>
              <a:gd name="connsiteY32" fmla="*/ 72571 h 834571"/>
              <a:gd name="connsiteX33" fmla="*/ 653143 w 936206"/>
              <a:gd name="connsiteY33" fmla="*/ 58057 h 834571"/>
              <a:gd name="connsiteX34" fmla="*/ 609600 w 936206"/>
              <a:gd name="connsiteY34" fmla="*/ 36286 h 834571"/>
              <a:gd name="connsiteX35" fmla="*/ 587829 w 936206"/>
              <a:gd name="connsiteY35" fmla="*/ 21771 h 834571"/>
              <a:gd name="connsiteX36" fmla="*/ 566057 w 936206"/>
              <a:gd name="connsiteY36" fmla="*/ 14514 h 834571"/>
              <a:gd name="connsiteX37" fmla="*/ 529771 w 936206"/>
              <a:gd name="connsiteY37" fmla="*/ 0 h 834571"/>
              <a:gd name="connsiteX38" fmla="*/ 377371 w 936206"/>
              <a:gd name="connsiteY38" fmla="*/ 7257 h 834571"/>
              <a:gd name="connsiteX39" fmla="*/ 333829 w 936206"/>
              <a:gd name="connsiteY39" fmla="*/ 14514 h 834571"/>
              <a:gd name="connsiteX40" fmla="*/ 312057 w 936206"/>
              <a:gd name="connsiteY40" fmla="*/ 29029 h 834571"/>
              <a:gd name="connsiteX41" fmla="*/ 283029 w 936206"/>
              <a:gd name="connsiteY41" fmla="*/ 36286 h 834571"/>
              <a:gd name="connsiteX42" fmla="*/ 261257 w 936206"/>
              <a:gd name="connsiteY42" fmla="*/ 43543 h 834571"/>
              <a:gd name="connsiteX43" fmla="*/ 210457 w 936206"/>
              <a:gd name="connsiteY43" fmla="*/ 58057 h 834571"/>
              <a:gd name="connsiteX44" fmla="*/ 188686 w 936206"/>
              <a:gd name="connsiteY44" fmla="*/ 72571 h 834571"/>
              <a:gd name="connsiteX45" fmla="*/ 137886 w 936206"/>
              <a:gd name="connsiteY45" fmla="*/ 101600 h 83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36206" h="834571">
                <a:moveTo>
                  <a:pt x="137886" y="101600"/>
                </a:moveTo>
                <a:cubicBezTo>
                  <a:pt x="117324" y="111276"/>
                  <a:pt x="73553" y="105912"/>
                  <a:pt x="65314" y="130629"/>
                </a:cubicBezTo>
                <a:cubicBezTo>
                  <a:pt x="62895" y="137886"/>
                  <a:pt x="62300" y="146035"/>
                  <a:pt x="58057" y="152400"/>
                </a:cubicBezTo>
                <a:cubicBezTo>
                  <a:pt x="52364" y="160939"/>
                  <a:pt x="43543" y="166914"/>
                  <a:pt x="36286" y="174171"/>
                </a:cubicBezTo>
                <a:cubicBezTo>
                  <a:pt x="31448" y="188685"/>
                  <a:pt x="25797" y="202954"/>
                  <a:pt x="21771" y="217714"/>
                </a:cubicBezTo>
                <a:cubicBezTo>
                  <a:pt x="18525" y="229614"/>
                  <a:pt x="17759" y="242100"/>
                  <a:pt x="14514" y="254000"/>
                </a:cubicBezTo>
                <a:cubicBezTo>
                  <a:pt x="10489" y="268760"/>
                  <a:pt x="0" y="297543"/>
                  <a:pt x="0" y="297543"/>
                </a:cubicBezTo>
                <a:cubicBezTo>
                  <a:pt x="2419" y="382210"/>
                  <a:pt x="591" y="467105"/>
                  <a:pt x="7257" y="551543"/>
                </a:cubicBezTo>
                <a:cubicBezTo>
                  <a:pt x="7943" y="560238"/>
                  <a:pt x="18229" y="565344"/>
                  <a:pt x="21771" y="573314"/>
                </a:cubicBezTo>
                <a:cubicBezTo>
                  <a:pt x="21778" y="573329"/>
                  <a:pt x="39912" y="627735"/>
                  <a:pt x="43543" y="638629"/>
                </a:cubicBezTo>
                <a:cubicBezTo>
                  <a:pt x="45962" y="645886"/>
                  <a:pt x="46557" y="654035"/>
                  <a:pt x="50800" y="660400"/>
                </a:cubicBezTo>
                <a:lnTo>
                  <a:pt x="65314" y="682171"/>
                </a:lnTo>
                <a:cubicBezTo>
                  <a:pt x="80220" y="726892"/>
                  <a:pt x="63170" y="679161"/>
                  <a:pt x="87086" y="732971"/>
                </a:cubicBezTo>
                <a:cubicBezTo>
                  <a:pt x="92377" y="744875"/>
                  <a:pt x="95274" y="757869"/>
                  <a:pt x="101600" y="769257"/>
                </a:cubicBezTo>
                <a:cubicBezTo>
                  <a:pt x="111752" y="787531"/>
                  <a:pt x="125459" y="804364"/>
                  <a:pt x="145143" y="812800"/>
                </a:cubicBezTo>
                <a:cubicBezTo>
                  <a:pt x="154310" y="816729"/>
                  <a:pt x="164391" y="818101"/>
                  <a:pt x="174171" y="820057"/>
                </a:cubicBezTo>
                <a:cubicBezTo>
                  <a:pt x="200692" y="825361"/>
                  <a:pt x="227390" y="829733"/>
                  <a:pt x="254000" y="834571"/>
                </a:cubicBezTo>
                <a:lnTo>
                  <a:pt x="703943" y="827314"/>
                </a:lnTo>
                <a:cubicBezTo>
                  <a:pt x="713912" y="827012"/>
                  <a:pt x="723235" y="822221"/>
                  <a:pt x="732971" y="820057"/>
                </a:cubicBezTo>
                <a:cubicBezTo>
                  <a:pt x="769681" y="811899"/>
                  <a:pt x="770848" y="815634"/>
                  <a:pt x="805543" y="798286"/>
                </a:cubicBezTo>
                <a:cubicBezTo>
                  <a:pt x="855662" y="773226"/>
                  <a:pt x="795924" y="791618"/>
                  <a:pt x="856343" y="776514"/>
                </a:cubicBezTo>
                <a:cubicBezTo>
                  <a:pt x="875128" y="757729"/>
                  <a:pt x="898463" y="737241"/>
                  <a:pt x="907143" y="711200"/>
                </a:cubicBezTo>
                <a:cubicBezTo>
                  <a:pt x="917158" y="681154"/>
                  <a:pt x="910157" y="695794"/>
                  <a:pt x="928914" y="667657"/>
                </a:cubicBezTo>
                <a:cubicBezTo>
                  <a:pt x="931333" y="653143"/>
                  <a:pt x="936696" y="638819"/>
                  <a:pt x="936171" y="624114"/>
                </a:cubicBezTo>
                <a:cubicBezTo>
                  <a:pt x="934264" y="570710"/>
                  <a:pt x="928024" y="517515"/>
                  <a:pt x="921657" y="464457"/>
                </a:cubicBezTo>
                <a:cubicBezTo>
                  <a:pt x="919355" y="445277"/>
                  <a:pt x="894763" y="405405"/>
                  <a:pt x="885371" y="399143"/>
                </a:cubicBezTo>
                <a:cubicBezTo>
                  <a:pt x="869202" y="388364"/>
                  <a:pt x="860906" y="384889"/>
                  <a:pt x="849086" y="370114"/>
                </a:cubicBezTo>
                <a:cubicBezTo>
                  <a:pt x="808673" y="319598"/>
                  <a:pt x="864513" y="378287"/>
                  <a:pt x="812800" y="326571"/>
                </a:cubicBezTo>
                <a:cubicBezTo>
                  <a:pt x="810381" y="314476"/>
                  <a:pt x="809874" y="301835"/>
                  <a:pt x="805543" y="290286"/>
                </a:cubicBezTo>
                <a:cubicBezTo>
                  <a:pt x="802481" y="282119"/>
                  <a:pt x="794684" y="276433"/>
                  <a:pt x="791029" y="268514"/>
                </a:cubicBezTo>
                <a:cubicBezTo>
                  <a:pt x="780111" y="244858"/>
                  <a:pt x="771676" y="220133"/>
                  <a:pt x="762000" y="195943"/>
                </a:cubicBezTo>
                <a:cubicBezTo>
                  <a:pt x="741006" y="143458"/>
                  <a:pt x="754715" y="170500"/>
                  <a:pt x="718457" y="116114"/>
                </a:cubicBezTo>
                <a:cubicBezTo>
                  <a:pt x="706883" y="98754"/>
                  <a:pt x="699951" y="85271"/>
                  <a:pt x="682171" y="72571"/>
                </a:cubicBezTo>
                <a:cubicBezTo>
                  <a:pt x="673368" y="66283"/>
                  <a:pt x="662536" y="63424"/>
                  <a:pt x="653143" y="58057"/>
                </a:cubicBezTo>
                <a:cubicBezTo>
                  <a:pt x="613753" y="35549"/>
                  <a:pt x="649515" y="49591"/>
                  <a:pt x="609600" y="36286"/>
                </a:cubicBezTo>
                <a:cubicBezTo>
                  <a:pt x="602343" y="31448"/>
                  <a:pt x="595630" y="25672"/>
                  <a:pt x="587829" y="21771"/>
                </a:cubicBezTo>
                <a:cubicBezTo>
                  <a:pt x="580987" y="18350"/>
                  <a:pt x="573220" y="17200"/>
                  <a:pt x="566057" y="14514"/>
                </a:cubicBezTo>
                <a:cubicBezTo>
                  <a:pt x="553859" y="9940"/>
                  <a:pt x="541866" y="4838"/>
                  <a:pt x="529771" y="0"/>
                </a:cubicBezTo>
                <a:cubicBezTo>
                  <a:pt x="478971" y="2419"/>
                  <a:pt x="428090" y="3500"/>
                  <a:pt x="377371" y="7257"/>
                </a:cubicBezTo>
                <a:cubicBezTo>
                  <a:pt x="362697" y="8344"/>
                  <a:pt x="347788" y="9861"/>
                  <a:pt x="333829" y="14514"/>
                </a:cubicBezTo>
                <a:cubicBezTo>
                  <a:pt x="325554" y="17272"/>
                  <a:pt x="320074" y="25593"/>
                  <a:pt x="312057" y="29029"/>
                </a:cubicBezTo>
                <a:cubicBezTo>
                  <a:pt x="302890" y="32958"/>
                  <a:pt x="292619" y="33546"/>
                  <a:pt x="283029" y="36286"/>
                </a:cubicBezTo>
                <a:cubicBezTo>
                  <a:pt x="275673" y="38388"/>
                  <a:pt x="268613" y="41441"/>
                  <a:pt x="261257" y="43543"/>
                </a:cubicBezTo>
                <a:cubicBezTo>
                  <a:pt x="197469" y="61768"/>
                  <a:pt x="262659" y="40657"/>
                  <a:pt x="210457" y="58057"/>
                </a:cubicBezTo>
                <a:cubicBezTo>
                  <a:pt x="203200" y="62895"/>
                  <a:pt x="197100" y="70276"/>
                  <a:pt x="188686" y="72571"/>
                </a:cubicBezTo>
                <a:cubicBezTo>
                  <a:pt x="169870" y="77703"/>
                  <a:pt x="158448" y="91924"/>
                  <a:pt x="137886" y="10160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097453" y="4624377"/>
            <a:ext cx="3091542" cy="1335314"/>
          </a:xfrm>
          <a:custGeom>
            <a:avLst/>
            <a:gdLst>
              <a:gd name="connsiteX0" fmla="*/ 3062514 w 3091542"/>
              <a:gd name="connsiteY0" fmla="*/ 1037771 h 1335314"/>
              <a:gd name="connsiteX1" fmla="*/ 3062514 w 3091542"/>
              <a:gd name="connsiteY1" fmla="*/ 805543 h 1335314"/>
              <a:gd name="connsiteX2" fmla="*/ 3026228 w 3091542"/>
              <a:gd name="connsiteY2" fmla="*/ 740228 h 1335314"/>
              <a:gd name="connsiteX3" fmla="*/ 2989942 w 3091542"/>
              <a:gd name="connsiteY3" fmla="*/ 667657 h 1335314"/>
              <a:gd name="connsiteX4" fmla="*/ 2968171 w 3091542"/>
              <a:gd name="connsiteY4" fmla="*/ 616857 h 1335314"/>
              <a:gd name="connsiteX5" fmla="*/ 2939142 w 3091542"/>
              <a:gd name="connsiteY5" fmla="*/ 580571 h 1335314"/>
              <a:gd name="connsiteX6" fmla="*/ 2910114 w 3091542"/>
              <a:gd name="connsiteY6" fmla="*/ 537028 h 1335314"/>
              <a:gd name="connsiteX7" fmla="*/ 2881085 w 3091542"/>
              <a:gd name="connsiteY7" fmla="*/ 493486 h 1335314"/>
              <a:gd name="connsiteX8" fmla="*/ 2866571 w 3091542"/>
              <a:gd name="connsiteY8" fmla="*/ 457200 h 1335314"/>
              <a:gd name="connsiteX9" fmla="*/ 2837542 w 3091542"/>
              <a:gd name="connsiteY9" fmla="*/ 399143 h 1335314"/>
              <a:gd name="connsiteX10" fmla="*/ 2815771 w 3091542"/>
              <a:gd name="connsiteY10" fmla="*/ 341086 h 1335314"/>
              <a:gd name="connsiteX11" fmla="*/ 2786742 w 3091542"/>
              <a:gd name="connsiteY11" fmla="*/ 312057 h 1335314"/>
              <a:gd name="connsiteX12" fmla="*/ 2728685 w 3091542"/>
              <a:gd name="connsiteY12" fmla="*/ 246743 h 1335314"/>
              <a:gd name="connsiteX13" fmla="*/ 2714171 w 3091542"/>
              <a:gd name="connsiteY13" fmla="*/ 232228 h 1335314"/>
              <a:gd name="connsiteX14" fmla="*/ 2663371 w 3091542"/>
              <a:gd name="connsiteY14" fmla="*/ 188686 h 1335314"/>
              <a:gd name="connsiteX15" fmla="*/ 2648857 w 3091542"/>
              <a:gd name="connsiteY15" fmla="*/ 166914 h 1335314"/>
              <a:gd name="connsiteX16" fmla="*/ 2612571 w 3091542"/>
              <a:gd name="connsiteY16" fmla="*/ 130628 h 1335314"/>
              <a:gd name="connsiteX17" fmla="*/ 2590800 w 3091542"/>
              <a:gd name="connsiteY17" fmla="*/ 108857 h 1335314"/>
              <a:gd name="connsiteX18" fmla="*/ 2554514 w 3091542"/>
              <a:gd name="connsiteY18" fmla="*/ 58057 h 1335314"/>
              <a:gd name="connsiteX19" fmla="*/ 2532742 w 3091542"/>
              <a:gd name="connsiteY19" fmla="*/ 50800 h 1335314"/>
              <a:gd name="connsiteX20" fmla="*/ 2510971 w 3091542"/>
              <a:gd name="connsiteY20" fmla="*/ 36286 h 1335314"/>
              <a:gd name="connsiteX21" fmla="*/ 2467428 w 3091542"/>
              <a:gd name="connsiteY21" fmla="*/ 21771 h 1335314"/>
              <a:gd name="connsiteX22" fmla="*/ 2394857 w 3091542"/>
              <a:gd name="connsiteY22" fmla="*/ 7257 h 1335314"/>
              <a:gd name="connsiteX23" fmla="*/ 2300514 w 3091542"/>
              <a:gd name="connsiteY23" fmla="*/ 0 h 1335314"/>
              <a:gd name="connsiteX24" fmla="*/ 1923142 w 3091542"/>
              <a:gd name="connsiteY24" fmla="*/ 7257 h 1335314"/>
              <a:gd name="connsiteX25" fmla="*/ 1879600 w 3091542"/>
              <a:gd name="connsiteY25" fmla="*/ 21771 h 1335314"/>
              <a:gd name="connsiteX26" fmla="*/ 1857828 w 3091542"/>
              <a:gd name="connsiteY26" fmla="*/ 29028 h 1335314"/>
              <a:gd name="connsiteX27" fmla="*/ 1836057 w 3091542"/>
              <a:gd name="connsiteY27" fmla="*/ 36286 h 1335314"/>
              <a:gd name="connsiteX28" fmla="*/ 1814285 w 3091542"/>
              <a:gd name="connsiteY28" fmla="*/ 43543 h 1335314"/>
              <a:gd name="connsiteX29" fmla="*/ 1792514 w 3091542"/>
              <a:gd name="connsiteY29" fmla="*/ 58057 h 1335314"/>
              <a:gd name="connsiteX30" fmla="*/ 1763485 w 3091542"/>
              <a:gd name="connsiteY30" fmla="*/ 65314 h 1335314"/>
              <a:gd name="connsiteX31" fmla="*/ 1719942 w 3091542"/>
              <a:gd name="connsiteY31" fmla="*/ 79828 h 1335314"/>
              <a:gd name="connsiteX32" fmla="*/ 1676400 w 3091542"/>
              <a:gd name="connsiteY32" fmla="*/ 101600 h 1335314"/>
              <a:gd name="connsiteX33" fmla="*/ 1661885 w 3091542"/>
              <a:gd name="connsiteY33" fmla="*/ 116114 h 1335314"/>
              <a:gd name="connsiteX34" fmla="*/ 1618342 w 3091542"/>
              <a:gd name="connsiteY34" fmla="*/ 130628 h 1335314"/>
              <a:gd name="connsiteX35" fmla="*/ 1582057 w 3091542"/>
              <a:gd name="connsiteY35" fmla="*/ 152400 h 1335314"/>
              <a:gd name="connsiteX36" fmla="*/ 1567542 w 3091542"/>
              <a:gd name="connsiteY36" fmla="*/ 166914 h 1335314"/>
              <a:gd name="connsiteX37" fmla="*/ 1545771 w 3091542"/>
              <a:gd name="connsiteY37" fmla="*/ 174171 h 1335314"/>
              <a:gd name="connsiteX38" fmla="*/ 1516742 w 3091542"/>
              <a:gd name="connsiteY38" fmla="*/ 188686 h 1335314"/>
              <a:gd name="connsiteX39" fmla="*/ 1494971 w 3091542"/>
              <a:gd name="connsiteY39" fmla="*/ 195943 h 1335314"/>
              <a:gd name="connsiteX40" fmla="*/ 1415142 w 3091542"/>
              <a:gd name="connsiteY40" fmla="*/ 232228 h 1335314"/>
              <a:gd name="connsiteX41" fmla="*/ 1357085 w 3091542"/>
              <a:gd name="connsiteY41" fmla="*/ 246743 h 1335314"/>
              <a:gd name="connsiteX42" fmla="*/ 1306285 w 3091542"/>
              <a:gd name="connsiteY42" fmla="*/ 261257 h 1335314"/>
              <a:gd name="connsiteX43" fmla="*/ 1240971 w 3091542"/>
              <a:gd name="connsiteY43" fmla="*/ 283028 h 1335314"/>
              <a:gd name="connsiteX44" fmla="*/ 1219200 w 3091542"/>
              <a:gd name="connsiteY44" fmla="*/ 290286 h 1335314"/>
              <a:gd name="connsiteX45" fmla="*/ 1146628 w 3091542"/>
              <a:gd name="connsiteY45" fmla="*/ 297543 h 1335314"/>
              <a:gd name="connsiteX46" fmla="*/ 1023257 w 3091542"/>
              <a:gd name="connsiteY46" fmla="*/ 312057 h 1335314"/>
              <a:gd name="connsiteX47" fmla="*/ 798285 w 3091542"/>
              <a:gd name="connsiteY47" fmla="*/ 319314 h 1335314"/>
              <a:gd name="connsiteX48" fmla="*/ 413657 w 3091542"/>
              <a:gd name="connsiteY48" fmla="*/ 304800 h 1335314"/>
              <a:gd name="connsiteX49" fmla="*/ 377371 w 3091542"/>
              <a:gd name="connsiteY49" fmla="*/ 297543 h 1335314"/>
              <a:gd name="connsiteX50" fmla="*/ 319314 w 3091542"/>
              <a:gd name="connsiteY50" fmla="*/ 290286 h 1335314"/>
              <a:gd name="connsiteX51" fmla="*/ 101600 w 3091542"/>
              <a:gd name="connsiteY51" fmla="*/ 319314 h 1335314"/>
              <a:gd name="connsiteX52" fmla="*/ 58057 w 3091542"/>
              <a:gd name="connsiteY52" fmla="*/ 370114 h 1335314"/>
              <a:gd name="connsiteX53" fmla="*/ 50800 w 3091542"/>
              <a:gd name="connsiteY53" fmla="*/ 391886 h 1335314"/>
              <a:gd name="connsiteX54" fmla="*/ 43542 w 3091542"/>
              <a:gd name="connsiteY54" fmla="*/ 428171 h 1335314"/>
              <a:gd name="connsiteX55" fmla="*/ 21771 w 3091542"/>
              <a:gd name="connsiteY55" fmla="*/ 493486 h 1335314"/>
              <a:gd name="connsiteX56" fmla="*/ 0 w 3091542"/>
              <a:gd name="connsiteY56" fmla="*/ 558800 h 1335314"/>
              <a:gd name="connsiteX57" fmla="*/ 21771 w 3091542"/>
              <a:gd name="connsiteY57" fmla="*/ 645886 h 1335314"/>
              <a:gd name="connsiteX58" fmla="*/ 79828 w 3091542"/>
              <a:gd name="connsiteY58" fmla="*/ 674914 h 1335314"/>
              <a:gd name="connsiteX59" fmla="*/ 137885 w 3091542"/>
              <a:gd name="connsiteY59" fmla="*/ 718457 h 1335314"/>
              <a:gd name="connsiteX60" fmla="*/ 159657 w 3091542"/>
              <a:gd name="connsiteY60" fmla="*/ 732971 h 1335314"/>
              <a:gd name="connsiteX61" fmla="*/ 224971 w 3091542"/>
              <a:gd name="connsiteY61" fmla="*/ 754743 h 1335314"/>
              <a:gd name="connsiteX62" fmla="*/ 246742 w 3091542"/>
              <a:gd name="connsiteY62" fmla="*/ 762000 h 1335314"/>
              <a:gd name="connsiteX63" fmla="*/ 312057 w 3091542"/>
              <a:gd name="connsiteY63" fmla="*/ 769257 h 1335314"/>
              <a:gd name="connsiteX64" fmla="*/ 348342 w 3091542"/>
              <a:gd name="connsiteY64" fmla="*/ 776514 h 1335314"/>
              <a:gd name="connsiteX65" fmla="*/ 457200 w 3091542"/>
              <a:gd name="connsiteY65" fmla="*/ 783771 h 1335314"/>
              <a:gd name="connsiteX66" fmla="*/ 522514 w 3091542"/>
              <a:gd name="connsiteY66" fmla="*/ 798286 h 1335314"/>
              <a:gd name="connsiteX67" fmla="*/ 653142 w 3091542"/>
              <a:gd name="connsiteY67" fmla="*/ 812800 h 1335314"/>
              <a:gd name="connsiteX68" fmla="*/ 747485 w 3091542"/>
              <a:gd name="connsiteY68" fmla="*/ 827314 h 1335314"/>
              <a:gd name="connsiteX69" fmla="*/ 776514 w 3091542"/>
              <a:gd name="connsiteY69" fmla="*/ 834571 h 1335314"/>
              <a:gd name="connsiteX70" fmla="*/ 1959428 w 3091542"/>
              <a:gd name="connsiteY70" fmla="*/ 841828 h 1335314"/>
              <a:gd name="connsiteX71" fmla="*/ 2039257 w 3091542"/>
              <a:gd name="connsiteY71" fmla="*/ 863600 h 1335314"/>
              <a:gd name="connsiteX72" fmla="*/ 2090057 w 3091542"/>
              <a:gd name="connsiteY72" fmla="*/ 885371 h 1335314"/>
              <a:gd name="connsiteX73" fmla="*/ 2119085 w 3091542"/>
              <a:gd name="connsiteY73" fmla="*/ 899886 h 1335314"/>
              <a:gd name="connsiteX74" fmla="*/ 2140857 w 3091542"/>
              <a:gd name="connsiteY74" fmla="*/ 907143 h 1335314"/>
              <a:gd name="connsiteX75" fmla="*/ 2191657 w 3091542"/>
              <a:gd name="connsiteY75" fmla="*/ 950686 h 1335314"/>
              <a:gd name="connsiteX76" fmla="*/ 2213428 w 3091542"/>
              <a:gd name="connsiteY76" fmla="*/ 965200 h 1335314"/>
              <a:gd name="connsiteX77" fmla="*/ 2235200 w 3091542"/>
              <a:gd name="connsiteY77" fmla="*/ 986971 h 1335314"/>
              <a:gd name="connsiteX78" fmla="*/ 2300514 w 3091542"/>
              <a:gd name="connsiteY78" fmla="*/ 1037771 h 1335314"/>
              <a:gd name="connsiteX79" fmla="*/ 2344057 w 3091542"/>
              <a:gd name="connsiteY79" fmla="*/ 1088571 h 1335314"/>
              <a:gd name="connsiteX80" fmla="*/ 2358571 w 3091542"/>
              <a:gd name="connsiteY80" fmla="*/ 1110343 h 1335314"/>
              <a:gd name="connsiteX81" fmla="*/ 2394857 w 3091542"/>
              <a:gd name="connsiteY81" fmla="*/ 1132114 h 1335314"/>
              <a:gd name="connsiteX82" fmla="*/ 2416628 w 3091542"/>
              <a:gd name="connsiteY82" fmla="*/ 1146628 h 1335314"/>
              <a:gd name="connsiteX83" fmla="*/ 2460171 w 3091542"/>
              <a:gd name="connsiteY83" fmla="*/ 1197428 h 1335314"/>
              <a:gd name="connsiteX84" fmla="*/ 2481942 w 3091542"/>
              <a:gd name="connsiteY84" fmla="*/ 1204686 h 1335314"/>
              <a:gd name="connsiteX85" fmla="*/ 2561771 w 3091542"/>
              <a:gd name="connsiteY85" fmla="*/ 1270000 h 1335314"/>
              <a:gd name="connsiteX86" fmla="*/ 2627085 w 3091542"/>
              <a:gd name="connsiteY86" fmla="*/ 1299028 h 1335314"/>
              <a:gd name="connsiteX87" fmla="*/ 2648857 w 3091542"/>
              <a:gd name="connsiteY87" fmla="*/ 1320800 h 1335314"/>
              <a:gd name="connsiteX88" fmla="*/ 2685142 w 3091542"/>
              <a:gd name="connsiteY88" fmla="*/ 1335314 h 1335314"/>
              <a:gd name="connsiteX89" fmla="*/ 2989942 w 3091542"/>
              <a:gd name="connsiteY89" fmla="*/ 1328057 h 1335314"/>
              <a:gd name="connsiteX90" fmla="*/ 3004457 w 3091542"/>
              <a:gd name="connsiteY90" fmla="*/ 1313543 h 1335314"/>
              <a:gd name="connsiteX91" fmla="*/ 3026228 w 3091542"/>
              <a:gd name="connsiteY91" fmla="*/ 1306286 h 1335314"/>
              <a:gd name="connsiteX92" fmla="*/ 3055257 w 3091542"/>
              <a:gd name="connsiteY92" fmla="*/ 1240971 h 1335314"/>
              <a:gd name="connsiteX93" fmla="*/ 3069771 w 3091542"/>
              <a:gd name="connsiteY93" fmla="*/ 1197428 h 1335314"/>
              <a:gd name="connsiteX94" fmla="*/ 3077028 w 3091542"/>
              <a:gd name="connsiteY94" fmla="*/ 1153886 h 1335314"/>
              <a:gd name="connsiteX95" fmla="*/ 3084285 w 3091542"/>
              <a:gd name="connsiteY95" fmla="*/ 1095828 h 1335314"/>
              <a:gd name="connsiteX96" fmla="*/ 3091542 w 3091542"/>
              <a:gd name="connsiteY96" fmla="*/ 1066800 h 1335314"/>
              <a:gd name="connsiteX97" fmla="*/ 3062514 w 3091542"/>
              <a:gd name="connsiteY97" fmla="*/ 1037771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91542" h="1335314">
                <a:moveTo>
                  <a:pt x="3062514" y="1037771"/>
                </a:moveTo>
                <a:cubicBezTo>
                  <a:pt x="3079160" y="937890"/>
                  <a:pt x="3074434" y="984346"/>
                  <a:pt x="3062514" y="805543"/>
                </a:cubicBezTo>
                <a:cubicBezTo>
                  <a:pt x="3059877" y="765988"/>
                  <a:pt x="3048479" y="777312"/>
                  <a:pt x="3026228" y="740228"/>
                </a:cubicBezTo>
                <a:cubicBezTo>
                  <a:pt x="3012313" y="717037"/>
                  <a:pt x="2998495" y="693315"/>
                  <a:pt x="2989942" y="667657"/>
                </a:cubicBezTo>
                <a:cubicBezTo>
                  <a:pt x="2981801" y="643233"/>
                  <a:pt x="2982518" y="641965"/>
                  <a:pt x="2968171" y="616857"/>
                </a:cubicBezTo>
                <a:cubicBezTo>
                  <a:pt x="2939758" y="567133"/>
                  <a:pt x="2967751" y="618717"/>
                  <a:pt x="2939142" y="580571"/>
                </a:cubicBezTo>
                <a:cubicBezTo>
                  <a:pt x="2928676" y="566616"/>
                  <a:pt x="2917915" y="552630"/>
                  <a:pt x="2910114" y="537028"/>
                </a:cubicBezTo>
                <a:cubicBezTo>
                  <a:pt x="2892540" y="501880"/>
                  <a:pt x="2903250" y="515649"/>
                  <a:pt x="2881085" y="493486"/>
                </a:cubicBezTo>
                <a:cubicBezTo>
                  <a:pt x="2876247" y="481391"/>
                  <a:pt x="2872030" y="469028"/>
                  <a:pt x="2866571" y="457200"/>
                </a:cubicBezTo>
                <a:cubicBezTo>
                  <a:pt x="2857504" y="437555"/>
                  <a:pt x="2844384" y="419669"/>
                  <a:pt x="2837542" y="399143"/>
                </a:cubicBezTo>
                <a:cubicBezTo>
                  <a:pt x="2832960" y="385395"/>
                  <a:pt x="2821557" y="349765"/>
                  <a:pt x="2815771" y="341086"/>
                </a:cubicBezTo>
                <a:cubicBezTo>
                  <a:pt x="2808180" y="329700"/>
                  <a:pt x="2794952" y="323005"/>
                  <a:pt x="2786742" y="312057"/>
                </a:cubicBezTo>
                <a:cubicBezTo>
                  <a:pt x="2754706" y="269340"/>
                  <a:pt x="2773527" y="291585"/>
                  <a:pt x="2728685" y="246743"/>
                </a:cubicBezTo>
                <a:cubicBezTo>
                  <a:pt x="2723847" y="241905"/>
                  <a:pt x="2719864" y="236023"/>
                  <a:pt x="2714171" y="232228"/>
                </a:cubicBezTo>
                <a:cubicBezTo>
                  <a:pt x="2688493" y="215109"/>
                  <a:pt x="2686833" y="216058"/>
                  <a:pt x="2663371" y="188686"/>
                </a:cubicBezTo>
                <a:cubicBezTo>
                  <a:pt x="2657695" y="182064"/>
                  <a:pt x="2654600" y="173478"/>
                  <a:pt x="2648857" y="166914"/>
                </a:cubicBezTo>
                <a:cubicBezTo>
                  <a:pt x="2637593" y="154041"/>
                  <a:pt x="2624666" y="142723"/>
                  <a:pt x="2612571" y="130628"/>
                </a:cubicBezTo>
                <a:cubicBezTo>
                  <a:pt x="2605314" y="123371"/>
                  <a:pt x="2595390" y="118036"/>
                  <a:pt x="2590800" y="108857"/>
                </a:cubicBezTo>
                <a:cubicBezTo>
                  <a:pt x="2579449" y="86156"/>
                  <a:pt x="2576579" y="72767"/>
                  <a:pt x="2554514" y="58057"/>
                </a:cubicBezTo>
                <a:cubicBezTo>
                  <a:pt x="2548149" y="53814"/>
                  <a:pt x="2539999" y="53219"/>
                  <a:pt x="2532742" y="50800"/>
                </a:cubicBezTo>
                <a:cubicBezTo>
                  <a:pt x="2525485" y="45962"/>
                  <a:pt x="2518941" y="39828"/>
                  <a:pt x="2510971" y="36286"/>
                </a:cubicBezTo>
                <a:cubicBezTo>
                  <a:pt x="2496990" y="30072"/>
                  <a:pt x="2482271" y="25482"/>
                  <a:pt x="2467428" y="21771"/>
                </a:cubicBezTo>
                <a:cubicBezTo>
                  <a:pt x="2439474" y="14783"/>
                  <a:pt x="2425592" y="10492"/>
                  <a:pt x="2394857" y="7257"/>
                </a:cubicBezTo>
                <a:cubicBezTo>
                  <a:pt x="2363490" y="3955"/>
                  <a:pt x="2331962" y="2419"/>
                  <a:pt x="2300514" y="0"/>
                </a:cubicBezTo>
                <a:cubicBezTo>
                  <a:pt x="2174723" y="2419"/>
                  <a:pt x="2048788" y="758"/>
                  <a:pt x="1923142" y="7257"/>
                </a:cubicBezTo>
                <a:cubicBezTo>
                  <a:pt x="1907863" y="8047"/>
                  <a:pt x="1894114" y="16933"/>
                  <a:pt x="1879600" y="21771"/>
                </a:cubicBezTo>
                <a:lnTo>
                  <a:pt x="1857828" y="29028"/>
                </a:lnTo>
                <a:lnTo>
                  <a:pt x="1836057" y="36286"/>
                </a:lnTo>
                <a:lnTo>
                  <a:pt x="1814285" y="43543"/>
                </a:lnTo>
                <a:cubicBezTo>
                  <a:pt x="1807028" y="48381"/>
                  <a:pt x="1800531" y="54621"/>
                  <a:pt x="1792514" y="58057"/>
                </a:cubicBezTo>
                <a:cubicBezTo>
                  <a:pt x="1783346" y="61986"/>
                  <a:pt x="1773038" y="62448"/>
                  <a:pt x="1763485" y="65314"/>
                </a:cubicBezTo>
                <a:cubicBezTo>
                  <a:pt x="1748831" y="69710"/>
                  <a:pt x="1734456" y="74990"/>
                  <a:pt x="1719942" y="79828"/>
                </a:cubicBezTo>
                <a:cubicBezTo>
                  <a:pt x="1696949" y="87493"/>
                  <a:pt x="1696495" y="85524"/>
                  <a:pt x="1676400" y="101600"/>
                </a:cubicBezTo>
                <a:cubicBezTo>
                  <a:pt x="1671057" y="105874"/>
                  <a:pt x="1668005" y="113054"/>
                  <a:pt x="1661885" y="116114"/>
                </a:cubicBezTo>
                <a:cubicBezTo>
                  <a:pt x="1648201" y="122956"/>
                  <a:pt x="1618342" y="130628"/>
                  <a:pt x="1618342" y="130628"/>
                </a:cubicBezTo>
                <a:cubicBezTo>
                  <a:pt x="1581571" y="167402"/>
                  <a:pt x="1629155" y="124142"/>
                  <a:pt x="1582057" y="152400"/>
                </a:cubicBezTo>
                <a:cubicBezTo>
                  <a:pt x="1576190" y="155920"/>
                  <a:pt x="1573409" y="163394"/>
                  <a:pt x="1567542" y="166914"/>
                </a:cubicBezTo>
                <a:cubicBezTo>
                  <a:pt x="1560983" y="170850"/>
                  <a:pt x="1552802" y="171158"/>
                  <a:pt x="1545771" y="174171"/>
                </a:cubicBezTo>
                <a:cubicBezTo>
                  <a:pt x="1535827" y="178433"/>
                  <a:pt x="1526686" y="184424"/>
                  <a:pt x="1516742" y="188686"/>
                </a:cubicBezTo>
                <a:cubicBezTo>
                  <a:pt x="1509711" y="191699"/>
                  <a:pt x="1501961" y="192836"/>
                  <a:pt x="1494971" y="195943"/>
                </a:cubicBezTo>
                <a:cubicBezTo>
                  <a:pt x="1460529" y="211250"/>
                  <a:pt x="1449835" y="221553"/>
                  <a:pt x="1415142" y="232228"/>
                </a:cubicBezTo>
                <a:cubicBezTo>
                  <a:pt x="1396076" y="238094"/>
                  <a:pt x="1376009" y="240435"/>
                  <a:pt x="1357085" y="246743"/>
                </a:cubicBezTo>
                <a:cubicBezTo>
                  <a:pt x="1283929" y="271128"/>
                  <a:pt x="1397397" y="233924"/>
                  <a:pt x="1306285" y="261257"/>
                </a:cubicBezTo>
                <a:cubicBezTo>
                  <a:pt x="1284304" y="267851"/>
                  <a:pt x="1262742" y="275770"/>
                  <a:pt x="1240971" y="283028"/>
                </a:cubicBezTo>
                <a:cubicBezTo>
                  <a:pt x="1233714" y="285447"/>
                  <a:pt x="1226812" y="289525"/>
                  <a:pt x="1219200" y="290286"/>
                </a:cubicBezTo>
                <a:cubicBezTo>
                  <a:pt x="1195009" y="292705"/>
                  <a:pt x="1170752" y="294528"/>
                  <a:pt x="1146628" y="297543"/>
                </a:cubicBezTo>
                <a:cubicBezTo>
                  <a:pt x="1068201" y="307346"/>
                  <a:pt x="1133225" y="306821"/>
                  <a:pt x="1023257" y="312057"/>
                </a:cubicBezTo>
                <a:cubicBezTo>
                  <a:pt x="948312" y="315626"/>
                  <a:pt x="873276" y="316895"/>
                  <a:pt x="798285" y="319314"/>
                </a:cubicBezTo>
                <a:lnTo>
                  <a:pt x="413657" y="304800"/>
                </a:lnTo>
                <a:cubicBezTo>
                  <a:pt x="401356" y="303889"/>
                  <a:pt x="389562" y="299419"/>
                  <a:pt x="377371" y="297543"/>
                </a:cubicBezTo>
                <a:cubicBezTo>
                  <a:pt x="358095" y="294578"/>
                  <a:pt x="338666" y="292705"/>
                  <a:pt x="319314" y="290286"/>
                </a:cubicBezTo>
                <a:cubicBezTo>
                  <a:pt x="233861" y="294170"/>
                  <a:pt x="172740" y="280510"/>
                  <a:pt x="101600" y="319314"/>
                </a:cubicBezTo>
                <a:cubicBezTo>
                  <a:pt x="88770" y="326312"/>
                  <a:pt x="65369" y="360365"/>
                  <a:pt x="58057" y="370114"/>
                </a:cubicBezTo>
                <a:cubicBezTo>
                  <a:pt x="55638" y="377371"/>
                  <a:pt x="52655" y="384465"/>
                  <a:pt x="50800" y="391886"/>
                </a:cubicBezTo>
                <a:cubicBezTo>
                  <a:pt x="47808" y="403852"/>
                  <a:pt x="46931" y="416311"/>
                  <a:pt x="43542" y="428171"/>
                </a:cubicBezTo>
                <a:cubicBezTo>
                  <a:pt x="37237" y="450237"/>
                  <a:pt x="26272" y="470982"/>
                  <a:pt x="21771" y="493486"/>
                </a:cubicBezTo>
                <a:cubicBezTo>
                  <a:pt x="12392" y="540379"/>
                  <a:pt x="20030" y="518739"/>
                  <a:pt x="0" y="558800"/>
                </a:cubicBezTo>
                <a:cubicBezTo>
                  <a:pt x="7257" y="587829"/>
                  <a:pt x="4819" y="621229"/>
                  <a:pt x="21771" y="645886"/>
                </a:cubicBezTo>
                <a:cubicBezTo>
                  <a:pt x="34029" y="663715"/>
                  <a:pt x="62519" y="661932"/>
                  <a:pt x="79828" y="674914"/>
                </a:cubicBezTo>
                <a:cubicBezTo>
                  <a:pt x="99180" y="689428"/>
                  <a:pt x="117757" y="705039"/>
                  <a:pt x="137885" y="718457"/>
                </a:cubicBezTo>
                <a:cubicBezTo>
                  <a:pt x="145142" y="723295"/>
                  <a:pt x="151687" y="729429"/>
                  <a:pt x="159657" y="732971"/>
                </a:cubicBezTo>
                <a:cubicBezTo>
                  <a:pt x="159664" y="732974"/>
                  <a:pt x="214081" y="751113"/>
                  <a:pt x="224971" y="754743"/>
                </a:cubicBezTo>
                <a:cubicBezTo>
                  <a:pt x="232228" y="757162"/>
                  <a:pt x="239139" y="761155"/>
                  <a:pt x="246742" y="762000"/>
                </a:cubicBezTo>
                <a:cubicBezTo>
                  <a:pt x="268514" y="764419"/>
                  <a:pt x="290372" y="766159"/>
                  <a:pt x="312057" y="769257"/>
                </a:cubicBezTo>
                <a:cubicBezTo>
                  <a:pt x="324268" y="771001"/>
                  <a:pt x="336069" y="775287"/>
                  <a:pt x="348342" y="776514"/>
                </a:cubicBezTo>
                <a:cubicBezTo>
                  <a:pt x="384528" y="780133"/>
                  <a:pt x="420914" y="781352"/>
                  <a:pt x="457200" y="783771"/>
                </a:cubicBezTo>
                <a:cubicBezTo>
                  <a:pt x="478971" y="788609"/>
                  <a:pt x="500594" y="794176"/>
                  <a:pt x="522514" y="798286"/>
                </a:cubicBezTo>
                <a:cubicBezTo>
                  <a:pt x="571012" y="807380"/>
                  <a:pt x="601192" y="807028"/>
                  <a:pt x="653142" y="812800"/>
                </a:cubicBezTo>
                <a:cubicBezTo>
                  <a:pt x="668827" y="814543"/>
                  <a:pt x="729808" y="823779"/>
                  <a:pt x="747485" y="827314"/>
                </a:cubicBezTo>
                <a:cubicBezTo>
                  <a:pt x="757265" y="829270"/>
                  <a:pt x="766541" y="834452"/>
                  <a:pt x="776514" y="834571"/>
                </a:cubicBezTo>
                <a:lnTo>
                  <a:pt x="1959428" y="841828"/>
                </a:lnTo>
                <a:cubicBezTo>
                  <a:pt x="2014673" y="860244"/>
                  <a:pt x="1987969" y="853343"/>
                  <a:pt x="2039257" y="863600"/>
                </a:cubicBezTo>
                <a:cubicBezTo>
                  <a:pt x="2083380" y="893015"/>
                  <a:pt x="2036496" y="865285"/>
                  <a:pt x="2090057" y="885371"/>
                </a:cubicBezTo>
                <a:cubicBezTo>
                  <a:pt x="2100186" y="889170"/>
                  <a:pt x="2109142" y="895624"/>
                  <a:pt x="2119085" y="899886"/>
                </a:cubicBezTo>
                <a:cubicBezTo>
                  <a:pt x="2126116" y="902899"/>
                  <a:pt x="2133600" y="904724"/>
                  <a:pt x="2140857" y="907143"/>
                </a:cubicBezTo>
                <a:cubicBezTo>
                  <a:pt x="2190838" y="940464"/>
                  <a:pt x="2130064" y="897892"/>
                  <a:pt x="2191657" y="950686"/>
                </a:cubicBezTo>
                <a:cubicBezTo>
                  <a:pt x="2198279" y="956362"/>
                  <a:pt x="2206728" y="959616"/>
                  <a:pt x="2213428" y="965200"/>
                </a:cubicBezTo>
                <a:cubicBezTo>
                  <a:pt x="2221312" y="971770"/>
                  <a:pt x="2227316" y="980401"/>
                  <a:pt x="2235200" y="986971"/>
                </a:cubicBezTo>
                <a:cubicBezTo>
                  <a:pt x="2256389" y="1004628"/>
                  <a:pt x="2283966" y="1015706"/>
                  <a:pt x="2300514" y="1037771"/>
                </a:cubicBezTo>
                <a:cubicBezTo>
                  <a:pt x="2382040" y="1146476"/>
                  <a:pt x="2268253" y="997607"/>
                  <a:pt x="2344057" y="1088571"/>
                </a:cubicBezTo>
                <a:cubicBezTo>
                  <a:pt x="2349641" y="1095271"/>
                  <a:pt x="2351949" y="1104667"/>
                  <a:pt x="2358571" y="1110343"/>
                </a:cubicBezTo>
                <a:cubicBezTo>
                  <a:pt x="2369281" y="1119523"/>
                  <a:pt x="2382896" y="1124638"/>
                  <a:pt x="2394857" y="1132114"/>
                </a:cubicBezTo>
                <a:cubicBezTo>
                  <a:pt x="2402253" y="1136737"/>
                  <a:pt x="2409817" y="1141179"/>
                  <a:pt x="2416628" y="1146628"/>
                </a:cubicBezTo>
                <a:cubicBezTo>
                  <a:pt x="2454077" y="1176589"/>
                  <a:pt x="2399740" y="1145630"/>
                  <a:pt x="2460171" y="1197428"/>
                </a:cubicBezTo>
                <a:cubicBezTo>
                  <a:pt x="2465979" y="1202406"/>
                  <a:pt x="2474685" y="1202267"/>
                  <a:pt x="2481942" y="1204686"/>
                </a:cubicBezTo>
                <a:cubicBezTo>
                  <a:pt x="2510972" y="1248228"/>
                  <a:pt x="2489200" y="1221619"/>
                  <a:pt x="2561771" y="1270000"/>
                </a:cubicBezTo>
                <a:cubicBezTo>
                  <a:pt x="2596271" y="1293000"/>
                  <a:pt x="2575268" y="1281756"/>
                  <a:pt x="2627085" y="1299028"/>
                </a:cubicBezTo>
                <a:cubicBezTo>
                  <a:pt x="2634342" y="1306285"/>
                  <a:pt x="2640154" y="1315360"/>
                  <a:pt x="2648857" y="1320800"/>
                </a:cubicBezTo>
                <a:cubicBezTo>
                  <a:pt x="2659904" y="1327704"/>
                  <a:pt x="2672118" y="1335037"/>
                  <a:pt x="2685142" y="1335314"/>
                </a:cubicBezTo>
                <a:lnTo>
                  <a:pt x="2989942" y="1328057"/>
                </a:lnTo>
                <a:cubicBezTo>
                  <a:pt x="2994780" y="1323219"/>
                  <a:pt x="2998590" y="1317063"/>
                  <a:pt x="3004457" y="1313543"/>
                </a:cubicBezTo>
                <a:cubicBezTo>
                  <a:pt x="3011016" y="1309607"/>
                  <a:pt x="3020255" y="1311065"/>
                  <a:pt x="3026228" y="1306286"/>
                </a:cubicBezTo>
                <a:cubicBezTo>
                  <a:pt x="3041909" y="1293741"/>
                  <a:pt x="3050823" y="1254274"/>
                  <a:pt x="3055257" y="1240971"/>
                </a:cubicBezTo>
                <a:lnTo>
                  <a:pt x="3069771" y="1197428"/>
                </a:lnTo>
                <a:cubicBezTo>
                  <a:pt x="3072190" y="1182914"/>
                  <a:pt x="3074947" y="1168452"/>
                  <a:pt x="3077028" y="1153886"/>
                </a:cubicBezTo>
                <a:cubicBezTo>
                  <a:pt x="3079786" y="1134579"/>
                  <a:pt x="3081079" y="1115066"/>
                  <a:pt x="3084285" y="1095828"/>
                </a:cubicBezTo>
                <a:cubicBezTo>
                  <a:pt x="3085925" y="1085990"/>
                  <a:pt x="3089123" y="1076476"/>
                  <a:pt x="3091542" y="1066800"/>
                </a:cubicBezTo>
                <a:lnTo>
                  <a:pt x="3062514" y="1037771"/>
                </a:ln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35452" y="3374041"/>
            <a:ext cx="65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“cat”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11114" y="3236157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“panda”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33424" y="5901912"/>
            <a:ext cx="119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“giraffe”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92082" y="3022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91328" y="292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22631" y="5599535"/>
            <a:ext cx="119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4271622" y="3788880"/>
            <a:ext cx="174171" cy="1741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50598" y="3092790"/>
            <a:ext cx="174171" cy="1741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773900" y="3707325"/>
            <a:ext cx="2288905" cy="2379968"/>
            <a:chOff x="5717160" y="3598669"/>
            <a:chExt cx="2288905" cy="23799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77429" y="5505439"/>
              <a:ext cx="127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77429" y="3735672"/>
              <a:ext cx="0" cy="1777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139498" y="5609305"/>
              <a:ext cx="186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Feature cluster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4852757" y="4463072"/>
              <a:ext cx="2098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Count in this sample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3845" y="4531848"/>
              <a:ext cx="203200" cy="966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53460" y="5274345"/>
              <a:ext cx="203200" cy="223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09107" y="4659086"/>
              <a:ext cx="203200" cy="8463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8EB1D2B-E650-464C-9671-C75EE618C7E0}"/>
              </a:ext>
            </a:extLst>
          </p:cNvPr>
          <p:cNvSpPr txBox="1"/>
          <p:nvPr/>
        </p:nvSpPr>
        <p:spPr>
          <a:xfrm>
            <a:off x="1302313" y="6396208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feature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C5EFBDD-40D7-42DA-8EE8-3995C8FD3694}"/>
              </a:ext>
            </a:extLst>
          </p:cNvPr>
          <p:cNvSpPr txBox="1"/>
          <p:nvPr/>
        </p:nvSpPr>
        <p:spPr>
          <a:xfrm>
            <a:off x="5481044" y="6396208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feature</a:t>
            </a:r>
          </a:p>
        </p:txBody>
      </p:sp>
    </p:spTree>
    <p:extLst>
      <p:ext uri="{BB962C8B-B14F-4D97-AF65-F5344CB8AC3E}">
        <p14:creationId xmlns:p14="http://schemas.microsoft.com/office/powerpoint/2010/main" val="41764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  <p:bldP spid="32" grpId="0" animBg="1"/>
      <p:bldP spid="33" grpId="0" animBg="1"/>
      <p:bldP spid="34" grpId="0"/>
      <p:bldP spid="35" grpId="0"/>
      <p:bldP spid="36" grpId="0"/>
      <p:bldP spid="44" grpId="0"/>
      <p:bldP spid="45" grpId="0"/>
      <p:bldP spid="46" grpId="0"/>
      <p:bldP spid="37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6FBA0-01A0-4B6E-8A0B-591BB94A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discovery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3F252F8-D50F-4E8A-B956-EAD083D5D3D6}"/>
              </a:ext>
            </a:extLst>
          </p:cNvPr>
          <p:cNvCxnSpPr>
            <a:cxnSpLocks/>
          </p:cNvCxnSpPr>
          <p:nvPr/>
        </p:nvCxnSpPr>
        <p:spPr>
          <a:xfrm>
            <a:off x="2769704" y="5274370"/>
            <a:ext cx="45454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B6B152B-78C9-4BF6-8E34-D7AA1434FE05}"/>
              </a:ext>
            </a:extLst>
          </p:cNvPr>
          <p:cNvCxnSpPr>
            <a:cxnSpLocks/>
          </p:cNvCxnSpPr>
          <p:nvPr/>
        </p:nvCxnSpPr>
        <p:spPr>
          <a:xfrm flipV="1">
            <a:off x="2769704" y="1616765"/>
            <a:ext cx="0" cy="3657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339641-62CB-4A56-A642-4448C73C0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81" y="2848670"/>
            <a:ext cx="895345" cy="596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C085751-A166-4C13-8575-16DB903CC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84" y="1953366"/>
            <a:ext cx="1083533" cy="6105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D173BDA-3008-4F96-83EE-95202311E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9" y="1570683"/>
            <a:ext cx="788956" cy="6252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522ED95-AA7E-4C94-92B7-E59600B16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18" y="2752865"/>
            <a:ext cx="848965" cy="8489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15EB548-29BA-48C6-A47B-1CEA1A606A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55" y="3425344"/>
            <a:ext cx="642730" cy="6427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7C09777-703A-4DB0-87EC-1C4582FD75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13" y="4233009"/>
            <a:ext cx="642731" cy="6456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806A9C4-CA16-4297-94E4-5B32E8DEE2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85" y="4651863"/>
            <a:ext cx="828261" cy="51766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7CDE0B5-7FD0-473C-98BB-EA8B8ED4BB28}"/>
              </a:ext>
            </a:extLst>
          </p:cNvPr>
          <p:cNvSpPr/>
          <p:nvPr/>
        </p:nvSpPr>
        <p:spPr>
          <a:xfrm rot="20676448">
            <a:off x="2240734" y="1318468"/>
            <a:ext cx="3962389" cy="2868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7CD922B-9EF1-4920-A5AC-AE6BEF60D0A6}"/>
              </a:ext>
            </a:extLst>
          </p:cNvPr>
          <p:cNvSpPr/>
          <p:nvPr/>
        </p:nvSpPr>
        <p:spPr>
          <a:xfrm rot="20701140">
            <a:off x="4713894" y="4011761"/>
            <a:ext cx="2168136" cy="1351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sum_{k=1}^K \pi_k {\cal N}(\bfx|\boldmu_k,&#10;    \boldSigma_k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5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k: \pi_k \geqslant 0 \qquad \sum_{k=1}^K \pi_k = 1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402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2271</Words>
  <Application>Microsoft Office PowerPoint</Application>
  <PresentationFormat>On-screen Show (4:3)</PresentationFormat>
  <Paragraphs>498</Paragraphs>
  <Slides>76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1" baseType="lpstr">
      <vt:lpstr>Arial</vt:lpstr>
      <vt:lpstr>Calibri</vt:lpstr>
      <vt:lpstr>Symbol</vt:lpstr>
      <vt:lpstr>Times New Roman</vt:lpstr>
      <vt:lpstr>Wingdings</vt:lpstr>
      <vt:lpstr>1_Office Theme</vt:lpstr>
      <vt:lpstr>2_Default Design</vt:lpstr>
      <vt:lpstr>3_Default Design</vt:lpstr>
      <vt:lpstr>4_Default Design</vt:lpstr>
      <vt:lpstr>6_Blank Presentation</vt:lpstr>
      <vt:lpstr>12_Default Design</vt:lpstr>
      <vt:lpstr>4_Office Theme</vt:lpstr>
      <vt:lpstr>5_Office Theme</vt:lpstr>
      <vt:lpstr>2_Office Theme</vt:lpstr>
      <vt:lpstr>Equation</vt:lpstr>
      <vt:lpstr>CS 1675: Intro to Machine Learning  Unsupervised Learning  (Clustering,  Dimensionality Reduction)</vt:lpstr>
      <vt:lpstr>Unsupervised Learning</vt:lpstr>
      <vt:lpstr>Plan for this lecture</vt:lpstr>
      <vt:lpstr>What is clustering?</vt:lpstr>
      <vt:lpstr>Feature representation (x)</vt:lpstr>
      <vt:lpstr>Feature representation (x)</vt:lpstr>
      <vt:lpstr>Why do we cluster?</vt:lpstr>
      <vt:lpstr>Two uses of clustering in one application</vt:lpstr>
      <vt:lpstr>Unsupervised discovery </vt:lpstr>
      <vt:lpstr>Clustering algorithms</vt:lpstr>
      <vt:lpstr>PowerPoint Presentation</vt:lpstr>
      <vt:lpstr>PowerPoint Presentation</vt:lpstr>
      <vt:lpstr>PowerPoint Presentation</vt:lpstr>
      <vt:lpstr>Clustering</vt:lpstr>
      <vt:lpstr>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converges to a local minimum</vt:lpstr>
      <vt:lpstr>K-means clustering</vt:lpstr>
      <vt:lpstr>Time Complexity</vt:lpstr>
      <vt:lpstr>Another way of writing objective</vt:lpstr>
      <vt:lpstr>Probabilistic version:  Mixtures of Gaussians </vt:lpstr>
      <vt:lpstr>Review: Gaussian Distribution</vt:lpstr>
      <vt:lpstr>Mixtures of Gaussians </vt:lpstr>
      <vt:lpstr>PowerPoint Presentation</vt:lpstr>
      <vt:lpstr>Segmentation as clustering</vt:lpstr>
      <vt:lpstr>PowerPoint Presentation</vt:lpstr>
      <vt:lpstr>Segmentation as clustering</vt:lpstr>
      <vt:lpstr>K-means: pros and cons</vt:lpstr>
      <vt:lpstr>Clustering algorithms</vt:lpstr>
      <vt:lpstr>Mean shift algorithm</vt:lpstr>
      <vt:lpstr>Density estimation</vt:lpstr>
      <vt:lpstr>Mean shift</vt:lpstr>
      <vt:lpstr>Mean shift</vt:lpstr>
      <vt:lpstr>Mean shift</vt:lpstr>
      <vt:lpstr>Mean shift</vt:lpstr>
      <vt:lpstr>Mean shift</vt:lpstr>
      <vt:lpstr>Mean shift</vt:lpstr>
      <vt:lpstr>Mean shift</vt:lpstr>
      <vt:lpstr>Points in same cluster converge</vt:lpstr>
      <vt:lpstr>Mean shift clustering</vt:lpstr>
      <vt:lpstr>Mean shift clustering/segmentation</vt:lpstr>
      <vt:lpstr>Mean shift segmentation results</vt:lpstr>
      <vt:lpstr>Mean shift: Pros and cons</vt:lpstr>
      <vt:lpstr>Hierarchical Agglomerative Clustering (HAC)</vt:lpstr>
      <vt:lpstr>HAC Algorithm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Cluster Similarity</vt:lpstr>
      <vt:lpstr>Agglomerative clustering: pros &amp; cons</vt:lpstr>
      <vt:lpstr>How to evaluate clustering?</vt:lpstr>
      <vt:lpstr>Summary of Clustering Strategies</vt:lpstr>
      <vt:lpstr>Dimensionality reduction</vt:lpstr>
      <vt:lpstr>Why reduce dimensionality?</vt:lpstr>
      <vt:lpstr>Goal</vt:lpstr>
      <vt:lpstr>Goal</vt:lpstr>
      <vt:lpstr>Some criteria for success</vt:lpstr>
      <vt:lpstr>Principal Components Analysis</vt:lpstr>
      <vt:lpstr>Demo</vt:lpstr>
      <vt:lpstr>Application: Face Recognition</vt:lpstr>
      <vt:lpstr>The space of all face images</vt:lpstr>
      <vt:lpstr>Representation and reconstruction</vt:lpstr>
      <vt:lpstr>PowerPoint Presentation</vt:lpstr>
      <vt:lpstr>PowerPoint Presentation</vt:lpstr>
      <vt:lpstr>PowerPoint Presentation</vt:lpstr>
      <vt:lpstr>PowerPoint Presentation</vt:lpstr>
      <vt:lpstr>Other dimensionality reduction methods</vt:lpstr>
      <vt:lpstr>t-SNE example</vt:lpstr>
      <vt:lpstr>t-SNE example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Adriana I. Kovashka</cp:lastModifiedBy>
  <cp:revision>170</cp:revision>
  <dcterms:created xsi:type="dcterms:W3CDTF">2015-04-17T19:15:42Z</dcterms:created>
  <dcterms:modified xsi:type="dcterms:W3CDTF">2018-09-04T19:29:44Z</dcterms:modified>
</cp:coreProperties>
</file>