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ags/tag10.xml" ContentType="application/vnd.openxmlformats-officedocument.presentationml.tags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ags/tag13.xml" ContentType="application/vnd.openxmlformats-officedocument.presentationml.tags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111"/>
  </p:notesMasterIdLst>
  <p:sldIdLst>
    <p:sldId id="256" r:id="rId5"/>
    <p:sldId id="257" r:id="rId6"/>
    <p:sldId id="483" r:id="rId7"/>
    <p:sldId id="451" r:id="rId8"/>
    <p:sldId id="578" r:id="rId9"/>
    <p:sldId id="485" r:id="rId10"/>
    <p:sldId id="484" r:id="rId11"/>
    <p:sldId id="514" r:id="rId12"/>
    <p:sldId id="515" r:id="rId13"/>
    <p:sldId id="444" r:id="rId14"/>
    <p:sldId id="452" r:id="rId15"/>
    <p:sldId id="440" r:id="rId16"/>
    <p:sldId id="258" r:id="rId17"/>
    <p:sldId id="260" r:id="rId18"/>
    <p:sldId id="399" r:id="rId19"/>
    <p:sldId id="398" r:id="rId20"/>
    <p:sldId id="402" r:id="rId21"/>
    <p:sldId id="409" r:id="rId22"/>
    <p:sldId id="400" r:id="rId23"/>
    <p:sldId id="403" r:id="rId24"/>
    <p:sldId id="401" r:id="rId25"/>
    <p:sldId id="404" r:id="rId26"/>
    <p:sldId id="406" r:id="rId27"/>
    <p:sldId id="405" r:id="rId28"/>
    <p:sldId id="407" r:id="rId29"/>
    <p:sldId id="412" r:id="rId30"/>
    <p:sldId id="415" r:id="rId31"/>
    <p:sldId id="447" r:id="rId32"/>
    <p:sldId id="424" r:id="rId33"/>
    <p:sldId id="455" r:id="rId34"/>
    <p:sldId id="456" r:id="rId35"/>
    <p:sldId id="457" r:id="rId36"/>
    <p:sldId id="458" r:id="rId37"/>
    <p:sldId id="459" r:id="rId38"/>
    <p:sldId id="426" r:id="rId39"/>
    <p:sldId id="476" r:id="rId40"/>
    <p:sldId id="427" r:id="rId41"/>
    <p:sldId id="428" r:id="rId42"/>
    <p:sldId id="429" r:id="rId43"/>
    <p:sldId id="482" r:id="rId44"/>
    <p:sldId id="430" r:id="rId45"/>
    <p:sldId id="436" r:id="rId46"/>
    <p:sldId id="576" r:id="rId47"/>
    <p:sldId id="460" r:id="rId48"/>
    <p:sldId id="461" r:id="rId49"/>
    <p:sldId id="462" r:id="rId50"/>
    <p:sldId id="463" r:id="rId51"/>
    <p:sldId id="465" r:id="rId52"/>
    <p:sldId id="464" r:id="rId53"/>
    <p:sldId id="466" r:id="rId54"/>
    <p:sldId id="467" r:id="rId55"/>
    <p:sldId id="468" r:id="rId56"/>
    <p:sldId id="469" r:id="rId57"/>
    <p:sldId id="470" r:id="rId58"/>
    <p:sldId id="471" r:id="rId59"/>
    <p:sldId id="472" r:id="rId60"/>
    <p:sldId id="473" r:id="rId61"/>
    <p:sldId id="474" r:id="rId62"/>
    <p:sldId id="475" r:id="rId63"/>
    <p:sldId id="577" r:id="rId64"/>
    <p:sldId id="478" r:id="rId65"/>
    <p:sldId id="480" r:id="rId66"/>
    <p:sldId id="481" r:id="rId67"/>
    <p:sldId id="571" r:id="rId68"/>
    <p:sldId id="488" r:id="rId69"/>
    <p:sldId id="390" r:id="rId70"/>
    <p:sldId id="391" r:id="rId71"/>
    <p:sldId id="392" r:id="rId72"/>
    <p:sldId id="393" r:id="rId73"/>
    <p:sldId id="397" r:id="rId74"/>
    <p:sldId id="569" r:id="rId75"/>
    <p:sldId id="493" r:id="rId76"/>
    <p:sldId id="494" r:id="rId77"/>
    <p:sldId id="489" r:id="rId78"/>
    <p:sldId id="490" r:id="rId79"/>
    <p:sldId id="408" r:id="rId80"/>
    <p:sldId id="496" r:id="rId81"/>
    <p:sldId id="492" r:id="rId82"/>
    <p:sldId id="502" r:id="rId83"/>
    <p:sldId id="501" r:id="rId84"/>
    <p:sldId id="497" r:id="rId85"/>
    <p:sldId id="498" r:id="rId86"/>
    <p:sldId id="499" r:id="rId87"/>
    <p:sldId id="413" r:id="rId88"/>
    <p:sldId id="414" r:id="rId89"/>
    <p:sldId id="419" r:id="rId90"/>
    <p:sldId id="420" r:id="rId91"/>
    <p:sldId id="421" r:id="rId92"/>
    <p:sldId id="422" r:id="rId93"/>
    <p:sldId id="503" r:id="rId94"/>
    <p:sldId id="570" r:id="rId95"/>
    <p:sldId id="572" r:id="rId96"/>
    <p:sldId id="573" r:id="rId97"/>
    <p:sldId id="574" r:id="rId98"/>
    <p:sldId id="261" r:id="rId99"/>
    <p:sldId id="262" r:id="rId100"/>
    <p:sldId id="263" r:id="rId101"/>
    <p:sldId id="264" r:id="rId102"/>
    <p:sldId id="265" r:id="rId103"/>
    <p:sldId id="266" r:id="rId104"/>
    <p:sldId id="268" r:id="rId105"/>
    <p:sldId id="270" r:id="rId106"/>
    <p:sldId id="271" r:id="rId107"/>
    <p:sldId id="575" r:id="rId108"/>
    <p:sldId id="511" r:id="rId109"/>
    <p:sldId id="512" r:id="rId1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44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61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presProps" Target="pres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slide" Target="slides/slide106.xml"/><Relationship Id="rId115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95898-8D84-4C5D-BADA-C939A07F5565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51EDA-6654-40B8-9D58-82E30EE6B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6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+ website (4 min)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Introductions of students (10 min)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 to visual recognition (12 min)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Topics (12 min)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 of course (14 min)</a:t>
            </a:r>
          </a:p>
          <a:p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Prereqs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(15 min)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+ extra (8 min)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6221-879C-4894-95E4-EC827A4B793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5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7C9AEC-294F-41A6-A526-2BBA3D2493E5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A5B162-6E76-400A-A732-B62BF2C467F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4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1BF4B9-75C2-4F1A-8395-559BAD6EA3A5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8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Diagnosis</a:t>
            </a:r>
            <a:r>
              <a:rPr lang="en-US" baseline="0" dirty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51EDA-6654-40B8-9D58-82E30EE6B614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9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AD559-58E6-437A-A7FE-2E6C4DB0F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8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2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59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02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6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61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11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97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1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70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39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07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34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09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24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6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93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3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96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74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11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37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63302" y="498157"/>
            <a:ext cx="201739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91573" y="3826764"/>
            <a:ext cx="3960853" cy="1770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4044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232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0459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5682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697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9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5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4681" y="498157"/>
            <a:ext cx="1894637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6130" y="1557020"/>
            <a:ext cx="7571739" cy="397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112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cs.pitt.edu/~kovashka/cs1675_fa18" TargetMode="External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udel.edu/~braun/M349/Matlab_probs2.pdf" TargetMode="External"/><Relationship Id="rId2" Type="http://schemas.openxmlformats.org/officeDocument/2006/relationships/hyperlink" Target="https://people.cs.pitt.edu/~milos/courses/cs2750/Tutorial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facstaff.bucknell.edu/maneval/help211/basicexercises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.pitt.edu/~kovashka/cs1675_fa1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odle.com/poll/r8kbccezcrzuuh8a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2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cs229.stanford.edu/section/cs229-linalg.pdf" TargetMode="Externa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7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6.xml"/><Relationship Id="rId6" Type="http://schemas.openxmlformats.org/officeDocument/2006/relationships/tags" Target="../tags/tag5.xml"/><Relationship Id="rId11" Type="http://schemas.openxmlformats.org/officeDocument/2006/relationships/image" Target="../media/image56.png"/><Relationship Id="rId5" Type="http://schemas.openxmlformats.org/officeDocument/2006/relationships/tags" Target="../tags/tag4.xml"/><Relationship Id="rId10" Type="http://schemas.openxmlformats.org/officeDocument/2006/relationships/image" Target="../media/image55.png"/><Relationship Id="rId4" Type="http://schemas.openxmlformats.org/officeDocument/2006/relationships/tags" Target="../tags/tag3.xml"/><Relationship Id="rId9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7.xml"/><Relationship Id="rId7" Type="http://schemas.openxmlformats.org/officeDocument/2006/relationships/image" Target="../media/image180.png"/><Relationship Id="rId2" Type="http://schemas.openxmlformats.org/officeDocument/2006/relationships/tags" Target="../tags/tag6.xml"/><Relationship Id="rId1" Type="http://schemas.openxmlformats.org/officeDocument/2006/relationships/themeOverride" Target="../theme/themeOverride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2.png"/><Relationship Id="rId5" Type="http://schemas.openxmlformats.org/officeDocument/2006/relationships/tags" Target="../tags/tag9.xml"/><Relationship Id="rId10" Type="http://schemas.openxmlformats.org/officeDocument/2006/relationships/image" Target="../media/image61.png"/><Relationship Id="rId4" Type="http://schemas.openxmlformats.org/officeDocument/2006/relationships/tags" Target="../tags/tag8.xml"/><Relationship Id="rId9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8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84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86.e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sv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1675: Intro to Machine Learning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August 28, 2018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and Schedule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hlinkClick r:id="rId2"/>
              </a:rPr>
              <a:t>http://people.cs.pitt.edu/~kovashka/cs1675_fa18</a:t>
            </a:r>
            <a:r>
              <a:rPr 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15873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1319" y="498157"/>
            <a:ext cx="53066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1350" algn="l"/>
              </a:tabLst>
            </a:pPr>
            <a:r>
              <a:rPr dirty="0"/>
              <a:t>Product</a:t>
            </a:r>
            <a:r>
              <a:rPr spc="-5" dirty="0"/>
              <a:t> </a:t>
            </a:r>
            <a:r>
              <a:rPr dirty="0"/>
              <a:t>and	</a:t>
            </a:r>
            <a:r>
              <a:rPr spc="-5" dirty="0"/>
              <a:t>Quotient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557020"/>
            <a:ext cx="6153785" cy="17221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33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 rule and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quotient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rules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 commonly used in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differentiation.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101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78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Product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rule: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8311" y="4541520"/>
            <a:ext cx="24765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8295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Quotient</a:t>
            </a:r>
            <a:r>
              <a:rPr kumimoji="0" sz="2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rule: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2250" y="3824037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368" y="0"/>
                </a:lnTo>
              </a:path>
            </a:pathLst>
          </a:custGeom>
          <a:ln w="15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4692" y="3822642"/>
            <a:ext cx="379730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0" i="1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du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5452" y="3532989"/>
            <a:ext cx="5989320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88620" algn="l"/>
                <a:tab pos="2729865" algn="l"/>
              </a:tabLst>
              <a:defRPr/>
            </a:pPr>
            <a:r>
              <a:rPr kumimoji="0" sz="4350" b="0" i="1" u="none" strike="noStrike" kern="1200" cap="none" spc="44" normalizeH="0" baseline="3544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	</a:t>
            </a:r>
            <a:r>
              <a:rPr kumimoji="0" sz="2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 </a:t>
            </a:r>
            <a:r>
              <a:rPr kumimoji="0" sz="29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 </a:t>
            </a:r>
            <a:r>
              <a:rPr kumimoji="0" sz="29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900" b="0" i="1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)*</a:t>
            </a:r>
            <a:r>
              <a:rPr kumimoji="0" sz="2900" b="0" i="0" u="none" strike="noStrike" kern="1200" cap="none" spc="-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1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9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900" b="0" i="1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))</a:t>
            </a:r>
            <a:r>
              <a:rPr kumimoji="0" sz="29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sz="29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9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9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900" b="0" i="1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900" b="0" i="1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9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'(</a:t>
            </a:r>
            <a:r>
              <a:rPr kumimoji="0" sz="2900" b="0" i="1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900" b="0" i="0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</a:t>
            </a:r>
            <a:r>
              <a:rPr kumimoji="0" sz="29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1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9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900" b="0" i="1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9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900" b="0" i="1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'(</a:t>
            </a:r>
            <a:r>
              <a:rPr kumimoji="0" sz="2900" b="0" i="1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38117" y="5592178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397" y="0"/>
                </a:lnTo>
              </a:path>
            </a:pathLst>
          </a:custGeom>
          <a:ln w="15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04805" y="5592178"/>
            <a:ext cx="748030" cy="0"/>
          </a:xfrm>
          <a:custGeom>
            <a:avLst/>
            <a:gdLst/>
            <a:ahLst/>
            <a:cxnLst/>
            <a:rect l="l" t="t" r="r" b="b"/>
            <a:pathLst>
              <a:path w="748030">
                <a:moveTo>
                  <a:pt x="0" y="0"/>
                </a:moveTo>
                <a:lnTo>
                  <a:pt x="747466" y="0"/>
                </a:lnTo>
              </a:path>
            </a:pathLst>
          </a:custGeom>
          <a:ln w="15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17636" y="5592178"/>
            <a:ext cx="3348990" cy="0"/>
          </a:xfrm>
          <a:custGeom>
            <a:avLst/>
            <a:gdLst/>
            <a:ahLst/>
            <a:cxnLst/>
            <a:rect l="l" t="t" r="r" b="b"/>
            <a:pathLst>
              <a:path w="3348990">
                <a:moveTo>
                  <a:pt x="0" y="0"/>
                </a:moveTo>
                <a:lnTo>
                  <a:pt x="3348757" y="0"/>
                </a:lnTo>
              </a:path>
            </a:pathLst>
          </a:custGeom>
          <a:ln w="15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82083" y="5579462"/>
            <a:ext cx="1352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3363" y="5591504"/>
            <a:ext cx="976630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0" i="0" u="none" strike="noStrike" kern="1200" cap="none" spc="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900" b="0" i="1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9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900" b="0" i="1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))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47599" y="5068789"/>
            <a:ext cx="3316604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0" i="1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9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900" b="0" i="1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 </a:t>
            </a:r>
            <a:r>
              <a:rPr kumimoji="0" sz="29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 </a:t>
            </a:r>
            <a:r>
              <a:rPr kumimoji="0" sz="29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'(</a:t>
            </a:r>
            <a:r>
              <a:rPr kumimoji="0" sz="2900" b="0" i="1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 </a:t>
            </a:r>
            <a:r>
              <a:rPr kumimoji="0" sz="29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</a:t>
            </a:r>
            <a:r>
              <a:rPr kumimoji="0" sz="29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900" b="0" i="1" u="none" strike="noStrike" kern="1200" cap="none" spc="-4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900" b="0" i="1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900" b="0" i="1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9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'(</a:t>
            </a:r>
            <a:r>
              <a:rPr kumimoji="0" sz="2900" b="0" i="1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50561" y="5591504"/>
            <a:ext cx="1605280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du </a:t>
            </a:r>
            <a:r>
              <a:rPr kumimoji="0" lang="en-US" sz="4350" b="0" i="0" u="none" strike="noStrike" kern="1200" cap="none" spc="-1814" normalizeH="0" baseline="-1245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</a:t>
            </a:r>
            <a:r>
              <a:rPr kumimoji="0" lang="en-US" sz="4350" b="0" i="0" u="none" strike="noStrike" kern="1200" cap="none" spc="89" normalizeH="0" baseline="-1245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sz="2900" b="0" i="1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9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900" b="0" i="1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lang="en-US" sz="29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4350" b="0" i="0" u="none" strike="noStrike" kern="1200" cap="none" spc="-2790" normalizeH="0" baseline="-1245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</a:t>
            </a:r>
            <a:endParaRPr kumimoji="0" sz="4350" b="0" i="0" u="none" strike="noStrike" kern="1200" cap="none" spc="0" normalizeH="0" baseline="-12452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/>
              <a:ea typeface="+mn-ea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0565" y="5068789"/>
            <a:ext cx="1525270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540" algn="l"/>
                <a:tab pos="668655" algn="l"/>
              </a:tabLst>
              <a:defRPr/>
            </a:pPr>
            <a:r>
              <a:rPr kumimoji="0" sz="2900" b="0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	</a:t>
            </a:r>
            <a:r>
              <a:rPr kumimoji="0" sz="4350" b="0" i="0" u="none" strike="noStrike" kern="1200" cap="none" spc="-1814" normalizeH="0" baseline="19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</a:t>
            </a:r>
            <a:r>
              <a:rPr kumimoji="0" sz="4350" b="0" i="0" u="none" strike="noStrike" kern="1200" cap="none" spc="-1814" normalizeH="0" baseline="19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9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 </a:t>
            </a:r>
            <a:r>
              <a:rPr kumimoji="0" sz="29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900" b="0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900" b="0" i="0" u="none" strike="noStrike" kern="1200" cap="none" spc="-3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4350" b="0" i="0" u="none" strike="noStrike" kern="1200" cap="none" spc="-2422" normalizeH="0" baseline="19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</a:t>
            </a:r>
            <a:endParaRPr kumimoji="0" sz="4350" b="0" i="0" u="none" strike="noStrike" kern="1200" cap="none" spc="0" normalizeH="0" baseline="19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/>
              <a:ea typeface="+mn-ea"/>
              <a:cs typeface="Symbo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73A7B29-D576-421C-A46A-30BF15BD1592}"/>
              </a:ext>
            </a:extLst>
          </p:cNvPr>
          <p:cNvSpPr txBox="1"/>
          <p:nvPr/>
        </p:nvSpPr>
        <p:spPr>
          <a:xfrm>
            <a:off x="354842" y="6474967"/>
            <a:ext cx="196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Texas A&amp;M Dept of Statistics</a:t>
            </a:r>
          </a:p>
        </p:txBody>
      </p:sp>
      <p:sp>
        <p:nvSpPr>
          <p:cNvPr id="18" name="object 14">
            <a:extLst>
              <a:ext uri="{FF2B5EF4-FFF2-40B4-BE49-F238E27FC236}">
                <a16:creationId xmlns="" xmlns:a16="http://schemas.microsoft.com/office/drawing/2014/main" id="{66B0B3D9-1052-4877-BE87-6CAD5B23F903}"/>
              </a:ext>
            </a:extLst>
          </p:cNvPr>
          <p:cNvSpPr txBox="1"/>
          <p:nvPr/>
        </p:nvSpPr>
        <p:spPr>
          <a:xfrm>
            <a:off x="2201625" y="5302351"/>
            <a:ext cx="1440815" cy="4610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>
                <a:tab pos="996950" algn="l"/>
              </a:tabLst>
              <a:defRPr/>
            </a:pPr>
            <a:r>
              <a:rPr kumimoji="0" sz="2900" b="0" i="0" u="none" strike="noStrike" kern="1200" cap="none" spc="-1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</a:t>
            </a:r>
            <a:r>
              <a:rPr kumimoji="0" sz="2900" b="0" i="0" u="none" strike="noStrike" kern="1200" cap="none" spc="-1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lang="en-US" sz="2900" b="0" i="0" u="none" strike="noStrike" kern="1200" cap="none" spc="-1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US" sz="2900" b="0" i="0" u="none" strike="noStrike" kern="1200" cap="none" spc="-1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</a:t>
            </a:r>
            <a:r>
              <a:rPr lang="en-US" sz="2900" spc="-1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kumimoji="0" lang="en-US" sz="2900" b="0" i="0" u="none" strike="noStrike" kern="1200" cap="none" spc="-1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US" sz="2900" b="0" i="0" u="none" strike="noStrike" kern="1200" cap="none" spc="-3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endParaRPr kumimoji="0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/>
              <a:ea typeface="+mn-ea"/>
              <a:cs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9572" y="498157"/>
            <a:ext cx="27895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Chain</a:t>
            </a:r>
            <a:r>
              <a:rPr spc="-90" dirty="0"/>
              <a:t> </a:t>
            </a:r>
            <a:r>
              <a:rPr spc="-5" dirty="0"/>
              <a:t>Rule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557020"/>
            <a:ext cx="7537450" cy="2153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33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chain rule allows you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combine any of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differentiation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rules we have already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covered.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05155" marR="578485" lvl="0" indent="-395605" algn="l" defTabSz="914400" rtl="0" eaLnBrk="1" fontAlgn="auto" latinLnBrk="0" hangingPunct="1">
              <a:lnSpc>
                <a:spcPct val="10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78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First,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derivative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outside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derivative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inside.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1456" y="4583038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>
                <a:moveTo>
                  <a:pt x="0" y="0"/>
                </a:moveTo>
                <a:lnTo>
                  <a:pt x="432502" y="0"/>
                </a:lnTo>
              </a:path>
            </a:pathLst>
          </a:custGeom>
          <a:ln w="15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4288" y="4581719"/>
            <a:ext cx="38671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50" b="0" i="1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du</a:t>
            </a:r>
            <a:endParaRPr kumimoji="0" sz="2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6299" y="4053753"/>
            <a:ext cx="21653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50" b="0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5867" y="4290107"/>
            <a:ext cx="4542790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604010" algn="l"/>
              </a:tabLst>
              <a:defRPr/>
            </a:pPr>
            <a:r>
              <a:rPr kumimoji="0" sz="295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95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5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950" b="0" i="1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95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950" b="0" i="1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5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))</a:t>
            </a:r>
            <a:r>
              <a:rPr kumimoji="0" sz="295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5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sz="295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95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95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50" b="0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'(</a:t>
            </a:r>
            <a:r>
              <a:rPr kumimoji="0" sz="2950" b="0" i="1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950" b="0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950" b="0" i="1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50" b="0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))*</a:t>
            </a:r>
            <a:r>
              <a:rPr kumimoji="0" sz="2950" b="0" i="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50" b="0" i="1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95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'(</a:t>
            </a:r>
            <a:r>
              <a:rPr kumimoji="0" sz="2950" b="0" i="1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5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)*</a:t>
            </a:r>
            <a:r>
              <a:rPr kumimoji="0" sz="2950" b="0" i="0" u="none" strike="noStrike" kern="1200" cap="none" spc="-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50" b="0" i="1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du</a:t>
            </a:r>
            <a:endParaRPr kumimoji="0" sz="2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6143794-B84C-4CF7-BD46-1CB712F89989}"/>
              </a:ext>
            </a:extLst>
          </p:cNvPr>
          <p:cNvSpPr txBox="1"/>
          <p:nvPr/>
        </p:nvSpPr>
        <p:spPr>
          <a:xfrm>
            <a:off x="354842" y="6474967"/>
            <a:ext cx="196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Texas A&amp;M Dept of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9678" y="498157"/>
            <a:ext cx="25101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Try</a:t>
            </a:r>
            <a:r>
              <a:rPr spc="-145" dirty="0"/>
              <a:t> </a:t>
            </a:r>
            <a:r>
              <a:rPr spc="-5" dirty="0"/>
              <a:t>These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9184" y="3372268"/>
            <a:ext cx="2033905" cy="4197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50" b="0" i="1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55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550" b="0" i="0" u="none" strike="noStrike" kern="1200" cap="none" spc="-3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550" b="0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55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55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sz="255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</a:t>
            </a:r>
            <a:r>
              <a:rPr kumimoji="0" sz="2550" b="0" i="0" u="none" strike="noStrike" kern="1200" cap="none" spc="-4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550" b="0" i="1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250" b="0" i="0" u="none" strike="noStrike" kern="1200" cap="none" spc="97" normalizeH="0" baseline="425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r>
              <a:rPr kumimoji="0" sz="2250" b="0" i="0" u="none" strike="noStrike" kern="1200" cap="none" spc="-52" normalizeH="0" baseline="425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</a:t>
            </a:r>
            <a:r>
              <a:rPr kumimoji="0" sz="2550" b="0" i="0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sz="2550" b="0" i="0" u="none" strike="noStrike" kern="1200" cap="none" spc="-4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55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endParaRPr kumimoji="0" sz="2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331" y="1708577"/>
            <a:ext cx="1885314" cy="4806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5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 </a:t>
            </a:r>
            <a:r>
              <a:rPr kumimoji="0" sz="295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950" b="0" i="1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z</a:t>
            </a:r>
            <a:r>
              <a:rPr kumimoji="0" sz="295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 </a:t>
            </a:r>
            <a:r>
              <a:rPr kumimoji="0" sz="295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sz="295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5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z</a:t>
            </a:r>
            <a:r>
              <a:rPr kumimoji="0" sz="2950" b="0" i="1" u="none" strike="noStrike" kern="1200" cap="none" spc="-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5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</a:t>
            </a:r>
            <a:r>
              <a:rPr kumimoji="0" sz="295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11</a:t>
            </a:r>
            <a:endParaRPr kumimoji="0" sz="2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9514" y="4972020"/>
            <a:ext cx="145859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1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3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000" b="0" i="1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3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 </a:t>
            </a:r>
            <a:r>
              <a:rPr kumimoji="0" sz="3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sz="3000" b="0" i="0" u="none" strike="noStrike" kern="1200" cap="none" spc="-4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1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625" b="0" i="0" u="none" strike="noStrike" kern="1200" cap="none" spc="112" normalizeH="0" baseline="4285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r>
              <a:rPr kumimoji="0" sz="2625" b="0" i="1" u="none" strike="noStrike" kern="1200" cap="none" spc="112" normalizeH="0" baseline="4285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endParaRPr kumimoji="0" sz="2625" b="0" i="0" u="none" strike="noStrike" kern="1200" cap="none" spc="0" normalizeH="0" baseline="42857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95470" y="3621124"/>
            <a:ext cx="984250" cy="0"/>
          </a:xfrm>
          <a:custGeom>
            <a:avLst/>
            <a:gdLst/>
            <a:ahLst/>
            <a:cxnLst/>
            <a:rect l="l" t="t" r="r" b="b"/>
            <a:pathLst>
              <a:path w="984250">
                <a:moveTo>
                  <a:pt x="0" y="0"/>
                </a:moveTo>
                <a:lnTo>
                  <a:pt x="983653" y="0"/>
                </a:lnTo>
              </a:path>
            </a:pathLst>
          </a:custGeom>
          <a:ln w="13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0937" y="3619057"/>
            <a:ext cx="173990" cy="42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0206" y="3151399"/>
            <a:ext cx="979169" cy="42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log(</a:t>
            </a:r>
            <a:r>
              <a:rPr kumimoji="0" sz="26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250" b="0" i="0" u="none" strike="noStrike" kern="1200" cap="none" spc="60" normalizeH="0" baseline="425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sz="2250" b="0" i="0" u="none" strike="noStrike" kern="1200" cap="none" spc="-382" normalizeH="0" baseline="425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0887" y="3359613"/>
            <a:ext cx="850900" cy="42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1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6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600" b="0" i="1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6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6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/>
              <a:ea typeface="+mn-ea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3509" y="4881533"/>
            <a:ext cx="227203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1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3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000" b="0" i="1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z</a:t>
            </a:r>
            <a:r>
              <a:rPr kumimoji="0" sz="3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sz="3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000" b="0" i="1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625" b="0" i="1" u="none" strike="noStrike" kern="1200" cap="none" spc="120" normalizeH="0" baseline="4285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z</a:t>
            </a:r>
            <a:r>
              <a:rPr kumimoji="0" sz="2625" b="0" i="1" u="none" strike="noStrike" kern="1200" cap="none" spc="67" normalizeH="0" baseline="4285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</a:t>
            </a:r>
            <a:r>
              <a:rPr kumimoji="0" sz="3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1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z</a:t>
            </a:r>
            <a:r>
              <a:rPr kumimoji="0" sz="3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625" b="0" i="0" u="none" strike="noStrike" kern="1200" cap="none" spc="112" normalizeH="0" baseline="4285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endParaRPr kumimoji="0" sz="2625" b="0" i="0" u="none" strike="noStrike" kern="1200" cap="none" spc="0" normalizeH="0" baseline="42857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20292" y="1691748"/>
            <a:ext cx="1635760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50" b="0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6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650" b="0" i="0" u="none" strike="noStrike" kern="1200" cap="none" spc="-3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50" b="0" i="1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65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65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sz="265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</a:t>
            </a:r>
            <a:r>
              <a:rPr kumimoji="0" sz="2650" b="0" i="0" u="none" strike="noStrike" kern="1200" cap="none" spc="-4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5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ye</a:t>
            </a:r>
            <a:r>
              <a:rPr kumimoji="0" sz="2325" b="0" i="0" u="none" strike="noStrike" kern="1200" cap="none" spc="22" normalizeH="0" baseline="430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sz="2325" b="0" i="0" u="none" strike="noStrike" kern="1200" cap="none" spc="-247" normalizeH="0" baseline="430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25" b="0" i="1" u="none" strike="noStrike" kern="1200" cap="none" spc="-15" normalizeH="0" baseline="430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endParaRPr kumimoji="0" sz="2325" b="0" i="0" u="none" strike="noStrike" kern="1200" cap="none" spc="0" normalizeH="0" baseline="4301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199B204-CB9A-46B1-B507-D3879D81CA74}"/>
              </a:ext>
            </a:extLst>
          </p:cNvPr>
          <p:cNvSpPr txBox="1"/>
          <p:nvPr/>
        </p:nvSpPr>
        <p:spPr>
          <a:xfrm>
            <a:off x="354842" y="6474967"/>
            <a:ext cx="196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Texas A&amp;M Dept of Statistics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2451" y="498157"/>
            <a:ext cx="23247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Solutions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8169" y="3376380"/>
            <a:ext cx="2032000" cy="410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1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5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'(</a:t>
            </a:r>
            <a:r>
              <a:rPr kumimoji="0" sz="25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500" b="0" i="1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5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5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5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sz="2500" b="0" i="0" u="none" strike="noStrike" kern="1200" cap="none" spc="-3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5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12</a:t>
            </a:r>
            <a:r>
              <a:rPr kumimoji="0" sz="2500" b="0" i="0" u="none" strike="noStrike" kern="1200" cap="none" spc="-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500" b="0" i="1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175" b="0" i="0" u="none" strike="noStrike" kern="1200" cap="none" spc="135" normalizeH="0" baseline="4406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sz="2175" b="0" i="0" u="none" strike="noStrike" kern="1200" cap="none" spc="-7" normalizeH="0" baseline="4406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5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</a:t>
            </a:r>
            <a:r>
              <a:rPr kumimoji="0" sz="2500" b="0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5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4503" y="1708577"/>
            <a:ext cx="1298575" cy="4806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50" b="0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95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5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'(</a:t>
            </a:r>
            <a:r>
              <a:rPr kumimoji="0" sz="2950" b="0" i="1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z</a:t>
            </a:r>
            <a:r>
              <a:rPr kumimoji="0" sz="295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95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5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sz="2950" b="0" i="0" u="none" strike="noStrike" kern="1200" cap="none" spc="-4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5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endParaRPr kumimoji="0" sz="2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7829" y="4972026"/>
            <a:ext cx="1743075" cy="481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1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30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'(</a:t>
            </a:r>
            <a:r>
              <a:rPr kumimoji="0" sz="3000" b="0" i="1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30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 </a:t>
            </a:r>
            <a:r>
              <a:rPr kumimoji="0" sz="3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sz="3000" b="0" i="0" u="none" strike="noStrike" kern="1200" cap="none" spc="-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r>
              <a:rPr kumimoji="0" sz="3000" b="0" i="1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625" b="0" i="0" u="none" strike="noStrike" kern="1200" cap="none" spc="52" normalizeH="0" baseline="4285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r>
              <a:rPr kumimoji="0" sz="2625" b="0" i="1" u="none" strike="noStrike" kern="1200" cap="none" spc="52" normalizeH="0" baseline="4285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endParaRPr kumimoji="0" sz="2625" b="0" i="0" u="none" strike="noStrike" kern="1200" cap="none" spc="0" normalizeH="0" baseline="42857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99464" y="3410018"/>
            <a:ext cx="1431925" cy="0"/>
          </a:xfrm>
          <a:custGeom>
            <a:avLst/>
            <a:gdLst/>
            <a:ahLst/>
            <a:cxnLst/>
            <a:rect l="l" t="t" r="r" b="b"/>
            <a:pathLst>
              <a:path w="1431925">
                <a:moveTo>
                  <a:pt x="0" y="0"/>
                </a:moveTo>
                <a:lnTo>
                  <a:pt x="1431484" y="0"/>
                </a:lnTo>
              </a:path>
            </a:pathLst>
          </a:custGeom>
          <a:ln w="13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6725" y="3259857"/>
            <a:ext cx="2876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0" i="1" u="none" strike="noStrike" kern="1200" cap="none" spc="217" normalizeH="0" baseline="-245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15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8833" y="2941111"/>
            <a:ext cx="142176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sz="2600" b="0" i="0" u="none" strike="noStrike" kern="1200" cap="none" spc="-3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</a:t>
            </a:r>
            <a:r>
              <a:rPr kumimoji="0" sz="2600" b="0" i="0" u="none" strike="noStrike" kern="1200" cap="none" spc="-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log(</a:t>
            </a:r>
            <a:r>
              <a:rPr kumimoji="0" sz="26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250" b="0" i="0" u="none" strike="noStrike" kern="1200" cap="none" spc="60" normalizeH="0" baseline="425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sz="2250" b="0" i="0" u="none" strike="noStrike" kern="1200" cap="none" spc="-345" normalizeH="0" baseline="425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98767" y="3149621"/>
            <a:ext cx="9372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1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'(</a:t>
            </a:r>
            <a:r>
              <a:rPr kumimoji="0" sz="2600" b="0" i="1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6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/>
              <a:ea typeface="+mn-ea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11678" y="4881539"/>
            <a:ext cx="3621404" cy="481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1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30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'(</a:t>
            </a:r>
            <a:r>
              <a:rPr kumimoji="0" sz="3000" b="0" i="1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z</a:t>
            </a:r>
            <a:r>
              <a:rPr kumimoji="0" sz="30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sz="30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3(</a:t>
            </a:r>
            <a:r>
              <a:rPr kumimoji="0" sz="30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625" b="0" i="1" u="none" strike="noStrike" kern="1200" cap="none" spc="44" normalizeH="0" baseline="4285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z</a:t>
            </a:r>
            <a:r>
              <a:rPr kumimoji="0" sz="2625" b="0" i="1" u="none" strike="noStrike" kern="1200" cap="none" spc="67" normalizeH="0" baseline="4285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</a:t>
            </a:r>
            <a:r>
              <a:rPr kumimoji="0" sz="3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1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z</a:t>
            </a:r>
            <a:r>
              <a:rPr kumimoji="0" sz="3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625" b="0" i="0" u="none" strike="noStrike" kern="1200" cap="none" spc="135" normalizeH="0" baseline="4285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sz="2625" b="0" i="0" u="none" strike="noStrike" kern="1200" cap="none" spc="-405" normalizeH="0" baseline="4285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000" b="0" i="1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625" b="0" i="1" u="none" strike="noStrike" kern="1200" cap="none" spc="112" normalizeH="0" baseline="4285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z</a:t>
            </a:r>
            <a:r>
              <a:rPr kumimoji="0" sz="2625" b="0" i="1" u="none" strike="noStrike" kern="1200" cap="none" spc="82" normalizeH="0" baseline="4285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</a:t>
            </a:r>
            <a:r>
              <a:rPr kumimoji="0" sz="3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1)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2735" y="1691743"/>
            <a:ext cx="80327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729" marR="0" lvl="0" indent="-240029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Symbol"/>
              <a:buChar char=""/>
              <a:tabLst>
                <a:tab pos="253365" algn="l"/>
              </a:tabLst>
              <a:defRPr/>
            </a:pPr>
            <a:r>
              <a:rPr kumimoji="0" sz="26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</a:t>
            </a:r>
            <a:r>
              <a:rPr kumimoji="0" sz="265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325" b="0" i="0" u="none" strike="noStrike" kern="1200" cap="none" spc="22" normalizeH="0" baseline="430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sz="2325" b="0" i="0" u="none" strike="noStrike" kern="1200" cap="none" spc="-359" normalizeH="0" baseline="430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25" b="0" i="1" u="none" strike="noStrike" kern="1200" cap="none" spc="-7" normalizeH="0" baseline="430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endParaRPr kumimoji="0" sz="2325" b="0" i="0" u="none" strike="noStrike" kern="1200" cap="none" spc="0" normalizeH="0" baseline="4301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3896" y="1691743"/>
            <a:ext cx="169100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50" b="0" i="1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65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'(</a:t>
            </a:r>
            <a:r>
              <a:rPr kumimoji="0" sz="2650" b="0" i="0" u="none" strike="noStrike" kern="1200" cap="none" spc="-4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5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65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65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sz="2650" b="0" i="0" u="none" strike="noStrike" kern="1200" cap="none" spc="-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5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8</a:t>
            </a:r>
            <a:r>
              <a:rPr kumimoji="0" sz="2650" b="0" i="1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ye</a:t>
            </a:r>
            <a:r>
              <a:rPr kumimoji="0" sz="2325" b="0" i="0" u="none" strike="noStrike" kern="1200" cap="none" spc="82" normalizeH="0" baseline="430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sz="2325" b="0" i="0" u="none" strike="noStrike" kern="1200" cap="none" spc="-277" normalizeH="0" baseline="430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25" b="0" i="1" u="none" strike="noStrike" kern="1200" cap="none" spc="-7" normalizeH="0" baseline="430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endParaRPr kumimoji="0" sz="2325" b="0" i="0" u="none" strike="noStrike" kern="1200" cap="none" spc="0" normalizeH="0" baseline="4301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6C4E233-DB7B-4703-B042-42542DB52CE7}"/>
              </a:ext>
            </a:extLst>
          </p:cNvPr>
          <p:cNvSpPr txBox="1"/>
          <p:nvPr/>
        </p:nvSpPr>
        <p:spPr>
          <a:xfrm>
            <a:off x="354842" y="6474967"/>
            <a:ext cx="196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Texas A&amp;M Dept of Statistics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223746-FC3A-458E-9214-827345FC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err="1"/>
              <a:t>Matlab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786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tutorial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http://www.cs.pitt.edu/~</a:t>
            </a:r>
            <a:r>
              <a:rPr lang="en-US" sz="2800" dirty="0" smtClean="0"/>
              <a:t>kovashka/cs1675_fa18/tutorial.m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>http://www.cs.pitt.edu/~</a:t>
            </a:r>
            <a:r>
              <a:rPr lang="en-US" sz="2400" dirty="0" smtClean="0"/>
              <a:t>kovashka/cs1675_fa18/myfunction.m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http://www.cs.pitt.edu/~</a:t>
            </a:r>
            <a:r>
              <a:rPr lang="en-US" sz="2400" dirty="0" smtClean="0"/>
              <a:t>kovashka/cs1675_fa18/myotherfunction.m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Please cover whatever we don’t finish at home.</a:t>
            </a:r>
          </a:p>
        </p:txBody>
      </p:sp>
    </p:spTree>
    <p:extLst>
      <p:ext uri="{BB962C8B-B14F-4D97-AF65-F5344CB8AC3E}">
        <p14:creationId xmlns:p14="http://schemas.microsoft.com/office/powerpoint/2010/main" val="72016234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Other tutorials and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hlinkClick r:id="rId2"/>
              </a:rPr>
              <a:t>https://people.cs.pitt.edu/~milos/courses/cs2750/Tutorial/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hlinkClick r:id="rId3"/>
              </a:rPr>
              <a:t>http://www.math.udel.edu/~braun/M349/Matlab_probs2.pdf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hlinkClick r:id="rId4"/>
              </a:rPr>
              <a:t>http://www.facstaff.bucknell.edu/maneval/help211/basicexercises.html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Do Problems 1-8, 12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Most also have solutions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Ask the TA if you have any problems</a:t>
            </a:r>
          </a:p>
        </p:txBody>
      </p:sp>
    </p:spTree>
    <p:extLst>
      <p:ext uri="{BB962C8B-B14F-4D97-AF65-F5344CB8AC3E}">
        <p14:creationId xmlns:p14="http://schemas.microsoft.com/office/powerpoint/2010/main" val="136261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I take this 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95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will be a lot of work!</a:t>
            </a:r>
          </a:p>
          <a:p>
            <a:pPr lvl="1"/>
            <a:r>
              <a:rPr lang="en-US" dirty="0" smtClean="0"/>
              <a:t>I expect you’ll spend </a:t>
            </a:r>
            <a:r>
              <a:rPr lang="en-US" b="1" dirty="0" smtClean="0"/>
              <a:t>6-8 hours </a:t>
            </a:r>
            <a:r>
              <a:rPr lang="en-US" dirty="0" smtClean="0"/>
              <a:t>on HW each week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you will learn a lot</a:t>
            </a:r>
          </a:p>
          <a:p>
            <a:r>
              <a:rPr lang="en-US" dirty="0"/>
              <a:t>Some parts will be hard and require that you pay close attention!</a:t>
            </a:r>
          </a:p>
          <a:p>
            <a:pPr lvl="1"/>
            <a:r>
              <a:rPr lang="en-US" dirty="0"/>
              <a:t>But I will have periodic ungraded pop quizzes to see how you’re doing</a:t>
            </a:r>
          </a:p>
          <a:p>
            <a:pPr lvl="1"/>
            <a:r>
              <a:rPr lang="en-US" dirty="0"/>
              <a:t>I will also pick on students randomly to answer questions</a:t>
            </a:r>
          </a:p>
          <a:p>
            <a:pPr lvl="1"/>
            <a:r>
              <a:rPr lang="en-US" dirty="0"/>
              <a:t>Use instructor’s and TA’s office hours!!!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3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Blitz introductions</a:t>
            </a:r>
          </a:p>
          <a:p>
            <a:r>
              <a:rPr lang="en-US" dirty="0"/>
              <a:t>What is machine learning?</a:t>
            </a:r>
          </a:p>
          <a:p>
            <a:pPr lvl="1"/>
            <a:r>
              <a:rPr lang="en-US" dirty="0"/>
              <a:t>Example problems and tasks</a:t>
            </a:r>
          </a:p>
          <a:p>
            <a:pPr lvl="1"/>
            <a:r>
              <a:rPr lang="en-US" dirty="0"/>
              <a:t>ML in a nutshell</a:t>
            </a:r>
          </a:p>
          <a:p>
            <a:pPr lvl="1"/>
            <a:r>
              <a:rPr lang="en-US" dirty="0"/>
              <a:t>Challenges</a:t>
            </a:r>
          </a:p>
          <a:p>
            <a:pPr lvl="1"/>
            <a:r>
              <a:rPr lang="en-US" dirty="0"/>
              <a:t>Measuring performance   </a:t>
            </a:r>
          </a:p>
          <a:p>
            <a:r>
              <a:rPr lang="en-US" dirty="0"/>
              <a:t>Review </a:t>
            </a:r>
          </a:p>
          <a:p>
            <a:pPr lvl="1"/>
            <a:r>
              <a:rPr lang="en-US" dirty="0"/>
              <a:t>Linear algebra</a:t>
            </a:r>
          </a:p>
          <a:p>
            <a:pPr lvl="1"/>
            <a:r>
              <a:rPr lang="en-US" dirty="0"/>
              <a:t>Calculus </a:t>
            </a:r>
          </a:p>
          <a:p>
            <a:r>
              <a:rPr lang="en-US" dirty="0" err="1"/>
              <a:t>Matlab</a:t>
            </a:r>
            <a:r>
              <a:rPr lang="en-US" dirty="0"/>
              <a:t> tutorial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2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Blitz introductions (</a:t>
            </a:r>
            <a:r>
              <a:rPr lang="en-US"/>
              <a:t>10 sec)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name?</a:t>
            </a:r>
          </a:p>
          <a:p>
            <a:r>
              <a:rPr lang="en-US" dirty="0"/>
              <a:t>What one thing outside of school are you passionate about?</a:t>
            </a:r>
          </a:p>
          <a:p>
            <a:r>
              <a:rPr lang="en-US" dirty="0"/>
              <a:t>What do you hope to get out of this class?</a:t>
            </a:r>
          </a:p>
          <a:p>
            <a:endParaRPr lang="en-US" dirty="0"/>
          </a:p>
          <a:p>
            <a:r>
              <a:rPr lang="en-US" b="1" dirty="0"/>
              <a:t>Every time you speak, please remind me your name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5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Finding patterns and relationships in data</a:t>
            </a:r>
          </a:p>
          <a:p>
            <a:r>
              <a:rPr lang="en-US" dirty="0"/>
              <a:t>Using these patterns to make useful </a:t>
            </a:r>
            <a:r>
              <a:rPr lang="en-US" i="1" dirty="0"/>
              <a:t>predictions</a:t>
            </a:r>
            <a:r>
              <a:rPr lang="en-US" dirty="0"/>
              <a:t> or to </a:t>
            </a:r>
            <a:r>
              <a:rPr lang="en-US" i="1" dirty="0"/>
              <a:t>summarize</a:t>
            </a:r>
            <a:r>
              <a:rPr lang="en-US" dirty="0"/>
              <a:t> the data automatically</a:t>
            </a:r>
          </a:p>
          <a:p>
            <a:r>
              <a:rPr lang="en-US" dirty="0"/>
              <a:t>E.g. </a:t>
            </a:r>
          </a:p>
          <a:p>
            <a:pPr lvl="1"/>
            <a:r>
              <a:rPr lang="en-US" dirty="0"/>
              <a:t>predict how much a user will like a movie, even though that user never rated that movie</a:t>
            </a:r>
          </a:p>
          <a:p>
            <a:pPr lvl="1"/>
            <a:r>
              <a:rPr lang="en-US" dirty="0"/>
              <a:t>identify common types of movies without knowing about genres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machine learning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Netflix challenge</a:t>
            </a:r>
          </a:p>
          <a:p>
            <a:pPr lvl="1"/>
            <a:r>
              <a:rPr lang="en-US" dirty="0"/>
              <a:t>Given lots of data about how users rated movies (training data)</a:t>
            </a:r>
          </a:p>
          <a:p>
            <a:pPr lvl="1"/>
            <a:r>
              <a:rPr lang="en-US" dirty="0"/>
              <a:t>But we don’t know how user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will rate movie </a:t>
            </a:r>
            <a:r>
              <a:rPr lang="en-US" i="1" dirty="0"/>
              <a:t>j </a:t>
            </a:r>
            <a:r>
              <a:rPr lang="en-US" dirty="0"/>
              <a:t>and want to predict that (test data)</a:t>
            </a:r>
          </a:p>
          <a:p>
            <a:pPr lvl="1"/>
            <a:r>
              <a:rPr lang="en-US" dirty="0"/>
              <a:t>Why is that hard? How can we do 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4353" y="4767362"/>
            <a:ext cx="3855294" cy="1967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machine learning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Spam or not?</a:t>
            </a:r>
          </a:p>
        </p:txBody>
      </p:sp>
      <p:pic>
        <p:nvPicPr>
          <p:cNvPr id="5" name="Picture 4" descr="Screen Shot 2015-01-21 at 3.00.3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2114"/>
            <a:ext cx="6421534" cy="20907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30590" y="2374710"/>
            <a:ext cx="7131522" cy="4483290"/>
            <a:chOff x="1552133" y="2085310"/>
            <a:chExt cx="7591867" cy="4772690"/>
          </a:xfrm>
        </p:grpSpPr>
        <p:pic>
          <p:nvPicPr>
            <p:cNvPr id="7" name="Picture 6" descr="Screen Shot 2015-01-21 at 3.03.04 P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2085310"/>
              <a:ext cx="5791200" cy="47726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552133" y="4470496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vs</a:t>
              </a:r>
              <a:endParaRPr lang="en-US" sz="2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596390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credit: </a:t>
            </a:r>
            <a:r>
              <a:rPr lang="en-US" sz="1100" dirty="0" err="1"/>
              <a:t>Dhruv</a:t>
            </a:r>
            <a:r>
              <a:rPr lang="en-US" sz="1100" dirty="0"/>
              <a:t> </a:t>
            </a:r>
            <a:r>
              <a:rPr lang="en-US" sz="1100" dirty="0" err="1"/>
              <a:t>Batra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machine learning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Weather prediction</a:t>
            </a:r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744" y="2494136"/>
            <a:ext cx="2787267" cy="2822475"/>
          </a:xfrm>
          <a:prstGeom prst="rect">
            <a:avLst/>
          </a:prstGeom>
        </p:spPr>
      </p:pic>
      <p:grpSp>
        <p:nvGrpSpPr>
          <p:cNvPr id="5" name="Group 10"/>
          <p:cNvGrpSpPr/>
          <p:nvPr/>
        </p:nvGrpSpPr>
        <p:grpSpPr>
          <a:xfrm>
            <a:off x="6025488" y="2570336"/>
            <a:ext cx="2438400" cy="609600"/>
            <a:chOff x="5943600" y="3200400"/>
            <a:chExt cx="2438400" cy="609600"/>
          </a:xfrm>
        </p:grpSpPr>
        <p:pic>
          <p:nvPicPr>
            <p:cNvPr id="6" name="Picture 5" descr="Picture 1.png"/>
            <p:cNvPicPr>
              <a:picLocks noChangeAspect="1"/>
            </p:cNvPicPr>
            <p:nvPr/>
          </p:nvPicPr>
          <p:blipFill>
            <a:blip r:embed="rId3" cstate="print"/>
            <a:srcRect r="93333"/>
            <a:stretch>
              <a:fillRect/>
            </a:stretch>
          </p:blipFill>
          <p:spPr>
            <a:xfrm>
              <a:off x="6858000" y="3200400"/>
              <a:ext cx="609600" cy="587375"/>
            </a:xfrm>
            <a:prstGeom prst="rect">
              <a:avLst/>
            </a:prstGeom>
          </p:spPr>
        </p:pic>
        <p:pic>
          <p:nvPicPr>
            <p:cNvPr id="7" name="Picture 6" descr="Picture 1.png"/>
            <p:cNvPicPr>
              <a:picLocks noChangeAspect="1"/>
            </p:cNvPicPr>
            <p:nvPr/>
          </p:nvPicPr>
          <p:blipFill>
            <a:blip r:embed="rId3" cstate="print"/>
            <a:srcRect l="93333"/>
            <a:stretch>
              <a:fillRect/>
            </a:stretch>
          </p:blipFill>
          <p:spPr>
            <a:xfrm>
              <a:off x="7772400" y="3200400"/>
              <a:ext cx="609600" cy="587375"/>
            </a:xfrm>
            <a:prstGeom prst="rect">
              <a:avLst/>
            </a:prstGeom>
          </p:spPr>
        </p:pic>
        <p:pic>
          <p:nvPicPr>
            <p:cNvPr id="8" name="Picture 7" descr="Picture 1.png"/>
            <p:cNvPicPr>
              <a:picLocks noChangeAspect="1"/>
            </p:cNvPicPr>
            <p:nvPr/>
          </p:nvPicPr>
          <p:blipFill>
            <a:blip r:embed="rId3" cstate="print"/>
            <a:srcRect l="23333" r="70000"/>
            <a:stretch>
              <a:fillRect/>
            </a:stretch>
          </p:blipFill>
          <p:spPr>
            <a:xfrm>
              <a:off x="5943600" y="3222625"/>
              <a:ext cx="609600" cy="587375"/>
            </a:xfrm>
            <a:prstGeom prst="rect">
              <a:avLst/>
            </a:prstGeom>
          </p:spPr>
        </p:pic>
      </p:grpSp>
      <p:sp>
        <p:nvSpPr>
          <p:cNvPr id="9" name="Right Arrow 8"/>
          <p:cNvSpPr/>
          <p:nvPr/>
        </p:nvSpPr>
        <p:spPr>
          <a:xfrm>
            <a:off x="4121624" y="3332336"/>
            <a:ext cx="1520592" cy="1219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6025488" y="4018136"/>
            <a:ext cx="2438400" cy="16002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Temperature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44638" y="4791249"/>
            <a:ext cx="788988" cy="417512"/>
          </a:xfrm>
          <a:custGeom>
            <a:avLst/>
            <a:gdLst>
              <a:gd name="T0" fmla="+- 0 18801 18786"/>
              <a:gd name="T1" fmla="*/ T0 w 2191"/>
              <a:gd name="T2" fmla="+- 0 12356 12096"/>
              <a:gd name="T3" fmla="*/ 12356 h 1161"/>
              <a:gd name="T4" fmla="+- 0 18799 18786"/>
              <a:gd name="T5" fmla="*/ T4 w 2191"/>
              <a:gd name="T6" fmla="+- 0 12324 12096"/>
              <a:gd name="T7" fmla="*/ 12324 h 1161"/>
              <a:gd name="T8" fmla="+- 0 18897 18786"/>
              <a:gd name="T9" fmla="*/ T8 w 2191"/>
              <a:gd name="T10" fmla="+- 0 12236 12096"/>
              <a:gd name="T11" fmla="*/ 12236 h 1161"/>
              <a:gd name="T12" fmla="+- 0 19049 18786"/>
              <a:gd name="T13" fmla="*/ T12 w 2191"/>
              <a:gd name="T14" fmla="+- 0 12163 12096"/>
              <a:gd name="T15" fmla="*/ 12163 h 1161"/>
              <a:gd name="T16" fmla="+- 0 19166 18786"/>
              <a:gd name="T17" fmla="*/ T16 w 2191"/>
              <a:gd name="T18" fmla="+- 0 12248 12096"/>
              <a:gd name="T19" fmla="*/ 12248 h 1161"/>
              <a:gd name="T20" fmla="+- 0 19076 18786"/>
              <a:gd name="T21" fmla="*/ T20 w 2191"/>
              <a:gd name="T22" fmla="+- 0 12561 12096"/>
              <a:gd name="T23" fmla="*/ 12561 h 1161"/>
              <a:gd name="T24" fmla="+- 0 18848 18786"/>
              <a:gd name="T25" fmla="*/ T24 w 2191"/>
              <a:gd name="T26" fmla="+- 0 12925 12096"/>
              <a:gd name="T27" fmla="*/ 12925 h 1161"/>
              <a:gd name="T28" fmla="+- 0 18828 18786"/>
              <a:gd name="T29" fmla="*/ T28 w 2191"/>
              <a:gd name="T30" fmla="+- 0 13118 12096"/>
              <a:gd name="T31" fmla="*/ 13118 h 1161"/>
              <a:gd name="T32" fmla="+- 0 19073 18786"/>
              <a:gd name="T33" fmla="*/ T32 w 2191"/>
              <a:gd name="T34" fmla="+- 0 13185 12096"/>
              <a:gd name="T35" fmla="*/ 13185 h 1161"/>
              <a:gd name="T36" fmla="+- 0 19260 18786"/>
              <a:gd name="T37" fmla="*/ T36 w 2191"/>
              <a:gd name="T38" fmla="+- 0 13191 12096"/>
              <a:gd name="T39" fmla="*/ 13191 h 1161"/>
              <a:gd name="T40" fmla="+- 0 19319 18786"/>
              <a:gd name="T41" fmla="*/ T40 w 2191"/>
              <a:gd name="T42" fmla="+- 0 13194 12096"/>
              <a:gd name="T43" fmla="*/ 13194 h 1161"/>
              <a:gd name="T44" fmla="+- 0 19561 18786"/>
              <a:gd name="T45" fmla="*/ T44 w 2191"/>
              <a:gd name="T46" fmla="+- 0 12397 12096"/>
              <a:gd name="T47" fmla="*/ 12397 h 1161"/>
              <a:gd name="T48" fmla="+- 0 19578 18786"/>
              <a:gd name="T49" fmla="*/ T48 w 2191"/>
              <a:gd name="T50" fmla="+- 0 12330 12096"/>
              <a:gd name="T51" fmla="*/ 12330 h 1161"/>
              <a:gd name="T52" fmla="+- 0 19672 18786"/>
              <a:gd name="T53" fmla="*/ T52 w 2191"/>
              <a:gd name="T54" fmla="+- 0 12283 12096"/>
              <a:gd name="T55" fmla="*/ 12283 h 1161"/>
              <a:gd name="T56" fmla="+- 0 19814 18786"/>
              <a:gd name="T57" fmla="*/ T56 w 2191"/>
              <a:gd name="T58" fmla="+- 0 12227 12096"/>
              <a:gd name="T59" fmla="*/ 12227 h 1161"/>
              <a:gd name="T60" fmla="+- 0 19910 18786"/>
              <a:gd name="T61" fmla="*/ T60 w 2191"/>
              <a:gd name="T62" fmla="+- 0 12239 12096"/>
              <a:gd name="T63" fmla="*/ 12239 h 1161"/>
              <a:gd name="T64" fmla="+- 0 19907 18786"/>
              <a:gd name="T65" fmla="*/ T64 w 2191"/>
              <a:gd name="T66" fmla="+- 0 12409 12096"/>
              <a:gd name="T67" fmla="*/ 12409 h 1161"/>
              <a:gd name="T68" fmla="+- 0 19853 18786"/>
              <a:gd name="T69" fmla="*/ T68 w 2191"/>
              <a:gd name="T70" fmla="+- 0 12714 12096"/>
              <a:gd name="T71" fmla="*/ 12714 h 1161"/>
              <a:gd name="T72" fmla="+- 0 19797 18786"/>
              <a:gd name="T73" fmla="*/ T72 w 2191"/>
              <a:gd name="T74" fmla="+- 0 13027 12096"/>
              <a:gd name="T75" fmla="*/ 13027 h 1161"/>
              <a:gd name="T76" fmla="+- 0 19748 18786"/>
              <a:gd name="T77" fmla="*/ T76 w 2191"/>
              <a:gd name="T78" fmla="+- 0 13223 12096"/>
              <a:gd name="T79" fmla="*/ 13223 h 1161"/>
              <a:gd name="T80" fmla="+- 0 19686 18786"/>
              <a:gd name="T81" fmla="*/ T80 w 2191"/>
              <a:gd name="T82" fmla="+- 0 13241 12096"/>
              <a:gd name="T83" fmla="*/ 13241 h 1161"/>
              <a:gd name="T84" fmla="+- 0 19505 18786"/>
              <a:gd name="T85" fmla="*/ T84 w 2191"/>
              <a:gd name="T86" fmla="+- 0 12904 12096"/>
              <a:gd name="T87" fmla="*/ 12904 h 1161"/>
              <a:gd name="T88" fmla="+- 0 19684 18786"/>
              <a:gd name="T89" fmla="*/ T88 w 2191"/>
              <a:gd name="T90" fmla="+- 0 12845 12096"/>
              <a:gd name="T91" fmla="*/ 12845 h 1161"/>
              <a:gd name="T92" fmla="+- 0 19880 18786"/>
              <a:gd name="T93" fmla="*/ T92 w 2191"/>
              <a:gd name="T94" fmla="+- 0 12840 12096"/>
              <a:gd name="T95" fmla="*/ 12840 h 1161"/>
              <a:gd name="T96" fmla="+- 0 19988 18786"/>
              <a:gd name="T97" fmla="*/ T96 w 2191"/>
              <a:gd name="T98" fmla="+- 0 12807 12096"/>
              <a:gd name="T99" fmla="*/ 12807 h 1161"/>
              <a:gd name="T100" fmla="+- 0 20351 18786"/>
              <a:gd name="T101" fmla="*/ T100 w 2191"/>
              <a:gd name="T102" fmla="+- 0 12257 12096"/>
              <a:gd name="T103" fmla="*/ 12257 h 1161"/>
              <a:gd name="T104" fmla="+- 0 20297 18786"/>
              <a:gd name="T105" fmla="*/ T104 w 2191"/>
              <a:gd name="T106" fmla="+- 0 12251 12096"/>
              <a:gd name="T107" fmla="*/ 12251 h 1161"/>
              <a:gd name="T108" fmla="+- 0 20265 18786"/>
              <a:gd name="T109" fmla="*/ T108 w 2191"/>
              <a:gd name="T110" fmla="+- 0 12301 12096"/>
              <a:gd name="T111" fmla="*/ 12301 h 1161"/>
              <a:gd name="T112" fmla="+- 0 20292 18786"/>
              <a:gd name="T113" fmla="*/ T112 w 2191"/>
              <a:gd name="T114" fmla="+- 0 12345 12096"/>
              <a:gd name="T115" fmla="*/ 12345 h 1161"/>
              <a:gd name="T116" fmla="+- 0 20344 18786"/>
              <a:gd name="T117" fmla="*/ T116 w 2191"/>
              <a:gd name="T118" fmla="+- 0 12359 12096"/>
              <a:gd name="T119" fmla="*/ 12359 h 1161"/>
              <a:gd name="T120" fmla="+- 0 20397 18786"/>
              <a:gd name="T121" fmla="*/ T120 w 2191"/>
              <a:gd name="T122" fmla="+- 0 12339 12096"/>
              <a:gd name="T123" fmla="*/ 12339 h 1161"/>
              <a:gd name="T124" fmla="+- 0 20456 18786"/>
              <a:gd name="T125" fmla="*/ T124 w 2191"/>
              <a:gd name="T126" fmla="+- 0 12236 12096"/>
              <a:gd name="T127" fmla="*/ 12236 h 1161"/>
              <a:gd name="T128" fmla="+- 0 20420 18786"/>
              <a:gd name="T129" fmla="*/ T128 w 2191"/>
              <a:gd name="T130" fmla="+- 0 12137 12096"/>
              <a:gd name="T131" fmla="*/ 12137 h 1161"/>
              <a:gd name="T132" fmla="+- 0 20358 18786"/>
              <a:gd name="T133" fmla="*/ T132 w 2191"/>
              <a:gd name="T134" fmla="+- 0 12101 12096"/>
              <a:gd name="T135" fmla="*/ 12101 h 1161"/>
              <a:gd name="T136" fmla="+- 0 20346 18786"/>
              <a:gd name="T137" fmla="*/ T136 w 2191"/>
              <a:gd name="T138" fmla="+- 0 12137 12096"/>
              <a:gd name="T139" fmla="*/ 12137 h 1161"/>
              <a:gd name="T140" fmla="+- 0 20895 18786"/>
              <a:gd name="T141" fmla="*/ T140 w 2191"/>
              <a:gd name="T142" fmla="+- 0 12377 12096"/>
              <a:gd name="T143" fmla="*/ 12377 h 1161"/>
              <a:gd name="T144" fmla="+- 0 20885 18786"/>
              <a:gd name="T145" fmla="*/ T144 w 2191"/>
              <a:gd name="T146" fmla="+- 0 12283 12096"/>
              <a:gd name="T147" fmla="*/ 12283 h 1161"/>
              <a:gd name="T148" fmla="+- 0 20792 18786"/>
              <a:gd name="T149" fmla="*/ T148 w 2191"/>
              <a:gd name="T150" fmla="+- 0 12301 12096"/>
              <a:gd name="T151" fmla="*/ 12301 h 1161"/>
              <a:gd name="T152" fmla="+- 0 20613 18786"/>
              <a:gd name="T153" fmla="*/ T152 w 2191"/>
              <a:gd name="T154" fmla="+- 0 12471 12096"/>
              <a:gd name="T155" fmla="*/ 12471 h 1161"/>
              <a:gd name="T156" fmla="+- 0 20493 18786"/>
              <a:gd name="T157" fmla="*/ T156 w 2191"/>
              <a:gd name="T158" fmla="+- 0 12769 12096"/>
              <a:gd name="T159" fmla="*/ 12769 h 1161"/>
              <a:gd name="T160" fmla="+- 0 20567 18786"/>
              <a:gd name="T161" fmla="*/ T160 w 2191"/>
              <a:gd name="T162" fmla="+- 0 13015 12096"/>
              <a:gd name="T163" fmla="*/ 13015 h 1161"/>
              <a:gd name="T164" fmla="+- 0 20851 18786"/>
              <a:gd name="T165" fmla="*/ T164 w 2191"/>
              <a:gd name="T166" fmla="+- 0 13103 12096"/>
              <a:gd name="T167" fmla="*/ 13103 h 1161"/>
              <a:gd name="T168" fmla="+- 0 20976 18786"/>
              <a:gd name="T169" fmla="*/ T168 w 2191"/>
              <a:gd name="T170" fmla="+- 0 13053 12096"/>
              <a:gd name="T171" fmla="*/ 13053 h 11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2191" h="1161" extrusionOk="0">
                <a:moveTo>
                  <a:pt x="15" y="260"/>
                </a:moveTo>
                <a:cubicBezTo>
                  <a:pt x="7" y="245"/>
                  <a:pt x="-8" y="253"/>
                  <a:pt x="13" y="228"/>
                </a:cubicBezTo>
                <a:cubicBezTo>
                  <a:pt x="37" y="199"/>
                  <a:pt x="79" y="161"/>
                  <a:pt x="111" y="140"/>
                </a:cubicBezTo>
                <a:cubicBezTo>
                  <a:pt x="155" y="111"/>
                  <a:pt x="209" y="75"/>
                  <a:pt x="263" y="67"/>
                </a:cubicBezTo>
                <a:cubicBezTo>
                  <a:pt x="324" y="58"/>
                  <a:pt x="366" y="95"/>
                  <a:pt x="380" y="152"/>
                </a:cubicBezTo>
                <a:cubicBezTo>
                  <a:pt x="407" y="262"/>
                  <a:pt x="345" y="375"/>
                  <a:pt x="290" y="465"/>
                </a:cubicBezTo>
                <a:cubicBezTo>
                  <a:pt x="216" y="587"/>
                  <a:pt x="126" y="701"/>
                  <a:pt x="62" y="829"/>
                </a:cubicBezTo>
                <a:cubicBezTo>
                  <a:pt x="35" y="883"/>
                  <a:pt x="-4" y="966"/>
                  <a:pt x="42" y="1022"/>
                </a:cubicBezTo>
                <a:cubicBezTo>
                  <a:pt x="96" y="1087"/>
                  <a:pt x="212" y="1084"/>
                  <a:pt x="287" y="1089"/>
                </a:cubicBezTo>
                <a:cubicBezTo>
                  <a:pt x="349" y="1093"/>
                  <a:pt x="412" y="1092"/>
                  <a:pt x="474" y="1095"/>
                </a:cubicBezTo>
                <a:cubicBezTo>
                  <a:pt x="494" y="1096"/>
                  <a:pt x="513" y="1097"/>
                  <a:pt x="533" y="1098"/>
                </a:cubicBezTo>
              </a:path>
              <a:path w="2191" h="1161" extrusionOk="0">
                <a:moveTo>
                  <a:pt x="775" y="301"/>
                </a:moveTo>
                <a:cubicBezTo>
                  <a:pt x="775" y="263"/>
                  <a:pt x="770" y="253"/>
                  <a:pt x="792" y="234"/>
                </a:cubicBezTo>
                <a:cubicBezTo>
                  <a:pt x="817" y="213"/>
                  <a:pt x="856" y="201"/>
                  <a:pt x="886" y="187"/>
                </a:cubicBezTo>
                <a:cubicBezTo>
                  <a:pt x="932" y="166"/>
                  <a:pt x="980" y="146"/>
                  <a:pt x="1028" y="131"/>
                </a:cubicBezTo>
                <a:cubicBezTo>
                  <a:pt x="1060" y="121"/>
                  <a:pt x="1101" y="109"/>
                  <a:pt x="1124" y="143"/>
                </a:cubicBezTo>
                <a:cubicBezTo>
                  <a:pt x="1152" y="185"/>
                  <a:pt x="1128" y="269"/>
                  <a:pt x="1121" y="313"/>
                </a:cubicBezTo>
                <a:cubicBezTo>
                  <a:pt x="1104" y="415"/>
                  <a:pt x="1086" y="517"/>
                  <a:pt x="1067" y="618"/>
                </a:cubicBezTo>
                <a:cubicBezTo>
                  <a:pt x="1047" y="722"/>
                  <a:pt x="1029" y="827"/>
                  <a:pt x="1011" y="931"/>
                </a:cubicBezTo>
                <a:cubicBezTo>
                  <a:pt x="999" y="999"/>
                  <a:pt x="986" y="1063"/>
                  <a:pt x="962" y="1127"/>
                </a:cubicBezTo>
                <a:cubicBezTo>
                  <a:pt x="945" y="1173"/>
                  <a:pt x="935" y="1158"/>
                  <a:pt x="900" y="1145"/>
                </a:cubicBezTo>
              </a:path>
              <a:path w="2191" h="1161" extrusionOk="0">
                <a:moveTo>
                  <a:pt x="719" y="808"/>
                </a:moveTo>
                <a:cubicBezTo>
                  <a:pt x="780" y="769"/>
                  <a:pt x="824" y="753"/>
                  <a:pt x="898" y="749"/>
                </a:cubicBezTo>
                <a:cubicBezTo>
                  <a:pt x="963" y="746"/>
                  <a:pt x="1030" y="752"/>
                  <a:pt x="1094" y="744"/>
                </a:cubicBezTo>
                <a:cubicBezTo>
                  <a:pt x="1134" y="739"/>
                  <a:pt x="1167" y="727"/>
                  <a:pt x="1202" y="711"/>
                </a:cubicBezTo>
              </a:path>
              <a:path w="2191" h="1161" extrusionOk="0">
                <a:moveTo>
                  <a:pt x="1565" y="161"/>
                </a:moveTo>
                <a:cubicBezTo>
                  <a:pt x="1537" y="138"/>
                  <a:pt x="1539" y="140"/>
                  <a:pt x="1511" y="155"/>
                </a:cubicBezTo>
                <a:cubicBezTo>
                  <a:pt x="1489" y="167"/>
                  <a:pt x="1481" y="180"/>
                  <a:pt x="1479" y="205"/>
                </a:cubicBezTo>
                <a:cubicBezTo>
                  <a:pt x="1478" y="221"/>
                  <a:pt x="1491" y="243"/>
                  <a:pt x="1506" y="249"/>
                </a:cubicBezTo>
                <a:cubicBezTo>
                  <a:pt x="1522" y="256"/>
                  <a:pt x="1540" y="261"/>
                  <a:pt x="1558" y="263"/>
                </a:cubicBezTo>
                <a:cubicBezTo>
                  <a:pt x="1576" y="265"/>
                  <a:pt x="1596" y="253"/>
                  <a:pt x="1611" y="243"/>
                </a:cubicBezTo>
                <a:cubicBezTo>
                  <a:pt x="1647" y="219"/>
                  <a:pt x="1666" y="182"/>
                  <a:pt x="1670" y="140"/>
                </a:cubicBezTo>
                <a:cubicBezTo>
                  <a:pt x="1674" y="102"/>
                  <a:pt x="1659" y="69"/>
                  <a:pt x="1634" y="41"/>
                </a:cubicBezTo>
                <a:cubicBezTo>
                  <a:pt x="1620" y="25"/>
                  <a:pt x="1590" y="-1"/>
                  <a:pt x="1572" y="5"/>
                </a:cubicBezTo>
                <a:cubicBezTo>
                  <a:pt x="1556" y="10"/>
                  <a:pt x="1561" y="27"/>
                  <a:pt x="1560" y="41"/>
                </a:cubicBezTo>
              </a:path>
              <a:path w="2191" h="1161" extrusionOk="0">
                <a:moveTo>
                  <a:pt x="2109" y="281"/>
                </a:moveTo>
                <a:cubicBezTo>
                  <a:pt x="2111" y="254"/>
                  <a:pt x="2120" y="211"/>
                  <a:pt x="2099" y="187"/>
                </a:cubicBezTo>
                <a:cubicBezTo>
                  <a:pt x="2071" y="155"/>
                  <a:pt x="2030" y="189"/>
                  <a:pt x="2006" y="205"/>
                </a:cubicBezTo>
                <a:cubicBezTo>
                  <a:pt x="1936" y="250"/>
                  <a:pt x="1877" y="308"/>
                  <a:pt x="1827" y="375"/>
                </a:cubicBezTo>
                <a:cubicBezTo>
                  <a:pt x="1761" y="462"/>
                  <a:pt x="1717" y="564"/>
                  <a:pt x="1707" y="673"/>
                </a:cubicBezTo>
                <a:cubicBezTo>
                  <a:pt x="1699" y="764"/>
                  <a:pt x="1719" y="851"/>
                  <a:pt x="1781" y="919"/>
                </a:cubicBezTo>
                <a:cubicBezTo>
                  <a:pt x="1855" y="1001"/>
                  <a:pt x="1961" y="1017"/>
                  <a:pt x="2065" y="1007"/>
                </a:cubicBezTo>
                <a:cubicBezTo>
                  <a:pt x="2117" y="1002"/>
                  <a:pt x="2150" y="988"/>
                  <a:pt x="2190" y="957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6596390"/>
            <a:ext cx="1766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credit: Carlos </a:t>
            </a:r>
            <a:r>
              <a:rPr lang="en-US" sz="1100" dirty="0" err="1"/>
              <a:t>Guestrin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machine learning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will win &lt;contest of your choice&gt;?</a:t>
            </a:r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2" cstate="print"/>
          <a:srcRect l="700" t="5737" r="33322" b="13479"/>
          <a:stretch>
            <a:fillRect/>
          </a:stretch>
        </p:blipFill>
        <p:spPr bwMode="auto">
          <a:xfrm>
            <a:off x="1256185" y="2292824"/>
            <a:ext cx="6631630" cy="45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>
            <a:noAutofit/>
          </a:bodyPr>
          <a:lstStyle/>
          <a:p>
            <a:r>
              <a:rPr lang="en-US" b="1" dirty="0"/>
              <a:t>Course website: </a:t>
            </a:r>
            <a:r>
              <a:rPr lang="en-US" dirty="0"/>
              <a:t> </a:t>
            </a:r>
            <a:r>
              <a:rPr lang="en-US" sz="2800" dirty="0">
                <a:hlinkClick r:id="rId3"/>
              </a:rPr>
              <a:t>http://people.cs.pitt.edu/~kovashka/cs1675_fa18</a:t>
            </a:r>
            <a:r>
              <a:rPr lang="en-US" sz="2800" dirty="0"/>
              <a:t>  </a:t>
            </a:r>
            <a:endParaRPr lang="en-US" dirty="0"/>
          </a:p>
          <a:p>
            <a:r>
              <a:rPr lang="en-US" b="1" dirty="0"/>
              <a:t>Instructor</a:t>
            </a:r>
            <a:r>
              <a:rPr lang="en-US" dirty="0"/>
              <a:t>: Adriana Kovashka (kovashka@cs.pitt.edu)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u="sng" dirty="0"/>
              <a:t>Use "CS1675" at the beginning of your Subject </a:t>
            </a:r>
          </a:p>
          <a:p>
            <a:r>
              <a:rPr lang="en-US" b="1" dirty="0"/>
              <a:t>Office</a:t>
            </a:r>
            <a:r>
              <a:rPr lang="en-US" dirty="0"/>
              <a:t>: </a:t>
            </a:r>
            <a:r>
              <a:rPr lang="en-US" dirty="0" err="1"/>
              <a:t>Sennott</a:t>
            </a:r>
            <a:r>
              <a:rPr lang="en-US" dirty="0"/>
              <a:t> Square 5325 </a:t>
            </a:r>
          </a:p>
          <a:p>
            <a:r>
              <a:rPr lang="en-US" b="1" dirty="0"/>
              <a:t>Class:</a:t>
            </a:r>
            <a:r>
              <a:rPr lang="en-US" dirty="0"/>
              <a:t> Tue/Thu, 11am-12:15pm</a:t>
            </a:r>
          </a:p>
          <a:p>
            <a:r>
              <a:rPr lang="en-US" b="1" dirty="0"/>
              <a:t>Office hours</a:t>
            </a:r>
            <a:r>
              <a:rPr lang="en-US" dirty="0"/>
              <a:t>: Tue 2-3:55pm, Thu 1-3:55pm</a:t>
            </a:r>
          </a:p>
        </p:txBody>
      </p:sp>
    </p:spTree>
    <p:extLst>
      <p:ext uri="{BB962C8B-B14F-4D97-AF65-F5344CB8AC3E}">
        <p14:creationId xmlns:p14="http://schemas.microsoft.com/office/powerpoint/2010/main" val="2394079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machine learning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Machine translation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37685"/>
          <a:stretch/>
        </p:blipFill>
        <p:spPr>
          <a:xfrm>
            <a:off x="965200" y="3385547"/>
            <a:ext cx="7213600" cy="1361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96390"/>
            <a:ext cx="3172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credit: </a:t>
            </a:r>
            <a:r>
              <a:rPr lang="en-US" sz="1100" dirty="0" err="1"/>
              <a:t>Dhruv</a:t>
            </a:r>
            <a:r>
              <a:rPr lang="en-US" sz="1100" dirty="0"/>
              <a:t> </a:t>
            </a:r>
            <a:r>
              <a:rPr lang="en-US" sz="1100" dirty="0" err="1"/>
              <a:t>Batra</a:t>
            </a:r>
            <a:r>
              <a:rPr lang="en-US" sz="1100" dirty="0"/>
              <a:t>, figure credit: Kevin </a:t>
            </a:r>
            <a:r>
              <a:rPr lang="en-US" sz="1100" dirty="0" err="1"/>
              <a:t>Gimpel</a:t>
            </a:r>
            <a:endParaRPr lang="en-US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machine learning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 recognition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0714" y="2371185"/>
            <a:ext cx="5802573" cy="3864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766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credit: Carlos </a:t>
            </a:r>
            <a:r>
              <a:rPr lang="en-US" sz="1100" dirty="0" err="1"/>
              <a:t>Guestrin</a:t>
            </a:r>
            <a:endParaRPr lang="en-US" sz="11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machine learning tasks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Pose estimation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9596" y="2113672"/>
            <a:ext cx="6404808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96390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credit: Noah </a:t>
            </a:r>
            <a:r>
              <a:rPr lang="en-US" sz="1100" dirty="0" err="1"/>
              <a:t>Snavely</a:t>
            </a:r>
            <a:endParaRPr lang="en-US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machine learning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 recognition </a:t>
            </a:r>
          </a:p>
        </p:txBody>
      </p:sp>
      <p:pic>
        <p:nvPicPr>
          <p:cNvPr id="4" name="Picture 4" descr="http://www.etechmag.com/wp-content/uploads/2012/06/Face-dot-c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02" y="2320194"/>
            <a:ext cx="3784711" cy="37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technobuffalo.com/wp-content/uploads/2012/05/Face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66" y="2197288"/>
            <a:ext cx="3199816" cy="136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mourlife.com/wp-content/uploads/2012/05/KL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90" y="3753134"/>
            <a:ext cx="3957448" cy="288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596390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credit: Noah </a:t>
            </a:r>
            <a:r>
              <a:rPr lang="en-US" sz="1100" dirty="0" err="1"/>
              <a:t>Snavely</a:t>
            </a:r>
            <a:endParaRPr lang="en-US" sz="1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machine learning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categorization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114203" y="3597323"/>
            <a:ext cx="997428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10" y="2366749"/>
            <a:ext cx="4995077" cy="3330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5027" y="3026390"/>
            <a:ext cx="1496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Pizza</a:t>
            </a:r>
          </a:p>
          <a:p>
            <a:r>
              <a:rPr lang="en-US" sz="4000" dirty="0"/>
              <a:t>Wine</a:t>
            </a:r>
          </a:p>
          <a:p>
            <a:r>
              <a:rPr lang="en-US" sz="4000" dirty="0"/>
              <a:t>Stove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credit: </a:t>
            </a:r>
            <a:r>
              <a:rPr lang="en-US" sz="1100" dirty="0" err="1"/>
              <a:t>Dhruv</a:t>
            </a:r>
            <a:r>
              <a:rPr lang="en-US" sz="1100" dirty="0"/>
              <a:t> </a:t>
            </a:r>
            <a:r>
              <a:rPr lang="en-US" sz="1100" dirty="0" err="1"/>
              <a:t>Batra</a:t>
            </a:r>
            <a:endParaRPr lang="en-US" sz="1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sion.cs.utexas.edu/whittlesearch/shoes-concept-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6" y="2065876"/>
            <a:ext cx="8364794" cy="46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machine learning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retrieval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96390"/>
            <a:ext cx="5472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Kovashka</a:t>
            </a:r>
            <a:r>
              <a:rPr lang="en-US" sz="1100" dirty="0"/>
              <a:t> et al., “</a:t>
            </a:r>
            <a:r>
              <a:rPr lang="en-US" sz="1100" dirty="0" err="1"/>
              <a:t>WhittleSearch</a:t>
            </a:r>
            <a:r>
              <a:rPr lang="en-US" sz="1100" dirty="0"/>
              <a:t>: Image Search with Relative Attribute Feedback”, CVPR 2012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machine learning tasks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Inferring visual persuasion</a:t>
            </a:r>
          </a:p>
        </p:txBody>
      </p:sp>
      <p:pic>
        <p:nvPicPr>
          <p:cNvPr id="3074" name="Picture 2" descr="http://web.cs.ucla.edu/%7Ejoo/cvpr14_datas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66" y="2165340"/>
            <a:ext cx="4886668" cy="436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08279"/>
            <a:ext cx="62804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prstClr val="black"/>
                </a:solidFill>
              </a:rPr>
              <a:t>Joo</a:t>
            </a:r>
            <a:r>
              <a:rPr lang="en-US" sz="1000" dirty="0">
                <a:solidFill>
                  <a:prstClr val="black"/>
                </a:solidFill>
              </a:rPr>
              <a:t> et al., “</a:t>
            </a:r>
            <a:r>
              <a:rPr lang="en-US" sz="1000" dirty="0"/>
              <a:t>Visual Persuasion: Inferring Communicative Intents of Images”, CVPR 2014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22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machine learning tasks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Answering questions about images</a:t>
            </a:r>
          </a:p>
        </p:txBody>
      </p:sp>
      <p:pic>
        <p:nvPicPr>
          <p:cNvPr id="5124" name="Picture 4" descr="http://www.visualqa.org/static/img/teaser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" y="2524479"/>
            <a:ext cx="8988425" cy="295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08279"/>
            <a:ext cx="62804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prstClr val="black"/>
                </a:solidFill>
              </a:rPr>
              <a:t>Antol</a:t>
            </a:r>
            <a:r>
              <a:rPr lang="en-US" sz="1000" dirty="0">
                <a:solidFill>
                  <a:prstClr val="black"/>
                </a:solidFill>
              </a:rPr>
              <a:t> et al., “VQA: Visual Question Answering”, ICCV 2015</a:t>
            </a:r>
          </a:p>
        </p:txBody>
      </p:sp>
    </p:spTree>
    <p:extLst>
      <p:ext uri="{BB962C8B-B14F-4D97-AF65-F5344CB8AC3E}">
        <p14:creationId xmlns:p14="http://schemas.microsoft.com/office/powerpoint/2010/main" val="2983513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machine learning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else? </a:t>
            </a:r>
          </a:p>
          <a:p>
            <a:r>
              <a:rPr lang="en-US" dirty="0"/>
              <a:t>What are some problems from everyday life that can be helped by machine learning?</a:t>
            </a:r>
          </a:p>
        </p:txBody>
      </p:sp>
    </p:spTree>
    <p:extLst>
      <p:ext uri="{BB962C8B-B14F-4D97-AF65-F5344CB8AC3E}">
        <p14:creationId xmlns:p14="http://schemas.microsoft.com/office/powerpoint/2010/main" val="15830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Tens of thousands of machine learning algorithms</a:t>
            </a:r>
          </a:p>
          <a:p>
            <a:r>
              <a:rPr lang="en-US" dirty="0"/>
              <a:t>Decades of ML research oversimplified:</a:t>
            </a:r>
          </a:p>
          <a:p>
            <a:pPr lvl="1"/>
            <a:r>
              <a:rPr lang="en-US" dirty="0"/>
              <a:t>Learn a mapping from input to output f: X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Y</a:t>
            </a:r>
          </a:p>
          <a:p>
            <a:pPr lvl="1"/>
            <a:r>
              <a:rPr lang="en-US" dirty="0"/>
              <a:t>X: emails, Y: {spam, </a:t>
            </a:r>
            <a:r>
              <a:rPr lang="en-US" dirty="0" err="1"/>
              <a:t>notspam</a:t>
            </a:r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18357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credit: Pedro </a:t>
            </a:r>
            <a:r>
              <a:rPr lang="en-US" sz="1100" dirty="0" err="1"/>
              <a:t>Domingos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9196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Instructor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49" y="1715180"/>
            <a:ext cx="2153475" cy="1211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744" y="1715181"/>
            <a:ext cx="1674735" cy="1212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4" y="1715180"/>
            <a:ext cx="2606904" cy="1212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90248" y="1966743"/>
            <a:ext cx="1665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Born 1985 in </a:t>
            </a:r>
          </a:p>
          <a:p>
            <a:r>
              <a:rPr lang="en-US" sz="2000" dirty="0">
                <a:solidFill>
                  <a:prstClr val="black"/>
                </a:solidFill>
              </a:rPr>
              <a:t>Sofia, Bulgaria</a:t>
            </a:r>
          </a:p>
        </p:txBody>
      </p:sp>
      <p:pic>
        <p:nvPicPr>
          <p:cNvPr id="3074" name="Picture 2" descr="Image result for bulgaria on map of euro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814" y="285378"/>
            <a:ext cx="1513993" cy="11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69" y="3313062"/>
            <a:ext cx="1659800" cy="1106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26" y="3313062"/>
            <a:ext cx="2581911" cy="1106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5" y="3313062"/>
            <a:ext cx="1656487" cy="11065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69366" y="3204608"/>
            <a:ext cx="24453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Got BA in 2008 at</a:t>
            </a:r>
          </a:p>
          <a:p>
            <a:r>
              <a:rPr lang="en-US" sz="2000" dirty="0">
                <a:solidFill>
                  <a:prstClr val="black"/>
                </a:solidFill>
              </a:rPr>
              <a:t>Pomona College, CA</a:t>
            </a:r>
          </a:p>
          <a:p>
            <a:r>
              <a:rPr lang="en-US" sz="2000" dirty="0">
                <a:solidFill>
                  <a:prstClr val="black"/>
                </a:solidFill>
              </a:rPr>
              <a:t>(Computer Science &amp; </a:t>
            </a:r>
          </a:p>
          <a:p>
            <a:r>
              <a:rPr lang="en-US" sz="2000" dirty="0">
                <a:solidFill>
                  <a:prstClr val="black"/>
                </a:solidFill>
              </a:rPr>
              <a:t>Media Studies)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74" y="4871016"/>
            <a:ext cx="2074892" cy="1382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49" y="4871016"/>
            <a:ext cx="2048351" cy="13702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5" y="4871017"/>
            <a:ext cx="2384266" cy="13820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69541" y="4894413"/>
            <a:ext cx="20814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Got PhD in 2014</a:t>
            </a:r>
          </a:p>
          <a:p>
            <a:r>
              <a:rPr lang="en-US" sz="2000" dirty="0">
                <a:solidFill>
                  <a:prstClr val="black"/>
                </a:solidFill>
              </a:rPr>
              <a:t>at University of </a:t>
            </a:r>
          </a:p>
          <a:p>
            <a:r>
              <a:rPr lang="en-US" sz="2000" dirty="0">
                <a:solidFill>
                  <a:prstClr val="black"/>
                </a:solidFill>
              </a:rPr>
              <a:t>Texas at Austin</a:t>
            </a:r>
          </a:p>
          <a:p>
            <a:r>
              <a:rPr lang="en-US" sz="2000" dirty="0">
                <a:solidFill>
                  <a:prstClr val="black"/>
                </a:solidFill>
              </a:rPr>
              <a:t>(Computer Vision)</a:t>
            </a:r>
          </a:p>
        </p:txBody>
      </p:sp>
    </p:spTree>
    <p:extLst>
      <p:ext uri="{BB962C8B-B14F-4D97-AF65-F5344CB8AC3E}">
        <p14:creationId xmlns:p14="http://schemas.microsoft.com/office/powerpoint/2010/main" val="2752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in a Nutshell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6000" dirty="0">
                <a:solidFill>
                  <a:srgbClr val="0000FF"/>
                </a:solidFill>
              </a:rPr>
              <a:t>y = f(</a:t>
            </a:r>
            <a:r>
              <a:rPr lang="en-US" altLang="en-US" sz="6000" b="1" dirty="0">
                <a:solidFill>
                  <a:srgbClr val="0000FF"/>
                </a:solidFill>
              </a:rPr>
              <a:t>x</a:t>
            </a:r>
            <a:r>
              <a:rPr lang="en-US" altLang="en-US" sz="6000" dirty="0">
                <a:solidFill>
                  <a:srgbClr val="0000FF"/>
                </a:solidFill>
              </a:rPr>
              <a:t>)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altLang="en-US" sz="2400" b="1" dirty="0"/>
              <a:t>Training: </a:t>
            </a:r>
            <a:r>
              <a:rPr lang="en-US" altLang="en-US" sz="2400" dirty="0"/>
              <a:t>given a </a:t>
            </a:r>
            <a:r>
              <a:rPr lang="en-US" altLang="en-US" sz="2400" i="1" dirty="0"/>
              <a:t>training set </a:t>
            </a:r>
            <a:r>
              <a:rPr lang="en-US" altLang="en-US" sz="2400" dirty="0"/>
              <a:t>of labeled examples</a:t>
            </a:r>
            <a:r>
              <a:rPr lang="en-US" altLang="en-US" sz="2400" i="1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{(</a:t>
            </a:r>
            <a:r>
              <a:rPr lang="en-US" altLang="en-US" sz="2400" b="1" dirty="0">
                <a:solidFill>
                  <a:srgbClr val="0000FF"/>
                </a:solidFill>
              </a:rPr>
              <a:t>x</a:t>
            </a:r>
            <a:r>
              <a:rPr lang="en-US" altLang="en-US" sz="2400" baseline="-25000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0000FF"/>
                </a:solidFill>
              </a:rPr>
              <a:t>,y</a:t>
            </a:r>
            <a:r>
              <a:rPr lang="en-US" altLang="en-US" sz="2400" baseline="-25000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0000FF"/>
                </a:solidFill>
              </a:rPr>
              <a:t>), …, (</a:t>
            </a:r>
            <a:r>
              <a:rPr lang="en-US" altLang="en-US" sz="2400" b="1" dirty="0" err="1">
                <a:solidFill>
                  <a:srgbClr val="0000FF"/>
                </a:solidFill>
              </a:rPr>
              <a:t>x</a:t>
            </a:r>
            <a:r>
              <a:rPr lang="en-US" altLang="en-US" sz="2400" baseline="-25000" dirty="0" err="1">
                <a:solidFill>
                  <a:srgbClr val="0000FF"/>
                </a:solidFill>
              </a:rPr>
              <a:t>N</a:t>
            </a:r>
            <a:r>
              <a:rPr lang="en-US" altLang="en-US" sz="2400" dirty="0" err="1">
                <a:solidFill>
                  <a:srgbClr val="0000FF"/>
                </a:solidFill>
              </a:rPr>
              <a:t>,y</a:t>
            </a:r>
            <a:r>
              <a:rPr lang="en-US" altLang="en-US" sz="2400" baseline="-25000" dirty="0" err="1">
                <a:solidFill>
                  <a:srgbClr val="0000FF"/>
                </a:solidFill>
              </a:rPr>
              <a:t>N</a:t>
            </a:r>
            <a:r>
              <a:rPr lang="en-US" altLang="en-US" sz="2400" dirty="0">
                <a:solidFill>
                  <a:srgbClr val="0000FF"/>
                </a:solidFill>
              </a:rPr>
              <a:t>)}</a:t>
            </a:r>
            <a:r>
              <a:rPr lang="en-US" altLang="en-US" sz="2400" dirty="0"/>
              <a:t>, estimate the prediction function </a:t>
            </a:r>
            <a:r>
              <a:rPr lang="en-US" altLang="en-US" sz="2400" dirty="0">
                <a:solidFill>
                  <a:srgbClr val="0000FF"/>
                </a:solidFill>
              </a:rPr>
              <a:t>f </a:t>
            </a:r>
            <a:r>
              <a:rPr lang="en-US" altLang="en-US" sz="2400" dirty="0"/>
              <a:t>by minimizing the prediction error on the training set</a:t>
            </a:r>
          </a:p>
          <a:p>
            <a:r>
              <a:rPr lang="en-US" altLang="en-US" sz="2400" b="1" dirty="0"/>
              <a:t>Testing:</a:t>
            </a:r>
            <a:r>
              <a:rPr lang="en-US" altLang="en-US" sz="2400" dirty="0"/>
              <a:t> apply </a:t>
            </a:r>
            <a:r>
              <a:rPr lang="en-US" altLang="en-US" sz="2400" dirty="0">
                <a:solidFill>
                  <a:srgbClr val="0000FF"/>
                </a:solidFill>
              </a:rPr>
              <a:t>f</a:t>
            </a:r>
            <a:r>
              <a:rPr lang="en-US" altLang="en-US" sz="2400" dirty="0"/>
              <a:t> to a never before seen </a:t>
            </a:r>
            <a:r>
              <a:rPr lang="en-US" altLang="en-US" sz="2400" i="1" dirty="0"/>
              <a:t>test example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0000FF"/>
                </a:solidFill>
              </a:rPr>
              <a:t>x</a:t>
            </a:r>
            <a:r>
              <a:rPr lang="en-US" altLang="en-US" sz="2400" dirty="0"/>
              <a:t> and output the predicted value </a:t>
            </a:r>
            <a:r>
              <a:rPr lang="en-US" altLang="en-US" sz="2400" dirty="0">
                <a:solidFill>
                  <a:srgbClr val="0000FF"/>
                </a:solidFill>
              </a:rPr>
              <a:t>y = f(</a:t>
            </a:r>
            <a:r>
              <a:rPr lang="en-US" altLang="en-US" sz="2400" b="1" dirty="0">
                <a:solidFill>
                  <a:srgbClr val="0000FF"/>
                </a:solidFill>
              </a:rPr>
              <a:t>x</a:t>
            </a:r>
            <a:r>
              <a:rPr lang="en-US" altLang="en-US" sz="24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3240088" y="2933700"/>
            <a:ext cx="68421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4381501" y="2933700"/>
            <a:ext cx="685800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5334000" y="2590800"/>
            <a:ext cx="9144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5" name="TextBox 8"/>
          <p:cNvSpPr txBox="1">
            <a:spLocks noChangeArrowheads="1"/>
          </p:cNvSpPr>
          <p:nvPr/>
        </p:nvSpPr>
        <p:spPr bwMode="auto">
          <a:xfrm>
            <a:off x="3213100" y="32766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53256" name="TextBox 9"/>
          <p:cNvSpPr txBox="1">
            <a:spLocks noChangeArrowheads="1"/>
          </p:cNvSpPr>
          <p:nvPr/>
        </p:nvSpPr>
        <p:spPr bwMode="auto">
          <a:xfrm>
            <a:off x="3822700" y="3276600"/>
            <a:ext cx="1892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prediction function</a:t>
            </a:r>
          </a:p>
        </p:txBody>
      </p:sp>
      <p:sp>
        <p:nvSpPr>
          <p:cNvPr id="53257" name="TextBox 10"/>
          <p:cNvSpPr txBox="1">
            <a:spLocks noChangeArrowheads="1"/>
          </p:cNvSpPr>
          <p:nvPr/>
        </p:nvSpPr>
        <p:spPr bwMode="auto">
          <a:xfrm>
            <a:off x="5499100" y="3276600"/>
            <a:ext cx="1511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6581775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2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in a Nutshell</a:t>
            </a:r>
            <a:endParaRPr lang="en-US" alt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altLang="en-US" sz="2400"/>
              <a:t>Apply a prediction function to a feature representation of the image to get the desired output:</a:t>
            </a:r>
            <a:br>
              <a:rPr lang="en-US" altLang="en-US" sz="2400"/>
            </a:br>
            <a:endParaRPr lang="en-US" altLang="en-US" sz="2400"/>
          </a:p>
          <a:p>
            <a:pPr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			</a:t>
            </a:r>
            <a:r>
              <a:rPr lang="en-US" altLang="en-US" sz="6000">
                <a:solidFill>
                  <a:srgbClr val="0000FF"/>
                </a:solidFill>
              </a:rPr>
              <a:t>f(    ) = “apple”</a:t>
            </a:r>
          </a:p>
          <a:p>
            <a:pPr>
              <a:buFontTx/>
              <a:buNone/>
            </a:pPr>
            <a:r>
              <a:rPr lang="en-US" altLang="en-US" sz="6000">
                <a:solidFill>
                  <a:srgbClr val="0000FF"/>
                </a:solidFill>
              </a:rPr>
              <a:t>			f(    ) = “tomato”</a:t>
            </a:r>
          </a:p>
          <a:p>
            <a:pPr>
              <a:buFontTx/>
              <a:buNone/>
            </a:pPr>
            <a:r>
              <a:rPr lang="en-US" altLang="en-US" sz="6000">
                <a:solidFill>
                  <a:srgbClr val="0000FF"/>
                </a:solidFill>
              </a:rPr>
              <a:t>			f(    ) = “cow”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762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0"/>
            <a:ext cx="774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15000"/>
            <a:ext cx="774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15200" y="6581775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73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7315200" y="55626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Prediction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57800" y="990600"/>
            <a:ext cx="1600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Training Labels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6200" y="1570038"/>
            <a:ext cx="2438400" cy="3078162"/>
            <a:chOff x="228600" y="1417320"/>
            <a:chExt cx="2438400" cy="2849880"/>
          </a:xfrm>
        </p:grpSpPr>
        <p:sp>
          <p:nvSpPr>
            <p:cNvPr id="54296" name="TextBox 7"/>
            <p:cNvSpPr txBox="1">
              <a:spLocks noChangeArrowheads="1"/>
            </p:cNvSpPr>
            <p:nvPr/>
          </p:nvSpPr>
          <p:spPr bwMode="auto">
            <a:xfrm>
              <a:off x="533400" y="1417320"/>
              <a:ext cx="1828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cs typeface="Arial" panose="020B0604020202020204" pitchFamily="34" charset="0"/>
                </a:rPr>
                <a:t>Training Images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8600" y="1448185"/>
              <a:ext cx="2438400" cy="28190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410200" y="2438400"/>
            <a:ext cx="1371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54279" name="TextBox 13"/>
          <p:cNvSpPr txBox="1">
            <a:spLocks noChangeArrowheads="1"/>
          </p:cNvSpPr>
          <p:nvPr/>
        </p:nvSpPr>
        <p:spPr bwMode="auto">
          <a:xfrm>
            <a:off x="552450" y="838200"/>
            <a:ext cx="158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00400" y="2438400"/>
            <a:ext cx="152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Features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5908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8006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5821363" y="1981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03719" y="55626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Features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1894119" y="5867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54" name="TextBox 20"/>
          <p:cNvSpPr txBox="1">
            <a:spLocks noChangeArrowheads="1"/>
          </p:cNvSpPr>
          <p:nvPr/>
        </p:nvSpPr>
        <p:spPr bwMode="auto">
          <a:xfrm>
            <a:off x="620713" y="4800600"/>
            <a:ext cx="143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Testing</a:t>
            </a:r>
          </a:p>
        </p:txBody>
      </p:sp>
      <p:sp>
        <p:nvSpPr>
          <p:cNvPr id="10255" name="TextBox 21"/>
          <p:cNvSpPr txBox="1">
            <a:spLocks noChangeArrowheads="1"/>
          </p:cNvSpPr>
          <p:nvPr/>
        </p:nvSpPr>
        <p:spPr bwMode="auto">
          <a:xfrm>
            <a:off x="457200" y="6396038"/>
            <a:ext cx="1689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Test Image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68580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43800" y="2438400"/>
            <a:ext cx="152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Learned model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942119" y="55626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Learned model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332519" y="5867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24600" y="6581775"/>
            <a:ext cx="2819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Hoiem</a:t>
            </a: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 and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6781803" y="58674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42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2238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3880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"/>
            <a:ext cx="8229600" cy="1143000"/>
          </a:xfrm>
        </p:spPr>
        <p:txBody>
          <a:bodyPr/>
          <a:lstStyle/>
          <a:p>
            <a:r>
              <a:rPr lang="en-US" dirty="0"/>
              <a:t>ML in a Nutshell</a:t>
            </a:r>
          </a:p>
        </p:txBody>
      </p:sp>
    </p:spTree>
    <p:extLst>
      <p:ext uri="{BB962C8B-B14F-4D97-AF65-F5344CB8AC3E}">
        <p14:creationId xmlns:p14="http://schemas.microsoft.com/office/powerpoint/2010/main" val="193277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0254" grpId="0"/>
      <p:bldP spid="10255" grpId="0"/>
      <p:bldP spid="23" grpId="0" animBg="1"/>
      <p:bldP spid="24" grpId="0" animBg="1"/>
      <p:bldP spid="25" grpId="0" animBg="1"/>
      <p:bldP spid="26" grpId="0" animBg="1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do we want? </a:t>
            </a:r>
          </a:p>
          <a:p>
            <a:pPr lvl="1"/>
            <a:r>
              <a:rPr lang="en-US" dirty="0"/>
              <a:t>High accuracy on training data? </a:t>
            </a:r>
          </a:p>
          <a:p>
            <a:pPr lvl="1"/>
            <a:r>
              <a:rPr lang="en-US" dirty="0"/>
              <a:t>No, high accuracy on </a:t>
            </a:r>
            <a:r>
              <a:rPr lang="en-US" i="1" dirty="0"/>
              <a:t>unseen/new/test data!</a:t>
            </a:r>
          </a:p>
          <a:p>
            <a:pPr lvl="1"/>
            <a:r>
              <a:rPr lang="en-US" dirty="0"/>
              <a:t>Why is this tricky?</a:t>
            </a:r>
          </a:p>
          <a:p>
            <a:r>
              <a:rPr lang="en-US" dirty="0"/>
              <a:t>Training data</a:t>
            </a:r>
          </a:p>
          <a:p>
            <a:pPr lvl="1"/>
            <a:r>
              <a:rPr lang="en-US" dirty="0"/>
              <a:t>Features (x) and labels (y) used to learn mapping f</a:t>
            </a:r>
          </a:p>
          <a:p>
            <a:r>
              <a:rPr lang="en-US" dirty="0"/>
              <a:t>Test data</a:t>
            </a:r>
          </a:p>
          <a:p>
            <a:pPr lvl="1"/>
            <a:r>
              <a:rPr lang="en-US" dirty="0"/>
              <a:t>Features used to make a prediction</a:t>
            </a:r>
          </a:p>
          <a:p>
            <a:pPr lvl="1"/>
            <a:r>
              <a:rPr lang="en-US" dirty="0"/>
              <a:t>Labels only used to see how well we’ve learned f!!!</a:t>
            </a:r>
          </a:p>
          <a:p>
            <a:r>
              <a:rPr lang="en-US" dirty="0"/>
              <a:t>Validation data</a:t>
            </a:r>
          </a:p>
          <a:p>
            <a:pPr lvl="1"/>
            <a:r>
              <a:rPr lang="en-US" dirty="0"/>
              <a:t>Held-out set of the </a:t>
            </a:r>
            <a:r>
              <a:rPr lang="en-US" i="1" dirty="0"/>
              <a:t>training data</a:t>
            </a:r>
            <a:endParaRPr lang="en-US" dirty="0"/>
          </a:p>
          <a:p>
            <a:pPr lvl="1"/>
            <a:r>
              <a:rPr lang="en-US" dirty="0"/>
              <a:t>Can use both features and labels to tune </a:t>
            </a:r>
            <a:r>
              <a:rPr lang="en-US" i="1" dirty="0"/>
              <a:t>parameters</a:t>
            </a:r>
            <a:r>
              <a:rPr lang="en-US" dirty="0"/>
              <a:t> of the model we’re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158154" y="226646"/>
            <a:ext cx="3860800" cy="1266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vs Testing</a:t>
            </a:r>
          </a:p>
        </p:txBody>
      </p:sp>
    </p:spTree>
    <p:extLst>
      <p:ext uri="{BB962C8B-B14F-4D97-AF65-F5344CB8AC3E}">
        <p14:creationId xmlns:p14="http://schemas.microsoft.com/office/powerpoint/2010/main" val="396614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hope this would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Statistical estimation view:</a:t>
            </a:r>
          </a:p>
          <a:p>
            <a:pPr lvl="1"/>
            <a:r>
              <a:rPr lang="en-US" dirty="0"/>
              <a:t>x and y are </a:t>
            </a:r>
            <a:r>
              <a:rPr lang="en-US" i="1" dirty="0"/>
              <a:t>random</a:t>
            </a:r>
            <a:r>
              <a:rPr lang="en-US" dirty="0"/>
              <a:t> </a:t>
            </a:r>
            <a:r>
              <a:rPr lang="en-US" i="1" dirty="0"/>
              <a:t>variables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 = 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 (x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), …, 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/>
              <a:t>) 	~ P(X,Y)</a:t>
            </a:r>
          </a:p>
          <a:p>
            <a:pPr lvl="1"/>
            <a:r>
              <a:rPr lang="en-US" dirty="0"/>
              <a:t>Both training &amp; testing data sampled IID from P(X,Y)</a:t>
            </a:r>
          </a:p>
          <a:p>
            <a:pPr lvl="2"/>
            <a:r>
              <a:rPr lang="en-US" dirty="0"/>
              <a:t>IID: Independent and Identically Distributed</a:t>
            </a:r>
          </a:p>
          <a:p>
            <a:pPr lvl="1"/>
            <a:r>
              <a:rPr lang="en-US" dirty="0"/>
              <a:t>Learn on training set, have some hope of </a:t>
            </a:r>
            <a:r>
              <a:rPr lang="en-US" i="1" dirty="0"/>
              <a:t>generalizing</a:t>
            </a:r>
            <a:r>
              <a:rPr lang="en-US" dirty="0"/>
              <a:t> to test set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Adapted from </a:t>
            </a:r>
            <a:r>
              <a:rPr lang="en-US" sz="1100" dirty="0" err="1">
                <a:solidFill>
                  <a:prstClr val="black"/>
                </a:solidFill>
              </a:rPr>
              <a:t>Dhruv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Batra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machine learning algorithm has:</a:t>
            </a:r>
          </a:p>
          <a:p>
            <a:pPr lvl="1"/>
            <a:r>
              <a:rPr lang="en-US" dirty="0"/>
              <a:t>Data representation (x, y)</a:t>
            </a:r>
          </a:p>
          <a:p>
            <a:pPr lvl="1"/>
            <a:r>
              <a:rPr lang="en-US" dirty="0"/>
              <a:t>Problem representation</a:t>
            </a:r>
          </a:p>
          <a:p>
            <a:pPr lvl="1"/>
            <a:r>
              <a:rPr lang="en-US" dirty="0"/>
              <a:t>Evaluation / objective function</a:t>
            </a:r>
          </a:p>
          <a:p>
            <a:pPr lvl="1"/>
            <a:r>
              <a:rPr lang="en-US" dirty="0"/>
              <a:t>Optimization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19591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Adapted from Pedro </a:t>
            </a:r>
            <a:r>
              <a:rPr lang="en-US" sz="1100" dirty="0" err="1"/>
              <a:t>Domingos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2412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Data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Let’s brainstorm what our “X” should be for various “Y” prediction tasks…</a:t>
            </a:r>
          </a:p>
        </p:txBody>
      </p:sp>
    </p:spTree>
    <p:extLst>
      <p:ext uri="{BB962C8B-B14F-4D97-AF65-F5344CB8AC3E}">
        <p14:creationId xmlns:p14="http://schemas.microsoft.com/office/powerpoint/2010/main" val="3282225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Decision trees</a:t>
            </a: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Sets of rules / Logic programs</a:t>
            </a: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Instances</a:t>
            </a: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Graphical models (Bayes/Markov nets)</a:t>
            </a: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Neural networks</a:t>
            </a: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Support vector machines</a:t>
            </a: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Model ensembles</a:t>
            </a: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Etc.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18357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j-lt"/>
              </a:rPr>
              <a:t>Slide credit: Pedro </a:t>
            </a:r>
            <a:r>
              <a:rPr lang="en-US" sz="1100" dirty="0" err="1">
                <a:latin typeface="+mj-lt"/>
              </a:rPr>
              <a:t>Domingos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739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Accuracy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Precision and recall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Squared error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Likelihood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Posterior probability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Cost / Utility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Margin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Entropy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K-L divergence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Etc.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18357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j-lt"/>
              </a:rPr>
              <a:t>Slide credit: Pedro </a:t>
            </a:r>
            <a:r>
              <a:rPr lang="en-US" sz="1100" dirty="0" err="1">
                <a:latin typeface="+mj-lt"/>
              </a:rPr>
              <a:t>Domingos</a:t>
            </a:r>
            <a:endParaRPr lang="en-US" sz="1100" dirty="0">
              <a:latin typeface="+mj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/ objective function</a:t>
            </a:r>
          </a:p>
        </p:txBody>
      </p:sp>
    </p:spTree>
    <p:extLst>
      <p:ext uri="{BB962C8B-B14F-4D97-AF65-F5344CB8AC3E}">
        <p14:creationId xmlns:p14="http://schemas.microsoft.com/office/powerpoint/2010/main" val="2391669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Discrete / combinatorial optimization</a:t>
            </a:r>
          </a:p>
          <a:p>
            <a:pPr marL="700088" lvl="1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E.g. graph algorithms</a:t>
            </a:r>
          </a:p>
          <a:p>
            <a:pPr marL="400050" lvl="1" indent="0">
              <a:lnSpc>
                <a:spcPct val="80000"/>
              </a:lnSpc>
              <a:spcBef>
                <a:spcPts val="600"/>
              </a:spcBef>
              <a:buNone/>
            </a:pPr>
            <a:endParaRPr lang="en-US" dirty="0">
              <a:latin typeface="+mj-lt"/>
              <a:cs typeface="Arial" charset="0"/>
              <a:sym typeface="Arial" charset="0"/>
            </a:endParaRP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Continuous optimization</a:t>
            </a:r>
          </a:p>
          <a:p>
            <a:pPr marL="700088" lvl="1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+mj-lt"/>
                <a:cs typeface="Arial" charset="0"/>
                <a:sym typeface="Arial" charset="0"/>
              </a:rPr>
              <a:t>E.g. linear programming </a:t>
            </a:r>
          </a:p>
          <a:p>
            <a:pPr marL="400050" lvl="1" indent="0">
              <a:lnSpc>
                <a:spcPct val="80000"/>
              </a:lnSpc>
              <a:spcBef>
                <a:spcPts val="600"/>
              </a:spcBef>
              <a:buNone/>
            </a:pPr>
            <a:endParaRPr lang="en-US" dirty="0">
              <a:latin typeface="+mj-lt"/>
              <a:cs typeface="Arial" charset="0"/>
              <a:sym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30315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j-lt"/>
              </a:rPr>
              <a:t>Adapted from </a:t>
            </a:r>
            <a:r>
              <a:rPr lang="en-US" sz="1100" dirty="0" err="1">
                <a:latin typeface="+mj-lt"/>
              </a:rPr>
              <a:t>Dhruv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Batra</a:t>
            </a:r>
            <a:r>
              <a:rPr lang="en-US" sz="1100" dirty="0">
                <a:latin typeface="+mj-lt"/>
              </a:rPr>
              <a:t>, image from Wikipedia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2050" name="Picture 2" descr=" \begin{align}&#10;&amp; \text{maximize}   &amp;&amp; \mathbf{c}^\mathrm{T} \mathbf{x}\\&#10;&amp; \text{subject to} &amp;&amp; A \mathbf{x} \leq \mathbf{b} \\&#10;&amp; \text{and} &amp;&amp; \mathbf{x} \ge \mathbf{0}&#10;\end{align}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31" y="4244489"/>
            <a:ext cx="158115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4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Karin Cox</a:t>
            </a:r>
          </a:p>
          <a:p>
            <a:r>
              <a:rPr lang="en-US" b="1" dirty="0"/>
              <a:t>Office: </a:t>
            </a:r>
            <a:r>
              <a:rPr lang="en-US" dirty="0" err="1"/>
              <a:t>Sennott</a:t>
            </a:r>
            <a:r>
              <a:rPr lang="en-US" dirty="0"/>
              <a:t> Square 6150</a:t>
            </a:r>
            <a:endParaRPr lang="en-US" b="1" dirty="0"/>
          </a:p>
          <a:p>
            <a:r>
              <a:rPr lang="en-US" b="1" dirty="0"/>
              <a:t>Office hours: </a:t>
            </a:r>
            <a:r>
              <a:rPr lang="en-US" dirty="0"/>
              <a:t>TBD</a:t>
            </a:r>
          </a:p>
          <a:p>
            <a:pPr lvl="1"/>
            <a:r>
              <a:rPr lang="en-US" dirty="0"/>
              <a:t>Do the Doodle by the end of Friday: </a:t>
            </a:r>
            <a:r>
              <a:rPr lang="en-US" dirty="0">
                <a:hlinkClick r:id="rId2"/>
              </a:rPr>
              <a:t>https://doodle.com/poll/r8kbccezcrzuuh8a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7776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Learning Task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8575"/>
            <a:ext cx="7772400" cy="89871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dirty="0"/>
              <a:t>  </a:t>
            </a:r>
            <a:r>
              <a:rPr lang="en-US" sz="2800" dirty="0"/>
              <a:t>Improve on task, T, with respect 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/>
              <a:t>performance metric, P, based on experience, E.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904875" y="2851150"/>
            <a:ext cx="76660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969963" y="2281238"/>
            <a:ext cx="74834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1085850" y="2439988"/>
            <a:ext cx="7119938" cy="5191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T: Categorize email messages as spam or legitimate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P: Percentage of email messages correctly classified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E: Database of emails, some with human-given labels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endParaRPr lang="en-US" dirty="0"/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T: Recognizing hand-written words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P: Percentage of words correctly classified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E: Database of human-labeled images of handwritten words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endParaRPr lang="en-US" dirty="0"/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T: Playing checkers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P: Percentage of games won against an arbitrary opponent 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E: Playing practice games against itself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endParaRPr lang="en-US" dirty="0"/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T: Driving on four-lane highways using vision sensors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P: Average distance traveled before a human-judged error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E: A sequence of images and steering commands recorded while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     observing a human driver.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endParaRPr lang="en-US" dirty="0"/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endParaRPr lang="en-US" dirty="0"/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endParaRPr lang="en-US" dirty="0"/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endParaRPr lang="en-US" dirty="0"/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96390"/>
            <a:ext cx="1608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credit: Ray Mooney</a:t>
            </a:r>
          </a:p>
        </p:txBody>
      </p:sp>
    </p:spTree>
    <p:extLst>
      <p:ext uri="{BB962C8B-B14F-4D97-AF65-F5344CB8AC3E}">
        <p14:creationId xmlns:p14="http://schemas.microsoft.com/office/powerpoint/2010/main" val="257733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Supervised learning</a:t>
            </a:r>
          </a:p>
          <a:p>
            <a:pPr lvl="1"/>
            <a:r>
              <a:rPr lang="en-US" dirty="0"/>
              <a:t>Training data includes desired outputs</a:t>
            </a:r>
          </a:p>
          <a:p>
            <a:endParaRPr lang="en-US" dirty="0"/>
          </a:p>
          <a:p>
            <a:r>
              <a:rPr lang="en-US" dirty="0"/>
              <a:t>Unsupervised learning</a:t>
            </a:r>
          </a:p>
          <a:p>
            <a:pPr lvl="1"/>
            <a:r>
              <a:rPr lang="en-US" dirty="0"/>
              <a:t>Training data does not include desired outputs</a:t>
            </a:r>
          </a:p>
          <a:p>
            <a:endParaRPr lang="en-US" dirty="0"/>
          </a:p>
          <a:p>
            <a:r>
              <a:rPr lang="en-US" dirty="0"/>
              <a:t>Weakly or Semi-supervised learning</a:t>
            </a:r>
          </a:p>
          <a:p>
            <a:pPr lvl="1"/>
            <a:r>
              <a:rPr lang="en-US" dirty="0"/>
              <a:t>Training data includes a few desired outputs</a:t>
            </a:r>
          </a:p>
          <a:p>
            <a:endParaRPr lang="en-US" dirty="0"/>
          </a:p>
          <a:p>
            <a:r>
              <a:rPr lang="en-US" dirty="0"/>
              <a:t>Reinforcement learning</a:t>
            </a:r>
          </a:p>
          <a:p>
            <a:pPr lvl="1"/>
            <a:r>
              <a:rPr lang="en-US" dirty="0"/>
              <a:t>Rewards from sequence of actions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credit: </a:t>
            </a:r>
            <a:r>
              <a:rPr lang="en-US" sz="1100" dirty="0" err="1"/>
              <a:t>Dhruv</a:t>
            </a:r>
            <a:r>
              <a:rPr lang="en-US" sz="1100" dirty="0"/>
              <a:t> </a:t>
            </a:r>
            <a:r>
              <a:rPr lang="en-US" sz="1100" dirty="0" err="1"/>
              <a:t>Batra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740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Prediction Tasks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479045" y="18288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9045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Classification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2412245" y="20574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536445" y="20574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4289" y="198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5645" y="1981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y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479045" y="28194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9045" y="2971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Regression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2412245" y="30480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5536445" y="30480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4289" y="2971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55645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17645" y="2030907"/>
            <a:ext cx="84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Discrete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1445" y="3021507"/>
            <a:ext cx="10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Continuous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3479045" y="48006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9045" y="495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Clustering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2412245" y="50292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536445" y="50292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64289" y="4953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55645" y="495300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x'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7441445" y="5002707"/>
            <a:ext cx="1072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Discrete ID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3497646" y="57150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97646" y="5754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Dimensionality</a:t>
            </a:r>
            <a:br>
              <a:rPr lang="en-US" sz="1800" dirty="0"/>
            </a:br>
            <a:r>
              <a:rPr lang="en-US" sz="1800" dirty="0"/>
              <a:t>Reduction</a:t>
            </a:r>
          </a:p>
        </p:txBody>
      </p:sp>
      <p:sp>
        <p:nvSpPr>
          <p:cNvPr id="32" name="Right Arrow 31"/>
          <p:cNvSpPr/>
          <p:nvPr/>
        </p:nvSpPr>
        <p:spPr bwMode="auto">
          <a:xfrm>
            <a:off x="2430846" y="59436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5555046" y="59436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82890" y="5867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74246" y="586740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x'</a:t>
            </a:r>
            <a:endParaRPr lang="en-US" sz="1800" dirty="0"/>
          </a:p>
        </p:txBody>
      </p:sp>
      <p:sp>
        <p:nvSpPr>
          <p:cNvPr id="36" name="TextBox 35"/>
          <p:cNvSpPr txBox="1"/>
          <p:nvPr/>
        </p:nvSpPr>
        <p:spPr>
          <a:xfrm>
            <a:off x="7449834" y="5917107"/>
            <a:ext cx="10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Continuous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904" y="1371600"/>
            <a:ext cx="300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Supervised Learning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3904" y="4114800"/>
            <a:ext cx="334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Unsupervised Learning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6596390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Adapted from </a:t>
            </a:r>
            <a:r>
              <a:rPr lang="en-US" sz="1100" dirty="0" err="1"/>
              <a:t>Dhruv</a:t>
            </a:r>
            <a:r>
              <a:rPr lang="en-US" sz="1100" dirty="0"/>
              <a:t> </a:t>
            </a:r>
            <a:r>
              <a:rPr lang="en-US" sz="1100" dirty="0" err="1"/>
              <a:t>Batra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678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0142F9-7D3B-4D11-8F23-4B32298C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ML World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EA7F21C-D186-4605-B648-610A6B6B7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8078CAF-C021-4FB8-A990-A4417520D5B0}"/>
              </a:ext>
            </a:extLst>
          </p:cNvPr>
          <p:cNvSpPr txBox="1"/>
          <p:nvPr/>
        </p:nvSpPr>
        <p:spPr>
          <a:xfrm>
            <a:off x="0" y="6611779"/>
            <a:ext cx="5408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https://blogs.sas.com/content/subconsciousmusings/2017/04/12/machine-learning-algorithm-use/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950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Solving a ML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Spam or not?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96390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</a:t>
            </a:r>
            <a:r>
              <a:rPr lang="en-US" sz="1100" dirty="0" err="1">
                <a:solidFill>
                  <a:prstClr val="black"/>
                </a:solidFill>
              </a:rPr>
              <a:t>Dhruv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Batra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9" name="Picture 8" descr="Screen Shot 2015-01-21 at 3.00.3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2114"/>
            <a:ext cx="6421534" cy="209073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30590" y="2374710"/>
            <a:ext cx="7131522" cy="4483290"/>
            <a:chOff x="1552133" y="2085310"/>
            <a:chExt cx="7591867" cy="4772690"/>
          </a:xfrm>
        </p:grpSpPr>
        <p:pic>
          <p:nvPicPr>
            <p:cNvPr id="13" name="Picture 12" descr="Screen Shot 2015-01-21 at 3.03.04 P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2085310"/>
              <a:ext cx="5791200" cy="47726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52133" y="4470496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vs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96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Spam Emails</a:t>
            </a:r>
          </a:p>
          <a:p>
            <a:pPr lvl="1"/>
            <a:r>
              <a:rPr lang="en-US" dirty="0"/>
              <a:t>a lot of words like </a:t>
            </a:r>
          </a:p>
          <a:p>
            <a:pPr lvl="2"/>
            <a:r>
              <a:rPr lang="en-US" dirty="0"/>
              <a:t>“money”</a:t>
            </a:r>
          </a:p>
          <a:p>
            <a:pPr lvl="2"/>
            <a:r>
              <a:rPr lang="en-US" dirty="0"/>
              <a:t>“free”</a:t>
            </a:r>
          </a:p>
          <a:p>
            <a:pPr lvl="2"/>
            <a:r>
              <a:rPr lang="en-US" dirty="0"/>
              <a:t>“bank account”</a:t>
            </a:r>
          </a:p>
          <a:p>
            <a:endParaRPr lang="en-US" dirty="0"/>
          </a:p>
          <a:p>
            <a:r>
              <a:rPr lang="en-US" dirty="0"/>
              <a:t>Regular Emails</a:t>
            </a:r>
          </a:p>
          <a:p>
            <a:pPr lvl="1"/>
            <a:r>
              <a:rPr lang="en-US" dirty="0"/>
              <a:t>word usage pattern is more spread out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</a:t>
            </a:r>
            <a:r>
              <a:rPr lang="en-US" sz="1100" dirty="0" err="1">
                <a:solidFill>
                  <a:prstClr val="black"/>
                </a:solidFill>
              </a:rPr>
              <a:t>Dhruv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Batra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Fei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Sha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48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strategy: Let’s count!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866900"/>
            <a:ext cx="3276600" cy="4639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1860" y="2095500"/>
            <a:ext cx="1637639" cy="167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8621" y="1485900"/>
            <a:ext cx="16596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</a:rPr>
              <a:t>This is 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596390"/>
            <a:ext cx="2212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Adapted from </a:t>
            </a:r>
            <a:r>
              <a:rPr lang="en-US" sz="1100" dirty="0" err="1">
                <a:solidFill>
                  <a:prstClr val="black"/>
                </a:solidFill>
              </a:rPr>
              <a:t>Dhruv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Batra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Fei</a:t>
            </a:r>
            <a:r>
              <a:rPr lang="en-US" sz="1100" dirty="0">
                <a:solidFill>
                  <a:prstClr val="black"/>
                </a:solidFill>
              </a:rPr>
              <a:t> Sha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42361" y="1479570"/>
            <a:ext cx="14125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</a:rPr>
              <a:t>This is Y</a:t>
            </a:r>
          </a:p>
        </p:txBody>
      </p:sp>
      <p:pic>
        <p:nvPicPr>
          <p:cNvPr id="13" name="Picture 12" descr="Screen Shot 2015-01-21 at 3.00.35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88"/>
          <a:stretch/>
        </p:blipFill>
        <p:spPr>
          <a:xfrm>
            <a:off x="81916" y="4756863"/>
            <a:ext cx="3137377" cy="1456909"/>
          </a:xfrm>
          <a:prstGeom prst="rect">
            <a:avLst/>
          </a:prstGeom>
        </p:spPr>
      </p:pic>
      <p:pic>
        <p:nvPicPr>
          <p:cNvPr id="16" name="Picture 15" descr="Screen Shot 2015-01-21 at 3.03.04 PM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75" b="47013"/>
          <a:stretch/>
        </p:blipFill>
        <p:spPr>
          <a:xfrm>
            <a:off x="81916" y="1939567"/>
            <a:ext cx="3118484" cy="2375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05904" y="3510290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= 1 о</a:t>
            </a:r>
            <a:r>
              <a:rPr lang="en-US" sz="2800" dirty="0"/>
              <a:t>r 0? </a:t>
            </a:r>
          </a:p>
        </p:txBody>
      </p:sp>
    </p:spTree>
    <p:extLst>
      <p:ext uri="{BB962C8B-B14F-4D97-AF65-F5344CB8AC3E}">
        <p14:creationId xmlns:p14="http://schemas.microsoft.com/office/powerpoint/2010/main" val="36570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79160"/>
            <a:ext cx="9144000" cy="4993040"/>
          </a:xfrm>
          <a:prstGeom prst="rect">
            <a:avLst/>
          </a:prstGeom>
        </p:spPr>
      </p:pic>
      <p:grpSp>
        <p:nvGrpSpPr>
          <p:cNvPr id="6" name="Group 15"/>
          <p:cNvGrpSpPr/>
          <p:nvPr/>
        </p:nvGrpSpPr>
        <p:grpSpPr>
          <a:xfrm>
            <a:off x="3818313" y="4114800"/>
            <a:ext cx="2277687" cy="2570783"/>
            <a:chOff x="3818313" y="4114800"/>
            <a:chExt cx="2277687" cy="2570783"/>
          </a:xfrm>
        </p:grpSpPr>
        <p:sp>
          <p:nvSpPr>
            <p:cNvPr id="10" name="Oval 9"/>
            <p:cNvSpPr/>
            <p:nvPr/>
          </p:nvSpPr>
          <p:spPr bwMode="auto">
            <a:xfrm>
              <a:off x="4299772" y="4114800"/>
              <a:ext cx="834231" cy="1947446"/>
            </a:xfrm>
            <a:prstGeom prst="ellipse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200">
                <a:solidFill>
                  <a:prstClr val="black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8313" y="6100807"/>
              <a:ext cx="227768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Where do the weights come from?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Weigh counts and sum to get prediction 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76200" y="4114800"/>
            <a:ext cx="1872428" cy="2167354"/>
            <a:chOff x="76200" y="4114800"/>
            <a:chExt cx="1872428" cy="2167354"/>
          </a:xfrm>
        </p:grpSpPr>
        <p:sp>
          <p:nvSpPr>
            <p:cNvPr id="8" name="Oval 7"/>
            <p:cNvSpPr/>
            <p:nvPr/>
          </p:nvSpPr>
          <p:spPr bwMode="auto">
            <a:xfrm>
              <a:off x="300831" y="4114800"/>
              <a:ext cx="685800" cy="1752600"/>
            </a:xfrm>
            <a:prstGeom prst="ellipse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200">
                <a:solidFill>
                  <a:prstClr val="black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" y="5943600"/>
              <a:ext cx="18724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Why these words?</a:t>
              </a:r>
            </a:p>
          </p:txBody>
        </p:sp>
      </p:grpSp>
      <p:sp>
        <p:nvSpPr>
          <p:cNvPr id="14" name="Oval 13"/>
          <p:cNvSpPr/>
          <p:nvPr/>
        </p:nvSpPr>
        <p:spPr bwMode="auto">
          <a:xfrm>
            <a:off x="7315200" y="2408832"/>
            <a:ext cx="1752600" cy="1718846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96390"/>
            <a:ext cx="2212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Adapted from </a:t>
            </a:r>
            <a:r>
              <a:rPr lang="en-US" sz="1100" dirty="0" err="1">
                <a:solidFill>
                  <a:prstClr val="black"/>
                </a:solidFill>
              </a:rPr>
              <a:t>Dhruv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Batra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Fei</a:t>
            </a:r>
            <a:r>
              <a:rPr lang="en-US" sz="1100" dirty="0">
                <a:solidFill>
                  <a:prstClr val="black"/>
                </a:solidFill>
              </a:rPr>
              <a:t> Sha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6900" y="3733800"/>
            <a:ext cx="4619625" cy="2862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43575" y="1417638"/>
            <a:ext cx="3400425" cy="4593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 descr="Screen Shot 2015-01-21 at 3.03.04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2744" b="47013"/>
          <a:stretch/>
        </p:blipFill>
        <p:spPr>
          <a:xfrm>
            <a:off x="81917" y="1939567"/>
            <a:ext cx="1761998" cy="20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not just hand-code these weights?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letting the data do the work rather than develop hand-code classification rules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machine</a:t>
            </a:r>
            <a:r>
              <a:rPr lang="en-US" dirty="0"/>
              <a:t> is </a:t>
            </a:r>
            <a:r>
              <a:rPr lang="en-US" i="1" dirty="0"/>
              <a:t>learning</a:t>
            </a:r>
            <a:r>
              <a:rPr lang="en-US" dirty="0"/>
              <a:t> to program itself</a:t>
            </a:r>
          </a:p>
          <a:p>
            <a:endParaRPr lang="en-US" dirty="0"/>
          </a:p>
          <a:p>
            <a:r>
              <a:rPr lang="en-US" dirty="0"/>
              <a:t>But there are challenges…</a:t>
            </a:r>
          </a:p>
        </p:txBody>
      </p:sp>
    </p:spTree>
    <p:extLst>
      <p:ext uri="{BB962C8B-B14F-4D97-AF65-F5344CB8AC3E}">
        <p14:creationId xmlns:p14="http://schemas.microsoft.com/office/powerpoint/2010/main" val="25584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Klingon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Mlingon</a:t>
            </a:r>
            <a:r>
              <a:rPr lang="en-US" dirty="0"/>
              <a:t>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Data</a:t>
            </a:r>
          </a:p>
          <a:p>
            <a:pPr lvl="1"/>
            <a:r>
              <a:rPr lang="en-US" dirty="0"/>
              <a:t>Klingon: </a:t>
            </a:r>
            <a:r>
              <a:rPr lang="en-US" dirty="0" err="1"/>
              <a:t>klix</a:t>
            </a:r>
            <a:r>
              <a:rPr lang="en-US" dirty="0"/>
              <a:t>, </a:t>
            </a:r>
            <a:r>
              <a:rPr lang="en-US" dirty="0" err="1"/>
              <a:t>kour</a:t>
            </a:r>
            <a:r>
              <a:rPr lang="en-US" dirty="0"/>
              <a:t>, </a:t>
            </a:r>
            <a:r>
              <a:rPr lang="en-US" dirty="0" err="1"/>
              <a:t>koop</a:t>
            </a:r>
            <a:endParaRPr lang="en-US" dirty="0"/>
          </a:p>
          <a:p>
            <a:pPr lvl="1"/>
            <a:r>
              <a:rPr lang="en-US" dirty="0" err="1"/>
              <a:t>Mlingon</a:t>
            </a:r>
            <a:r>
              <a:rPr lang="en-US" dirty="0"/>
              <a:t>: moo, </a:t>
            </a:r>
            <a:r>
              <a:rPr lang="en-US" dirty="0" err="1"/>
              <a:t>maa</a:t>
            </a:r>
            <a:r>
              <a:rPr lang="en-US" dirty="0"/>
              <a:t>, </a:t>
            </a:r>
            <a:r>
              <a:rPr lang="en-US" dirty="0" err="1"/>
              <a:t>mou</a:t>
            </a:r>
            <a:endParaRPr lang="en-US" dirty="0"/>
          </a:p>
          <a:p>
            <a:endParaRPr lang="en-US" dirty="0"/>
          </a:p>
          <a:p>
            <a:r>
              <a:rPr lang="en-US" dirty="0"/>
              <a:t>Testing Data: </a:t>
            </a:r>
            <a:r>
              <a:rPr lang="en-US" dirty="0" err="1"/>
              <a:t>kap</a:t>
            </a:r>
            <a:endParaRPr lang="en-US" dirty="0"/>
          </a:p>
          <a:p>
            <a:endParaRPr lang="en-US" dirty="0"/>
          </a:p>
          <a:p>
            <a:r>
              <a:rPr lang="en-US" dirty="0"/>
              <a:t>Which language? Why?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</a:t>
            </a:r>
            <a:r>
              <a:rPr lang="en-US" sz="1100" dirty="0" err="1">
                <a:solidFill>
                  <a:prstClr val="black"/>
                </a:solidFill>
              </a:rPr>
              <a:t>Dhruv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Batra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4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Time: </a:t>
            </a:r>
            <a:r>
              <a:rPr lang="en-US" dirty="0" smtClean="0"/>
              <a:t>Friday, 9am and 1pm</a:t>
            </a:r>
          </a:p>
          <a:p>
            <a:r>
              <a:rPr lang="en-US" b="1" dirty="0" smtClean="0"/>
              <a:t>Room: </a:t>
            </a:r>
            <a:r>
              <a:rPr lang="en-US" dirty="0" err="1" smtClean="0"/>
              <a:t>Sennott</a:t>
            </a:r>
            <a:r>
              <a:rPr lang="en-US" dirty="0" smtClean="0"/>
              <a:t> Square 6110</a:t>
            </a:r>
          </a:p>
          <a:p>
            <a:r>
              <a:rPr lang="en-US" b="1" dirty="0" smtClean="0"/>
              <a:t>Instructor: </a:t>
            </a:r>
            <a:r>
              <a:rPr lang="en-US" dirty="0" smtClean="0"/>
              <a:t>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824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 saw her duck”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2237874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96390"/>
            <a:ext cx="3114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</a:t>
            </a:r>
            <a:r>
              <a:rPr lang="en-US" sz="1100" dirty="0" err="1">
                <a:solidFill>
                  <a:prstClr val="black"/>
                </a:solidFill>
              </a:rPr>
              <a:t>Dhruv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Batra</a:t>
            </a:r>
            <a:r>
              <a:rPr lang="en-US" sz="1100" dirty="0">
                <a:solidFill>
                  <a:prstClr val="black"/>
                </a:solidFill>
              </a:rPr>
              <a:t>, figure credit: Liang Huang</a:t>
            </a:r>
          </a:p>
        </p:txBody>
      </p:sp>
    </p:spTree>
    <p:extLst>
      <p:ext uri="{BB962C8B-B14F-4D97-AF65-F5344CB8AC3E}">
        <p14:creationId xmlns:p14="http://schemas.microsoft.com/office/powerpoint/2010/main" val="419181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 saw her duck”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2237874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506" y="1447800"/>
            <a:ext cx="3227294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96390"/>
            <a:ext cx="3114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</a:t>
            </a:r>
            <a:r>
              <a:rPr lang="en-US" sz="1100" dirty="0" err="1">
                <a:solidFill>
                  <a:prstClr val="black"/>
                </a:solidFill>
              </a:rPr>
              <a:t>Dhruv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Batra</a:t>
            </a:r>
            <a:r>
              <a:rPr lang="en-US" sz="1100" dirty="0">
                <a:solidFill>
                  <a:prstClr val="black"/>
                </a:solidFill>
              </a:rPr>
              <a:t>, figure credit: Liang Huang</a:t>
            </a:r>
          </a:p>
        </p:txBody>
      </p:sp>
    </p:spTree>
    <p:extLst>
      <p:ext uri="{BB962C8B-B14F-4D97-AF65-F5344CB8AC3E}">
        <p14:creationId xmlns:p14="http://schemas.microsoft.com/office/powerpoint/2010/main" val="13643491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 saw her duck”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2237874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506" y="1447800"/>
            <a:ext cx="3227294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1625" y="1447800"/>
            <a:ext cx="3632375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96390"/>
            <a:ext cx="3114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</a:t>
            </a:r>
            <a:r>
              <a:rPr lang="en-US" sz="1100" dirty="0" err="1">
                <a:solidFill>
                  <a:prstClr val="black"/>
                </a:solidFill>
              </a:rPr>
              <a:t>Dhruv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Batra</a:t>
            </a:r>
            <a:r>
              <a:rPr lang="en-US" sz="1100" dirty="0">
                <a:solidFill>
                  <a:prstClr val="black"/>
                </a:solidFill>
              </a:rPr>
              <a:t>, figure credit: Liang Huang</a:t>
            </a:r>
          </a:p>
        </p:txBody>
      </p:sp>
    </p:spTree>
    <p:extLst>
      <p:ext uri="{BB962C8B-B14F-4D97-AF65-F5344CB8AC3E}">
        <p14:creationId xmlns:p14="http://schemas.microsoft.com/office/powerpoint/2010/main" val="9324871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“I saw her duck with a telescope…”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2237874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506" y="1447800"/>
            <a:ext cx="3227294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1625" y="1447800"/>
            <a:ext cx="3632375" cy="27432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8" idx="2"/>
          </p:cNvCxnSpPr>
          <p:nvPr/>
        </p:nvCxnSpPr>
        <p:spPr bwMode="auto">
          <a:xfrm flipH="1">
            <a:off x="457200" y="4191000"/>
            <a:ext cx="661737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</p:cNvCxnSpPr>
          <p:nvPr/>
        </p:nvCxnSpPr>
        <p:spPr bwMode="auto">
          <a:xfrm>
            <a:off x="1118937" y="4191000"/>
            <a:ext cx="557463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H="1">
            <a:off x="3657600" y="4191000"/>
            <a:ext cx="661737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4319337" y="4191000"/>
            <a:ext cx="557463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7010400" y="4191000"/>
            <a:ext cx="661737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7672137" y="4191000"/>
            <a:ext cx="557463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6596390"/>
            <a:ext cx="3114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</a:t>
            </a:r>
            <a:r>
              <a:rPr lang="en-US" sz="1100" dirty="0" err="1">
                <a:solidFill>
                  <a:prstClr val="black"/>
                </a:solidFill>
              </a:rPr>
              <a:t>Dhruv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Batra</a:t>
            </a:r>
            <a:r>
              <a:rPr lang="en-US" sz="1100" dirty="0">
                <a:solidFill>
                  <a:prstClr val="black"/>
                </a:solidFill>
              </a:rPr>
              <a:t>, figure credit: Liang Huang</a:t>
            </a:r>
          </a:p>
        </p:txBody>
      </p:sp>
    </p:spTree>
    <p:extLst>
      <p:ext uri="{BB962C8B-B14F-4D97-AF65-F5344CB8AC3E}">
        <p14:creationId xmlns:p14="http://schemas.microsoft.com/office/powerpoint/2010/main" val="29993753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kern="1200" dirty="0"/>
              <a:t>What humans see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0654" y="1447972"/>
            <a:ext cx="3327816" cy="41597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596390"/>
            <a:ext cx="1577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Larry </a:t>
            </a:r>
            <a:r>
              <a:rPr lang="en-US" sz="1100" dirty="0" err="1">
                <a:solidFill>
                  <a:prstClr val="black"/>
                </a:solidFill>
              </a:rPr>
              <a:t>Zitnick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 eaLnBrk="1" fontAlgn="auto" hangingPunct="1">
              <a:spcAft>
                <a:spcPts val="0"/>
              </a:spcAft>
              <a:defRPr/>
            </a:pPr>
            <a:r>
              <a:rPr lang="en-US" kern="1200" dirty="0"/>
              <a:t>What </a:t>
            </a:r>
            <a:r>
              <a:rPr lang="en-US" dirty="0"/>
              <a:t>computers see</a:t>
            </a:r>
            <a:endParaRPr lang="en-US" kern="1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18151" y="1418286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3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73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73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73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773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731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731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7731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7731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7731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0654" y="1420159"/>
            <a:ext cx="3327816" cy="41597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6596390"/>
            <a:ext cx="1577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Larry </a:t>
            </a:r>
            <a:r>
              <a:rPr lang="en-US" sz="1100" dirty="0" err="1">
                <a:solidFill>
                  <a:prstClr val="black"/>
                </a:solidFill>
              </a:rPr>
              <a:t>Zitnick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3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challenges: ambiguity and context</a:t>
            </a:r>
          </a:p>
          <a:p>
            <a:r>
              <a:rPr lang="en-US" dirty="0"/>
              <a:t>Machines take data representations too literally</a:t>
            </a:r>
          </a:p>
          <a:p>
            <a:r>
              <a:rPr lang="en-US" dirty="0"/>
              <a:t>Humans are much better than machines at generalization, which is needed since test data will rarely look exactly like the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12049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might it be hard to:</a:t>
            </a:r>
          </a:p>
          <a:p>
            <a:pPr lvl="1"/>
            <a:r>
              <a:rPr lang="en-US" dirty="0"/>
              <a:t>Predict if a viewer will like a movie?</a:t>
            </a:r>
          </a:p>
          <a:p>
            <a:pPr lvl="1"/>
            <a:r>
              <a:rPr lang="en-US" dirty="0"/>
              <a:t>Recognize cars in images?</a:t>
            </a:r>
          </a:p>
          <a:p>
            <a:pPr lvl="1"/>
            <a:r>
              <a:rPr lang="en-US" dirty="0"/>
              <a:t>Translate between languages?</a:t>
            </a:r>
          </a:p>
        </p:txBody>
      </p:sp>
    </p:spTree>
    <p:extLst>
      <p:ext uri="{BB962C8B-B14F-4D97-AF65-F5344CB8AC3E}">
        <p14:creationId xmlns:p14="http://schemas.microsoft.com/office/powerpoint/2010/main" val="109106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/>
              <a:t>The Time is Ripe to Study ML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basic effective and efficient algorithms available.</a:t>
            </a:r>
          </a:p>
          <a:p>
            <a:r>
              <a:rPr lang="en-US"/>
              <a:t>Large amounts of on-line data available.</a:t>
            </a:r>
          </a:p>
          <a:p>
            <a:r>
              <a:rPr lang="en-US"/>
              <a:t>Large amounts of computational resources available.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1608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Ray Mooney</a:t>
            </a:r>
          </a:p>
        </p:txBody>
      </p:sp>
    </p:spTree>
    <p:extLst>
      <p:ext uri="{BB962C8B-B14F-4D97-AF65-F5344CB8AC3E}">
        <p14:creationId xmlns:p14="http://schemas.microsoft.com/office/powerpoint/2010/main" val="35161257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ML fit in?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333" y="1187354"/>
            <a:ext cx="8697335" cy="53658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96390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</a:t>
            </a:r>
            <a:r>
              <a:rPr lang="en-US" sz="1100" dirty="0" err="1">
                <a:solidFill>
                  <a:prstClr val="black"/>
                </a:solidFill>
              </a:rPr>
              <a:t>Dhruv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Batra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Fei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Sha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6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learn the basic machine learning techniques, both from a theoretical and practical perspective</a:t>
            </a:r>
          </a:p>
          <a:p>
            <a:r>
              <a:rPr lang="en-US" dirty="0"/>
              <a:t>To practice implementing and using these techniques for simple problems</a:t>
            </a:r>
          </a:p>
          <a:p>
            <a:r>
              <a:rPr lang="en-US" dirty="0"/>
              <a:t>To understand the advantages/disadvantages of machine learning algorithms and how they relate to each other </a:t>
            </a:r>
          </a:p>
        </p:txBody>
      </p:sp>
    </p:spTree>
    <p:extLst>
      <p:ext uri="{BB962C8B-B14F-4D97-AF65-F5344CB8AC3E}">
        <p14:creationId xmlns:p14="http://schemas.microsoft.com/office/powerpoint/2010/main" val="10290407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Blitz introductions</a:t>
            </a:r>
          </a:p>
          <a:p>
            <a:r>
              <a:rPr lang="en-US" dirty="0"/>
              <a:t>What is machine learning?</a:t>
            </a:r>
          </a:p>
          <a:p>
            <a:pPr lvl="1"/>
            <a:r>
              <a:rPr lang="en-US" dirty="0"/>
              <a:t>Example problems and tasks</a:t>
            </a:r>
          </a:p>
          <a:p>
            <a:pPr lvl="1"/>
            <a:r>
              <a:rPr lang="en-US" dirty="0"/>
              <a:t>ML in a nutshell</a:t>
            </a:r>
          </a:p>
          <a:p>
            <a:pPr lvl="1"/>
            <a:r>
              <a:rPr lang="en-US" dirty="0"/>
              <a:t>Challenges</a:t>
            </a:r>
          </a:p>
          <a:p>
            <a:pPr lvl="1"/>
            <a:r>
              <a:rPr lang="en-US" dirty="0"/>
              <a:t>Measuring performance   </a:t>
            </a:r>
          </a:p>
          <a:p>
            <a:r>
              <a:rPr lang="en-US" dirty="0"/>
              <a:t>Review </a:t>
            </a:r>
          </a:p>
          <a:p>
            <a:pPr lvl="1"/>
            <a:r>
              <a:rPr lang="en-US" dirty="0"/>
              <a:t>Linear algebra</a:t>
            </a:r>
          </a:p>
          <a:p>
            <a:pPr lvl="1"/>
            <a:r>
              <a:rPr lang="en-US" dirty="0"/>
              <a:t>Calculus </a:t>
            </a:r>
          </a:p>
          <a:p>
            <a:r>
              <a:rPr lang="en-US" dirty="0" err="1"/>
              <a:t>Matlab</a:t>
            </a:r>
            <a:r>
              <a:rPr lang="en-US" dirty="0"/>
              <a:t> tutorial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F2D2AC9-617A-43EF-9296-0CDC05C7059B}"/>
              </a:ext>
            </a:extLst>
          </p:cNvPr>
          <p:cNvSpPr/>
          <p:nvPr/>
        </p:nvSpPr>
        <p:spPr>
          <a:xfrm>
            <a:off x="281354" y="3912578"/>
            <a:ext cx="8625254" cy="2286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</a:t>
            </a:r>
            <a:r>
              <a:rPr lang="en-US" i="1" dirty="0"/>
              <a:t>y </a:t>
            </a:r>
            <a:r>
              <a:rPr lang="en-US" dirty="0"/>
              <a:t>is discrete:</a:t>
            </a:r>
          </a:p>
          <a:p>
            <a:pPr lvl="1"/>
            <a:r>
              <a:rPr lang="en-US" sz="2400" dirty="0"/>
              <a:t>Accuracy: # correctly classified / # all test examples</a:t>
            </a:r>
          </a:p>
          <a:p>
            <a:pPr lvl="1"/>
            <a:r>
              <a:rPr lang="en-US" sz="2400" dirty="0"/>
              <a:t>Precision/recall</a:t>
            </a:r>
          </a:p>
          <a:p>
            <a:pPr lvl="2"/>
            <a:r>
              <a:rPr lang="en-US" sz="2000" dirty="0"/>
              <a:t>True Positive, False Positive, True Negative, False Negative</a:t>
            </a:r>
          </a:p>
          <a:p>
            <a:pPr lvl="2"/>
            <a:r>
              <a:rPr lang="en-US" sz="2000" b="1" dirty="0"/>
              <a:t>P</a:t>
            </a:r>
            <a:r>
              <a:rPr lang="en-US" sz="2000" dirty="0"/>
              <a:t>recision = TP / (TP + FP) = # predicted </a:t>
            </a:r>
            <a:r>
              <a:rPr lang="en-US" sz="2000" dirty="0">
                <a:solidFill>
                  <a:srgbClr val="FF0000"/>
                </a:solidFill>
              </a:rPr>
              <a:t>true</a:t>
            </a:r>
            <a:r>
              <a:rPr lang="en-US" sz="2000" dirty="0"/>
              <a:t> pos / # predicted pos</a:t>
            </a:r>
          </a:p>
          <a:p>
            <a:pPr lvl="2"/>
            <a:r>
              <a:rPr lang="en-US" sz="2000" b="1" dirty="0"/>
              <a:t>R</a:t>
            </a:r>
            <a:r>
              <a:rPr lang="en-US" sz="2000" dirty="0"/>
              <a:t>ecall = TP / (TP + FN) = # </a:t>
            </a:r>
            <a:r>
              <a:rPr lang="en-US" sz="2000" dirty="0">
                <a:solidFill>
                  <a:srgbClr val="FF0000"/>
                </a:solidFill>
              </a:rPr>
              <a:t>predicted</a:t>
            </a:r>
            <a:r>
              <a:rPr lang="en-US" sz="2000" dirty="0"/>
              <a:t> true pos / # true pos</a:t>
            </a:r>
          </a:p>
          <a:p>
            <a:pPr lvl="1"/>
            <a:r>
              <a:rPr lang="en-US" sz="2400" dirty="0"/>
              <a:t>F-measure </a:t>
            </a:r>
          </a:p>
          <a:p>
            <a:pPr marL="857250" lvl="2" indent="0">
              <a:buNone/>
            </a:pPr>
            <a:r>
              <a:rPr lang="en-US" sz="2000" dirty="0"/>
              <a:t>= 2PR / (P + R)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600" dirty="0"/>
              <a:t>Want evaluation metric to be in some range, e.g. [0 1]</a:t>
            </a:r>
          </a:p>
          <a:p>
            <a:pPr lvl="1"/>
            <a:r>
              <a:rPr lang="en-US" sz="2200" dirty="0"/>
              <a:t>0 = worst possible classifier, 1 = best possible classifier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/ Recall / F-measure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500915"/>
            <a:ext cx="5985227" cy="1182900"/>
          </a:xfrm>
        </p:spPr>
        <p:txBody>
          <a:bodyPr>
            <a:normAutofit/>
          </a:bodyPr>
          <a:lstStyle/>
          <a:p>
            <a:r>
              <a:rPr lang="en-US" sz="1800" dirty="0"/>
              <a:t>Precision = TP / (TP + FP) 		= 2 / 5 = 0.4</a:t>
            </a:r>
          </a:p>
          <a:p>
            <a:r>
              <a:rPr lang="en-US" sz="1800" dirty="0"/>
              <a:t>Recall	= TP / (TP + FN) 		= 2 / 4 = 0.5</a:t>
            </a:r>
          </a:p>
          <a:p>
            <a:r>
              <a:rPr lang="en-US" sz="1800" dirty="0"/>
              <a:t>F-measure		= 2*0.4*0.5 / 0.4+0.5 = 0.44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2" y="2373795"/>
            <a:ext cx="1168537" cy="904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00" y="2369452"/>
            <a:ext cx="1177325" cy="908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43" y="2378282"/>
            <a:ext cx="1140330" cy="906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21" y="2386471"/>
            <a:ext cx="678153" cy="904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82" y="2378282"/>
            <a:ext cx="905653" cy="679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04" y="2370913"/>
            <a:ext cx="914590" cy="6859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63" y="2366571"/>
            <a:ext cx="908572" cy="68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81" y="2297223"/>
            <a:ext cx="502079" cy="753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1" r="26584"/>
          <a:stretch/>
        </p:blipFill>
        <p:spPr>
          <a:xfrm>
            <a:off x="5617032" y="2373785"/>
            <a:ext cx="406400" cy="6833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195" y="2366571"/>
            <a:ext cx="517714" cy="69028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57486" y="1254346"/>
            <a:ext cx="6584" cy="434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342537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2607" y="1493951"/>
            <a:ext cx="309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True positives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(images </a:t>
            </a:r>
            <a:r>
              <a:rPr lang="en-US" dirty="0">
                <a:solidFill>
                  <a:srgbClr val="00B050"/>
                </a:solidFill>
              </a:rPr>
              <a:t>that contain </a:t>
            </a:r>
            <a:r>
              <a:rPr lang="en-US" dirty="0">
                <a:solidFill>
                  <a:srgbClr val="000000"/>
                </a:solidFill>
              </a:rPr>
              <a:t>people)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85758" y="1493951"/>
            <a:ext cx="3801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True negatives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(images </a:t>
            </a:r>
            <a:r>
              <a:rPr lang="en-US" dirty="0">
                <a:solidFill>
                  <a:srgbClr val="00B050"/>
                </a:solidFill>
              </a:rPr>
              <a:t>that </a:t>
            </a:r>
            <a:r>
              <a:rPr lang="en-US" i="1" dirty="0">
                <a:solidFill>
                  <a:srgbClr val="00B050"/>
                </a:solidFill>
              </a:rPr>
              <a:t>do not</a:t>
            </a:r>
            <a:r>
              <a:rPr lang="en-US" dirty="0">
                <a:solidFill>
                  <a:srgbClr val="00B050"/>
                </a:solidFill>
              </a:rPr>
              <a:t> contain </a:t>
            </a:r>
            <a:r>
              <a:rPr lang="en-US" dirty="0">
                <a:solidFill>
                  <a:srgbClr val="000000"/>
                </a:solidFill>
              </a:rPr>
              <a:t>people)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2240" y="3642359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Predicted positives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(images </a:t>
            </a:r>
            <a:r>
              <a:rPr lang="en-US" i="1" dirty="0">
                <a:solidFill>
                  <a:srgbClr val="FF0000"/>
                </a:solidFill>
              </a:rPr>
              <a:t>predicted to </a:t>
            </a:r>
            <a:r>
              <a:rPr lang="en-US" dirty="0">
                <a:solidFill>
                  <a:srgbClr val="FF0000"/>
                </a:solidFill>
              </a:rPr>
              <a:t>contain </a:t>
            </a:r>
            <a:r>
              <a:rPr lang="en-US" dirty="0">
                <a:solidFill>
                  <a:srgbClr val="000000"/>
                </a:solidFill>
              </a:rPr>
              <a:t>people)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35693" y="3642359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Predicted negatives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(images </a:t>
            </a:r>
            <a:r>
              <a:rPr lang="en-US" i="1" dirty="0">
                <a:solidFill>
                  <a:srgbClr val="FF0000"/>
                </a:solidFill>
              </a:rPr>
              <a:t>predicted not to</a:t>
            </a:r>
            <a:r>
              <a:rPr lang="en-US" dirty="0">
                <a:solidFill>
                  <a:srgbClr val="FF0000"/>
                </a:solidFill>
              </a:rPr>
              <a:t> contain </a:t>
            </a:r>
            <a:r>
              <a:rPr lang="en-US" dirty="0">
                <a:solidFill>
                  <a:srgbClr val="000000"/>
                </a:solidFill>
              </a:rPr>
              <a:t>people)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1" y="4331933"/>
            <a:ext cx="1177325" cy="9085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90" y="4331933"/>
            <a:ext cx="905653" cy="6792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62" y="4330618"/>
            <a:ext cx="678153" cy="9042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60" y="4330618"/>
            <a:ext cx="914590" cy="6859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04" y="4334605"/>
            <a:ext cx="517714" cy="6902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52" y="4330618"/>
            <a:ext cx="1168537" cy="9042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47" y="4330618"/>
            <a:ext cx="1140330" cy="9069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95" y="4303248"/>
            <a:ext cx="908572" cy="6814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68" y="4267402"/>
            <a:ext cx="502079" cy="75311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1" r="26584"/>
          <a:stretch/>
        </p:blipFill>
        <p:spPr>
          <a:xfrm>
            <a:off x="7039594" y="4303205"/>
            <a:ext cx="406400" cy="68333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256638" y="5384800"/>
            <a:ext cx="2208831" cy="434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55775" y="5862944"/>
            <a:ext cx="3362492" cy="30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29057" y="6138395"/>
            <a:ext cx="3362492" cy="30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8584" y="5510272"/>
            <a:ext cx="235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Accuracy:    5 / 10 = 0.5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967302" y="5571474"/>
            <a:ext cx="1293740" cy="30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2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4" grpId="0" animBg="1"/>
      <p:bldP spid="9" grpId="0"/>
      <p:bldP spid="4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i="1" dirty="0"/>
              <a:t>y </a:t>
            </a:r>
            <a:r>
              <a:rPr lang="en-US" dirty="0"/>
              <a:t>is continuous:</a:t>
            </a:r>
          </a:p>
          <a:p>
            <a:pPr lvl="1"/>
            <a:r>
              <a:rPr lang="en-US" dirty="0"/>
              <a:t>Sum-of-Squared-Differences (SSD) error between predicted and true </a:t>
            </a:r>
            <a:r>
              <a:rPr lang="en-US" i="1" dirty="0"/>
              <a:t>y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355864"/>
              </p:ext>
            </p:extLst>
          </p:nvPr>
        </p:nvGraphicFramePr>
        <p:xfrm>
          <a:off x="3157538" y="3298089"/>
          <a:ext cx="28289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1333440" imgH="291960" progId="Equation.3">
                  <p:embed/>
                </p:oleObj>
              </mc:Choice>
              <mc:Fallback>
                <p:oleObj name="Equation" r:id="rId3" imgW="1333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538" y="3298089"/>
                        <a:ext cx="2828925" cy="619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00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223746-FC3A-458E-9214-827345FC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Linear algebra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A819FF-CB47-4433-9CBB-0FDD8D5E67FE}"/>
              </a:ext>
            </a:extLst>
          </p:cNvPr>
          <p:cNvSpPr txBox="1"/>
          <p:nvPr/>
        </p:nvSpPr>
        <p:spPr>
          <a:xfrm>
            <a:off x="0" y="6488668"/>
            <a:ext cx="638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solidFill>
                  <a:prstClr val="black"/>
                </a:solidFill>
                <a:hlinkClick r:id="rId2"/>
              </a:rPr>
              <a:t>http://cs229.stanford.edu/section/cs229-linalg.pdf</a:t>
            </a:r>
            <a:r>
              <a:rPr lang="en-US" dirty="0">
                <a:solidFill>
                  <a:prstClr val="black"/>
                </a:solidFill>
              </a:rPr>
              <a:t> f</a:t>
            </a:r>
            <a:r>
              <a:rPr lang="en-US" dirty="0"/>
              <a:t>or more</a:t>
            </a:r>
          </a:p>
        </p:txBody>
      </p:sp>
    </p:spTree>
    <p:extLst>
      <p:ext uri="{BB962C8B-B14F-4D97-AF65-F5344CB8AC3E}">
        <p14:creationId xmlns:p14="http://schemas.microsoft.com/office/powerpoint/2010/main" val="37297981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 and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Vectors and matrices are just collections of ordered numbers that represent something: movements in space, scaling factors, word counts, movie ratings, pixel </a:t>
            </a:r>
            <a:r>
              <a:rPr lang="en-US" dirty="0" err="1"/>
              <a:t>brightnesses</a:t>
            </a:r>
            <a:r>
              <a:rPr lang="en-US" dirty="0"/>
              <a:t>, etc. </a:t>
            </a:r>
          </a:p>
          <a:p>
            <a:r>
              <a:rPr lang="en-US" dirty="0"/>
              <a:t>We’ll define some common uses and standard operations on them.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column vector                    where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 row vector                    where</a:t>
            </a:r>
          </a:p>
          <a:p>
            <a:endParaRPr lang="en-US" altLang="zh-CN" dirty="0"/>
          </a:p>
          <a:p>
            <a:pPr>
              <a:buNone/>
            </a:pPr>
            <a:r>
              <a:rPr lang="en-US" altLang="zh-CN" dirty="0"/>
              <a:t>        denotes the transpose operation</a:t>
            </a:r>
          </a:p>
          <a:p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714264" y="1676400"/>
            <a:ext cx="1620000" cy="356949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720244" y="2182419"/>
            <a:ext cx="1308956" cy="1779981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104400" y="4113890"/>
            <a:ext cx="1620000" cy="30571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800800" y="4724400"/>
            <a:ext cx="3600000" cy="415584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762000" y="5202600"/>
            <a:ext cx="360000" cy="36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altLang="zh-CN" dirty="0"/>
              <a:t>You’ll want to keep track of the orientation of your vectors when programming in MATLAB.</a:t>
            </a:r>
          </a:p>
          <a:p>
            <a:r>
              <a:rPr lang="en-US" altLang="zh-CN" dirty="0"/>
              <a:t>You can transpose a vector </a:t>
            </a:r>
            <a:r>
              <a:rPr lang="en-US" altLang="zh-CN" i="1" dirty="0"/>
              <a:t>V </a:t>
            </a:r>
            <a:r>
              <a:rPr lang="en-US" altLang="zh-CN" dirty="0"/>
              <a:t>in MATLAB by writing </a:t>
            </a:r>
            <a:r>
              <a:rPr lang="en-US" altLang="zh-CN" b="1" dirty="0"/>
              <a:t>V’</a:t>
            </a:r>
            <a:r>
              <a:rPr lang="en-US" altLang="zh-CN" dirty="0"/>
              <a:t>. </a:t>
            </a:r>
            <a:endParaRPr lang="en-US" altLang="zh-CN" sz="3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952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Vectors have two main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05" y="3408364"/>
            <a:ext cx="4096715" cy="2362199"/>
          </a:xfrm>
        </p:spPr>
        <p:txBody>
          <a:bodyPr>
            <a:normAutofit/>
          </a:bodyPr>
          <a:lstStyle/>
          <a:p>
            <a:r>
              <a:rPr lang="en-US" sz="2600" dirty="0"/>
              <a:t>Vectors can represent an offset in 2D or 3D space</a:t>
            </a:r>
          </a:p>
          <a:p>
            <a:r>
              <a:rPr lang="en-US" sz="2600" dirty="0"/>
              <a:t>Points are just vectors from the origin</a:t>
            </a:r>
          </a:p>
          <a:p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49421" y="1236579"/>
            <a:ext cx="403273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can also be treated as a vector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Such vectors don’t have a geometric interpretation, but calculations like “distance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still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value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244600"/>
            <a:ext cx="2349159" cy="20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1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Matrix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A matrix                is an array of numbers with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altLang="zh-CN" dirty="0"/>
                  <a:t>  by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, i.e.  m rows and n columns.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If               , we say that       is square.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7" cstate="print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981200" y="2819400"/>
            <a:ext cx="4690864" cy="165100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423160" y="1828800"/>
            <a:ext cx="1158240" cy="19431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295400" y="5232954"/>
            <a:ext cx="1084157" cy="177246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724400" y="5148943"/>
            <a:ext cx="381000" cy="33745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Christopher M. Bishop. </a:t>
            </a:r>
            <a:r>
              <a:rPr lang="en-US" i="1" dirty="0"/>
              <a:t>Pattern Recognition and Machine Learning.</a:t>
            </a:r>
            <a:r>
              <a:rPr lang="en-US" dirty="0"/>
              <a:t> Springer, 2006</a:t>
            </a:r>
          </a:p>
          <a:p>
            <a:r>
              <a:rPr lang="en-US" dirty="0"/>
              <a:t>More resources available on course webpage</a:t>
            </a:r>
          </a:p>
          <a:p>
            <a:endParaRPr lang="en-US" dirty="0"/>
          </a:p>
          <a:p>
            <a:r>
              <a:rPr lang="en-US" dirty="0"/>
              <a:t>Your notes from class are your best study material, slides are not complete with notes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524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8605"/>
            <a:ext cx="8229600" cy="1143000"/>
          </a:xfrm>
        </p:spPr>
        <p:txBody>
          <a:bodyPr/>
          <a:lstStyle/>
          <a:p>
            <a:r>
              <a:rPr lang="en-US" dirty="0"/>
              <a:t>Matrix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5" y="990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Addition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Can only add a matrix with matching dimensions, or a scalar.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Scaling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D03E1-6E47-40CE-BD67-69BD9457A06F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28-Aug-18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447800"/>
            <a:ext cx="6490536" cy="1254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0581" y="3581400"/>
            <a:ext cx="5486400" cy="1259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5254416"/>
            <a:ext cx="4090988" cy="10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02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X be an 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x</a:t>
            </a:r>
            <a:r>
              <a:rPr lang="en-US" i="1" dirty="0" err="1">
                <a:solidFill>
                  <a:srgbClr val="00B050"/>
                </a:solidFill>
              </a:rPr>
              <a:t>b</a:t>
            </a:r>
            <a:r>
              <a:rPr lang="en-US" dirty="0"/>
              <a:t> matrix, Y be an </a:t>
            </a:r>
            <a:r>
              <a:rPr lang="en-US" i="1" dirty="0" err="1">
                <a:solidFill>
                  <a:srgbClr val="00B050"/>
                </a:solidFill>
              </a:rPr>
              <a:t>b</a:t>
            </a:r>
            <a:r>
              <a:rPr lang="en-US" dirty="0" err="1"/>
              <a:t>x</a:t>
            </a:r>
            <a:r>
              <a:rPr lang="en-US" i="1" dirty="0" err="1">
                <a:solidFill>
                  <a:srgbClr val="0070C0"/>
                </a:solidFill>
              </a:rPr>
              <a:t>c</a:t>
            </a:r>
            <a:r>
              <a:rPr lang="en-US" dirty="0"/>
              <a:t> matrix</a:t>
            </a:r>
          </a:p>
          <a:p>
            <a:r>
              <a:rPr lang="en-US" dirty="0"/>
              <a:t>Then Z = X*Y is an 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x</a:t>
            </a:r>
            <a:r>
              <a:rPr lang="en-US" i="1" dirty="0" err="1">
                <a:solidFill>
                  <a:srgbClr val="0070C0"/>
                </a:solidFill>
              </a:rPr>
              <a:t>c</a:t>
            </a:r>
            <a:r>
              <a:rPr lang="en-US" dirty="0"/>
              <a:t> matrix</a:t>
            </a:r>
          </a:p>
          <a:p>
            <a:r>
              <a:rPr lang="en-US" dirty="0"/>
              <a:t>Second dimension of first matrix, and first dimension of first matrix have to be the same, for matrix multiplication to be possible</a:t>
            </a:r>
          </a:p>
          <a:p>
            <a:r>
              <a:rPr lang="en-US" dirty="0"/>
              <a:t>Practice: Let X be an 10x5 matrix. Let’s factorize it into 3 matrices…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2557960-3F4A-4ABF-AB43-C11236D4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42"/>
            <a:ext cx="8229600" cy="1143000"/>
          </a:xfrm>
        </p:spPr>
        <p:txBody>
          <a:bodyPr/>
          <a:lstStyle/>
          <a:p>
            <a:r>
              <a:rPr lang="en-US" altLang="zh-CN" dirty="0"/>
              <a:t>Matrix Multiplication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8431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8605"/>
            <a:ext cx="8229600" cy="1143000"/>
          </a:xfrm>
        </p:spPr>
        <p:txBody>
          <a:bodyPr/>
          <a:lstStyle/>
          <a:p>
            <a:r>
              <a:rPr lang="en-US" dirty="0"/>
              <a:t>Matrix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5" y="990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The product AB is: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entry in the result is (that row of A) dot product with (that column of 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http://upload.wikimedia.org/wikipedia/en/thumb/e/eb/Matrix_multiplication_diagram_2.svg/500px-Matrix_multiplication_diagram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49" y="1151605"/>
            <a:ext cx="3765451" cy="330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95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8605"/>
            <a:ext cx="8229600" cy="1143000"/>
          </a:xfrm>
        </p:spPr>
        <p:txBody>
          <a:bodyPr/>
          <a:lstStyle/>
          <a:p>
            <a:r>
              <a:rPr lang="en-US" dirty="0"/>
              <a:t>Matrix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5" y="990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Example: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3810000" cy="4213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76800" y="1736690"/>
            <a:ext cx="4114799" cy="422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entry of the matrix product is made by taking the dot product of the corresponding row in the left matrix, with the corresponding column in the right one.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38734" y="4053385"/>
            <a:ext cx="464024" cy="39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38734" y="4572000"/>
            <a:ext cx="464024" cy="39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4581075"/>
            <a:ext cx="464024" cy="39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040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42"/>
            <a:ext cx="8229600" cy="1143000"/>
          </a:xfrm>
        </p:spPr>
        <p:txBody>
          <a:bodyPr/>
          <a:lstStyle/>
          <a:p>
            <a:r>
              <a:rPr lang="en-US" altLang="zh-CN" dirty="0"/>
              <a:t>Inner Product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dirty="0"/>
              <a:t>Multiply corresponding entries of two vectors and add up the result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err="1" smtClean="0"/>
              <a:t>x·y</a:t>
            </a:r>
            <a:r>
              <a:rPr lang="en-US" altLang="zh-CN" dirty="0" smtClean="0"/>
              <a:t> </a:t>
            </a:r>
            <a:r>
              <a:rPr lang="en-US" altLang="zh-CN" dirty="0"/>
              <a:t>is also |x||</a:t>
            </a:r>
            <a:r>
              <a:rPr lang="en-US" altLang="zh-CN" dirty="0" err="1"/>
              <a:t>y|Cos</a:t>
            </a:r>
            <a:r>
              <a:rPr lang="en-US" altLang="zh-CN" dirty="0"/>
              <a:t>( </a:t>
            </a:r>
            <a:r>
              <a:rPr lang="en-US" altLang="zh-CN" i="1" dirty="0"/>
              <a:t>angle between x and y 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r>
              <a:rPr lang="en-US" altLang="zh-CN" dirty="0"/>
              <a:t>If B is a unit vector, then A·B gives the length of A which lies in the direction of B (projection)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466138" y="2170045"/>
            <a:ext cx="6211725" cy="1144481"/>
          </a:xfrm>
          <a:prstGeom prst="rect">
            <a:avLst/>
          </a:prstGeom>
        </p:spPr>
      </p:pic>
      <p:pic>
        <p:nvPicPr>
          <p:cNvPr id="7" name="Picture 4" descr="http://upload.wikimedia.org/wikipedia/commons/thumb/3/3e/Dot_Product.svg/500px-Dot_Product.svg.png">
            <a:extLst>
              <a:ext uri="{FF2B5EF4-FFF2-40B4-BE49-F238E27FC236}">
                <a16:creationId xmlns="" xmlns:a16="http://schemas.microsoft.com/office/drawing/2014/main" id="{79CD6208-DCF1-475C-956D-E649DCF5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10" y="4851717"/>
            <a:ext cx="2495551" cy="199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6AB3FAB-1C70-4E51-8E1E-8490856821DD}"/>
              </a:ext>
            </a:extLst>
          </p:cNvPr>
          <p:cNvSpPr txBox="1"/>
          <p:nvPr/>
        </p:nvSpPr>
        <p:spPr>
          <a:xfrm>
            <a:off x="3479366" y="5179857"/>
            <a:ext cx="3465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(if B is unit-length hence norm is 1)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types of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452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/>
              <a:t>x, y </a:t>
            </a:r>
            <a:r>
              <a:rPr lang="en-US" dirty="0"/>
              <a:t>= column vectors (nx1)</a:t>
            </a:r>
          </a:p>
          <a:p>
            <a:r>
              <a:rPr lang="en-US" b="1" i="1" dirty="0"/>
              <a:t>X, Y </a:t>
            </a:r>
            <a:r>
              <a:rPr lang="en-US" dirty="0"/>
              <a:t>= matrices (</a:t>
            </a:r>
            <a:r>
              <a:rPr lang="en-US" dirty="0" err="1"/>
              <a:t>mxn</a:t>
            </a:r>
            <a:r>
              <a:rPr lang="en-US" dirty="0"/>
              <a:t>)</a:t>
            </a:r>
          </a:p>
          <a:p>
            <a:r>
              <a:rPr lang="en-US" i="1" dirty="0"/>
              <a:t>x, y </a:t>
            </a:r>
            <a:r>
              <a:rPr lang="en-US" dirty="0"/>
              <a:t>= scalars (1x1)</a:t>
            </a:r>
          </a:p>
          <a:p>
            <a:endParaRPr lang="en-US" b="1" i="1" dirty="0"/>
          </a:p>
          <a:p>
            <a:r>
              <a:rPr lang="en-US" b="1" i="1" dirty="0" err="1"/>
              <a:t>x</a:t>
            </a:r>
            <a:r>
              <a:rPr lang="en-US" i="1" baseline="30000" dirty="0" err="1"/>
              <a:t>T</a:t>
            </a:r>
            <a:r>
              <a:rPr lang="en-US" i="1" baseline="30000" dirty="0"/>
              <a:t>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b="1" i="1" dirty="0"/>
              <a:t> x</a:t>
            </a:r>
            <a:r>
              <a:rPr lang="en-US" altLang="zh-CN" i="1" dirty="0"/>
              <a:t> ·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inner product (1xn x nx1 = scalar)</a:t>
            </a:r>
          </a:p>
          <a:p>
            <a:r>
              <a:rPr lang="en-US" b="1" i="1" dirty="0"/>
              <a:t>x</a:t>
            </a:r>
            <a:r>
              <a:rPr lang="en-US" i="1" dirty="0"/>
              <a:t> </a:t>
            </a:r>
            <a:r>
              <a:rPr lang="en-US" dirty="0"/>
              <a:t>⊗</a:t>
            </a:r>
            <a:r>
              <a:rPr lang="en-US" i="1" dirty="0"/>
              <a:t>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b="1" i="1" dirty="0"/>
              <a:t>x </a:t>
            </a:r>
            <a:r>
              <a:rPr lang="en-US" b="1" i="1" dirty="0" err="1"/>
              <a:t>y</a:t>
            </a:r>
            <a:r>
              <a:rPr lang="en-US" i="1" baseline="30000" dirty="0" err="1"/>
              <a:t>T</a:t>
            </a:r>
            <a:r>
              <a:rPr lang="en-US" i="1" baseline="30000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outer product (nx1 x 1xn = matrix)</a:t>
            </a:r>
          </a:p>
          <a:p>
            <a:endParaRPr lang="en-US" dirty="0"/>
          </a:p>
          <a:p>
            <a:r>
              <a:rPr lang="en-US" b="1" i="1" dirty="0"/>
              <a:t>X</a:t>
            </a:r>
            <a:r>
              <a:rPr lang="en-US" b="1" dirty="0"/>
              <a:t> * </a:t>
            </a:r>
            <a:r>
              <a:rPr lang="en-US" b="1" i="1" dirty="0"/>
              <a:t>Y</a:t>
            </a:r>
            <a:r>
              <a:rPr lang="en-US" b="1" dirty="0"/>
              <a:t> </a:t>
            </a:r>
            <a:r>
              <a:rPr lang="en-US" dirty="0"/>
              <a:t> = matrix product</a:t>
            </a:r>
          </a:p>
          <a:p>
            <a:r>
              <a:rPr lang="en-US" b="1" i="1" dirty="0"/>
              <a:t>X</a:t>
            </a:r>
            <a:r>
              <a:rPr lang="en-US" b="1" dirty="0"/>
              <a:t> .* </a:t>
            </a:r>
            <a:r>
              <a:rPr lang="en-US" b="1" i="1" dirty="0"/>
              <a:t>Y</a:t>
            </a:r>
            <a:r>
              <a:rPr lang="en-US" b="1" dirty="0"/>
              <a:t> </a:t>
            </a:r>
            <a:r>
              <a:rPr lang="en-US" dirty="0"/>
              <a:t>= element-wise product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20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964940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Given a matrix </a:t>
            </a:r>
            <a:r>
              <a:rPr lang="en-US" altLang="zh-CN" b="1" dirty="0"/>
              <a:t>A</a:t>
            </a:r>
            <a:r>
              <a:rPr lang="en-US" altLang="zh-CN" dirty="0"/>
              <a:t>, its inverse </a:t>
            </a:r>
            <a:r>
              <a:rPr lang="en-US" altLang="zh-CN" b="1" dirty="0"/>
              <a:t>A</a:t>
            </a:r>
            <a:r>
              <a:rPr lang="en-US" altLang="zh-CN" b="1" baseline="30000" dirty="0"/>
              <a:t>-1</a:t>
            </a:r>
            <a:r>
              <a:rPr lang="en-US" altLang="zh-CN" baseline="30000" dirty="0"/>
              <a:t>  </a:t>
            </a:r>
            <a:r>
              <a:rPr lang="en-US" altLang="zh-CN" dirty="0"/>
              <a:t>is a matrix such that </a:t>
            </a:r>
            <a:r>
              <a:rPr lang="en-US" altLang="zh-CN" b="1" dirty="0"/>
              <a:t>AA</a:t>
            </a:r>
            <a:r>
              <a:rPr lang="en-US" altLang="zh-CN" b="1" baseline="30000" dirty="0"/>
              <a:t>-1 </a:t>
            </a:r>
            <a:r>
              <a:rPr lang="en-US" altLang="zh-CN" b="1" dirty="0"/>
              <a:t>= A</a:t>
            </a:r>
            <a:r>
              <a:rPr lang="en-US" altLang="zh-CN" b="1" baseline="30000" dirty="0"/>
              <a:t>-1</a:t>
            </a:r>
            <a:r>
              <a:rPr lang="en-US" altLang="zh-CN" b="1" dirty="0"/>
              <a:t>A =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endParaRPr lang="en-US" altLang="zh-CN" dirty="0"/>
          </a:p>
          <a:p>
            <a:r>
              <a:rPr lang="en-US" altLang="zh-CN" dirty="0"/>
              <a:t>E.g.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Inverse does not always exist. If </a:t>
            </a:r>
            <a:r>
              <a:rPr lang="en-US" altLang="zh-CN" b="1" dirty="0"/>
              <a:t>A</a:t>
            </a:r>
            <a:r>
              <a:rPr lang="en-US" altLang="zh-CN" b="1" baseline="30000" dirty="0"/>
              <a:t>-1</a:t>
            </a:r>
            <a:r>
              <a:rPr lang="en-US" altLang="zh-CN" dirty="0"/>
              <a:t> exists, </a:t>
            </a:r>
            <a:r>
              <a:rPr lang="en-US" altLang="zh-CN" b="1" dirty="0"/>
              <a:t>A</a:t>
            </a:r>
            <a:r>
              <a:rPr lang="en-US" altLang="zh-CN" dirty="0"/>
              <a:t> is </a:t>
            </a:r>
            <a:r>
              <a:rPr lang="en-US" altLang="zh-CN" i="1" dirty="0"/>
              <a:t>invertible</a:t>
            </a:r>
            <a:r>
              <a:rPr lang="en-US" altLang="zh-CN" dirty="0"/>
              <a:t> or </a:t>
            </a:r>
            <a:r>
              <a:rPr lang="en-US" altLang="zh-CN" i="1" dirty="0"/>
              <a:t>non-singular</a:t>
            </a:r>
            <a:r>
              <a:rPr lang="en-US" altLang="zh-CN" dirty="0"/>
              <a:t>. Otherwise, it’s </a:t>
            </a:r>
            <a:r>
              <a:rPr lang="en-US" altLang="zh-CN" i="1" dirty="0"/>
              <a:t>singular</a:t>
            </a:r>
            <a:r>
              <a:rPr lang="en-US" altLang="zh-CN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Inverse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1224" y="2413000"/>
            <a:ext cx="3379875" cy="11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4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Matrix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5480"/>
            <a:ext cx="8229600" cy="4525963"/>
          </a:xfrm>
        </p:spPr>
        <p:txBody>
          <a:bodyPr/>
          <a:lstStyle/>
          <a:p>
            <a:r>
              <a:rPr lang="en-US" dirty="0"/>
              <a:t>Transpose – flip matrix, so row 1 becomes column 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useful identity: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877682"/>
            <a:ext cx="4384491" cy="2027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3" y="2198480"/>
            <a:ext cx="1809486" cy="13856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5749" y="4569669"/>
            <a:ext cx="48006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580"/>
            <a:ext cx="8229600" cy="4525963"/>
          </a:xfrm>
        </p:spPr>
        <p:txBody>
          <a:bodyPr/>
          <a:lstStyle/>
          <a:p>
            <a:r>
              <a:rPr lang="en-US" dirty="0"/>
              <a:t>L1 norm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L2 norm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</a:t>
            </a:r>
            <a:r>
              <a:rPr lang="en-US" i="1" baseline="30000" dirty="0" err="1"/>
              <a:t>p</a:t>
            </a:r>
            <a:r>
              <a:rPr lang="en-US" dirty="0"/>
              <a:t> norm (for real numbers </a:t>
            </a:r>
            <a:r>
              <a:rPr lang="en-US" i="1" dirty="0"/>
              <a:t>p</a:t>
            </a:r>
            <a:r>
              <a:rPr lang="en-US" dirty="0"/>
              <a:t> ≥ 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288" t="26657" r="69518" b="64746"/>
          <a:stretch/>
        </p:blipFill>
        <p:spPr>
          <a:xfrm>
            <a:off x="764273" y="1876908"/>
            <a:ext cx="2047165" cy="982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9552" t="48298" r="64851" b="45374"/>
          <a:stretch/>
        </p:blipFill>
        <p:spPr>
          <a:xfrm>
            <a:off x="805217" y="3780775"/>
            <a:ext cx="2852383" cy="723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9179" t="34806" r="65000" b="57433"/>
          <a:stretch/>
        </p:blipFill>
        <p:spPr>
          <a:xfrm>
            <a:off x="723329" y="5407429"/>
            <a:ext cx="2893326" cy="88710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842"/>
            <a:ext cx="8229600" cy="1143000"/>
          </a:xfrm>
        </p:spPr>
        <p:txBody>
          <a:bodyPr/>
          <a:lstStyle/>
          <a:p>
            <a:r>
              <a:rPr lang="en-US" altLang="zh-CN" dirty="0"/>
              <a:t>Norms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7691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Matrix Rank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Column/row rank</a:t>
            </a:r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altLang="zh-CN" dirty="0"/>
              <a:t>Column rank always equals row rank</a:t>
            </a:r>
          </a:p>
          <a:p>
            <a:r>
              <a:rPr lang="en-US" altLang="zh-CN" dirty="0"/>
              <a:t>Matrix rank</a:t>
            </a:r>
          </a:p>
          <a:p>
            <a:r>
              <a:rPr lang="en-US" altLang="zh-CN" dirty="0"/>
              <a:t>If a matrix is not full rank, inverse doesn’t exist</a:t>
            </a:r>
          </a:p>
          <a:p>
            <a:pPr lvl="1"/>
            <a:r>
              <a:rPr lang="en-US" altLang="zh-CN" dirty="0"/>
              <a:t>Inverse also doesn’t exist for non-square matrices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>
              <a:buNone/>
            </a:pP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09600" y="2362200"/>
            <a:ext cx="8229600" cy="567208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345597" y="3931920"/>
            <a:ext cx="5277181" cy="34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69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90282F-7443-442D-BD0B-84687A1B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D0BA2D-031F-4CEA-B591-192860698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</a:t>
            </a:r>
            <a:r>
              <a:rPr lang="en-US" dirty="0" err="1"/>
              <a:t>Matlab</a:t>
            </a:r>
            <a:endParaRPr lang="en-US" dirty="0"/>
          </a:p>
          <a:p>
            <a:r>
              <a:rPr lang="en-US" dirty="0"/>
              <a:t>It can be downloaded for free from </a:t>
            </a:r>
            <a:r>
              <a:rPr lang="en-US" dirty="0" err="1"/>
              <a:t>MyPitt</a:t>
            </a:r>
            <a:endParaRPr lang="en-US" dirty="0"/>
          </a:p>
          <a:p>
            <a:r>
              <a:rPr lang="en-US" dirty="0"/>
              <a:t>We’ll do a short tutorial; ask TA if you need further help</a:t>
            </a:r>
          </a:p>
        </p:txBody>
      </p:sp>
    </p:spTree>
    <p:extLst>
      <p:ext uri="{BB962C8B-B14F-4D97-AF65-F5344CB8AC3E}">
        <p14:creationId xmlns:p14="http://schemas.microsoft.com/office/powerpoint/2010/main" val="2749746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Operation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Matrix addition is commutative and associative </a:t>
            </a:r>
          </a:p>
          <a:p>
            <a:pPr lvl="1"/>
            <a:r>
              <a:rPr lang="en-US" dirty="0"/>
              <a:t>A + B  =  B + A</a:t>
            </a:r>
          </a:p>
          <a:p>
            <a:pPr lvl="1"/>
            <a:r>
              <a:rPr lang="pt-BR" dirty="0"/>
              <a:t>A + (B + C)  =  (A + B) + C </a:t>
            </a:r>
            <a:endParaRPr lang="en-US" dirty="0"/>
          </a:p>
          <a:p>
            <a:r>
              <a:rPr lang="en-US" dirty="0"/>
              <a:t>Matrix multiplication is associative and distributive but </a:t>
            </a:r>
            <a:r>
              <a:rPr lang="en-US" i="1" dirty="0"/>
              <a:t>not </a:t>
            </a:r>
            <a:r>
              <a:rPr lang="en-US" dirty="0"/>
              <a:t>commutative </a:t>
            </a:r>
          </a:p>
          <a:p>
            <a:pPr lvl="1"/>
            <a:r>
              <a:rPr lang="en-US" dirty="0"/>
              <a:t>A(B*C)  =  (A*B)C </a:t>
            </a:r>
          </a:p>
          <a:p>
            <a:pPr lvl="1"/>
            <a:r>
              <a:rPr lang="en-US" dirty="0"/>
              <a:t>A(B + C)  =  A*B + A*C</a:t>
            </a:r>
          </a:p>
          <a:p>
            <a:pPr lvl="1"/>
            <a:r>
              <a:rPr lang="en-US" dirty="0"/>
              <a:t>A*B != B*A</a:t>
            </a:r>
          </a:p>
        </p:txBody>
      </p:sp>
    </p:spTree>
    <p:extLst>
      <p:ext uri="{BB962C8B-B14F-4D97-AF65-F5344CB8AC3E}">
        <p14:creationId xmlns:p14="http://schemas.microsoft.com/office/powerpoint/2010/main" val="1931299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Special Matrices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00625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Identity matrix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  <a:p>
            <a:pPr lvl="1"/>
            <a:r>
              <a:rPr lang="en-US" altLang="zh-CN" dirty="0"/>
              <a:t>Square matrix, 1’s along diagonal, 0’s elsewhere</a:t>
            </a:r>
          </a:p>
          <a:p>
            <a:pPr lvl="1"/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dirty="0"/>
              <a:t>  </a:t>
            </a:r>
            <a:r>
              <a:rPr lang="en-US" altLang="zh-CN" b="1" dirty="0"/>
              <a:t>∙</a:t>
            </a:r>
            <a:r>
              <a:rPr lang="en-US" altLang="zh-CN" dirty="0"/>
              <a:t>  [another matrix] = [that matrix]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Diagonal matrix</a:t>
            </a:r>
          </a:p>
          <a:p>
            <a:pPr lvl="1"/>
            <a:r>
              <a:rPr lang="en-US" altLang="zh-CN" dirty="0"/>
              <a:t>Square matrix with numbers along diagonal, 0’s elsewhere</a:t>
            </a:r>
          </a:p>
          <a:p>
            <a:pPr lvl="1"/>
            <a:r>
              <a:rPr lang="en-US" altLang="zh-CN" dirty="0"/>
              <a:t>A diagonal </a:t>
            </a:r>
            <a:r>
              <a:rPr lang="en-US" altLang="zh-CN" b="1" dirty="0"/>
              <a:t>∙</a:t>
            </a:r>
            <a:r>
              <a:rPr lang="en-US" altLang="zh-CN" dirty="0"/>
              <a:t> [another matrix] scales the rows of that matrix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600200"/>
            <a:ext cx="177165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4987" y="4176712"/>
            <a:ext cx="1971675" cy="14954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Special Matrices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Symmetric matrix</a:t>
            </a:r>
          </a:p>
          <a:p>
            <a:pPr>
              <a:buNone/>
            </a:pP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29000" y="2250568"/>
            <a:ext cx="1549286" cy="3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1148" y="1600200"/>
            <a:ext cx="1639987" cy="138609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42990"/>
            <a:ext cx="8229600" cy="5081610"/>
          </a:xfrm>
        </p:spPr>
        <p:txBody>
          <a:bodyPr>
            <a:normAutofit/>
          </a:bodyPr>
          <a:lstStyle/>
          <a:p>
            <a:r>
              <a:rPr lang="en-US" altLang="zh-CN" dirty="0"/>
              <a:t>MATLAB example: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Matrix Operations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975" y="2631179"/>
            <a:ext cx="2929152" cy="874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975" y="1972438"/>
            <a:ext cx="1471613" cy="4698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3812428"/>
            <a:ext cx="5181600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&gt;&gt; x = A\B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x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1.0000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-0.5000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31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Linear independence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0696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Suppose we have a set of vectors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/>
              <a:t>If we can express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1</a:t>
            </a:r>
            <a:r>
              <a:rPr lang="en-US" altLang="zh-CN" dirty="0"/>
              <a:t> as a linear combination of the other vectors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2</a:t>
            </a:r>
            <a:r>
              <a:rPr lang="en-US" altLang="zh-CN" dirty="0"/>
              <a:t>…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>
                <a:cs typeface="Times New Roman" panose="02020603050405020304" pitchFamily="18" charset="0"/>
              </a:rPr>
              <a:t>, then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1</a:t>
            </a:r>
            <a:r>
              <a:rPr lang="en-US" altLang="zh-CN" dirty="0">
                <a:cs typeface="Times New Roman" panose="02020603050405020304" pitchFamily="18" charset="0"/>
              </a:rPr>
              <a:t> is linearly </a:t>
            </a:r>
            <a:r>
              <a:rPr lang="en-US" altLang="zh-CN" i="1" dirty="0">
                <a:cs typeface="Times New Roman" panose="02020603050405020304" pitchFamily="18" charset="0"/>
              </a:rPr>
              <a:t>dependent</a:t>
            </a:r>
            <a:r>
              <a:rPr lang="en-US" altLang="zh-CN" dirty="0">
                <a:cs typeface="Times New Roman" panose="02020603050405020304" pitchFamily="18" charset="0"/>
              </a:rPr>
              <a:t> on the other vectors. </a:t>
            </a:r>
          </a:p>
          <a:p>
            <a:pPr lvl="1"/>
            <a:r>
              <a:rPr lang="en-US" altLang="zh-CN" dirty="0">
                <a:cs typeface="Times New Roman" panose="02020603050405020304" pitchFamily="18" charset="0"/>
              </a:rPr>
              <a:t>The direction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1</a:t>
            </a:r>
            <a:r>
              <a:rPr lang="en-US" altLang="zh-CN" dirty="0">
                <a:cs typeface="Times New Roman" panose="02020603050405020304" pitchFamily="18" charset="0"/>
              </a:rPr>
              <a:t> can be expressed as a combination of the directions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2</a:t>
            </a:r>
            <a:r>
              <a:rPr lang="en-US" altLang="zh-CN" dirty="0"/>
              <a:t>…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>
                <a:cs typeface="Times New Roman" panose="02020603050405020304" pitchFamily="18" charset="0"/>
              </a:rPr>
              <a:t>. (E.g.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1</a:t>
            </a:r>
            <a:r>
              <a:rPr lang="en-US" altLang="zh-CN" dirty="0">
                <a:cs typeface="Times New Roman" panose="02020603050405020304" pitchFamily="18" charset="0"/>
              </a:rPr>
              <a:t> = .7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zh-CN" baseline="-25000" dirty="0"/>
              <a:t>2 </a:t>
            </a:r>
            <a:r>
              <a:rPr lang="en-US" altLang="zh-CN" dirty="0">
                <a:cs typeface="Times New Roman" panose="02020603050405020304" pitchFamily="18" charset="0"/>
              </a:rPr>
              <a:t>-.7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zh-CN" baseline="-25000" dirty="0"/>
              <a:t>4</a:t>
            </a:r>
            <a:r>
              <a:rPr lang="en-US" altLang="zh-CN" dirty="0"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dirty="0">
                <a:cs typeface="Times New Roman" panose="02020603050405020304" pitchFamily="18" charset="0"/>
              </a:rPr>
              <a:t>If no vector is linearly dependent on the rest of the set, the set is linearly </a:t>
            </a:r>
            <a:r>
              <a:rPr lang="en-US" altLang="zh-CN" i="1" dirty="0">
                <a:cs typeface="Times New Roman" panose="02020603050405020304" pitchFamily="18" charset="0"/>
              </a:rPr>
              <a:t>independent</a:t>
            </a:r>
            <a:r>
              <a:rPr lang="en-US" altLang="zh-CN" dirty="0"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zh-CN" dirty="0"/>
              <a:t>Common case: a set of vectors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/>
              <a:t> is always linearly independent if each vector is perpendicular to every other vector (and non-zero) </a:t>
            </a:r>
          </a:p>
          <a:p>
            <a:endParaRPr lang="zh-CN" alt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51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Linear independence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503575"/>
            <a:ext cx="4307381" cy="8344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dirty="0"/>
              <a:t>Not linearly independent</a:t>
            </a:r>
            <a:endParaRPr lang="zh-CN" alt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7417" y="2362200"/>
            <a:ext cx="3469383" cy="3460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815641"/>
            <a:ext cx="4227019" cy="30353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503575"/>
            <a:ext cx="4531819" cy="5635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Linearly independent set</a:t>
            </a:r>
            <a:endParaRPr kumimoji="0" lang="zh-CN" altLang="en-US" sz="32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993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Singular Value Decomposition (SVD)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dirty="0"/>
              <a:t>There are several computer algorithms that can “factor” a matrix, representing it as the product of some other matrices</a:t>
            </a:r>
          </a:p>
          <a:p>
            <a:r>
              <a:rPr lang="en-US" altLang="zh-CN" dirty="0"/>
              <a:t>The most useful of these is the Singular Value Decomposition</a:t>
            </a:r>
          </a:p>
          <a:p>
            <a:r>
              <a:rPr lang="en-US" altLang="zh-CN" dirty="0"/>
              <a:t>Represents any matrix </a:t>
            </a:r>
            <a:r>
              <a:rPr lang="en-US" altLang="zh-CN" b="1" dirty="0"/>
              <a:t>A</a:t>
            </a:r>
            <a:r>
              <a:rPr lang="en-US" altLang="zh-CN" dirty="0"/>
              <a:t> as a product of three matrices: </a:t>
            </a:r>
            <a:r>
              <a:rPr lang="en-US" altLang="zh-CN" b="1" dirty="0"/>
              <a:t>U</a:t>
            </a:r>
            <a:r>
              <a:rPr lang="el-GR" altLang="zh-CN" b="1" dirty="0"/>
              <a:t>Σ</a:t>
            </a:r>
            <a:r>
              <a:rPr lang="en-US" altLang="zh-CN" b="1" dirty="0"/>
              <a:t>V</a:t>
            </a:r>
            <a:r>
              <a:rPr lang="en-US" altLang="zh-CN" b="1" baseline="30000" dirty="0"/>
              <a:t>T</a:t>
            </a:r>
          </a:p>
          <a:p>
            <a:r>
              <a:rPr lang="en-US" altLang="zh-CN" dirty="0"/>
              <a:t>MATLAB command: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[U,S,V] =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svd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(A);</a:t>
            </a:r>
          </a:p>
          <a:p>
            <a:endParaRPr lang="zh-CN" altLang="en-US" b="1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959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Singular Value Decomposition (SVD)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5400" b="1" dirty="0"/>
              <a:t>U</a:t>
            </a:r>
            <a:r>
              <a:rPr lang="el-GR" altLang="zh-CN" sz="5400" b="1" dirty="0"/>
              <a:t>Σ</a:t>
            </a:r>
            <a:r>
              <a:rPr lang="en-US" altLang="zh-CN" sz="5400" b="1" dirty="0"/>
              <a:t>V</a:t>
            </a:r>
            <a:r>
              <a:rPr lang="en-US" altLang="zh-CN" sz="5400" b="1" baseline="30000" dirty="0"/>
              <a:t>T</a:t>
            </a:r>
            <a:r>
              <a:rPr lang="en-US" altLang="zh-CN" sz="5400" b="1" dirty="0"/>
              <a:t> = A</a:t>
            </a:r>
          </a:p>
          <a:p>
            <a:r>
              <a:rPr lang="en-US" altLang="zh-CN" dirty="0"/>
              <a:t>Where </a:t>
            </a:r>
            <a:r>
              <a:rPr lang="en-US" altLang="zh-CN" b="1" dirty="0"/>
              <a:t>U</a:t>
            </a:r>
            <a:r>
              <a:rPr lang="en-US" altLang="zh-CN" dirty="0"/>
              <a:t> and </a:t>
            </a:r>
            <a:r>
              <a:rPr lang="en-US" altLang="zh-CN" b="1" dirty="0"/>
              <a:t>V</a:t>
            </a:r>
            <a:r>
              <a:rPr lang="en-US" altLang="zh-CN" dirty="0"/>
              <a:t> are rotation matrices, and </a:t>
            </a:r>
            <a:r>
              <a:rPr lang="el-GR" altLang="zh-CN" b="1" dirty="0"/>
              <a:t>Σ </a:t>
            </a:r>
            <a:r>
              <a:rPr lang="en-US" altLang="zh-CN" dirty="0"/>
              <a:t>is a scaling matrix. For example:</a:t>
            </a:r>
            <a:endParaRPr lang="en-US" altLang="zh-CN" baseline="30000" dirty="0"/>
          </a:p>
          <a:p>
            <a:endParaRPr lang="zh-CN" altLang="en-US" b="1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695" y="3852196"/>
            <a:ext cx="7690609" cy="14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43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Singular Value Decomposition (SVD)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altLang="zh-CN" dirty="0"/>
              <a:t>In general, if </a:t>
            </a:r>
            <a:r>
              <a:rPr lang="en-US" altLang="zh-CN" b="1" dirty="0"/>
              <a:t>A</a:t>
            </a:r>
            <a:r>
              <a:rPr lang="en-US" altLang="zh-CN" dirty="0"/>
              <a:t> is </a:t>
            </a:r>
            <a:r>
              <a:rPr lang="en-US" altLang="zh-CN" i="1" dirty="0"/>
              <a:t>m</a:t>
            </a:r>
            <a:r>
              <a:rPr lang="en-US" altLang="zh-CN" dirty="0"/>
              <a:t> x </a:t>
            </a:r>
            <a:r>
              <a:rPr lang="en-US" altLang="zh-CN" i="1" dirty="0"/>
              <a:t>n</a:t>
            </a:r>
            <a:r>
              <a:rPr lang="en-US" altLang="zh-CN" dirty="0"/>
              <a:t>, then </a:t>
            </a:r>
            <a:r>
              <a:rPr lang="en-US" altLang="zh-CN" b="1" dirty="0"/>
              <a:t>U</a:t>
            </a:r>
            <a:r>
              <a:rPr lang="en-US" altLang="zh-CN" dirty="0"/>
              <a:t> will be </a:t>
            </a:r>
            <a:r>
              <a:rPr lang="en-US" altLang="zh-CN" i="1" dirty="0"/>
              <a:t>m </a:t>
            </a:r>
            <a:r>
              <a:rPr lang="en-US" altLang="zh-CN" dirty="0"/>
              <a:t>x </a:t>
            </a:r>
            <a:r>
              <a:rPr lang="en-US" altLang="zh-CN" i="1" dirty="0"/>
              <a:t>m</a:t>
            </a:r>
            <a:r>
              <a:rPr lang="en-US" altLang="zh-CN" dirty="0"/>
              <a:t>,</a:t>
            </a:r>
            <a:r>
              <a:rPr lang="el-GR" altLang="zh-CN" b="1" dirty="0"/>
              <a:t> Σ</a:t>
            </a:r>
            <a:r>
              <a:rPr lang="en-US" altLang="zh-CN" dirty="0"/>
              <a:t> will be </a:t>
            </a:r>
            <a:r>
              <a:rPr lang="en-US" altLang="zh-CN" i="1" dirty="0"/>
              <a:t>m</a:t>
            </a:r>
            <a:r>
              <a:rPr lang="en-US" altLang="zh-CN" dirty="0"/>
              <a:t> x </a:t>
            </a:r>
            <a:r>
              <a:rPr lang="en-US" altLang="zh-CN" i="1" dirty="0"/>
              <a:t>n</a:t>
            </a:r>
            <a:r>
              <a:rPr lang="en-US" altLang="zh-CN" dirty="0"/>
              <a:t>, and </a:t>
            </a:r>
            <a:r>
              <a:rPr lang="en-US" altLang="zh-CN" b="1" dirty="0"/>
              <a:t>V</a:t>
            </a:r>
            <a:r>
              <a:rPr lang="en-US" altLang="zh-CN" b="1" baseline="30000" dirty="0"/>
              <a:t>T</a:t>
            </a:r>
            <a:r>
              <a:rPr lang="en-US" altLang="zh-CN" dirty="0"/>
              <a:t> will be </a:t>
            </a:r>
            <a:r>
              <a:rPr lang="en-US" altLang="zh-CN" i="1" dirty="0"/>
              <a:t>n</a:t>
            </a:r>
            <a:r>
              <a:rPr lang="en-US" altLang="zh-CN" dirty="0"/>
              <a:t> x </a:t>
            </a:r>
            <a:r>
              <a:rPr lang="en-US" altLang="zh-CN" i="1" dirty="0"/>
              <a:t>n</a:t>
            </a:r>
            <a:r>
              <a:rPr lang="en-US" altLang="zh-CN" dirty="0"/>
              <a:t>. </a:t>
            </a:r>
          </a:p>
          <a:p>
            <a:pPr marL="457200" lvl="1" indent="0">
              <a:buNone/>
            </a:pPr>
            <a:endParaRPr lang="en-US" altLang="zh-CN" b="1" baseline="30000" dirty="0"/>
          </a:p>
          <a:p>
            <a:pPr lvl="1"/>
            <a:endParaRPr lang="en-US" altLang="zh-CN" b="1" baseline="30000" dirty="0"/>
          </a:p>
          <a:p>
            <a:pPr lvl="1"/>
            <a:endParaRPr lang="en-US" altLang="zh-CN" b="1" baseline="30000" dirty="0"/>
          </a:p>
          <a:p>
            <a:pPr lvl="1"/>
            <a:endParaRPr lang="en-US" altLang="zh-CN" b="1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7" y="3937000"/>
            <a:ext cx="74009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1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3569" y="4800600"/>
            <a:ext cx="7400925" cy="1323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Singular Value Decomposition (SVD)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810000"/>
          </a:xfrm>
        </p:spPr>
        <p:txBody>
          <a:bodyPr>
            <a:normAutofit lnSpcReduction="10000"/>
          </a:bodyPr>
          <a:lstStyle/>
          <a:p>
            <a:r>
              <a:rPr lang="en-US" altLang="zh-CN" b="1" dirty="0"/>
              <a:t>U</a:t>
            </a:r>
            <a:r>
              <a:rPr lang="en-US" altLang="zh-CN" dirty="0"/>
              <a:t> and </a:t>
            </a:r>
            <a:r>
              <a:rPr lang="en-US" altLang="zh-CN" b="1" dirty="0"/>
              <a:t>V</a:t>
            </a:r>
            <a:r>
              <a:rPr lang="en-US" altLang="zh-CN" dirty="0"/>
              <a:t> are always rotation matrices. </a:t>
            </a:r>
          </a:p>
          <a:p>
            <a:pPr lvl="1"/>
            <a:r>
              <a:rPr lang="en-US" altLang="zh-CN" dirty="0"/>
              <a:t>Geometric rotation may not be an applicable concept, depending on the matrix. So we call them “unitary” matrices – each column is a unit vector. </a:t>
            </a:r>
          </a:p>
          <a:p>
            <a:r>
              <a:rPr lang="el-GR" altLang="zh-CN" b="1" dirty="0"/>
              <a:t>Σ </a:t>
            </a:r>
            <a:r>
              <a:rPr lang="en-US" altLang="zh-CN" dirty="0"/>
              <a:t>is a diagonal matrix</a:t>
            </a:r>
          </a:p>
          <a:p>
            <a:pPr lvl="1"/>
            <a:r>
              <a:rPr lang="en-US" altLang="zh-CN" dirty="0"/>
              <a:t>The number of nonzero entries = rank of </a:t>
            </a:r>
            <a:r>
              <a:rPr lang="en-US" altLang="zh-CN" b="1" dirty="0"/>
              <a:t>A</a:t>
            </a:r>
          </a:p>
          <a:p>
            <a:pPr lvl="1"/>
            <a:r>
              <a:rPr lang="en-US" altLang="zh-CN" dirty="0"/>
              <a:t>The algorithm always sorts the entries high to low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DC490-98B8-074B-BB30-37775A244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791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4CF419-5FBF-4A7F-9B2A-BAB81DDF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6EAC24-853A-44DC-BFEB-AA88E48B6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Lectures </a:t>
            </a:r>
          </a:p>
          <a:p>
            <a:r>
              <a:rPr lang="en-US" dirty="0"/>
              <a:t>Weekly assignments </a:t>
            </a:r>
          </a:p>
          <a:p>
            <a:r>
              <a:rPr lang="en-US" dirty="0"/>
              <a:t>Two exams </a:t>
            </a:r>
          </a:p>
          <a:p>
            <a:r>
              <a:rPr lang="en-US" dirty="0"/>
              <a:t>Participation component </a:t>
            </a:r>
          </a:p>
        </p:txBody>
      </p:sp>
    </p:spTree>
    <p:extLst>
      <p:ext uri="{BB962C8B-B14F-4D97-AF65-F5344CB8AC3E}">
        <p14:creationId xmlns:p14="http://schemas.microsoft.com/office/powerpoint/2010/main" val="376022501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Singular Value Decomposition (SVD)</a:t>
            </a:r>
            <a:endParaRPr lang="en-US" dirty="0"/>
          </a:p>
        </p:txBody>
      </p:sp>
      <p:pic>
        <p:nvPicPr>
          <p:cNvPr id="892930" name="Picture 2" descr="https://upload.wikimedia.org/wikipedia/commons/thumb/e/e9/Singular_value_decomposition.gif/280px-Singular_value_decompositio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0" y="2763044"/>
            <a:ext cx="2667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93863" y="2025176"/>
            <a:ext cx="1956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M = U</a:t>
            </a:r>
            <a:r>
              <a:rPr kumimoji="0" lang="el-GR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V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842" y="5759355"/>
            <a:ext cx="1851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Illustration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3838484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223746-FC3A-458E-9214-827345FC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Calculus review</a:t>
            </a:r>
          </a:p>
        </p:txBody>
      </p:sp>
    </p:spTree>
    <p:extLst>
      <p:ext uri="{BB962C8B-B14F-4D97-AF65-F5344CB8AC3E}">
        <p14:creationId xmlns:p14="http://schemas.microsoft.com/office/powerpoint/2010/main" val="262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3009" y="498157"/>
            <a:ext cx="34639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Differentiation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557020"/>
            <a:ext cx="7616825" cy="34366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33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derivative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provides us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about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rate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change of a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479425" lvl="0" indent="0" algn="l" defTabSz="914400" rtl="0" eaLnBrk="1" fontAlgn="auto" latinLnBrk="0" hangingPunct="1">
              <a:lnSpc>
                <a:spcPts val="6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derivative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a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also a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function.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0115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derivative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rate function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6465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acceleration function.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01B0DB-E140-48F8-9241-2F6F0076D46C}"/>
              </a:ext>
            </a:extLst>
          </p:cNvPr>
          <p:cNvSpPr txBox="1"/>
          <p:nvPr/>
        </p:nvSpPr>
        <p:spPr>
          <a:xfrm>
            <a:off x="354842" y="6474967"/>
            <a:ext cx="196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Texas A&amp;M Dept of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E8E789-F89D-4E75-A02A-3F4D76279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= rate of change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7B50512-21A4-4B09-AD25-1C7A12379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43" y="1417638"/>
            <a:ext cx="6327913" cy="4508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C6FC82-5563-4DE7-BDCB-0676F24C2B39}"/>
              </a:ext>
            </a:extLst>
          </p:cNvPr>
          <p:cNvSpPr txBox="1"/>
          <p:nvPr/>
        </p:nvSpPr>
        <p:spPr>
          <a:xfrm>
            <a:off x="354842" y="6474967"/>
            <a:ext cx="126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Image: Wikipedia</a:t>
            </a:r>
          </a:p>
        </p:txBody>
      </p:sp>
    </p:spTree>
    <p:extLst>
      <p:ext uri="{BB962C8B-B14F-4D97-AF65-F5344CB8AC3E}">
        <p14:creationId xmlns:p14="http://schemas.microsoft.com/office/powerpoint/2010/main" val="10779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5189F0-558F-402D-B9B9-20B8490A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= rate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833AF7-E7C0-4FED-9361-5CACBC30D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function y = mx + b</a:t>
            </a:r>
          </a:p>
          <a:p>
            <a:r>
              <a:rPr lang="en-US" dirty="0"/>
              <a:t>Slope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48517B-3357-4016-B5F7-4317AC7AD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72" y="3094382"/>
            <a:ext cx="3235655" cy="348898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F9623FBD-A2C0-4916-9813-49EB24BD4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1564" y="2077459"/>
            <a:ext cx="3392556" cy="8088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48B03D7-7E12-4216-91B5-074E7BEBBA46}"/>
              </a:ext>
            </a:extLst>
          </p:cNvPr>
          <p:cNvSpPr txBox="1"/>
          <p:nvPr/>
        </p:nvSpPr>
        <p:spPr>
          <a:xfrm>
            <a:off x="354842" y="6474967"/>
            <a:ext cx="126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Image: Wikipedia</a:t>
            </a:r>
          </a:p>
        </p:txBody>
      </p:sp>
    </p:spTree>
    <p:extLst>
      <p:ext uri="{BB962C8B-B14F-4D97-AF65-F5344CB8AC3E}">
        <p14:creationId xmlns:p14="http://schemas.microsoft.com/office/powerpoint/2010/main" val="27518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832" y="498157"/>
            <a:ext cx="70440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350" algn="l"/>
                <a:tab pos="3613785" algn="l"/>
                <a:tab pos="4545965" algn="l"/>
              </a:tabLst>
            </a:pPr>
            <a:r>
              <a:rPr spc="-45" dirty="0"/>
              <a:t>Ways</a:t>
            </a:r>
            <a:r>
              <a:rPr spc="5" dirty="0"/>
              <a:t> </a:t>
            </a:r>
            <a:r>
              <a:rPr spc="-5" dirty="0"/>
              <a:t>to	</a:t>
            </a:r>
            <a:r>
              <a:rPr spc="-20" dirty="0"/>
              <a:t>Write	</a:t>
            </a:r>
            <a:r>
              <a:rPr spc="-5" dirty="0"/>
              <a:t>the	Derivative</a:t>
            </a:r>
          </a:p>
        </p:txBody>
      </p:sp>
      <p:sp>
        <p:nvSpPr>
          <p:cNvPr id="3" name="object 3"/>
          <p:cNvSpPr/>
          <p:nvPr/>
        </p:nvSpPr>
        <p:spPr>
          <a:xfrm>
            <a:off x="1418033" y="3938784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298875" y="0"/>
                </a:lnTo>
              </a:path>
            </a:pathLst>
          </a:custGeom>
          <a:ln w="11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4014" y="3934231"/>
            <a:ext cx="27432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dx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1557020"/>
            <a:ext cx="6132830" cy="1741502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33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the function f(x),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can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write its  derivative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following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ways: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101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78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r>
              <a:rPr lang="en-US" sz="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'</a:t>
            </a:r>
            <a:r>
              <a:rPr kumimoji="0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(x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8311" y="3690620"/>
            <a:ext cx="12503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8309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150" b="0" i="1" u="none" strike="noStrike" kern="1200" cap="none" spc="-22" normalizeH="0" baseline="4629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3150" b="0" i="1" u="none" strike="noStrike" kern="1200" cap="none" spc="375" normalizeH="0" baseline="4629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f(x)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39" y="4541520"/>
            <a:ext cx="67259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derivative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x is commonly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written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dx.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467A6CA-E250-4A0A-B762-0BDD0323846D}"/>
              </a:ext>
            </a:extLst>
          </p:cNvPr>
          <p:cNvSpPr txBox="1"/>
          <p:nvPr/>
        </p:nvSpPr>
        <p:spPr>
          <a:xfrm>
            <a:off x="354842" y="6474967"/>
            <a:ext cx="196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Texas A&amp;M Dept of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991" y="498157"/>
            <a:ext cx="5948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05529" algn="l"/>
              </a:tabLst>
            </a:pPr>
            <a:r>
              <a:rPr spc="-10" dirty="0"/>
              <a:t>Differentiation	</a:t>
            </a:r>
            <a:r>
              <a:rPr spc="-5" dirty="0"/>
              <a:t>Formulas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557020"/>
            <a:ext cx="6423660" cy="17221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33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following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common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differentiation  formulas: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101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943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derivative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a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constant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8311" y="4541520"/>
            <a:ext cx="6739255" cy="87121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407670" marR="5080" lvl="0" indent="-395605" algn="l" defTabSz="914400" rtl="0" eaLnBrk="1" fontAlgn="auto" latinLnBrk="0" hangingPunct="1">
              <a:lnSpc>
                <a:spcPts val="3300"/>
              </a:lnSpc>
              <a:spcBef>
                <a:spcPts val="259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derivative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a sum 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sum of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derivatives.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29763" y="3824037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5">
                <a:moveTo>
                  <a:pt x="0" y="0"/>
                </a:moveTo>
                <a:lnTo>
                  <a:pt x="432383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42052" y="3822642"/>
            <a:ext cx="384810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du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4593" y="3532989"/>
            <a:ext cx="1142365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95605" algn="l"/>
              </a:tabLst>
              <a:defRPr/>
            </a:pPr>
            <a:r>
              <a:rPr kumimoji="0" sz="4350" b="0" i="1" u="none" strike="noStrike" kern="1200" cap="none" spc="30" normalizeH="0" baseline="3544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	</a:t>
            </a:r>
            <a:r>
              <a:rPr kumimoji="0" sz="29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</a:t>
            </a:r>
            <a:r>
              <a:rPr kumimoji="0" sz="2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sz="29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00111" y="5957637"/>
            <a:ext cx="424180" cy="0"/>
          </a:xfrm>
          <a:custGeom>
            <a:avLst/>
            <a:gdLst/>
            <a:ahLst/>
            <a:cxnLst/>
            <a:rect l="l" t="t" r="r" b="b"/>
            <a:pathLst>
              <a:path w="424180">
                <a:moveTo>
                  <a:pt x="0" y="0"/>
                </a:moveTo>
                <a:lnTo>
                  <a:pt x="424016" y="0"/>
                </a:lnTo>
              </a:path>
            </a:pathLst>
          </a:custGeom>
          <a:ln w="15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11815" y="5956242"/>
            <a:ext cx="381635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du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92654" y="5666589"/>
            <a:ext cx="4655185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89255" algn="l"/>
                <a:tab pos="2798445" algn="l"/>
              </a:tabLst>
              <a:defRPr/>
            </a:pPr>
            <a:r>
              <a:rPr kumimoji="0" sz="4350" b="0" i="1" u="none" strike="noStrike" kern="1200" cap="none" spc="44" normalizeH="0" baseline="3544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	</a:t>
            </a:r>
            <a:r>
              <a:rPr kumimoji="0" sz="2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 </a:t>
            </a:r>
            <a:r>
              <a:rPr kumimoji="0" sz="29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 </a:t>
            </a:r>
            <a:r>
              <a:rPr kumimoji="0" sz="29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900" b="0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900" b="0" i="0" u="none" strike="noStrike" kern="1200" cap="none" spc="-5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</a:t>
            </a:r>
            <a:r>
              <a:rPr kumimoji="0" sz="29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1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9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900" b="0" i="1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))</a:t>
            </a:r>
            <a:r>
              <a:rPr kumimoji="0" sz="29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sz="29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9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 </a:t>
            </a:r>
            <a:r>
              <a:rPr kumimoji="0" sz="29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'(</a:t>
            </a:r>
            <a:r>
              <a:rPr kumimoji="0" sz="2900" b="0" i="1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900" b="0" i="0" u="none" strike="noStrike" kern="1200" cap="none" spc="-5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</a:t>
            </a:r>
            <a:r>
              <a:rPr kumimoji="0" sz="29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1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9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'(</a:t>
            </a:r>
            <a:r>
              <a:rPr kumimoji="0" sz="2900" b="0" i="1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994EAEF-1788-45E2-8314-A3E05FBDA9E5}"/>
              </a:ext>
            </a:extLst>
          </p:cNvPr>
          <p:cNvSpPr txBox="1"/>
          <p:nvPr/>
        </p:nvSpPr>
        <p:spPr>
          <a:xfrm>
            <a:off x="354842" y="6474967"/>
            <a:ext cx="196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Texas A&amp;M Dept of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5096" y="498157"/>
            <a:ext cx="24796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8311" y="1976120"/>
            <a:ext cx="54546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derivative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a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constant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8311" y="3690620"/>
            <a:ext cx="6739255" cy="87121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407670" marR="5080" lvl="0" indent="-395605" algn="l" defTabSz="914400" rtl="0" eaLnBrk="1" fontAlgn="auto" latinLnBrk="0" hangingPunct="1">
              <a:lnSpc>
                <a:spcPts val="3300"/>
              </a:lnSpc>
              <a:spcBef>
                <a:spcPts val="259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derivative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a sum 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sum of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derivatives.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5944" y="2985837"/>
            <a:ext cx="435609" cy="0"/>
          </a:xfrm>
          <a:custGeom>
            <a:avLst/>
            <a:gdLst/>
            <a:ahLst/>
            <a:cxnLst/>
            <a:rect l="l" t="t" r="r" b="b"/>
            <a:pathLst>
              <a:path w="435610">
                <a:moveTo>
                  <a:pt x="0" y="0"/>
                </a:moveTo>
                <a:lnTo>
                  <a:pt x="435103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8881" y="2984442"/>
            <a:ext cx="386080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du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1077" y="2694789"/>
            <a:ext cx="893444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98145" algn="l"/>
              </a:tabLst>
              <a:defRPr/>
            </a:pPr>
            <a:r>
              <a:rPr kumimoji="0" sz="4350" b="0" i="1" u="none" strike="noStrike" kern="1200" cap="none" spc="22" normalizeH="0" baseline="3544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	</a:t>
            </a:r>
            <a:r>
              <a:rPr kumimoji="0" sz="29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7</a:t>
            </a:r>
            <a:r>
              <a:rPr kumimoji="0" sz="29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/>
              <a:ea typeface="+mn-ea"/>
              <a:cs typeface="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81177" y="5371850"/>
            <a:ext cx="351155" cy="0"/>
          </a:xfrm>
          <a:custGeom>
            <a:avLst/>
            <a:gdLst/>
            <a:ahLst/>
            <a:cxnLst/>
            <a:rect l="l" t="t" r="r" b="b"/>
            <a:pathLst>
              <a:path w="351155">
                <a:moveTo>
                  <a:pt x="0" y="0"/>
                </a:moveTo>
                <a:lnTo>
                  <a:pt x="350769" y="0"/>
                </a:lnTo>
              </a:path>
            </a:pathLst>
          </a:custGeom>
          <a:ln w="15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93696" y="5370455"/>
            <a:ext cx="299720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dt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6493" y="5080802"/>
            <a:ext cx="1546860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3060" algn="l"/>
              </a:tabLst>
              <a:defRPr/>
            </a:pPr>
            <a:r>
              <a:rPr kumimoji="0" sz="4350" b="0" i="1" u="none" strike="noStrike" kern="1200" cap="none" spc="52" normalizeH="0" baseline="3544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	</a:t>
            </a:r>
            <a:r>
              <a:rPr kumimoji="0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</a:t>
            </a:r>
            <a:r>
              <a:rPr kumimoji="0" sz="29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</a:t>
            </a:r>
            <a:r>
              <a:rPr kumimoji="0" sz="29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4)</a:t>
            </a:r>
            <a:r>
              <a:rPr kumimoji="0" sz="2900" b="0" i="0" u="none" strike="noStrike" kern="1200" cap="none" spc="-4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/>
              <a:ea typeface="+mn-ea"/>
              <a:cs typeface="Symbo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3E3825-FBAC-4FD7-AFC6-63305B8A5530}"/>
              </a:ext>
            </a:extLst>
          </p:cNvPr>
          <p:cNvSpPr txBox="1"/>
          <p:nvPr/>
        </p:nvSpPr>
        <p:spPr>
          <a:xfrm>
            <a:off x="354842" y="6474967"/>
            <a:ext cx="196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Texas A&amp;M Dept of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3255" y="498157"/>
            <a:ext cx="378332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More</a:t>
            </a:r>
            <a:r>
              <a:rPr spc="-60" dirty="0"/>
              <a:t> </a:t>
            </a:r>
            <a:r>
              <a:rPr spc="-5" dirty="0"/>
              <a:t>Formulas</a:t>
            </a:r>
          </a:p>
        </p:txBody>
      </p:sp>
      <p:sp>
        <p:nvSpPr>
          <p:cNvPr id="3" name="object 3"/>
          <p:cNvSpPr/>
          <p:nvPr/>
        </p:nvSpPr>
        <p:spPr>
          <a:xfrm>
            <a:off x="1732226" y="2586767"/>
            <a:ext cx="385445" cy="0"/>
          </a:xfrm>
          <a:custGeom>
            <a:avLst/>
            <a:gdLst/>
            <a:ahLst/>
            <a:cxnLst/>
            <a:rect l="l" t="t" r="r" b="b"/>
            <a:pathLst>
              <a:path w="385444">
                <a:moveTo>
                  <a:pt x="0" y="0"/>
                </a:moveTo>
                <a:lnTo>
                  <a:pt x="385273" y="0"/>
                </a:lnTo>
              </a:path>
            </a:pathLst>
          </a:custGeom>
          <a:ln w="1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2269" y="2584416"/>
            <a:ext cx="348615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5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du</a:t>
            </a:r>
            <a:endParaRPr kumimoji="0" sz="2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5325" y="2319269"/>
            <a:ext cx="2254250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48615" algn="l"/>
              </a:tabLst>
              <a:defRPr/>
            </a:pPr>
            <a:r>
              <a:rPr kumimoji="0" sz="3975" b="0" i="1" u="none" strike="noStrike" kern="1200" cap="none" spc="22" normalizeH="0" baseline="3563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	</a:t>
            </a:r>
            <a:r>
              <a:rPr kumimoji="0" sz="2650" b="0" i="1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325" b="0" i="1" u="none" strike="noStrike" kern="1200" cap="none" spc="165" normalizeH="0" baseline="430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</a:t>
            </a:r>
            <a:r>
              <a:rPr kumimoji="0" sz="26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sz="26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5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650" b="0" i="1" u="none" strike="noStrike" kern="1200" cap="none" spc="-5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5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*</a:t>
            </a:r>
            <a:r>
              <a:rPr kumimoji="0" sz="265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325" b="0" i="1" u="none" strike="noStrike" kern="1200" cap="none" spc="60" normalizeH="0" baseline="430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325" b="0" i="0" u="none" strike="noStrike" kern="1200" cap="none" spc="60" normalizeH="0" baseline="430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</a:t>
            </a:r>
            <a:r>
              <a:rPr kumimoji="0" sz="2325" b="0" i="0" u="none" strike="noStrike" kern="1200" cap="none" spc="60" normalizeH="0" baseline="430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65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du</a:t>
            </a:r>
            <a:endParaRPr kumimoji="0" sz="2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8311" y="1557020"/>
            <a:ext cx="65620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derivative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constant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power: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8311" y="3258820"/>
            <a:ext cx="33597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derivative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23943" y="4205787"/>
            <a:ext cx="426720" cy="0"/>
          </a:xfrm>
          <a:custGeom>
            <a:avLst/>
            <a:gdLst/>
            <a:ahLst/>
            <a:cxnLst/>
            <a:rect l="l" t="t" r="r" b="b"/>
            <a:pathLst>
              <a:path w="426719">
                <a:moveTo>
                  <a:pt x="0" y="0"/>
                </a:moveTo>
                <a:lnTo>
                  <a:pt x="426715" y="0"/>
                </a:lnTo>
              </a:path>
            </a:pathLst>
          </a:custGeom>
          <a:ln w="150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36433" y="4204373"/>
            <a:ext cx="382905" cy="471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du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7347" y="3915211"/>
            <a:ext cx="1775460" cy="471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1160" algn="l"/>
              </a:tabLst>
              <a:defRPr/>
            </a:pPr>
            <a:r>
              <a:rPr kumimoji="0" sz="4350" b="0" i="1" u="none" strike="noStrike" kern="1200" cap="none" spc="44" normalizeH="0" baseline="3544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	</a:t>
            </a:r>
            <a:r>
              <a:rPr kumimoji="0" sz="29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550" b="0" i="1" u="none" strike="noStrike" kern="1200" cap="none" spc="75" normalizeH="0" baseline="4248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 </a:t>
            </a:r>
            <a:r>
              <a:rPr kumimoji="0" sz="29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sz="29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1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550" b="0" i="1" u="none" strike="noStrike" kern="1200" cap="none" spc="52" normalizeH="0" baseline="4248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1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du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48103" y="5957637"/>
            <a:ext cx="427990" cy="0"/>
          </a:xfrm>
          <a:custGeom>
            <a:avLst/>
            <a:gdLst/>
            <a:ahLst/>
            <a:cxnLst/>
            <a:rect l="l" t="t" r="r" b="b"/>
            <a:pathLst>
              <a:path w="427989">
                <a:moveTo>
                  <a:pt x="0" y="0"/>
                </a:moveTo>
                <a:lnTo>
                  <a:pt x="427765" y="0"/>
                </a:lnTo>
              </a:path>
            </a:pathLst>
          </a:custGeom>
          <a:ln w="15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35721" y="5957637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0573" y="0"/>
                </a:lnTo>
              </a:path>
            </a:pathLst>
          </a:custGeom>
          <a:ln w="15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8311" y="4960620"/>
            <a:ext cx="3636010" cy="1467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derivative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34365" marR="579755" lvl="0" indent="80645" algn="l" defTabSz="914400" rtl="0" eaLnBrk="1" fontAlgn="auto" latinLnBrk="0" hangingPunct="1">
              <a:lnSpc>
                <a:spcPct val="6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95375" algn="l"/>
                <a:tab pos="2410460" algn="l"/>
              </a:tabLst>
              <a:defRPr/>
            </a:pPr>
            <a:r>
              <a:rPr kumimoji="0" sz="4350" b="0" i="1" u="none" strike="noStrike" kern="1200" cap="none" spc="37" normalizeH="0" baseline="3544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	</a:t>
            </a:r>
            <a:r>
              <a:rPr kumimoji="0" sz="29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log(</a:t>
            </a:r>
            <a:r>
              <a:rPr kumimoji="0" sz="2900" b="0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9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 </a:t>
            </a:r>
            <a:r>
              <a:rPr kumimoji="0" sz="29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sz="29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4350" b="0" i="0" u="none" strike="noStrike" kern="1200" cap="none" spc="37" normalizeH="0" baseline="3544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4350" b="0" i="0" u="none" strike="noStrike" kern="1200" cap="none" spc="-165" normalizeH="0" baseline="3544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du  </a:t>
            </a:r>
            <a:r>
              <a:rPr kumimoji="0" sz="29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du		</a:t>
            </a:r>
            <a:r>
              <a:rPr kumimoji="0" sz="2900" b="0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F6502A2-CEB6-49AC-A92F-6A2323ECAE9D}"/>
              </a:ext>
            </a:extLst>
          </p:cNvPr>
          <p:cNvSpPr txBox="1"/>
          <p:nvPr/>
        </p:nvSpPr>
        <p:spPr>
          <a:xfrm>
            <a:off x="354842" y="6474967"/>
            <a:ext cx="196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Texas A&amp;M Dept of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0911" y="498157"/>
            <a:ext cx="3907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More</a:t>
            </a:r>
            <a:r>
              <a:rPr spc="-95" dirty="0"/>
              <a:t> </a:t>
            </a:r>
            <a:r>
              <a:rPr dirty="0"/>
              <a:t>Examples</a:t>
            </a:r>
          </a:p>
        </p:txBody>
      </p:sp>
      <p:sp>
        <p:nvSpPr>
          <p:cNvPr id="3" name="object 3"/>
          <p:cNvSpPr/>
          <p:nvPr/>
        </p:nvSpPr>
        <p:spPr>
          <a:xfrm>
            <a:off x="1688234" y="2587605"/>
            <a:ext cx="360680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645" y="0"/>
                </a:lnTo>
              </a:path>
            </a:pathLst>
          </a:custGeom>
          <a:ln w="1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7771" y="2585272"/>
            <a:ext cx="332105" cy="4349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5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dx</a:t>
            </a:r>
            <a:endParaRPr kumimoji="0" sz="2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8224" y="2319634"/>
            <a:ext cx="1084580" cy="4349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7820" algn="l"/>
              </a:tabLst>
              <a:defRPr/>
            </a:pPr>
            <a:r>
              <a:rPr kumimoji="0" sz="3975" b="0" i="1" u="none" strike="noStrike" kern="1200" cap="none" spc="37" normalizeH="0" baseline="3563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	</a:t>
            </a:r>
            <a:r>
              <a:rPr kumimoji="0" sz="265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r>
              <a:rPr kumimoji="0" sz="2650" b="0" i="1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325" b="0" i="0" u="none" strike="noStrike" kern="1200" cap="none" spc="97" normalizeH="0" baseline="430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r>
              <a:rPr kumimoji="0" sz="2325" b="0" i="0" u="none" strike="noStrike" kern="1200" cap="none" spc="52" normalizeH="0" baseline="430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endParaRPr kumimoji="0" sz="2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/>
              <a:ea typeface="+mn-ea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8311" y="1557020"/>
            <a:ext cx="65620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derivative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constant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power: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86486" y="4176908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4">
                <a:moveTo>
                  <a:pt x="0" y="0"/>
                </a:moveTo>
                <a:lnTo>
                  <a:pt x="405315" y="0"/>
                </a:lnTo>
              </a:path>
            </a:pathLst>
          </a:custGeom>
          <a:ln w="14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8311" y="3227062"/>
            <a:ext cx="3636010" cy="218630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21945" marR="0" lvl="0" indent="-309245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21945" algn="l"/>
                <a:tab pos="32258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derivative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315" marR="0" lvl="0" indent="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11885" algn="l"/>
              </a:tabLst>
              <a:defRPr/>
            </a:pPr>
            <a:r>
              <a:rPr kumimoji="0" sz="4350" b="0" i="1" u="none" strike="noStrike" kern="1200" cap="none" spc="60" normalizeH="0" baseline="1053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	</a:t>
            </a:r>
            <a:r>
              <a:rPr kumimoji="0" sz="4350" b="0" i="1" u="none" strike="noStrike" kern="1200" cap="none" spc="127" normalizeH="0" baseline="-2490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7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 </a:t>
            </a:r>
            <a:r>
              <a:rPr kumimoji="0" sz="17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7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4350" b="0" i="0" u="none" strike="noStrike" kern="1200" cap="none" spc="67" normalizeH="0" baseline="-2490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endParaRPr kumimoji="0" sz="4350" b="0" i="0" u="none" strike="noStrike" kern="1200" cap="none" spc="0" normalizeH="0" baseline="-24904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/>
              <a:ea typeface="+mn-ea"/>
              <a:cs typeface="Symbol"/>
            </a:endParaRPr>
          </a:p>
          <a:p>
            <a:pPr marL="6731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dy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21945" marR="0" lvl="0" indent="-309245" algn="l" defTabSz="914400" rtl="0" eaLnBrk="1" fontAlgn="auto" latinLnBrk="0" hangingPunct="1">
              <a:lnSpc>
                <a:spcPct val="100000"/>
              </a:lnSpc>
              <a:spcBef>
                <a:spcPts val="267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21945" algn="l"/>
                <a:tab pos="32258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derivative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08019" y="5957637"/>
            <a:ext cx="397510" cy="0"/>
          </a:xfrm>
          <a:custGeom>
            <a:avLst/>
            <a:gdLst/>
            <a:ahLst/>
            <a:cxnLst/>
            <a:rect l="l" t="t" r="r" b="b"/>
            <a:pathLst>
              <a:path w="397510">
                <a:moveTo>
                  <a:pt x="0" y="0"/>
                </a:moveTo>
                <a:lnTo>
                  <a:pt x="397370" y="0"/>
                </a:lnTo>
              </a:path>
            </a:pathLst>
          </a:custGeom>
          <a:ln w="15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0488" y="5956242"/>
            <a:ext cx="361950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dx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6845" y="5666589"/>
            <a:ext cx="1805939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70205" algn="l"/>
              </a:tabLst>
              <a:defRPr/>
            </a:pPr>
            <a:r>
              <a:rPr kumimoji="0" sz="4350" b="0" i="1" u="none" strike="noStrike" kern="1200" cap="none" spc="44" normalizeH="0" baseline="3544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	</a:t>
            </a:r>
            <a:r>
              <a:rPr kumimoji="0" sz="29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3log(</a:t>
            </a:r>
            <a:r>
              <a:rPr kumimoji="0" sz="2900" b="0" i="1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9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9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/>
              <a:ea typeface="+mn-ea"/>
              <a:cs typeface="Symbo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9301577-8C11-466E-8CE3-291CB1E51CF2}"/>
              </a:ext>
            </a:extLst>
          </p:cNvPr>
          <p:cNvSpPr txBox="1"/>
          <p:nvPr/>
        </p:nvSpPr>
        <p:spPr>
          <a:xfrm>
            <a:off x="354842" y="6474967"/>
            <a:ext cx="196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Texas A&amp;M Dept of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 \in \mathbb{R}^{n \times 1}$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x}^T \mathbf{y} =&#10;\begin{bmatrix}&#10;x_1 &amp; \dots &amp; x_n&#10;\end{bmatrix}&#10;\begin{bmatrix}&#10;y_1 \\ \vdots \\ y_n&#10;\end{bmatrix}&#10;= \sum_{i=1}^n x_i y_i \qquad (\textrm{scalar})$ 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textrm{col-rank}(\mathbf{A}) &amp;= &#10;\textrm{ the maximum number of linearly independent column vectors of } \mathbf{A} \\&#10;\textrm{row-rank}(\mathbf{A}) &amp;= &#10;\textrm{ the maximum number of linearly independent row vectors of } \mathbf{A} &#10;\end{align*}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extrm{rank}(\mathbf{A})\triangleq \textrm{col-rank}(\mathbf{A})= \textrm{row-rank}(\mathbf{A})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^T = \mathbf{A}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 = &#10;\begin{bmatrix}&#10;v_1 \\ v_2 \\ \vdots \\ v_n&#10;\end{bmatrix}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^T \in \mathbb{R}^{1 \times n}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^T = &#10;\begin{bmatrix}&#10;v_1 &amp; v_2 &amp; \dots &amp; v_n&#10;\end{bmatrix}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$&#10;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 = &#10;\begin{bmatrix}&#10;a_{11} &amp; a_{12} &amp; a_{13} &amp; \dots &amp; a_{1n} \\&#10;a_{21} &amp; a_{22} &amp; a_{23} &amp; \dots &amp; a_{2n} \\&#10;\vdots &amp; &amp; &amp; &amp; \vdots \\&#10;a_{m1} &amp; a_{m2} &amp; a_{m3} &amp; \dots &amp; a_{mn}&#10;\end{bmatrix}$&#10;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 \in \mathbb{R}^{m \times n}$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m = n$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$&#10;&#10;&#10;\end{document}"/>
  <p:tag name="IGUANATEXSIZE" val="2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1516</TotalTime>
  <Words>3553</Words>
  <Application>Microsoft Office PowerPoint</Application>
  <PresentationFormat>On-screen Show (4:3)</PresentationFormat>
  <Paragraphs>892</Paragraphs>
  <Slides>106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21" baseType="lpstr">
      <vt:lpstr>ＭＳ Ｐゴシック</vt:lpstr>
      <vt:lpstr>SimSun</vt:lpstr>
      <vt:lpstr>SimSun</vt:lpstr>
      <vt:lpstr>Arial</vt:lpstr>
      <vt:lpstr>Calibri</vt:lpstr>
      <vt:lpstr>Cambria Math</vt:lpstr>
      <vt:lpstr>Courier New</vt:lpstr>
      <vt:lpstr>Symbol</vt:lpstr>
      <vt:lpstr>Times New Roman</vt:lpstr>
      <vt:lpstr>Wingdings</vt:lpstr>
      <vt:lpstr>1_Office Theme</vt:lpstr>
      <vt:lpstr>2_Office Theme</vt:lpstr>
      <vt:lpstr>9_Default Design</vt:lpstr>
      <vt:lpstr>Office Theme</vt:lpstr>
      <vt:lpstr>Equation</vt:lpstr>
      <vt:lpstr>CS 1675: Intro to Machine Learning Introduction</vt:lpstr>
      <vt:lpstr>Course Info</vt:lpstr>
      <vt:lpstr>About the Instructor</vt:lpstr>
      <vt:lpstr>About the TA</vt:lpstr>
      <vt:lpstr>Recitations</vt:lpstr>
      <vt:lpstr>Course Goals</vt:lpstr>
      <vt:lpstr>Textbooks</vt:lpstr>
      <vt:lpstr>Programming Language</vt:lpstr>
      <vt:lpstr>Course Structure</vt:lpstr>
      <vt:lpstr>Policies and Schedule </vt:lpstr>
      <vt:lpstr>Should I take this class?</vt:lpstr>
      <vt:lpstr>Questions?</vt:lpstr>
      <vt:lpstr>Plan for Today</vt:lpstr>
      <vt:lpstr>Blitz introductions (10 sec)</vt:lpstr>
      <vt:lpstr>What is machine learning?</vt:lpstr>
      <vt:lpstr>Example machine learning tasks</vt:lpstr>
      <vt:lpstr>Example machine learning tasks</vt:lpstr>
      <vt:lpstr>Example machine learning tasks</vt:lpstr>
      <vt:lpstr>Example machine learning tasks</vt:lpstr>
      <vt:lpstr>Example machine learning tasks</vt:lpstr>
      <vt:lpstr>Example machine learning tasks</vt:lpstr>
      <vt:lpstr>Example machine learning tasks</vt:lpstr>
      <vt:lpstr>Example machine learning tasks</vt:lpstr>
      <vt:lpstr>Example machine learning tasks</vt:lpstr>
      <vt:lpstr>Example machine learning tasks</vt:lpstr>
      <vt:lpstr>Example machine learning tasks</vt:lpstr>
      <vt:lpstr>Example machine learning tasks</vt:lpstr>
      <vt:lpstr>Example machine learning tasks</vt:lpstr>
      <vt:lpstr>ML in a Nutshell</vt:lpstr>
      <vt:lpstr>ML in a Nutshell</vt:lpstr>
      <vt:lpstr>ML in a Nutshell</vt:lpstr>
      <vt:lpstr>ML in a Nutshell</vt:lpstr>
      <vt:lpstr>Training vs Testing</vt:lpstr>
      <vt:lpstr>Why do we hope this would work?</vt:lpstr>
      <vt:lpstr>ML in a Nutshell</vt:lpstr>
      <vt:lpstr>Data representation</vt:lpstr>
      <vt:lpstr>Problem representation</vt:lpstr>
      <vt:lpstr>Evaluation / objective function</vt:lpstr>
      <vt:lpstr>Optimization</vt:lpstr>
      <vt:lpstr>Defining the Learning Task</vt:lpstr>
      <vt:lpstr>Types of Learning</vt:lpstr>
      <vt:lpstr>Types of Prediction Tasks</vt:lpstr>
      <vt:lpstr>Navigating ML World</vt:lpstr>
      <vt:lpstr>Example of Solving a ML Problem</vt:lpstr>
      <vt:lpstr>Intuition</vt:lpstr>
      <vt:lpstr>Simple strategy: Let’s count!</vt:lpstr>
      <vt:lpstr>Weigh counts and sum to get prediction </vt:lpstr>
      <vt:lpstr>Why not just hand-code these weights?</vt:lpstr>
      <vt:lpstr>Klingon vs Mlingon Classification</vt:lpstr>
      <vt:lpstr>“I saw her duck”</vt:lpstr>
      <vt:lpstr>“I saw her duck”</vt:lpstr>
      <vt:lpstr>“I saw her duck”</vt:lpstr>
      <vt:lpstr>“I saw her duck with a telescope…”</vt:lpstr>
      <vt:lpstr>What humans see</vt:lpstr>
      <vt:lpstr>What computers see</vt:lpstr>
      <vt:lpstr>Challenges</vt:lpstr>
      <vt:lpstr>Challenges</vt:lpstr>
      <vt:lpstr>The Time is Ripe to Study ML</vt:lpstr>
      <vt:lpstr>Where does ML fit in?</vt:lpstr>
      <vt:lpstr>Plan for Today</vt:lpstr>
      <vt:lpstr>Measuring Performance</vt:lpstr>
      <vt:lpstr>Precision / Recall / F-measure</vt:lpstr>
      <vt:lpstr>Measuring Performance</vt:lpstr>
      <vt:lpstr>Linear algebra review</vt:lpstr>
      <vt:lpstr>Vectors and Matrices</vt:lpstr>
      <vt:lpstr>Vector</vt:lpstr>
      <vt:lpstr>Vector</vt:lpstr>
      <vt:lpstr>Vectors have two main uses</vt:lpstr>
      <vt:lpstr>Matrix</vt:lpstr>
      <vt:lpstr>Matrix Operations</vt:lpstr>
      <vt:lpstr>Matrix Multiplication</vt:lpstr>
      <vt:lpstr>Matrix Multiplication</vt:lpstr>
      <vt:lpstr>Matrix Multiplication</vt:lpstr>
      <vt:lpstr>Inner Product</vt:lpstr>
      <vt:lpstr>Different types of product</vt:lpstr>
      <vt:lpstr>PowerPoint Presentation</vt:lpstr>
      <vt:lpstr>Matrix Operations</vt:lpstr>
      <vt:lpstr>Norms</vt:lpstr>
      <vt:lpstr>Matrix Rank</vt:lpstr>
      <vt:lpstr>Matrix Operation Properties</vt:lpstr>
      <vt:lpstr>Special Matrices</vt:lpstr>
      <vt:lpstr>Special Matrices</vt:lpstr>
      <vt:lpstr>PowerPoint Presentation</vt:lpstr>
      <vt:lpstr>Linear independence</vt:lpstr>
      <vt:lpstr>Linear independence</vt:lpstr>
      <vt:lpstr>Singular Value Decomposition (SVD)</vt:lpstr>
      <vt:lpstr>Singular Value Decomposition (SVD)</vt:lpstr>
      <vt:lpstr>Singular Value Decomposition (SVD)</vt:lpstr>
      <vt:lpstr>Singular Value Decomposition (SVD)</vt:lpstr>
      <vt:lpstr>Singular Value Decomposition (SVD)</vt:lpstr>
      <vt:lpstr>Calculus review</vt:lpstr>
      <vt:lpstr>Differentiation</vt:lpstr>
      <vt:lpstr>Derivative = rate of change</vt:lpstr>
      <vt:lpstr>Derivative = rate of change</vt:lpstr>
      <vt:lpstr>Ways to Write the Derivative</vt:lpstr>
      <vt:lpstr>Differentiation Formulas</vt:lpstr>
      <vt:lpstr>Examples</vt:lpstr>
      <vt:lpstr>More Formulas</vt:lpstr>
      <vt:lpstr>More Examples</vt:lpstr>
      <vt:lpstr>Product and Quotient</vt:lpstr>
      <vt:lpstr>Chain Rule</vt:lpstr>
      <vt:lpstr>Try These</vt:lpstr>
      <vt:lpstr>Solutions</vt:lpstr>
      <vt:lpstr>Matlab</vt:lpstr>
      <vt:lpstr>Matlab tutorial  http://www.cs.pitt.edu/~kovashka/cs1675_fa18/tutorial.m   http://www.cs.pitt.edu/~kovashka/cs1675_fa18/myfunction.m http://www.cs.pitt.edu/~kovashka/cs1675_fa18/myotherfunction.m  Please cover whatever we don’t finish at home.</vt:lpstr>
      <vt:lpstr>Other tutorials and exercises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1675: Intro to Machine Learning</dc:title>
  <dc:creator>Adriana I. Kovashka</dc:creator>
  <cp:lastModifiedBy>Adriana I. Kovashka</cp:lastModifiedBy>
  <cp:revision>154</cp:revision>
  <dcterms:created xsi:type="dcterms:W3CDTF">2015-04-17T19:15:42Z</dcterms:created>
  <dcterms:modified xsi:type="dcterms:W3CDTF">2018-08-28T14:03:36Z</dcterms:modified>
</cp:coreProperties>
</file>