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ppt/media/image63.jpg" ContentType="image/jpeg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59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195" r:id="rId2"/>
    <p:sldMasterId id="2147484059" r:id="rId3"/>
    <p:sldMasterId id="2147484071" r:id="rId4"/>
    <p:sldMasterId id="2147484159" r:id="rId5"/>
    <p:sldMasterId id="2147484171" r:id="rId6"/>
    <p:sldMasterId id="2147484183" r:id="rId7"/>
    <p:sldMasterId id="2147484207" r:id="rId8"/>
  </p:sldMasterIdLst>
  <p:notesMasterIdLst>
    <p:notesMasterId r:id="rId124"/>
  </p:notesMasterIdLst>
  <p:sldIdLst>
    <p:sldId id="256" r:id="rId9"/>
    <p:sldId id="713" r:id="rId10"/>
    <p:sldId id="552" r:id="rId11"/>
    <p:sldId id="817" r:id="rId12"/>
    <p:sldId id="553" r:id="rId13"/>
    <p:sldId id="556" r:id="rId14"/>
    <p:sldId id="557" r:id="rId15"/>
    <p:sldId id="558" r:id="rId16"/>
    <p:sldId id="844" r:id="rId17"/>
    <p:sldId id="810" r:id="rId18"/>
    <p:sldId id="811" r:id="rId19"/>
    <p:sldId id="814" r:id="rId20"/>
    <p:sldId id="815" r:id="rId21"/>
    <p:sldId id="610" r:id="rId22"/>
    <p:sldId id="613" r:id="rId23"/>
    <p:sldId id="614" r:id="rId24"/>
    <p:sldId id="615" r:id="rId25"/>
    <p:sldId id="616" r:id="rId26"/>
    <p:sldId id="617" r:id="rId27"/>
    <p:sldId id="619" r:id="rId28"/>
    <p:sldId id="627" r:id="rId29"/>
    <p:sldId id="630" r:id="rId30"/>
    <p:sldId id="631" r:id="rId31"/>
    <p:sldId id="634" r:id="rId32"/>
    <p:sldId id="635" r:id="rId33"/>
    <p:sldId id="636" r:id="rId34"/>
    <p:sldId id="637" r:id="rId35"/>
    <p:sldId id="638" r:id="rId36"/>
    <p:sldId id="639" r:id="rId37"/>
    <p:sldId id="809" r:id="rId38"/>
    <p:sldId id="851" r:id="rId39"/>
    <p:sldId id="657" r:id="rId40"/>
    <p:sldId id="750" r:id="rId41"/>
    <p:sldId id="845" r:id="rId42"/>
    <p:sldId id="846" r:id="rId43"/>
    <p:sldId id="847" r:id="rId44"/>
    <p:sldId id="848" r:id="rId45"/>
    <p:sldId id="849" r:id="rId46"/>
    <p:sldId id="850" r:id="rId47"/>
    <p:sldId id="751" r:id="rId48"/>
    <p:sldId id="752" r:id="rId49"/>
    <p:sldId id="753" r:id="rId50"/>
    <p:sldId id="754" r:id="rId51"/>
    <p:sldId id="755" r:id="rId52"/>
    <p:sldId id="756" r:id="rId53"/>
    <p:sldId id="757" r:id="rId54"/>
    <p:sldId id="758" r:id="rId55"/>
    <p:sldId id="818" r:id="rId56"/>
    <p:sldId id="819" r:id="rId57"/>
    <p:sldId id="820" r:id="rId58"/>
    <p:sldId id="821" r:id="rId59"/>
    <p:sldId id="759" r:id="rId60"/>
    <p:sldId id="760" r:id="rId61"/>
    <p:sldId id="761" r:id="rId62"/>
    <p:sldId id="762" r:id="rId63"/>
    <p:sldId id="763" r:id="rId64"/>
    <p:sldId id="764" r:id="rId65"/>
    <p:sldId id="659" r:id="rId66"/>
    <p:sldId id="660" r:id="rId67"/>
    <p:sldId id="661" r:id="rId68"/>
    <p:sldId id="662" r:id="rId69"/>
    <p:sldId id="663" r:id="rId70"/>
    <p:sldId id="664" r:id="rId71"/>
    <p:sldId id="665" r:id="rId72"/>
    <p:sldId id="666" r:id="rId73"/>
    <p:sldId id="667" r:id="rId74"/>
    <p:sldId id="670" r:id="rId75"/>
    <p:sldId id="822" r:id="rId76"/>
    <p:sldId id="685" r:id="rId77"/>
    <p:sldId id="688" r:id="rId78"/>
    <p:sldId id="776" r:id="rId79"/>
    <p:sldId id="777" r:id="rId80"/>
    <p:sldId id="778" r:id="rId81"/>
    <p:sldId id="779" r:id="rId82"/>
    <p:sldId id="780" r:id="rId83"/>
    <p:sldId id="781" r:id="rId84"/>
    <p:sldId id="782" r:id="rId85"/>
    <p:sldId id="783" r:id="rId86"/>
    <p:sldId id="696" r:id="rId87"/>
    <p:sldId id="768" r:id="rId88"/>
    <p:sldId id="697" r:id="rId89"/>
    <p:sldId id="698" r:id="rId90"/>
    <p:sldId id="699" r:id="rId91"/>
    <p:sldId id="700" r:id="rId92"/>
    <p:sldId id="701" r:id="rId93"/>
    <p:sldId id="703" r:id="rId94"/>
    <p:sldId id="704" r:id="rId95"/>
    <p:sldId id="770" r:id="rId96"/>
    <p:sldId id="784" r:id="rId97"/>
    <p:sldId id="705" r:id="rId98"/>
    <p:sldId id="706" r:id="rId99"/>
    <p:sldId id="786" r:id="rId100"/>
    <p:sldId id="801" r:id="rId101"/>
    <p:sldId id="804" r:id="rId102"/>
    <p:sldId id="805" r:id="rId103"/>
    <p:sldId id="803" r:id="rId104"/>
    <p:sldId id="808" r:id="rId105"/>
    <p:sldId id="852" r:id="rId106"/>
    <p:sldId id="714" r:id="rId107"/>
    <p:sldId id="715" r:id="rId108"/>
    <p:sldId id="716" r:id="rId109"/>
    <p:sldId id="717" r:id="rId110"/>
    <p:sldId id="718" r:id="rId111"/>
    <p:sldId id="719" r:id="rId112"/>
    <p:sldId id="720" r:id="rId113"/>
    <p:sldId id="721" r:id="rId114"/>
    <p:sldId id="722" r:id="rId115"/>
    <p:sldId id="723" r:id="rId116"/>
    <p:sldId id="730" r:id="rId117"/>
    <p:sldId id="731" r:id="rId118"/>
    <p:sldId id="732" r:id="rId119"/>
    <p:sldId id="735" r:id="rId120"/>
    <p:sldId id="772" r:id="rId121"/>
    <p:sldId id="823" r:id="rId122"/>
    <p:sldId id="773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3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3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2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796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109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756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711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807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824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12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87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150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30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z="1800" kern="0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12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541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574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725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164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944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19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2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5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04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8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9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2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0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B5FD-E1AB-4D33-9878-21EC93AE3B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87B9-4AF0-4F3B-806D-6C31E3AC3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51A7F-1B05-4C54-B5B8-EB86FC1DC2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4CD8-31D5-4E8D-9BD6-7E2AA4A6A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AAFAB-5119-49C5-9973-EA9D6658B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0621D-4FD9-44A5-A539-1EF708EE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B3DC-436C-4858-BEB2-D2F2C4199D41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FF575-1535-4C5C-9A01-D566E84C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04C78-A210-4FC0-BD86-59E1FD5D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3AF-8AED-4494-A188-793162F4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59C9C-9903-43B8-B932-C0E61BD55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669B7-5E0D-4251-A01D-92A85AF4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CAF5-EBBC-4B72-868F-BBB9EBA4189C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7DD44-526A-4ADE-8C21-CAA54D6A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5D6F-8FE9-445D-85F4-6DB00C7F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4199-A7FD-4B6B-8BE2-CDA822B2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E085A-55EF-469C-9166-51230D4A1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CC40-E503-489C-94A9-7E4D2A1F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40D1-5340-46CD-BFED-02F2AD75D676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DD718-178F-4A9F-A060-5A75180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7317C-88F6-475F-B70F-E44DCBCB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6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77F-E63F-4A0C-BC73-AC338F73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D946-0B57-450A-BEC4-12F722F93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56536-A8BD-4A71-AC24-124A0040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B9513-FB8E-48C5-AFA5-A8B1F023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6A9-DA60-496D-9CD8-C280FC49C6BE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72C2A-1B29-45DB-94FE-CB1E75FC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71C03-25C3-4872-AC34-C43E6E25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46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064A8-3BAF-43A0-B4C2-87EC5353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89606-1F14-447D-A4E3-2D1CA431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9D1C7-04DD-401E-BF43-0466A3682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83E0F-1BCE-49BD-BFF3-B3E9ADE7B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E5E37-2F07-46F1-B7AE-71109A6D8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3288BE-661D-4535-A7D8-FB78E2AA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2272-57FD-4DD5-B971-38557283AB49}" type="datetime1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1DE21-72BF-4E73-B57B-17DC1E62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42342-D2CD-4FF4-8418-4B8ABE97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23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2A10-BDB4-40B1-9E1A-95AD25AE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8DC73-3548-4CF3-A2B7-BF09829C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E9432-59D0-4828-8753-6E14AF02248D}" type="datetime1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9AD95-2F5D-45C7-B14F-2F33834F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F119B-51D6-4C2B-B661-60EDC5CA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303AE-FAC4-4B8F-AE39-12C0311E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8CD0-14C9-4484-B0C3-E806B68B9A12}" type="datetime1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0D11D-DD84-4937-9024-4030F5C8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6DFC2-5B61-496E-AFC0-95F9984C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84EE-F768-43BF-8BEC-D1E16BBB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85F70-319D-484C-84EA-042C21F98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A4ACF-CEF3-4A7B-BF3D-2C1A5164B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30F16-E698-4449-915E-67133EED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3D50-817A-444E-9F0B-9C14C9F514B1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37E28-A308-4F9D-92C5-BFD3ED14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4D81C-9E5C-4049-BF94-4DADB5CE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7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02A0-9AFE-47E9-A689-4DF4283825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6BCF-DE10-4C99-9633-82464C41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BA22C-A1D6-4969-8A54-3CD7632BA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55539-03DF-49EA-BF07-00867F573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062EE-6221-4F46-99CE-C863601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BE8-6A8A-480D-8023-0990910AC1CC}" type="datetime1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06940-3F26-41FC-9D81-2C00C0F9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65B5B-8A24-495E-AAE4-298F19D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FF29-C68F-4241-8AD1-AC4F06B1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8693C-3686-4886-AB97-5E57C2A5D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B8E9B-01D8-4589-93DE-28902539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46AB-5D7F-4579-9268-961EA8CBF545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2D96-8EFC-406E-ADFC-B271EE2E8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7F012-4C5A-42B1-B372-2282707F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58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583A8-25C4-4D97-BE86-01F309730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AAC44-1983-41D3-AAFC-C33DE523F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6629-D699-4FDF-85DF-0E89B415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08EE-17E1-46B2-8960-0520408DEE6A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56DCF-FE99-4782-8D8C-E12897D2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F6F67-BA93-4A0A-B5D7-837D7B9F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9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FDDD-D321-4636-A49D-2D85E38720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13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1EA0-54C4-40CC-8AF8-2A99D27CE9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2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F7B9-180F-4F75-A109-49234026FE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80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D14B-1ED1-4B1D-ACA4-1F11B39A0F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66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0887-010F-4E41-9E5E-4D40C003F4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58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A7914-8F0C-4933-A834-67391BDD1C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8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7FB5D-9744-427C-8771-699DD86277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14555-F98B-4A99-9F80-BCD7050218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8190-5511-412C-9559-73A5F545D4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48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8217E-D207-4716-8F2C-96C2B007AA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15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D1EFF-D681-4D81-8280-4761E30275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63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3555-ABF2-4C9B-AFCE-B75466F8AE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82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D4D73-EC5B-4049-BD0D-2B326131FF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03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F981A-F0E1-4799-9A85-9E77ABBDF6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53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ADE81-D422-4DB6-87EC-ACE67797C9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5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C9286-316A-4567-BBAF-2D2AA7CAA0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20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92829-E8DF-474D-A8CB-4A7D31B7BA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18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5239E-43F9-4CDD-87B9-2BA644E0F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5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012B-1E1E-4FD2-ABDF-BA537D3419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E2D1C-7B3E-4EDF-B941-9CC023823B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43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DB281-C96D-4F35-8C0F-8D9A907492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484D5-7344-43E8-91B9-0E8776C4EB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68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83CC2-91E8-4C2D-8C94-981384F96A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6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30A49-EFD0-43D5-819C-EDB5D73DAE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57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6898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0498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6193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9788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611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FAF3-DF2E-48EC-8E9F-0C5AF30E2D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2401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9209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3157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356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3119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5124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1003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8145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1003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993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E9D6-BDDA-4ACB-BF4C-57FC2058F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4467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950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9808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359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3820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0066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2242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5932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7734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722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204F-6E57-4D1E-B65E-0B86D5A4D5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238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1235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619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79666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09277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44240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4059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7360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4071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608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AE64-1825-4F9C-A63B-8D8D70FB3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424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40449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3938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2285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9861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0734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90673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97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4447-32B7-4D1C-970B-44283C44E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67C78-9356-42FD-A033-A3AE4F8B9B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40BC3-71C4-4678-998C-2FDA72A5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DFF5-2A8E-455C-90B4-F75E6605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E3AB-CC83-4647-B5F7-163D6D629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47FE-2CC2-42F9-ABD8-2847AAA11FED}" type="datetime1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EDD93-FFA0-4E56-B653-653504ECE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29309-79D6-47A7-800A-144556589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C530A-A710-4690-A944-2C28989E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41007C-1031-40AC-9999-E92C4CE7E3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5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933CA8F7-7012-4EF6-8E90-FD99DD3A65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0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65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769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16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7998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1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80.jpg"/><Relationship Id="rId7" Type="http://schemas.openxmlformats.org/officeDocument/2006/relationships/image" Target="../media/image183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5.xml"/><Relationship Id="rId6" Type="http://schemas.openxmlformats.org/officeDocument/2006/relationships/image" Target="../media/image182.png"/><Relationship Id="rId5" Type="http://schemas.openxmlformats.org/officeDocument/2006/relationships/image" Target="../media/image67.jpg"/><Relationship Id="rId10" Type="http://schemas.openxmlformats.org/officeDocument/2006/relationships/image" Target="../media/image186.png"/><Relationship Id="rId4" Type="http://schemas.openxmlformats.org/officeDocument/2006/relationships/image" Target="../media/image181.jpg"/><Relationship Id="rId9" Type="http://schemas.openxmlformats.org/officeDocument/2006/relationships/image" Target="../media/image18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80.jpg"/><Relationship Id="rId7" Type="http://schemas.openxmlformats.org/officeDocument/2006/relationships/image" Target="../media/image18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Relationship Id="rId6" Type="http://schemas.openxmlformats.org/officeDocument/2006/relationships/image" Target="../media/image182.png"/><Relationship Id="rId5" Type="http://schemas.openxmlformats.org/officeDocument/2006/relationships/image" Target="../media/image67.jpg"/><Relationship Id="rId10" Type="http://schemas.openxmlformats.org/officeDocument/2006/relationships/image" Target="../media/image186.png"/><Relationship Id="rId4" Type="http://schemas.openxmlformats.org/officeDocument/2006/relationships/image" Target="../media/image181.jpg"/><Relationship Id="rId9" Type="http://schemas.openxmlformats.org/officeDocument/2006/relationships/image" Target="../media/image1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7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8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5.xml"/><Relationship Id="rId4" Type="http://schemas.openxmlformats.org/officeDocument/2006/relationships/image" Target="../media/image19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7.xml"/><Relationship Id="rId6" Type="http://schemas.openxmlformats.org/officeDocument/2006/relationships/image" Target="../media/image191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g"/><Relationship Id="rId3" Type="http://schemas.openxmlformats.org/officeDocument/2006/relationships/image" Target="../media/image193.png"/><Relationship Id="rId7" Type="http://schemas.openxmlformats.org/officeDocument/2006/relationships/image" Target="../media/image19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8.xml"/><Relationship Id="rId6" Type="http://schemas.openxmlformats.org/officeDocument/2006/relationships/image" Target="../media/image188.png"/><Relationship Id="rId5" Type="http://schemas.openxmlformats.org/officeDocument/2006/relationships/image" Target="../media/image68.png"/><Relationship Id="rId4" Type="http://schemas.openxmlformats.org/officeDocument/2006/relationships/image" Target="../media/image194.png"/><Relationship Id="rId9" Type="http://schemas.openxmlformats.org/officeDocument/2006/relationships/image" Target="../media/image19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9.png"/><Relationship Id="rId5" Type="http://schemas.openxmlformats.org/officeDocument/2006/relationships/hyperlink" Target="http://people.cs.uchicago.edu/~pff/papers/lsvm-pami.pdf" TargetMode="Externa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9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7.jpg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7.jpg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7.jp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6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94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1.png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99.png"/><Relationship Id="rId15" Type="http://schemas.openxmlformats.org/officeDocument/2006/relationships/image" Target="../media/image100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png"/><Relationship Id="rId18" Type="http://schemas.openxmlformats.org/officeDocument/2006/relationships/image" Target="../media/image103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6.png"/><Relationship Id="rId17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99.png"/><Relationship Id="rId15" Type="http://schemas.openxmlformats.org/officeDocument/2006/relationships/image" Target="../media/image100.png"/><Relationship Id="rId10" Type="http://schemas.openxmlformats.org/officeDocument/2006/relationships/image" Target="../media/image92.png"/><Relationship Id="rId19" Type="http://schemas.openxmlformats.org/officeDocument/2006/relationships/image" Target="../media/image104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109.png"/><Relationship Id="rId11" Type="http://schemas.openxmlformats.org/officeDocument/2006/relationships/image" Target="../media/image115.png"/><Relationship Id="rId5" Type="http://schemas.openxmlformats.org/officeDocument/2006/relationships/image" Target="../media/image108.png"/><Relationship Id="rId10" Type="http://schemas.openxmlformats.org/officeDocument/2006/relationships/image" Target="../media/image114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09.png"/><Relationship Id="rId11" Type="http://schemas.openxmlformats.org/officeDocument/2006/relationships/image" Target="../media/image116.png"/><Relationship Id="rId5" Type="http://schemas.openxmlformats.org/officeDocument/2006/relationships/image" Target="../media/image108.png"/><Relationship Id="rId10" Type="http://schemas.openxmlformats.org/officeDocument/2006/relationships/image" Target="../media/image115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09.png"/><Relationship Id="rId11" Type="http://schemas.openxmlformats.org/officeDocument/2006/relationships/image" Target="../media/image116.png"/><Relationship Id="rId5" Type="http://schemas.openxmlformats.org/officeDocument/2006/relationships/image" Target="../media/image108.png"/><Relationship Id="rId10" Type="http://schemas.openxmlformats.org/officeDocument/2006/relationships/image" Target="../media/image115.pn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7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07.jpg"/><Relationship Id="rId11" Type="http://schemas.openxmlformats.org/officeDocument/2006/relationships/image" Target="../media/image112.png"/><Relationship Id="rId5" Type="http://schemas.openxmlformats.org/officeDocument/2006/relationships/image" Target="../media/image106.jpg"/><Relationship Id="rId10" Type="http://schemas.openxmlformats.org/officeDocument/2006/relationships/image" Target="../media/image111.png"/><Relationship Id="rId4" Type="http://schemas.openxmlformats.org/officeDocument/2006/relationships/image" Target="../media/image116.png"/><Relationship Id="rId9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8.jp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5" Type="http://schemas.openxmlformats.org/officeDocument/2006/relationships/image" Target="../media/image119.png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8.png"/><Relationship Id="rId18" Type="http://schemas.openxmlformats.org/officeDocument/2006/relationships/image" Target="../media/image104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7.png"/><Relationship Id="rId17" Type="http://schemas.openxmlformats.org/officeDocument/2006/relationships/image" Target="../media/image103.png"/><Relationship Id="rId2" Type="http://schemas.openxmlformats.org/officeDocument/2006/relationships/image" Target="../media/image85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88.png"/><Relationship Id="rId15" Type="http://schemas.openxmlformats.org/officeDocument/2006/relationships/image" Target="../media/image101.png"/><Relationship Id="rId10" Type="http://schemas.openxmlformats.org/officeDocument/2006/relationships/image" Target="../media/image93.png"/><Relationship Id="rId19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92.png"/><Relationship Id="rId1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122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122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8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12" Type="http://schemas.openxmlformats.org/officeDocument/2006/relationships/image" Target="../media/image13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1.png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132.png"/><Relationship Id="rId11" Type="http://schemas.openxmlformats.org/officeDocument/2006/relationships/image" Target="../media/image127.png"/><Relationship Id="rId5" Type="http://schemas.openxmlformats.org/officeDocument/2006/relationships/image" Target="../media/image124.png"/><Relationship Id="rId15" Type="http://schemas.openxmlformats.org/officeDocument/2006/relationships/image" Target="../media/image130.pn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png"/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12" Type="http://schemas.openxmlformats.org/officeDocument/2006/relationships/image" Target="../media/image128.png"/><Relationship Id="rId17" Type="http://schemas.openxmlformats.org/officeDocument/2006/relationships/image" Target="../media/image13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7.png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135.png"/><Relationship Id="rId11" Type="http://schemas.openxmlformats.org/officeDocument/2006/relationships/image" Target="../media/image136.png"/><Relationship Id="rId5" Type="http://schemas.openxmlformats.org/officeDocument/2006/relationships/image" Target="../media/image124.png"/><Relationship Id="rId1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41.png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139.png"/><Relationship Id="rId11" Type="http://schemas.openxmlformats.org/officeDocument/2006/relationships/image" Target="../media/image136.png"/><Relationship Id="rId5" Type="http://schemas.openxmlformats.org/officeDocument/2006/relationships/image" Target="../media/image124.png"/><Relationship Id="rId15" Type="http://schemas.openxmlformats.org/officeDocument/2006/relationships/image" Target="../media/image140.png"/><Relationship Id="rId10" Type="http://schemas.openxmlformats.org/officeDocument/2006/relationships/image" Target="../media/image13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24.png"/><Relationship Id="rId10" Type="http://schemas.openxmlformats.org/officeDocument/2006/relationships/image" Target="../media/image145.png"/><Relationship Id="rId4" Type="http://schemas.openxmlformats.org/officeDocument/2006/relationships/image" Target="../media/image123.png"/><Relationship Id="rId9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51.png"/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4.png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149.png"/><Relationship Id="rId11" Type="http://schemas.openxmlformats.org/officeDocument/2006/relationships/image" Target="../media/image146.png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10" Type="http://schemas.openxmlformats.org/officeDocument/2006/relationships/image" Target="../media/image145.png"/><Relationship Id="rId4" Type="http://schemas.openxmlformats.org/officeDocument/2006/relationships/image" Target="../media/image147.png"/><Relationship Id="rId9" Type="http://schemas.openxmlformats.org/officeDocument/2006/relationships/image" Target="../media/image144.png"/><Relationship Id="rId14" Type="http://schemas.openxmlformats.org/officeDocument/2006/relationships/image" Target="../media/image1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164.png"/><Relationship Id="rId5" Type="http://schemas.openxmlformats.org/officeDocument/2006/relationships/image" Target="../media/image80.png"/><Relationship Id="rId4" Type="http://schemas.openxmlformats.org/officeDocument/2006/relationships/image" Target="../media/image16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3.xml"/><Relationship Id="rId6" Type="http://schemas.openxmlformats.org/officeDocument/2006/relationships/image" Target="../media/image179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April 5,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BB2CF-9E4A-4A9B-9D51-95EB9405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Dalal-Triggs</a:t>
            </a:r>
            <a:r>
              <a:rPr lang="en-US" dirty="0"/>
              <a:t> pedestrian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Extract fixed-sized (64x128 pixel) window at multiple positions and scales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non-maxima suppression to remove overlapping detections with lower scores</a:t>
            </a:r>
          </a:p>
        </p:txBody>
      </p:sp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Navneet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Dalal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Bill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Triggs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Histograms of Oriented Gradients for Human Detection, CVPR05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" y="838200"/>
            <a:ext cx="8791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E859D-0B37-4530-B6D5-2A153C1D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0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95937" y="1567223"/>
            <a:ext cx="2470619" cy="1646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5938" y="3296957"/>
            <a:ext cx="2470785" cy="1821814"/>
          </a:xfrm>
          <a:custGeom>
            <a:avLst/>
            <a:gdLst/>
            <a:ahLst/>
            <a:cxnLst/>
            <a:rect l="l" t="t" r="r" b="b"/>
            <a:pathLst>
              <a:path w="2470784" h="1821814">
                <a:moveTo>
                  <a:pt x="0" y="0"/>
                </a:moveTo>
                <a:lnTo>
                  <a:pt x="2470620" y="0"/>
                </a:lnTo>
                <a:lnTo>
                  <a:pt x="2470620" y="1821233"/>
                </a:lnTo>
                <a:lnTo>
                  <a:pt x="0" y="1821233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8363" y="3985168"/>
            <a:ext cx="2464435" cy="1137920"/>
          </a:xfrm>
          <a:custGeom>
            <a:avLst/>
            <a:gdLst/>
            <a:ahLst/>
            <a:cxnLst/>
            <a:rect l="l" t="t" r="r" b="b"/>
            <a:pathLst>
              <a:path w="2464434" h="1137920">
                <a:moveTo>
                  <a:pt x="0" y="1137647"/>
                </a:moveTo>
                <a:lnTo>
                  <a:pt x="0" y="0"/>
                </a:lnTo>
                <a:lnTo>
                  <a:pt x="71474" y="9349"/>
                </a:lnTo>
                <a:lnTo>
                  <a:pt x="46249" y="37449"/>
                </a:lnTo>
                <a:lnTo>
                  <a:pt x="231249" y="88949"/>
                </a:lnTo>
                <a:lnTo>
                  <a:pt x="504433" y="88949"/>
                </a:lnTo>
                <a:lnTo>
                  <a:pt x="1929946" y="248124"/>
                </a:lnTo>
                <a:lnTo>
                  <a:pt x="2459720" y="290249"/>
                </a:lnTo>
                <a:lnTo>
                  <a:pt x="2463920" y="1132972"/>
                </a:lnTo>
                <a:lnTo>
                  <a:pt x="0" y="1137647"/>
                </a:lnTo>
                <a:close/>
              </a:path>
              <a:path w="2464434" h="1137920">
                <a:moveTo>
                  <a:pt x="504433" y="88949"/>
                </a:moveTo>
                <a:lnTo>
                  <a:pt x="231249" y="88949"/>
                </a:lnTo>
                <a:lnTo>
                  <a:pt x="197624" y="9349"/>
                </a:lnTo>
                <a:lnTo>
                  <a:pt x="420474" y="79574"/>
                </a:lnTo>
                <a:lnTo>
                  <a:pt x="504433" y="88949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02562" y="3292267"/>
            <a:ext cx="2459990" cy="1002030"/>
          </a:xfrm>
          <a:custGeom>
            <a:avLst/>
            <a:gdLst/>
            <a:ahLst/>
            <a:cxnLst/>
            <a:rect l="l" t="t" r="r" b="b"/>
            <a:pathLst>
              <a:path w="2459990" h="1002029">
                <a:moveTo>
                  <a:pt x="2459720" y="1001875"/>
                </a:moveTo>
                <a:lnTo>
                  <a:pt x="0" y="945700"/>
                </a:lnTo>
                <a:lnTo>
                  <a:pt x="0" y="93627"/>
                </a:lnTo>
                <a:lnTo>
                  <a:pt x="50474" y="46822"/>
                </a:lnTo>
                <a:lnTo>
                  <a:pt x="42049" y="0"/>
                </a:lnTo>
                <a:lnTo>
                  <a:pt x="1484247" y="0"/>
                </a:lnTo>
                <a:lnTo>
                  <a:pt x="1463222" y="46822"/>
                </a:lnTo>
                <a:lnTo>
                  <a:pt x="1484247" y="126402"/>
                </a:lnTo>
                <a:lnTo>
                  <a:pt x="1534696" y="234102"/>
                </a:lnTo>
                <a:lnTo>
                  <a:pt x="1450622" y="243452"/>
                </a:lnTo>
                <a:lnTo>
                  <a:pt x="1404372" y="318351"/>
                </a:lnTo>
                <a:lnTo>
                  <a:pt x="1379147" y="421351"/>
                </a:lnTo>
                <a:lnTo>
                  <a:pt x="1215147" y="444751"/>
                </a:lnTo>
                <a:lnTo>
                  <a:pt x="1252997" y="543076"/>
                </a:lnTo>
                <a:lnTo>
                  <a:pt x="1665046" y="692901"/>
                </a:lnTo>
                <a:lnTo>
                  <a:pt x="1785379" y="692901"/>
                </a:lnTo>
                <a:lnTo>
                  <a:pt x="1782796" y="702251"/>
                </a:lnTo>
                <a:lnTo>
                  <a:pt x="2459720" y="702251"/>
                </a:lnTo>
                <a:lnTo>
                  <a:pt x="2459720" y="1001875"/>
                </a:lnTo>
                <a:close/>
              </a:path>
              <a:path w="2459990" h="1002029">
                <a:moveTo>
                  <a:pt x="1808659" y="608626"/>
                </a:moveTo>
                <a:lnTo>
                  <a:pt x="1736521" y="608626"/>
                </a:lnTo>
                <a:lnTo>
                  <a:pt x="1778571" y="482201"/>
                </a:lnTo>
                <a:lnTo>
                  <a:pt x="1816421" y="580526"/>
                </a:lnTo>
                <a:lnTo>
                  <a:pt x="1808659" y="608626"/>
                </a:lnTo>
                <a:close/>
              </a:path>
              <a:path w="2459990" h="1002029">
                <a:moveTo>
                  <a:pt x="2459720" y="702251"/>
                </a:moveTo>
                <a:lnTo>
                  <a:pt x="1782796" y="702251"/>
                </a:lnTo>
                <a:lnTo>
                  <a:pt x="1976196" y="482201"/>
                </a:lnTo>
                <a:lnTo>
                  <a:pt x="2119145" y="561801"/>
                </a:lnTo>
                <a:lnTo>
                  <a:pt x="2163308" y="561801"/>
                </a:lnTo>
                <a:lnTo>
                  <a:pt x="2182220" y="627351"/>
                </a:lnTo>
                <a:lnTo>
                  <a:pt x="2278947" y="627351"/>
                </a:lnTo>
                <a:lnTo>
                  <a:pt x="2304170" y="646076"/>
                </a:lnTo>
                <a:lnTo>
                  <a:pt x="2459720" y="646076"/>
                </a:lnTo>
                <a:lnTo>
                  <a:pt x="2459720" y="702251"/>
                </a:lnTo>
                <a:close/>
              </a:path>
              <a:path w="2459990" h="1002029">
                <a:moveTo>
                  <a:pt x="1785379" y="692901"/>
                </a:moveTo>
                <a:lnTo>
                  <a:pt x="1665046" y="692901"/>
                </a:lnTo>
                <a:lnTo>
                  <a:pt x="1660846" y="617976"/>
                </a:lnTo>
                <a:lnTo>
                  <a:pt x="1698696" y="491576"/>
                </a:lnTo>
                <a:lnTo>
                  <a:pt x="1736521" y="608626"/>
                </a:lnTo>
                <a:lnTo>
                  <a:pt x="1808659" y="608626"/>
                </a:lnTo>
                <a:lnTo>
                  <a:pt x="1785379" y="692901"/>
                </a:lnTo>
                <a:close/>
              </a:path>
              <a:path w="2459990" h="1002029">
                <a:moveTo>
                  <a:pt x="2163308" y="561801"/>
                </a:moveTo>
                <a:lnTo>
                  <a:pt x="2119145" y="561801"/>
                </a:lnTo>
                <a:lnTo>
                  <a:pt x="2144395" y="496251"/>
                </a:lnTo>
                <a:lnTo>
                  <a:pt x="2163308" y="561801"/>
                </a:lnTo>
                <a:close/>
              </a:path>
              <a:path w="2459990" h="1002029">
                <a:moveTo>
                  <a:pt x="2459720" y="646076"/>
                </a:moveTo>
                <a:lnTo>
                  <a:pt x="2304170" y="646076"/>
                </a:lnTo>
                <a:lnTo>
                  <a:pt x="2367220" y="571176"/>
                </a:lnTo>
                <a:lnTo>
                  <a:pt x="2459720" y="571176"/>
                </a:lnTo>
                <a:lnTo>
                  <a:pt x="2459720" y="646076"/>
                </a:lnTo>
                <a:close/>
              </a:path>
              <a:path w="2459990" h="1002029">
                <a:moveTo>
                  <a:pt x="2278947" y="627351"/>
                </a:moveTo>
                <a:lnTo>
                  <a:pt x="2182220" y="627351"/>
                </a:lnTo>
                <a:lnTo>
                  <a:pt x="2241095" y="599251"/>
                </a:lnTo>
                <a:lnTo>
                  <a:pt x="2278947" y="627351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88487" y="3306312"/>
            <a:ext cx="1762125" cy="1821180"/>
          </a:xfrm>
          <a:custGeom>
            <a:avLst/>
            <a:gdLst/>
            <a:ahLst/>
            <a:cxnLst/>
            <a:rect l="l" t="t" r="r" b="b"/>
            <a:pathLst>
              <a:path w="1762125" h="1821179">
                <a:moveTo>
                  <a:pt x="755865" y="229407"/>
                </a:moveTo>
                <a:lnTo>
                  <a:pt x="294324" y="229407"/>
                </a:lnTo>
                <a:lnTo>
                  <a:pt x="332174" y="145132"/>
                </a:lnTo>
                <a:lnTo>
                  <a:pt x="407849" y="28087"/>
                </a:lnTo>
                <a:lnTo>
                  <a:pt x="542398" y="0"/>
                </a:lnTo>
                <a:lnTo>
                  <a:pt x="639098" y="9364"/>
                </a:lnTo>
                <a:lnTo>
                  <a:pt x="693773" y="84282"/>
                </a:lnTo>
                <a:lnTo>
                  <a:pt x="710573" y="145132"/>
                </a:lnTo>
                <a:lnTo>
                  <a:pt x="752623" y="205982"/>
                </a:lnTo>
                <a:lnTo>
                  <a:pt x="755865" y="229407"/>
                </a:lnTo>
                <a:close/>
              </a:path>
              <a:path w="1762125" h="1821179">
                <a:moveTo>
                  <a:pt x="348999" y="1816503"/>
                </a:moveTo>
                <a:lnTo>
                  <a:pt x="210224" y="1807128"/>
                </a:lnTo>
                <a:lnTo>
                  <a:pt x="239674" y="1704129"/>
                </a:lnTo>
                <a:lnTo>
                  <a:pt x="273299" y="1559004"/>
                </a:lnTo>
                <a:lnTo>
                  <a:pt x="269099" y="1432604"/>
                </a:lnTo>
                <a:lnTo>
                  <a:pt x="264899" y="1268754"/>
                </a:lnTo>
                <a:lnTo>
                  <a:pt x="227049" y="1086155"/>
                </a:lnTo>
                <a:lnTo>
                  <a:pt x="172399" y="1025280"/>
                </a:lnTo>
                <a:lnTo>
                  <a:pt x="138749" y="842705"/>
                </a:lnTo>
                <a:lnTo>
                  <a:pt x="147174" y="688206"/>
                </a:lnTo>
                <a:lnTo>
                  <a:pt x="159774" y="608606"/>
                </a:lnTo>
                <a:lnTo>
                  <a:pt x="142949" y="486906"/>
                </a:lnTo>
                <a:lnTo>
                  <a:pt x="180799" y="430706"/>
                </a:lnTo>
                <a:lnTo>
                  <a:pt x="134549" y="421356"/>
                </a:lnTo>
                <a:lnTo>
                  <a:pt x="46249" y="332406"/>
                </a:lnTo>
                <a:lnTo>
                  <a:pt x="0" y="243432"/>
                </a:lnTo>
                <a:lnTo>
                  <a:pt x="54649" y="182582"/>
                </a:lnTo>
                <a:lnTo>
                  <a:pt x="163974" y="177907"/>
                </a:lnTo>
                <a:lnTo>
                  <a:pt x="294324" y="229407"/>
                </a:lnTo>
                <a:lnTo>
                  <a:pt x="755865" y="229407"/>
                </a:lnTo>
                <a:lnTo>
                  <a:pt x="761048" y="266856"/>
                </a:lnTo>
                <a:lnTo>
                  <a:pt x="951649" y="266856"/>
                </a:lnTo>
                <a:lnTo>
                  <a:pt x="979673" y="290256"/>
                </a:lnTo>
                <a:lnTo>
                  <a:pt x="962873" y="346456"/>
                </a:lnTo>
                <a:lnTo>
                  <a:pt x="824123" y="477531"/>
                </a:lnTo>
                <a:lnTo>
                  <a:pt x="727398" y="491581"/>
                </a:lnTo>
                <a:lnTo>
                  <a:pt x="723198" y="571156"/>
                </a:lnTo>
                <a:lnTo>
                  <a:pt x="1263918" y="571156"/>
                </a:lnTo>
                <a:lnTo>
                  <a:pt x="1391747" y="646081"/>
                </a:lnTo>
                <a:lnTo>
                  <a:pt x="1571590" y="646081"/>
                </a:lnTo>
                <a:lnTo>
                  <a:pt x="1601971" y="711631"/>
                </a:lnTo>
                <a:lnTo>
                  <a:pt x="1694513" y="711631"/>
                </a:lnTo>
                <a:lnTo>
                  <a:pt x="1761746" y="749056"/>
                </a:lnTo>
                <a:lnTo>
                  <a:pt x="1740721" y="823980"/>
                </a:lnTo>
                <a:lnTo>
                  <a:pt x="1665046" y="842705"/>
                </a:lnTo>
                <a:lnTo>
                  <a:pt x="1644021" y="922280"/>
                </a:lnTo>
                <a:lnTo>
                  <a:pt x="1725577" y="1142330"/>
                </a:lnTo>
                <a:lnTo>
                  <a:pt x="811498" y="1142330"/>
                </a:lnTo>
                <a:lnTo>
                  <a:pt x="813605" y="1151705"/>
                </a:lnTo>
                <a:lnTo>
                  <a:pt x="744223" y="1151705"/>
                </a:lnTo>
                <a:lnTo>
                  <a:pt x="743887" y="1170430"/>
                </a:lnTo>
                <a:lnTo>
                  <a:pt x="382624" y="1170430"/>
                </a:lnTo>
                <a:lnTo>
                  <a:pt x="374224" y="1231280"/>
                </a:lnTo>
                <a:lnTo>
                  <a:pt x="391024" y="1357704"/>
                </a:lnTo>
                <a:lnTo>
                  <a:pt x="378424" y="1470054"/>
                </a:lnTo>
                <a:lnTo>
                  <a:pt x="391863" y="1526229"/>
                </a:lnTo>
                <a:lnTo>
                  <a:pt x="344774" y="1526229"/>
                </a:lnTo>
                <a:lnTo>
                  <a:pt x="344774" y="1690104"/>
                </a:lnTo>
                <a:lnTo>
                  <a:pt x="348999" y="1816503"/>
                </a:lnTo>
                <a:close/>
              </a:path>
              <a:path w="1762125" h="1821179">
                <a:moveTo>
                  <a:pt x="951649" y="266856"/>
                </a:moveTo>
                <a:lnTo>
                  <a:pt x="761048" y="266856"/>
                </a:lnTo>
                <a:lnTo>
                  <a:pt x="824123" y="220057"/>
                </a:lnTo>
                <a:lnTo>
                  <a:pt x="912398" y="234082"/>
                </a:lnTo>
                <a:lnTo>
                  <a:pt x="951649" y="266856"/>
                </a:lnTo>
                <a:close/>
              </a:path>
              <a:path w="1762125" h="1821179">
                <a:moveTo>
                  <a:pt x="1263918" y="571156"/>
                </a:moveTo>
                <a:lnTo>
                  <a:pt x="723198" y="571156"/>
                </a:lnTo>
                <a:lnTo>
                  <a:pt x="845123" y="524356"/>
                </a:lnTo>
                <a:lnTo>
                  <a:pt x="950248" y="524356"/>
                </a:lnTo>
                <a:lnTo>
                  <a:pt x="1072197" y="454131"/>
                </a:lnTo>
                <a:lnTo>
                  <a:pt x="1173097" y="491581"/>
                </a:lnTo>
                <a:lnTo>
                  <a:pt x="1231972" y="552431"/>
                </a:lnTo>
                <a:lnTo>
                  <a:pt x="1263918" y="571156"/>
                </a:lnTo>
                <a:close/>
              </a:path>
              <a:path w="1762125" h="1821179">
                <a:moveTo>
                  <a:pt x="1571590" y="646081"/>
                </a:moveTo>
                <a:lnTo>
                  <a:pt x="1391747" y="646081"/>
                </a:lnTo>
                <a:lnTo>
                  <a:pt x="1534696" y="566481"/>
                </a:lnTo>
                <a:lnTo>
                  <a:pt x="1571590" y="646081"/>
                </a:lnTo>
                <a:close/>
              </a:path>
              <a:path w="1762125" h="1821179">
                <a:moveTo>
                  <a:pt x="1694513" y="711631"/>
                </a:moveTo>
                <a:lnTo>
                  <a:pt x="1601971" y="711631"/>
                </a:lnTo>
                <a:lnTo>
                  <a:pt x="1677671" y="702256"/>
                </a:lnTo>
                <a:lnTo>
                  <a:pt x="1694513" y="711631"/>
                </a:lnTo>
                <a:close/>
              </a:path>
              <a:path w="1762125" h="1821179">
                <a:moveTo>
                  <a:pt x="1080597" y="1793078"/>
                </a:moveTo>
                <a:lnTo>
                  <a:pt x="979673" y="1783728"/>
                </a:lnTo>
                <a:lnTo>
                  <a:pt x="975473" y="1713504"/>
                </a:lnTo>
                <a:lnTo>
                  <a:pt x="958673" y="1652629"/>
                </a:lnTo>
                <a:lnTo>
                  <a:pt x="971273" y="1479404"/>
                </a:lnTo>
                <a:lnTo>
                  <a:pt x="950248" y="1456004"/>
                </a:lnTo>
                <a:lnTo>
                  <a:pt x="946048" y="1395154"/>
                </a:lnTo>
                <a:lnTo>
                  <a:pt x="899798" y="1147005"/>
                </a:lnTo>
                <a:lnTo>
                  <a:pt x="811498" y="1142330"/>
                </a:lnTo>
                <a:lnTo>
                  <a:pt x="1725577" y="1142330"/>
                </a:lnTo>
                <a:lnTo>
                  <a:pt x="1742931" y="1189155"/>
                </a:lnTo>
                <a:lnTo>
                  <a:pt x="1370722" y="1189155"/>
                </a:lnTo>
                <a:lnTo>
                  <a:pt x="1362952" y="1217255"/>
                </a:lnTo>
                <a:lnTo>
                  <a:pt x="1307647" y="1217255"/>
                </a:lnTo>
                <a:lnTo>
                  <a:pt x="1307547" y="1221930"/>
                </a:lnTo>
                <a:lnTo>
                  <a:pt x="1021722" y="1221930"/>
                </a:lnTo>
                <a:lnTo>
                  <a:pt x="1059572" y="1399829"/>
                </a:lnTo>
                <a:lnTo>
                  <a:pt x="1021722" y="1516854"/>
                </a:lnTo>
                <a:lnTo>
                  <a:pt x="1059572" y="1680729"/>
                </a:lnTo>
                <a:lnTo>
                  <a:pt x="1080597" y="1793078"/>
                </a:lnTo>
                <a:close/>
              </a:path>
              <a:path w="1762125" h="1821179">
                <a:moveTo>
                  <a:pt x="773648" y="1498154"/>
                </a:moveTo>
                <a:lnTo>
                  <a:pt x="769448" y="1357704"/>
                </a:lnTo>
                <a:lnTo>
                  <a:pt x="744223" y="1151705"/>
                </a:lnTo>
                <a:lnTo>
                  <a:pt x="813605" y="1151705"/>
                </a:lnTo>
                <a:lnTo>
                  <a:pt x="824123" y="1198505"/>
                </a:lnTo>
                <a:lnTo>
                  <a:pt x="807298" y="1282779"/>
                </a:lnTo>
                <a:lnTo>
                  <a:pt x="832523" y="1484104"/>
                </a:lnTo>
                <a:lnTo>
                  <a:pt x="773648" y="1498154"/>
                </a:lnTo>
                <a:close/>
              </a:path>
              <a:path w="1762125" h="1821179">
                <a:moveTo>
                  <a:pt x="458324" y="1474729"/>
                </a:moveTo>
                <a:lnTo>
                  <a:pt x="420474" y="1465379"/>
                </a:lnTo>
                <a:lnTo>
                  <a:pt x="424674" y="1371729"/>
                </a:lnTo>
                <a:lnTo>
                  <a:pt x="416249" y="1254705"/>
                </a:lnTo>
                <a:lnTo>
                  <a:pt x="382624" y="1170430"/>
                </a:lnTo>
                <a:lnTo>
                  <a:pt x="743887" y="1170430"/>
                </a:lnTo>
                <a:lnTo>
                  <a:pt x="742963" y="1221930"/>
                </a:lnTo>
                <a:lnTo>
                  <a:pt x="597048" y="1221930"/>
                </a:lnTo>
                <a:lnTo>
                  <a:pt x="533704" y="1329604"/>
                </a:lnTo>
                <a:lnTo>
                  <a:pt x="479324" y="1329604"/>
                </a:lnTo>
                <a:lnTo>
                  <a:pt x="508748" y="1456004"/>
                </a:lnTo>
                <a:lnTo>
                  <a:pt x="458324" y="1474729"/>
                </a:lnTo>
                <a:close/>
              </a:path>
              <a:path w="1762125" h="1821179">
                <a:moveTo>
                  <a:pt x="1639821" y="1320254"/>
                </a:moveTo>
                <a:lnTo>
                  <a:pt x="1559921" y="1268754"/>
                </a:lnTo>
                <a:lnTo>
                  <a:pt x="1370722" y="1189155"/>
                </a:lnTo>
                <a:lnTo>
                  <a:pt x="1742931" y="1189155"/>
                </a:lnTo>
                <a:lnTo>
                  <a:pt x="1753346" y="1217255"/>
                </a:lnTo>
                <a:lnTo>
                  <a:pt x="1736521" y="1268754"/>
                </a:lnTo>
                <a:lnTo>
                  <a:pt x="1639821" y="1320254"/>
                </a:lnTo>
                <a:close/>
              </a:path>
              <a:path w="1762125" h="1821179">
                <a:moveTo>
                  <a:pt x="1353897" y="1250005"/>
                </a:moveTo>
                <a:lnTo>
                  <a:pt x="1307647" y="1217255"/>
                </a:lnTo>
                <a:lnTo>
                  <a:pt x="1362952" y="1217255"/>
                </a:lnTo>
                <a:lnTo>
                  <a:pt x="1353897" y="1250005"/>
                </a:lnTo>
                <a:close/>
              </a:path>
              <a:path w="1762125" h="1821179">
                <a:moveTo>
                  <a:pt x="693773" y="1821178"/>
                </a:moveTo>
                <a:lnTo>
                  <a:pt x="664323" y="1591779"/>
                </a:lnTo>
                <a:lnTo>
                  <a:pt x="618098" y="1418554"/>
                </a:lnTo>
                <a:lnTo>
                  <a:pt x="597048" y="1221930"/>
                </a:lnTo>
                <a:lnTo>
                  <a:pt x="742963" y="1221930"/>
                </a:lnTo>
                <a:lnTo>
                  <a:pt x="740023" y="1385779"/>
                </a:lnTo>
                <a:lnTo>
                  <a:pt x="756848" y="1488779"/>
                </a:lnTo>
                <a:lnTo>
                  <a:pt x="744223" y="1573054"/>
                </a:lnTo>
                <a:lnTo>
                  <a:pt x="769448" y="1680729"/>
                </a:lnTo>
                <a:lnTo>
                  <a:pt x="811498" y="1811828"/>
                </a:lnTo>
                <a:lnTo>
                  <a:pt x="693773" y="1821178"/>
                </a:lnTo>
                <a:close/>
              </a:path>
              <a:path w="1762125" h="1821179">
                <a:moveTo>
                  <a:pt x="1156272" y="1348329"/>
                </a:moveTo>
                <a:lnTo>
                  <a:pt x="1093222" y="1329604"/>
                </a:lnTo>
                <a:lnTo>
                  <a:pt x="1021722" y="1221930"/>
                </a:lnTo>
                <a:lnTo>
                  <a:pt x="1307547" y="1221930"/>
                </a:lnTo>
                <a:lnTo>
                  <a:pt x="1306347" y="1278104"/>
                </a:lnTo>
                <a:lnTo>
                  <a:pt x="1202522" y="1278104"/>
                </a:lnTo>
                <a:lnTo>
                  <a:pt x="1156272" y="1348329"/>
                </a:lnTo>
                <a:close/>
              </a:path>
              <a:path w="1762125" h="1821179">
                <a:moveTo>
                  <a:pt x="1349697" y="1783728"/>
                </a:moveTo>
                <a:lnTo>
                  <a:pt x="1286622" y="1774378"/>
                </a:lnTo>
                <a:lnTo>
                  <a:pt x="1257197" y="1708829"/>
                </a:lnTo>
                <a:lnTo>
                  <a:pt x="1240372" y="1544954"/>
                </a:lnTo>
                <a:lnTo>
                  <a:pt x="1206747" y="1437279"/>
                </a:lnTo>
                <a:lnTo>
                  <a:pt x="1202522" y="1278104"/>
                </a:lnTo>
                <a:lnTo>
                  <a:pt x="1306347" y="1278104"/>
                </a:lnTo>
                <a:lnTo>
                  <a:pt x="1303447" y="1413879"/>
                </a:lnTo>
                <a:lnTo>
                  <a:pt x="1299247" y="1544954"/>
                </a:lnTo>
                <a:lnTo>
                  <a:pt x="1366522" y="1722879"/>
                </a:lnTo>
                <a:lnTo>
                  <a:pt x="1349697" y="1783728"/>
                </a:lnTo>
                <a:close/>
              </a:path>
              <a:path w="1762125" h="1821179">
                <a:moveTo>
                  <a:pt x="517173" y="1357704"/>
                </a:moveTo>
                <a:lnTo>
                  <a:pt x="479324" y="1329604"/>
                </a:lnTo>
                <a:lnTo>
                  <a:pt x="533704" y="1329604"/>
                </a:lnTo>
                <a:lnTo>
                  <a:pt x="517173" y="1357704"/>
                </a:lnTo>
                <a:close/>
              </a:path>
              <a:path w="1762125" h="1821179">
                <a:moveTo>
                  <a:pt x="395224" y="1540279"/>
                </a:moveTo>
                <a:lnTo>
                  <a:pt x="344774" y="1526229"/>
                </a:lnTo>
                <a:lnTo>
                  <a:pt x="391863" y="1526229"/>
                </a:lnTo>
                <a:lnTo>
                  <a:pt x="395224" y="1540279"/>
                </a:lnTo>
                <a:close/>
              </a:path>
            </a:pathLst>
          </a:custGeom>
          <a:solidFill>
            <a:srgbClr val="7E6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5938" y="3415460"/>
            <a:ext cx="2470785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00" algn="r">
              <a:spcBef>
                <a:spcPts val="100"/>
              </a:spcBef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Sky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05435" algn="ctr"/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Cow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72720" algn="r"/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Grass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900000">
            <a:off x="6451253" y="3400655"/>
            <a:ext cx="50597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Trees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098" y="2602759"/>
            <a:ext cx="25501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Label each pixel in</a:t>
            </a:r>
            <a:r>
              <a:rPr sz="20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the  image with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 category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label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6098" y="3821957"/>
            <a:ext cx="29743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Don’t differentiate  instances, only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care</a:t>
            </a:r>
            <a:r>
              <a:rPr sz="20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about  pixels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83742" y="3308870"/>
            <a:ext cx="2137945" cy="1818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49967" y="3678269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29">
                <a:moveTo>
                  <a:pt x="1637033" y="153299"/>
                </a:moveTo>
                <a:lnTo>
                  <a:pt x="1183472" y="153299"/>
                </a:lnTo>
                <a:lnTo>
                  <a:pt x="1431172" y="135249"/>
                </a:lnTo>
                <a:lnTo>
                  <a:pt x="1577946" y="0"/>
                </a:lnTo>
                <a:lnTo>
                  <a:pt x="1642171" y="27049"/>
                </a:lnTo>
                <a:lnTo>
                  <a:pt x="1637033" y="153299"/>
                </a:lnTo>
                <a:close/>
              </a:path>
              <a:path w="1642745" h="1154429">
                <a:moveTo>
                  <a:pt x="1619246" y="333599"/>
                </a:moveTo>
                <a:lnTo>
                  <a:pt x="926598" y="333599"/>
                </a:lnTo>
                <a:lnTo>
                  <a:pt x="1009172" y="306524"/>
                </a:lnTo>
                <a:lnTo>
                  <a:pt x="972473" y="153299"/>
                </a:lnTo>
                <a:lnTo>
                  <a:pt x="972473" y="36099"/>
                </a:lnTo>
                <a:lnTo>
                  <a:pt x="1027547" y="27049"/>
                </a:lnTo>
                <a:lnTo>
                  <a:pt x="1183472" y="153299"/>
                </a:lnTo>
                <a:lnTo>
                  <a:pt x="1637033" y="153299"/>
                </a:lnTo>
                <a:lnTo>
                  <a:pt x="1632996" y="252474"/>
                </a:lnTo>
                <a:lnTo>
                  <a:pt x="1619246" y="333599"/>
                </a:lnTo>
                <a:close/>
              </a:path>
              <a:path w="1642745" h="1154429">
                <a:moveTo>
                  <a:pt x="110099" y="288524"/>
                </a:moveTo>
                <a:lnTo>
                  <a:pt x="0" y="261474"/>
                </a:lnTo>
                <a:lnTo>
                  <a:pt x="60424" y="190699"/>
                </a:lnTo>
                <a:lnTo>
                  <a:pt x="366974" y="162274"/>
                </a:lnTo>
                <a:lnTo>
                  <a:pt x="697248" y="261474"/>
                </a:lnTo>
                <a:lnTo>
                  <a:pt x="725788" y="270449"/>
                </a:lnTo>
                <a:lnTo>
                  <a:pt x="247699" y="270449"/>
                </a:lnTo>
                <a:lnTo>
                  <a:pt x="110099" y="288524"/>
                </a:lnTo>
                <a:close/>
              </a:path>
              <a:path w="1642745" h="1154429">
                <a:moveTo>
                  <a:pt x="899073" y="937648"/>
                </a:moveTo>
                <a:lnTo>
                  <a:pt x="871573" y="838473"/>
                </a:lnTo>
                <a:lnTo>
                  <a:pt x="825698" y="640123"/>
                </a:lnTo>
                <a:lnTo>
                  <a:pt x="807323" y="486824"/>
                </a:lnTo>
                <a:lnTo>
                  <a:pt x="642198" y="387674"/>
                </a:lnTo>
                <a:lnTo>
                  <a:pt x="394499" y="306524"/>
                </a:lnTo>
                <a:lnTo>
                  <a:pt x="247699" y="270449"/>
                </a:lnTo>
                <a:lnTo>
                  <a:pt x="725788" y="270449"/>
                </a:lnTo>
                <a:lnTo>
                  <a:pt x="926598" y="333599"/>
                </a:lnTo>
                <a:lnTo>
                  <a:pt x="1619246" y="333599"/>
                </a:lnTo>
                <a:lnTo>
                  <a:pt x="1596321" y="468849"/>
                </a:lnTo>
                <a:lnTo>
                  <a:pt x="1559596" y="540948"/>
                </a:lnTo>
                <a:lnTo>
                  <a:pt x="1623821" y="622098"/>
                </a:lnTo>
                <a:lnTo>
                  <a:pt x="1638242" y="721273"/>
                </a:lnTo>
                <a:lnTo>
                  <a:pt x="1458697" y="721273"/>
                </a:lnTo>
                <a:lnTo>
                  <a:pt x="1357772" y="784373"/>
                </a:lnTo>
                <a:lnTo>
                  <a:pt x="1238497" y="820423"/>
                </a:lnTo>
                <a:lnTo>
                  <a:pt x="1256872" y="901573"/>
                </a:lnTo>
                <a:lnTo>
                  <a:pt x="1263546" y="919573"/>
                </a:lnTo>
                <a:lnTo>
                  <a:pt x="1027547" y="919573"/>
                </a:lnTo>
                <a:lnTo>
                  <a:pt x="899073" y="937648"/>
                </a:lnTo>
                <a:close/>
              </a:path>
              <a:path w="1642745" h="1154429">
                <a:moveTo>
                  <a:pt x="1550446" y="946648"/>
                </a:moveTo>
                <a:lnTo>
                  <a:pt x="1421997" y="883523"/>
                </a:lnTo>
                <a:lnTo>
                  <a:pt x="1458697" y="721273"/>
                </a:lnTo>
                <a:lnTo>
                  <a:pt x="1638242" y="721273"/>
                </a:lnTo>
                <a:lnTo>
                  <a:pt x="1642171" y="748298"/>
                </a:lnTo>
                <a:lnTo>
                  <a:pt x="1642171" y="856473"/>
                </a:lnTo>
                <a:lnTo>
                  <a:pt x="1550446" y="946648"/>
                </a:lnTo>
                <a:close/>
              </a:path>
              <a:path w="1642745" h="1154429">
                <a:moveTo>
                  <a:pt x="1210997" y="1154022"/>
                </a:moveTo>
                <a:lnTo>
                  <a:pt x="1082547" y="1063847"/>
                </a:lnTo>
                <a:lnTo>
                  <a:pt x="1027547" y="919573"/>
                </a:lnTo>
                <a:lnTo>
                  <a:pt x="1263546" y="919573"/>
                </a:lnTo>
                <a:lnTo>
                  <a:pt x="1288572" y="987073"/>
                </a:lnTo>
                <a:lnTo>
                  <a:pt x="1284372" y="1090897"/>
                </a:lnTo>
                <a:lnTo>
                  <a:pt x="1210997" y="1154022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49967" y="3678269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29">
                <a:moveTo>
                  <a:pt x="60424" y="190699"/>
                </a:moveTo>
                <a:lnTo>
                  <a:pt x="366974" y="162274"/>
                </a:lnTo>
                <a:lnTo>
                  <a:pt x="697248" y="261474"/>
                </a:lnTo>
                <a:lnTo>
                  <a:pt x="926598" y="333599"/>
                </a:lnTo>
                <a:lnTo>
                  <a:pt x="1009172" y="306524"/>
                </a:lnTo>
                <a:lnTo>
                  <a:pt x="972473" y="153299"/>
                </a:lnTo>
                <a:lnTo>
                  <a:pt x="972473" y="36099"/>
                </a:lnTo>
                <a:lnTo>
                  <a:pt x="1027547" y="27049"/>
                </a:lnTo>
                <a:lnTo>
                  <a:pt x="1183472" y="153299"/>
                </a:lnTo>
                <a:lnTo>
                  <a:pt x="1431172" y="135249"/>
                </a:lnTo>
                <a:lnTo>
                  <a:pt x="1577946" y="0"/>
                </a:lnTo>
                <a:lnTo>
                  <a:pt x="1642171" y="27049"/>
                </a:lnTo>
                <a:lnTo>
                  <a:pt x="1632996" y="252474"/>
                </a:lnTo>
                <a:lnTo>
                  <a:pt x="1596321" y="468849"/>
                </a:lnTo>
                <a:lnTo>
                  <a:pt x="1559596" y="540948"/>
                </a:lnTo>
                <a:lnTo>
                  <a:pt x="1623821" y="622098"/>
                </a:lnTo>
                <a:lnTo>
                  <a:pt x="1642171" y="748298"/>
                </a:lnTo>
                <a:lnTo>
                  <a:pt x="1642171" y="856473"/>
                </a:lnTo>
                <a:lnTo>
                  <a:pt x="1550446" y="946648"/>
                </a:lnTo>
                <a:lnTo>
                  <a:pt x="1421997" y="883523"/>
                </a:lnTo>
                <a:lnTo>
                  <a:pt x="1458697" y="721273"/>
                </a:lnTo>
                <a:lnTo>
                  <a:pt x="1357772" y="784373"/>
                </a:lnTo>
                <a:lnTo>
                  <a:pt x="1238497" y="820423"/>
                </a:lnTo>
                <a:lnTo>
                  <a:pt x="1256872" y="901573"/>
                </a:lnTo>
                <a:lnTo>
                  <a:pt x="1288572" y="987073"/>
                </a:lnTo>
                <a:lnTo>
                  <a:pt x="1284372" y="1090897"/>
                </a:lnTo>
                <a:lnTo>
                  <a:pt x="1210997" y="1154022"/>
                </a:lnTo>
                <a:lnTo>
                  <a:pt x="1082547" y="1063847"/>
                </a:lnTo>
                <a:lnTo>
                  <a:pt x="1027547" y="919573"/>
                </a:lnTo>
                <a:lnTo>
                  <a:pt x="899073" y="937648"/>
                </a:lnTo>
                <a:lnTo>
                  <a:pt x="871573" y="838473"/>
                </a:lnTo>
                <a:lnTo>
                  <a:pt x="825698" y="640123"/>
                </a:lnTo>
                <a:lnTo>
                  <a:pt x="807323" y="486824"/>
                </a:lnTo>
                <a:lnTo>
                  <a:pt x="642198" y="387674"/>
                </a:lnTo>
                <a:lnTo>
                  <a:pt x="394499" y="306524"/>
                </a:lnTo>
                <a:lnTo>
                  <a:pt x="247699" y="270449"/>
                </a:lnTo>
                <a:lnTo>
                  <a:pt x="110099" y="288524"/>
                </a:lnTo>
                <a:lnTo>
                  <a:pt x="0" y="261474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92592" y="3974494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7" y="695048"/>
                </a:moveTo>
                <a:lnTo>
                  <a:pt x="1618321" y="695048"/>
                </a:lnTo>
                <a:lnTo>
                  <a:pt x="1743371" y="580623"/>
                </a:lnTo>
                <a:lnTo>
                  <a:pt x="1750496" y="429249"/>
                </a:lnTo>
                <a:lnTo>
                  <a:pt x="1661196" y="240949"/>
                </a:lnTo>
                <a:lnTo>
                  <a:pt x="1710546" y="0"/>
                </a:lnTo>
                <a:lnTo>
                  <a:pt x="1839821" y="4624"/>
                </a:lnTo>
                <a:lnTo>
                  <a:pt x="1873671" y="86349"/>
                </a:lnTo>
                <a:lnTo>
                  <a:pt x="2132374" y="86349"/>
                </a:lnTo>
                <a:lnTo>
                  <a:pt x="2124327" y="695048"/>
                </a:lnTo>
                <a:close/>
              </a:path>
              <a:path w="2132965" h="1138554">
                <a:moveTo>
                  <a:pt x="2132374" y="86349"/>
                </a:moveTo>
                <a:lnTo>
                  <a:pt x="1873671" y="86349"/>
                </a:lnTo>
                <a:lnTo>
                  <a:pt x="2132770" y="56349"/>
                </a:lnTo>
                <a:lnTo>
                  <a:pt x="2132374" y="86349"/>
                </a:lnTo>
                <a:close/>
              </a:path>
              <a:path w="2132965" h="1138554">
                <a:moveTo>
                  <a:pt x="2118470" y="1138097"/>
                </a:moveTo>
                <a:lnTo>
                  <a:pt x="0" y="1138097"/>
                </a:lnTo>
                <a:lnTo>
                  <a:pt x="0" y="200299"/>
                </a:lnTo>
                <a:lnTo>
                  <a:pt x="710923" y="115424"/>
                </a:lnTo>
                <a:lnTo>
                  <a:pt x="839523" y="240949"/>
                </a:lnTo>
                <a:lnTo>
                  <a:pt x="914548" y="643398"/>
                </a:lnTo>
                <a:lnTo>
                  <a:pt x="1077447" y="643398"/>
                </a:lnTo>
                <a:lnTo>
                  <a:pt x="1128897" y="798448"/>
                </a:lnTo>
                <a:lnTo>
                  <a:pt x="1236072" y="883398"/>
                </a:lnTo>
                <a:lnTo>
                  <a:pt x="2121837" y="883398"/>
                </a:lnTo>
                <a:lnTo>
                  <a:pt x="2118470" y="1138097"/>
                </a:lnTo>
                <a:close/>
              </a:path>
              <a:path w="2132965" h="1138554">
                <a:moveTo>
                  <a:pt x="2121837" y="883398"/>
                </a:moveTo>
                <a:lnTo>
                  <a:pt x="1236072" y="883398"/>
                </a:lnTo>
                <a:lnTo>
                  <a:pt x="1364672" y="850123"/>
                </a:lnTo>
                <a:lnTo>
                  <a:pt x="1375397" y="739373"/>
                </a:lnTo>
                <a:lnTo>
                  <a:pt x="1353947" y="632298"/>
                </a:lnTo>
                <a:lnTo>
                  <a:pt x="1343247" y="554773"/>
                </a:lnTo>
                <a:lnTo>
                  <a:pt x="1471847" y="499374"/>
                </a:lnTo>
                <a:lnTo>
                  <a:pt x="1446847" y="624898"/>
                </a:lnTo>
                <a:lnTo>
                  <a:pt x="1618321" y="695048"/>
                </a:lnTo>
                <a:lnTo>
                  <a:pt x="2124327" y="695048"/>
                </a:lnTo>
                <a:lnTo>
                  <a:pt x="2121837" y="883398"/>
                </a:lnTo>
                <a:close/>
              </a:path>
              <a:path w="2132965" h="1138554">
                <a:moveTo>
                  <a:pt x="1077447" y="643398"/>
                </a:moveTo>
                <a:lnTo>
                  <a:pt x="914548" y="643398"/>
                </a:lnTo>
                <a:lnTo>
                  <a:pt x="1077272" y="642873"/>
                </a:lnTo>
                <a:lnTo>
                  <a:pt x="1077447" y="643398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92592" y="3974494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99"/>
                </a:moveTo>
                <a:lnTo>
                  <a:pt x="710923" y="115424"/>
                </a:lnTo>
                <a:lnTo>
                  <a:pt x="839523" y="240949"/>
                </a:lnTo>
                <a:lnTo>
                  <a:pt x="914548" y="643398"/>
                </a:lnTo>
                <a:lnTo>
                  <a:pt x="1077272" y="642873"/>
                </a:lnTo>
                <a:lnTo>
                  <a:pt x="1128897" y="798448"/>
                </a:lnTo>
                <a:lnTo>
                  <a:pt x="1236072" y="883398"/>
                </a:lnTo>
                <a:lnTo>
                  <a:pt x="1364672" y="850123"/>
                </a:lnTo>
                <a:lnTo>
                  <a:pt x="1375397" y="739373"/>
                </a:lnTo>
                <a:lnTo>
                  <a:pt x="1353947" y="632298"/>
                </a:lnTo>
                <a:lnTo>
                  <a:pt x="1343247" y="554773"/>
                </a:lnTo>
                <a:lnTo>
                  <a:pt x="1471847" y="499373"/>
                </a:lnTo>
                <a:lnTo>
                  <a:pt x="1446847" y="624898"/>
                </a:lnTo>
                <a:lnTo>
                  <a:pt x="1618321" y="695048"/>
                </a:lnTo>
                <a:lnTo>
                  <a:pt x="1743371" y="580623"/>
                </a:lnTo>
                <a:lnTo>
                  <a:pt x="1750496" y="429249"/>
                </a:lnTo>
                <a:lnTo>
                  <a:pt x="1661196" y="240949"/>
                </a:lnTo>
                <a:lnTo>
                  <a:pt x="1710546" y="0"/>
                </a:lnTo>
                <a:lnTo>
                  <a:pt x="1839821" y="4624"/>
                </a:lnTo>
                <a:lnTo>
                  <a:pt x="1873671" y="86349"/>
                </a:lnTo>
                <a:lnTo>
                  <a:pt x="2132770" y="56349"/>
                </a:lnTo>
                <a:lnTo>
                  <a:pt x="2118470" y="1138097"/>
                </a:lnTo>
                <a:lnTo>
                  <a:pt x="0" y="1138097"/>
                </a:lnTo>
                <a:lnTo>
                  <a:pt x="0" y="200299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89016" y="3351483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404" y="358111"/>
                </a:moveTo>
                <a:lnTo>
                  <a:pt x="914548" y="358111"/>
                </a:lnTo>
                <a:lnTo>
                  <a:pt x="1075322" y="306461"/>
                </a:lnTo>
                <a:lnTo>
                  <a:pt x="1721921" y="121862"/>
                </a:lnTo>
                <a:lnTo>
                  <a:pt x="1918421" y="103362"/>
                </a:lnTo>
                <a:lnTo>
                  <a:pt x="2011296" y="73812"/>
                </a:lnTo>
                <a:lnTo>
                  <a:pt x="2129170" y="0"/>
                </a:lnTo>
                <a:lnTo>
                  <a:pt x="2124181" y="306461"/>
                </a:lnTo>
                <a:lnTo>
                  <a:pt x="1607596" y="306461"/>
                </a:lnTo>
                <a:lnTo>
                  <a:pt x="1581921" y="332311"/>
                </a:lnTo>
                <a:lnTo>
                  <a:pt x="1068172" y="332311"/>
                </a:lnTo>
                <a:lnTo>
                  <a:pt x="1047404" y="358111"/>
                </a:lnTo>
                <a:close/>
              </a:path>
              <a:path w="2129790" h="794385">
                <a:moveTo>
                  <a:pt x="2118470" y="657186"/>
                </a:moveTo>
                <a:lnTo>
                  <a:pt x="1886271" y="657186"/>
                </a:lnTo>
                <a:lnTo>
                  <a:pt x="1871971" y="612886"/>
                </a:lnTo>
                <a:lnTo>
                  <a:pt x="1723721" y="594236"/>
                </a:lnTo>
                <a:lnTo>
                  <a:pt x="1725496" y="354436"/>
                </a:lnTo>
                <a:lnTo>
                  <a:pt x="1607596" y="306461"/>
                </a:lnTo>
                <a:lnTo>
                  <a:pt x="2124181" y="306461"/>
                </a:lnTo>
                <a:lnTo>
                  <a:pt x="2118470" y="657186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4" y="457836"/>
                </a:lnTo>
                <a:lnTo>
                  <a:pt x="489424" y="402436"/>
                </a:lnTo>
                <a:lnTo>
                  <a:pt x="687473" y="325561"/>
                </a:lnTo>
                <a:lnTo>
                  <a:pt x="914548" y="358111"/>
                </a:lnTo>
                <a:lnTo>
                  <a:pt x="1047404" y="358111"/>
                </a:lnTo>
                <a:lnTo>
                  <a:pt x="1004098" y="411911"/>
                </a:lnTo>
                <a:lnTo>
                  <a:pt x="1014615" y="472586"/>
                </a:lnTo>
                <a:lnTo>
                  <a:pt x="450124" y="472586"/>
                </a:lnTo>
                <a:lnTo>
                  <a:pt x="117899" y="491036"/>
                </a:lnTo>
                <a:lnTo>
                  <a:pt x="24999" y="590761"/>
                </a:lnTo>
                <a:lnTo>
                  <a:pt x="164349" y="638736"/>
                </a:lnTo>
                <a:lnTo>
                  <a:pt x="327285" y="638736"/>
                </a:lnTo>
                <a:lnTo>
                  <a:pt x="639473" y="723636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36"/>
                </a:moveTo>
                <a:lnTo>
                  <a:pt x="1114597" y="343336"/>
                </a:lnTo>
                <a:lnTo>
                  <a:pt x="1068172" y="332311"/>
                </a:lnTo>
                <a:lnTo>
                  <a:pt x="1581921" y="332311"/>
                </a:lnTo>
                <a:lnTo>
                  <a:pt x="1468272" y="446736"/>
                </a:lnTo>
                <a:lnTo>
                  <a:pt x="1264647" y="454136"/>
                </a:lnTo>
                <a:close/>
              </a:path>
              <a:path w="2129790" h="794385">
                <a:moveTo>
                  <a:pt x="985998" y="627636"/>
                </a:moveTo>
                <a:lnTo>
                  <a:pt x="450124" y="472586"/>
                </a:lnTo>
                <a:lnTo>
                  <a:pt x="1014615" y="472586"/>
                </a:lnTo>
                <a:lnTo>
                  <a:pt x="1039572" y="616561"/>
                </a:lnTo>
                <a:lnTo>
                  <a:pt x="985998" y="627636"/>
                </a:lnTo>
                <a:close/>
              </a:path>
              <a:path w="2129790" h="794385">
                <a:moveTo>
                  <a:pt x="327285" y="638736"/>
                </a:moveTo>
                <a:lnTo>
                  <a:pt x="164349" y="638736"/>
                </a:lnTo>
                <a:lnTo>
                  <a:pt x="300074" y="631336"/>
                </a:lnTo>
                <a:lnTo>
                  <a:pt x="327285" y="63873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89016" y="3351483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73" y="723636"/>
                </a:moveTo>
                <a:lnTo>
                  <a:pt x="0" y="793785"/>
                </a:lnTo>
                <a:lnTo>
                  <a:pt x="3574" y="457836"/>
                </a:lnTo>
                <a:lnTo>
                  <a:pt x="489424" y="402436"/>
                </a:lnTo>
                <a:lnTo>
                  <a:pt x="687473" y="325561"/>
                </a:lnTo>
                <a:lnTo>
                  <a:pt x="914548" y="358111"/>
                </a:lnTo>
                <a:lnTo>
                  <a:pt x="1075322" y="306461"/>
                </a:lnTo>
                <a:lnTo>
                  <a:pt x="1721921" y="121862"/>
                </a:lnTo>
                <a:lnTo>
                  <a:pt x="1918421" y="103362"/>
                </a:lnTo>
                <a:lnTo>
                  <a:pt x="2011295" y="73812"/>
                </a:lnTo>
                <a:lnTo>
                  <a:pt x="2129170" y="0"/>
                </a:lnTo>
                <a:lnTo>
                  <a:pt x="2118470" y="657186"/>
                </a:lnTo>
                <a:lnTo>
                  <a:pt x="1886271" y="657186"/>
                </a:lnTo>
                <a:lnTo>
                  <a:pt x="1871971" y="612886"/>
                </a:lnTo>
                <a:lnTo>
                  <a:pt x="1723721" y="594236"/>
                </a:lnTo>
                <a:lnTo>
                  <a:pt x="1725496" y="354436"/>
                </a:lnTo>
                <a:lnTo>
                  <a:pt x="1607596" y="306461"/>
                </a:lnTo>
                <a:lnTo>
                  <a:pt x="1468272" y="446736"/>
                </a:lnTo>
                <a:lnTo>
                  <a:pt x="1264647" y="454136"/>
                </a:lnTo>
                <a:lnTo>
                  <a:pt x="1114597" y="343336"/>
                </a:lnTo>
                <a:lnTo>
                  <a:pt x="1068172" y="332311"/>
                </a:lnTo>
                <a:lnTo>
                  <a:pt x="1004097" y="411911"/>
                </a:lnTo>
                <a:lnTo>
                  <a:pt x="1039572" y="616561"/>
                </a:lnTo>
                <a:lnTo>
                  <a:pt x="985998" y="627636"/>
                </a:lnTo>
                <a:lnTo>
                  <a:pt x="450124" y="472586"/>
                </a:lnTo>
                <a:lnTo>
                  <a:pt x="117899" y="491036"/>
                </a:lnTo>
                <a:lnTo>
                  <a:pt x="24999" y="590761"/>
                </a:lnTo>
                <a:lnTo>
                  <a:pt x="164349" y="638736"/>
                </a:lnTo>
                <a:lnTo>
                  <a:pt x="300074" y="631336"/>
                </a:lnTo>
                <a:lnTo>
                  <a:pt x="639473" y="723636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96167" y="3310863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81"/>
                </a:moveTo>
                <a:lnTo>
                  <a:pt x="0" y="0"/>
                </a:lnTo>
                <a:lnTo>
                  <a:pt x="2111320" y="7379"/>
                </a:lnTo>
                <a:lnTo>
                  <a:pt x="1961271" y="103382"/>
                </a:lnTo>
                <a:lnTo>
                  <a:pt x="1679046" y="136607"/>
                </a:lnTo>
                <a:lnTo>
                  <a:pt x="1010477" y="332281"/>
                </a:lnTo>
                <a:lnTo>
                  <a:pt x="678773" y="332281"/>
                </a:lnTo>
                <a:lnTo>
                  <a:pt x="464399" y="420906"/>
                </a:lnTo>
                <a:lnTo>
                  <a:pt x="0" y="479981"/>
                </a:lnTo>
                <a:close/>
              </a:path>
              <a:path w="2111375" h="480060">
                <a:moveTo>
                  <a:pt x="871673" y="372906"/>
                </a:moveTo>
                <a:lnTo>
                  <a:pt x="678773" y="332281"/>
                </a:lnTo>
                <a:lnTo>
                  <a:pt x="1010477" y="332281"/>
                </a:lnTo>
                <a:lnTo>
                  <a:pt x="871673" y="372906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96167" y="3310863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81"/>
                </a:moveTo>
                <a:lnTo>
                  <a:pt x="0" y="0"/>
                </a:lnTo>
                <a:lnTo>
                  <a:pt x="2111320" y="7379"/>
                </a:lnTo>
                <a:lnTo>
                  <a:pt x="1961271" y="103382"/>
                </a:lnTo>
                <a:lnTo>
                  <a:pt x="1679046" y="136607"/>
                </a:lnTo>
                <a:lnTo>
                  <a:pt x="871673" y="372906"/>
                </a:lnTo>
                <a:lnTo>
                  <a:pt x="678773" y="332281"/>
                </a:lnTo>
                <a:lnTo>
                  <a:pt x="464399" y="420906"/>
                </a:lnTo>
                <a:lnTo>
                  <a:pt x="0" y="47998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07692" y="1372611"/>
            <a:ext cx="2093695" cy="181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04915" y="4799801"/>
            <a:ext cx="5289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Grass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0788" y="4107858"/>
            <a:ext cx="3124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Cat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7519" y="3358185"/>
            <a:ext cx="3416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Sky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700000">
            <a:off x="5767455" y="3585809"/>
            <a:ext cx="50597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Trees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2CF7D088-13F6-466C-86D9-D1B7EF97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Semantic</a:t>
            </a:r>
            <a:r>
              <a:rPr lang="en-US" spc="-85" dirty="0"/>
              <a:t> </a:t>
            </a:r>
            <a:r>
              <a:rPr lang="en-US" spc="-5" dirty="0"/>
              <a:t>Segmentation</a:t>
            </a:r>
            <a:endParaRPr lang="en-US" dirty="0"/>
          </a:p>
        </p:txBody>
      </p:sp>
      <p:sp>
        <p:nvSpPr>
          <p:cNvPr id="33" name="object 79">
            <a:extLst>
              <a:ext uri="{FF2B5EF4-FFF2-40B4-BE49-F238E27FC236}">
                <a16:creationId xmlns:a16="http://schemas.microsoft.com/office/drawing/2014/main" id="{2EF0816E-1D13-4D43-B035-2E258FB09E30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47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5E4AE028-D9F7-4FCE-A5B6-53FC5E37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10" dirty="0"/>
              <a:t>Sliding</a:t>
            </a:r>
            <a:r>
              <a:rPr lang="en-US" spc="-80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101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4873" y="2690508"/>
            <a:ext cx="2470620" cy="1646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40863" y="3350031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607" y="0"/>
                </a:lnTo>
                <a:lnTo>
                  <a:pt x="246607" y="246589"/>
                </a:lnTo>
                <a:lnTo>
                  <a:pt x="0" y="24658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1369" y="2354022"/>
            <a:ext cx="1283970" cy="975360"/>
          </a:xfrm>
          <a:custGeom>
            <a:avLst/>
            <a:gdLst/>
            <a:ahLst/>
            <a:cxnLst/>
            <a:rect l="l" t="t" r="r" b="b"/>
            <a:pathLst>
              <a:path w="1283970" h="975360">
                <a:moveTo>
                  <a:pt x="0" y="974998"/>
                </a:moveTo>
                <a:lnTo>
                  <a:pt x="1283697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1294" y="3092846"/>
            <a:ext cx="1263650" cy="550545"/>
          </a:xfrm>
          <a:custGeom>
            <a:avLst/>
            <a:gdLst/>
            <a:ahLst/>
            <a:cxnLst/>
            <a:rect l="l" t="t" r="r" b="b"/>
            <a:pathLst>
              <a:path w="1263650" h="550544">
                <a:moveTo>
                  <a:pt x="0" y="550198"/>
                </a:moveTo>
                <a:lnTo>
                  <a:pt x="1263297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64667" y="2351023"/>
            <a:ext cx="681073" cy="748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1650" y="2376331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Full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9270" y="1918208"/>
            <a:ext cx="10604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Extract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patch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86563" y="3250291"/>
            <a:ext cx="1982172" cy="664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4341" y="1784436"/>
            <a:ext cx="119126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Classify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center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 with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26292" y="2646309"/>
            <a:ext cx="157799" cy="157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3270" y="350242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599" y="0"/>
                </a:lnTo>
                <a:lnTo>
                  <a:pt x="246599" y="246599"/>
                </a:lnTo>
                <a:lnTo>
                  <a:pt x="0" y="246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45670" y="365482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599" y="0"/>
                </a:lnTo>
                <a:lnTo>
                  <a:pt x="246599" y="246599"/>
                </a:lnTo>
                <a:lnTo>
                  <a:pt x="0" y="246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4666" y="3197620"/>
            <a:ext cx="681048" cy="729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4666" y="4004568"/>
            <a:ext cx="681048" cy="729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92870" y="3764520"/>
            <a:ext cx="1132205" cy="173355"/>
          </a:xfrm>
          <a:custGeom>
            <a:avLst/>
            <a:gdLst/>
            <a:ahLst/>
            <a:cxnLst/>
            <a:rect l="l" t="t" r="r" b="b"/>
            <a:pathLst>
              <a:path w="1132204" h="173355">
                <a:moveTo>
                  <a:pt x="0" y="0"/>
                </a:moveTo>
                <a:lnTo>
                  <a:pt x="1132197" y="172799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54495" y="3217771"/>
            <a:ext cx="1161415" cy="268605"/>
          </a:xfrm>
          <a:custGeom>
            <a:avLst/>
            <a:gdLst/>
            <a:ahLst/>
            <a:cxnLst/>
            <a:rect l="l" t="t" r="r" b="b"/>
            <a:pathLst>
              <a:path w="1161414" h="268605">
                <a:moveTo>
                  <a:pt x="0" y="268499"/>
                </a:moveTo>
                <a:lnTo>
                  <a:pt x="1160997" y="0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36794" y="3668569"/>
            <a:ext cx="979169" cy="336550"/>
          </a:xfrm>
          <a:custGeom>
            <a:avLst/>
            <a:gdLst/>
            <a:ahLst/>
            <a:cxnLst/>
            <a:rect l="l" t="t" r="r" b="b"/>
            <a:pathLst>
              <a:path w="979170" h="336550">
                <a:moveTo>
                  <a:pt x="0" y="0"/>
                </a:moveTo>
                <a:lnTo>
                  <a:pt x="978598" y="335999"/>
                </a:lnTo>
              </a:path>
            </a:pathLst>
          </a:custGeom>
          <a:ln w="28574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36794" y="3918044"/>
            <a:ext cx="979169" cy="815975"/>
          </a:xfrm>
          <a:custGeom>
            <a:avLst/>
            <a:gdLst/>
            <a:ahLst/>
            <a:cxnLst/>
            <a:rect l="l" t="t" r="r" b="b"/>
            <a:pathLst>
              <a:path w="979170" h="815975">
                <a:moveTo>
                  <a:pt x="0" y="0"/>
                </a:moveTo>
                <a:lnTo>
                  <a:pt x="978598" y="815398"/>
                </a:lnTo>
              </a:path>
            </a:pathLst>
          </a:custGeom>
          <a:ln w="28574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86563" y="2377755"/>
            <a:ext cx="1982172" cy="664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56063" y="4064982"/>
            <a:ext cx="1982172" cy="664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26292" y="3483720"/>
            <a:ext cx="157799" cy="157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26292" y="4290643"/>
            <a:ext cx="157799" cy="1578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88985" y="2467330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Cow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88986" y="3258305"/>
            <a:ext cx="837565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Cow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Grass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12191" y="5114697"/>
            <a:ext cx="5113155" cy="33663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spcBef>
                <a:spcPts val="2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Farabet et al,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“Learning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Hierarchical Features for Scene Labeling,” TPAMI</a:t>
            </a:r>
            <a:r>
              <a:rPr sz="9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2013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Pinheiro and Collobert,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“Recurrent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Convolutional Neural Networks for Scene Labeling”, ICML</a:t>
            </a:r>
            <a:r>
              <a:rPr sz="9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79">
            <a:extLst>
              <a:ext uri="{FF2B5EF4-FFF2-40B4-BE49-F238E27FC236}">
                <a16:creationId xmlns:a16="http://schemas.microsoft.com/office/drawing/2014/main" id="{02956662-06F0-42E9-A2FE-9F2D2435F0A2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7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4873" y="2690508"/>
            <a:ext cx="2470620" cy="1646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40863" y="3350031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607" y="0"/>
                </a:lnTo>
                <a:lnTo>
                  <a:pt x="246607" y="246589"/>
                </a:lnTo>
                <a:lnTo>
                  <a:pt x="0" y="24658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1369" y="2354022"/>
            <a:ext cx="1283970" cy="975360"/>
          </a:xfrm>
          <a:custGeom>
            <a:avLst/>
            <a:gdLst/>
            <a:ahLst/>
            <a:cxnLst/>
            <a:rect l="l" t="t" r="r" b="b"/>
            <a:pathLst>
              <a:path w="1283970" h="975360">
                <a:moveTo>
                  <a:pt x="0" y="974998"/>
                </a:moveTo>
                <a:lnTo>
                  <a:pt x="1283697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1294" y="3092846"/>
            <a:ext cx="1263650" cy="550545"/>
          </a:xfrm>
          <a:custGeom>
            <a:avLst/>
            <a:gdLst/>
            <a:ahLst/>
            <a:cxnLst/>
            <a:rect l="l" t="t" r="r" b="b"/>
            <a:pathLst>
              <a:path w="1263650" h="550544">
                <a:moveTo>
                  <a:pt x="0" y="550198"/>
                </a:moveTo>
                <a:lnTo>
                  <a:pt x="1263297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64667" y="2351023"/>
            <a:ext cx="681073" cy="748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1650" y="2376331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Full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9270" y="1918208"/>
            <a:ext cx="10604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Extract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patch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86563" y="3250291"/>
            <a:ext cx="1982172" cy="664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4341" y="1784436"/>
            <a:ext cx="119126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Classify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center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 with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26292" y="2646309"/>
            <a:ext cx="157799" cy="157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3270" y="350242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599" y="0"/>
                </a:lnTo>
                <a:lnTo>
                  <a:pt x="246599" y="246599"/>
                </a:lnTo>
                <a:lnTo>
                  <a:pt x="0" y="246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45670" y="3654820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0"/>
                </a:moveTo>
                <a:lnTo>
                  <a:pt x="246599" y="0"/>
                </a:lnTo>
                <a:lnTo>
                  <a:pt x="246599" y="246599"/>
                </a:lnTo>
                <a:lnTo>
                  <a:pt x="0" y="246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4666" y="3197620"/>
            <a:ext cx="681048" cy="729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4666" y="4004568"/>
            <a:ext cx="681048" cy="729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92870" y="3764520"/>
            <a:ext cx="1132205" cy="173355"/>
          </a:xfrm>
          <a:custGeom>
            <a:avLst/>
            <a:gdLst/>
            <a:ahLst/>
            <a:cxnLst/>
            <a:rect l="l" t="t" r="r" b="b"/>
            <a:pathLst>
              <a:path w="1132204" h="173355">
                <a:moveTo>
                  <a:pt x="0" y="0"/>
                </a:moveTo>
                <a:lnTo>
                  <a:pt x="1132197" y="172799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54495" y="3217771"/>
            <a:ext cx="1161415" cy="268605"/>
          </a:xfrm>
          <a:custGeom>
            <a:avLst/>
            <a:gdLst/>
            <a:ahLst/>
            <a:cxnLst/>
            <a:rect l="l" t="t" r="r" b="b"/>
            <a:pathLst>
              <a:path w="1161414" h="268605">
                <a:moveTo>
                  <a:pt x="0" y="268499"/>
                </a:moveTo>
                <a:lnTo>
                  <a:pt x="1160997" y="0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36794" y="3668569"/>
            <a:ext cx="979169" cy="336550"/>
          </a:xfrm>
          <a:custGeom>
            <a:avLst/>
            <a:gdLst/>
            <a:ahLst/>
            <a:cxnLst/>
            <a:rect l="l" t="t" r="r" b="b"/>
            <a:pathLst>
              <a:path w="979170" h="336550">
                <a:moveTo>
                  <a:pt x="0" y="0"/>
                </a:moveTo>
                <a:lnTo>
                  <a:pt x="978598" y="335999"/>
                </a:lnTo>
              </a:path>
            </a:pathLst>
          </a:custGeom>
          <a:ln w="28574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36794" y="3918044"/>
            <a:ext cx="979169" cy="815975"/>
          </a:xfrm>
          <a:custGeom>
            <a:avLst/>
            <a:gdLst/>
            <a:ahLst/>
            <a:cxnLst/>
            <a:rect l="l" t="t" r="r" b="b"/>
            <a:pathLst>
              <a:path w="979170" h="815975">
                <a:moveTo>
                  <a:pt x="0" y="0"/>
                </a:moveTo>
                <a:lnTo>
                  <a:pt x="978598" y="815398"/>
                </a:lnTo>
              </a:path>
            </a:pathLst>
          </a:custGeom>
          <a:ln w="28574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86563" y="2377755"/>
            <a:ext cx="1982172" cy="664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56063" y="4064982"/>
            <a:ext cx="1982172" cy="664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26292" y="3483720"/>
            <a:ext cx="157799" cy="157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26292" y="4290643"/>
            <a:ext cx="157799" cy="1578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88985" y="2467330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Cow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88986" y="3258305"/>
            <a:ext cx="837565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Cow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Grass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9223" y="4646001"/>
            <a:ext cx="2612390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Problem: Very inefficient! Not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reusing shared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features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between  overlapping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patches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054312E1-E393-4295-99DF-8784E95A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10" dirty="0"/>
              <a:t>Sliding</a:t>
            </a:r>
            <a:r>
              <a:rPr lang="en-US" spc="-80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35" name="object 79">
            <a:extLst>
              <a:ext uri="{FF2B5EF4-FFF2-40B4-BE49-F238E27FC236}">
                <a16:creationId xmlns:a16="http://schemas.microsoft.com/office/drawing/2014/main" id="{1B109634-572D-4537-AD6B-436866EE070E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  <p:sp>
        <p:nvSpPr>
          <p:cNvPr id="36" name="object 27">
            <a:extLst>
              <a:ext uri="{FF2B5EF4-FFF2-40B4-BE49-F238E27FC236}">
                <a16:creationId xmlns:a16="http://schemas.microsoft.com/office/drawing/2014/main" id="{5D02452A-2947-49C1-9FD6-A8E0C3515ADC}"/>
              </a:ext>
            </a:extLst>
          </p:cNvPr>
          <p:cNvSpPr txBox="1"/>
          <p:nvPr/>
        </p:nvSpPr>
        <p:spPr>
          <a:xfrm>
            <a:off x="3712191" y="5114697"/>
            <a:ext cx="5113155" cy="33663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spcBef>
                <a:spcPts val="2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Farabet et al,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“Learning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Hierarchical Features for Scene Labeling,” TPAMI</a:t>
            </a:r>
            <a:r>
              <a:rPr sz="9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2013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Pinheiro and Collobert,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“Recurrent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Convolutional Neural Networks for Scene Labeling”, ICML</a:t>
            </a:r>
            <a:r>
              <a:rPr sz="9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769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775" y="2830970"/>
            <a:ext cx="1794821" cy="119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454" y="4127881"/>
            <a:ext cx="79565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 x H x</a:t>
            </a:r>
            <a:r>
              <a:rPr sz="1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98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411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58494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11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820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542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16867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16867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6867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9954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76003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17340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3466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34665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3466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17340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11592" y="4650706"/>
            <a:ext cx="110236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1130" marR="5080" indent="-13906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Convolutions: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D x H x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86895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7171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53829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01293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51569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68227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91891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42167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8825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42739" y="344954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93015" y="340854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09671" y="314976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483144" y="4162768"/>
            <a:ext cx="2559050" cy="345440"/>
          </a:xfrm>
          <a:custGeom>
            <a:avLst/>
            <a:gdLst/>
            <a:ahLst/>
            <a:cxnLst/>
            <a:rect l="l" t="t" r="r" b="b"/>
            <a:pathLst>
              <a:path w="2559050" h="345439">
                <a:moveTo>
                  <a:pt x="2558994" y="0"/>
                </a:moveTo>
                <a:lnTo>
                  <a:pt x="2555833" y="33843"/>
                </a:lnTo>
                <a:lnTo>
                  <a:pt x="2546582" y="66071"/>
                </a:lnTo>
                <a:lnTo>
                  <a:pt x="2511219" y="122074"/>
                </a:lnTo>
                <a:lnTo>
                  <a:pt x="2458298" y="159502"/>
                </a:lnTo>
                <a:lnTo>
                  <a:pt x="2395870" y="172649"/>
                </a:lnTo>
                <a:lnTo>
                  <a:pt x="1442622" y="172649"/>
                </a:lnTo>
                <a:lnTo>
                  <a:pt x="1399254" y="178817"/>
                </a:lnTo>
                <a:lnTo>
                  <a:pt x="1360286" y="196221"/>
                </a:lnTo>
                <a:lnTo>
                  <a:pt x="1327272" y="223218"/>
                </a:lnTo>
                <a:lnTo>
                  <a:pt x="1301766" y="258160"/>
                </a:lnTo>
                <a:lnTo>
                  <a:pt x="1285323" y="299402"/>
                </a:lnTo>
                <a:lnTo>
                  <a:pt x="1279497" y="345299"/>
                </a:lnTo>
                <a:lnTo>
                  <a:pt x="1273671" y="299402"/>
                </a:lnTo>
                <a:lnTo>
                  <a:pt x="1257228" y="258160"/>
                </a:lnTo>
                <a:lnTo>
                  <a:pt x="1231722" y="223218"/>
                </a:lnTo>
                <a:lnTo>
                  <a:pt x="1198708" y="196221"/>
                </a:lnTo>
                <a:lnTo>
                  <a:pt x="1159740" y="178817"/>
                </a:lnTo>
                <a:lnTo>
                  <a:pt x="1116372" y="172649"/>
                </a:lnTo>
                <a:lnTo>
                  <a:pt x="163124" y="172649"/>
                </a:lnTo>
                <a:lnTo>
                  <a:pt x="119756" y="166482"/>
                </a:lnTo>
                <a:lnTo>
                  <a:pt x="80788" y="149077"/>
                </a:lnTo>
                <a:lnTo>
                  <a:pt x="47774" y="122081"/>
                </a:lnTo>
                <a:lnTo>
                  <a:pt x="22269" y="87138"/>
                </a:lnTo>
                <a:lnTo>
                  <a:pt x="5826" y="45896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55236" y="2601034"/>
            <a:ext cx="1936114" cy="1427480"/>
          </a:xfrm>
          <a:custGeom>
            <a:avLst/>
            <a:gdLst/>
            <a:ahLst/>
            <a:cxnLst/>
            <a:rect l="l" t="t" r="r" b="b"/>
            <a:pathLst>
              <a:path w="1936115" h="1427480">
                <a:moveTo>
                  <a:pt x="0" y="0"/>
                </a:moveTo>
                <a:lnTo>
                  <a:pt x="1935846" y="0"/>
                </a:lnTo>
                <a:lnTo>
                  <a:pt x="1935846" y="1427009"/>
                </a:lnTo>
                <a:lnTo>
                  <a:pt x="0" y="1427009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57137" y="3140265"/>
            <a:ext cx="1931035" cy="891540"/>
          </a:xfrm>
          <a:custGeom>
            <a:avLst/>
            <a:gdLst/>
            <a:ahLst/>
            <a:cxnLst/>
            <a:rect l="l" t="t" r="r" b="b"/>
            <a:pathLst>
              <a:path w="1931034" h="891539">
                <a:moveTo>
                  <a:pt x="0" y="891378"/>
                </a:moveTo>
                <a:lnTo>
                  <a:pt x="0" y="0"/>
                </a:lnTo>
                <a:lnTo>
                  <a:pt x="56024" y="7339"/>
                </a:lnTo>
                <a:lnTo>
                  <a:pt x="36249" y="29347"/>
                </a:lnTo>
                <a:lnTo>
                  <a:pt x="181199" y="69697"/>
                </a:lnTo>
                <a:lnTo>
                  <a:pt x="395184" y="69697"/>
                </a:lnTo>
                <a:lnTo>
                  <a:pt x="1512196" y="194422"/>
                </a:lnTo>
                <a:lnTo>
                  <a:pt x="1927296" y="227429"/>
                </a:lnTo>
                <a:lnTo>
                  <a:pt x="1930596" y="887728"/>
                </a:lnTo>
                <a:lnTo>
                  <a:pt x="0" y="891378"/>
                </a:lnTo>
                <a:close/>
              </a:path>
              <a:path w="1931034" h="891539">
                <a:moveTo>
                  <a:pt x="395184" y="69697"/>
                </a:moveTo>
                <a:lnTo>
                  <a:pt x="181199" y="69697"/>
                </a:lnTo>
                <a:lnTo>
                  <a:pt x="154849" y="7339"/>
                </a:lnTo>
                <a:lnTo>
                  <a:pt x="329449" y="62357"/>
                </a:lnTo>
                <a:lnTo>
                  <a:pt x="395184" y="69697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60435" y="2597360"/>
            <a:ext cx="1927860" cy="785495"/>
          </a:xfrm>
          <a:custGeom>
            <a:avLst/>
            <a:gdLst/>
            <a:ahLst/>
            <a:cxnLst/>
            <a:rect l="l" t="t" r="r" b="b"/>
            <a:pathLst>
              <a:path w="1927859" h="785494">
                <a:moveTo>
                  <a:pt x="1927296" y="785010"/>
                </a:moveTo>
                <a:lnTo>
                  <a:pt x="0" y="740993"/>
                </a:lnTo>
                <a:lnTo>
                  <a:pt x="0" y="73362"/>
                </a:lnTo>
                <a:lnTo>
                  <a:pt x="39549" y="36687"/>
                </a:lnTo>
                <a:lnTo>
                  <a:pt x="32949" y="0"/>
                </a:lnTo>
                <a:lnTo>
                  <a:pt x="1162972" y="0"/>
                </a:lnTo>
                <a:lnTo>
                  <a:pt x="1146497" y="36687"/>
                </a:lnTo>
                <a:lnTo>
                  <a:pt x="1162972" y="99044"/>
                </a:lnTo>
                <a:lnTo>
                  <a:pt x="1202497" y="183419"/>
                </a:lnTo>
                <a:lnTo>
                  <a:pt x="1136622" y="190747"/>
                </a:lnTo>
                <a:lnTo>
                  <a:pt x="1100372" y="249442"/>
                </a:lnTo>
                <a:lnTo>
                  <a:pt x="1080597" y="330141"/>
                </a:lnTo>
                <a:lnTo>
                  <a:pt x="952123" y="348484"/>
                </a:lnTo>
                <a:lnTo>
                  <a:pt x="981773" y="425519"/>
                </a:lnTo>
                <a:lnTo>
                  <a:pt x="1304622" y="542906"/>
                </a:lnTo>
                <a:lnTo>
                  <a:pt x="1398924" y="542906"/>
                </a:lnTo>
                <a:lnTo>
                  <a:pt x="1396897" y="550246"/>
                </a:lnTo>
                <a:lnTo>
                  <a:pt x="1927296" y="550246"/>
                </a:lnTo>
                <a:lnTo>
                  <a:pt x="1927296" y="785010"/>
                </a:lnTo>
                <a:close/>
              </a:path>
              <a:path w="1927859" h="785494">
                <a:moveTo>
                  <a:pt x="1417167" y="476874"/>
                </a:moveTo>
                <a:lnTo>
                  <a:pt x="1360647" y="476874"/>
                </a:lnTo>
                <a:lnTo>
                  <a:pt x="1393597" y="377831"/>
                </a:lnTo>
                <a:lnTo>
                  <a:pt x="1423247" y="454866"/>
                </a:lnTo>
                <a:lnTo>
                  <a:pt x="1417167" y="476874"/>
                </a:lnTo>
                <a:close/>
              </a:path>
              <a:path w="1927859" h="785494">
                <a:moveTo>
                  <a:pt x="1927296" y="550246"/>
                </a:moveTo>
                <a:lnTo>
                  <a:pt x="1396897" y="550246"/>
                </a:lnTo>
                <a:lnTo>
                  <a:pt x="1548421" y="377831"/>
                </a:lnTo>
                <a:lnTo>
                  <a:pt x="1660446" y="440199"/>
                </a:lnTo>
                <a:lnTo>
                  <a:pt x="1695048" y="440199"/>
                </a:lnTo>
                <a:lnTo>
                  <a:pt x="1709871" y="491551"/>
                </a:lnTo>
                <a:lnTo>
                  <a:pt x="1785643" y="491551"/>
                </a:lnTo>
                <a:lnTo>
                  <a:pt x="1805396" y="506221"/>
                </a:lnTo>
                <a:lnTo>
                  <a:pt x="1927296" y="506221"/>
                </a:lnTo>
                <a:lnTo>
                  <a:pt x="1927296" y="550246"/>
                </a:lnTo>
                <a:close/>
              </a:path>
              <a:path w="1927859" h="785494">
                <a:moveTo>
                  <a:pt x="1398924" y="542906"/>
                </a:moveTo>
                <a:lnTo>
                  <a:pt x="1304622" y="542906"/>
                </a:lnTo>
                <a:lnTo>
                  <a:pt x="1301347" y="484214"/>
                </a:lnTo>
                <a:lnTo>
                  <a:pt x="1330997" y="385169"/>
                </a:lnTo>
                <a:lnTo>
                  <a:pt x="1360647" y="476874"/>
                </a:lnTo>
                <a:lnTo>
                  <a:pt x="1417167" y="476874"/>
                </a:lnTo>
                <a:lnTo>
                  <a:pt x="1398924" y="542906"/>
                </a:lnTo>
                <a:close/>
              </a:path>
              <a:path w="1927859" h="785494">
                <a:moveTo>
                  <a:pt x="1695048" y="440199"/>
                </a:moveTo>
                <a:lnTo>
                  <a:pt x="1660446" y="440199"/>
                </a:lnTo>
                <a:lnTo>
                  <a:pt x="1680221" y="388834"/>
                </a:lnTo>
                <a:lnTo>
                  <a:pt x="1695048" y="440199"/>
                </a:lnTo>
                <a:close/>
              </a:path>
              <a:path w="1927859" h="785494">
                <a:moveTo>
                  <a:pt x="1927296" y="506221"/>
                </a:moveTo>
                <a:lnTo>
                  <a:pt x="1805396" y="506221"/>
                </a:lnTo>
                <a:lnTo>
                  <a:pt x="1854821" y="447526"/>
                </a:lnTo>
                <a:lnTo>
                  <a:pt x="1927296" y="447526"/>
                </a:lnTo>
                <a:lnTo>
                  <a:pt x="1927296" y="506221"/>
                </a:lnTo>
                <a:close/>
              </a:path>
              <a:path w="1927859" h="785494">
                <a:moveTo>
                  <a:pt x="1785643" y="491551"/>
                </a:moveTo>
                <a:lnTo>
                  <a:pt x="1709871" y="491551"/>
                </a:lnTo>
                <a:lnTo>
                  <a:pt x="1755996" y="469534"/>
                </a:lnTo>
                <a:lnTo>
                  <a:pt x="1785643" y="491551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84460" y="2608364"/>
            <a:ext cx="1380490" cy="1427480"/>
          </a:xfrm>
          <a:custGeom>
            <a:avLst/>
            <a:gdLst/>
            <a:ahLst/>
            <a:cxnLst/>
            <a:rect l="l" t="t" r="r" b="b"/>
            <a:pathLst>
              <a:path w="1380490" h="1427480">
                <a:moveTo>
                  <a:pt x="592262" y="179742"/>
                </a:moveTo>
                <a:lnTo>
                  <a:pt x="230624" y="179742"/>
                </a:lnTo>
                <a:lnTo>
                  <a:pt x="260274" y="113722"/>
                </a:lnTo>
                <a:lnTo>
                  <a:pt x="319574" y="22007"/>
                </a:lnTo>
                <a:lnTo>
                  <a:pt x="424999" y="0"/>
                </a:lnTo>
                <a:lnTo>
                  <a:pt x="500774" y="7339"/>
                </a:lnTo>
                <a:lnTo>
                  <a:pt x="543598" y="66032"/>
                </a:lnTo>
                <a:lnTo>
                  <a:pt x="556773" y="113722"/>
                </a:lnTo>
                <a:lnTo>
                  <a:pt x="589723" y="161399"/>
                </a:lnTo>
                <a:lnTo>
                  <a:pt x="592262" y="179742"/>
                </a:lnTo>
                <a:close/>
              </a:path>
              <a:path w="1380490" h="1427480">
                <a:moveTo>
                  <a:pt x="273449" y="1423279"/>
                </a:moveTo>
                <a:lnTo>
                  <a:pt x="164724" y="1415954"/>
                </a:lnTo>
                <a:lnTo>
                  <a:pt x="187799" y="1335254"/>
                </a:lnTo>
                <a:lnTo>
                  <a:pt x="214149" y="1221530"/>
                </a:lnTo>
                <a:lnTo>
                  <a:pt x="210849" y="1122505"/>
                </a:lnTo>
                <a:lnTo>
                  <a:pt x="207574" y="994105"/>
                </a:lnTo>
                <a:lnTo>
                  <a:pt x="177899" y="851030"/>
                </a:lnTo>
                <a:lnTo>
                  <a:pt x="135074" y="803355"/>
                </a:lnTo>
                <a:lnTo>
                  <a:pt x="108724" y="660291"/>
                </a:lnTo>
                <a:lnTo>
                  <a:pt x="115299" y="539241"/>
                </a:lnTo>
                <a:lnTo>
                  <a:pt x="125199" y="476871"/>
                </a:lnTo>
                <a:lnTo>
                  <a:pt x="112024" y="381504"/>
                </a:lnTo>
                <a:lnTo>
                  <a:pt x="141674" y="337479"/>
                </a:lnTo>
                <a:lnTo>
                  <a:pt x="105424" y="330139"/>
                </a:lnTo>
                <a:lnTo>
                  <a:pt x="36249" y="260441"/>
                </a:lnTo>
                <a:lnTo>
                  <a:pt x="0" y="190747"/>
                </a:lnTo>
                <a:lnTo>
                  <a:pt x="42824" y="143067"/>
                </a:lnTo>
                <a:lnTo>
                  <a:pt x="128499" y="139392"/>
                </a:lnTo>
                <a:lnTo>
                  <a:pt x="230624" y="179742"/>
                </a:lnTo>
                <a:lnTo>
                  <a:pt x="592262" y="179742"/>
                </a:lnTo>
                <a:lnTo>
                  <a:pt x="596323" y="209089"/>
                </a:lnTo>
                <a:lnTo>
                  <a:pt x="745661" y="209089"/>
                </a:lnTo>
                <a:lnTo>
                  <a:pt x="767623" y="227432"/>
                </a:lnTo>
                <a:lnTo>
                  <a:pt x="754448" y="271456"/>
                </a:lnTo>
                <a:lnTo>
                  <a:pt x="645723" y="374164"/>
                </a:lnTo>
                <a:lnTo>
                  <a:pt x="569973" y="385169"/>
                </a:lnTo>
                <a:lnTo>
                  <a:pt x="566673" y="447526"/>
                </a:lnTo>
                <a:lnTo>
                  <a:pt x="990330" y="447526"/>
                </a:lnTo>
                <a:lnTo>
                  <a:pt x="1090497" y="506218"/>
                </a:lnTo>
                <a:lnTo>
                  <a:pt x="1231408" y="506218"/>
                </a:lnTo>
                <a:lnTo>
                  <a:pt x="1255222" y="557583"/>
                </a:lnTo>
                <a:lnTo>
                  <a:pt x="1327711" y="557583"/>
                </a:lnTo>
                <a:lnTo>
                  <a:pt x="1380422" y="586918"/>
                </a:lnTo>
                <a:lnTo>
                  <a:pt x="1363947" y="645613"/>
                </a:lnTo>
                <a:lnTo>
                  <a:pt x="1304647" y="660291"/>
                </a:lnTo>
                <a:lnTo>
                  <a:pt x="1288172" y="722648"/>
                </a:lnTo>
                <a:lnTo>
                  <a:pt x="1352067" y="895055"/>
                </a:lnTo>
                <a:lnTo>
                  <a:pt x="635848" y="895055"/>
                </a:lnTo>
                <a:lnTo>
                  <a:pt x="637491" y="902380"/>
                </a:lnTo>
                <a:lnTo>
                  <a:pt x="583123" y="902380"/>
                </a:lnTo>
                <a:lnTo>
                  <a:pt x="582861" y="917080"/>
                </a:lnTo>
                <a:lnTo>
                  <a:pt x="299799" y="917080"/>
                </a:lnTo>
                <a:lnTo>
                  <a:pt x="293224" y="964755"/>
                </a:lnTo>
                <a:lnTo>
                  <a:pt x="306399" y="1063805"/>
                </a:lnTo>
                <a:lnTo>
                  <a:pt x="296524" y="1151830"/>
                </a:lnTo>
                <a:lnTo>
                  <a:pt x="307065" y="1195855"/>
                </a:lnTo>
                <a:lnTo>
                  <a:pt x="270149" y="1195855"/>
                </a:lnTo>
                <a:lnTo>
                  <a:pt x="270149" y="1324254"/>
                </a:lnTo>
                <a:lnTo>
                  <a:pt x="273449" y="1423279"/>
                </a:lnTo>
                <a:close/>
              </a:path>
              <a:path w="1380490" h="1427480">
                <a:moveTo>
                  <a:pt x="745661" y="209089"/>
                </a:moveTo>
                <a:lnTo>
                  <a:pt x="596323" y="209089"/>
                </a:lnTo>
                <a:lnTo>
                  <a:pt x="645723" y="172414"/>
                </a:lnTo>
                <a:lnTo>
                  <a:pt x="714923" y="183417"/>
                </a:lnTo>
                <a:lnTo>
                  <a:pt x="745661" y="209089"/>
                </a:lnTo>
                <a:close/>
              </a:path>
              <a:path w="1380490" h="1427480">
                <a:moveTo>
                  <a:pt x="990330" y="447526"/>
                </a:moveTo>
                <a:lnTo>
                  <a:pt x="566673" y="447526"/>
                </a:lnTo>
                <a:lnTo>
                  <a:pt x="662198" y="410851"/>
                </a:lnTo>
                <a:lnTo>
                  <a:pt x="744573" y="410851"/>
                </a:lnTo>
                <a:lnTo>
                  <a:pt x="840098" y="355821"/>
                </a:lnTo>
                <a:lnTo>
                  <a:pt x="919173" y="385169"/>
                </a:lnTo>
                <a:lnTo>
                  <a:pt x="965298" y="432859"/>
                </a:lnTo>
                <a:lnTo>
                  <a:pt x="990330" y="447526"/>
                </a:lnTo>
                <a:close/>
              </a:path>
              <a:path w="1380490" h="1427480">
                <a:moveTo>
                  <a:pt x="1231408" y="506218"/>
                </a:moveTo>
                <a:lnTo>
                  <a:pt x="1090497" y="506218"/>
                </a:lnTo>
                <a:lnTo>
                  <a:pt x="1202497" y="443861"/>
                </a:lnTo>
                <a:lnTo>
                  <a:pt x="1231408" y="506218"/>
                </a:lnTo>
                <a:close/>
              </a:path>
              <a:path w="1380490" h="1427480">
                <a:moveTo>
                  <a:pt x="1327711" y="557583"/>
                </a:moveTo>
                <a:lnTo>
                  <a:pt x="1255222" y="557583"/>
                </a:lnTo>
                <a:lnTo>
                  <a:pt x="1314522" y="550243"/>
                </a:lnTo>
                <a:lnTo>
                  <a:pt x="1327711" y="557583"/>
                </a:lnTo>
                <a:close/>
              </a:path>
              <a:path w="1380490" h="1427480">
                <a:moveTo>
                  <a:pt x="846698" y="1404954"/>
                </a:moveTo>
                <a:lnTo>
                  <a:pt x="767623" y="1397629"/>
                </a:lnTo>
                <a:lnTo>
                  <a:pt x="764348" y="1342579"/>
                </a:lnTo>
                <a:lnTo>
                  <a:pt x="751148" y="1294904"/>
                </a:lnTo>
                <a:lnTo>
                  <a:pt x="761048" y="1159180"/>
                </a:lnTo>
                <a:lnTo>
                  <a:pt x="744573" y="1140830"/>
                </a:lnTo>
                <a:lnTo>
                  <a:pt x="741273" y="1093155"/>
                </a:lnTo>
                <a:lnTo>
                  <a:pt x="705048" y="898730"/>
                </a:lnTo>
                <a:lnTo>
                  <a:pt x="635848" y="895055"/>
                </a:lnTo>
                <a:lnTo>
                  <a:pt x="1352067" y="895055"/>
                </a:lnTo>
                <a:lnTo>
                  <a:pt x="1365659" y="931730"/>
                </a:lnTo>
                <a:lnTo>
                  <a:pt x="1074022" y="931730"/>
                </a:lnTo>
                <a:lnTo>
                  <a:pt x="1067939" y="953755"/>
                </a:lnTo>
                <a:lnTo>
                  <a:pt x="1024597" y="953755"/>
                </a:lnTo>
                <a:lnTo>
                  <a:pt x="1024519" y="957430"/>
                </a:lnTo>
                <a:lnTo>
                  <a:pt x="800573" y="957430"/>
                </a:lnTo>
                <a:lnTo>
                  <a:pt x="830223" y="1096805"/>
                </a:lnTo>
                <a:lnTo>
                  <a:pt x="800573" y="1188530"/>
                </a:lnTo>
                <a:lnTo>
                  <a:pt x="830223" y="1316904"/>
                </a:lnTo>
                <a:lnTo>
                  <a:pt x="846698" y="1404954"/>
                </a:lnTo>
                <a:close/>
              </a:path>
              <a:path w="1380490" h="1427480">
                <a:moveTo>
                  <a:pt x="606198" y="1173855"/>
                </a:moveTo>
                <a:lnTo>
                  <a:pt x="602898" y="1063805"/>
                </a:lnTo>
                <a:lnTo>
                  <a:pt x="583123" y="902380"/>
                </a:lnTo>
                <a:lnTo>
                  <a:pt x="637491" y="902380"/>
                </a:lnTo>
                <a:lnTo>
                  <a:pt x="645723" y="939080"/>
                </a:lnTo>
                <a:lnTo>
                  <a:pt x="632548" y="1005105"/>
                </a:lnTo>
                <a:lnTo>
                  <a:pt x="652323" y="1162855"/>
                </a:lnTo>
                <a:lnTo>
                  <a:pt x="606198" y="1173855"/>
                </a:lnTo>
                <a:close/>
              </a:path>
              <a:path w="1380490" h="1427480">
                <a:moveTo>
                  <a:pt x="359099" y="1155505"/>
                </a:moveTo>
                <a:lnTo>
                  <a:pt x="329474" y="1148155"/>
                </a:lnTo>
                <a:lnTo>
                  <a:pt x="332749" y="1074805"/>
                </a:lnTo>
                <a:lnTo>
                  <a:pt x="326174" y="983105"/>
                </a:lnTo>
                <a:lnTo>
                  <a:pt x="299799" y="917080"/>
                </a:lnTo>
                <a:lnTo>
                  <a:pt x="582861" y="917080"/>
                </a:lnTo>
                <a:lnTo>
                  <a:pt x="582140" y="957430"/>
                </a:lnTo>
                <a:lnTo>
                  <a:pt x="467824" y="957430"/>
                </a:lnTo>
                <a:lnTo>
                  <a:pt x="418170" y="1041805"/>
                </a:lnTo>
                <a:lnTo>
                  <a:pt x="375574" y="1041805"/>
                </a:lnTo>
                <a:lnTo>
                  <a:pt x="398649" y="1140830"/>
                </a:lnTo>
                <a:lnTo>
                  <a:pt x="359099" y="1155505"/>
                </a:lnTo>
                <a:close/>
              </a:path>
              <a:path w="1380490" h="1427480">
                <a:moveTo>
                  <a:pt x="1284872" y="1034455"/>
                </a:moveTo>
                <a:lnTo>
                  <a:pt x="1222272" y="994105"/>
                </a:lnTo>
                <a:lnTo>
                  <a:pt x="1074022" y="931730"/>
                </a:lnTo>
                <a:lnTo>
                  <a:pt x="1365659" y="931730"/>
                </a:lnTo>
                <a:lnTo>
                  <a:pt x="1373822" y="953755"/>
                </a:lnTo>
                <a:lnTo>
                  <a:pt x="1360647" y="994105"/>
                </a:lnTo>
                <a:lnTo>
                  <a:pt x="1284872" y="1034455"/>
                </a:lnTo>
                <a:close/>
              </a:path>
              <a:path w="1380490" h="1427480">
                <a:moveTo>
                  <a:pt x="1060847" y="979430"/>
                </a:moveTo>
                <a:lnTo>
                  <a:pt x="1024597" y="953755"/>
                </a:lnTo>
                <a:lnTo>
                  <a:pt x="1067939" y="953755"/>
                </a:lnTo>
                <a:lnTo>
                  <a:pt x="1060847" y="979430"/>
                </a:lnTo>
                <a:close/>
              </a:path>
              <a:path w="1380490" h="1427480">
                <a:moveTo>
                  <a:pt x="543598" y="1426954"/>
                </a:moveTo>
                <a:lnTo>
                  <a:pt x="520548" y="1247205"/>
                </a:lnTo>
                <a:lnTo>
                  <a:pt x="484299" y="1111480"/>
                </a:lnTo>
                <a:lnTo>
                  <a:pt x="467824" y="957430"/>
                </a:lnTo>
                <a:lnTo>
                  <a:pt x="582140" y="957430"/>
                </a:lnTo>
                <a:lnTo>
                  <a:pt x="579848" y="1085805"/>
                </a:lnTo>
                <a:lnTo>
                  <a:pt x="593023" y="1166505"/>
                </a:lnTo>
                <a:lnTo>
                  <a:pt x="583123" y="1232555"/>
                </a:lnTo>
                <a:lnTo>
                  <a:pt x="602898" y="1316904"/>
                </a:lnTo>
                <a:lnTo>
                  <a:pt x="635848" y="1419629"/>
                </a:lnTo>
                <a:lnTo>
                  <a:pt x="543598" y="1426954"/>
                </a:lnTo>
                <a:close/>
              </a:path>
              <a:path w="1380490" h="1427480">
                <a:moveTo>
                  <a:pt x="905998" y="1056455"/>
                </a:moveTo>
                <a:lnTo>
                  <a:pt x="856573" y="1041805"/>
                </a:lnTo>
                <a:lnTo>
                  <a:pt x="800573" y="957430"/>
                </a:lnTo>
                <a:lnTo>
                  <a:pt x="1024519" y="957430"/>
                </a:lnTo>
                <a:lnTo>
                  <a:pt x="1023584" y="1001430"/>
                </a:lnTo>
                <a:lnTo>
                  <a:pt x="942248" y="1001430"/>
                </a:lnTo>
                <a:lnTo>
                  <a:pt x="905998" y="1056455"/>
                </a:lnTo>
                <a:close/>
              </a:path>
              <a:path w="1380490" h="1427480">
                <a:moveTo>
                  <a:pt x="1057547" y="1397629"/>
                </a:moveTo>
                <a:lnTo>
                  <a:pt x="1008122" y="1390279"/>
                </a:lnTo>
                <a:lnTo>
                  <a:pt x="985073" y="1338929"/>
                </a:lnTo>
                <a:lnTo>
                  <a:pt x="971898" y="1210530"/>
                </a:lnTo>
                <a:lnTo>
                  <a:pt x="945548" y="1126155"/>
                </a:lnTo>
                <a:lnTo>
                  <a:pt x="942248" y="1001430"/>
                </a:lnTo>
                <a:lnTo>
                  <a:pt x="1023584" y="1001430"/>
                </a:lnTo>
                <a:lnTo>
                  <a:pt x="1021322" y="1107805"/>
                </a:lnTo>
                <a:lnTo>
                  <a:pt x="1018022" y="1210530"/>
                </a:lnTo>
                <a:lnTo>
                  <a:pt x="1070722" y="1349929"/>
                </a:lnTo>
                <a:lnTo>
                  <a:pt x="1057547" y="1397629"/>
                </a:lnTo>
                <a:close/>
              </a:path>
              <a:path w="1380490" h="1427480">
                <a:moveTo>
                  <a:pt x="405224" y="1063805"/>
                </a:moveTo>
                <a:lnTo>
                  <a:pt x="375574" y="1041805"/>
                </a:lnTo>
                <a:lnTo>
                  <a:pt x="418170" y="1041805"/>
                </a:lnTo>
                <a:lnTo>
                  <a:pt x="405224" y="1063805"/>
                </a:lnTo>
                <a:close/>
              </a:path>
              <a:path w="1380490" h="1427480">
                <a:moveTo>
                  <a:pt x="309699" y="1206855"/>
                </a:moveTo>
                <a:lnTo>
                  <a:pt x="270149" y="1195855"/>
                </a:lnTo>
                <a:lnTo>
                  <a:pt x="307065" y="1195855"/>
                </a:lnTo>
                <a:lnTo>
                  <a:pt x="309699" y="1206855"/>
                </a:lnTo>
                <a:close/>
              </a:path>
            </a:pathLst>
          </a:custGeom>
          <a:solidFill>
            <a:srgbClr val="7E6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07138" y="2891390"/>
            <a:ext cx="509270" cy="1209040"/>
          </a:xfrm>
          <a:custGeom>
            <a:avLst/>
            <a:gdLst/>
            <a:ahLst/>
            <a:cxnLst/>
            <a:rect l="l" t="t" r="r" b="b"/>
            <a:pathLst>
              <a:path w="509270" h="1209039">
                <a:moveTo>
                  <a:pt x="0" y="0"/>
                </a:moveTo>
                <a:lnTo>
                  <a:pt x="508773" y="0"/>
                </a:lnTo>
                <a:lnTo>
                  <a:pt x="508773" y="1208977"/>
                </a:lnTo>
                <a:lnTo>
                  <a:pt x="0" y="1208977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15913" y="2574872"/>
            <a:ext cx="316865" cy="1525905"/>
          </a:xfrm>
          <a:custGeom>
            <a:avLst/>
            <a:gdLst/>
            <a:ahLst/>
            <a:cxnLst/>
            <a:rect l="l" t="t" r="r" b="b"/>
            <a:pathLst>
              <a:path w="316864" h="1525905">
                <a:moveTo>
                  <a:pt x="0" y="1525496"/>
                </a:moveTo>
                <a:lnTo>
                  <a:pt x="0" y="316519"/>
                </a:lnTo>
                <a:lnTo>
                  <a:pt x="316524" y="0"/>
                </a:lnTo>
                <a:lnTo>
                  <a:pt x="316524" y="12089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607138" y="2574872"/>
            <a:ext cx="825500" cy="316865"/>
          </a:xfrm>
          <a:custGeom>
            <a:avLst/>
            <a:gdLst/>
            <a:ahLst/>
            <a:cxnLst/>
            <a:rect l="l" t="t" r="r" b="b"/>
            <a:pathLst>
              <a:path w="825500" h="316864">
                <a:moveTo>
                  <a:pt x="508773" y="316519"/>
                </a:moveTo>
                <a:lnTo>
                  <a:pt x="0" y="316519"/>
                </a:lnTo>
                <a:lnTo>
                  <a:pt x="316524" y="0"/>
                </a:lnTo>
                <a:lnTo>
                  <a:pt x="825298" y="0"/>
                </a:lnTo>
                <a:lnTo>
                  <a:pt x="508773" y="316519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07138" y="2574872"/>
            <a:ext cx="825500" cy="1525905"/>
          </a:xfrm>
          <a:custGeom>
            <a:avLst/>
            <a:gdLst/>
            <a:ahLst/>
            <a:cxnLst/>
            <a:rect l="l" t="t" r="r" b="b"/>
            <a:pathLst>
              <a:path w="825500" h="1525905">
                <a:moveTo>
                  <a:pt x="0" y="316519"/>
                </a:moveTo>
                <a:lnTo>
                  <a:pt x="316524" y="0"/>
                </a:lnTo>
                <a:lnTo>
                  <a:pt x="825298" y="0"/>
                </a:lnTo>
                <a:lnTo>
                  <a:pt x="825298" y="1208972"/>
                </a:lnTo>
                <a:lnTo>
                  <a:pt x="508773" y="1525496"/>
                </a:lnTo>
                <a:lnTo>
                  <a:pt x="0" y="1525496"/>
                </a:lnTo>
                <a:lnTo>
                  <a:pt x="0" y="31651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07138" y="2574872"/>
            <a:ext cx="825500" cy="316865"/>
          </a:xfrm>
          <a:custGeom>
            <a:avLst/>
            <a:gdLst/>
            <a:ahLst/>
            <a:cxnLst/>
            <a:rect l="l" t="t" r="r" b="b"/>
            <a:pathLst>
              <a:path w="825500" h="316864">
                <a:moveTo>
                  <a:pt x="0" y="316519"/>
                </a:moveTo>
                <a:lnTo>
                  <a:pt x="508773" y="316519"/>
                </a:lnTo>
                <a:lnTo>
                  <a:pt x="8252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15912" y="2891390"/>
            <a:ext cx="0" cy="1209040"/>
          </a:xfrm>
          <a:custGeom>
            <a:avLst/>
            <a:gdLst/>
            <a:ahLst/>
            <a:cxnLst/>
            <a:rect l="l" t="t" r="r" b="b"/>
            <a:pathLst>
              <a:path h="1209039">
                <a:moveTo>
                  <a:pt x="0" y="0"/>
                </a:moveTo>
                <a:lnTo>
                  <a:pt x="0" y="120897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74664" y="4269183"/>
            <a:ext cx="82486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9842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Scores: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 x H x</a:t>
            </a:r>
            <a:r>
              <a:rPr sz="1400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90536" y="344954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40812" y="340854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51518" y="3149760"/>
            <a:ext cx="6184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argmax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98904" y="4228683"/>
            <a:ext cx="95250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34950" marR="5080" indent="-22288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H x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07897" y="1834686"/>
            <a:ext cx="412432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Design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network as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bunch of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layers 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make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 for pixels all at</a:t>
            </a:r>
            <a:r>
              <a:rPr sz="14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once!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D619761C-78FC-4094-BD6D-E51F606C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5" dirty="0"/>
              <a:t>Fully</a:t>
            </a:r>
            <a:r>
              <a:rPr lang="en-US" spc="-80" dirty="0"/>
              <a:t> </a:t>
            </a:r>
            <a:r>
              <a:rPr lang="en-US" spc="-5" dirty="0"/>
              <a:t>Convolutional</a:t>
            </a:r>
            <a:endParaRPr lang="en-US" dirty="0"/>
          </a:p>
        </p:txBody>
      </p:sp>
      <p:sp>
        <p:nvSpPr>
          <p:cNvPr id="59" name="object 79">
            <a:extLst>
              <a:ext uri="{FF2B5EF4-FFF2-40B4-BE49-F238E27FC236}">
                <a16:creationId xmlns:a16="http://schemas.microsoft.com/office/drawing/2014/main" id="{864DC2D3-2652-4455-95B9-B60C34406B5D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89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59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775" y="2830970"/>
            <a:ext cx="1794821" cy="119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454" y="4127881"/>
            <a:ext cx="79565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 x H x</a:t>
            </a:r>
            <a:r>
              <a:rPr sz="1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98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411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58494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11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820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542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16867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16867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6867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9954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76003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17340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3466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34665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3466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17340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11592" y="4650706"/>
            <a:ext cx="110236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1130" marR="5080" indent="-13906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Convolutions: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D x H x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86895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7171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53829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01293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51569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68227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91891" y="341909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42167" y="3378095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8825" y="3119308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42739" y="344954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93015" y="340854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09671" y="314976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483144" y="4162768"/>
            <a:ext cx="2559050" cy="345440"/>
          </a:xfrm>
          <a:custGeom>
            <a:avLst/>
            <a:gdLst/>
            <a:ahLst/>
            <a:cxnLst/>
            <a:rect l="l" t="t" r="r" b="b"/>
            <a:pathLst>
              <a:path w="2559050" h="345439">
                <a:moveTo>
                  <a:pt x="2558994" y="0"/>
                </a:moveTo>
                <a:lnTo>
                  <a:pt x="2555833" y="33843"/>
                </a:lnTo>
                <a:lnTo>
                  <a:pt x="2546582" y="66071"/>
                </a:lnTo>
                <a:lnTo>
                  <a:pt x="2511219" y="122074"/>
                </a:lnTo>
                <a:lnTo>
                  <a:pt x="2458298" y="159502"/>
                </a:lnTo>
                <a:lnTo>
                  <a:pt x="2395870" y="172649"/>
                </a:lnTo>
                <a:lnTo>
                  <a:pt x="1442622" y="172649"/>
                </a:lnTo>
                <a:lnTo>
                  <a:pt x="1399254" y="178817"/>
                </a:lnTo>
                <a:lnTo>
                  <a:pt x="1360286" y="196221"/>
                </a:lnTo>
                <a:lnTo>
                  <a:pt x="1327272" y="223218"/>
                </a:lnTo>
                <a:lnTo>
                  <a:pt x="1301766" y="258160"/>
                </a:lnTo>
                <a:lnTo>
                  <a:pt x="1285323" y="299402"/>
                </a:lnTo>
                <a:lnTo>
                  <a:pt x="1279497" y="345299"/>
                </a:lnTo>
                <a:lnTo>
                  <a:pt x="1273671" y="299402"/>
                </a:lnTo>
                <a:lnTo>
                  <a:pt x="1257228" y="258160"/>
                </a:lnTo>
                <a:lnTo>
                  <a:pt x="1231722" y="223218"/>
                </a:lnTo>
                <a:lnTo>
                  <a:pt x="1198708" y="196221"/>
                </a:lnTo>
                <a:lnTo>
                  <a:pt x="1159740" y="178817"/>
                </a:lnTo>
                <a:lnTo>
                  <a:pt x="1116372" y="172649"/>
                </a:lnTo>
                <a:lnTo>
                  <a:pt x="163124" y="172649"/>
                </a:lnTo>
                <a:lnTo>
                  <a:pt x="119756" y="166482"/>
                </a:lnTo>
                <a:lnTo>
                  <a:pt x="80788" y="149077"/>
                </a:lnTo>
                <a:lnTo>
                  <a:pt x="47774" y="122081"/>
                </a:lnTo>
                <a:lnTo>
                  <a:pt x="22269" y="87138"/>
                </a:lnTo>
                <a:lnTo>
                  <a:pt x="5826" y="45896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55236" y="2601034"/>
            <a:ext cx="1936114" cy="1427480"/>
          </a:xfrm>
          <a:custGeom>
            <a:avLst/>
            <a:gdLst/>
            <a:ahLst/>
            <a:cxnLst/>
            <a:rect l="l" t="t" r="r" b="b"/>
            <a:pathLst>
              <a:path w="1936115" h="1427480">
                <a:moveTo>
                  <a:pt x="0" y="0"/>
                </a:moveTo>
                <a:lnTo>
                  <a:pt x="1935846" y="0"/>
                </a:lnTo>
                <a:lnTo>
                  <a:pt x="1935846" y="1427009"/>
                </a:lnTo>
                <a:lnTo>
                  <a:pt x="0" y="1427009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57137" y="3140265"/>
            <a:ext cx="1931035" cy="891540"/>
          </a:xfrm>
          <a:custGeom>
            <a:avLst/>
            <a:gdLst/>
            <a:ahLst/>
            <a:cxnLst/>
            <a:rect l="l" t="t" r="r" b="b"/>
            <a:pathLst>
              <a:path w="1931034" h="891539">
                <a:moveTo>
                  <a:pt x="0" y="891378"/>
                </a:moveTo>
                <a:lnTo>
                  <a:pt x="0" y="0"/>
                </a:lnTo>
                <a:lnTo>
                  <a:pt x="56024" y="7339"/>
                </a:lnTo>
                <a:lnTo>
                  <a:pt x="36249" y="29347"/>
                </a:lnTo>
                <a:lnTo>
                  <a:pt x="181199" y="69697"/>
                </a:lnTo>
                <a:lnTo>
                  <a:pt x="395184" y="69697"/>
                </a:lnTo>
                <a:lnTo>
                  <a:pt x="1512196" y="194422"/>
                </a:lnTo>
                <a:lnTo>
                  <a:pt x="1927296" y="227429"/>
                </a:lnTo>
                <a:lnTo>
                  <a:pt x="1930596" y="887728"/>
                </a:lnTo>
                <a:lnTo>
                  <a:pt x="0" y="891378"/>
                </a:lnTo>
                <a:close/>
              </a:path>
              <a:path w="1931034" h="891539">
                <a:moveTo>
                  <a:pt x="395184" y="69697"/>
                </a:moveTo>
                <a:lnTo>
                  <a:pt x="181199" y="69697"/>
                </a:lnTo>
                <a:lnTo>
                  <a:pt x="154849" y="7339"/>
                </a:lnTo>
                <a:lnTo>
                  <a:pt x="329449" y="62357"/>
                </a:lnTo>
                <a:lnTo>
                  <a:pt x="395184" y="69697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60435" y="2597360"/>
            <a:ext cx="1927860" cy="785495"/>
          </a:xfrm>
          <a:custGeom>
            <a:avLst/>
            <a:gdLst/>
            <a:ahLst/>
            <a:cxnLst/>
            <a:rect l="l" t="t" r="r" b="b"/>
            <a:pathLst>
              <a:path w="1927859" h="785494">
                <a:moveTo>
                  <a:pt x="1927296" y="785010"/>
                </a:moveTo>
                <a:lnTo>
                  <a:pt x="0" y="740993"/>
                </a:lnTo>
                <a:lnTo>
                  <a:pt x="0" y="73362"/>
                </a:lnTo>
                <a:lnTo>
                  <a:pt x="39549" y="36687"/>
                </a:lnTo>
                <a:lnTo>
                  <a:pt x="32949" y="0"/>
                </a:lnTo>
                <a:lnTo>
                  <a:pt x="1162972" y="0"/>
                </a:lnTo>
                <a:lnTo>
                  <a:pt x="1146497" y="36687"/>
                </a:lnTo>
                <a:lnTo>
                  <a:pt x="1162972" y="99044"/>
                </a:lnTo>
                <a:lnTo>
                  <a:pt x="1202497" y="183419"/>
                </a:lnTo>
                <a:lnTo>
                  <a:pt x="1136622" y="190747"/>
                </a:lnTo>
                <a:lnTo>
                  <a:pt x="1100372" y="249442"/>
                </a:lnTo>
                <a:lnTo>
                  <a:pt x="1080597" y="330141"/>
                </a:lnTo>
                <a:lnTo>
                  <a:pt x="952123" y="348484"/>
                </a:lnTo>
                <a:lnTo>
                  <a:pt x="981773" y="425519"/>
                </a:lnTo>
                <a:lnTo>
                  <a:pt x="1304622" y="542906"/>
                </a:lnTo>
                <a:lnTo>
                  <a:pt x="1398924" y="542906"/>
                </a:lnTo>
                <a:lnTo>
                  <a:pt x="1396897" y="550246"/>
                </a:lnTo>
                <a:lnTo>
                  <a:pt x="1927296" y="550246"/>
                </a:lnTo>
                <a:lnTo>
                  <a:pt x="1927296" y="785010"/>
                </a:lnTo>
                <a:close/>
              </a:path>
              <a:path w="1927859" h="785494">
                <a:moveTo>
                  <a:pt x="1417167" y="476874"/>
                </a:moveTo>
                <a:lnTo>
                  <a:pt x="1360647" y="476874"/>
                </a:lnTo>
                <a:lnTo>
                  <a:pt x="1393597" y="377831"/>
                </a:lnTo>
                <a:lnTo>
                  <a:pt x="1423247" y="454866"/>
                </a:lnTo>
                <a:lnTo>
                  <a:pt x="1417167" y="476874"/>
                </a:lnTo>
                <a:close/>
              </a:path>
              <a:path w="1927859" h="785494">
                <a:moveTo>
                  <a:pt x="1927296" y="550246"/>
                </a:moveTo>
                <a:lnTo>
                  <a:pt x="1396897" y="550246"/>
                </a:lnTo>
                <a:lnTo>
                  <a:pt x="1548421" y="377831"/>
                </a:lnTo>
                <a:lnTo>
                  <a:pt x="1660446" y="440199"/>
                </a:lnTo>
                <a:lnTo>
                  <a:pt x="1695048" y="440199"/>
                </a:lnTo>
                <a:lnTo>
                  <a:pt x="1709871" y="491551"/>
                </a:lnTo>
                <a:lnTo>
                  <a:pt x="1785643" y="491551"/>
                </a:lnTo>
                <a:lnTo>
                  <a:pt x="1805396" y="506221"/>
                </a:lnTo>
                <a:lnTo>
                  <a:pt x="1927296" y="506221"/>
                </a:lnTo>
                <a:lnTo>
                  <a:pt x="1927296" y="550246"/>
                </a:lnTo>
                <a:close/>
              </a:path>
              <a:path w="1927859" h="785494">
                <a:moveTo>
                  <a:pt x="1398924" y="542906"/>
                </a:moveTo>
                <a:lnTo>
                  <a:pt x="1304622" y="542906"/>
                </a:lnTo>
                <a:lnTo>
                  <a:pt x="1301347" y="484214"/>
                </a:lnTo>
                <a:lnTo>
                  <a:pt x="1330997" y="385169"/>
                </a:lnTo>
                <a:lnTo>
                  <a:pt x="1360647" y="476874"/>
                </a:lnTo>
                <a:lnTo>
                  <a:pt x="1417167" y="476874"/>
                </a:lnTo>
                <a:lnTo>
                  <a:pt x="1398924" y="542906"/>
                </a:lnTo>
                <a:close/>
              </a:path>
              <a:path w="1927859" h="785494">
                <a:moveTo>
                  <a:pt x="1695048" y="440199"/>
                </a:moveTo>
                <a:lnTo>
                  <a:pt x="1660446" y="440199"/>
                </a:lnTo>
                <a:lnTo>
                  <a:pt x="1680221" y="388834"/>
                </a:lnTo>
                <a:lnTo>
                  <a:pt x="1695048" y="440199"/>
                </a:lnTo>
                <a:close/>
              </a:path>
              <a:path w="1927859" h="785494">
                <a:moveTo>
                  <a:pt x="1927296" y="506221"/>
                </a:moveTo>
                <a:lnTo>
                  <a:pt x="1805396" y="506221"/>
                </a:lnTo>
                <a:lnTo>
                  <a:pt x="1854821" y="447526"/>
                </a:lnTo>
                <a:lnTo>
                  <a:pt x="1927296" y="447526"/>
                </a:lnTo>
                <a:lnTo>
                  <a:pt x="1927296" y="506221"/>
                </a:lnTo>
                <a:close/>
              </a:path>
              <a:path w="1927859" h="785494">
                <a:moveTo>
                  <a:pt x="1785643" y="491551"/>
                </a:moveTo>
                <a:lnTo>
                  <a:pt x="1709871" y="491551"/>
                </a:lnTo>
                <a:lnTo>
                  <a:pt x="1755996" y="469534"/>
                </a:lnTo>
                <a:lnTo>
                  <a:pt x="1785643" y="491551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84460" y="2608364"/>
            <a:ext cx="1380490" cy="1427480"/>
          </a:xfrm>
          <a:custGeom>
            <a:avLst/>
            <a:gdLst/>
            <a:ahLst/>
            <a:cxnLst/>
            <a:rect l="l" t="t" r="r" b="b"/>
            <a:pathLst>
              <a:path w="1380490" h="1427480">
                <a:moveTo>
                  <a:pt x="592262" y="179742"/>
                </a:moveTo>
                <a:lnTo>
                  <a:pt x="230624" y="179742"/>
                </a:lnTo>
                <a:lnTo>
                  <a:pt x="260274" y="113722"/>
                </a:lnTo>
                <a:lnTo>
                  <a:pt x="319574" y="22007"/>
                </a:lnTo>
                <a:lnTo>
                  <a:pt x="424999" y="0"/>
                </a:lnTo>
                <a:lnTo>
                  <a:pt x="500774" y="7339"/>
                </a:lnTo>
                <a:lnTo>
                  <a:pt x="543598" y="66032"/>
                </a:lnTo>
                <a:lnTo>
                  <a:pt x="556773" y="113722"/>
                </a:lnTo>
                <a:lnTo>
                  <a:pt x="589723" y="161399"/>
                </a:lnTo>
                <a:lnTo>
                  <a:pt x="592262" y="179742"/>
                </a:lnTo>
                <a:close/>
              </a:path>
              <a:path w="1380490" h="1427480">
                <a:moveTo>
                  <a:pt x="273449" y="1423279"/>
                </a:moveTo>
                <a:lnTo>
                  <a:pt x="164724" y="1415954"/>
                </a:lnTo>
                <a:lnTo>
                  <a:pt x="187799" y="1335254"/>
                </a:lnTo>
                <a:lnTo>
                  <a:pt x="214149" y="1221530"/>
                </a:lnTo>
                <a:lnTo>
                  <a:pt x="210849" y="1122505"/>
                </a:lnTo>
                <a:lnTo>
                  <a:pt x="207574" y="994105"/>
                </a:lnTo>
                <a:lnTo>
                  <a:pt x="177899" y="851030"/>
                </a:lnTo>
                <a:lnTo>
                  <a:pt x="135074" y="803355"/>
                </a:lnTo>
                <a:lnTo>
                  <a:pt x="108724" y="660291"/>
                </a:lnTo>
                <a:lnTo>
                  <a:pt x="115299" y="539241"/>
                </a:lnTo>
                <a:lnTo>
                  <a:pt x="125199" y="476871"/>
                </a:lnTo>
                <a:lnTo>
                  <a:pt x="112024" y="381504"/>
                </a:lnTo>
                <a:lnTo>
                  <a:pt x="141674" y="337479"/>
                </a:lnTo>
                <a:lnTo>
                  <a:pt x="105424" y="330139"/>
                </a:lnTo>
                <a:lnTo>
                  <a:pt x="36249" y="260441"/>
                </a:lnTo>
                <a:lnTo>
                  <a:pt x="0" y="190747"/>
                </a:lnTo>
                <a:lnTo>
                  <a:pt x="42824" y="143067"/>
                </a:lnTo>
                <a:lnTo>
                  <a:pt x="128499" y="139392"/>
                </a:lnTo>
                <a:lnTo>
                  <a:pt x="230624" y="179742"/>
                </a:lnTo>
                <a:lnTo>
                  <a:pt x="592262" y="179742"/>
                </a:lnTo>
                <a:lnTo>
                  <a:pt x="596323" y="209089"/>
                </a:lnTo>
                <a:lnTo>
                  <a:pt x="745661" y="209089"/>
                </a:lnTo>
                <a:lnTo>
                  <a:pt x="767623" y="227432"/>
                </a:lnTo>
                <a:lnTo>
                  <a:pt x="754448" y="271456"/>
                </a:lnTo>
                <a:lnTo>
                  <a:pt x="645723" y="374164"/>
                </a:lnTo>
                <a:lnTo>
                  <a:pt x="569973" y="385169"/>
                </a:lnTo>
                <a:lnTo>
                  <a:pt x="566673" y="447526"/>
                </a:lnTo>
                <a:lnTo>
                  <a:pt x="990330" y="447526"/>
                </a:lnTo>
                <a:lnTo>
                  <a:pt x="1090497" y="506218"/>
                </a:lnTo>
                <a:lnTo>
                  <a:pt x="1231408" y="506218"/>
                </a:lnTo>
                <a:lnTo>
                  <a:pt x="1255222" y="557583"/>
                </a:lnTo>
                <a:lnTo>
                  <a:pt x="1327711" y="557583"/>
                </a:lnTo>
                <a:lnTo>
                  <a:pt x="1380422" y="586918"/>
                </a:lnTo>
                <a:lnTo>
                  <a:pt x="1363947" y="645613"/>
                </a:lnTo>
                <a:lnTo>
                  <a:pt x="1304647" y="660291"/>
                </a:lnTo>
                <a:lnTo>
                  <a:pt x="1288172" y="722648"/>
                </a:lnTo>
                <a:lnTo>
                  <a:pt x="1352067" y="895055"/>
                </a:lnTo>
                <a:lnTo>
                  <a:pt x="635848" y="895055"/>
                </a:lnTo>
                <a:lnTo>
                  <a:pt x="637491" y="902380"/>
                </a:lnTo>
                <a:lnTo>
                  <a:pt x="583123" y="902380"/>
                </a:lnTo>
                <a:lnTo>
                  <a:pt x="582861" y="917080"/>
                </a:lnTo>
                <a:lnTo>
                  <a:pt x="299799" y="917080"/>
                </a:lnTo>
                <a:lnTo>
                  <a:pt x="293224" y="964755"/>
                </a:lnTo>
                <a:lnTo>
                  <a:pt x="306399" y="1063805"/>
                </a:lnTo>
                <a:lnTo>
                  <a:pt x="296524" y="1151830"/>
                </a:lnTo>
                <a:lnTo>
                  <a:pt x="307065" y="1195855"/>
                </a:lnTo>
                <a:lnTo>
                  <a:pt x="270149" y="1195855"/>
                </a:lnTo>
                <a:lnTo>
                  <a:pt x="270149" y="1324254"/>
                </a:lnTo>
                <a:lnTo>
                  <a:pt x="273449" y="1423279"/>
                </a:lnTo>
                <a:close/>
              </a:path>
              <a:path w="1380490" h="1427480">
                <a:moveTo>
                  <a:pt x="745661" y="209089"/>
                </a:moveTo>
                <a:lnTo>
                  <a:pt x="596323" y="209089"/>
                </a:lnTo>
                <a:lnTo>
                  <a:pt x="645723" y="172414"/>
                </a:lnTo>
                <a:lnTo>
                  <a:pt x="714923" y="183417"/>
                </a:lnTo>
                <a:lnTo>
                  <a:pt x="745661" y="209089"/>
                </a:lnTo>
                <a:close/>
              </a:path>
              <a:path w="1380490" h="1427480">
                <a:moveTo>
                  <a:pt x="990330" y="447526"/>
                </a:moveTo>
                <a:lnTo>
                  <a:pt x="566673" y="447526"/>
                </a:lnTo>
                <a:lnTo>
                  <a:pt x="662198" y="410851"/>
                </a:lnTo>
                <a:lnTo>
                  <a:pt x="744573" y="410851"/>
                </a:lnTo>
                <a:lnTo>
                  <a:pt x="840098" y="355821"/>
                </a:lnTo>
                <a:lnTo>
                  <a:pt x="919173" y="385169"/>
                </a:lnTo>
                <a:lnTo>
                  <a:pt x="965298" y="432859"/>
                </a:lnTo>
                <a:lnTo>
                  <a:pt x="990330" y="447526"/>
                </a:lnTo>
                <a:close/>
              </a:path>
              <a:path w="1380490" h="1427480">
                <a:moveTo>
                  <a:pt x="1231408" y="506218"/>
                </a:moveTo>
                <a:lnTo>
                  <a:pt x="1090497" y="506218"/>
                </a:lnTo>
                <a:lnTo>
                  <a:pt x="1202497" y="443861"/>
                </a:lnTo>
                <a:lnTo>
                  <a:pt x="1231408" y="506218"/>
                </a:lnTo>
                <a:close/>
              </a:path>
              <a:path w="1380490" h="1427480">
                <a:moveTo>
                  <a:pt x="1327711" y="557583"/>
                </a:moveTo>
                <a:lnTo>
                  <a:pt x="1255222" y="557583"/>
                </a:lnTo>
                <a:lnTo>
                  <a:pt x="1314522" y="550243"/>
                </a:lnTo>
                <a:lnTo>
                  <a:pt x="1327711" y="557583"/>
                </a:lnTo>
                <a:close/>
              </a:path>
              <a:path w="1380490" h="1427480">
                <a:moveTo>
                  <a:pt x="846698" y="1404954"/>
                </a:moveTo>
                <a:lnTo>
                  <a:pt x="767623" y="1397629"/>
                </a:lnTo>
                <a:lnTo>
                  <a:pt x="764348" y="1342579"/>
                </a:lnTo>
                <a:lnTo>
                  <a:pt x="751148" y="1294904"/>
                </a:lnTo>
                <a:lnTo>
                  <a:pt x="761048" y="1159180"/>
                </a:lnTo>
                <a:lnTo>
                  <a:pt x="744573" y="1140830"/>
                </a:lnTo>
                <a:lnTo>
                  <a:pt x="741273" y="1093155"/>
                </a:lnTo>
                <a:lnTo>
                  <a:pt x="705048" y="898730"/>
                </a:lnTo>
                <a:lnTo>
                  <a:pt x="635848" y="895055"/>
                </a:lnTo>
                <a:lnTo>
                  <a:pt x="1352067" y="895055"/>
                </a:lnTo>
                <a:lnTo>
                  <a:pt x="1365659" y="931730"/>
                </a:lnTo>
                <a:lnTo>
                  <a:pt x="1074022" y="931730"/>
                </a:lnTo>
                <a:lnTo>
                  <a:pt x="1067939" y="953755"/>
                </a:lnTo>
                <a:lnTo>
                  <a:pt x="1024597" y="953755"/>
                </a:lnTo>
                <a:lnTo>
                  <a:pt x="1024519" y="957430"/>
                </a:lnTo>
                <a:lnTo>
                  <a:pt x="800573" y="957430"/>
                </a:lnTo>
                <a:lnTo>
                  <a:pt x="830223" y="1096805"/>
                </a:lnTo>
                <a:lnTo>
                  <a:pt x="800573" y="1188530"/>
                </a:lnTo>
                <a:lnTo>
                  <a:pt x="830223" y="1316904"/>
                </a:lnTo>
                <a:lnTo>
                  <a:pt x="846698" y="1404954"/>
                </a:lnTo>
                <a:close/>
              </a:path>
              <a:path w="1380490" h="1427480">
                <a:moveTo>
                  <a:pt x="606198" y="1173855"/>
                </a:moveTo>
                <a:lnTo>
                  <a:pt x="602898" y="1063805"/>
                </a:lnTo>
                <a:lnTo>
                  <a:pt x="583123" y="902380"/>
                </a:lnTo>
                <a:lnTo>
                  <a:pt x="637491" y="902380"/>
                </a:lnTo>
                <a:lnTo>
                  <a:pt x="645723" y="939080"/>
                </a:lnTo>
                <a:lnTo>
                  <a:pt x="632548" y="1005105"/>
                </a:lnTo>
                <a:lnTo>
                  <a:pt x="652323" y="1162855"/>
                </a:lnTo>
                <a:lnTo>
                  <a:pt x="606198" y="1173855"/>
                </a:lnTo>
                <a:close/>
              </a:path>
              <a:path w="1380490" h="1427480">
                <a:moveTo>
                  <a:pt x="359099" y="1155505"/>
                </a:moveTo>
                <a:lnTo>
                  <a:pt x="329474" y="1148155"/>
                </a:lnTo>
                <a:lnTo>
                  <a:pt x="332749" y="1074805"/>
                </a:lnTo>
                <a:lnTo>
                  <a:pt x="326174" y="983105"/>
                </a:lnTo>
                <a:lnTo>
                  <a:pt x="299799" y="917080"/>
                </a:lnTo>
                <a:lnTo>
                  <a:pt x="582861" y="917080"/>
                </a:lnTo>
                <a:lnTo>
                  <a:pt x="582140" y="957430"/>
                </a:lnTo>
                <a:lnTo>
                  <a:pt x="467824" y="957430"/>
                </a:lnTo>
                <a:lnTo>
                  <a:pt x="418170" y="1041805"/>
                </a:lnTo>
                <a:lnTo>
                  <a:pt x="375574" y="1041805"/>
                </a:lnTo>
                <a:lnTo>
                  <a:pt x="398649" y="1140830"/>
                </a:lnTo>
                <a:lnTo>
                  <a:pt x="359099" y="1155505"/>
                </a:lnTo>
                <a:close/>
              </a:path>
              <a:path w="1380490" h="1427480">
                <a:moveTo>
                  <a:pt x="1284872" y="1034455"/>
                </a:moveTo>
                <a:lnTo>
                  <a:pt x="1222272" y="994105"/>
                </a:lnTo>
                <a:lnTo>
                  <a:pt x="1074022" y="931730"/>
                </a:lnTo>
                <a:lnTo>
                  <a:pt x="1365659" y="931730"/>
                </a:lnTo>
                <a:lnTo>
                  <a:pt x="1373822" y="953755"/>
                </a:lnTo>
                <a:lnTo>
                  <a:pt x="1360647" y="994105"/>
                </a:lnTo>
                <a:lnTo>
                  <a:pt x="1284872" y="1034455"/>
                </a:lnTo>
                <a:close/>
              </a:path>
              <a:path w="1380490" h="1427480">
                <a:moveTo>
                  <a:pt x="1060847" y="979430"/>
                </a:moveTo>
                <a:lnTo>
                  <a:pt x="1024597" y="953755"/>
                </a:lnTo>
                <a:lnTo>
                  <a:pt x="1067939" y="953755"/>
                </a:lnTo>
                <a:lnTo>
                  <a:pt x="1060847" y="979430"/>
                </a:lnTo>
                <a:close/>
              </a:path>
              <a:path w="1380490" h="1427480">
                <a:moveTo>
                  <a:pt x="543598" y="1426954"/>
                </a:moveTo>
                <a:lnTo>
                  <a:pt x="520548" y="1247205"/>
                </a:lnTo>
                <a:lnTo>
                  <a:pt x="484299" y="1111480"/>
                </a:lnTo>
                <a:lnTo>
                  <a:pt x="467824" y="957430"/>
                </a:lnTo>
                <a:lnTo>
                  <a:pt x="582140" y="957430"/>
                </a:lnTo>
                <a:lnTo>
                  <a:pt x="579848" y="1085805"/>
                </a:lnTo>
                <a:lnTo>
                  <a:pt x="593023" y="1166505"/>
                </a:lnTo>
                <a:lnTo>
                  <a:pt x="583123" y="1232555"/>
                </a:lnTo>
                <a:lnTo>
                  <a:pt x="602898" y="1316904"/>
                </a:lnTo>
                <a:lnTo>
                  <a:pt x="635848" y="1419629"/>
                </a:lnTo>
                <a:lnTo>
                  <a:pt x="543598" y="1426954"/>
                </a:lnTo>
                <a:close/>
              </a:path>
              <a:path w="1380490" h="1427480">
                <a:moveTo>
                  <a:pt x="905998" y="1056455"/>
                </a:moveTo>
                <a:lnTo>
                  <a:pt x="856573" y="1041805"/>
                </a:lnTo>
                <a:lnTo>
                  <a:pt x="800573" y="957430"/>
                </a:lnTo>
                <a:lnTo>
                  <a:pt x="1024519" y="957430"/>
                </a:lnTo>
                <a:lnTo>
                  <a:pt x="1023584" y="1001430"/>
                </a:lnTo>
                <a:lnTo>
                  <a:pt x="942248" y="1001430"/>
                </a:lnTo>
                <a:lnTo>
                  <a:pt x="905998" y="1056455"/>
                </a:lnTo>
                <a:close/>
              </a:path>
              <a:path w="1380490" h="1427480">
                <a:moveTo>
                  <a:pt x="1057547" y="1397629"/>
                </a:moveTo>
                <a:lnTo>
                  <a:pt x="1008122" y="1390279"/>
                </a:lnTo>
                <a:lnTo>
                  <a:pt x="985073" y="1338929"/>
                </a:lnTo>
                <a:lnTo>
                  <a:pt x="971898" y="1210530"/>
                </a:lnTo>
                <a:lnTo>
                  <a:pt x="945548" y="1126155"/>
                </a:lnTo>
                <a:lnTo>
                  <a:pt x="942248" y="1001430"/>
                </a:lnTo>
                <a:lnTo>
                  <a:pt x="1023584" y="1001430"/>
                </a:lnTo>
                <a:lnTo>
                  <a:pt x="1021322" y="1107805"/>
                </a:lnTo>
                <a:lnTo>
                  <a:pt x="1018022" y="1210530"/>
                </a:lnTo>
                <a:lnTo>
                  <a:pt x="1070722" y="1349929"/>
                </a:lnTo>
                <a:lnTo>
                  <a:pt x="1057547" y="1397629"/>
                </a:lnTo>
                <a:close/>
              </a:path>
              <a:path w="1380490" h="1427480">
                <a:moveTo>
                  <a:pt x="405224" y="1063805"/>
                </a:moveTo>
                <a:lnTo>
                  <a:pt x="375574" y="1041805"/>
                </a:lnTo>
                <a:lnTo>
                  <a:pt x="418170" y="1041805"/>
                </a:lnTo>
                <a:lnTo>
                  <a:pt x="405224" y="1063805"/>
                </a:lnTo>
                <a:close/>
              </a:path>
              <a:path w="1380490" h="1427480">
                <a:moveTo>
                  <a:pt x="309699" y="1206855"/>
                </a:moveTo>
                <a:lnTo>
                  <a:pt x="270149" y="1195855"/>
                </a:lnTo>
                <a:lnTo>
                  <a:pt x="307065" y="1195855"/>
                </a:lnTo>
                <a:lnTo>
                  <a:pt x="309699" y="1206855"/>
                </a:lnTo>
                <a:close/>
              </a:path>
            </a:pathLst>
          </a:custGeom>
          <a:solidFill>
            <a:srgbClr val="7E6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07138" y="2891390"/>
            <a:ext cx="509270" cy="1209040"/>
          </a:xfrm>
          <a:custGeom>
            <a:avLst/>
            <a:gdLst/>
            <a:ahLst/>
            <a:cxnLst/>
            <a:rect l="l" t="t" r="r" b="b"/>
            <a:pathLst>
              <a:path w="509270" h="1209039">
                <a:moveTo>
                  <a:pt x="0" y="0"/>
                </a:moveTo>
                <a:lnTo>
                  <a:pt x="508773" y="0"/>
                </a:lnTo>
                <a:lnTo>
                  <a:pt x="508773" y="1208977"/>
                </a:lnTo>
                <a:lnTo>
                  <a:pt x="0" y="1208977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15913" y="2574872"/>
            <a:ext cx="316865" cy="1525905"/>
          </a:xfrm>
          <a:custGeom>
            <a:avLst/>
            <a:gdLst/>
            <a:ahLst/>
            <a:cxnLst/>
            <a:rect l="l" t="t" r="r" b="b"/>
            <a:pathLst>
              <a:path w="316864" h="1525905">
                <a:moveTo>
                  <a:pt x="0" y="1525496"/>
                </a:moveTo>
                <a:lnTo>
                  <a:pt x="0" y="316519"/>
                </a:lnTo>
                <a:lnTo>
                  <a:pt x="316524" y="0"/>
                </a:lnTo>
                <a:lnTo>
                  <a:pt x="316524" y="12089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607138" y="2574872"/>
            <a:ext cx="825500" cy="316865"/>
          </a:xfrm>
          <a:custGeom>
            <a:avLst/>
            <a:gdLst/>
            <a:ahLst/>
            <a:cxnLst/>
            <a:rect l="l" t="t" r="r" b="b"/>
            <a:pathLst>
              <a:path w="825500" h="316864">
                <a:moveTo>
                  <a:pt x="508773" y="316519"/>
                </a:moveTo>
                <a:lnTo>
                  <a:pt x="0" y="316519"/>
                </a:lnTo>
                <a:lnTo>
                  <a:pt x="316524" y="0"/>
                </a:lnTo>
                <a:lnTo>
                  <a:pt x="825298" y="0"/>
                </a:lnTo>
                <a:lnTo>
                  <a:pt x="508773" y="316519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07138" y="2574872"/>
            <a:ext cx="825500" cy="1525905"/>
          </a:xfrm>
          <a:custGeom>
            <a:avLst/>
            <a:gdLst/>
            <a:ahLst/>
            <a:cxnLst/>
            <a:rect l="l" t="t" r="r" b="b"/>
            <a:pathLst>
              <a:path w="825500" h="1525905">
                <a:moveTo>
                  <a:pt x="0" y="316519"/>
                </a:moveTo>
                <a:lnTo>
                  <a:pt x="316524" y="0"/>
                </a:lnTo>
                <a:lnTo>
                  <a:pt x="825298" y="0"/>
                </a:lnTo>
                <a:lnTo>
                  <a:pt x="825298" y="1208972"/>
                </a:lnTo>
                <a:lnTo>
                  <a:pt x="508773" y="1525496"/>
                </a:lnTo>
                <a:lnTo>
                  <a:pt x="0" y="1525496"/>
                </a:lnTo>
                <a:lnTo>
                  <a:pt x="0" y="31651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07138" y="2574872"/>
            <a:ext cx="825500" cy="316865"/>
          </a:xfrm>
          <a:custGeom>
            <a:avLst/>
            <a:gdLst/>
            <a:ahLst/>
            <a:cxnLst/>
            <a:rect l="l" t="t" r="r" b="b"/>
            <a:pathLst>
              <a:path w="825500" h="316864">
                <a:moveTo>
                  <a:pt x="0" y="316519"/>
                </a:moveTo>
                <a:lnTo>
                  <a:pt x="508773" y="316519"/>
                </a:lnTo>
                <a:lnTo>
                  <a:pt x="8252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15912" y="2891390"/>
            <a:ext cx="0" cy="1209040"/>
          </a:xfrm>
          <a:custGeom>
            <a:avLst/>
            <a:gdLst/>
            <a:ahLst/>
            <a:cxnLst/>
            <a:rect l="l" t="t" r="r" b="b"/>
            <a:pathLst>
              <a:path h="1209039">
                <a:moveTo>
                  <a:pt x="0" y="0"/>
                </a:moveTo>
                <a:lnTo>
                  <a:pt x="0" y="120897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74664" y="4269183"/>
            <a:ext cx="82486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9842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Scores: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 x H x</a:t>
            </a:r>
            <a:r>
              <a:rPr sz="1400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90536" y="344954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7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40812" y="340854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51518" y="3149760"/>
            <a:ext cx="6184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argmax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98904" y="4228683"/>
            <a:ext cx="95250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34950" marR="5080" indent="-22288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H x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07897" y="1834686"/>
            <a:ext cx="412432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Design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network as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bunch of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layers 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make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 for pixels all at</a:t>
            </a:r>
            <a:r>
              <a:rPr sz="14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once!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7599" y="4775579"/>
            <a:ext cx="2247900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Problem: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convolutions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at  original image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resolution</a:t>
            </a:r>
            <a:r>
              <a:rPr sz="14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will  be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very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expensive</a:t>
            </a:r>
            <a:r>
              <a:rPr sz="14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...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48520" y="4094569"/>
            <a:ext cx="367030" cy="658495"/>
          </a:xfrm>
          <a:custGeom>
            <a:avLst/>
            <a:gdLst/>
            <a:ahLst/>
            <a:cxnLst/>
            <a:rect l="l" t="t" r="r" b="b"/>
            <a:pathLst>
              <a:path w="367030" h="658495">
                <a:moveTo>
                  <a:pt x="0" y="658223"/>
                </a:moveTo>
                <a:lnTo>
                  <a:pt x="366496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378001" y="4009494"/>
            <a:ext cx="88597" cy="109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436503CD-7D2D-4FC8-9B04-04862C98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5" dirty="0"/>
              <a:t>Fully</a:t>
            </a:r>
            <a:r>
              <a:rPr lang="en-US" spc="-80" dirty="0"/>
              <a:t> </a:t>
            </a:r>
            <a:r>
              <a:rPr lang="en-US" spc="-5" dirty="0"/>
              <a:t>Convolutional</a:t>
            </a:r>
            <a:endParaRPr lang="en-US" dirty="0"/>
          </a:p>
        </p:txBody>
      </p:sp>
      <p:sp>
        <p:nvSpPr>
          <p:cNvPr id="62" name="object 79">
            <a:extLst>
              <a:ext uri="{FF2B5EF4-FFF2-40B4-BE49-F238E27FC236}">
                <a16:creationId xmlns:a16="http://schemas.microsoft.com/office/drawing/2014/main" id="{FACB76FC-4985-429E-B82C-735A30B26033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2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74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887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609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6095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609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87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998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F4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11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8494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11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105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775" y="2830970"/>
            <a:ext cx="1794821" cy="119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454" y="4127881"/>
            <a:ext cx="79565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 x H x</a:t>
            </a:r>
            <a:r>
              <a:rPr sz="1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56045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03818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19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56044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69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56044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69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56044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69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03818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55236" y="2601034"/>
            <a:ext cx="1936114" cy="1427480"/>
          </a:xfrm>
          <a:custGeom>
            <a:avLst/>
            <a:gdLst/>
            <a:ahLst/>
            <a:cxnLst/>
            <a:rect l="l" t="t" r="r" b="b"/>
            <a:pathLst>
              <a:path w="1936115" h="1427480">
                <a:moveTo>
                  <a:pt x="0" y="0"/>
                </a:moveTo>
                <a:lnTo>
                  <a:pt x="1935846" y="0"/>
                </a:lnTo>
                <a:lnTo>
                  <a:pt x="1935846" y="1427009"/>
                </a:lnTo>
                <a:lnTo>
                  <a:pt x="0" y="1427009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57137" y="3140265"/>
            <a:ext cx="1931035" cy="891540"/>
          </a:xfrm>
          <a:custGeom>
            <a:avLst/>
            <a:gdLst/>
            <a:ahLst/>
            <a:cxnLst/>
            <a:rect l="l" t="t" r="r" b="b"/>
            <a:pathLst>
              <a:path w="1931034" h="891539">
                <a:moveTo>
                  <a:pt x="0" y="891378"/>
                </a:moveTo>
                <a:lnTo>
                  <a:pt x="0" y="0"/>
                </a:lnTo>
                <a:lnTo>
                  <a:pt x="56024" y="7339"/>
                </a:lnTo>
                <a:lnTo>
                  <a:pt x="36249" y="29347"/>
                </a:lnTo>
                <a:lnTo>
                  <a:pt x="181199" y="69697"/>
                </a:lnTo>
                <a:lnTo>
                  <a:pt x="395184" y="69697"/>
                </a:lnTo>
                <a:lnTo>
                  <a:pt x="1512196" y="194422"/>
                </a:lnTo>
                <a:lnTo>
                  <a:pt x="1927296" y="227429"/>
                </a:lnTo>
                <a:lnTo>
                  <a:pt x="1930596" y="887728"/>
                </a:lnTo>
                <a:lnTo>
                  <a:pt x="0" y="891378"/>
                </a:lnTo>
                <a:close/>
              </a:path>
              <a:path w="1931034" h="891539">
                <a:moveTo>
                  <a:pt x="395184" y="69697"/>
                </a:moveTo>
                <a:lnTo>
                  <a:pt x="181199" y="69697"/>
                </a:lnTo>
                <a:lnTo>
                  <a:pt x="154849" y="7339"/>
                </a:lnTo>
                <a:lnTo>
                  <a:pt x="329449" y="62357"/>
                </a:lnTo>
                <a:lnTo>
                  <a:pt x="395184" y="69697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60435" y="2597360"/>
            <a:ext cx="1927860" cy="785495"/>
          </a:xfrm>
          <a:custGeom>
            <a:avLst/>
            <a:gdLst/>
            <a:ahLst/>
            <a:cxnLst/>
            <a:rect l="l" t="t" r="r" b="b"/>
            <a:pathLst>
              <a:path w="1927859" h="785494">
                <a:moveTo>
                  <a:pt x="1927296" y="785010"/>
                </a:moveTo>
                <a:lnTo>
                  <a:pt x="0" y="740993"/>
                </a:lnTo>
                <a:lnTo>
                  <a:pt x="0" y="73362"/>
                </a:lnTo>
                <a:lnTo>
                  <a:pt x="39549" y="36687"/>
                </a:lnTo>
                <a:lnTo>
                  <a:pt x="32949" y="0"/>
                </a:lnTo>
                <a:lnTo>
                  <a:pt x="1162972" y="0"/>
                </a:lnTo>
                <a:lnTo>
                  <a:pt x="1146497" y="36687"/>
                </a:lnTo>
                <a:lnTo>
                  <a:pt x="1162972" y="99044"/>
                </a:lnTo>
                <a:lnTo>
                  <a:pt x="1202497" y="183419"/>
                </a:lnTo>
                <a:lnTo>
                  <a:pt x="1136622" y="190747"/>
                </a:lnTo>
                <a:lnTo>
                  <a:pt x="1100372" y="249442"/>
                </a:lnTo>
                <a:lnTo>
                  <a:pt x="1080597" y="330141"/>
                </a:lnTo>
                <a:lnTo>
                  <a:pt x="952123" y="348484"/>
                </a:lnTo>
                <a:lnTo>
                  <a:pt x="981773" y="425519"/>
                </a:lnTo>
                <a:lnTo>
                  <a:pt x="1304622" y="542906"/>
                </a:lnTo>
                <a:lnTo>
                  <a:pt x="1398924" y="542906"/>
                </a:lnTo>
                <a:lnTo>
                  <a:pt x="1396897" y="550246"/>
                </a:lnTo>
                <a:lnTo>
                  <a:pt x="1927296" y="550246"/>
                </a:lnTo>
                <a:lnTo>
                  <a:pt x="1927296" y="785010"/>
                </a:lnTo>
                <a:close/>
              </a:path>
              <a:path w="1927859" h="785494">
                <a:moveTo>
                  <a:pt x="1417167" y="476874"/>
                </a:moveTo>
                <a:lnTo>
                  <a:pt x="1360647" y="476874"/>
                </a:lnTo>
                <a:lnTo>
                  <a:pt x="1393597" y="377831"/>
                </a:lnTo>
                <a:lnTo>
                  <a:pt x="1423247" y="454866"/>
                </a:lnTo>
                <a:lnTo>
                  <a:pt x="1417167" y="476874"/>
                </a:lnTo>
                <a:close/>
              </a:path>
              <a:path w="1927859" h="785494">
                <a:moveTo>
                  <a:pt x="1927296" y="550246"/>
                </a:moveTo>
                <a:lnTo>
                  <a:pt x="1396897" y="550246"/>
                </a:lnTo>
                <a:lnTo>
                  <a:pt x="1548421" y="377831"/>
                </a:lnTo>
                <a:lnTo>
                  <a:pt x="1660446" y="440199"/>
                </a:lnTo>
                <a:lnTo>
                  <a:pt x="1695048" y="440199"/>
                </a:lnTo>
                <a:lnTo>
                  <a:pt x="1709871" y="491551"/>
                </a:lnTo>
                <a:lnTo>
                  <a:pt x="1785643" y="491551"/>
                </a:lnTo>
                <a:lnTo>
                  <a:pt x="1805396" y="506221"/>
                </a:lnTo>
                <a:lnTo>
                  <a:pt x="1927296" y="506221"/>
                </a:lnTo>
                <a:lnTo>
                  <a:pt x="1927296" y="550246"/>
                </a:lnTo>
                <a:close/>
              </a:path>
              <a:path w="1927859" h="785494">
                <a:moveTo>
                  <a:pt x="1398924" y="542906"/>
                </a:moveTo>
                <a:lnTo>
                  <a:pt x="1304622" y="542906"/>
                </a:lnTo>
                <a:lnTo>
                  <a:pt x="1301347" y="484214"/>
                </a:lnTo>
                <a:lnTo>
                  <a:pt x="1330997" y="385169"/>
                </a:lnTo>
                <a:lnTo>
                  <a:pt x="1360647" y="476874"/>
                </a:lnTo>
                <a:lnTo>
                  <a:pt x="1417167" y="476874"/>
                </a:lnTo>
                <a:lnTo>
                  <a:pt x="1398924" y="542906"/>
                </a:lnTo>
                <a:close/>
              </a:path>
              <a:path w="1927859" h="785494">
                <a:moveTo>
                  <a:pt x="1695048" y="440199"/>
                </a:moveTo>
                <a:lnTo>
                  <a:pt x="1660446" y="440199"/>
                </a:lnTo>
                <a:lnTo>
                  <a:pt x="1680221" y="388834"/>
                </a:lnTo>
                <a:lnTo>
                  <a:pt x="1695048" y="440199"/>
                </a:lnTo>
                <a:close/>
              </a:path>
              <a:path w="1927859" h="785494">
                <a:moveTo>
                  <a:pt x="1927296" y="506221"/>
                </a:moveTo>
                <a:lnTo>
                  <a:pt x="1805396" y="506221"/>
                </a:lnTo>
                <a:lnTo>
                  <a:pt x="1854821" y="447526"/>
                </a:lnTo>
                <a:lnTo>
                  <a:pt x="1927296" y="447526"/>
                </a:lnTo>
                <a:lnTo>
                  <a:pt x="1927296" y="506221"/>
                </a:lnTo>
                <a:close/>
              </a:path>
              <a:path w="1927859" h="785494">
                <a:moveTo>
                  <a:pt x="1785643" y="491551"/>
                </a:moveTo>
                <a:lnTo>
                  <a:pt x="1709871" y="491551"/>
                </a:lnTo>
                <a:lnTo>
                  <a:pt x="1755996" y="469534"/>
                </a:lnTo>
                <a:lnTo>
                  <a:pt x="1785643" y="491551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84460" y="2608364"/>
            <a:ext cx="1380490" cy="1427480"/>
          </a:xfrm>
          <a:custGeom>
            <a:avLst/>
            <a:gdLst/>
            <a:ahLst/>
            <a:cxnLst/>
            <a:rect l="l" t="t" r="r" b="b"/>
            <a:pathLst>
              <a:path w="1380490" h="1427480">
                <a:moveTo>
                  <a:pt x="592262" y="179742"/>
                </a:moveTo>
                <a:lnTo>
                  <a:pt x="230624" y="179742"/>
                </a:lnTo>
                <a:lnTo>
                  <a:pt x="260274" y="113722"/>
                </a:lnTo>
                <a:lnTo>
                  <a:pt x="319574" y="22007"/>
                </a:lnTo>
                <a:lnTo>
                  <a:pt x="424999" y="0"/>
                </a:lnTo>
                <a:lnTo>
                  <a:pt x="500774" y="7339"/>
                </a:lnTo>
                <a:lnTo>
                  <a:pt x="543598" y="66032"/>
                </a:lnTo>
                <a:lnTo>
                  <a:pt x="556773" y="113722"/>
                </a:lnTo>
                <a:lnTo>
                  <a:pt x="589723" y="161399"/>
                </a:lnTo>
                <a:lnTo>
                  <a:pt x="592262" y="179742"/>
                </a:lnTo>
                <a:close/>
              </a:path>
              <a:path w="1380490" h="1427480">
                <a:moveTo>
                  <a:pt x="273449" y="1423279"/>
                </a:moveTo>
                <a:lnTo>
                  <a:pt x="164724" y="1415954"/>
                </a:lnTo>
                <a:lnTo>
                  <a:pt x="187799" y="1335254"/>
                </a:lnTo>
                <a:lnTo>
                  <a:pt x="214149" y="1221530"/>
                </a:lnTo>
                <a:lnTo>
                  <a:pt x="210849" y="1122505"/>
                </a:lnTo>
                <a:lnTo>
                  <a:pt x="207574" y="994105"/>
                </a:lnTo>
                <a:lnTo>
                  <a:pt x="177899" y="851030"/>
                </a:lnTo>
                <a:lnTo>
                  <a:pt x="135074" y="803355"/>
                </a:lnTo>
                <a:lnTo>
                  <a:pt x="108724" y="660291"/>
                </a:lnTo>
                <a:lnTo>
                  <a:pt x="115299" y="539241"/>
                </a:lnTo>
                <a:lnTo>
                  <a:pt x="125199" y="476871"/>
                </a:lnTo>
                <a:lnTo>
                  <a:pt x="112024" y="381504"/>
                </a:lnTo>
                <a:lnTo>
                  <a:pt x="141674" y="337479"/>
                </a:lnTo>
                <a:lnTo>
                  <a:pt x="105424" y="330139"/>
                </a:lnTo>
                <a:lnTo>
                  <a:pt x="36249" y="260441"/>
                </a:lnTo>
                <a:lnTo>
                  <a:pt x="0" y="190747"/>
                </a:lnTo>
                <a:lnTo>
                  <a:pt x="42824" y="143067"/>
                </a:lnTo>
                <a:lnTo>
                  <a:pt x="128499" y="139392"/>
                </a:lnTo>
                <a:lnTo>
                  <a:pt x="230624" y="179742"/>
                </a:lnTo>
                <a:lnTo>
                  <a:pt x="592262" y="179742"/>
                </a:lnTo>
                <a:lnTo>
                  <a:pt x="596323" y="209089"/>
                </a:lnTo>
                <a:lnTo>
                  <a:pt x="745661" y="209089"/>
                </a:lnTo>
                <a:lnTo>
                  <a:pt x="767623" y="227432"/>
                </a:lnTo>
                <a:lnTo>
                  <a:pt x="754448" y="271456"/>
                </a:lnTo>
                <a:lnTo>
                  <a:pt x="645723" y="374164"/>
                </a:lnTo>
                <a:lnTo>
                  <a:pt x="569973" y="385169"/>
                </a:lnTo>
                <a:lnTo>
                  <a:pt x="566673" y="447526"/>
                </a:lnTo>
                <a:lnTo>
                  <a:pt x="990330" y="447526"/>
                </a:lnTo>
                <a:lnTo>
                  <a:pt x="1090497" y="506218"/>
                </a:lnTo>
                <a:lnTo>
                  <a:pt x="1231408" y="506218"/>
                </a:lnTo>
                <a:lnTo>
                  <a:pt x="1255222" y="557583"/>
                </a:lnTo>
                <a:lnTo>
                  <a:pt x="1327711" y="557583"/>
                </a:lnTo>
                <a:lnTo>
                  <a:pt x="1380422" y="586918"/>
                </a:lnTo>
                <a:lnTo>
                  <a:pt x="1363947" y="645613"/>
                </a:lnTo>
                <a:lnTo>
                  <a:pt x="1304647" y="660291"/>
                </a:lnTo>
                <a:lnTo>
                  <a:pt x="1288172" y="722648"/>
                </a:lnTo>
                <a:lnTo>
                  <a:pt x="1352067" y="895055"/>
                </a:lnTo>
                <a:lnTo>
                  <a:pt x="635848" y="895055"/>
                </a:lnTo>
                <a:lnTo>
                  <a:pt x="637491" y="902380"/>
                </a:lnTo>
                <a:lnTo>
                  <a:pt x="583123" y="902380"/>
                </a:lnTo>
                <a:lnTo>
                  <a:pt x="582861" y="917080"/>
                </a:lnTo>
                <a:lnTo>
                  <a:pt x="299799" y="917080"/>
                </a:lnTo>
                <a:lnTo>
                  <a:pt x="293224" y="964755"/>
                </a:lnTo>
                <a:lnTo>
                  <a:pt x="306399" y="1063805"/>
                </a:lnTo>
                <a:lnTo>
                  <a:pt x="296524" y="1151830"/>
                </a:lnTo>
                <a:lnTo>
                  <a:pt x="307065" y="1195855"/>
                </a:lnTo>
                <a:lnTo>
                  <a:pt x="270149" y="1195855"/>
                </a:lnTo>
                <a:lnTo>
                  <a:pt x="270149" y="1324254"/>
                </a:lnTo>
                <a:lnTo>
                  <a:pt x="273449" y="1423279"/>
                </a:lnTo>
                <a:close/>
              </a:path>
              <a:path w="1380490" h="1427480">
                <a:moveTo>
                  <a:pt x="745661" y="209089"/>
                </a:moveTo>
                <a:lnTo>
                  <a:pt x="596323" y="209089"/>
                </a:lnTo>
                <a:lnTo>
                  <a:pt x="645723" y="172414"/>
                </a:lnTo>
                <a:lnTo>
                  <a:pt x="714923" y="183417"/>
                </a:lnTo>
                <a:lnTo>
                  <a:pt x="745661" y="209089"/>
                </a:lnTo>
                <a:close/>
              </a:path>
              <a:path w="1380490" h="1427480">
                <a:moveTo>
                  <a:pt x="990330" y="447526"/>
                </a:moveTo>
                <a:lnTo>
                  <a:pt x="566673" y="447526"/>
                </a:lnTo>
                <a:lnTo>
                  <a:pt x="662198" y="410851"/>
                </a:lnTo>
                <a:lnTo>
                  <a:pt x="744573" y="410851"/>
                </a:lnTo>
                <a:lnTo>
                  <a:pt x="840098" y="355821"/>
                </a:lnTo>
                <a:lnTo>
                  <a:pt x="919173" y="385169"/>
                </a:lnTo>
                <a:lnTo>
                  <a:pt x="965298" y="432859"/>
                </a:lnTo>
                <a:lnTo>
                  <a:pt x="990330" y="447526"/>
                </a:lnTo>
                <a:close/>
              </a:path>
              <a:path w="1380490" h="1427480">
                <a:moveTo>
                  <a:pt x="1231408" y="506218"/>
                </a:moveTo>
                <a:lnTo>
                  <a:pt x="1090497" y="506218"/>
                </a:lnTo>
                <a:lnTo>
                  <a:pt x="1202497" y="443861"/>
                </a:lnTo>
                <a:lnTo>
                  <a:pt x="1231408" y="506218"/>
                </a:lnTo>
                <a:close/>
              </a:path>
              <a:path w="1380490" h="1427480">
                <a:moveTo>
                  <a:pt x="1327711" y="557583"/>
                </a:moveTo>
                <a:lnTo>
                  <a:pt x="1255222" y="557583"/>
                </a:lnTo>
                <a:lnTo>
                  <a:pt x="1314522" y="550243"/>
                </a:lnTo>
                <a:lnTo>
                  <a:pt x="1327711" y="557583"/>
                </a:lnTo>
                <a:close/>
              </a:path>
              <a:path w="1380490" h="1427480">
                <a:moveTo>
                  <a:pt x="846698" y="1404954"/>
                </a:moveTo>
                <a:lnTo>
                  <a:pt x="767623" y="1397629"/>
                </a:lnTo>
                <a:lnTo>
                  <a:pt x="764348" y="1342579"/>
                </a:lnTo>
                <a:lnTo>
                  <a:pt x="751148" y="1294904"/>
                </a:lnTo>
                <a:lnTo>
                  <a:pt x="761048" y="1159180"/>
                </a:lnTo>
                <a:lnTo>
                  <a:pt x="744573" y="1140830"/>
                </a:lnTo>
                <a:lnTo>
                  <a:pt x="741273" y="1093155"/>
                </a:lnTo>
                <a:lnTo>
                  <a:pt x="705048" y="898730"/>
                </a:lnTo>
                <a:lnTo>
                  <a:pt x="635848" y="895055"/>
                </a:lnTo>
                <a:lnTo>
                  <a:pt x="1352067" y="895055"/>
                </a:lnTo>
                <a:lnTo>
                  <a:pt x="1365659" y="931730"/>
                </a:lnTo>
                <a:lnTo>
                  <a:pt x="1074022" y="931730"/>
                </a:lnTo>
                <a:lnTo>
                  <a:pt x="1067939" y="953755"/>
                </a:lnTo>
                <a:lnTo>
                  <a:pt x="1024597" y="953755"/>
                </a:lnTo>
                <a:lnTo>
                  <a:pt x="1024519" y="957430"/>
                </a:lnTo>
                <a:lnTo>
                  <a:pt x="800573" y="957430"/>
                </a:lnTo>
                <a:lnTo>
                  <a:pt x="830223" y="1096805"/>
                </a:lnTo>
                <a:lnTo>
                  <a:pt x="800573" y="1188530"/>
                </a:lnTo>
                <a:lnTo>
                  <a:pt x="830223" y="1316904"/>
                </a:lnTo>
                <a:lnTo>
                  <a:pt x="846698" y="1404954"/>
                </a:lnTo>
                <a:close/>
              </a:path>
              <a:path w="1380490" h="1427480">
                <a:moveTo>
                  <a:pt x="606198" y="1173855"/>
                </a:moveTo>
                <a:lnTo>
                  <a:pt x="602898" y="1063805"/>
                </a:lnTo>
                <a:lnTo>
                  <a:pt x="583123" y="902380"/>
                </a:lnTo>
                <a:lnTo>
                  <a:pt x="637491" y="902380"/>
                </a:lnTo>
                <a:lnTo>
                  <a:pt x="645723" y="939080"/>
                </a:lnTo>
                <a:lnTo>
                  <a:pt x="632548" y="1005105"/>
                </a:lnTo>
                <a:lnTo>
                  <a:pt x="652323" y="1162855"/>
                </a:lnTo>
                <a:lnTo>
                  <a:pt x="606198" y="1173855"/>
                </a:lnTo>
                <a:close/>
              </a:path>
              <a:path w="1380490" h="1427480">
                <a:moveTo>
                  <a:pt x="359099" y="1155505"/>
                </a:moveTo>
                <a:lnTo>
                  <a:pt x="329474" y="1148155"/>
                </a:lnTo>
                <a:lnTo>
                  <a:pt x="332749" y="1074805"/>
                </a:lnTo>
                <a:lnTo>
                  <a:pt x="326174" y="983105"/>
                </a:lnTo>
                <a:lnTo>
                  <a:pt x="299799" y="917080"/>
                </a:lnTo>
                <a:lnTo>
                  <a:pt x="582861" y="917080"/>
                </a:lnTo>
                <a:lnTo>
                  <a:pt x="582140" y="957430"/>
                </a:lnTo>
                <a:lnTo>
                  <a:pt x="467824" y="957430"/>
                </a:lnTo>
                <a:lnTo>
                  <a:pt x="418170" y="1041805"/>
                </a:lnTo>
                <a:lnTo>
                  <a:pt x="375574" y="1041805"/>
                </a:lnTo>
                <a:lnTo>
                  <a:pt x="398649" y="1140830"/>
                </a:lnTo>
                <a:lnTo>
                  <a:pt x="359099" y="1155505"/>
                </a:lnTo>
                <a:close/>
              </a:path>
              <a:path w="1380490" h="1427480">
                <a:moveTo>
                  <a:pt x="1284872" y="1034455"/>
                </a:moveTo>
                <a:lnTo>
                  <a:pt x="1222272" y="994105"/>
                </a:lnTo>
                <a:lnTo>
                  <a:pt x="1074022" y="931730"/>
                </a:lnTo>
                <a:lnTo>
                  <a:pt x="1365659" y="931730"/>
                </a:lnTo>
                <a:lnTo>
                  <a:pt x="1373822" y="953755"/>
                </a:lnTo>
                <a:lnTo>
                  <a:pt x="1360647" y="994105"/>
                </a:lnTo>
                <a:lnTo>
                  <a:pt x="1284872" y="1034455"/>
                </a:lnTo>
                <a:close/>
              </a:path>
              <a:path w="1380490" h="1427480">
                <a:moveTo>
                  <a:pt x="1060847" y="979430"/>
                </a:moveTo>
                <a:lnTo>
                  <a:pt x="1024597" y="953755"/>
                </a:lnTo>
                <a:lnTo>
                  <a:pt x="1067939" y="953755"/>
                </a:lnTo>
                <a:lnTo>
                  <a:pt x="1060847" y="979430"/>
                </a:lnTo>
                <a:close/>
              </a:path>
              <a:path w="1380490" h="1427480">
                <a:moveTo>
                  <a:pt x="543598" y="1426954"/>
                </a:moveTo>
                <a:lnTo>
                  <a:pt x="520548" y="1247205"/>
                </a:lnTo>
                <a:lnTo>
                  <a:pt x="484299" y="1111480"/>
                </a:lnTo>
                <a:lnTo>
                  <a:pt x="467824" y="957430"/>
                </a:lnTo>
                <a:lnTo>
                  <a:pt x="582140" y="957430"/>
                </a:lnTo>
                <a:lnTo>
                  <a:pt x="579848" y="1085805"/>
                </a:lnTo>
                <a:lnTo>
                  <a:pt x="593023" y="1166505"/>
                </a:lnTo>
                <a:lnTo>
                  <a:pt x="583123" y="1232555"/>
                </a:lnTo>
                <a:lnTo>
                  <a:pt x="602898" y="1316904"/>
                </a:lnTo>
                <a:lnTo>
                  <a:pt x="635848" y="1419629"/>
                </a:lnTo>
                <a:lnTo>
                  <a:pt x="543598" y="1426954"/>
                </a:lnTo>
                <a:close/>
              </a:path>
              <a:path w="1380490" h="1427480">
                <a:moveTo>
                  <a:pt x="905998" y="1056455"/>
                </a:moveTo>
                <a:lnTo>
                  <a:pt x="856573" y="1041805"/>
                </a:lnTo>
                <a:lnTo>
                  <a:pt x="800573" y="957430"/>
                </a:lnTo>
                <a:lnTo>
                  <a:pt x="1024519" y="957430"/>
                </a:lnTo>
                <a:lnTo>
                  <a:pt x="1023584" y="1001430"/>
                </a:lnTo>
                <a:lnTo>
                  <a:pt x="942248" y="1001430"/>
                </a:lnTo>
                <a:lnTo>
                  <a:pt x="905998" y="1056455"/>
                </a:lnTo>
                <a:close/>
              </a:path>
              <a:path w="1380490" h="1427480">
                <a:moveTo>
                  <a:pt x="1057547" y="1397629"/>
                </a:moveTo>
                <a:lnTo>
                  <a:pt x="1008122" y="1390279"/>
                </a:lnTo>
                <a:lnTo>
                  <a:pt x="985073" y="1338929"/>
                </a:lnTo>
                <a:lnTo>
                  <a:pt x="971898" y="1210530"/>
                </a:lnTo>
                <a:lnTo>
                  <a:pt x="945548" y="1126155"/>
                </a:lnTo>
                <a:lnTo>
                  <a:pt x="942248" y="1001430"/>
                </a:lnTo>
                <a:lnTo>
                  <a:pt x="1023584" y="1001430"/>
                </a:lnTo>
                <a:lnTo>
                  <a:pt x="1021322" y="1107805"/>
                </a:lnTo>
                <a:lnTo>
                  <a:pt x="1018022" y="1210530"/>
                </a:lnTo>
                <a:lnTo>
                  <a:pt x="1070722" y="1349929"/>
                </a:lnTo>
                <a:lnTo>
                  <a:pt x="1057547" y="1397629"/>
                </a:lnTo>
                <a:close/>
              </a:path>
              <a:path w="1380490" h="1427480">
                <a:moveTo>
                  <a:pt x="405224" y="1063805"/>
                </a:moveTo>
                <a:lnTo>
                  <a:pt x="375574" y="1041805"/>
                </a:lnTo>
                <a:lnTo>
                  <a:pt x="418170" y="1041805"/>
                </a:lnTo>
                <a:lnTo>
                  <a:pt x="405224" y="1063805"/>
                </a:lnTo>
                <a:close/>
              </a:path>
              <a:path w="1380490" h="1427480">
                <a:moveTo>
                  <a:pt x="309699" y="1206855"/>
                </a:moveTo>
                <a:lnTo>
                  <a:pt x="270149" y="1195855"/>
                </a:lnTo>
                <a:lnTo>
                  <a:pt x="307065" y="1195855"/>
                </a:lnTo>
                <a:lnTo>
                  <a:pt x="309699" y="1206855"/>
                </a:lnTo>
                <a:close/>
              </a:path>
            </a:pathLst>
          </a:custGeom>
          <a:solidFill>
            <a:srgbClr val="7E6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8904" y="4228683"/>
            <a:ext cx="95250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34950" marR="5080" indent="-22288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H x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07897" y="1834687"/>
            <a:ext cx="439102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Design network as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bunch of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layers,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downsampling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upsampling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inside the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network!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60844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08618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608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060843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608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308618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65644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13417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656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65643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656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13417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657093" y="3265590"/>
            <a:ext cx="490855" cy="367030"/>
          </a:xfrm>
          <a:custGeom>
            <a:avLst/>
            <a:gdLst/>
            <a:ahLst/>
            <a:cxnLst/>
            <a:rect l="l" t="t" r="r" b="b"/>
            <a:pathLst>
              <a:path w="490854" h="367030">
                <a:moveTo>
                  <a:pt x="0" y="0"/>
                </a:moveTo>
                <a:lnTo>
                  <a:pt x="490749" y="0"/>
                </a:lnTo>
                <a:lnTo>
                  <a:pt x="490749" y="366854"/>
                </a:lnTo>
                <a:lnTo>
                  <a:pt x="0" y="36685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147841" y="3105945"/>
            <a:ext cx="160020" cy="527050"/>
          </a:xfrm>
          <a:custGeom>
            <a:avLst/>
            <a:gdLst/>
            <a:ahLst/>
            <a:cxnLst/>
            <a:rect l="l" t="t" r="r" b="b"/>
            <a:pathLst>
              <a:path w="160020" h="527050">
                <a:moveTo>
                  <a:pt x="0" y="526498"/>
                </a:moveTo>
                <a:lnTo>
                  <a:pt x="0" y="159644"/>
                </a:lnTo>
                <a:lnTo>
                  <a:pt x="159649" y="0"/>
                </a:lnTo>
                <a:lnTo>
                  <a:pt x="159649" y="366849"/>
                </a:lnTo>
                <a:lnTo>
                  <a:pt x="0" y="5264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657093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490749" y="159644"/>
                </a:moveTo>
                <a:lnTo>
                  <a:pt x="0" y="159644"/>
                </a:lnTo>
                <a:lnTo>
                  <a:pt x="159624" y="0"/>
                </a:lnTo>
                <a:lnTo>
                  <a:pt x="650398" y="0"/>
                </a:lnTo>
                <a:lnTo>
                  <a:pt x="490749" y="15964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57093" y="3105945"/>
            <a:ext cx="650875" cy="527050"/>
          </a:xfrm>
          <a:custGeom>
            <a:avLst/>
            <a:gdLst/>
            <a:ahLst/>
            <a:cxnLst/>
            <a:rect l="l" t="t" r="r" b="b"/>
            <a:pathLst>
              <a:path w="650875" h="527050">
                <a:moveTo>
                  <a:pt x="0" y="159644"/>
                </a:moveTo>
                <a:lnTo>
                  <a:pt x="159624" y="0"/>
                </a:lnTo>
                <a:lnTo>
                  <a:pt x="650398" y="0"/>
                </a:lnTo>
                <a:lnTo>
                  <a:pt x="650398" y="366849"/>
                </a:lnTo>
                <a:lnTo>
                  <a:pt x="490749" y="526498"/>
                </a:lnTo>
                <a:lnTo>
                  <a:pt x="0" y="526498"/>
                </a:lnTo>
                <a:lnTo>
                  <a:pt x="0" y="15964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57093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0" y="159644"/>
                </a:moveTo>
                <a:lnTo>
                  <a:pt x="490749" y="159644"/>
                </a:lnTo>
                <a:lnTo>
                  <a:pt x="6503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47841" y="3265590"/>
            <a:ext cx="0" cy="367030"/>
          </a:xfrm>
          <a:custGeom>
            <a:avLst/>
            <a:gdLst/>
            <a:ahLst/>
            <a:cxnLst/>
            <a:rect l="l" t="t" r="r" b="b"/>
            <a:pathLst>
              <a:path h="367030">
                <a:moveTo>
                  <a:pt x="0" y="0"/>
                </a:moveTo>
                <a:lnTo>
                  <a:pt x="0" y="36685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94392" y="3265590"/>
            <a:ext cx="490855" cy="367030"/>
          </a:xfrm>
          <a:custGeom>
            <a:avLst/>
            <a:gdLst/>
            <a:ahLst/>
            <a:cxnLst/>
            <a:rect l="l" t="t" r="r" b="b"/>
            <a:pathLst>
              <a:path w="490854" h="367030">
                <a:moveTo>
                  <a:pt x="0" y="0"/>
                </a:moveTo>
                <a:lnTo>
                  <a:pt x="490774" y="0"/>
                </a:lnTo>
                <a:lnTo>
                  <a:pt x="490774" y="366854"/>
                </a:lnTo>
                <a:lnTo>
                  <a:pt x="0" y="36685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685165" y="3105945"/>
            <a:ext cx="160020" cy="527050"/>
          </a:xfrm>
          <a:custGeom>
            <a:avLst/>
            <a:gdLst/>
            <a:ahLst/>
            <a:cxnLst/>
            <a:rect l="l" t="t" r="r" b="b"/>
            <a:pathLst>
              <a:path w="160020" h="527050">
                <a:moveTo>
                  <a:pt x="0" y="526498"/>
                </a:moveTo>
                <a:lnTo>
                  <a:pt x="0" y="159644"/>
                </a:lnTo>
                <a:lnTo>
                  <a:pt x="159624" y="0"/>
                </a:lnTo>
                <a:lnTo>
                  <a:pt x="159624" y="366849"/>
                </a:lnTo>
                <a:lnTo>
                  <a:pt x="0" y="5264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94392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490774" y="159644"/>
                </a:moveTo>
                <a:lnTo>
                  <a:pt x="0" y="159644"/>
                </a:lnTo>
                <a:lnTo>
                  <a:pt x="159649" y="0"/>
                </a:lnTo>
                <a:lnTo>
                  <a:pt x="650398" y="0"/>
                </a:lnTo>
                <a:lnTo>
                  <a:pt x="490774" y="15964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194392" y="3105945"/>
            <a:ext cx="650875" cy="527050"/>
          </a:xfrm>
          <a:custGeom>
            <a:avLst/>
            <a:gdLst/>
            <a:ahLst/>
            <a:cxnLst/>
            <a:rect l="l" t="t" r="r" b="b"/>
            <a:pathLst>
              <a:path w="650875" h="527050">
                <a:moveTo>
                  <a:pt x="0" y="159644"/>
                </a:moveTo>
                <a:lnTo>
                  <a:pt x="159649" y="0"/>
                </a:lnTo>
                <a:lnTo>
                  <a:pt x="650398" y="0"/>
                </a:lnTo>
                <a:lnTo>
                  <a:pt x="650398" y="366849"/>
                </a:lnTo>
                <a:lnTo>
                  <a:pt x="490774" y="526498"/>
                </a:lnTo>
                <a:lnTo>
                  <a:pt x="0" y="526498"/>
                </a:lnTo>
                <a:lnTo>
                  <a:pt x="0" y="15964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194392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0" y="159644"/>
                </a:moveTo>
                <a:lnTo>
                  <a:pt x="490774" y="159644"/>
                </a:lnTo>
                <a:lnTo>
                  <a:pt x="6503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85165" y="3265590"/>
            <a:ext cx="0" cy="367030"/>
          </a:xfrm>
          <a:custGeom>
            <a:avLst/>
            <a:gdLst/>
            <a:ahLst/>
            <a:cxnLst/>
            <a:rect l="l" t="t" r="r" b="b"/>
            <a:pathLst>
              <a:path h="367030">
                <a:moveTo>
                  <a:pt x="0" y="0"/>
                </a:moveTo>
                <a:lnTo>
                  <a:pt x="0" y="36685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813441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061215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13440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813440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813440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61214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18240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66014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1182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118239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182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66014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423040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670813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230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423039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4230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670813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87642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8DAF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917763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8350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835088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8350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917763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02882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070162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9874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987488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9874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07016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948376" y="4157903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1209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High-res: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4125" y="5160202"/>
            <a:ext cx="5443639" cy="30585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Long, Shelhamer, and Darrell,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“Fully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Convolutional Networks for Semantic Segmentation”, CVPR</a:t>
            </a:r>
            <a:r>
              <a:rPr sz="9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Noh et al,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“Learning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Deconvolution Network for Semantic Segmentation”, ICCV</a:t>
            </a:r>
            <a:r>
              <a:rPr sz="9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487764" y="4157903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1209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High-res: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028795" y="2406192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1615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Med-res: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705191" y="2406192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1615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Med-res: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677893" y="3672729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3177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Low-res: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395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Title 93">
            <a:extLst>
              <a:ext uri="{FF2B5EF4-FFF2-40B4-BE49-F238E27FC236}">
                <a16:creationId xmlns:a16="http://schemas.microsoft.com/office/drawing/2014/main" id="{B940918B-0C2D-4222-B826-B814300A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5" dirty="0"/>
              <a:t>Fully</a:t>
            </a:r>
            <a:r>
              <a:rPr lang="en-US" spc="-80" dirty="0"/>
              <a:t> </a:t>
            </a:r>
            <a:r>
              <a:rPr lang="en-US" spc="-5" dirty="0"/>
              <a:t>Convolutional</a:t>
            </a:r>
            <a:endParaRPr lang="en-US" dirty="0"/>
          </a:p>
        </p:txBody>
      </p:sp>
      <p:sp>
        <p:nvSpPr>
          <p:cNvPr id="95" name="object 79">
            <a:extLst>
              <a:ext uri="{FF2B5EF4-FFF2-40B4-BE49-F238E27FC236}">
                <a16:creationId xmlns:a16="http://schemas.microsoft.com/office/drawing/2014/main" id="{15D27390-6D02-4C4B-B3EE-BAF99A622990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53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74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887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609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6095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6095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87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9983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F4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1169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8494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8494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1169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775" y="2830970"/>
            <a:ext cx="1794821" cy="119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454" y="4127881"/>
            <a:ext cx="79565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 x H x</a:t>
            </a:r>
            <a:r>
              <a:rPr sz="1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56045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03818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19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56044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69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56044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69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56044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69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03818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55236" y="2601034"/>
            <a:ext cx="1936114" cy="1427480"/>
          </a:xfrm>
          <a:custGeom>
            <a:avLst/>
            <a:gdLst/>
            <a:ahLst/>
            <a:cxnLst/>
            <a:rect l="l" t="t" r="r" b="b"/>
            <a:pathLst>
              <a:path w="1936115" h="1427480">
                <a:moveTo>
                  <a:pt x="0" y="0"/>
                </a:moveTo>
                <a:lnTo>
                  <a:pt x="1935846" y="0"/>
                </a:lnTo>
                <a:lnTo>
                  <a:pt x="1935846" y="1427009"/>
                </a:lnTo>
                <a:lnTo>
                  <a:pt x="0" y="1427009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57137" y="3140265"/>
            <a:ext cx="1931035" cy="891540"/>
          </a:xfrm>
          <a:custGeom>
            <a:avLst/>
            <a:gdLst/>
            <a:ahLst/>
            <a:cxnLst/>
            <a:rect l="l" t="t" r="r" b="b"/>
            <a:pathLst>
              <a:path w="1931034" h="891539">
                <a:moveTo>
                  <a:pt x="0" y="891378"/>
                </a:moveTo>
                <a:lnTo>
                  <a:pt x="0" y="0"/>
                </a:lnTo>
                <a:lnTo>
                  <a:pt x="56024" y="7339"/>
                </a:lnTo>
                <a:lnTo>
                  <a:pt x="36249" y="29347"/>
                </a:lnTo>
                <a:lnTo>
                  <a:pt x="181199" y="69697"/>
                </a:lnTo>
                <a:lnTo>
                  <a:pt x="395184" y="69697"/>
                </a:lnTo>
                <a:lnTo>
                  <a:pt x="1512196" y="194422"/>
                </a:lnTo>
                <a:lnTo>
                  <a:pt x="1927296" y="227429"/>
                </a:lnTo>
                <a:lnTo>
                  <a:pt x="1930596" y="887728"/>
                </a:lnTo>
                <a:lnTo>
                  <a:pt x="0" y="891378"/>
                </a:lnTo>
                <a:close/>
              </a:path>
              <a:path w="1931034" h="891539">
                <a:moveTo>
                  <a:pt x="395184" y="69697"/>
                </a:moveTo>
                <a:lnTo>
                  <a:pt x="181199" y="69697"/>
                </a:lnTo>
                <a:lnTo>
                  <a:pt x="154849" y="7339"/>
                </a:lnTo>
                <a:lnTo>
                  <a:pt x="329449" y="62357"/>
                </a:lnTo>
                <a:lnTo>
                  <a:pt x="395184" y="69697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60435" y="2597360"/>
            <a:ext cx="1927860" cy="785495"/>
          </a:xfrm>
          <a:custGeom>
            <a:avLst/>
            <a:gdLst/>
            <a:ahLst/>
            <a:cxnLst/>
            <a:rect l="l" t="t" r="r" b="b"/>
            <a:pathLst>
              <a:path w="1927859" h="785494">
                <a:moveTo>
                  <a:pt x="1927296" y="785010"/>
                </a:moveTo>
                <a:lnTo>
                  <a:pt x="0" y="740993"/>
                </a:lnTo>
                <a:lnTo>
                  <a:pt x="0" y="73362"/>
                </a:lnTo>
                <a:lnTo>
                  <a:pt x="39549" y="36687"/>
                </a:lnTo>
                <a:lnTo>
                  <a:pt x="32949" y="0"/>
                </a:lnTo>
                <a:lnTo>
                  <a:pt x="1162972" y="0"/>
                </a:lnTo>
                <a:lnTo>
                  <a:pt x="1146497" y="36687"/>
                </a:lnTo>
                <a:lnTo>
                  <a:pt x="1162972" y="99044"/>
                </a:lnTo>
                <a:lnTo>
                  <a:pt x="1202497" y="183419"/>
                </a:lnTo>
                <a:lnTo>
                  <a:pt x="1136622" y="190747"/>
                </a:lnTo>
                <a:lnTo>
                  <a:pt x="1100372" y="249442"/>
                </a:lnTo>
                <a:lnTo>
                  <a:pt x="1080597" y="330141"/>
                </a:lnTo>
                <a:lnTo>
                  <a:pt x="952123" y="348484"/>
                </a:lnTo>
                <a:lnTo>
                  <a:pt x="981773" y="425519"/>
                </a:lnTo>
                <a:lnTo>
                  <a:pt x="1304622" y="542906"/>
                </a:lnTo>
                <a:lnTo>
                  <a:pt x="1398924" y="542906"/>
                </a:lnTo>
                <a:lnTo>
                  <a:pt x="1396897" y="550246"/>
                </a:lnTo>
                <a:lnTo>
                  <a:pt x="1927296" y="550246"/>
                </a:lnTo>
                <a:lnTo>
                  <a:pt x="1927296" y="785010"/>
                </a:lnTo>
                <a:close/>
              </a:path>
              <a:path w="1927859" h="785494">
                <a:moveTo>
                  <a:pt x="1417167" y="476874"/>
                </a:moveTo>
                <a:lnTo>
                  <a:pt x="1360647" y="476874"/>
                </a:lnTo>
                <a:lnTo>
                  <a:pt x="1393597" y="377831"/>
                </a:lnTo>
                <a:lnTo>
                  <a:pt x="1423247" y="454866"/>
                </a:lnTo>
                <a:lnTo>
                  <a:pt x="1417167" y="476874"/>
                </a:lnTo>
                <a:close/>
              </a:path>
              <a:path w="1927859" h="785494">
                <a:moveTo>
                  <a:pt x="1927296" y="550246"/>
                </a:moveTo>
                <a:lnTo>
                  <a:pt x="1396897" y="550246"/>
                </a:lnTo>
                <a:lnTo>
                  <a:pt x="1548421" y="377831"/>
                </a:lnTo>
                <a:lnTo>
                  <a:pt x="1660446" y="440199"/>
                </a:lnTo>
                <a:lnTo>
                  <a:pt x="1695048" y="440199"/>
                </a:lnTo>
                <a:lnTo>
                  <a:pt x="1709871" y="491551"/>
                </a:lnTo>
                <a:lnTo>
                  <a:pt x="1785643" y="491551"/>
                </a:lnTo>
                <a:lnTo>
                  <a:pt x="1805396" y="506221"/>
                </a:lnTo>
                <a:lnTo>
                  <a:pt x="1927296" y="506221"/>
                </a:lnTo>
                <a:lnTo>
                  <a:pt x="1927296" y="550246"/>
                </a:lnTo>
                <a:close/>
              </a:path>
              <a:path w="1927859" h="785494">
                <a:moveTo>
                  <a:pt x="1398924" y="542906"/>
                </a:moveTo>
                <a:lnTo>
                  <a:pt x="1304622" y="542906"/>
                </a:lnTo>
                <a:lnTo>
                  <a:pt x="1301347" y="484214"/>
                </a:lnTo>
                <a:lnTo>
                  <a:pt x="1330997" y="385169"/>
                </a:lnTo>
                <a:lnTo>
                  <a:pt x="1360647" y="476874"/>
                </a:lnTo>
                <a:lnTo>
                  <a:pt x="1417167" y="476874"/>
                </a:lnTo>
                <a:lnTo>
                  <a:pt x="1398924" y="542906"/>
                </a:lnTo>
                <a:close/>
              </a:path>
              <a:path w="1927859" h="785494">
                <a:moveTo>
                  <a:pt x="1695048" y="440199"/>
                </a:moveTo>
                <a:lnTo>
                  <a:pt x="1660446" y="440199"/>
                </a:lnTo>
                <a:lnTo>
                  <a:pt x="1680221" y="388834"/>
                </a:lnTo>
                <a:lnTo>
                  <a:pt x="1695048" y="440199"/>
                </a:lnTo>
                <a:close/>
              </a:path>
              <a:path w="1927859" h="785494">
                <a:moveTo>
                  <a:pt x="1927296" y="506221"/>
                </a:moveTo>
                <a:lnTo>
                  <a:pt x="1805396" y="506221"/>
                </a:lnTo>
                <a:lnTo>
                  <a:pt x="1854821" y="447526"/>
                </a:lnTo>
                <a:lnTo>
                  <a:pt x="1927296" y="447526"/>
                </a:lnTo>
                <a:lnTo>
                  <a:pt x="1927296" y="506221"/>
                </a:lnTo>
                <a:close/>
              </a:path>
              <a:path w="1927859" h="785494">
                <a:moveTo>
                  <a:pt x="1785643" y="491551"/>
                </a:moveTo>
                <a:lnTo>
                  <a:pt x="1709871" y="491551"/>
                </a:lnTo>
                <a:lnTo>
                  <a:pt x="1755996" y="469534"/>
                </a:lnTo>
                <a:lnTo>
                  <a:pt x="1785643" y="491551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84460" y="2608364"/>
            <a:ext cx="1380490" cy="1427480"/>
          </a:xfrm>
          <a:custGeom>
            <a:avLst/>
            <a:gdLst/>
            <a:ahLst/>
            <a:cxnLst/>
            <a:rect l="l" t="t" r="r" b="b"/>
            <a:pathLst>
              <a:path w="1380490" h="1427480">
                <a:moveTo>
                  <a:pt x="592262" y="179742"/>
                </a:moveTo>
                <a:lnTo>
                  <a:pt x="230624" y="179742"/>
                </a:lnTo>
                <a:lnTo>
                  <a:pt x="260274" y="113722"/>
                </a:lnTo>
                <a:lnTo>
                  <a:pt x="319574" y="22007"/>
                </a:lnTo>
                <a:lnTo>
                  <a:pt x="424999" y="0"/>
                </a:lnTo>
                <a:lnTo>
                  <a:pt x="500774" y="7339"/>
                </a:lnTo>
                <a:lnTo>
                  <a:pt x="543598" y="66032"/>
                </a:lnTo>
                <a:lnTo>
                  <a:pt x="556773" y="113722"/>
                </a:lnTo>
                <a:lnTo>
                  <a:pt x="589723" y="161399"/>
                </a:lnTo>
                <a:lnTo>
                  <a:pt x="592262" y="179742"/>
                </a:lnTo>
                <a:close/>
              </a:path>
              <a:path w="1380490" h="1427480">
                <a:moveTo>
                  <a:pt x="273449" y="1423279"/>
                </a:moveTo>
                <a:lnTo>
                  <a:pt x="164724" y="1415954"/>
                </a:lnTo>
                <a:lnTo>
                  <a:pt x="187799" y="1335254"/>
                </a:lnTo>
                <a:lnTo>
                  <a:pt x="214149" y="1221530"/>
                </a:lnTo>
                <a:lnTo>
                  <a:pt x="210849" y="1122505"/>
                </a:lnTo>
                <a:lnTo>
                  <a:pt x="207574" y="994105"/>
                </a:lnTo>
                <a:lnTo>
                  <a:pt x="177899" y="851030"/>
                </a:lnTo>
                <a:lnTo>
                  <a:pt x="135074" y="803355"/>
                </a:lnTo>
                <a:lnTo>
                  <a:pt x="108724" y="660291"/>
                </a:lnTo>
                <a:lnTo>
                  <a:pt x="115299" y="539241"/>
                </a:lnTo>
                <a:lnTo>
                  <a:pt x="125199" y="476871"/>
                </a:lnTo>
                <a:lnTo>
                  <a:pt x="112024" y="381504"/>
                </a:lnTo>
                <a:lnTo>
                  <a:pt x="141674" y="337479"/>
                </a:lnTo>
                <a:lnTo>
                  <a:pt x="105424" y="330139"/>
                </a:lnTo>
                <a:lnTo>
                  <a:pt x="36249" y="260441"/>
                </a:lnTo>
                <a:lnTo>
                  <a:pt x="0" y="190747"/>
                </a:lnTo>
                <a:lnTo>
                  <a:pt x="42824" y="143067"/>
                </a:lnTo>
                <a:lnTo>
                  <a:pt x="128499" y="139392"/>
                </a:lnTo>
                <a:lnTo>
                  <a:pt x="230624" y="179742"/>
                </a:lnTo>
                <a:lnTo>
                  <a:pt x="592262" y="179742"/>
                </a:lnTo>
                <a:lnTo>
                  <a:pt x="596323" y="209089"/>
                </a:lnTo>
                <a:lnTo>
                  <a:pt x="745661" y="209089"/>
                </a:lnTo>
                <a:lnTo>
                  <a:pt x="767623" y="227432"/>
                </a:lnTo>
                <a:lnTo>
                  <a:pt x="754448" y="271456"/>
                </a:lnTo>
                <a:lnTo>
                  <a:pt x="645723" y="374164"/>
                </a:lnTo>
                <a:lnTo>
                  <a:pt x="569973" y="385169"/>
                </a:lnTo>
                <a:lnTo>
                  <a:pt x="566673" y="447526"/>
                </a:lnTo>
                <a:lnTo>
                  <a:pt x="990330" y="447526"/>
                </a:lnTo>
                <a:lnTo>
                  <a:pt x="1090497" y="506218"/>
                </a:lnTo>
                <a:lnTo>
                  <a:pt x="1231408" y="506218"/>
                </a:lnTo>
                <a:lnTo>
                  <a:pt x="1255222" y="557583"/>
                </a:lnTo>
                <a:lnTo>
                  <a:pt x="1327711" y="557583"/>
                </a:lnTo>
                <a:lnTo>
                  <a:pt x="1380422" y="586918"/>
                </a:lnTo>
                <a:lnTo>
                  <a:pt x="1363947" y="645613"/>
                </a:lnTo>
                <a:lnTo>
                  <a:pt x="1304647" y="660291"/>
                </a:lnTo>
                <a:lnTo>
                  <a:pt x="1288172" y="722648"/>
                </a:lnTo>
                <a:lnTo>
                  <a:pt x="1352067" y="895055"/>
                </a:lnTo>
                <a:lnTo>
                  <a:pt x="635848" y="895055"/>
                </a:lnTo>
                <a:lnTo>
                  <a:pt x="637491" y="902380"/>
                </a:lnTo>
                <a:lnTo>
                  <a:pt x="583123" y="902380"/>
                </a:lnTo>
                <a:lnTo>
                  <a:pt x="582861" y="917080"/>
                </a:lnTo>
                <a:lnTo>
                  <a:pt x="299799" y="917080"/>
                </a:lnTo>
                <a:lnTo>
                  <a:pt x="293224" y="964755"/>
                </a:lnTo>
                <a:lnTo>
                  <a:pt x="306399" y="1063805"/>
                </a:lnTo>
                <a:lnTo>
                  <a:pt x="296524" y="1151830"/>
                </a:lnTo>
                <a:lnTo>
                  <a:pt x="307065" y="1195855"/>
                </a:lnTo>
                <a:lnTo>
                  <a:pt x="270149" y="1195855"/>
                </a:lnTo>
                <a:lnTo>
                  <a:pt x="270149" y="1324254"/>
                </a:lnTo>
                <a:lnTo>
                  <a:pt x="273449" y="1423279"/>
                </a:lnTo>
                <a:close/>
              </a:path>
              <a:path w="1380490" h="1427480">
                <a:moveTo>
                  <a:pt x="745661" y="209089"/>
                </a:moveTo>
                <a:lnTo>
                  <a:pt x="596323" y="209089"/>
                </a:lnTo>
                <a:lnTo>
                  <a:pt x="645723" y="172414"/>
                </a:lnTo>
                <a:lnTo>
                  <a:pt x="714923" y="183417"/>
                </a:lnTo>
                <a:lnTo>
                  <a:pt x="745661" y="209089"/>
                </a:lnTo>
                <a:close/>
              </a:path>
              <a:path w="1380490" h="1427480">
                <a:moveTo>
                  <a:pt x="990330" y="447526"/>
                </a:moveTo>
                <a:lnTo>
                  <a:pt x="566673" y="447526"/>
                </a:lnTo>
                <a:lnTo>
                  <a:pt x="662198" y="410851"/>
                </a:lnTo>
                <a:lnTo>
                  <a:pt x="744573" y="410851"/>
                </a:lnTo>
                <a:lnTo>
                  <a:pt x="840098" y="355821"/>
                </a:lnTo>
                <a:lnTo>
                  <a:pt x="919173" y="385169"/>
                </a:lnTo>
                <a:lnTo>
                  <a:pt x="965298" y="432859"/>
                </a:lnTo>
                <a:lnTo>
                  <a:pt x="990330" y="447526"/>
                </a:lnTo>
                <a:close/>
              </a:path>
              <a:path w="1380490" h="1427480">
                <a:moveTo>
                  <a:pt x="1231408" y="506218"/>
                </a:moveTo>
                <a:lnTo>
                  <a:pt x="1090497" y="506218"/>
                </a:lnTo>
                <a:lnTo>
                  <a:pt x="1202497" y="443861"/>
                </a:lnTo>
                <a:lnTo>
                  <a:pt x="1231408" y="506218"/>
                </a:lnTo>
                <a:close/>
              </a:path>
              <a:path w="1380490" h="1427480">
                <a:moveTo>
                  <a:pt x="1327711" y="557583"/>
                </a:moveTo>
                <a:lnTo>
                  <a:pt x="1255222" y="557583"/>
                </a:lnTo>
                <a:lnTo>
                  <a:pt x="1314522" y="550243"/>
                </a:lnTo>
                <a:lnTo>
                  <a:pt x="1327711" y="557583"/>
                </a:lnTo>
                <a:close/>
              </a:path>
              <a:path w="1380490" h="1427480">
                <a:moveTo>
                  <a:pt x="846698" y="1404954"/>
                </a:moveTo>
                <a:lnTo>
                  <a:pt x="767623" y="1397629"/>
                </a:lnTo>
                <a:lnTo>
                  <a:pt x="764348" y="1342579"/>
                </a:lnTo>
                <a:lnTo>
                  <a:pt x="751148" y="1294904"/>
                </a:lnTo>
                <a:lnTo>
                  <a:pt x="761048" y="1159180"/>
                </a:lnTo>
                <a:lnTo>
                  <a:pt x="744573" y="1140830"/>
                </a:lnTo>
                <a:lnTo>
                  <a:pt x="741273" y="1093155"/>
                </a:lnTo>
                <a:lnTo>
                  <a:pt x="705048" y="898730"/>
                </a:lnTo>
                <a:lnTo>
                  <a:pt x="635848" y="895055"/>
                </a:lnTo>
                <a:lnTo>
                  <a:pt x="1352067" y="895055"/>
                </a:lnTo>
                <a:lnTo>
                  <a:pt x="1365659" y="931730"/>
                </a:lnTo>
                <a:lnTo>
                  <a:pt x="1074022" y="931730"/>
                </a:lnTo>
                <a:lnTo>
                  <a:pt x="1067939" y="953755"/>
                </a:lnTo>
                <a:lnTo>
                  <a:pt x="1024597" y="953755"/>
                </a:lnTo>
                <a:lnTo>
                  <a:pt x="1024519" y="957430"/>
                </a:lnTo>
                <a:lnTo>
                  <a:pt x="800573" y="957430"/>
                </a:lnTo>
                <a:lnTo>
                  <a:pt x="830223" y="1096805"/>
                </a:lnTo>
                <a:lnTo>
                  <a:pt x="800573" y="1188530"/>
                </a:lnTo>
                <a:lnTo>
                  <a:pt x="830223" y="1316904"/>
                </a:lnTo>
                <a:lnTo>
                  <a:pt x="846698" y="1404954"/>
                </a:lnTo>
                <a:close/>
              </a:path>
              <a:path w="1380490" h="1427480">
                <a:moveTo>
                  <a:pt x="606198" y="1173855"/>
                </a:moveTo>
                <a:lnTo>
                  <a:pt x="602898" y="1063805"/>
                </a:lnTo>
                <a:lnTo>
                  <a:pt x="583123" y="902380"/>
                </a:lnTo>
                <a:lnTo>
                  <a:pt x="637491" y="902380"/>
                </a:lnTo>
                <a:lnTo>
                  <a:pt x="645723" y="939080"/>
                </a:lnTo>
                <a:lnTo>
                  <a:pt x="632548" y="1005105"/>
                </a:lnTo>
                <a:lnTo>
                  <a:pt x="652323" y="1162855"/>
                </a:lnTo>
                <a:lnTo>
                  <a:pt x="606198" y="1173855"/>
                </a:lnTo>
                <a:close/>
              </a:path>
              <a:path w="1380490" h="1427480">
                <a:moveTo>
                  <a:pt x="359099" y="1155505"/>
                </a:moveTo>
                <a:lnTo>
                  <a:pt x="329474" y="1148155"/>
                </a:lnTo>
                <a:lnTo>
                  <a:pt x="332749" y="1074805"/>
                </a:lnTo>
                <a:lnTo>
                  <a:pt x="326174" y="983105"/>
                </a:lnTo>
                <a:lnTo>
                  <a:pt x="299799" y="917080"/>
                </a:lnTo>
                <a:lnTo>
                  <a:pt x="582861" y="917080"/>
                </a:lnTo>
                <a:lnTo>
                  <a:pt x="582140" y="957430"/>
                </a:lnTo>
                <a:lnTo>
                  <a:pt x="467824" y="957430"/>
                </a:lnTo>
                <a:lnTo>
                  <a:pt x="418170" y="1041805"/>
                </a:lnTo>
                <a:lnTo>
                  <a:pt x="375574" y="1041805"/>
                </a:lnTo>
                <a:lnTo>
                  <a:pt x="398649" y="1140830"/>
                </a:lnTo>
                <a:lnTo>
                  <a:pt x="359099" y="1155505"/>
                </a:lnTo>
                <a:close/>
              </a:path>
              <a:path w="1380490" h="1427480">
                <a:moveTo>
                  <a:pt x="1284872" y="1034455"/>
                </a:moveTo>
                <a:lnTo>
                  <a:pt x="1222272" y="994105"/>
                </a:lnTo>
                <a:lnTo>
                  <a:pt x="1074022" y="931730"/>
                </a:lnTo>
                <a:lnTo>
                  <a:pt x="1365659" y="931730"/>
                </a:lnTo>
                <a:lnTo>
                  <a:pt x="1373822" y="953755"/>
                </a:lnTo>
                <a:lnTo>
                  <a:pt x="1360647" y="994105"/>
                </a:lnTo>
                <a:lnTo>
                  <a:pt x="1284872" y="1034455"/>
                </a:lnTo>
                <a:close/>
              </a:path>
              <a:path w="1380490" h="1427480">
                <a:moveTo>
                  <a:pt x="1060847" y="979430"/>
                </a:moveTo>
                <a:lnTo>
                  <a:pt x="1024597" y="953755"/>
                </a:lnTo>
                <a:lnTo>
                  <a:pt x="1067939" y="953755"/>
                </a:lnTo>
                <a:lnTo>
                  <a:pt x="1060847" y="979430"/>
                </a:lnTo>
                <a:close/>
              </a:path>
              <a:path w="1380490" h="1427480">
                <a:moveTo>
                  <a:pt x="543598" y="1426954"/>
                </a:moveTo>
                <a:lnTo>
                  <a:pt x="520548" y="1247205"/>
                </a:lnTo>
                <a:lnTo>
                  <a:pt x="484299" y="1111480"/>
                </a:lnTo>
                <a:lnTo>
                  <a:pt x="467824" y="957430"/>
                </a:lnTo>
                <a:lnTo>
                  <a:pt x="582140" y="957430"/>
                </a:lnTo>
                <a:lnTo>
                  <a:pt x="579848" y="1085805"/>
                </a:lnTo>
                <a:lnTo>
                  <a:pt x="593023" y="1166505"/>
                </a:lnTo>
                <a:lnTo>
                  <a:pt x="583123" y="1232555"/>
                </a:lnTo>
                <a:lnTo>
                  <a:pt x="602898" y="1316904"/>
                </a:lnTo>
                <a:lnTo>
                  <a:pt x="635848" y="1419629"/>
                </a:lnTo>
                <a:lnTo>
                  <a:pt x="543598" y="1426954"/>
                </a:lnTo>
                <a:close/>
              </a:path>
              <a:path w="1380490" h="1427480">
                <a:moveTo>
                  <a:pt x="905998" y="1056455"/>
                </a:moveTo>
                <a:lnTo>
                  <a:pt x="856573" y="1041805"/>
                </a:lnTo>
                <a:lnTo>
                  <a:pt x="800573" y="957430"/>
                </a:lnTo>
                <a:lnTo>
                  <a:pt x="1024519" y="957430"/>
                </a:lnTo>
                <a:lnTo>
                  <a:pt x="1023584" y="1001430"/>
                </a:lnTo>
                <a:lnTo>
                  <a:pt x="942248" y="1001430"/>
                </a:lnTo>
                <a:lnTo>
                  <a:pt x="905998" y="1056455"/>
                </a:lnTo>
                <a:close/>
              </a:path>
              <a:path w="1380490" h="1427480">
                <a:moveTo>
                  <a:pt x="1057547" y="1397629"/>
                </a:moveTo>
                <a:lnTo>
                  <a:pt x="1008122" y="1390279"/>
                </a:lnTo>
                <a:lnTo>
                  <a:pt x="985073" y="1338929"/>
                </a:lnTo>
                <a:lnTo>
                  <a:pt x="971898" y="1210530"/>
                </a:lnTo>
                <a:lnTo>
                  <a:pt x="945548" y="1126155"/>
                </a:lnTo>
                <a:lnTo>
                  <a:pt x="942248" y="1001430"/>
                </a:lnTo>
                <a:lnTo>
                  <a:pt x="1023584" y="1001430"/>
                </a:lnTo>
                <a:lnTo>
                  <a:pt x="1021322" y="1107805"/>
                </a:lnTo>
                <a:lnTo>
                  <a:pt x="1018022" y="1210530"/>
                </a:lnTo>
                <a:lnTo>
                  <a:pt x="1070722" y="1349929"/>
                </a:lnTo>
                <a:lnTo>
                  <a:pt x="1057547" y="1397629"/>
                </a:lnTo>
                <a:close/>
              </a:path>
              <a:path w="1380490" h="1427480">
                <a:moveTo>
                  <a:pt x="405224" y="1063805"/>
                </a:moveTo>
                <a:lnTo>
                  <a:pt x="375574" y="1041805"/>
                </a:lnTo>
                <a:lnTo>
                  <a:pt x="418170" y="1041805"/>
                </a:lnTo>
                <a:lnTo>
                  <a:pt x="405224" y="1063805"/>
                </a:lnTo>
                <a:close/>
              </a:path>
              <a:path w="1380490" h="1427480">
                <a:moveTo>
                  <a:pt x="309699" y="1206855"/>
                </a:moveTo>
                <a:lnTo>
                  <a:pt x="270149" y="1195855"/>
                </a:lnTo>
                <a:lnTo>
                  <a:pt x="307065" y="1195855"/>
                </a:lnTo>
                <a:lnTo>
                  <a:pt x="309699" y="1206855"/>
                </a:lnTo>
                <a:close/>
              </a:path>
            </a:pathLst>
          </a:custGeom>
          <a:solidFill>
            <a:srgbClr val="7E6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8904" y="4228683"/>
            <a:ext cx="95250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34950" marR="5080" indent="-22288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Predictions: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H x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07897" y="1834687"/>
            <a:ext cx="439102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Design network as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bunch of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layers,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downsampling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upsampling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inside the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network!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60844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08618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608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060843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608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308618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65644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13417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656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65643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65643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13417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657093" y="3265590"/>
            <a:ext cx="490855" cy="367030"/>
          </a:xfrm>
          <a:custGeom>
            <a:avLst/>
            <a:gdLst/>
            <a:ahLst/>
            <a:cxnLst/>
            <a:rect l="l" t="t" r="r" b="b"/>
            <a:pathLst>
              <a:path w="490854" h="367030">
                <a:moveTo>
                  <a:pt x="0" y="0"/>
                </a:moveTo>
                <a:lnTo>
                  <a:pt x="490749" y="0"/>
                </a:lnTo>
                <a:lnTo>
                  <a:pt x="490749" y="366854"/>
                </a:lnTo>
                <a:lnTo>
                  <a:pt x="0" y="36685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147841" y="3105945"/>
            <a:ext cx="160020" cy="527050"/>
          </a:xfrm>
          <a:custGeom>
            <a:avLst/>
            <a:gdLst/>
            <a:ahLst/>
            <a:cxnLst/>
            <a:rect l="l" t="t" r="r" b="b"/>
            <a:pathLst>
              <a:path w="160020" h="527050">
                <a:moveTo>
                  <a:pt x="0" y="526498"/>
                </a:moveTo>
                <a:lnTo>
                  <a:pt x="0" y="159644"/>
                </a:lnTo>
                <a:lnTo>
                  <a:pt x="159649" y="0"/>
                </a:lnTo>
                <a:lnTo>
                  <a:pt x="159649" y="366849"/>
                </a:lnTo>
                <a:lnTo>
                  <a:pt x="0" y="5264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657093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490749" y="159644"/>
                </a:moveTo>
                <a:lnTo>
                  <a:pt x="0" y="159644"/>
                </a:lnTo>
                <a:lnTo>
                  <a:pt x="159624" y="0"/>
                </a:lnTo>
                <a:lnTo>
                  <a:pt x="650398" y="0"/>
                </a:lnTo>
                <a:lnTo>
                  <a:pt x="490749" y="15964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57093" y="3105945"/>
            <a:ext cx="650875" cy="527050"/>
          </a:xfrm>
          <a:custGeom>
            <a:avLst/>
            <a:gdLst/>
            <a:ahLst/>
            <a:cxnLst/>
            <a:rect l="l" t="t" r="r" b="b"/>
            <a:pathLst>
              <a:path w="650875" h="527050">
                <a:moveTo>
                  <a:pt x="0" y="159644"/>
                </a:moveTo>
                <a:lnTo>
                  <a:pt x="159624" y="0"/>
                </a:lnTo>
                <a:lnTo>
                  <a:pt x="650398" y="0"/>
                </a:lnTo>
                <a:lnTo>
                  <a:pt x="650398" y="366849"/>
                </a:lnTo>
                <a:lnTo>
                  <a:pt x="490749" y="526498"/>
                </a:lnTo>
                <a:lnTo>
                  <a:pt x="0" y="526498"/>
                </a:lnTo>
                <a:lnTo>
                  <a:pt x="0" y="15964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57093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0" y="159644"/>
                </a:moveTo>
                <a:lnTo>
                  <a:pt x="490749" y="159644"/>
                </a:lnTo>
                <a:lnTo>
                  <a:pt x="6503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47841" y="3265590"/>
            <a:ext cx="0" cy="367030"/>
          </a:xfrm>
          <a:custGeom>
            <a:avLst/>
            <a:gdLst/>
            <a:ahLst/>
            <a:cxnLst/>
            <a:rect l="l" t="t" r="r" b="b"/>
            <a:pathLst>
              <a:path h="367030">
                <a:moveTo>
                  <a:pt x="0" y="0"/>
                </a:moveTo>
                <a:lnTo>
                  <a:pt x="0" y="36685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94392" y="3265590"/>
            <a:ext cx="490855" cy="367030"/>
          </a:xfrm>
          <a:custGeom>
            <a:avLst/>
            <a:gdLst/>
            <a:ahLst/>
            <a:cxnLst/>
            <a:rect l="l" t="t" r="r" b="b"/>
            <a:pathLst>
              <a:path w="490854" h="367030">
                <a:moveTo>
                  <a:pt x="0" y="0"/>
                </a:moveTo>
                <a:lnTo>
                  <a:pt x="490774" y="0"/>
                </a:lnTo>
                <a:lnTo>
                  <a:pt x="490774" y="366854"/>
                </a:lnTo>
                <a:lnTo>
                  <a:pt x="0" y="36685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685165" y="3105945"/>
            <a:ext cx="160020" cy="527050"/>
          </a:xfrm>
          <a:custGeom>
            <a:avLst/>
            <a:gdLst/>
            <a:ahLst/>
            <a:cxnLst/>
            <a:rect l="l" t="t" r="r" b="b"/>
            <a:pathLst>
              <a:path w="160020" h="527050">
                <a:moveTo>
                  <a:pt x="0" y="526498"/>
                </a:moveTo>
                <a:lnTo>
                  <a:pt x="0" y="159644"/>
                </a:lnTo>
                <a:lnTo>
                  <a:pt x="159624" y="0"/>
                </a:lnTo>
                <a:lnTo>
                  <a:pt x="159624" y="366849"/>
                </a:lnTo>
                <a:lnTo>
                  <a:pt x="0" y="5264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94392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490774" y="159644"/>
                </a:moveTo>
                <a:lnTo>
                  <a:pt x="0" y="159644"/>
                </a:lnTo>
                <a:lnTo>
                  <a:pt x="159649" y="0"/>
                </a:lnTo>
                <a:lnTo>
                  <a:pt x="650398" y="0"/>
                </a:lnTo>
                <a:lnTo>
                  <a:pt x="490774" y="15964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194392" y="3105945"/>
            <a:ext cx="650875" cy="527050"/>
          </a:xfrm>
          <a:custGeom>
            <a:avLst/>
            <a:gdLst/>
            <a:ahLst/>
            <a:cxnLst/>
            <a:rect l="l" t="t" r="r" b="b"/>
            <a:pathLst>
              <a:path w="650875" h="527050">
                <a:moveTo>
                  <a:pt x="0" y="159644"/>
                </a:moveTo>
                <a:lnTo>
                  <a:pt x="159649" y="0"/>
                </a:lnTo>
                <a:lnTo>
                  <a:pt x="650398" y="0"/>
                </a:lnTo>
                <a:lnTo>
                  <a:pt x="650398" y="366849"/>
                </a:lnTo>
                <a:lnTo>
                  <a:pt x="490774" y="526498"/>
                </a:lnTo>
                <a:lnTo>
                  <a:pt x="0" y="526498"/>
                </a:lnTo>
                <a:lnTo>
                  <a:pt x="0" y="15964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194392" y="3105945"/>
            <a:ext cx="650875" cy="160020"/>
          </a:xfrm>
          <a:custGeom>
            <a:avLst/>
            <a:gdLst/>
            <a:ahLst/>
            <a:cxnLst/>
            <a:rect l="l" t="t" r="r" b="b"/>
            <a:pathLst>
              <a:path w="650875" h="160019">
                <a:moveTo>
                  <a:pt x="0" y="159644"/>
                </a:moveTo>
                <a:lnTo>
                  <a:pt x="490774" y="159644"/>
                </a:lnTo>
                <a:lnTo>
                  <a:pt x="65039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85165" y="3265590"/>
            <a:ext cx="0" cy="367030"/>
          </a:xfrm>
          <a:custGeom>
            <a:avLst/>
            <a:gdLst/>
            <a:ahLst/>
            <a:cxnLst/>
            <a:rect l="l" t="t" r="r" b="b"/>
            <a:pathLst>
              <a:path h="367030">
                <a:moveTo>
                  <a:pt x="0" y="0"/>
                </a:moveTo>
                <a:lnTo>
                  <a:pt x="0" y="36685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813441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061215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13440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813440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813440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61214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18240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66014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1182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118239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182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66014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423040" y="3144743"/>
            <a:ext cx="248285" cy="621665"/>
          </a:xfrm>
          <a:custGeom>
            <a:avLst/>
            <a:gdLst/>
            <a:ahLst/>
            <a:cxnLst/>
            <a:rect l="l" t="t" r="r" b="b"/>
            <a:pathLst>
              <a:path w="248285" h="621664">
                <a:moveTo>
                  <a:pt x="0" y="0"/>
                </a:moveTo>
                <a:lnTo>
                  <a:pt x="247774" y="0"/>
                </a:lnTo>
                <a:lnTo>
                  <a:pt x="247774" y="621576"/>
                </a:lnTo>
                <a:lnTo>
                  <a:pt x="0" y="62157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670813" y="2908921"/>
            <a:ext cx="236220" cy="857885"/>
          </a:xfrm>
          <a:custGeom>
            <a:avLst/>
            <a:gdLst/>
            <a:ahLst/>
            <a:cxnLst/>
            <a:rect l="l" t="t" r="r" b="b"/>
            <a:pathLst>
              <a:path w="236220" h="857885">
                <a:moveTo>
                  <a:pt x="0" y="857398"/>
                </a:moveTo>
                <a:lnTo>
                  <a:pt x="0" y="235822"/>
                </a:lnTo>
                <a:lnTo>
                  <a:pt x="235824" y="0"/>
                </a:lnTo>
                <a:lnTo>
                  <a:pt x="235824" y="621573"/>
                </a:lnTo>
                <a:lnTo>
                  <a:pt x="0" y="857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230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247774" y="235822"/>
                </a:moveTo>
                <a:lnTo>
                  <a:pt x="0" y="235822"/>
                </a:lnTo>
                <a:lnTo>
                  <a:pt x="235824" y="0"/>
                </a:lnTo>
                <a:lnTo>
                  <a:pt x="483599" y="0"/>
                </a:lnTo>
                <a:lnTo>
                  <a:pt x="247774" y="235822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423039" y="2908921"/>
            <a:ext cx="483870" cy="857885"/>
          </a:xfrm>
          <a:custGeom>
            <a:avLst/>
            <a:gdLst/>
            <a:ahLst/>
            <a:cxnLst/>
            <a:rect l="l" t="t" r="r" b="b"/>
            <a:pathLst>
              <a:path w="483870" h="857885">
                <a:moveTo>
                  <a:pt x="0" y="235822"/>
                </a:moveTo>
                <a:lnTo>
                  <a:pt x="235824" y="0"/>
                </a:lnTo>
                <a:lnTo>
                  <a:pt x="483599" y="0"/>
                </a:lnTo>
                <a:lnTo>
                  <a:pt x="483599" y="621573"/>
                </a:lnTo>
                <a:lnTo>
                  <a:pt x="247774" y="857398"/>
                </a:lnTo>
                <a:lnTo>
                  <a:pt x="0" y="857398"/>
                </a:lnTo>
                <a:lnTo>
                  <a:pt x="0" y="235822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423039" y="2908920"/>
            <a:ext cx="483870" cy="236220"/>
          </a:xfrm>
          <a:custGeom>
            <a:avLst/>
            <a:gdLst/>
            <a:ahLst/>
            <a:cxnLst/>
            <a:rect l="l" t="t" r="r" b="b"/>
            <a:pathLst>
              <a:path w="483870" h="236219">
                <a:moveTo>
                  <a:pt x="0" y="235822"/>
                </a:moveTo>
                <a:lnTo>
                  <a:pt x="247774" y="235822"/>
                </a:lnTo>
                <a:lnTo>
                  <a:pt x="483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670813" y="3144743"/>
            <a:ext cx="0" cy="621665"/>
          </a:xfrm>
          <a:custGeom>
            <a:avLst/>
            <a:gdLst/>
            <a:ahLst/>
            <a:cxnLst/>
            <a:rect l="l" t="t" r="r" b="b"/>
            <a:pathLst>
              <a:path h="621664">
                <a:moveTo>
                  <a:pt x="0" y="0"/>
                </a:moveTo>
                <a:lnTo>
                  <a:pt x="0" y="62157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87642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8DAF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917763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8350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835088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8350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917763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028825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826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070162" y="2536472"/>
            <a:ext cx="307340" cy="1525905"/>
          </a:xfrm>
          <a:custGeom>
            <a:avLst/>
            <a:gdLst/>
            <a:ahLst/>
            <a:cxnLst/>
            <a:rect l="l" t="t" r="r" b="b"/>
            <a:pathLst>
              <a:path w="307339" h="1525905">
                <a:moveTo>
                  <a:pt x="0" y="1525496"/>
                </a:moveTo>
                <a:lnTo>
                  <a:pt x="0" y="307024"/>
                </a:lnTo>
                <a:lnTo>
                  <a:pt x="307024" y="0"/>
                </a:lnTo>
                <a:lnTo>
                  <a:pt x="307024" y="1218472"/>
                </a:lnTo>
                <a:lnTo>
                  <a:pt x="0" y="152549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9874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82674" y="307024"/>
                </a:moveTo>
                <a:lnTo>
                  <a:pt x="0" y="307024"/>
                </a:lnTo>
                <a:lnTo>
                  <a:pt x="307024" y="0"/>
                </a:lnTo>
                <a:lnTo>
                  <a:pt x="389699" y="0"/>
                </a:lnTo>
                <a:lnTo>
                  <a:pt x="82674" y="30702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987488" y="2536472"/>
            <a:ext cx="389890" cy="1525905"/>
          </a:xfrm>
          <a:custGeom>
            <a:avLst/>
            <a:gdLst/>
            <a:ahLst/>
            <a:cxnLst/>
            <a:rect l="l" t="t" r="r" b="b"/>
            <a:pathLst>
              <a:path w="389889" h="1525905">
                <a:moveTo>
                  <a:pt x="0" y="307024"/>
                </a:moveTo>
                <a:lnTo>
                  <a:pt x="307024" y="0"/>
                </a:lnTo>
                <a:lnTo>
                  <a:pt x="389699" y="0"/>
                </a:lnTo>
                <a:lnTo>
                  <a:pt x="389699" y="1218472"/>
                </a:lnTo>
                <a:lnTo>
                  <a:pt x="82674" y="1525496"/>
                </a:lnTo>
                <a:lnTo>
                  <a:pt x="0" y="1525496"/>
                </a:lnTo>
                <a:lnTo>
                  <a:pt x="0" y="3070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987488" y="2536471"/>
            <a:ext cx="389890" cy="307340"/>
          </a:xfrm>
          <a:custGeom>
            <a:avLst/>
            <a:gdLst/>
            <a:ahLst/>
            <a:cxnLst/>
            <a:rect l="l" t="t" r="r" b="b"/>
            <a:pathLst>
              <a:path w="389889" h="307339">
                <a:moveTo>
                  <a:pt x="0" y="307024"/>
                </a:moveTo>
                <a:lnTo>
                  <a:pt x="82674" y="307024"/>
                </a:lnTo>
                <a:lnTo>
                  <a:pt x="389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070162" y="2843497"/>
            <a:ext cx="0" cy="1218565"/>
          </a:xfrm>
          <a:custGeom>
            <a:avLst/>
            <a:gdLst/>
            <a:ahLst/>
            <a:cxnLst/>
            <a:rect l="l" t="t" r="r" b="b"/>
            <a:pathLst>
              <a:path h="1218564">
                <a:moveTo>
                  <a:pt x="0" y="0"/>
                </a:moveTo>
                <a:lnTo>
                  <a:pt x="0" y="121847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948376" y="4157903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1209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High-res: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487764" y="4157903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1209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High-res: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028795" y="2406192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1615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Med-res: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705191" y="2406192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1615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Med-res: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0864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677893" y="3672729"/>
            <a:ext cx="117030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31775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Low-res:  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350" spc="7" baseline="-3395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H/4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400" spc="-1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W/4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82949" y="1869585"/>
            <a:ext cx="1338580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Downsampling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Pooling,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strided  convolution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964586" y="1878633"/>
            <a:ext cx="1092200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Upsampling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???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CF33C129-C482-4D89-A5D6-DE79C880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" dirty="0"/>
              <a:t>Semantic Segmentation </a:t>
            </a:r>
            <a:r>
              <a:rPr lang="en-US" spc="-5" dirty="0"/>
              <a:t>Idea: </a:t>
            </a:r>
            <a:br>
              <a:rPr lang="en-US" spc="-5" dirty="0"/>
            </a:br>
            <a:r>
              <a:rPr lang="en-US" spc="-5" dirty="0"/>
              <a:t>Fully</a:t>
            </a:r>
            <a:r>
              <a:rPr lang="en-US" spc="-80" dirty="0"/>
              <a:t> </a:t>
            </a:r>
            <a:r>
              <a:rPr lang="en-US" spc="-5" dirty="0"/>
              <a:t>Convolutional</a:t>
            </a:r>
            <a:endParaRPr lang="en-US" dirty="0"/>
          </a:p>
        </p:txBody>
      </p:sp>
      <p:sp>
        <p:nvSpPr>
          <p:cNvPr id="97" name="object 79">
            <a:extLst>
              <a:ext uri="{FF2B5EF4-FFF2-40B4-BE49-F238E27FC236}">
                <a16:creationId xmlns:a16="http://schemas.microsoft.com/office/drawing/2014/main" id="{9DB6C421-F588-4836-8EB5-9DBF8285E59C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  <p:sp>
        <p:nvSpPr>
          <p:cNvPr id="98" name="object 88">
            <a:extLst>
              <a:ext uri="{FF2B5EF4-FFF2-40B4-BE49-F238E27FC236}">
                <a16:creationId xmlns:a16="http://schemas.microsoft.com/office/drawing/2014/main" id="{484CB1B2-CC38-4AC4-8A81-165AB59B0961}"/>
              </a:ext>
            </a:extLst>
          </p:cNvPr>
          <p:cNvSpPr txBox="1"/>
          <p:nvPr/>
        </p:nvSpPr>
        <p:spPr>
          <a:xfrm>
            <a:off x="44125" y="5160202"/>
            <a:ext cx="5443639" cy="30585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Long, Shelhamer, and Darrell,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“Fully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Convolutional Networks for Semantic Segmentation”, CVPR</a:t>
            </a:r>
            <a:r>
              <a:rPr sz="9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65"/>
              </a:spcBef>
            </a:pP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Noh et al, </a:t>
            </a:r>
            <a:r>
              <a:rPr sz="900" dirty="0">
                <a:solidFill>
                  <a:prstClr val="black"/>
                </a:solidFill>
                <a:latin typeface="Arial"/>
                <a:cs typeface="Arial"/>
              </a:rPr>
              <a:t>“Learning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Deconvolution Network for Semantic Segmentation”, ICCV</a:t>
            </a:r>
            <a:r>
              <a:rPr sz="9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Arial"/>
                <a:cs typeface="Arial"/>
              </a:rPr>
              <a:t>2015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64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107</a:t>
            </a:fld>
            <a:endParaRPr dirty="0">
              <a:solidFill>
                <a:prstClr val="white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25786" y="2888259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61089" y="4186354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5872" y="4186354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8224" y="2479182"/>
            <a:ext cx="1506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Nearest</a:t>
            </a:r>
            <a:r>
              <a:rPr sz="14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Neighbor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9181CE-960E-4DC2-86B2-3FC2E838D887}"/>
              </a:ext>
            </a:extLst>
          </p:cNvPr>
          <p:cNvGrpSpPr/>
          <p:nvPr/>
        </p:nvGrpSpPr>
        <p:grpSpPr>
          <a:xfrm>
            <a:off x="2017495" y="3264562"/>
            <a:ext cx="447166" cy="31750"/>
            <a:chOff x="2017495" y="3264562"/>
            <a:chExt cx="447166" cy="31750"/>
          </a:xfrm>
        </p:grpSpPr>
        <p:sp>
          <p:nvSpPr>
            <p:cNvPr id="7" name="object 7"/>
            <p:cNvSpPr/>
            <p:nvPr/>
          </p:nvSpPr>
          <p:spPr>
            <a:xfrm>
              <a:off x="2017495" y="3280295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60">
                  <a:moveTo>
                    <a:pt x="0" y="0"/>
                  </a:moveTo>
                  <a:lnTo>
                    <a:pt x="403349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20846" y="326456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420846" y="326456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572652" y="2854959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5507955" y="4153055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32737" y="4153055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85085" y="2445883"/>
            <a:ext cx="1229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“Bed 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400" b="1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Nails”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64362" y="3246995"/>
            <a:ext cx="403860" cy="0"/>
          </a:xfrm>
          <a:custGeom>
            <a:avLst/>
            <a:gdLst/>
            <a:ahLst/>
            <a:cxnLst/>
            <a:rect l="l" t="t" r="r" b="b"/>
            <a:pathLst>
              <a:path w="403859">
                <a:moveTo>
                  <a:pt x="0" y="0"/>
                </a:moveTo>
                <a:lnTo>
                  <a:pt x="4033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67712" y="32312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967712" y="32312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2636833" y="2527610"/>
          <a:ext cx="1531619" cy="1567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38100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7183698" y="2494310"/>
          <a:ext cx="1531618" cy="1567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Title 23">
            <a:extLst>
              <a:ext uri="{FF2B5EF4-FFF2-40B4-BE49-F238E27FC236}">
                <a16:creationId xmlns:a16="http://schemas.microsoft.com/office/drawing/2014/main" id="{76F84062-0CFA-4765-B3B5-A1090ABC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In-Network </a:t>
            </a:r>
            <a:r>
              <a:rPr lang="en-US" spc="-5" dirty="0" err="1"/>
              <a:t>upsampling</a:t>
            </a:r>
            <a:r>
              <a:rPr lang="en-US" spc="-5" dirty="0"/>
              <a:t>:</a:t>
            </a:r>
            <a:r>
              <a:rPr lang="en-US" spc="-95" dirty="0"/>
              <a:t> </a:t>
            </a:r>
            <a:r>
              <a:rPr lang="en-US" dirty="0"/>
              <a:t>“</a:t>
            </a:r>
            <a:r>
              <a:rPr lang="en-US" dirty="0" err="1"/>
              <a:t>Unpooling</a:t>
            </a:r>
            <a:r>
              <a:rPr lang="en-US" dirty="0"/>
              <a:t>”</a:t>
            </a:r>
          </a:p>
        </p:txBody>
      </p:sp>
      <p:sp>
        <p:nvSpPr>
          <p:cNvPr id="25" name="object 79">
            <a:extLst>
              <a:ext uri="{FF2B5EF4-FFF2-40B4-BE49-F238E27FC236}">
                <a16:creationId xmlns:a16="http://schemas.microsoft.com/office/drawing/2014/main" id="{5AC80714-DDA3-48A5-B975-0D345E3E61D1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5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3579793" y="2539345"/>
            <a:ext cx="1612265" cy="1039387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12700" algn="ctr">
              <a:spcBef>
                <a:spcPts val="1425"/>
              </a:spcBef>
              <a:tabLst>
                <a:tab pos="457834" algn="l"/>
                <a:tab pos="1499235" algn="l"/>
              </a:tabLst>
            </a:pPr>
            <a:r>
              <a:rPr sz="3000" dirty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r>
              <a:rPr sz="3000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3000" spc="-14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algn="ctr">
              <a:spcBef>
                <a:spcPts val="1425"/>
              </a:spcBef>
              <a:tabLst>
                <a:tab pos="457834" algn="l"/>
                <a:tab pos="1499235" algn="l"/>
              </a:tabLst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Rest of the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network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108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5189" y="3957754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572652" y="2626359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507955" y="3924455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2737" y="3924455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183698" y="2265710"/>
          <a:ext cx="1531619" cy="156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C8DAF7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72339" y="1855710"/>
            <a:ext cx="1496060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Max 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Unpooling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Use positions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from  pooling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677058" y="2702559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27037" y="2299010"/>
          <a:ext cx="1531619" cy="1567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28575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28575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28575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  <a:solidFill>
                      <a:srgbClr val="CFE1F2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28575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28575">
                      <a:solidFill>
                        <a:srgbClr val="666666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28575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28575">
                      <a:solidFill>
                        <a:srgbClr val="666666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28575">
                      <a:solidFill>
                        <a:srgbClr val="666666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28575">
                      <a:solidFill>
                        <a:srgbClr val="666666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912573" y="1766460"/>
            <a:ext cx="10712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Max</a:t>
            </a:r>
            <a:r>
              <a:rPr sz="1400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Pooling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2572" y="1976010"/>
            <a:ext cx="28892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Remember which element was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max!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3249" y="3957754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52254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479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76242" y="4539193"/>
            <a:ext cx="178435" cy="885825"/>
          </a:xfrm>
          <a:custGeom>
            <a:avLst/>
            <a:gdLst/>
            <a:ahLst/>
            <a:cxnLst/>
            <a:rect l="l" t="t" r="r" b="b"/>
            <a:pathLst>
              <a:path w="178435" h="885825">
                <a:moveTo>
                  <a:pt x="0" y="885398"/>
                </a:moveTo>
                <a:lnTo>
                  <a:pt x="0" y="178174"/>
                </a:lnTo>
                <a:lnTo>
                  <a:pt x="178199" y="0"/>
                </a:lnTo>
                <a:lnTo>
                  <a:pt x="178199" y="707198"/>
                </a:lnTo>
                <a:lnTo>
                  <a:pt x="0" y="885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28267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47974" y="178174"/>
                </a:moveTo>
                <a:lnTo>
                  <a:pt x="0" y="178174"/>
                </a:lnTo>
                <a:lnTo>
                  <a:pt x="178199" y="0"/>
                </a:lnTo>
                <a:lnTo>
                  <a:pt x="226174" y="0"/>
                </a:lnTo>
                <a:lnTo>
                  <a:pt x="47974" y="1781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28267" y="4539193"/>
            <a:ext cx="226695" cy="885825"/>
          </a:xfrm>
          <a:custGeom>
            <a:avLst/>
            <a:gdLst/>
            <a:ahLst/>
            <a:cxnLst/>
            <a:rect l="l" t="t" r="r" b="b"/>
            <a:pathLst>
              <a:path w="226695" h="885825">
                <a:moveTo>
                  <a:pt x="0" y="178174"/>
                </a:moveTo>
                <a:lnTo>
                  <a:pt x="178199" y="0"/>
                </a:lnTo>
                <a:lnTo>
                  <a:pt x="226174" y="0"/>
                </a:lnTo>
                <a:lnTo>
                  <a:pt x="226174" y="707198"/>
                </a:lnTo>
                <a:lnTo>
                  <a:pt x="47974" y="885398"/>
                </a:lnTo>
                <a:lnTo>
                  <a:pt x="0" y="885398"/>
                </a:lnTo>
                <a:lnTo>
                  <a:pt x="0" y="1781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28267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0" y="178174"/>
                </a:moveTo>
                <a:lnTo>
                  <a:pt x="47974" y="178174"/>
                </a:lnTo>
                <a:lnTo>
                  <a:pt x="2261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76241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40716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47999">
            <a:solidFill>
              <a:srgbClr val="F4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64717" y="4539193"/>
            <a:ext cx="178435" cy="885825"/>
          </a:xfrm>
          <a:custGeom>
            <a:avLst/>
            <a:gdLst/>
            <a:ahLst/>
            <a:cxnLst/>
            <a:rect l="l" t="t" r="r" b="b"/>
            <a:pathLst>
              <a:path w="178435" h="885825">
                <a:moveTo>
                  <a:pt x="0" y="885398"/>
                </a:moveTo>
                <a:lnTo>
                  <a:pt x="0" y="178174"/>
                </a:lnTo>
                <a:lnTo>
                  <a:pt x="178199" y="0"/>
                </a:lnTo>
                <a:lnTo>
                  <a:pt x="178199" y="707198"/>
                </a:lnTo>
                <a:lnTo>
                  <a:pt x="0" y="885398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116717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47999" y="178174"/>
                </a:moveTo>
                <a:lnTo>
                  <a:pt x="0" y="178174"/>
                </a:lnTo>
                <a:lnTo>
                  <a:pt x="178199" y="0"/>
                </a:lnTo>
                <a:lnTo>
                  <a:pt x="226199" y="0"/>
                </a:lnTo>
                <a:lnTo>
                  <a:pt x="47999" y="178174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16717" y="4539193"/>
            <a:ext cx="226695" cy="885825"/>
          </a:xfrm>
          <a:custGeom>
            <a:avLst/>
            <a:gdLst/>
            <a:ahLst/>
            <a:cxnLst/>
            <a:rect l="l" t="t" r="r" b="b"/>
            <a:pathLst>
              <a:path w="226695" h="885825">
                <a:moveTo>
                  <a:pt x="0" y="178174"/>
                </a:moveTo>
                <a:lnTo>
                  <a:pt x="178199" y="0"/>
                </a:lnTo>
                <a:lnTo>
                  <a:pt x="226199" y="0"/>
                </a:lnTo>
                <a:lnTo>
                  <a:pt x="226199" y="707198"/>
                </a:lnTo>
                <a:lnTo>
                  <a:pt x="47999" y="885398"/>
                </a:lnTo>
                <a:lnTo>
                  <a:pt x="0" y="885398"/>
                </a:lnTo>
                <a:lnTo>
                  <a:pt x="0" y="1781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16717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0" y="178174"/>
                </a:moveTo>
                <a:lnTo>
                  <a:pt x="47999" y="178174"/>
                </a:lnTo>
                <a:lnTo>
                  <a:pt x="2261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64716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231392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799" y="0"/>
                </a:lnTo>
                <a:lnTo>
                  <a:pt x="143799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75191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74" y="0"/>
                </a:lnTo>
                <a:lnTo>
                  <a:pt x="136874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31391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143799" y="136874"/>
                </a:moveTo>
                <a:lnTo>
                  <a:pt x="0" y="136874"/>
                </a:lnTo>
                <a:lnTo>
                  <a:pt x="136849" y="0"/>
                </a:lnTo>
                <a:lnTo>
                  <a:pt x="280674" y="0"/>
                </a:lnTo>
                <a:lnTo>
                  <a:pt x="143799" y="1368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231391" y="4755342"/>
            <a:ext cx="280670" cy="497840"/>
          </a:xfrm>
          <a:custGeom>
            <a:avLst/>
            <a:gdLst/>
            <a:ahLst/>
            <a:cxnLst/>
            <a:rect l="l" t="t" r="r" b="b"/>
            <a:pathLst>
              <a:path w="280670" h="497839">
                <a:moveTo>
                  <a:pt x="0" y="136874"/>
                </a:moveTo>
                <a:lnTo>
                  <a:pt x="136849" y="0"/>
                </a:lnTo>
                <a:lnTo>
                  <a:pt x="280674" y="0"/>
                </a:lnTo>
                <a:lnTo>
                  <a:pt x="280674" y="360774"/>
                </a:lnTo>
                <a:lnTo>
                  <a:pt x="143799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231391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0" y="136874"/>
                </a:moveTo>
                <a:lnTo>
                  <a:pt x="143799" y="136874"/>
                </a:lnTo>
                <a:lnTo>
                  <a:pt x="2806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75191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08292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799" y="0"/>
                </a:lnTo>
                <a:lnTo>
                  <a:pt x="143799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52091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74" y="0"/>
                </a:lnTo>
                <a:lnTo>
                  <a:pt x="136874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08291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143799" y="136874"/>
                </a:moveTo>
                <a:lnTo>
                  <a:pt x="0" y="136874"/>
                </a:lnTo>
                <a:lnTo>
                  <a:pt x="136874" y="0"/>
                </a:lnTo>
                <a:lnTo>
                  <a:pt x="280674" y="0"/>
                </a:lnTo>
                <a:lnTo>
                  <a:pt x="143799" y="1368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408291" y="4755342"/>
            <a:ext cx="280670" cy="497840"/>
          </a:xfrm>
          <a:custGeom>
            <a:avLst/>
            <a:gdLst/>
            <a:ahLst/>
            <a:cxnLst/>
            <a:rect l="l" t="t" r="r" b="b"/>
            <a:pathLst>
              <a:path w="280670" h="497839">
                <a:moveTo>
                  <a:pt x="0" y="136874"/>
                </a:moveTo>
                <a:lnTo>
                  <a:pt x="136874" y="0"/>
                </a:lnTo>
                <a:lnTo>
                  <a:pt x="280674" y="0"/>
                </a:lnTo>
                <a:lnTo>
                  <a:pt x="280674" y="360774"/>
                </a:lnTo>
                <a:lnTo>
                  <a:pt x="143799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408291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0" y="136874"/>
                </a:moveTo>
                <a:lnTo>
                  <a:pt x="143799" y="136874"/>
                </a:lnTo>
                <a:lnTo>
                  <a:pt x="2806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52090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85192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799" y="0"/>
                </a:lnTo>
                <a:lnTo>
                  <a:pt x="143799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28990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74" y="0"/>
                </a:lnTo>
                <a:lnTo>
                  <a:pt x="136874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C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85191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143799" y="136874"/>
                </a:moveTo>
                <a:lnTo>
                  <a:pt x="0" y="136874"/>
                </a:lnTo>
                <a:lnTo>
                  <a:pt x="136874" y="0"/>
                </a:lnTo>
                <a:lnTo>
                  <a:pt x="280674" y="0"/>
                </a:lnTo>
                <a:lnTo>
                  <a:pt x="143799" y="136874"/>
                </a:lnTo>
                <a:close/>
              </a:path>
            </a:pathLst>
          </a:custGeom>
          <a:solidFill>
            <a:srgbClr val="F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85190" y="4755342"/>
            <a:ext cx="280670" cy="497840"/>
          </a:xfrm>
          <a:custGeom>
            <a:avLst/>
            <a:gdLst/>
            <a:ahLst/>
            <a:cxnLst/>
            <a:rect l="l" t="t" r="r" b="b"/>
            <a:pathLst>
              <a:path w="280670" h="497839">
                <a:moveTo>
                  <a:pt x="0" y="136874"/>
                </a:moveTo>
                <a:lnTo>
                  <a:pt x="136874" y="0"/>
                </a:lnTo>
                <a:lnTo>
                  <a:pt x="280674" y="0"/>
                </a:lnTo>
                <a:lnTo>
                  <a:pt x="280674" y="360774"/>
                </a:lnTo>
                <a:lnTo>
                  <a:pt x="143799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85190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0" y="136874"/>
                </a:moveTo>
                <a:lnTo>
                  <a:pt x="143799" y="136874"/>
                </a:lnTo>
                <a:lnTo>
                  <a:pt x="2806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28990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54341" y="4962366"/>
            <a:ext cx="285115" cy="213360"/>
          </a:xfrm>
          <a:custGeom>
            <a:avLst/>
            <a:gdLst/>
            <a:ahLst/>
            <a:cxnLst/>
            <a:rect l="l" t="t" r="r" b="b"/>
            <a:pathLst>
              <a:path w="285114" h="213360">
                <a:moveTo>
                  <a:pt x="0" y="0"/>
                </a:moveTo>
                <a:lnTo>
                  <a:pt x="284824" y="0"/>
                </a:lnTo>
                <a:lnTo>
                  <a:pt x="284824" y="212924"/>
                </a:lnTo>
                <a:lnTo>
                  <a:pt x="0" y="21292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039164" y="4869691"/>
            <a:ext cx="92710" cy="306070"/>
          </a:xfrm>
          <a:custGeom>
            <a:avLst/>
            <a:gdLst/>
            <a:ahLst/>
            <a:cxnLst/>
            <a:rect l="l" t="t" r="r" b="b"/>
            <a:pathLst>
              <a:path w="92710" h="306070">
                <a:moveTo>
                  <a:pt x="0" y="305599"/>
                </a:moveTo>
                <a:lnTo>
                  <a:pt x="0" y="92674"/>
                </a:lnTo>
                <a:lnTo>
                  <a:pt x="92674" y="0"/>
                </a:lnTo>
                <a:lnTo>
                  <a:pt x="92674" y="212924"/>
                </a:lnTo>
                <a:lnTo>
                  <a:pt x="0" y="30559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54341" y="4869691"/>
            <a:ext cx="377825" cy="92710"/>
          </a:xfrm>
          <a:custGeom>
            <a:avLst/>
            <a:gdLst/>
            <a:ahLst/>
            <a:cxnLst/>
            <a:rect l="l" t="t" r="r" b="b"/>
            <a:pathLst>
              <a:path w="377825" h="92710">
                <a:moveTo>
                  <a:pt x="284824" y="92674"/>
                </a:moveTo>
                <a:lnTo>
                  <a:pt x="0" y="92674"/>
                </a:lnTo>
                <a:lnTo>
                  <a:pt x="92649" y="0"/>
                </a:lnTo>
                <a:lnTo>
                  <a:pt x="377499" y="0"/>
                </a:lnTo>
                <a:lnTo>
                  <a:pt x="284824" y="926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54341" y="4869691"/>
            <a:ext cx="377825" cy="306070"/>
          </a:xfrm>
          <a:custGeom>
            <a:avLst/>
            <a:gdLst/>
            <a:ahLst/>
            <a:cxnLst/>
            <a:rect l="l" t="t" r="r" b="b"/>
            <a:pathLst>
              <a:path w="377825" h="306070">
                <a:moveTo>
                  <a:pt x="0" y="92674"/>
                </a:moveTo>
                <a:lnTo>
                  <a:pt x="92649" y="0"/>
                </a:lnTo>
                <a:lnTo>
                  <a:pt x="377499" y="0"/>
                </a:lnTo>
                <a:lnTo>
                  <a:pt x="377499" y="212924"/>
                </a:lnTo>
                <a:lnTo>
                  <a:pt x="284824" y="305599"/>
                </a:lnTo>
                <a:lnTo>
                  <a:pt x="0" y="305599"/>
                </a:lnTo>
                <a:lnTo>
                  <a:pt x="0" y="926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754341" y="4869691"/>
            <a:ext cx="377825" cy="92710"/>
          </a:xfrm>
          <a:custGeom>
            <a:avLst/>
            <a:gdLst/>
            <a:ahLst/>
            <a:cxnLst/>
            <a:rect l="l" t="t" r="r" b="b"/>
            <a:pathLst>
              <a:path w="377825" h="92710">
                <a:moveTo>
                  <a:pt x="0" y="92674"/>
                </a:moveTo>
                <a:lnTo>
                  <a:pt x="284824" y="92674"/>
                </a:lnTo>
                <a:lnTo>
                  <a:pt x="377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39164" y="4962366"/>
            <a:ext cx="0" cy="213360"/>
          </a:xfrm>
          <a:custGeom>
            <a:avLst/>
            <a:gdLst/>
            <a:ahLst/>
            <a:cxnLst/>
            <a:rect l="l" t="t" r="r" b="b"/>
            <a:pathLst>
              <a:path h="213360">
                <a:moveTo>
                  <a:pt x="0" y="0"/>
                </a:moveTo>
                <a:lnTo>
                  <a:pt x="0" y="21292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66215" y="4962366"/>
            <a:ext cx="285115" cy="213360"/>
          </a:xfrm>
          <a:custGeom>
            <a:avLst/>
            <a:gdLst/>
            <a:ahLst/>
            <a:cxnLst/>
            <a:rect l="l" t="t" r="r" b="b"/>
            <a:pathLst>
              <a:path w="285114" h="213360">
                <a:moveTo>
                  <a:pt x="0" y="0"/>
                </a:moveTo>
                <a:lnTo>
                  <a:pt x="284824" y="0"/>
                </a:lnTo>
                <a:lnTo>
                  <a:pt x="284824" y="212924"/>
                </a:lnTo>
                <a:lnTo>
                  <a:pt x="0" y="21292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351039" y="4869691"/>
            <a:ext cx="92710" cy="306070"/>
          </a:xfrm>
          <a:custGeom>
            <a:avLst/>
            <a:gdLst/>
            <a:ahLst/>
            <a:cxnLst/>
            <a:rect l="l" t="t" r="r" b="b"/>
            <a:pathLst>
              <a:path w="92710" h="306070">
                <a:moveTo>
                  <a:pt x="0" y="305599"/>
                </a:moveTo>
                <a:lnTo>
                  <a:pt x="0" y="92674"/>
                </a:lnTo>
                <a:lnTo>
                  <a:pt x="92649" y="0"/>
                </a:lnTo>
                <a:lnTo>
                  <a:pt x="92649" y="212924"/>
                </a:lnTo>
                <a:lnTo>
                  <a:pt x="0" y="30559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066215" y="4869691"/>
            <a:ext cx="377825" cy="92710"/>
          </a:xfrm>
          <a:custGeom>
            <a:avLst/>
            <a:gdLst/>
            <a:ahLst/>
            <a:cxnLst/>
            <a:rect l="l" t="t" r="r" b="b"/>
            <a:pathLst>
              <a:path w="377825" h="92710">
                <a:moveTo>
                  <a:pt x="284824" y="92674"/>
                </a:moveTo>
                <a:lnTo>
                  <a:pt x="0" y="92674"/>
                </a:lnTo>
                <a:lnTo>
                  <a:pt x="92649" y="0"/>
                </a:lnTo>
                <a:lnTo>
                  <a:pt x="377474" y="0"/>
                </a:lnTo>
                <a:lnTo>
                  <a:pt x="284824" y="926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066215" y="4869691"/>
            <a:ext cx="377825" cy="306070"/>
          </a:xfrm>
          <a:custGeom>
            <a:avLst/>
            <a:gdLst/>
            <a:ahLst/>
            <a:cxnLst/>
            <a:rect l="l" t="t" r="r" b="b"/>
            <a:pathLst>
              <a:path w="377825" h="306070">
                <a:moveTo>
                  <a:pt x="0" y="92674"/>
                </a:moveTo>
                <a:lnTo>
                  <a:pt x="92649" y="0"/>
                </a:lnTo>
                <a:lnTo>
                  <a:pt x="377474" y="0"/>
                </a:lnTo>
                <a:lnTo>
                  <a:pt x="377474" y="212924"/>
                </a:lnTo>
                <a:lnTo>
                  <a:pt x="284824" y="305599"/>
                </a:lnTo>
                <a:lnTo>
                  <a:pt x="0" y="305599"/>
                </a:lnTo>
                <a:lnTo>
                  <a:pt x="0" y="926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066215" y="4869691"/>
            <a:ext cx="377825" cy="92710"/>
          </a:xfrm>
          <a:custGeom>
            <a:avLst/>
            <a:gdLst/>
            <a:ahLst/>
            <a:cxnLst/>
            <a:rect l="l" t="t" r="r" b="b"/>
            <a:pathLst>
              <a:path w="377825" h="92710">
                <a:moveTo>
                  <a:pt x="0" y="92674"/>
                </a:moveTo>
                <a:lnTo>
                  <a:pt x="284824" y="92674"/>
                </a:lnTo>
                <a:lnTo>
                  <a:pt x="3774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351039" y="4962366"/>
            <a:ext cx="0" cy="213360"/>
          </a:xfrm>
          <a:custGeom>
            <a:avLst/>
            <a:gdLst/>
            <a:ahLst/>
            <a:cxnLst/>
            <a:rect l="l" t="t" r="r" b="b"/>
            <a:pathLst>
              <a:path h="213360">
                <a:moveTo>
                  <a:pt x="0" y="0"/>
                </a:moveTo>
                <a:lnTo>
                  <a:pt x="0" y="21292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25490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824" y="0"/>
                </a:lnTo>
                <a:lnTo>
                  <a:pt x="143824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569313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49" y="0"/>
                </a:lnTo>
                <a:lnTo>
                  <a:pt x="136849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425489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143824" y="136874"/>
                </a:moveTo>
                <a:lnTo>
                  <a:pt x="0" y="136874"/>
                </a:lnTo>
                <a:lnTo>
                  <a:pt x="136874" y="0"/>
                </a:lnTo>
                <a:lnTo>
                  <a:pt x="280674" y="0"/>
                </a:lnTo>
                <a:lnTo>
                  <a:pt x="143824" y="136874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425488" y="4755342"/>
            <a:ext cx="280670" cy="497840"/>
          </a:xfrm>
          <a:custGeom>
            <a:avLst/>
            <a:gdLst/>
            <a:ahLst/>
            <a:cxnLst/>
            <a:rect l="l" t="t" r="r" b="b"/>
            <a:pathLst>
              <a:path w="280670" h="497839">
                <a:moveTo>
                  <a:pt x="0" y="136874"/>
                </a:moveTo>
                <a:lnTo>
                  <a:pt x="136874" y="0"/>
                </a:lnTo>
                <a:lnTo>
                  <a:pt x="280674" y="0"/>
                </a:lnTo>
                <a:lnTo>
                  <a:pt x="280674" y="360774"/>
                </a:lnTo>
                <a:lnTo>
                  <a:pt x="143824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425488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0" y="136874"/>
                </a:moveTo>
                <a:lnTo>
                  <a:pt x="143824" y="136874"/>
                </a:lnTo>
                <a:lnTo>
                  <a:pt x="2806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569313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602390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824" y="0"/>
                </a:lnTo>
                <a:lnTo>
                  <a:pt x="143824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46213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74" y="0"/>
                </a:lnTo>
                <a:lnTo>
                  <a:pt x="136874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602390" y="4755342"/>
            <a:ext cx="281305" cy="137160"/>
          </a:xfrm>
          <a:custGeom>
            <a:avLst/>
            <a:gdLst/>
            <a:ahLst/>
            <a:cxnLst/>
            <a:rect l="l" t="t" r="r" b="b"/>
            <a:pathLst>
              <a:path w="281304" h="137160">
                <a:moveTo>
                  <a:pt x="143824" y="136874"/>
                </a:moveTo>
                <a:lnTo>
                  <a:pt x="0" y="136874"/>
                </a:lnTo>
                <a:lnTo>
                  <a:pt x="136874" y="0"/>
                </a:lnTo>
                <a:lnTo>
                  <a:pt x="280699" y="0"/>
                </a:lnTo>
                <a:lnTo>
                  <a:pt x="143824" y="1368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602389" y="4755342"/>
            <a:ext cx="281305" cy="497840"/>
          </a:xfrm>
          <a:custGeom>
            <a:avLst/>
            <a:gdLst/>
            <a:ahLst/>
            <a:cxnLst/>
            <a:rect l="l" t="t" r="r" b="b"/>
            <a:pathLst>
              <a:path w="281304" h="497839">
                <a:moveTo>
                  <a:pt x="0" y="136874"/>
                </a:moveTo>
                <a:lnTo>
                  <a:pt x="136874" y="0"/>
                </a:lnTo>
                <a:lnTo>
                  <a:pt x="280699" y="0"/>
                </a:lnTo>
                <a:lnTo>
                  <a:pt x="280699" y="360774"/>
                </a:lnTo>
                <a:lnTo>
                  <a:pt x="143824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602389" y="4755342"/>
            <a:ext cx="281305" cy="137160"/>
          </a:xfrm>
          <a:custGeom>
            <a:avLst/>
            <a:gdLst/>
            <a:ahLst/>
            <a:cxnLst/>
            <a:rect l="l" t="t" r="r" b="b"/>
            <a:pathLst>
              <a:path w="281304" h="137160">
                <a:moveTo>
                  <a:pt x="0" y="136874"/>
                </a:moveTo>
                <a:lnTo>
                  <a:pt x="143824" y="136874"/>
                </a:lnTo>
                <a:lnTo>
                  <a:pt x="2806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746213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779314" y="4892217"/>
            <a:ext cx="144145" cy="361315"/>
          </a:xfrm>
          <a:custGeom>
            <a:avLst/>
            <a:gdLst/>
            <a:ahLst/>
            <a:cxnLst/>
            <a:rect l="l" t="t" r="r" b="b"/>
            <a:pathLst>
              <a:path w="144145" h="361314">
                <a:moveTo>
                  <a:pt x="0" y="0"/>
                </a:moveTo>
                <a:lnTo>
                  <a:pt x="143799" y="0"/>
                </a:lnTo>
                <a:lnTo>
                  <a:pt x="143799" y="360774"/>
                </a:lnTo>
                <a:lnTo>
                  <a:pt x="0" y="36077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923113" y="4755342"/>
            <a:ext cx="137160" cy="497840"/>
          </a:xfrm>
          <a:custGeom>
            <a:avLst/>
            <a:gdLst/>
            <a:ahLst/>
            <a:cxnLst/>
            <a:rect l="l" t="t" r="r" b="b"/>
            <a:pathLst>
              <a:path w="137160" h="497839">
                <a:moveTo>
                  <a:pt x="0" y="497649"/>
                </a:moveTo>
                <a:lnTo>
                  <a:pt x="0" y="136874"/>
                </a:lnTo>
                <a:lnTo>
                  <a:pt x="136874" y="0"/>
                </a:lnTo>
                <a:lnTo>
                  <a:pt x="136874" y="360774"/>
                </a:lnTo>
                <a:lnTo>
                  <a:pt x="0" y="497649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779313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143799" y="136874"/>
                </a:moveTo>
                <a:lnTo>
                  <a:pt x="0" y="136874"/>
                </a:lnTo>
                <a:lnTo>
                  <a:pt x="136849" y="0"/>
                </a:lnTo>
                <a:lnTo>
                  <a:pt x="280674" y="0"/>
                </a:lnTo>
                <a:lnTo>
                  <a:pt x="143799" y="1368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79313" y="4755342"/>
            <a:ext cx="280670" cy="497840"/>
          </a:xfrm>
          <a:custGeom>
            <a:avLst/>
            <a:gdLst/>
            <a:ahLst/>
            <a:cxnLst/>
            <a:rect l="l" t="t" r="r" b="b"/>
            <a:pathLst>
              <a:path w="280670" h="497839">
                <a:moveTo>
                  <a:pt x="0" y="136874"/>
                </a:moveTo>
                <a:lnTo>
                  <a:pt x="136849" y="0"/>
                </a:lnTo>
                <a:lnTo>
                  <a:pt x="280674" y="0"/>
                </a:lnTo>
                <a:lnTo>
                  <a:pt x="280674" y="360774"/>
                </a:lnTo>
                <a:lnTo>
                  <a:pt x="143799" y="497648"/>
                </a:lnTo>
                <a:lnTo>
                  <a:pt x="0" y="497648"/>
                </a:lnTo>
                <a:lnTo>
                  <a:pt x="0" y="1368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779313" y="475534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60">
                <a:moveTo>
                  <a:pt x="0" y="136874"/>
                </a:moveTo>
                <a:lnTo>
                  <a:pt x="143799" y="136874"/>
                </a:lnTo>
                <a:lnTo>
                  <a:pt x="2806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923112" y="4892217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07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042450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47974">
            <a:solidFill>
              <a:srgbClr val="C8DAF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066438" y="4539193"/>
            <a:ext cx="178435" cy="885825"/>
          </a:xfrm>
          <a:custGeom>
            <a:avLst/>
            <a:gdLst/>
            <a:ahLst/>
            <a:cxnLst/>
            <a:rect l="l" t="t" r="r" b="b"/>
            <a:pathLst>
              <a:path w="178435" h="885825">
                <a:moveTo>
                  <a:pt x="0" y="885398"/>
                </a:moveTo>
                <a:lnTo>
                  <a:pt x="0" y="178174"/>
                </a:lnTo>
                <a:lnTo>
                  <a:pt x="178199" y="0"/>
                </a:lnTo>
                <a:lnTo>
                  <a:pt x="178199" y="707198"/>
                </a:lnTo>
                <a:lnTo>
                  <a:pt x="0" y="885398"/>
                </a:lnTo>
                <a:close/>
              </a:path>
            </a:pathLst>
          </a:custGeom>
          <a:solidFill>
            <a:srgbClr val="A0AEC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018463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47974" y="178174"/>
                </a:moveTo>
                <a:lnTo>
                  <a:pt x="0" y="178174"/>
                </a:lnTo>
                <a:lnTo>
                  <a:pt x="178199" y="0"/>
                </a:lnTo>
                <a:lnTo>
                  <a:pt x="226174" y="0"/>
                </a:lnTo>
                <a:lnTo>
                  <a:pt x="47974" y="178174"/>
                </a:lnTo>
                <a:close/>
              </a:path>
            </a:pathLst>
          </a:custGeom>
          <a:solidFill>
            <a:srgbClr val="D3E1F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018463" y="4539193"/>
            <a:ext cx="226695" cy="885825"/>
          </a:xfrm>
          <a:custGeom>
            <a:avLst/>
            <a:gdLst/>
            <a:ahLst/>
            <a:cxnLst/>
            <a:rect l="l" t="t" r="r" b="b"/>
            <a:pathLst>
              <a:path w="226695" h="885825">
                <a:moveTo>
                  <a:pt x="0" y="178174"/>
                </a:moveTo>
                <a:lnTo>
                  <a:pt x="178199" y="0"/>
                </a:lnTo>
                <a:lnTo>
                  <a:pt x="226174" y="0"/>
                </a:lnTo>
                <a:lnTo>
                  <a:pt x="226174" y="707198"/>
                </a:lnTo>
                <a:lnTo>
                  <a:pt x="47974" y="885398"/>
                </a:lnTo>
                <a:lnTo>
                  <a:pt x="0" y="885398"/>
                </a:lnTo>
                <a:lnTo>
                  <a:pt x="0" y="1781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018463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0" y="178174"/>
                </a:moveTo>
                <a:lnTo>
                  <a:pt x="47974" y="178174"/>
                </a:lnTo>
                <a:lnTo>
                  <a:pt x="2261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066437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130900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479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154888" y="4539193"/>
            <a:ext cx="178435" cy="885825"/>
          </a:xfrm>
          <a:custGeom>
            <a:avLst/>
            <a:gdLst/>
            <a:ahLst/>
            <a:cxnLst/>
            <a:rect l="l" t="t" r="r" b="b"/>
            <a:pathLst>
              <a:path w="178435" h="885825">
                <a:moveTo>
                  <a:pt x="0" y="885398"/>
                </a:moveTo>
                <a:lnTo>
                  <a:pt x="0" y="178174"/>
                </a:lnTo>
                <a:lnTo>
                  <a:pt x="178199" y="0"/>
                </a:lnTo>
                <a:lnTo>
                  <a:pt x="178199" y="707198"/>
                </a:lnTo>
                <a:lnTo>
                  <a:pt x="0" y="885398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106913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47974" y="178174"/>
                </a:moveTo>
                <a:lnTo>
                  <a:pt x="0" y="178174"/>
                </a:lnTo>
                <a:lnTo>
                  <a:pt x="178199" y="0"/>
                </a:lnTo>
                <a:lnTo>
                  <a:pt x="226174" y="0"/>
                </a:lnTo>
                <a:lnTo>
                  <a:pt x="47974" y="178174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106913" y="4539193"/>
            <a:ext cx="226695" cy="885825"/>
          </a:xfrm>
          <a:custGeom>
            <a:avLst/>
            <a:gdLst/>
            <a:ahLst/>
            <a:cxnLst/>
            <a:rect l="l" t="t" r="r" b="b"/>
            <a:pathLst>
              <a:path w="226695" h="885825">
                <a:moveTo>
                  <a:pt x="0" y="178174"/>
                </a:moveTo>
                <a:lnTo>
                  <a:pt x="178199" y="0"/>
                </a:lnTo>
                <a:lnTo>
                  <a:pt x="226174" y="0"/>
                </a:lnTo>
                <a:lnTo>
                  <a:pt x="226174" y="707198"/>
                </a:lnTo>
                <a:lnTo>
                  <a:pt x="47974" y="885398"/>
                </a:lnTo>
                <a:lnTo>
                  <a:pt x="0" y="885398"/>
                </a:lnTo>
                <a:lnTo>
                  <a:pt x="0" y="17817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106913" y="4539193"/>
            <a:ext cx="226695" cy="178435"/>
          </a:xfrm>
          <a:custGeom>
            <a:avLst/>
            <a:gdLst/>
            <a:ahLst/>
            <a:cxnLst/>
            <a:rect l="l" t="t" r="r" b="b"/>
            <a:pathLst>
              <a:path w="226695" h="178435">
                <a:moveTo>
                  <a:pt x="0" y="178174"/>
                </a:moveTo>
                <a:lnTo>
                  <a:pt x="47974" y="178174"/>
                </a:lnTo>
                <a:lnTo>
                  <a:pt x="226174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154887" y="4717367"/>
            <a:ext cx="0" cy="707390"/>
          </a:xfrm>
          <a:custGeom>
            <a:avLst/>
            <a:gdLst/>
            <a:ahLst/>
            <a:cxnLst/>
            <a:rect l="l" t="t" r="r" b="b"/>
            <a:pathLst>
              <a:path h="707389">
                <a:moveTo>
                  <a:pt x="0" y="0"/>
                </a:moveTo>
                <a:lnTo>
                  <a:pt x="0" y="707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823591" y="4608317"/>
            <a:ext cx="781685" cy="99060"/>
          </a:xfrm>
          <a:custGeom>
            <a:avLst/>
            <a:gdLst/>
            <a:ahLst/>
            <a:cxnLst/>
            <a:rect l="l" t="t" r="r" b="b"/>
            <a:pathLst>
              <a:path w="781685" h="99060">
                <a:moveTo>
                  <a:pt x="0" y="98149"/>
                </a:moveTo>
                <a:lnTo>
                  <a:pt x="274" y="97899"/>
                </a:lnTo>
                <a:lnTo>
                  <a:pt x="949" y="97374"/>
                </a:lnTo>
                <a:lnTo>
                  <a:pt x="1624" y="96824"/>
                </a:lnTo>
                <a:lnTo>
                  <a:pt x="47915" y="68181"/>
                </a:lnTo>
                <a:lnTo>
                  <a:pt x="101674" y="45924"/>
                </a:lnTo>
                <a:lnTo>
                  <a:pt x="143130" y="32946"/>
                </a:lnTo>
                <a:lnTo>
                  <a:pt x="188233" y="21757"/>
                </a:lnTo>
                <a:lnTo>
                  <a:pt x="236255" y="12612"/>
                </a:lnTo>
                <a:lnTo>
                  <a:pt x="286465" y="5767"/>
                </a:lnTo>
                <a:lnTo>
                  <a:pt x="338131" y="1478"/>
                </a:lnTo>
                <a:lnTo>
                  <a:pt x="390524" y="0"/>
                </a:lnTo>
                <a:lnTo>
                  <a:pt x="442925" y="1515"/>
                </a:lnTo>
                <a:lnTo>
                  <a:pt x="494594" y="5843"/>
                </a:lnTo>
                <a:lnTo>
                  <a:pt x="544802" y="12728"/>
                </a:lnTo>
                <a:lnTo>
                  <a:pt x="592820" y="21914"/>
                </a:lnTo>
                <a:lnTo>
                  <a:pt x="637920" y="33148"/>
                </a:lnTo>
                <a:lnTo>
                  <a:pt x="679373" y="46174"/>
                </a:lnTo>
                <a:lnTo>
                  <a:pt x="733132" y="68506"/>
                </a:lnTo>
                <a:lnTo>
                  <a:pt x="774573" y="93424"/>
                </a:lnTo>
                <a:lnTo>
                  <a:pt x="775998" y="94524"/>
                </a:lnTo>
                <a:lnTo>
                  <a:pt x="777398" y="95599"/>
                </a:lnTo>
                <a:lnTo>
                  <a:pt x="778748" y="96699"/>
                </a:lnTo>
                <a:lnTo>
                  <a:pt x="779448" y="97224"/>
                </a:lnTo>
                <a:lnTo>
                  <a:pt x="780098" y="97774"/>
                </a:lnTo>
                <a:lnTo>
                  <a:pt x="780773" y="98324"/>
                </a:lnTo>
                <a:lnTo>
                  <a:pt x="781173" y="9867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801191" y="4698317"/>
            <a:ext cx="36195" cy="45720"/>
          </a:xfrm>
          <a:custGeom>
            <a:avLst/>
            <a:gdLst/>
            <a:ahLst/>
            <a:cxnLst/>
            <a:rect l="l" t="t" r="r" b="b"/>
            <a:pathLst>
              <a:path w="36195" h="45720">
                <a:moveTo>
                  <a:pt x="0" y="45124"/>
                </a:moveTo>
                <a:lnTo>
                  <a:pt x="8949" y="0"/>
                </a:lnTo>
                <a:lnTo>
                  <a:pt x="35849" y="16299"/>
                </a:lnTo>
                <a:lnTo>
                  <a:pt x="0" y="451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801191" y="4698317"/>
            <a:ext cx="36195" cy="45720"/>
          </a:xfrm>
          <a:custGeom>
            <a:avLst/>
            <a:gdLst/>
            <a:ahLst/>
            <a:cxnLst/>
            <a:rect l="l" t="t" r="r" b="b"/>
            <a:pathLst>
              <a:path w="36195" h="45720">
                <a:moveTo>
                  <a:pt x="8949" y="0"/>
                </a:moveTo>
                <a:lnTo>
                  <a:pt x="0" y="45124"/>
                </a:lnTo>
                <a:lnTo>
                  <a:pt x="35849" y="16299"/>
                </a:lnTo>
                <a:lnTo>
                  <a:pt x="8949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591289" y="4698867"/>
            <a:ext cx="36195" cy="45720"/>
          </a:xfrm>
          <a:custGeom>
            <a:avLst/>
            <a:gdLst/>
            <a:ahLst/>
            <a:cxnLst/>
            <a:rect l="l" t="t" r="r" b="b"/>
            <a:pathLst>
              <a:path w="36195" h="45720">
                <a:moveTo>
                  <a:pt x="35799" y="45149"/>
                </a:moveTo>
                <a:lnTo>
                  <a:pt x="0" y="16249"/>
                </a:lnTo>
                <a:lnTo>
                  <a:pt x="26974" y="0"/>
                </a:lnTo>
                <a:lnTo>
                  <a:pt x="35799" y="451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591289" y="4698867"/>
            <a:ext cx="36195" cy="45720"/>
          </a:xfrm>
          <a:custGeom>
            <a:avLst/>
            <a:gdLst/>
            <a:ahLst/>
            <a:cxnLst/>
            <a:rect l="l" t="t" r="r" b="b"/>
            <a:pathLst>
              <a:path w="36195" h="45720">
                <a:moveTo>
                  <a:pt x="0" y="16249"/>
                </a:moveTo>
                <a:lnTo>
                  <a:pt x="35799" y="45149"/>
                </a:lnTo>
                <a:lnTo>
                  <a:pt x="26974" y="0"/>
                </a:lnTo>
                <a:lnTo>
                  <a:pt x="0" y="162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359442" y="4393971"/>
            <a:ext cx="1666875" cy="269240"/>
          </a:xfrm>
          <a:custGeom>
            <a:avLst/>
            <a:gdLst/>
            <a:ahLst/>
            <a:cxnLst/>
            <a:rect l="l" t="t" r="r" b="b"/>
            <a:pathLst>
              <a:path w="1666875" h="269239">
                <a:moveTo>
                  <a:pt x="0" y="104921"/>
                </a:moveTo>
                <a:lnTo>
                  <a:pt x="72551" y="76339"/>
                </a:lnTo>
                <a:lnTo>
                  <a:pt x="118521" y="63218"/>
                </a:lnTo>
                <a:lnTo>
                  <a:pt x="170806" y="50785"/>
                </a:lnTo>
                <a:lnTo>
                  <a:pt x="228774" y="39246"/>
                </a:lnTo>
                <a:lnTo>
                  <a:pt x="270258" y="32149"/>
                </a:lnTo>
                <a:lnTo>
                  <a:pt x="313800" y="25597"/>
                </a:lnTo>
                <a:lnTo>
                  <a:pt x="359211" y="19650"/>
                </a:lnTo>
                <a:lnTo>
                  <a:pt x="406305" y="14368"/>
                </a:lnTo>
                <a:lnTo>
                  <a:pt x="454896" y="9812"/>
                </a:lnTo>
                <a:lnTo>
                  <a:pt x="504795" y="6040"/>
                </a:lnTo>
                <a:lnTo>
                  <a:pt x="555817" y="3113"/>
                </a:lnTo>
                <a:lnTo>
                  <a:pt x="607775" y="1090"/>
                </a:lnTo>
                <a:lnTo>
                  <a:pt x="660481" y="33"/>
                </a:lnTo>
                <a:lnTo>
                  <a:pt x="713749" y="0"/>
                </a:lnTo>
                <a:lnTo>
                  <a:pt x="767392" y="1051"/>
                </a:lnTo>
                <a:lnTo>
                  <a:pt x="821223" y="3246"/>
                </a:lnTo>
                <a:lnTo>
                  <a:pt x="875048" y="6623"/>
                </a:lnTo>
                <a:lnTo>
                  <a:pt x="928688" y="11163"/>
                </a:lnTo>
                <a:lnTo>
                  <a:pt x="981954" y="16826"/>
                </a:lnTo>
                <a:lnTo>
                  <a:pt x="1034659" y="23572"/>
                </a:lnTo>
                <a:lnTo>
                  <a:pt x="1086618" y="31360"/>
                </a:lnTo>
                <a:lnTo>
                  <a:pt x="1137641" y="40149"/>
                </a:lnTo>
                <a:lnTo>
                  <a:pt x="1187542" y="49899"/>
                </a:lnTo>
                <a:lnTo>
                  <a:pt x="1236135" y="60570"/>
                </a:lnTo>
                <a:lnTo>
                  <a:pt x="1283231" y="72120"/>
                </a:lnTo>
                <a:lnTo>
                  <a:pt x="1328644" y="84510"/>
                </a:lnTo>
                <a:lnTo>
                  <a:pt x="1372187" y="97699"/>
                </a:lnTo>
                <a:lnTo>
                  <a:pt x="1413672" y="111646"/>
                </a:lnTo>
                <a:lnTo>
                  <a:pt x="1471626" y="133898"/>
                </a:lnTo>
                <a:lnTo>
                  <a:pt x="1523906" y="157627"/>
                </a:lnTo>
                <a:lnTo>
                  <a:pt x="1569881" y="182696"/>
                </a:lnTo>
                <a:lnTo>
                  <a:pt x="1608921" y="208971"/>
                </a:lnTo>
                <a:lnTo>
                  <a:pt x="1640368" y="236324"/>
                </a:lnTo>
                <a:lnTo>
                  <a:pt x="1664396" y="265795"/>
                </a:lnTo>
                <a:lnTo>
                  <a:pt x="1665171" y="266995"/>
                </a:lnTo>
                <a:lnTo>
                  <a:pt x="1665896" y="268195"/>
                </a:lnTo>
                <a:lnTo>
                  <a:pt x="1666246" y="26877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328791" y="44877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624"/>
                </a:moveTo>
                <a:lnTo>
                  <a:pt x="19549" y="0"/>
                </a:lnTo>
                <a:lnTo>
                  <a:pt x="41749" y="22299"/>
                </a:lnTo>
                <a:lnTo>
                  <a:pt x="0" y="416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328791" y="44877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19549" y="0"/>
                </a:moveTo>
                <a:lnTo>
                  <a:pt x="0" y="41624"/>
                </a:lnTo>
                <a:lnTo>
                  <a:pt x="41749" y="22299"/>
                </a:lnTo>
                <a:lnTo>
                  <a:pt x="19549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010638" y="4658118"/>
            <a:ext cx="30480" cy="46355"/>
          </a:xfrm>
          <a:custGeom>
            <a:avLst/>
            <a:gdLst/>
            <a:ahLst/>
            <a:cxnLst/>
            <a:rect l="l" t="t" r="r" b="b"/>
            <a:pathLst>
              <a:path w="30479" h="46354">
                <a:moveTo>
                  <a:pt x="27699" y="45949"/>
                </a:moveTo>
                <a:lnTo>
                  <a:pt x="0" y="9224"/>
                </a:lnTo>
                <a:lnTo>
                  <a:pt x="30099" y="0"/>
                </a:lnTo>
                <a:lnTo>
                  <a:pt x="27699" y="459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010637" y="4658118"/>
            <a:ext cx="30480" cy="46355"/>
          </a:xfrm>
          <a:custGeom>
            <a:avLst/>
            <a:gdLst/>
            <a:ahLst/>
            <a:cxnLst/>
            <a:rect l="l" t="t" r="r" b="b"/>
            <a:pathLst>
              <a:path w="30479" h="46354">
                <a:moveTo>
                  <a:pt x="0" y="9224"/>
                </a:moveTo>
                <a:lnTo>
                  <a:pt x="27699" y="45949"/>
                </a:lnTo>
                <a:lnTo>
                  <a:pt x="30099" y="0"/>
                </a:lnTo>
                <a:lnTo>
                  <a:pt x="0" y="92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647448" y="4711856"/>
            <a:ext cx="182308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Corresponding pairs of  downsampling and  upsampling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layers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C510B939-62B4-4D9A-8EB1-3F1C1D3A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5" y="274638"/>
            <a:ext cx="8912234" cy="1143000"/>
          </a:xfrm>
        </p:spPr>
        <p:txBody>
          <a:bodyPr>
            <a:normAutofit fontScale="90000"/>
          </a:bodyPr>
          <a:lstStyle/>
          <a:p>
            <a:r>
              <a:rPr lang="en-US" spc="-5" dirty="0"/>
              <a:t>In-Network </a:t>
            </a:r>
            <a:r>
              <a:rPr lang="en-US" spc="-5" dirty="0" err="1"/>
              <a:t>upsampling</a:t>
            </a:r>
            <a:r>
              <a:rPr lang="en-US" spc="-5" dirty="0"/>
              <a:t>: </a:t>
            </a:r>
            <a:r>
              <a:rPr lang="en-US" dirty="0"/>
              <a:t>“Max</a:t>
            </a:r>
            <a:r>
              <a:rPr lang="en-US" spc="-95" dirty="0"/>
              <a:t> </a:t>
            </a:r>
            <a:r>
              <a:rPr lang="en-US" spc="-5" dirty="0" err="1"/>
              <a:t>Unpooling</a:t>
            </a:r>
            <a:r>
              <a:rPr lang="en-US" spc="-5" dirty="0"/>
              <a:t>”</a:t>
            </a:r>
            <a:endParaRPr lang="en-US" dirty="0"/>
          </a:p>
        </p:txBody>
      </p:sp>
      <p:sp>
        <p:nvSpPr>
          <p:cNvPr id="114" name="object 79">
            <a:extLst>
              <a:ext uri="{FF2B5EF4-FFF2-40B4-BE49-F238E27FC236}">
                <a16:creationId xmlns:a16="http://schemas.microsoft.com/office/drawing/2014/main" id="{9B633E65-81AF-4F78-AA4E-22C233A22D68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4C6ECE6-4634-4EF8-99CE-10FED74E8B30}"/>
              </a:ext>
            </a:extLst>
          </p:cNvPr>
          <p:cNvGrpSpPr/>
          <p:nvPr/>
        </p:nvGrpSpPr>
        <p:grpSpPr>
          <a:xfrm>
            <a:off x="2017495" y="2873912"/>
            <a:ext cx="4950247" cy="31750"/>
            <a:chOff x="2017495" y="2873912"/>
            <a:chExt cx="4950247" cy="3175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FCAA900-5757-4E07-824C-39F45737904F}"/>
                </a:ext>
              </a:extLst>
            </p:cNvPr>
            <p:cNvGrpSpPr/>
            <p:nvPr/>
          </p:nvGrpSpPr>
          <p:grpSpPr>
            <a:xfrm>
              <a:off x="2017495" y="2873912"/>
              <a:ext cx="447166" cy="31750"/>
              <a:chOff x="2017495" y="3264562"/>
              <a:chExt cx="447166" cy="31750"/>
            </a:xfrm>
          </p:grpSpPr>
          <p:sp>
            <p:nvSpPr>
              <p:cNvPr id="116" name="object 7">
                <a:extLst>
                  <a:ext uri="{FF2B5EF4-FFF2-40B4-BE49-F238E27FC236}">
                    <a16:creationId xmlns:a16="http://schemas.microsoft.com/office/drawing/2014/main" id="{58DFA03E-EF0B-43B9-9975-B31C15B364B6}"/>
                  </a:ext>
                </a:extLst>
              </p:cNvPr>
              <p:cNvSpPr/>
              <p:nvPr/>
            </p:nvSpPr>
            <p:spPr>
              <a:xfrm>
                <a:off x="2017495" y="3280295"/>
                <a:ext cx="403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60">
                    <a:moveTo>
                      <a:pt x="0" y="0"/>
                    </a:moveTo>
                    <a:lnTo>
                      <a:pt x="403349" y="0"/>
                    </a:lnTo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object 8">
                <a:extLst>
                  <a:ext uri="{FF2B5EF4-FFF2-40B4-BE49-F238E27FC236}">
                    <a16:creationId xmlns:a16="http://schemas.microsoft.com/office/drawing/2014/main" id="{085A00A7-0792-45A8-8B90-F8084512D6AB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0" y="0"/>
                    </a:lnTo>
                    <a:lnTo>
                      <a:pt x="43224" y="15732"/>
                    </a:lnTo>
                    <a:lnTo>
                      <a:pt x="0" y="31464"/>
                    </a:lnTo>
                    <a:close/>
                  </a:path>
                </a:pathLst>
              </a:custGeom>
              <a:solidFill>
                <a:srgbClr val="666666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object 9">
                <a:extLst>
                  <a:ext uri="{FF2B5EF4-FFF2-40B4-BE49-F238E27FC236}">
                    <a16:creationId xmlns:a16="http://schemas.microsoft.com/office/drawing/2014/main" id="{C51E4248-4014-475B-85DB-90B8B7E34498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43224" y="15732"/>
                    </a:lnTo>
                    <a:lnTo>
                      <a:pt x="0" y="0"/>
                    </a:lnTo>
                    <a:lnTo>
                      <a:pt x="0" y="31464"/>
                    </a:lnTo>
                    <a:close/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9260A1B-2D6E-446F-83B1-635EA0A9B2AB}"/>
                </a:ext>
              </a:extLst>
            </p:cNvPr>
            <p:cNvGrpSpPr/>
            <p:nvPr/>
          </p:nvGrpSpPr>
          <p:grpSpPr>
            <a:xfrm>
              <a:off x="3550721" y="2873912"/>
              <a:ext cx="447166" cy="31750"/>
              <a:chOff x="2017495" y="3264562"/>
              <a:chExt cx="447166" cy="31750"/>
            </a:xfrm>
          </p:grpSpPr>
          <p:sp>
            <p:nvSpPr>
              <p:cNvPr id="120" name="object 7">
                <a:extLst>
                  <a:ext uri="{FF2B5EF4-FFF2-40B4-BE49-F238E27FC236}">
                    <a16:creationId xmlns:a16="http://schemas.microsoft.com/office/drawing/2014/main" id="{0759C5A5-E636-469A-986A-8A6373CAD4FE}"/>
                  </a:ext>
                </a:extLst>
              </p:cNvPr>
              <p:cNvSpPr/>
              <p:nvPr/>
            </p:nvSpPr>
            <p:spPr>
              <a:xfrm>
                <a:off x="2017495" y="3280295"/>
                <a:ext cx="403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60">
                    <a:moveTo>
                      <a:pt x="0" y="0"/>
                    </a:moveTo>
                    <a:lnTo>
                      <a:pt x="403349" y="0"/>
                    </a:lnTo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object 8">
                <a:extLst>
                  <a:ext uri="{FF2B5EF4-FFF2-40B4-BE49-F238E27FC236}">
                    <a16:creationId xmlns:a16="http://schemas.microsoft.com/office/drawing/2014/main" id="{E1CCE440-DA8E-488B-93F2-DE6AB482ACF9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0" y="0"/>
                    </a:lnTo>
                    <a:lnTo>
                      <a:pt x="43224" y="15732"/>
                    </a:lnTo>
                    <a:lnTo>
                      <a:pt x="0" y="31464"/>
                    </a:lnTo>
                    <a:close/>
                  </a:path>
                </a:pathLst>
              </a:custGeom>
              <a:solidFill>
                <a:srgbClr val="666666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object 9">
                <a:extLst>
                  <a:ext uri="{FF2B5EF4-FFF2-40B4-BE49-F238E27FC236}">
                    <a16:creationId xmlns:a16="http://schemas.microsoft.com/office/drawing/2014/main" id="{A1E0B42C-73A2-494A-ADDE-5D6C6FAC9338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43224" y="15732"/>
                    </a:lnTo>
                    <a:lnTo>
                      <a:pt x="0" y="0"/>
                    </a:lnTo>
                    <a:lnTo>
                      <a:pt x="0" y="31464"/>
                    </a:lnTo>
                    <a:close/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7387598-8E68-4459-9CE0-556A80F397B0}"/>
                </a:ext>
              </a:extLst>
            </p:cNvPr>
            <p:cNvGrpSpPr/>
            <p:nvPr/>
          </p:nvGrpSpPr>
          <p:grpSpPr>
            <a:xfrm>
              <a:off x="4894510" y="2873912"/>
              <a:ext cx="447166" cy="31750"/>
              <a:chOff x="2017495" y="3264562"/>
              <a:chExt cx="447166" cy="31750"/>
            </a:xfrm>
          </p:grpSpPr>
          <p:sp>
            <p:nvSpPr>
              <p:cNvPr id="124" name="object 7">
                <a:extLst>
                  <a:ext uri="{FF2B5EF4-FFF2-40B4-BE49-F238E27FC236}">
                    <a16:creationId xmlns:a16="http://schemas.microsoft.com/office/drawing/2014/main" id="{F5F97C6A-DB7C-4A02-A2A6-F6326F954137}"/>
                  </a:ext>
                </a:extLst>
              </p:cNvPr>
              <p:cNvSpPr/>
              <p:nvPr/>
            </p:nvSpPr>
            <p:spPr>
              <a:xfrm>
                <a:off x="2017495" y="3280295"/>
                <a:ext cx="403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60">
                    <a:moveTo>
                      <a:pt x="0" y="0"/>
                    </a:moveTo>
                    <a:lnTo>
                      <a:pt x="403349" y="0"/>
                    </a:lnTo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object 8">
                <a:extLst>
                  <a:ext uri="{FF2B5EF4-FFF2-40B4-BE49-F238E27FC236}">
                    <a16:creationId xmlns:a16="http://schemas.microsoft.com/office/drawing/2014/main" id="{5217D27E-E607-443F-A6AA-9EEDD025581F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0" y="0"/>
                    </a:lnTo>
                    <a:lnTo>
                      <a:pt x="43224" y="15732"/>
                    </a:lnTo>
                    <a:lnTo>
                      <a:pt x="0" y="31464"/>
                    </a:lnTo>
                    <a:close/>
                  </a:path>
                </a:pathLst>
              </a:custGeom>
              <a:solidFill>
                <a:srgbClr val="666666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object 9">
                <a:extLst>
                  <a:ext uri="{FF2B5EF4-FFF2-40B4-BE49-F238E27FC236}">
                    <a16:creationId xmlns:a16="http://schemas.microsoft.com/office/drawing/2014/main" id="{BD48D0BD-450C-476D-97A7-0F9189225309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43224" y="15732"/>
                    </a:lnTo>
                    <a:lnTo>
                      <a:pt x="0" y="0"/>
                    </a:lnTo>
                    <a:lnTo>
                      <a:pt x="0" y="31464"/>
                    </a:lnTo>
                    <a:close/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F58CAEE-C14B-43B3-83DD-2B9B8ACC3740}"/>
                </a:ext>
              </a:extLst>
            </p:cNvPr>
            <p:cNvGrpSpPr/>
            <p:nvPr/>
          </p:nvGrpSpPr>
          <p:grpSpPr>
            <a:xfrm>
              <a:off x="6520576" y="2873912"/>
              <a:ext cx="447166" cy="31750"/>
              <a:chOff x="2017495" y="3264562"/>
              <a:chExt cx="447166" cy="31750"/>
            </a:xfrm>
          </p:grpSpPr>
          <p:sp>
            <p:nvSpPr>
              <p:cNvPr id="128" name="object 7">
                <a:extLst>
                  <a:ext uri="{FF2B5EF4-FFF2-40B4-BE49-F238E27FC236}">
                    <a16:creationId xmlns:a16="http://schemas.microsoft.com/office/drawing/2014/main" id="{CDB2D813-D8F1-451C-95E8-55025EEF345D}"/>
                  </a:ext>
                </a:extLst>
              </p:cNvPr>
              <p:cNvSpPr/>
              <p:nvPr/>
            </p:nvSpPr>
            <p:spPr>
              <a:xfrm>
                <a:off x="2017495" y="3280295"/>
                <a:ext cx="403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60">
                    <a:moveTo>
                      <a:pt x="0" y="0"/>
                    </a:moveTo>
                    <a:lnTo>
                      <a:pt x="403349" y="0"/>
                    </a:lnTo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object 8">
                <a:extLst>
                  <a:ext uri="{FF2B5EF4-FFF2-40B4-BE49-F238E27FC236}">
                    <a16:creationId xmlns:a16="http://schemas.microsoft.com/office/drawing/2014/main" id="{E3244129-BEBE-4DF2-8D84-7DCE478C08B9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0" y="0"/>
                    </a:lnTo>
                    <a:lnTo>
                      <a:pt x="43224" y="15732"/>
                    </a:lnTo>
                    <a:lnTo>
                      <a:pt x="0" y="31464"/>
                    </a:lnTo>
                    <a:close/>
                  </a:path>
                </a:pathLst>
              </a:custGeom>
              <a:solidFill>
                <a:srgbClr val="666666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object 9">
                <a:extLst>
                  <a:ext uri="{FF2B5EF4-FFF2-40B4-BE49-F238E27FC236}">
                    <a16:creationId xmlns:a16="http://schemas.microsoft.com/office/drawing/2014/main" id="{53337259-BDF7-4826-8C87-12C17A862BEF}"/>
                  </a:ext>
                </a:extLst>
              </p:cNvPr>
              <p:cNvSpPr/>
              <p:nvPr/>
            </p:nvSpPr>
            <p:spPr>
              <a:xfrm>
                <a:off x="2420846" y="3264562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64"/>
                    </a:moveTo>
                    <a:lnTo>
                      <a:pt x="43224" y="15732"/>
                    </a:lnTo>
                    <a:lnTo>
                      <a:pt x="0" y="0"/>
                    </a:lnTo>
                    <a:lnTo>
                      <a:pt x="0" y="31464"/>
                    </a:lnTo>
                    <a:close/>
                  </a:path>
                </a:pathLst>
              </a:custGeom>
              <a:ln w="9524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8012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109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2341" y="1908299"/>
            <a:ext cx="4408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 x 3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transpose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convolution, stride 2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pad</a:t>
            </a:r>
            <a:r>
              <a:rPr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40184" y="3269258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875489" y="4567353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1868" y="4567353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922828" y="2908609"/>
          <a:ext cx="1531619" cy="156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EE98A534-CD11-4AE3-97D8-1242F2CE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Learnable </a:t>
            </a:r>
            <a:r>
              <a:rPr lang="en-US" spc="-5" dirty="0" err="1"/>
              <a:t>Upsampling</a:t>
            </a:r>
            <a:r>
              <a:rPr lang="en-US" spc="-5" dirty="0"/>
              <a:t>: </a:t>
            </a:r>
            <a:br>
              <a:rPr lang="en-US" spc="-5" dirty="0"/>
            </a:br>
            <a:r>
              <a:rPr lang="en-US" spc="-5" dirty="0"/>
              <a:t>Transpose</a:t>
            </a:r>
            <a:r>
              <a:rPr lang="en-US" spc="-90" dirty="0"/>
              <a:t> </a:t>
            </a:r>
            <a:r>
              <a:rPr lang="en-US" spc="-5" dirty="0"/>
              <a:t>Convolution</a:t>
            </a:r>
            <a:endParaRPr lang="en-US" dirty="0"/>
          </a:p>
        </p:txBody>
      </p:sp>
      <p:sp>
        <p:nvSpPr>
          <p:cNvPr id="14" name="object 79">
            <a:extLst>
              <a:ext uri="{FF2B5EF4-FFF2-40B4-BE49-F238E27FC236}">
                <a16:creationId xmlns:a16="http://schemas.microsoft.com/office/drawing/2014/main" id="{D62750C4-E264-4AB6-8B8A-66AB43217E73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215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8777" y="76200"/>
            <a:ext cx="8971085" cy="838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Histograms of oriented gradients (HOG)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98" y="3497263"/>
            <a:ext cx="134302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536445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327" y="2667000"/>
            <a:ext cx="261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Orientation: 9 bins (for unsigned angles)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6888" y="2752055"/>
            <a:ext cx="216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Histograms in 8x8 pixel cells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6577013"/>
            <a:ext cx="2362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Adapted from Pete Barnum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Navneet Dalal and Bill Triggs, Histograms of Oriented Gradients for Human Detection, CVPR05</a:t>
            </a:r>
          </a:p>
        </p:txBody>
      </p:sp>
      <p:sp>
        <p:nvSpPr>
          <p:cNvPr id="5" name="Rectangle 4"/>
          <p:cNvSpPr/>
          <p:nvPr/>
        </p:nvSpPr>
        <p:spPr>
          <a:xfrm>
            <a:off x="590235" y="5152885"/>
            <a:ext cx="3995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Votes weighted by magnitude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2978" y="2005250"/>
            <a:ext cx="4011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Divide image into 8x8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7"/>
          <a:stretch/>
        </p:blipFill>
        <p:spPr bwMode="auto">
          <a:xfrm>
            <a:off x="6112249" y="2005250"/>
            <a:ext cx="1783522" cy="354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13D62-FC67-45AA-B446-CC2AD893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6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40184" y="3269258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875489" y="4567353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71868" y="4567353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19915" y="2523392"/>
          <a:ext cx="1920238" cy="193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7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7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927470" y="3103595"/>
            <a:ext cx="1282065" cy="0"/>
          </a:xfrm>
          <a:custGeom>
            <a:avLst/>
            <a:gdLst/>
            <a:ahLst/>
            <a:cxnLst/>
            <a:rect l="l" t="t" r="r" b="b"/>
            <a:pathLst>
              <a:path w="1282064">
                <a:moveTo>
                  <a:pt x="0" y="0"/>
                </a:moveTo>
                <a:lnTo>
                  <a:pt x="12814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4630" y="3042111"/>
            <a:ext cx="158249" cy="12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2497" y="3273480"/>
            <a:ext cx="883919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gives  weight for  filter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02341" y="1908299"/>
            <a:ext cx="4408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 x 3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transpose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convolution, stride 2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pad</a:t>
            </a:r>
            <a:r>
              <a:rPr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210B2D5-9728-480D-9B67-FF9452D4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Learnable </a:t>
            </a:r>
            <a:r>
              <a:rPr lang="en-US" spc="-5" dirty="0" err="1"/>
              <a:t>Upsampling</a:t>
            </a:r>
            <a:r>
              <a:rPr lang="en-US" spc="-5" dirty="0"/>
              <a:t>: </a:t>
            </a:r>
            <a:br>
              <a:rPr lang="en-US" spc="-5" dirty="0"/>
            </a:br>
            <a:r>
              <a:rPr lang="en-US" spc="-5" dirty="0"/>
              <a:t>Transpose</a:t>
            </a:r>
            <a:r>
              <a:rPr lang="en-US" spc="-90" dirty="0"/>
              <a:t> </a:t>
            </a:r>
            <a:r>
              <a:rPr lang="en-US" spc="-5" dirty="0"/>
              <a:t>Convolution</a:t>
            </a:r>
            <a:endParaRPr lang="en-US" dirty="0"/>
          </a:p>
        </p:txBody>
      </p:sp>
      <p:sp>
        <p:nvSpPr>
          <p:cNvPr id="17" name="object 79">
            <a:extLst>
              <a:ext uri="{FF2B5EF4-FFF2-40B4-BE49-F238E27FC236}">
                <a16:creationId xmlns:a16="http://schemas.microsoft.com/office/drawing/2014/main" id="{2F1952BB-86BF-4F35-942E-03CA342649C2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268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40184" y="3269258"/>
          <a:ext cx="76581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C8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875489" y="4567353"/>
            <a:ext cx="9029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71868" y="4567353"/>
            <a:ext cx="1041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Output: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 x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27589" y="2908621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90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10439" y="2908621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90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93288" y="2908621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90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6137" y="2908621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90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58987" y="2908621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90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22841" y="2913370"/>
            <a:ext cx="1541145" cy="0"/>
          </a:xfrm>
          <a:custGeom>
            <a:avLst/>
            <a:gdLst/>
            <a:ahLst/>
            <a:cxnLst/>
            <a:rect l="l" t="t" r="r" b="b"/>
            <a:pathLst>
              <a:path w="1541145">
                <a:moveTo>
                  <a:pt x="0" y="0"/>
                </a:moveTo>
                <a:lnTo>
                  <a:pt x="1540896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22841" y="3305770"/>
            <a:ext cx="1541145" cy="0"/>
          </a:xfrm>
          <a:custGeom>
            <a:avLst/>
            <a:gdLst/>
            <a:ahLst/>
            <a:cxnLst/>
            <a:rect l="l" t="t" r="r" b="b"/>
            <a:pathLst>
              <a:path w="1541145">
                <a:moveTo>
                  <a:pt x="0" y="0"/>
                </a:moveTo>
                <a:lnTo>
                  <a:pt x="1540896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22841" y="3698169"/>
            <a:ext cx="1541145" cy="0"/>
          </a:xfrm>
          <a:custGeom>
            <a:avLst/>
            <a:gdLst/>
            <a:ahLst/>
            <a:cxnLst/>
            <a:rect l="l" t="t" r="r" b="b"/>
            <a:pathLst>
              <a:path w="1541145">
                <a:moveTo>
                  <a:pt x="0" y="0"/>
                </a:moveTo>
                <a:lnTo>
                  <a:pt x="1540896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22841" y="4090568"/>
            <a:ext cx="1541145" cy="0"/>
          </a:xfrm>
          <a:custGeom>
            <a:avLst/>
            <a:gdLst/>
            <a:ahLst/>
            <a:cxnLst/>
            <a:rect l="l" t="t" r="r" b="b"/>
            <a:pathLst>
              <a:path w="1541145">
                <a:moveTo>
                  <a:pt x="0" y="0"/>
                </a:moveTo>
                <a:lnTo>
                  <a:pt x="1540896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22841" y="4482967"/>
            <a:ext cx="1541145" cy="0"/>
          </a:xfrm>
          <a:custGeom>
            <a:avLst/>
            <a:gdLst/>
            <a:ahLst/>
            <a:cxnLst/>
            <a:rect l="l" t="t" r="r" b="b"/>
            <a:pathLst>
              <a:path w="1541145">
                <a:moveTo>
                  <a:pt x="0" y="0"/>
                </a:moveTo>
                <a:lnTo>
                  <a:pt x="1540896" y="0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38966" y="2542441"/>
            <a:ext cx="1153795" cy="1087120"/>
          </a:xfrm>
          <a:custGeom>
            <a:avLst/>
            <a:gdLst/>
            <a:ahLst/>
            <a:cxnLst/>
            <a:rect l="l" t="t" r="r" b="b"/>
            <a:pathLst>
              <a:path w="1153795" h="1087120">
                <a:moveTo>
                  <a:pt x="0" y="0"/>
                </a:moveTo>
                <a:lnTo>
                  <a:pt x="1153797" y="0"/>
                </a:lnTo>
                <a:lnTo>
                  <a:pt x="1153797" y="1086602"/>
                </a:lnTo>
                <a:lnTo>
                  <a:pt x="0" y="108660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05190" y="2542441"/>
            <a:ext cx="1153795" cy="1087120"/>
          </a:xfrm>
          <a:custGeom>
            <a:avLst/>
            <a:gdLst/>
            <a:ahLst/>
            <a:cxnLst/>
            <a:rect l="l" t="t" r="r" b="b"/>
            <a:pathLst>
              <a:path w="1153795" h="1087120">
                <a:moveTo>
                  <a:pt x="0" y="0"/>
                </a:moveTo>
                <a:lnTo>
                  <a:pt x="1153797" y="0"/>
                </a:lnTo>
                <a:lnTo>
                  <a:pt x="1153797" y="1086602"/>
                </a:lnTo>
                <a:lnTo>
                  <a:pt x="0" y="108660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27470" y="3103595"/>
            <a:ext cx="1282065" cy="0"/>
          </a:xfrm>
          <a:custGeom>
            <a:avLst/>
            <a:gdLst/>
            <a:ahLst/>
            <a:cxnLst/>
            <a:rect l="l" t="t" r="r" b="b"/>
            <a:pathLst>
              <a:path w="1282064">
                <a:moveTo>
                  <a:pt x="0" y="0"/>
                </a:moveTo>
                <a:lnTo>
                  <a:pt x="12814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94630" y="3042111"/>
            <a:ext cx="158249" cy="12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2497" y="3273480"/>
            <a:ext cx="883919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Input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gives  weight for  filter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90039" y="2142673"/>
            <a:ext cx="1383665" cy="789305"/>
          </a:xfrm>
          <a:custGeom>
            <a:avLst/>
            <a:gdLst/>
            <a:ahLst/>
            <a:cxnLst/>
            <a:rect l="l" t="t" r="r" b="b"/>
            <a:pathLst>
              <a:path w="1383665" h="789305">
                <a:moveTo>
                  <a:pt x="1383447" y="0"/>
                </a:moveTo>
                <a:lnTo>
                  <a:pt x="0" y="788685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63102" y="2876069"/>
            <a:ext cx="164599" cy="133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6514" y="1836285"/>
            <a:ext cx="124079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Sum where  output</a:t>
            </a:r>
            <a:r>
              <a:rPr sz="14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overlaps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111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02341" y="1908299"/>
            <a:ext cx="4408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 x 3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transpose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convolution, stride 2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pad</a:t>
            </a:r>
            <a:r>
              <a:rPr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28711" y="3032383"/>
            <a:ext cx="19018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Filter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moves 2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pixels in  the </a:t>
            </a:r>
            <a:r>
              <a:rPr sz="1400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output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 for every one  pixel in the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u="heavy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input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8711" y="3870582"/>
            <a:ext cx="206819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Stride gives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ratio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between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movement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 output and  input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7024533-767E-40BB-BE4B-F3B44B19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Learnable </a:t>
            </a:r>
            <a:r>
              <a:rPr lang="en-US" spc="-5" dirty="0" err="1"/>
              <a:t>Upsampling</a:t>
            </a:r>
            <a:r>
              <a:rPr lang="en-US" spc="-5" dirty="0"/>
              <a:t>: </a:t>
            </a:r>
            <a:br>
              <a:rPr lang="en-US" spc="-5" dirty="0"/>
            </a:br>
            <a:r>
              <a:rPr lang="en-US" spc="-5" dirty="0"/>
              <a:t>Transpose</a:t>
            </a:r>
            <a:r>
              <a:rPr lang="en-US" spc="-90" dirty="0"/>
              <a:t> </a:t>
            </a:r>
            <a:r>
              <a:rPr lang="en-US" spc="-5" dirty="0"/>
              <a:t>Convolution</a:t>
            </a:r>
            <a:endParaRPr lang="en-US" dirty="0"/>
          </a:p>
        </p:txBody>
      </p:sp>
      <p:sp>
        <p:nvSpPr>
          <p:cNvPr id="33" name="object 79">
            <a:extLst>
              <a:ext uri="{FF2B5EF4-FFF2-40B4-BE49-F238E27FC236}">
                <a16:creationId xmlns:a16="http://schemas.microsoft.com/office/drawing/2014/main" id="{1470E773-CC87-4BBF-8E09-2647E6512C82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301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8E004929-9CCF-4E84-8112-9028082C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Transpose Convolution: 1D</a:t>
            </a:r>
            <a:r>
              <a:rPr lang="en-US" spc="-90" dirty="0"/>
              <a:t> </a:t>
            </a:r>
            <a:r>
              <a:rPr lang="en-US" spc="-5" dirty="0"/>
              <a:t>Example</a:t>
            </a:r>
            <a:endParaRPr lang="en-US"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7699" y="3200396"/>
            <a:ext cx="501015" cy="448841"/>
          </a:xfrm>
          <a:prstGeom prst="rect">
            <a:avLst/>
          </a:prstGeom>
          <a:solidFill>
            <a:srgbClr val="F4CCCC"/>
          </a:solidFill>
          <a:ln w="9524">
            <a:solidFill>
              <a:srgbClr val="9E9E9E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165100">
              <a:spcBef>
                <a:spcPts val="6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699" y="3745195"/>
            <a:ext cx="501015" cy="448841"/>
          </a:xfrm>
          <a:prstGeom prst="rect">
            <a:avLst/>
          </a:prstGeom>
          <a:solidFill>
            <a:srgbClr val="C8DAF7"/>
          </a:solidFill>
          <a:ln w="9524">
            <a:solidFill>
              <a:srgbClr val="9E9E9E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165100">
              <a:spcBef>
                <a:spcPts val="6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02994" y="2923245"/>
            <a:ext cx="0" cy="1644014"/>
          </a:xfrm>
          <a:custGeom>
            <a:avLst/>
            <a:gdLst/>
            <a:ahLst/>
            <a:cxnLst/>
            <a:rect l="l" t="t" r="r" b="b"/>
            <a:pathLst>
              <a:path h="1644014">
                <a:moveTo>
                  <a:pt x="0" y="0"/>
                </a:moveTo>
                <a:lnTo>
                  <a:pt x="0" y="16438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03917" y="2923245"/>
            <a:ext cx="0" cy="1644014"/>
          </a:xfrm>
          <a:custGeom>
            <a:avLst/>
            <a:gdLst/>
            <a:ahLst/>
            <a:cxnLst/>
            <a:rect l="l" t="t" r="r" b="b"/>
            <a:pathLst>
              <a:path h="1644014">
                <a:moveTo>
                  <a:pt x="0" y="0"/>
                </a:moveTo>
                <a:lnTo>
                  <a:pt x="0" y="1643896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2995" y="2927996"/>
            <a:ext cx="501015" cy="448841"/>
          </a:xfrm>
          <a:prstGeom prst="rect">
            <a:avLst/>
          </a:prstGeom>
          <a:ln w="9524">
            <a:solidFill>
              <a:srgbClr val="9E9E9E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algn="ctr">
              <a:spcBef>
                <a:spcPts val="6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2995" y="3472795"/>
            <a:ext cx="501015" cy="448841"/>
          </a:xfrm>
          <a:prstGeom prst="rect">
            <a:avLst/>
          </a:prstGeom>
          <a:ln w="9524">
            <a:solidFill>
              <a:srgbClr val="9E9E9E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algn="ctr">
              <a:spcBef>
                <a:spcPts val="6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2995" y="4017594"/>
            <a:ext cx="501015" cy="448841"/>
          </a:xfrm>
          <a:prstGeom prst="rect">
            <a:avLst/>
          </a:prstGeom>
          <a:ln w="9524">
            <a:solidFill>
              <a:srgbClr val="9E9E9E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algn="ctr">
              <a:spcBef>
                <a:spcPts val="6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094" y="2260257"/>
            <a:ext cx="768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Input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68157" y="2307101"/>
            <a:ext cx="769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Filter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1086" y="1790756"/>
            <a:ext cx="1022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Output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731676" y="2416385"/>
          <a:ext cx="1273174" cy="2757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2850"/>
                        </a:lnSpc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ax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ay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az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874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+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0000FF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bx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38100">
                      <a:solidFill>
                        <a:srgbClr val="0000FF"/>
                      </a:solidFill>
                      <a:prstDash val="solid"/>
                    </a:lnL>
                    <a:lnR w="9525">
                      <a:solidFill>
                        <a:srgbClr val="0000FF"/>
                      </a:solidFill>
                      <a:prstDash val="solid"/>
                    </a:lnR>
                    <a:lnT w="38100">
                      <a:solidFill>
                        <a:srgbClr val="0000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5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0000FF"/>
                      </a:solidFill>
                      <a:prstDash val="solid"/>
                    </a:lnR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065" marB="0">
                    <a:lnL w="38100">
                      <a:solidFill>
                        <a:srgbClr val="0000FF"/>
                      </a:solidFill>
                      <a:prstDash val="solid"/>
                    </a:lnL>
                    <a:lnR w="9525">
                      <a:solidFill>
                        <a:srgbClr val="0000FF"/>
                      </a:solidFill>
                      <a:prstDash val="solid"/>
                    </a:lnR>
                    <a:lnT w="38100">
                      <a:solidFill>
                        <a:srgbClr val="0000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19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by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0000FF"/>
                      </a:solidFill>
                      <a:prstDash val="solid"/>
                    </a:lnL>
                    <a:lnR w="9525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834"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bz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8100">
                      <a:solidFill>
                        <a:srgbClr val="0000FF"/>
                      </a:solidFill>
                      <a:prstDash val="solid"/>
                    </a:lnL>
                    <a:lnR w="9525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3810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360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38100">
                      <a:solidFill>
                        <a:srgbClr val="0000FF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38100">
                      <a:solidFill>
                        <a:srgbClr val="0000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1190023" y="2948821"/>
            <a:ext cx="1765935" cy="240029"/>
          </a:xfrm>
          <a:custGeom>
            <a:avLst/>
            <a:gdLst/>
            <a:ahLst/>
            <a:cxnLst/>
            <a:rect l="l" t="t" r="r" b="b"/>
            <a:pathLst>
              <a:path w="1765935" h="240030">
                <a:moveTo>
                  <a:pt x="0" y="239999"/>
                </a:moveTo>
                <a:lnTo>
                  <a:pt x="1765496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39642" y="2536497"/>
            <a:ext cx="2179320" cy="391795"/>
          </a:xfrm>
          <a:custGeom>
            <a:avLst/>
            <a:gdLst/>
            <a:ahLst/>
            <a:cxnLst/>
            <a:rect l="l" t="t" r="r" b="b"/>
            <a:pathLst>
              <a:path w="2179320" h="391794">
                <a:moveTo>
                  <a:pt x="0" y="391499"/>
                </a:moveTo>
                <a:lnTo>
                  <a:pt x="2179195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9968" y="4004418"/>
            <a:ext cx="2168525" cy="528320"/>
          </a:xfrm>
          <a:custGeom>
            <a:avLst/>
            <a:gdLst/>
            <a:ahLst/>
            <a:cxnLst/>
            <a:rect l="l" t="t" r="r" b="b"/>
            <a:pathLst>
              <a:path w="2168525" h="528320">
                <a:moveTo>
                  <a:pt x="0" y="527698"/>
                </a:moveTo>
                <a:lnTo>
                  <a:pt x="2168395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5022" y="3731719"/>
            <a:ext cx="1720850" cy="810260"/>
          </a:xfrm>
          <a:custGeom>
            <a:avLst/>
            <a:gdLst/>
            <a:ahLst/>
            <a:cxnLst/>
            <a:rect l="l" t="t" r="r" b="b"/>
            <a:pathLst>
              <a:path w="1720850" h="810260">
                <a:moveTo>
                  <a:pt x="0" y="0"/>
                </a:moveTo>
                <a:lnTo>
                  <a:pt x="1720796" y="8099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18798" y="4282644"/>
            <a:ext cx="1679575" cy="259715"/>
          </a:xfrm>
          <a:custGeom>
            <a:avLst/>
            <a:gdLst/>
            <a:ahLst/>
            <a:cxnLst/>
            <a:rect l="l" t="t" r="r" b="b"/>
            <a:pathLst>
              <a:path w="1679575" h="259714">
                <a:moveTo>
                  <a:pt x="0" y="0"/>
                </a:moveTo>
                <a:lnTo>
                  <a:pt x="1679096" y="259199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09198" y="2996871"/>
            <a:ext cx="1784985" cy="681355"/>
          </a:xfrm>
          <a:custGeom>
            <a:avLst/>
            <a:gdLst/>
            <a:ahLst/>
            <a:cxnLst/>
            <a:rect l="l" t="t" r="r" b="b"/>
            <a:pathLst>
              <a:path w="1784985" h="681355">
                <a:moveTo>
                  <a:pt x="0" y="681298"/>
                </a:moveTo>
                <a:lnTo>
                  <a:pt x="1784696" y="0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03917" y="4562392"/>
            <a:ext cx="2157730" cy="584200"/>
          </a:xfrm>
          <a:custGeom>
            <a:avLst/>
            <a:gdLst/>
            <a:ahLst/>
            <a:cxnLst/>
            <a:rect l="l" t="t" r="r" b="b"/>
            <a:pathLst>
              <a:path w="2157729" h="584200">
                <a:moveTo>
                  <a:pt x="0" y="0"/>
                </a:moveTo>
                <a:lnTo>
                  <a:pt x="2157295" y="583798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59967" y="2948820"/>
            <a:ext cx="2120900" cy="547370"/>
          </a:xfrm>
          <a:custGeom>
            <a:avLst/>
            <a:gdLst/>
            <a:ahLst/>
            <a:cxnLst/>
            <a:rect l="l" t="t" r="r" b="b"/>
            <a:pathLst>
              <a:path w="2120900" h="547369">
                <a:moveTo>
                  <a:pt x="0" y="0"/>
                </a:moveTo>
                <a:lnTo>
                  <a:pt x="2120395" y="547198"/>
                </a:lnTo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90159" y="2429557"/>
            <a:ext cx="1615440" cy="133113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contains  copies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filter  weighted by the  input,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summing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at  where at overlaps</a:t>
            </a:r>
            <a:r>
              <a:rPr sz="14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in  the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output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79">
            <a:extLst>
              <a:ext uri="{FF2B5EF4-FFF2-40B4-BE49-F238E27FC236}">
                <a16:creationId xmlns:a16="http://schemas.microsoft.com/office/drawing/2014/main" id="{95A4540A-8179-4790-8C29-47B3B27009D7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Adapted from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25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3E92D949-BC07-464F-9374-0BFF70F4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Instance</a:t>
            </a:r>
            <a:r>
              <a:rPr lang="en-US" spc="-95" dirty="0"/>
              <a:t> </a:t>
            </a:r>
            <a:r>
              <a:rPr lang="en-US" spc="-5" dirty="0"/>
              <a:t>Segmentation</a:t>
            </a:r>
            <a:endParaRPr lang="en-US" dirty="0"/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371" y="2558285"/>
            <a:ext cx="2093695" cy="181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2695" y="2878234"/>
            <a:ext cx="1703705" cy="1172845"/>
          </a:xfrm>
          <a:custGeom>
            <a:avLst/>
            <a:gdLst/>
            <a:ahLst/>
            <a:cxnLst/>
            <a:rect l="l" t="t" r="r" b="b"/>
            <a:pathLst>
              <a:path w="1703704" h="1172845">
                <a:moveTo>
                  <a:pt x="0" y="0"/>
                </a:moveTo>
                <a:lnTo>
                  <a:pt x="1703096" y="0"/>
                </a:lnTo>
                <a:lnTo>
                  <a:pt x="1703096" y="1172410"/>
                </a:lnTo>
                <a:lnTo>
                  <a:pt x="0" y="11724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7188" y="4450745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7766" y="2600421"/>
            <a:ext cx="2093695" cy="179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7411" y="2600421"/>
            <a:ext cx="2106870" cy="181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478726" y="37749"/>
                </a:moveTo>
                <a:lnTo>
                  <a:pt x="294449" y="37749"/>
                </a:lnTo>
                <a:lnTo>
                  <a:pt x="323699" y="12574"/>
                </a:lnTo>
                <a:lnTo>
                  <a:pt x="424274" y="0"/>
                </a:lnTo>
                <a:lnTo>
                  <a:pt x="478726" y="37749"/>
                </a:lnTo>
                <a:close/>
              </a:path>
              <a:path w="706120" h="1053464">
                <a:moveTo>
                  <a:pt x="591612" y="54524"/>
                </a:moveTo>
                <a:lnTo>
                  <a:pt x="502924" y="54524"/>
                </a:lnTo>
                <a:lnTo>
                  <a:pt x="544973" y="18874"/>
                </a:lnTo>
                <a:lnTo>
                  <a:pt x="591612" y="54524"/>
                </a:lnTo>
                <a:close/>
              </a:path>
              <a:path w="706120" h="1053464">
                <a:moveTo>
                  <a:pt x="669954" y="507673"/>
                </a:moveTo>
                <a:lnTo>
                  <a:pt x="181049" y="507673"/>
                </a:lnTo>
                <a:lnTo>
                  <a:pt x="230424" y="390199"/>
                </a:lnTo>
                <a:lnTo>
                  <a:pt x="153624" y="306274"/>
                </a:lnTo>
                <a:lnTo>
                  <a:pt x="201174" y="138449"/>
                </a:lnTo>
                <a:lnTo>
                  <a:pt x="175574" y="94399"/>
                </a:lnTo>
                <a:lnTo>
                  <a:pt x="201174" y="23074"/>
                </a:lnTo>
                <a:lnTo>
                  <a:pt x="294449" y="37749"/>
                </a:lnTo>
                <a:lnTo>
                  <a:pt x="478726" y="37749"/>
                </a:lnTo>
                <a:lnTo>
                  <a:pt x="502924" y="54524"/>
                </a:lnTo>
                <a:lnTo>
                  <a:pt x="591612" y="54524"/>
                </a:lnTo>
                <a:lnTo>
                  <a:pt x="605348" y="65024"/>
                </a:lnTo>
                <a:lnTo>
                  <a:pt x="596198" y="148949"/>
                </a:lnTo>
                <a:lnTo>
                  <a:pt x="612648" y="209774"/>
                </a:lnTo>
                <a:lnTo>
                  <a:pt x="662023" y="260124"/>
                </a:lnTo>
                <a:lnTo>
                  <a:pt x="638248" y="335649"/>
                </a:lnTo>
                <a:lnTo>
                  <a:pt x="660198" y="356624"/>
                </a:lnTo>
                <a:lnTo>
                  <a:pt x="669954" y="507673"/>
                </a:lnTo>
                <a:close/>
              </a:path>
              <a:path w="706120" h="1053464">
                <a:moveTo>
                  <a:pt x="107899" y="629348"/>
                </a:moveTo>
                <a:lnTo>
                  <a:pt x="0" y="572723"/>
                </a:lnTo>
                <a:lnTo>
                  <a:pt x="7324" y="396474"/>
                </a:lnTo>
                <a:lnTo>
                  <a:pt x="62174" y="383899"/>
                </a:lnTo>
                <a:lnTo>
                  <a:pt x="181049" y="507673"/>
                </a:lnTo>
                <a:lnTo>
                  <a:pt x="669954" y="507673"/>
                </a:lnTo>
                <a:lnTo>
                  <a:pt x="671173" y="526548"/>
                </a:lnTo>
                <a:lnTo>
                  <a:pt x="705923" y="593698"/>
                </a:lnTo>
                <a:lnTo>
                  <a:pt x="689225" y="614673"/>
                </a:lnTo>
                <a:lnTo>
                  <a:pt x="208474" y="614673"/>
                </a:lnTo>
                <a:lnTo>
                  <a:pt x="107899" y="629348"/>
                </a:lnTo>
                <a:close/>
              </a:path>
              <a:path w="706120" h="1053464">
                <a:moveTo>
                  <a:pt x="166424" y="1053122"/>
                </a:moveTo>
                <a:lnTo>
                  <a:pt x="202999" y="952423"/>
                </a:lnTo>
                <a:lnTo>
                  <a:pt x="173749" y="774098"/>
                </a:lnTo>
                <a:lnTo>
                  <a:pt x="208474" y="614673"/>
                </a:lnTo>
                <a:lnTo>
                  <a:pt x="689225" y="614673"/>
                </a:lnTo>
                <a:lnTo>
                  <a:pt x="629098" y="690198"/>
                </a:lnTo>
                <a:lnTo>
                  <a:pt x="660198" y="797173"/>
                </a:lnTo>
                <a:lnTo>
                  <a:pt x="655172" y="809773"/>
                </a:lnTo>
                <a:lnTo>
                  <a:pt x="466349" y="809773"/>
                </a:lnTo>
                <a:lnTo>
                  <a:pt x="358449" y="816048"/>
                </a:lnTo>
                <a:lnTo>
                  <a:pt x="301749" y="870623"/>
                </a:lnTo>
                <a:lnTo>
                  <a:pt x="340149" y="1051022"/>
                </a:lnTo>
                <a:lnTo>
                  <a:pt x="166424" y="1053122"/>
                </a:lnTo>
                <a:close/>
              </a:path>
              <a:path w="706120" h="1053464">
                <a:moveTo>
                  <a:pt x="561448" y="1044722"/>
                </a:moveTo>
                <a:lnTo>
                  <a:pt x="402349" y="1040547"/>
                </a:lnTo>
                <a:lnTo>
                  <a:pt x="495599" y="872698"/>
                </a:lnTo>
                <a:lnTo>
                  <a:pt x="466349" y="809773"/>
                </a:lnTo>
                <a:lnTo>
                  <a:pt x="655172" y="809773"/>
                </a:lnTo>
                <a:lnTo>
                  <a:pt x="561448" y="10447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201174" y="138449"/>
                </a:moveTo>
                <a:lnTo>
                  <a:pt x="153624" y="306274"/>
                </a:lnTo>
                <a:lnTo>
                  <a:pt x="230424" y="390199"/>
                </a:lnTo>
                <a:lnTo>
                  <a:pt x="181049" y="507673"/>
                </a:lnTo>
                <a:lnTo>
                  <a:pt x="62174" y="383899"/>
                </a:lnTo>
                <a:lnTo>
                  <a:pt x="7324" y="396474"/>
                </a:lnTo>
                <a:lnTo>
                  <a:pt x="0" y="572723"/>
                </a:lnTo>
                <a:lnTo>
                  <a:pt x="107899" y="629348"/>
                </a:lnTo>
                <a:lnTo>
                  <a:pt x="208474" y="614673"/>
                </a:lnTo>
                <a:lnTo>
                  <a:pt x="173749" y="774098"/>
                </a:lnTo>
                <a:lnTo>
                  <a:pt x="202999" y="952423"/>
                </a:lnTo>
                <a:lnTo>
                  <a:pt x="166424" y="1053122"/>
                </a:lnTo>
                <a:lnTo>
                  <a:pt x="340149" y="1051022"/>
                </a:lnTo>
                <a:lnTo>
                  <a:pt x="301749" y="870623"/>
                </a:lnTo>
                <a:lnTo>
                  <a:pt x="358449" y="816048"/>
                </a:lnTo>
                <a:lnTo>
                  <a:pt x="466349" y="809773"/>
                </a:lnTo>
                <a:lnTo>
                  <a:pt x="495599" y="872698"/>
                </a:lnTo>
                <a:lnTo>
                  <a:pt x="402349" y="1040547"/>
                </a:lnTo>
                <a:lnTo>
                  <a:pt x="561448" y="1044722"/>
                </a:lnTo>
                <a:lnTo>
                  <a:pt x="660198" y="797173"/>
                </a:lnTo>
                <a:lnTo>
                  <a:pt x="629098" y="690198"/>
                </a:lnTo>
                <a:lnTo>
                  <a:pt x="705923" y="593698"/>
                </a:lnTo>
                <a:lnTo>
                  <a:pt x="671173" y="526548"/>
                </a:lnTo>
                <a:lnTo>
                  <a:pt x="660198" y="356624"/>
                </a:lnTo>
                <a:lnTo>
                  <a:pt x="638248" y="335649"/>
                </a:lnTo>
                <a:lnTo>
                  <a:pt x="662023" y="260124"/>
                </a:lnTo>
                <a:lnTo>
                  <a:pt x="612648" y="209774"/>
                </a:lnTo>
                <a:lnTo>
                  <a:pt x="596198" y="148949"/>
                </a:lnTo>
                <a:lnTo>
                  <a:pt x="605348" y="65024"/>
                </a:lnTo>
                <a:lnTo>
                  <a:pt x="544973" y="18874"/>
                </a:lnTo>
                <a:lnTo>
                  <a:pt x="502923" y="54524"/>
                </a:lnTo>
                <a:lnTo>
                  <a:pt x="424274" y="0"/>
                </a:lnTo>
                <a:lnTo>
                  <a:pt x="323699" y="12574"/>
                </a:lnTo>
                <a:lnTo>
                  <a:pt x="294449" y="37749"/>
                </a:lnTo>
                <a:lnTo>
                  <a:pt x="201174" y="23074"/>
                </a:lnTo>
                <a:lnTo>
                  <a:pt x="175574" y="94399"/>
                </a:lnTo>
                <a:lnTo>
                  <a:pt x="201174" y="1384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0" y="757073"/>
                </a:move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10773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close/>
              </a:path>
              <a:path w="372745" h="819785">
                <a:moveTo>
                  <a:pt x="208149" y="819773"/>
                </a:move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313199" y="610773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51574" y="406399"/>
                </a:move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13658" y="3369946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87849" y="715248"/>
                </a:move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60548" y="394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200793" y="710623"/>
                </a:lnTo>
                <a:lnTo>
                  <a:pt x="168049" y="710623"/>
                </a:lnTo>
                <a:lnTo>
                  <a:pt x="87849" y="715248"/>
                </a:lnTo>
                <a:close/>
              </a:path>
              <a:path w="317500" h="715644">
                <a:moveTo>
                  <a:pt x="260548" y="39474"/>
                </a:moveTo>
                <a:lnTo>
                  <a:pt x="217699" y="39474"/>
                </a:lnTo>
                <a:lnTo>
                  <a:pt x="259724" y="9274"/>
                </a:lnTo>
                <a:lnTo>
                  <a:pt x="260548" y="39474"/>
                </a:lnTo>
                <a:close/>
              </a:path>
              <a:path w="317500" h="715644">
                <a:moveTo>
                  <a:pt x="194799" y="712923"/>
                </a:moveTo>
                <a:lnTo>
                  <a:pt x="168049" y="710623"/>
                </a:lnTo>
                <a:lnTo>
                  <a:pt x="200793" y="710623"/>
                </a:lnTo>
                <a:lnTo>
                  <a:pt x="194799" y="71292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13658" y="3369945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32474" y="204349"/>
                </a:move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59724" y="92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194799" y="712923"/>
                </a:lnTo>
                <a:lnTo>
                  <a:pt x="168049" y="710623"/>
                </a:lnTo>
                <a:lnTo>
                  <a:pt x="87849" y="715248"/>
                </a:ln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95865" y="4828043"/>
            <a:ext cx="4124960" cy="352425"/>
          </a:xfrm>
          <a:custGeom>
            <a:avLst/>
            <a:gdLst/>
            <a:ahLst/>
            <a:cxnLst/>
            <a:rect l="l" t="t" r="r" b="b"/>
            <a:pathLst>
              <a:path w="4124959" h="352425">
                <a:moveTo>
                  <a:pt x="4124391" y="0"/>
                </a:moveTo>
                <a:lnTo>
                  <a:pt x="4118383" y="40343"/>
                </a:lnTo>
                <a:lnTo>
                  <a:pt x="4101269" y="77378"/>
                </a:lnTo>
                <a:lnTo>
                  <a:pt x="4074414" y="110047"/>
                </a:lnTo>
                <a:lnTo>
                  <a:pt x="4039183" y="137295"/>
                </a:lnTo>
                <a:lnTo>
                  <a:pt x="3996942" y="158066"/>
                </a:lnTo>
                <a:lnTo>
                  <a:pt x="3949057" y="171302"/>
                </a:lnTo>
                <a:lnTo>
                  <a:pt x="3896892" y="175949"/>
                </a:lnTo>
                <a:lnTo>
                  <a:pt x="2289695" y="175949"/>
                </a:lnTo>
                <a:lnTo>
                  <a:pt x="2237530" y="180596"/>
                </a:lnTo>
                <a:lnTo>
                  <a:pt x="2189644" y="193833"/>
                </a:lnTo>
                <a:lnTo>
                  <a:pt x="2147403" y="214603"/>
                </a:lnTo>
                <a:lnTo>
                  <a:pt x="2112173" y="241851"/>
                </a:lnTo>
                <a:lnTo>
                  <a:pt x="2085318" y="274520"/>
                </a:lnTo>
                <a:lnTo>
                  <a:pt x="2068203" y="311555"/>
                </a:lnTo>
                <a:lnTo>
                  <a:pt x="2062195" y="351899"/>
                </a:lnTo>
                <a:lnTo>
                  <a:pt x="2056187" y="311555"/>
                </a:lnTo>
                <a:lnTo>
                  <a:pt x="2039073" y="274520"/>
                </a:lnTo>
                <a:lnTo>
                  <a:pt x="2012218" y="241851"/>
                </a:lnTo>
                <a:lnTo>
                  <a:pt x="1976987" y="214603"/>
                </a:lnTo>
                <a:lnTo>
                  <a:pt x="1934747" y="193833"/>
                </a:lnTo>
                <a:lnTo>
                  <a:pt x="1886861" y="180596"/>
                </a:lnTo>
                <a:lnTo>
                  <a:pt x="1834696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22721" y="4837642"/>
            <a:ext cx="2096135" cy="352425"/>
          </a:xfrm>
          <a:custGeom>
            <a:avLst/>
            <a:gdLst/>
            <a:ahLst/>
            <a:cxnLst/>
            <a:rect l="l" t="t" r="r" b="b"/>
            <a:pathLst>
              <a:path w="2096135" h="352425">
                <a:moveTo>
                  <a:pt x="2095795" y="0"/>
                </a:moveTo>
                <a:lnTo>
                  <a:pt x="2089787" y="40343"/>
                </a:lnTo>
                <a:lnTo>
                  <a:pt x="2072673" y="77378"/>
                </a:lnTo>
                <a:lnTo>
                  <a:pt x="2045818" y="110047"/>
                </a:lnTo>
                <a:lnTo>
                  <a:pt x="2010587" y="137295"/>
                </a:lnTo>
                <a:lnTo>
                  <a:pt x="1968347" y="158066"/>
                </a:lnTo>
                <a:lnTo>
                  <a:pt x="1920461" y="171302"/>
                </a:lnTo>
                <a:lnTo>
                  <a:pt x="1868296" y="175949"/>
                </a:lnTo>
                <a:lnTo>
                  <a:pt x="1275397" y="175949"/>
                </a:lnTo>
                <a:lnTo>
                  <a:pt x="1223232" y="180596"/>
                </a:lnTo>
                <a:lnTo>
                  <a:pt x="1175346" y="193833"/>
                </a:lnTo>
                <a:lnTo>
                  <a:pt x="1133105" y="214603"/>
                </a:lnTo>
                <a:lnTo>
                  <a:pt x="1097875" y="241851"/>
                </a:lnTo>
                <a:lnTo>
                  <a:pt x="1071020" y="274520"/>
                </a:lnTo>
                <a:lnTo>
                  <a:pt x="1053906" y="311555"/>
                </a:lnTo>
                <a:lnTo>
                  <a:pt x="1047897" y="351899"/>
                </a:lnTo>
                <a:lnTo>
                  <a:pt x="1041889" y="311555"/>
                </a:lnTo>
                <a:lnTo>
                  <a:pt x="1024775" y="274520"/>
                </a:lnTo>
                <a:lnTo>
                  <a:pt x="997920" y="241851"/>
                </a:lnTo>
                <a:lnTo>
                  <a:pt x="962689" y="214603"/>
                </a:lnTo>
                <a:lnTo>
                  <a:pt x="920449" y="193833"/>
                </a:lnTo>
                <a:lnTo>
                  <a:pt x="872563" y="180596"/>
                </a:lnTo>
                <a:lnTo>
                  <a:pt x="820398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506" y="4374547"/>
            <a:ext cx="14992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5415" marR="5080" indent="-133350">
              <a:lnSpc>
                <a:spcPct val="100699"/>
              </a:lnSpc>
              <a:spcBef>
                <a:spcPts val="85"/>
              </a:spcBef>
            </a:pP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GRASS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0C131"/>
                </a:solidFill>
                <a:latin typeface="Arial"/>
                <a:cs typeface="Arial"/>
              </a:rPr>
              <a:t>CAT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 </a:t>
            </a:r>
            <a:r>
              <a:rPr b="1" spc="-5" dirty="0">
                <a:solidFill>
                  <a:srgbClr val="A54D79"/>
                </a:solidFill>
                <a:latin typeface="Arial"/>
                <a:cs typeface="Arial"/>
              </a:rPr>
              <a:t>TREE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SKY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32468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25292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38080" y="5191106"/>
            <a:ext cx="10801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31640" y="5152720"/>
            <a:ext cx="12007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0149" y="4836517"/>
            <a:ext cx="2067560" cy="352425"/>
          </a:xfrm>
          <a:custGeom>
            <a:avLst/>
            <a:gdLst/>
            <a:ahLst/>
            <a:cxnLst/>
            <a:rect l="l" t="t" r="r" b="b"/>
            <a:pathLst>
              <a:path w="2067560" h="352425">
                <a:moveTo>
                  <a:pt x="2066995" y="0"/>
                </a:moveTo>
                <a:lnTo>
                  <a:pt x="2060987" y="40343"/>
                </a:lnTo>
                <a:lnTo>
                  <a:pt x="2043873" y="77378"/>
                </a:lnTo>
                <a:lnTo>
                  <a:pt x="2017017" y="110047"/>
                </a:lnTo>
                <a:lnTo>
                  <a:pt x="1981787" y="137295"/>
                </a:lnTo>
                <a:lnTo>
                  <a:pt x="1939547" y="158066"/>
                </a:lnTo>
                <a:lnTo>
                  <a:pt x="1891663" y="171302"/>
                </a:lnTo>
                <a:lnTo>
                  <a:pt x="1839501" y="175949"/>
                </a:lnTo>
                <a:lnTo>
                  <a:pt x="1260994" y="175949"/>
                </a:lnTo>
                <a:lnTo>
                  <a:pt x="1208831" y="180596"/>
                </a:lnTo>
                <a:lnTo>
                  <a:pt x="1160946" y="193833"/>
                </a:lnTo>
                <a:lnTo>
                  <a:pt x="1118706" y="214603"/>
                </a:lnTo>
                <a:lnTo>
                  <a:pt x="1083475" y="241851"/>
                </a:lnTo>
                <a:lnTo>
                  <a:pt x="1056620" y="274520"/>
                </a:lnTo>
                <a:lnTo>
                  <a:pt x="1039506" y="311555"/>
                </a:lnTo>
                <a:lnTo>
                  <a:pt x="1033497" y="351899"/>
                </a:lnTo>
                <a:lnTo>
                  <a:pt x="1027489" y="311555"/>
                </a:lnTo>
                <a:lnTo>
                  <a:pt x="1010375" y="274520"/>
                </a:lnTo>
                <a:lnTo>
                  <a:pt x="983519" y="241851"/>
                </a:lnTo>
                <a:lnTo>
                  <a:pt x="948289" y="214603"/>
                </a:lnTo>
                <a:lnTo>
                  <a:pt x="906049" y="193833"/>
                </a:lnTo>
                <a:lnTo>
                  <a:pt x="858164" y="180596"/>
                </a:lnTo>
                <a:lnTo>
                  <a:pt x="806000" y="175949"/>
                </a:lnTo>
                <a:lnTo>
                  <a:pt x="227497" y="175949"/>
                </a:lnTo>
                <a:lnTo>
                  <a:pt x="175333" y="171302"/>
                </a:lnTo>
                <a:lnTo>
                  <a:pt x="127448" y="158066"/>
                </a:lnTo>
                <a:lnTo>
                  <a:pt x="85208" y="137295"/>
                </a:lnTo>
                <a:lnTo>
                  <a:pt x="49978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8323" y="5191106"/>
            <a:ext cx="17437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No objects, just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586" y="2555134"/>
            <a:ext cx="2137935" cy="1818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1637032" y="153282"/>
                </a:move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7032" y="153282"/>
                </a:lnTo>
                <a:close/>
              </a:path>
              <a:path w="1642745" h="1154430">
                <a:moveTo>
                  <a:pt x="1619244" y="333581"/>
                </a:move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637032" y="153282"/>
                </a:lnTo>
                <a:lnTo>
                  <a:pt x="1632989" y="252451"/>
                </a:lnTo>
                <a:lnTo>
                  <a:pt x="1619244" y="333581"/>
                </a:lnTo>
                <a:close/>
              </a:path>
              <a:path w="1642745" h="1154430">
                <a:moveTo>
                  <a:pt x="110102" y="288501"/>
                </a:moveTo>
                <a:lnTo>
                  <a:pt x="0" y="261456"/>
                </a:lnTo>
                <a:lnTo>
                  <a:pt x="60424" y="190687"/>
                </a:lnTo>
                <a:lnTo>
                  <a:pt x="366966" y="162262"/>
                </a:lnTo>
                <a:lnTo>
                  <a:pt x="697251" y="261456"/>
                </a:lnTo>
                <a:lnTo>
                  <a:pt x="725814" y="270439"/>
                </a:lnTo>
                <a:lnTo>
                  <a:pt x="247699" y="270439"/>
                </a:lnTo>
                <a:lnTo>
                  <a:pt x="110102" y="288501"/>
                </a:lnTo>
                <a:close/>
              </a:path>
              <a:path w="1642745" h="1154430">
                <a:moveTo>
                  <a:pt x="899078" y="937635"/>
                </a:move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725814" y="270439"/>
                </a:lnTo>
                <a:lnTo>
                  <a:pt x="926598" y="333581"/>
                </a:lnTo>
                <a:lnTo>
                  <a:pt x="1619244" y="33358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38248" y="721261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80" y="901560"/>
                </a:lnTo>
                <a:lnTo>
                  <a:pt x="1263549" y="919560"/>
                </a:lnTo>
                <a:lnTo>
                  <a:pt x="1027535" y="919560"/>
                </a:lnTo>
                <a:lnTo>
                  <a:pt x="899078" y="937635"/>
                </a:lnTo>
                <a:close/>
              </a:path>
              <a:path w="1642745" h="1154430">
                <a:moveTo>
                  <a:pt x="1550454" y="946635"/>
                </a:moveTo>
                <a:lnTo>
                  <a:pt x="1421997" y="883510"/>
                </a:lnTo>
                <a:lnTo>
                  <a:pt x="1458707" y="721261"/>
                </a:lnTo>
                <a:lnTo>
                  <a:pt x="1638248" y="721261"/>
                </a:lnTo>
                <a:lnTo>
                  <a:pt x="1642179" y="748286"/>
                </a:lnTo>
                <a:lnTo>
                  <a:pt x="1642179" y="856460"/>
                </a:lnTo>
                <a:lnTo>
                  <a:pt x="1550454" y="946635"/>
                </a:lnTo>
                <a:close/>
              </a:path>
              <a:path w="1642745" h="1154430">
                <a:moveTo>
                  <a:pt x="1211007" y="1154010"/>
                </a:moveTo>
                <a:lnTo>
                  <a:pt x="1082547" y="1063835"/>
                </a:lnTo>
                <a:lnTo>
                  <a:pt x="1027535" y="919560"/>
                </a:lnTo>
                <a:lnTo>
                  <a:pt x="1263549" y="919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60424" y="190687"/>
                </a:moveTo>
                <a:lnTo>
                  <a:pt x="366966" y="162262"/>
                </a:lnTo>
                <a:lnTo>
                  <a:pt x="697251" y="261456"/>
                </a:ln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2989" y="25245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42179" y="748285"/>
                </a:lnTo>
                <a:lnTo>
                  <a:pt x="1642179" y="856460"/>
                </a:lnTo>
                <a:lnTo>
                  <a:pt x="1550454" y="946635"/>
                </a:lnTo>
                <a:lnTo>
                  <a:pt x="1421997" y="883510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79" y="901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lnTo>
                  <a:pt x="1082547" y="1063835"/>
                </a:lnTo>
                <a:lnTo>
                  <a:pt x="1027535" y="919560"/>
                </a:lnTo>
                <a:lnTo>
                  <a:pt x="899078" y="937635"/>
                </a:ln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110102" y="288501"/>
                </a:lnTo>
                <a:lnTo>
                  <a:pt x="0" y="261456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4" y="695036"/>
                </a:moveTo>
                <a:lnTo>
                  <a:pt x="1618316" y="695036"/>
                </a:lnTo>
                <a:lnTo>
                  <a:pt x="1743376" y="580611"/>
                </a:lnTo>
                <a:lnTo>
                  <a:pt x="1750504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369" y="86347"/>
                </a:lnTo>
                <a:lnTo>
                  <a:pt x="2124324" y="695036"/>
                </a:lnTo>
                <a:close/>
              </a:path>
              <a:path w="2132965" h="1138554">
                <a:moveTo>
                  <a:pt x="2132369" y="86347"/>
                </a:moveTo>
                <a:lnTo>
                  <a:pt x="1873673" y="86347"/>
                </a:lnTo>
                <a:lnTo>
                  <a:pt x="2132765" y="56329"/>
                </a:lnTo>
                <a:lnTo>
                  <a:pt x="2132369" y="86347"/>
                </a:lnTo>
                <a:close/>
              </a:path>
              <a:path w="2132965" h="1138554">
                <a:moveTo>
                  <a:pt x="2118468" y="1138085"/>
                </a:moveTo>
                <a:lnTo>
                  <a:pt x="0" y="1138085"/>
                </a:lnTo>
                <a:lnTo>
                  <a:pt x="0" y="200287"/>
                </a:ln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442" y="643386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2121834" y="883385"/>
                </a:lnTo>
                <a:lnTo>
                  <a:pt x="2118468" y="1138085"/>
                </a:lnTo>
                <a:close/>
              </a:path>
              <a:path w="2132965" h="1138554">
                <a:moveTo>
                  <a:pt x="2121834" y="883385"/>
                </a:move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2124324" y="695036"/>
                </a:lnTo>
                <a:lnTo>
                  <a:pt x="2121834" y="883385"/>
                </a:lnTo>
                <a:close/>
              </a:path>
              <a:path w="2132965" h="1138554">
                <a:moveTo>
                  <a:pt x="1077442" y="643386"/>
                </a:moveTo>
                <a:lnTo>
                  <a:pt x="914550" y="643386"/>
                </a:lnTo>
                <a:lnTo>
                  <a:pt x="1077267" y="642861"/>
                </a:lnTo>
                <a:lnTo>
                  <a:pt x="1077442" y="643386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87"/>
                </a:move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267" y="642861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1743376" y="580611"/>
                </a:lnTo>
                <a:lnTo>
                  <a:pt x="1750503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765" y="56329"/>
                </a:lnTo>
                <a:lnTo>
                  <a:pt x="2118468" y="1138085"/>
                </a:lnTo>
                <a:lnTo>
                  <a:pt x="0" y="1138085"/>
                </a:lnTo>
                <a:lnTo>
                  <a:pt x="0" y="200287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398" y="358119"/>
                </a:move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1" y="73819"/>
                </a:lnTo>
                <a:lnTo>
                  <a:pt x="2129165" y="0"/>
                </a:lnTo>
                <a:lnTo>
                  <a:pt x="2124177" y="306456"/>
                </a:lnTo>
                <a:lnTo>
                  <a:pt x="1607589" y="306456"/>
                </a:lnTo>
                <a:lnTo>
                  <a:pt x="1581923" y="332301"/>
                </a:lnTo>
                <a:lnTo>
                  <a:pt x="1068175" y="332301"/>
                </a:lnTo>
                <a:lnTo>
                  <a:pt x="1047398" y="358119"/>
                </a:lnTo>
                <a:close/>
              </a:path>
              <a:path w="2129790" h="794385">
                <a:moveTo>
                  <a:pt x="2118468" y="657193"/>
                </a:move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2124177" y="306456"/>
                </a:lnTo>
                <a:lnTo>
                  <a:pt x="2118468" y="657193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47398" y="358119"/>
                </a:lnTo>
                <a:lnTo>
                  <a:pt x="1004100" y="411921"/>
                </a:lnTo>
                <a:lnTo>
                  <a:pt x="1014614" y="47259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27216" y="638726"/>
                </a:lnTo>
                <a:lnTo>
                  <a:pt x="639481" y="723648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24"/>
                </a:moveTo>
                <a:lnTo>
                  <a:pt x="1114592" y="343341"/>
                </a:lnTo>
                <a:lnTo>
                  <a:pt x="1068175" y="332301"/>
                </a:lnTo>
                <a:lnTo>
                  <a:pt x="1581923" y="332301"/>
                </a:lnTo>
                <a:lnTo>
                  <a:pt x="1468277" y="446744"/>
                </a:lnTo>
                <a:lnTo>
                  <a:pt x="1264647" y="454124"/>
                </a:lnTo>
                <a:close/>
              </a:path>
              <a:path w="2129790" h="794385">
                <a:moveTo>
                  <a:pt x="985993" y="627641"/>
                </a:moveTo>
                <a:lnTo>
                  <a:pt x="450119" y="472591"/>
                </a:lnTo>
                <a:lnTo>
                  <a:pt x="1014614" y="472591"/>
                </a:lnTo>
                <a:lnTo>
                  <a:pt x="1039565" y="616571"/>
                </a:lnTo>
                <a:lnTo>
                  <a:pt x="985993" y="627641"/>
                </a:lnTo>
                <a:close/>
              </a:path>
              <a:path w="2129790" h="794385">
                <a:moveTo>
                  <a:pt x="327216" y="638726"/>
                </a:moveTo>
                <a:lnTo>
                  <a:pt x="164352" y="638726"/>
                </a:lnTo>
                <a:lnTo>
                  <a:pt x="300079" y="631346"/>
                </a:lnTo>
                <a:lnTo>
                  <a:pt x="327216" y="63872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81" y="723648"/>
                </a:moveTo>
                <a:lnTo>
                  <a:pt x="0" y="793785"/>
                </a:ln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0" y="73819"/>
                </a:lnTo>
                <a:lnTo>
                  <a:pt x="2129165" y="0"/>
                </a:lnTo>
                <a:lnTo>
                  <a:pt x="2118468" y="657193"/>
                </a:ln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1468277" y="446744"/>
                </a:lnTo>
                <a:lnTo>
                  <a:pt x="1264647" y="454124"/>
                </a:lnTo>
                <a:lnTo>
                  <a:pt x="1114592" y="343341"/>
                </a:lnTo>
                <a:lnTo>
                  <a:pt x="1068175" y="332301"/>
                </a:lnTo>
                <a:lnTo>
                  <a:pt x="1004100" y="411921"/>
                </a:lnTo>
                <a:lnTo>
                  <a:pt x="1039565" y="616571"/>
                </a:lnTo>
                <a:lnTo>
                  <a:pt x="985993" y="62764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00079" y="631346"/>
                </a:lnTo>
                <a:lnTo>
                  <a:pt x="639481" y="723648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8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1010485" y="332286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  <a:path w="2111375" h="480060">
                <a:moveTo>
                  <a:pt x="871688" y="372909"/>
                </a:moveTo>
                <a:lnTo>
                  <a:pt x="678770" y="332286"/>
                </a:lnTo>
                <a:lnTo>
                  <a:pt x="1010485" y="332286"/>
                </a:lnTo>
                <a:lnTo>
                  <a:pt x="871688" y="372909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7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871687" y="372909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19717" y="1523924"/>
            <a:ext cx="3140075" cy="964565"/>
          </a:xfrm>
          <a:custGeom>
            <a:avLst/>
            <a:gdLst/>
            <a:ahLst/>
            <a:cxnLst/>
            <a:rect l="l" t="t" r="r" b="b"/>
            <a:pathLst>
              <a:path w="3140075" h="964564">
                <a:moveTo>
                  <a:pt x="0" y="0"/>
                </a:moveTo>
                <a:lnTo>
                  <a:pt x="3139668" y="96400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21860" y="2408715"/>
            <a:ext cx="221849" cy="158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79">
            <a:extLst>
              <a:ext uri="{FF2B5EF4-FFF2-40B4-BE49-F238E27FC236}">
                <a16:creationId xmlns:a16="http://schemas.microsoft.com/office/drawing/2014/main" id="{B31D4E7E-222F-4179-84B6-E33F6010DF73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Title 72">
            <a:extLst>
              <a:ext uri="{FF2B5EF4-FFF2-40B4-BE49-F238E27FC236}">
                <a16:creationId xmlns:a16="http://schemas.microsoft.com/office/drawing/2014/main" id="{D5756DD3-DDD6-42B6-B2F5-7B93E5A8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78" name="object 3">
            <a:extLst>
              <a:ext uri="{FF2B5EF4-FFF2-40B4-BE49-F238E27FC236}">
                <a16:creationId xmlns:a16="http://schemas.microsoft.com/office/drawing/2014/main" id="{C2F5DC29-52B3-4CC6-A388-1D05D4ACE22C}"/>
              </a:ext>
            </a:extLst>
          </p:cNvPr>
          <p:cNvSpPr txBox="1"/>
          <p:nvPr/>
        </p:nvSpPr>
        <p:spPr>
          <a:xfrm>
            <a:off x="143166" y="1313504"/>
            <a:ext cx="22470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 et al, </a:t>
            </a: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“Mask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R-CNN”, </a:t>
            </a:r>
            <a:r>
              <a:rPr lang="en-US" sz="1000" spc="-5" dirty="0">
                <a:solidFill>
                  <a:prstClr val="black"/>
                </a:solidFill>
                <a:latin typeface="Arial"/>
                <a:cs typeface="Arial"/>
              </a:rPr>
              <a:t>ICCV</a:t>
            </a:r>
            <a:r>
              <a:rPr sz="10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2017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B5837-7266-49C2-A0ED-460D29F6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" t="22384" r="26447" b="14895"/>
          <a:stretch/>
        </p:blipFill>
        <p:spPr>
          <a:xfrm>
            <a:off x="577516" y="1997241"/>
            <a:ext cx="7964905" cy="4169131"/>
          </a:xfrm>
          <a:prstGeom prst="rect">
            <a:avLst/>
          </a:prstGeom>
        </p:spPr>
      </p:pic>
      <p:sp>
        <p:nvSpPr>
          <p:cNvPr id="79" name="object 79">
            <a:extLst>
              <a:ext uri="{FF2B5EF4-FFF2-40B4-BE49-F238E27FC236}">
                <a16:creationId xmlns:a16="http://schemas.microsoft.com/office/drawing/2014/main" id="{DFDE30CC-8B3A-4ED9-BD82-A369D4E9A645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</a:t>
            </a:r>
            <a:r>
              <a:rPr lang="en-US" sz="1400" spc="46" dirty="0" err="1">
                <a:cs typeface="Arial Narrow"/>
              </a:rPr>
              <a:t>Kaiming</a:t>
            </a:r>
            <a:r>
              <a:rPr lang="en-US" sz="1400" spc="46" dirty="0">
                <a:cs typeface="Arial Narrow"/>
              </a:rPr>
              <a:t> He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9738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115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166" y="1313504"/>
            <a:ext cx="22470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He et al, </a:t>
            </a: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“Mask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R-CNN”, </a:t>
            </a:r>
            <a:r>
              <a:rPr lang="en-US" sz="1000" spc="-5" dirty="0">
                <a:solidFill>
                  <a:prstClr val="black"/>
                </a:solidFill>
                <a:latin typeface="Arial"/>
                <a:cs typeface="Arial"/>
              </a:rPr>
              <a:t>ICCV</a:t>
            </a:r>
            <a:r>
              <a:rPr sz="10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Arial"/>
                <a:cs typeface="Arial"/>
              </a:rPr>
              <a:t>2017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537" y="2281217"/>
            <a:ext cx="1851097" cy="1592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8444" y="1295293"/>
            <a:ext cx="1136015" cy="3092450"/>
          </a:xfrm>
          <a:custGeom>
            <a:avLst/>
            <a:gdLst/>
            <a:ahLst/>
            <a:cxnLst/>
            <a:rect l="l" t="t" r="r" b="b"/>
            <a:pathLst>
              <a:path w="1136014" h="3092450">
                <a:moveTo>
                  <a:pt x="0" y="3092093"/>
                </a:moveTo>
                <a:lnTo>
                  <a:pt x="0" y="1135442"/>
                </a:lnTo>
                <a:lnTo>
                  <a:pt x="1135447" y="0"/>
                </a:lnTo>
                <a:lnTo>
                  <a:pt x="1135447" y="1956646"/>
                </a:lnTo>
                <a:lnTo>
                  <a:pt x="0" y="3092093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10594" y="1295294"/>
            <a:ext cx="1413510" cy="1136015"/>
          </a:xfrm>
          <a:custGeom>
            <a:avLst/>
            <a:gdLst/>
            <a:ahLst/>
            <a:cxnLst/>
            <a:rect l="l" t="t" r="r" b="b"/>
            <a:pathLst>
              <a:path w="1413510" h="1136014">
                <a:moveTo>
                  <a:pt x="277849" y="1135442"/>
                </a:moveTo>
                <a:lnTo>
                  <a:pt x="0" y="1135442"/>
                </a:lnTo>
                <a:lnTo>
                  <a:pt x="1135447" y="0"/>
                </a:lnTo>
                <a:lnTo>
                  <a:pt x="1413297" y="0"/>
                </a:lnTo>
                <a:lnTo>
                  <a:pt x="277849" y="113544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10594" y="1295293"/>
            <a:ext cx="1413510" cy="3092450"/>
          </a:xfrm>
          <a:custGeom>
            <a:avLst/>
            <a:gdLst/>
            <a:ahLst/>
            <a:cxnLst/>
            <a:rect l="l" t="t" r="r" b="b"/>
            <a:pathLst>
              <a:path w="1413510" h="3092450">
                <a:moveTo>
                  <a:pt x="0" y="1135442"/>
                </a:moveTo>
                <a:lnTo>
                  <a:pt x="1135447" y="0"/>
                </a:lnTo>
                <a:lnTo>
                  <a:pt x="1413297" y="0"/>
                </a:lnTo>
                <a:lnTo>
                  <a:pt x="1413297" y="1956646"/>
                </a:lnTo>
                <a:lnTo>
                  <a:pt x="277849" y="3092093"/>
                </a:lnTo>
                <a:lnTo>
                  <a:pt x="0" y="3092093"/>
                </a:lnTo>
                <a:lnTo>
                  <a:pt x="0" y="1135442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0594" y="1295294"/>
            <a:ext cx="1413510" cy="1136015"/>
          </a:xfrm>
          <a:custGeom>
            <a:avLst/>
            <a:gdLst/>
            <a:ahLst/>
            <a:cxnLst/>
            <a:rect l="l" t="t" r="r" b="b"/>
            <a:pathLst>
              <a:path w="1413510" h="1136014">
                <a:moveTo>
                  <a:pt x="0" y="1135442"/>
                </a:moveTo>
                <a:lnTo>
                  <a:pt x="277849" y="1135442"/>
                </a:lnTo>
                <a:lnTo>
                  <a:pt x="141329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88443" y="2430736"/>
            <a:ext cx="0" cy="1957070"/>
          </a:xfrm>
          <a:custGeom>
            <a:avLst/>
            <a:gdLst/>
            <a:ahLst/>
            <a:cxnLst/>
            <a:rect l="l" t="t" r="r" b="b"/>
            <a:pathLst>
              <a:path h="1957070">
                <a:moveTo>
                  <a:pt x="0" y="0"/>
                </a:moveTo>
                <a:lnTo>
                  <a:pt x="0" y="1956651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7393" y="2623317"/>
            <a:ext cx="356870" cy="1401445"/>
          </a:xfrm>
          <a:custGeom>
            <a:avLst/>
            <a:gdLst/>
            <a:ahLst/>
            <a:cxnLst/>
            <a:rect l="l" t="t" r="r" b="b"/>
            <a:pathLst>
              <a:path w="356870" h="1401445">
                <a:moveTo>
                  <a:pt x="0" y="1400997"/>
                </a:moveTo>
                <a:lnTo>
                  <a:pt x="0" y="274794"/>
                </a:lnTo>
                <a:lnTo>
                  <a:pt x="356399" y="0"/>
                </a:lnTo>
                <a:lnTo>
                  <a:pt x="356399" y="1126197"/>
                </a:lnTo>
                <a:lnTo>
                  <a:pt x="0" y="140099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7393" y="2623317"/>
            <a:ext cx="356870" cy="1401445"/>
          </a:xfrm>
          <a:custGeom>
            <a:avLst/>
            <a:gdLst/>
            <a:ahLst/>
            <a:cxnLst/>
            <a:rect l="l" t="t" r="r" b="b"/>
            <a:pathLst>
              <a:path w="356870" h="1401445">
                <a:moveTo>
                  <a:pt x="356399" y="0"/>
                </a:moveTo>
                <a:lnTo>
                  <a:pt x="0" y="274794"/>
                </a:lnTo>
                <a:lnTo>
                  <a:pt x="0" y="1400997"/>
                </a:lnTo>
                <a:lnTo>
                  <a:pt x="356399" y="1126197"/>
                </a:lnTo>
                <a:lnTo>
                  <a:pt x="356399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05843" y="2852840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91817" y="2776640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82392" y="2716245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33268" y="2856566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33268" y="3085166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33268" y="3313765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33268" y="3542365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6414" y="2555542"/>
            <a:ext cx="358140" cy="1401445"/>
          </a:xfrm>
          <a:custGeom>
            <a:avLst/>
            <a:gdLst/>
            <a:ahLst/>
            <a:cxnLst/>
            <a:rect l="l" t="t" r="r" b="b"/>
            <a:pathLst>
              <a:path w="358139" h="1401445">
                <a:moveTo>
                  <a:pt x="0" y="1400997"/>
                </a:moveTo>
                <a:lnTo>
                  <a:pt x="0" y="357871"/>
                </a:lnTo>
                <a:lnTo>
                  <a:pt x="357874" y="0"/>
                </a:lnTo>
                <a:lnTo>
                  <a:pt x="357874" y="1043122"/>
                </a:lnTo>
                <a:lnTo>
                  <a:pt x="0" y="140099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46490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249924" y="357871"/>
                </a:moveTo>
                <a:lnTo>
                  <a:pt x="0" y="357871"/>
                </a:lnTo>
                <a:lnTo>
                  <a:pt x="357874" y="0"/>
                </a:lnTo>
                <a:lnTo>
                  <a:pt x="607798" y="0"/>
                </a:lnTo>
                <a:lnTo>
                  <a:pt x="249924" y="357871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6490" y="2555542"/>
            <a:ext cx="608330" cy="1401445"/>
          </a:xfrm>
          <a:custGeom>
            <a:avLst/>
            <a:gdLst/>
            <a:ahLst/>
            <a:cxnLst/>
            <a:rect l="l" t="t" r="r" b="b"/>
            <a:pathLst>
              <a:path w="608329" h="1401445">
                <a:moveTo>
                  <a:pt x="0" y="357871"/>
                </a:moveTo>
                <a:lnTo>
                  <a:pt x="357874" y="0"/>
                </a:lnTo>
                <a:lnTo>
                  <a:pt x="607798" y="0"/>
                </a:lnTo>
                <a:lnTo>
                  <a:pt x="607798" y="1043122"/>
                </a:lnTo>
                <a:lnTo>
                  <a:pt x="249924" y="1400997"/>
                </a:lnTo>
                <a:lnTo>
                  <a:pt x="0" y="1400997"/>
                </a:lnTo>
                <a:lnTo>
                  <a:pt x="0" y="357871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46490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0" y="357871"/>
                </a:moveTo>
                <a:lnTo>
                  <a:pt x="249924" y="357871"/>
                </a:lnTo>
                <a:lnTo>
                  <a:pt x="6077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96414" y="2913413"/>
            <a:ext cx="0" cy="1043305"/>
          </a:xfrm>
          <a:custGeom>
            <a:avLst/>
            <a:gdLst/>
            <a:ahLst/>
            <a:cxnLst/>
            <a:rect l="l" t="t" r="r" b="b"/>
            <a:pathLst>
              <a:path h="1043304">
                <a:moveTo>
                  <a:pt x="0" y="0"/>
                </a:moveTo>
                <a:lnTo>
                  <a:pt x="0" y="1043125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96090" y="3414140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96090" y="3161383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80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96090" y="2880741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64839" y="276457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8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59164" y="267025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60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72839" y="2858895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15612" y="2555542"/>
            <a:ext cx="358140" cy="1401445"/>
          </a:xfrm>
          <a:custGeom>
            <a:avLst/>
            <a:gdLst/>
            <a:ahLst/>
            <a:cxnLst/>
            <a:rect l="l" t="t" r="r" b="b"/>
            <a:pathLst>
              <a:path w="358140" h="1401445">
                <a:moveTo>
                  <a:pt x="0" y="1400997"/>
                </a:moveTo>
                <a:lnTo>
                  <a:pt x="0" y="357871"/>
                </a:lnTo>
                <a:lnTo>
                  <a:pt x="357874" y="0"/>
                </a:lnTo>
                <a:lnTo>
                  <a:pt x="357874" y="1043122"/>
                </a:lnTo>
                <a:lnTo>
                  <a:pt x="0" y="140099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65687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249924" y="357871"/>
                </a:moveTo>
                <a:lnTo>
                  <a:pt x="0" y="357871"/>
                </a:lnTo>
                <a:lnTo>
                  <a:pt x="357874" y="0"/>
                </a:lnTo>
                <a:lnTo>
                  <a:pt x="607798" y="0"/>
                </a:lnTo>
                <a:lnTo>
                  <a:pt x="249924" y="357871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65687" y="2555542"/>
            <a:ext cx="608330" cy="1401445"/>
          </a:xfrm>
          <a:custGeom>
            <a:avLst/>
            <a:gdLst/>
            <a:ahLst/>
            <a:cxnLst/>
            <a:rect l="l" t="t" r="r" b="b"/>
            <a:pathLst>
              <a:path w="608329" h="1401445">
                <a:moveTo>
                  <a:pt x="0" y="357871"/>
                </a:moveTo>
                <a:lnTo>
                  <a:pt x="357874" y="0"/>
                </a:lnTo>
                <a:lnTo>
                  <a:pt x="607798" y="0"/>
                </a:lnTo>
                <a:lnTo>
                  <a:pt x="607798" y="1043122"/>
                </a:lnTo>
                <a:lnTo>
                  <a:pt x="249924" y="1400997"/>
                </a:lnTo>
                <a:lnTo>
                  <a:pt x="0" y="1400997"/>
                </a:lnTo>
                <a:lnTo>
                  <a:pt x="0" y="357871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065687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0" y="357871"/>
                </a:moveTo>
                <a:lnTo>
                  <a:pt x="249924" y="357871"/>
                </a:lnTo>
                <a:lnTo>
                  <a:pt x="6077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15612" y="2913413"/>
            <a:ext cx="0" cy="1043305"/>
          </a:xfrm>
          <a:custGeom>
            <a:avLst/>
            <a:gdLst/>
            <a:ahLst/>
            <a:cxnLst/>
            <a:rect l="l" t="t" r="r" b="b"/>
            <a:pathLst>
              <a:path h="1043304">
                <a:moveTo>
                  <a:pt x="0" y="0"/>
                </a:moveTo>
                <a:lnTo>
                  <a:pt x="0" y="1043125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15288" y="3414140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15288" y="3161383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80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5288" y="2880741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84036" y="276457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8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78362" y="267025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60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92036" y="2858895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39715" y="1816347"/>
            <a:ext cx="357505" cy="912494"/>
          </a:xfrm>
          <a:custGeom>
            <a:avLst/>
            <a:gdLst/>
            <a:ahLst/>
            <a:cxnLst/>
            <a:rect l="l" t="t" r="r" b="b"/>
            <a:pathLst>
              <a:path w="357504" h="912494">
                <a:moveTo>
                  <a:pt x="0" y="911968"/>
                </a:moveTo>
                <a:lnTo>
                  <a:pt x="0" y="0"/>
                </a:lnTo>
                <a:lnTo>
                  <a:pt x="35749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81851" y="1754873"/>
            <a:ext cx="159274" cy="122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15543" y="3476214"/>
            <a:ext cx="985519" cy="0"/>
          </a:xfrm>
          <a:custGeom>
            <a:avLst/>
            <a:gdLst/>
            <a:ahLst/>
            <a:cxnLst/>
            <a:rect l="l" t="t" r="r" b="b"/>
            <a:pathLst>
              <a:path w="985520">
                <a:moveTo>
                  <a:pt x="0" y="0"/>
                </a:moveTo>
                <a:lnTo>
                  <a:pt x="9848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90916" y="34352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48645" y="3654726"/>
            <a:ext cx="7461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RoI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Align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02064" y="3323814"/>
            <a:ext cx="398145" cy="0"/>
          </a:xfrm>
          <a:custGeom>
            <a:avLst/>
            <a:gdLst/>
            <a:ahLst/>
            <a:cxnLst/>
            <a:rect l="l" t="t" r="r" b="b"/>
            <a:pathLst>
              <a:path w="398145">
                <a:moveTo>
                  <a:pt x="0" y="0"/>
                </a:moveTo>
                <a:lnTo>
                  <a:pt x="3980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90639" y="32828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13189" y="354335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92537" y="1600281"/>
            <a:ext cx="2672080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Classification Scores: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Box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coordinates (per class): 4 *</a:t>
            </a:r>
            <a:r>
              <a:rPr sz="1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50" name="object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2469"/>
              </p:ext>
            </p:extLst>
          </p:nvPr>
        </p:nvGraphicFramePr>
        <p:xfrm>
          <a:off x="7356323" y="2474579"/>
          <a:ext cx="1531619" cy="156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" name="object 51"/>
          <p:cNvSpPr/>
          <p:nvPr/>
        </p:nvSpPr>
        <p:spPr>
          <a:xfrm>
            <a:off x="2039145" y="332381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6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659320" y="3282815"/>
            <a:ext cx="105499" cy="8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43670" y="3480047"/>
            <a:ext cx="410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4541" y="2878675"/>
            <a:ext cx="608330" cy="1014730"/>
          </a:xfrm>
          <a:custGeom>
            <a:avLst/>
            <a:gdLst/>
            <a:ahLst/>
            <a:cxnLst/>
            <a:rect l="l" t="t" r="r" b="b"/>
            <a:pathLst>
              <a:path w="608330" h="1014730">
                <a:moveTo>
                  <a:pt x="0" y="0"/>
                </a:moveTo>
                <a:lnTo>
                  <a:pt x="607798" y="0"/>
                </a:lnTo>
                <a:lnTo>
                  <a:pt x="607798" y="1014587"/>
                </a:lnTo>
                <a:lnTo>
                  <a:pt x="0" y="1014587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12748" y="2935091"/>
            <a:ext cx="415925" cy="729615"/>
          </a:xfrm>
          <a:custGeom>
            <a:avLst/>
            <a:gdLst/>
            <a:ahLst/>
            <a:cxnLst/>
            <a:rect l="l" t="t" r="r" b="b"/>
            <a:pathLst>
              <a:path w="415925" h="729614">
                <a:moveTo>
                  <a:pt x="0" y="0"/>
                </a:moveTo>
                <a:lnTo>
                  <a:pt x="415499" y="0"/>
                </a:lnTo>
                <a:lnTo>
                  <a:pt x="415499" y="729598"/>
                </a:lnTo>
                <a:lnTo>
                  <a:pt x="0" y="729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3023" y="2317116"/>
            <a:ext cx="859790" cy="483870"/>
          </a:xfrm>
          <a:custGeom>
            <a:avLst/>
            <a:gdLst/>
            <a:ahLst/>
            <a:cxnLst/>
            <a:rect l="l" t="t" r="r" b="b"/>
            <a:pathLst>
              <a:path w="859790" h="483869">
                <a:moveTo>
                  <a:pt x="0" y="0"/>
                </a:moveTo>
                <a:lnTo>
                  <a:pt x="859498" y="0"/>
                </a:lnTo>
                <a:lnTo>
                  <a:pt x="859498" y="483299"/>
                </a:lnTo>
                <a:lnTo>
                  <a:pt x="0" y="4832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947243" y="2375012"/>
            <a:ext cx="206375" cy="958215"/>
          </a:xfrm>
          <a:custGeom>
            <a:avLst/>
            <a:gdLst/>
            <a:ahLst/>
            <a:cxnLst/>
            <a:rect l="l" t="t" r="r" b="b"/>
            <a:pathLst>
              <a:path w="206375" h="958214">
                <a:moveTo>
                  <a:pt x="0" y="957603"/>
                </a:moveTo>
                <a:lnTo>
                  <a:pt x="0" y="206679"/>
                </a:lnTo>
                <a:lnTo>
                  <a:pt x="206099" y="0"/>
                </a:lnTo>
                <a:lnTo>
                  <a:pt x="206099" y="750918"/>
                </a:lnTo>
                <a:lnTo>
                  <a:pt x="0" y="957603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947243" y="2375012"/>
            <a:ext cx="206375" cy="958215"/>
          </a:xfrm>
          <a:custGeom>
            <a:avLst/>
            <a:gdLst/>
            <a:ahLst/>
            <a:cxnLst/>
            <a:rect l="l" t="t" r="r" b="b"/>
            <a:pathLst>
              <a:path w="206375" h="958214">
                <a:moveTo>
                  <a:pt x="206099" y="0"/>
                </a:moveTo>
                <a:lnTo>
                  <a:pt x="0" y="206679"/>
                </a:lnTo>
                <a:lnTo>
                  <a:pt x="0" y="957603"/>
                </a:lnTo>
                <a:lnTo>
                  <a:pt x="206099" y="750918"/>
                </a:lnTo>
                <a:lnTo>
                  <a:pt x="206099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423568" y="1651898"/>
            <a:ext cx="711200" cy="1061720"/>
          </a:xfrm>
          <a:custGeom>
            <a:avLst/>
            <a:gdLst/>
            <a:ahLst/>
            <a:cxnLst/>
            <a:rect l="l" t="t" r="r" b="b"/>
            <a:pathLst>
              <a:path w="711200" h="1061720">
                <a:moveTo>
                  <a:pt x="0" y="1061697"/>
                </a:moveTo>
                <a:lnTo>
                  <a:pt x="0" y="668221"/>
                </a:lnTo>
                <a:lnTo>
                  <a:pt x="710698" y="0"/>
                </a:lnTo>
                <a:lnTo>
                  <a:pt x="710698" y="393479"/>
                </a:lnTo>
                <a:lnTo>
                  <a:pt x="0" y="106169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423568" y="1651898"/>
            <a:ext cx="711200" cy="1061720"/>
          </a:xfrm>
          <a:custGeom>
            <a:avLst/>
            <a:gdLst/>
            <a:ahLst/>
            <a:cxnLst/>
            <a:rect l="l" t="t" r="r" b="b"/>
            <a:pathLst>
              <a:path w="711200" h="1061720">
                <a:moveTo>
                  <a:pt x="710698" y="0"/>
                </a:moveTo>
                <a:lnTo>
                  <a:pt x="0" y="668221"/>
                </a:lnTo>
                <a:lnTo>
                  <a:pt x="0" y="1061697"/>
                </a:lnTo>
                <a:lnTo>
                  <a:pt x="710698" y="393479"/>
                </a:lnTo>
                <a:lnTo>
                  <a:pt x="710698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721262" y="3323814"/>
            <a:ext cx="398145" cy="0"/>
          </a:xfrm>
          <a:custGeom>
            <a:avLst/>
            <a:gdLst/>
            <a:ahLst/>
            <a:cxnLst/>
            <a:rect l="l" t="t" r="r" b="b"/>
            <a:pathLst>
              <a:path w="398145">
                <a:moveTo>
                  <a:pt x="0" y="0"/>
                </a:moveTo>
                <a:lnTo>
                  <a:pt x="3980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109836" y="32828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732386" y="354335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Conv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06686" y="4090227"/>
            <a:ext cx="145478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Predict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mask</a:t>
            </a:r>
            <a:r>
              <a:rPr sz="14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  each of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classes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Title 72">
            <a:extLst>
              <a:ext uri="{FF2B5EF4-FFF2-40B4-BE49-F238E27FC236}">
                <a16:creationId xmlns:a16="http://schemas.microsoft.com/office/drawing/2014/main" id="{D5756DD3-DDD6-42B6-B2F5-7B93E5A8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74" name="object 79">
            <a:extLst>
              <a:ext uri="{FF2B5EF4-FFF2-40B4-BE49-F238E27FC236}">
                <a16:creationId xmlns:a16="http://schemas.microsoft.com/office/drawing/2014/main" id="{2D9B36D8-D99F-44D6-B1F2-26CEC22FC71F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Adapted from Justin Johnson</a:t>
            </a:r>
            <a:endParaRPr lang="en-US" sz="1400" dirty="0">
              <a:cs typeface="Calibri"/>
            </a:endParaRPr>
          </a:p>
        </p:txBody>
      </p:sp>
      <p:sp>
        <p:nvSpPr>
          <p:cNvPr id="75" name="object 2">
            <a:extLst>
              <a:ext uri="{FF2B5EF4-FFF2-40B4-BE49-F238E27FC236}">
                <a16:creationId xmlns:a16="http://schemas.microsoft.com/office/drawing/2014/main" id="{BDD2679A-1514-4C9E-B6F4-667E5B99DDEE}"/>
              </a:ext>
            </a:extLst>
          </p:cNvPr>
          <p:cNvSpPr/>
          <p:nvPr/>
        </p:nvSpPr>
        <p:spPr>
          <a:xfrm>
            <a:off x="3302423" y="4683053"/>
            <a:ext cx="2433585" cy="1829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2EDE55CC-6563-4D66-A859-D21C0EC426EC}"/>
              </a:ext>
            </a:extLst>
          </p:cNvPr>
          <p:cNvSpPr/>
          <p:nvPr/>
        </p:nvSpPr>
        <p:spPr>
          <a:xfrm>
            <a:off x="788610" y="4683550"/>
            <a:ext cx="2433585" cy="18292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33B1E0BD-150F-4DE7-BFDE-DCD58D175034}"/>
              </a:ext>
            </a:extLst>
          </p:cNvPr>
          <p:cNvSpPr/>
          <p:nvPr/>
        </p:nvSpPr>
        <p:spPr>
          <a:xfrm>
            <a:off x="5806270" y="4665142"/>
            <a:ext cx="2433585" cy="18424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25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3575"/>
            <a:ext cx="7239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3627" y="6577013"/>
            <a:ext cx="21226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Adapted from Pete Barnum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Navneet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Dalal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Bill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Triggs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Histograms of Oriented Gradients for Human Detection, CVPR05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7"/>
          <a:stretch/>
        </p:blipFill>
        <p:spPr bwMode="auto">
          <a:xfrm>
            <a:off x="780076" y="1227255"/>
            <a:ext cx="122511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9480" y="366565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81829" y="3055257"/>
            <a:ext cx="1458685" cy="127725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Train SVM for pedestrian detection using </a:t>
            </a:r>
            <a:r>
              <a:rPr lang="en-US" dirty="0" err="1"/>
              <a:t>HoG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92629" y="4332514"/>
            <a:ext cx="3106057" cy="1932317"/>
            <a:chOff x="892629" y="4332514"/>
            <a:chExt cx="3106057" cy="1932317"/>
          </a:xfrm>
        </p:grpSpPr>
        <p:sp>
          <p:nvSpPr>
            <p:cNvPr id="3" name="Rectangle 2"/>
            <p:cNvSpPr/>
            <p:nvPr/>
          </p:nvSpPr>
          <p:spPr>
            <a:xfrm>
              <a:off x="1291771" y="4332514"/>
              <a:ext cx="2706915" cy="1748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92629" y="4376327"/>
              <a:ext cx="2356913" cy="1888504"/>
              <a:chOff x="1981200" y="1447800"/>
              <a:chExt cx="6371702" cy="51054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1447800"/>
                <a:ext cx="2667000" cy="5105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6" descr="latex-image-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2514600"/>
                <a:ext cx="3060700" cy="431800"/>
              </a:xfrm>
              <a:prstGeom prst="rect">
                <a:avLst/>
              </a:prstGeom>
              <a:noFill/>
            </p:spPr>
          </p:pic>
          <p:pic>
            <p:nvPicPr>
              <p:cNvPr id="15" name="Picture 7" descr="latex-image-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3479800"/>
                <a:ext cx="2857500" cy="48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latex-image-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4419600"/>
                <a:ext cx="685800" cy="27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9"/>
              <p:cNvSpPr txBox="1">
                <a:spLocks noChangeArrowheads="1"/>
              </p:cNvSpPr>
              <p:nvPr/>
            </p:nvSpPr>
            <p:spPr bwMode="auto">
              <a:xfrm>
                <a:off x="5920901" y="4177495"/>
                <a:ext cx="2432001" cy="748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pedestrian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22532" y="4690891"/>
              <a:ext cx="1343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 rot="2816993">
            <a:off x="5510401" y="4858654"/>
            <a:ext cx="811326" cy="436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2664903">
            <a:off x="6468343" y="3944416"/>
            <a:ext cx="811326" cy="436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83D2A7-8FAD-49D3-9BFB-881D3ABA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58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overlapping detections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Non-max suppression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2881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4881" y="3124200"/>
            <a:ext cx="1524000" cy="1371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481081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8343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2629" y="6596231"/>
            <a:ext cx="1762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Derek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http://people.cs.pitt.edu/%7Ekovashka/cs1699/detection_iou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4"/>
          <a:stretch/>
        </p:blipFill>
        <p:spPr bwMode="auto">
          <a:xfrm>
            <a:off x="7421526" y="0"/>
            <a:ext cx="1722474" cy="22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CC66B-F853-41F3-BA9C-8591B2D0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window templates enough?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4738"/>
            <a:ext cx="8229600" cy="5291426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Many objects are articulated, or have parts that can vary in configuration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Many object categories look very different from different viewpoints, or from instance to instance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81600" y="5200937"/>
            <a:ext cx="2600325" cy="1524000"/>
            <a:chOff x="304800" y="1600200"/>
            <a:chExt cx="4876800" cy="2857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677591"/>
              <a:ext cx="2286558" cy="1464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7331" y="2743200"/>
              <a:ext cx="2286558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5042" y="1600200"/>
              <a:ext cx="2286558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52600" y="5223162"/>
            <a:ext cx="2743200" cy="1560513"/>
            <a:chOff x="533400" y="1447800"/>
            <a:chExt cx="4152900" cy="236220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2032" y="1524698"/>
              <a:ext cx="1944268" cy="1295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72152" y="2286466"/>
              <a:ext cx="2285536" cy="152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447800"/>
              <a:ext cx="2042804" cy="144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7178722" y="6617732"/>
            <a:ext cx="19964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Adapted from N. Snavely, D. Tran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B3410CA-EA18-4510-93AD-8C6017EE8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16"/>
          <a:stretch/>
        </p:blipFill>
        <p:spPr bwMode="auto">
          <a:xfrm>
            <a:off x="715962" y="1919072"/>
            <a:ext cx="7712075" cy="117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D8A88E6-21DD-4794-897E-9B0CB6F07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2" b="38981"/>
          <a:stretch/>
        </p:blipFill>
        <p:spPr bwMode="auto">
          <a:xfrm>
            <a:off x="228599" y="3209591"/>
            <a:ext cx="868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8EA7AA21-62B8-472B-BBFB-026955931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594" y="1622180"/>
            <a:ext cx="25314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50" dirty="0">
                <a:solidFill>
                  <a:prstClr val="black"/>
                </a:solidFill>
              </a:rPr>
              <a:t>Images from Caltech-256, D. Ramanan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0F8D92-8023-4D32-A3CB-118DBFA2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3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Parts-based Models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/>
              <a:t>Define object by collection of parts modeled by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/>
              <a:t>Appearance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/>
              <a:t>Spatial configuration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2724150"/>
            <a:ext cx="27717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"/>
          <a:stretch>
            <a:fillRect/>
          </a:stretch>
        </p:blipFill>
        <p:spPr bwMode="auto">
          <a:xfrm>
            <a:off x="4348163" y="4749800"/>
            <a:ext cx="2647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ar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514600"/>
            <a:ext cx="23209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irst%20Bought%20Car%20Fro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>
            <a:fillRect/>
          </a:stretch>
        </p:blipFill>
        <p:spPr bwMode="auto">
          <a:xfrm>
            <a:off x="1524000" y="4676775"/>
            <a:ext cx="27670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08525" y="3919538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530725" y="6040438"/>
            <a:ext cx="566738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050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46250" y="5891213"/>
            <a:ext cx="568325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57875" y="2674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75325" y="4702175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654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170238" y="4730750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156325" y="33448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59525" y="5322888"/>
            <a:ext cx="568325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4337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644900" y="54149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514730" y="6601903"/>
            <a:ext cx="1629270" cy="2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50">
                <a:solidFill>
                  <a:prstClr val="black"/>
                </a:solidFill>
              </a:rPr>
              <a:t>Slide credit: Rob Fergus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68777-2782-452C-A0C5-87B8B03E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model spatial relations?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/>
              <a:t>One extreme: fixed template</a:t>
            </a:r>
          </a:p>
        </p:txBody>
      </p:sp>
      <p:sp>
        <p:nvSpPr>
          <p:cNvPr id="28676" name="Oval 10"/>
          <p:cNvSpPr>
            <a:spLocks noChangeArrowheads="1"/>
          </p:cNvSpPr>
          <p:nvPr/>
        </p:nvSpPr>
        <p:spPr bwMode="auto">
          <a:xfrm>
            <a:off x="3276600" y="39100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8677" name="Oval 14"/>
          <p:cNvSpPr>
            <a:spLocks noChangeArrowheads="1"/>
          </p:cNvSpPr>
          <p:nvPr/>
        </p:nvSpPr>
        <p:spPr bwMode="auto">
          <a:xfrm>
            <a:off x="4437063" y="2801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8678" name="Oval 18"/>
          <p:cNvSpPr>
            <a:spLocks noChangeArrowheads="1"/>
          </p:cNvSpPr>
          <p:nvPr/>
        </p:nvSpPr>
        <p:spPr bwMode="auto">
          <a:xfrm>
            <a:off x="4805363" y="34877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1800" y="24384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0480" y="6596231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5642E2-E428-42A4-824C-E56BC62F7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92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part-based template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10668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Object model = sum of scores of features at fixed positions</a:t>
            </a:r>
          </a:p>
        </p:txBody>
      </p:sp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19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Object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70480" y="6596231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831F0-1DB5-493C-88A8-90325641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model spatial relations?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/>
              <a:t>Another extreme: bag of words</a:t>
            </a:r>
          </a:p>
        </p:txBody>
      </p:sp>
      <p:sp>
        <p:nvSpPr>
          <p:cNvPr id="29700" name="Oval 8"/>
          <p:cNvSpPr>
            <a:spLocks noChangeArrowheads="1"/>
          </p:cNvSpPr>
          <p:nvPr/>
        </p:nvSpPr>
        <p:spPr bwMode="auto">
          <a:xfrm>
            <a:off x="6781800" y="28194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9144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9702" name="Oval 12"/>
          <p:cNvSpPr>
            <a:spLocks noChangeArrowheads="1"/>
          </p:cNvSpPr>
          <p:nvPr/>
        </p:nvSpPr>
        <p:spPr bwMode="auto">
          <a:xfrm>
            <a:off x="5181600" y="31242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9703" name="Oval 14"/>
          <p:cNvSpPr>
            <a:spLocks noChangeArrowheads="1"/>
          </p:cNvSpPr>
          <p:nvPr/>
        </p:nvSpPr>
        <p:spPr bwMode="auto">
          <a:xfrm>
            <a:off x="20748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9704" name="Oval 16"/>
          <p:cNvSpPr>
            <a:spLocks noChangeArrowheads="1"/>
          </p:cNvSpPr>
          <p:nvPr/>
        </p:nvSpPr>
        <p:spPr bwMode="auto">
          <a:xfrm>
            <a:off x="6248400" y="40386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9705" name="Oval 18"/>
          <p:cNvSpPr>
            <a:spLocks noChangeArrowheads="1"/>
          </p:cNvSpPr>
          <p:nvPr/>
        </p:nvSpPr>
        <p:spPr bwMode="auto">
          <a:xfrm>
            <a:off x="24431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23622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53000" y="2438400"/>
            <a:ext cx="27432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708" name="TextBox 24"/>
          <p:cNvSpPr txBox="1">
            <a:spLocks noChangeArrowheads="1"/>
          </p:cNvSpPr>
          <p:nvPr/>
        </p:nvSpPr>
        <p:spPr bwMode="auto">
          <a:xfrm>
            <a:off x="3862388" y="31242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0480" y="6596231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C9591-0845-4D37-8C5A-3B5662BE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2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model spatial relations?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/>
              <a:t>Star-shaped model</a:t>
            </a:r>
          </a:p>
        </p:txBody>
      </p:sp>
      <p:sp>
        <p:nvSpPr>
          <p:cNvPr id="31748" name="Oval 14"/>
          <p:cNvSpPr>
            <a:spLocks noChangeArrowheads="1"/>
          </p:cNvSpPr>
          <p:nvPr/>
        </p:nvSpPr>
        <p:spPr bwMode="auto">
          <a:xfrm>
            <a:off x="6781800" y="22860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31749" name="Oval 16"/>
          <p:cNvSpPr>
            <a:spLocks noChangeArrowheads="1"/>
          </p:cNvSpPr>
          <p:nvPr/>
        </p:nvSpPr>
        <p:spPr bwMode="auto">
          <a:xfrm>
            <a:off x="914400" y="33004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31750" name="Oval 18"/>
          <p:cNvSpPr>
            <a:spLocks noChangeArrowheads="1"/>
          </p:cNvSpPr>
          <p:nvPr/>
        </p:nvSpPr>
        <p:spPr bwMode="auto">
          <a:xfrm>
            <a:off x="5181600" y="25908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31751" name="Oval 21"/>
          <p:cNvSpPr>
            <a:spLocks noChangeArrowheads="1"/>
          </p:cNvSpPr>
          <p:nvPr/>
        </p:nvSpPr>
        <p:spPr bwMode="auto">
          <a:xfrm>
            <a:off x="2074863" y="21923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31752" name="Oval 22"/>
          <p:cNvSpPr>
            <a:spLocks noChangeArrowheads="1"/>
          </p:cNvSpPr>
          <p:nvPr/>
        </p:nvSpPr>
        <p:spPr bwMode="auto">
          <a:xfrm>
            <a:off x="6248400" y="35052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31753" name="Oval 24"/>
          <p:cNvSpPr>
            <a:spLocks noChangeArrowheads="1"/>
          </p:cNvSpPr>
          <p:nvPr/>
        </p:nvSpPr>
        <p:spPr bwMode="auto">
          <a:xfrm>
            <a:off x="2443163" y="28781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9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756" name="TextBox 29"/>
          <p:cNvSpPr txBox="1">
            <a:spLocks noChangeArrowheads="1"/>
          </p:cNvSpPr>
          <p:nvPr/>
        </p:nvSpPr>
        <p:spPr bwMode="auto">
          <a:xfrm>
            <a:off x="3862388" y="25908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31757" name="TextBox 31"/>
          <p:cNvSpPr txBox="1">
            <a:spLocks noChangeArrowheads="1"/>
          </p:cNvSpPr>
          <p:nvPr/>
        </p:nvSpPr>
        <p:spPr bwMode="auto">
          <a:xfrm>
            <a:off x="1828800" y="28194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3924300" y="2959100"/>
            <a:ext cx="533400" cy="304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TextBox 37"/>
          <p:cNvSpPr txBox="1">
            <a:spLocks noChangeArrowheads="1"/>
          </p:cNvSpPr>
          <p:nvPr/>
        </p:nvSpPr>
        <p:spPr bwMode="auto">
          <a:xfrm>
            <a:off x="6019800" y="27432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124200"/>
            <a:ext cx="914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1905000" y="2667000"/>
            <a:ext cx="609600" cy="3048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2057400" y="3124200"/>
            <a:ext cx="685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248400" y="2590800"/>
            <a:ext cx="838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10200" y="2895600"/>
            <a:ext cx="838200" cy="152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6019800" y="3276600"/>
            <a:ext cx="762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4"/>
          <p:cNvGrpSpPr>
            <a:grpSpLocks noChangeAspect="1"/>
          </p:cNvGrpSpPr>
          <p:nvPr/>
        </p:nvGrpSpPr>
        <p:grpSpPr bwMode="auto">
          <a:xfrm>
            <a:off x="3352800" y="4724400"/>
            <a:ext cx="2286000" cy="1933575"/>
            <a:chOff x="2895600" y="4343400"/>
            <a:chExt cx="2971800" cy="2514600"/>
          </a:xfrm>
        </p:grpSpPr>
        <p:sp>
          <p:nvSpPr>
            <p:cNvPr id="31780" name="Oval 56"/>
            <p:cNvSpPr>
              <a:spLocks noChangeArrowheads="1"/>
            </p:cNvSpPr>
            <p:nvPr/>
          </p:nvSpPr>
          <p:spPr bwMode="auto">
            <a:xfrm>
              <a:off x="3200401" y="6027420"/>
              <a:ext cx="566738" cy="614363"/>
            </a:xfrm>
            <a:prstGeom prst="ellips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>
                <a:solidFill>
                  <a:prstClr val="black"/>
                </a:solidFill>
              </a:endParaRPr>
            </a:p>
          </p:txBody>
        </p:sp>
        <p:sp>
          <p:nvSpPr>
            <p:cNvPr id="31781" name="Oval 57"/>
            <p:cNvSpPr>
              <a:spLocks noChangeArrowheads="1"/>
            </p:cNvSpPr>
            <p:nvPr/>
          </p:nvSpPr>
          <p:spPr bwMode="auto">
            <a:xfrm>
              <a:off x="4282440" y="4640580"/>
              <a:ext cx="568325" cy="61595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>
                <a:solidFill>
                  <a:prstClr val="black"/>
                </a:solidFill>
              </a:endParaRPr>
            </a:p>
          </p:txBody>
        </p:sp>
        <p:sp>
          <p:nvSpPr>
            <p:cNvPr id="31782" name="Oval 58"/>
            <p:cNvSpPr>
              <a:spLocks noChangeArrowheads="1"/>
            </p:cNvSpPr>
            <p:nvPr/>
          </p:nvSpPr>
          <p:spPr bwMode="auto">
            <a:xfrm>
              <a:off x="4777740" y="5510529"/>
              <a:ext cx="569913" cy="615950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>
                <a:solidFill>
                  <a:prstClr val="black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95600" y="4343400"/>
              <a:ext cx="2971800" cy="2514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1784" name="TextBox 60"/>
            <p:cNvSpPr txBox="1">
              <a:spLocks noChangeArrowheads="1"/>
            </p:cNvSpPr>
            <p:nvPr/>
          </p:nvSpPr>
          <p:spPr bwMode="auto">
            <a:xfrm>
              <a:off x="4114800" y="5334000"/>
              <a:ext cx="50680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prstClr val="black"/>
                  </a:solidFill>
                </a:rPr>
                <a:t>X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3489960" y="5637862"/>
              <a:ext cx="854392" cy="6874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112048" y="5170290"/>
              <a:ext cx="699877" cy="23526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>
              <a:off x="4344352" y="5637862"/>
              <a:ext cx="730567" cy="192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 rot="2327639">
            <a:off x="2743200" y="4108450"/>
            <a:ext cx="644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prstClr val="black"/>
                </a:solidFill>
                <a:cs typeface="Arial"/>
              </a:rPr>
              <a:t>≈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70480" y="6596231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Derek </a:t>
            </a:r>
            <a:r>
              <a:rPr lang="en-US" sz="1100" dirty="0" err="1">
                <a:solidFill>
                  <a:prstClr val="black"/>
                </a:solidFill>
              </a:rPr>
              <a:t>Hoiem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3AC06-1254-4CC3-8BC5-F47E32F2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9C1AC89B-A498-48CD-9804-EDB905E3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Different Flavors of Object Recognition</a:t>
            </a:r>
            <a:endParaRPr lang="en-US" dirty="0"/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371" y="2558285"/>
            <a:ext cx="2093695" cy="181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9125" y="1788037"/>
            <a:ext cx="17087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>
              <a:spcBef>
                <a:spcPts val="100"/>
              </a:spcBef>
            </a:pP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Classification</a:t>
            </a:r>
            <a:endParaRPr sz="20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000" b="1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Localization</a:t>
            </a:r>
            <a:endParaRPr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051" y="1788037"/>
            <a:ext cx="1701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4320">
              <a:spcBef>
                <a:spcPts val="100"/>
              </a:spcBef>
            </a:pP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Semantic  Segmentation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3833" y="1846462"/>
            <a:ext cx="11823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2880">
              <a:spcBef>
                <a:spcPts val="100"/>
              </a:spcBef>
            </a:pP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Object  Detection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8990" y="1768113"/>
            <a:ext cx="1701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3850">
              <a:spcBef>
                <a:spcPts val="100"/>
              </a:spcBef>
            </a:pP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Instance  Segmentation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22695" y="2878234"/>
            <a:ext cx="1703705" cy="1172845"/>
          </a:xfrm>
          <a:custGeom>
            <a:avLst/>
            <a:gdLst/>
            <a:ahLst/>
            <a:cxnLst/>
            <a:rect l="l" t="t" r="r" b="b"/>
            <a:pathLst>
              <a:path w="1703704" h="1172845">
                <a:moveTo>
                  <a:pt x="0" y="0"/>
                </a:moveTo>
                <a:lnTo>
                  <a:pt x="1703096" y="0"/>
                </a:lnTo>
                <a:lnTo>
                  <a:pt x="1703096" y="1172410"/>
                </a:lnTo>
                <a:lnTo>
                  <a:pt x="0" y="11724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37766" y="2600421"/>
            <a:ext cx="2093695" cy="179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17411" y="2600421"/>
            <a:ext cx="2106870" cy="181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11FBD1-4C5A-4BCF-9515-049AE9B2BE40}"/>
              </a:ext>
            </a:extLst>
          </p:cNvPr>
          <p:cNvGrpSpPr/>
          <p:nvPr/>
        </p:nvGrpSpPr>
        <p:grpSpPr>
          <a:xfrm>
            <a:off x="7327060" y="3359095"/>
            <a:ext cx="1304098" cy="1053465"/>
            <a:chOff x="7327060" y="3359095"/>
            <a:chExt cx="1304098" cy="1053465"/>
          </a:xfrm>
        </p:grpSpPr>
        <p:sp>
          <p:nvSpPr>
            <p:cNvPr id="11" name="object 11"/>
            <p:cNvSpPr/>
            <p:nvPr/>
          </p:nvSpPr>
          <p:spPr>
            <a:xfrm>
              <a:off x="7327060" y="3359095"/>
              <a:ext cx="706120" cy="1053465"/>
            </a:xfrm>
            <a:custGeom>
              <a:avLst/>
              <a:gdLst/>
              <a:ahLst/>
              <a:cxnLst/>
              <a:rect l="l" t="t" r="r" b="b"/>
              <a:pathLst>
                <a:path w="706120" h="1053464">
                  <a:moveTo>
                    <a:pt x="478726" y="37749"/>
                  </a:moveTo>
                  <a:lnTo>
                    <a:pt x="294449" y="37749"/>
                  </a:lnTo>
                  <a:lnTo>
                    <a:pt x="323699" y="12574"/>
                  </a:lnTo>
                  <a:lnTo>
                    <a:pt x="424274" y="0"/>
                  </a:lnTo>
                  <a:lnTo>
                    <a:pt x="478726" y="37749"/>
                  </a:lnTo>
                  <a:close/>
                </a:path>
                <a:path w="706120" h="1053464">
                  <a:moveTo>
                    <a:pt x="591612" y="54524"/>
                  </a:moveTo>
                  <a:lnTo>
                    <a:pt x="502924" y="54524"/>
                  </a:lnTo>
                  <a:lnTo>
                    <a:pt x="544973" y="18874"/>
                  </a:lnTo>
                  <a:lnTo>
                    <a:pt x="591612" y="54524"/>
                  </a:lnTo>
                  <a:close/>
                </a:path>
                <a:path w="706120" h="1053464">
                  <a:moveTo>
                    <a:pt x="669954" y="507673"/>
                  </a:moveTo>
                  <a:lnTo>
                    <a:pt x="181049" y="507673"/>
                  </a:lnTo>
                  <a:lnTo>
                    <a:pt x="230424" y="390199"/>
                  </a:lnTo>
                  <a:lnTo>
                    <a:pt x="153624" y="306274"/>
                  </a:lnTo>
                  <a:lnTo>
                    <a:pt x="201174" y="138449"/>
                  </a:lnTo>
                  <a:lnTo>
                    <a:pt x="175574" y="94399"/>
                  </a:lnTo>
                  <a:lnTo>
                    <a:pt x="201174" y="23074"/>
                  </a:lnTo>
                  <a:lnTo>
                    <a:pt x="294449" y="37749"/>
                  </a:lnTo>
                  <a:lnTo>
                    <a:pt x="478726" y="37749"/>
                  </a:lnTo>
                  <a:lnTo>
                    <a:pt x="502924" y="54524"/>
                  </a:lnTo>
                  <a:lnTo>
                    <a:pt x="591612" y="54524"/>
                  </a:lnTo>
                  <a:lnTo>
                    <a:pt x="605348" y="65024"/>
                  </a:lnTo>
                  <a:lnTo>
                    <a:pt x="596198" y="148949"/>
                  </a:lnTo>
                  <a:lnTo>
                    <a:pt x="612648" y="209774"/>
                  </a:lnTo>
                  <a:lnTo>
                    <a:pt x="662023" y="260124"/>
                  </a:lnTo>
                  <a:lnTo>
                    <a:pt x="638248" y="335649"/>
                  </a:lnTo>
                  <a:lnTo>
                    <a:pt x="660198" y="356624"/>
                  </a:lnTo>
                  <a:lnTo>
                    <a:pt x="669954" y="507673"/>
                  </a:lnTo>
                  <a:close/>
                </a:path>
                <a:path w="706120" h="1053464">
                  <a:moveTo>
                    <a:pt x="107899" y="629348"/>
                  </a:moveTo>
                  <a:lnTo>
                    <a:pt x="0" y="572723"/>
                  </a:lnTo>
                  <a:lnTo>
                    <a:pt x="7324" y="396474"/>
                  </a:lnTo>
                  <a:lnTo>
                    <a:pt x="62174" y="383899"/>
                  </a:lnTo>
                  <a:lnTo>
                    <a:pt x="181049" y="507673"/>
                  </a:lnTo>
                  <a:lnTo>
                    <a:pt x="669954" y="507673"/>
                  </a:lnTo>
                  <a:lnTo>
                    <a:pt x="671173" y="526548"/>
                  </a:lnTo>
                  <a:lnTo>
                    <a:pt x="705923" y="593698"/>
                  </a:lnTo>
                  <a:lnTo>
                    <a:pt x="689225" y="614673"/>
                  </a:lnTo>
                  <a:lnTo>
                    <a:pt x="208474" y="614673"/>
                  </a:lnTo>
                  <a:lnTo>
                    <a:pt x="107899" y="629348"/>
                  </a:lnTo>
                  <a:close/>
                </a:path>
                <a:path w="706120" h="1053464">
                  <a:moveTo>
                    <a:pt x="166424" y="1053122"/>
                  </a:moveTo>
                  <a:lnTo>
                    <a:pt x="202999" y="952423"/>
                  </a:lnTo>
                  <a:lnTo>
                    <a:pt x="173749" y="774098"/>
                  </a:lnTo>
                  <a:lnTo>
                    <a:pt x="208474" y="614673"/>
                  </a:lnTo>
                  <a:lnTo>
                    <a:pt x="689225" y="614673"/>
                  </a:lnTo>
                  <a:lnTo>
                    <a:pt x="629098" y="690198"/>
                  </a:lnTo>
                  <a:lnTo>
                    <a:pt x="660198" y="797173"/>
                  </a:lnTo>
                  <a:lnTo>
                    <a:pt x="655172" y="809773"/>
                  </a:lnTo>
                  <a:lnTo>
                    <a:pt x="466349" y="809773"/>
                  </a:lnTo>
                  <a:lnTo>
                    <a:pt x="358449" y="816048"/>
                  </a:lnTo>
                  <a:lnTo>
                    <a:pt x="301749" y="870623"/>
                  </a:lnTo>
                  <a:lnTo>
                    <a:pt x="340149" y="1051022"/>
                  </a:lnTo>
                  <a:lnTo>
                    <a:pt x="166424" y="1053122"/>
                  </a:lnTo>
                  <a:close/>
                </a:path>
                <a:path w="706120" h="1053464">
                  <a:moveTo>
                    <a:pt x="561448" y="1044722"/>
                  </a:moveTo>
                  <a:lnTo>
                    <a:pt x="402349" y="1040547"/>
                  </a:lnTo>
                  <a:lnTo>
                    <a:pt x="495599" y="872698"/>
                  </a:lnTo>
                  <a:lnTo>
                    <a:pt x="466349" y="809773"/>
                  </a:lnTo>
                  <a:lnTo>
                    <a:pt x="655172" y="809773"/>
                  </a:lnTo>
                  <a:lnTo>
                    <a:pt x="561448" y="10447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327060" y="3359095"/>
              <a:ext cx="706120" cy="1053465"/>
            </a:xfrm>
            <a:custGeom>
              <a:avLst/>
              <a:gdLst/>
              <a:ahLst/>
              <a:cxnLst/>
              <a:rect l="l" t="t" r="r" b="b"/>
              <a:pathLst>
                <a:path w="706120" h="1053464">
                  <a:moveTo>
                    <a:pt x="201174" y="138449"/>
                  </a:moveTo>
                  <a:lnTo>
                    <a:pt x="153624" y="306274"/>
                  </a:lnTo>
                  <a:lnTo>
                    <a:pt x="230424" y="390199"/>
                  </a:lnTo>
                  <a:lnTo>
                    <a:pt x="181049" y="507673"/>
                  </a:lnTo>
                  <a:lnTo>
                    <a:pt x="62174" y="383899"/>
                  </a:lnTo>
                  <a:lnTo>
                    <a:pt x="7324" y="396474"/>
                  </a:lnTo>
                  <a:lnTo>
                    <a:pt x="0" y="572723"/>
                  </a:lnTo>
                  <a:lnTo>
                    <a:pt x="107899" y="629348"/>
                  </a:lnTo>
                  <a:lnTo>
                    <a:pt x="208474" y="614673"/>
                  </a:lnTo>
                  <a:lnTo>
                    <a:pt x="173749" y="774098"/>
                  </a:lnTo>
                  <a:lnTo>
                    <a:pt x="202999" y="952423"/>
                  </a:lnTo>
                  <a:lnTo>
                    <a:pt x="166424" y="1053122"/>
                  </a:lnTo>
                  <a:lnTo>
                    <a:pt x="340149" y="1051022"/>
                  </a:lnTo>
                  <a:lnTo>
                    <a:pt x="301749" y="870623"/>
                  </a:lnTo>
                  <a:lnTo>
                    <a:pt x="358449" y="816048"/>
                  </a:lnTo>
                  <a:lnTo>
                    <a:pt x="466349" y="809773"/>
                  </a:lnTo>
                  <a:lnTo>
                    <a:pt x="495599" y="872698"/>
                  </a:lnTo>
                  <a:lnTo>
                    <a:pt x="402349" y="1040547"/>
                  </a:lnTo>
                  <a:lnTo>
                    <a:pt x="561448" y="1044722"/>
                  </a:lnTo>
                  <a:lnTo>
                    <a:pt x="660198" y="797173"/>
                  </a:lnTo>
                  <a:lnTo>
                    <a:pt x="629098" y="690198"/>
                  </a:lnTo>
                  <a:lnTo>
                    <a:pt x="705923" y="593698"/>
                  </a:lnTo>
                  <a:lnTo>
                    <a:pt x="671173" y="526548"/>
                  </a:lnTo>
                  <a:lnTo>
                    <a:pt x="660198" y="356624"/>
                  </a:lnTo>
                  <a:lnTo>
                    <a:pt x="638248" y="335649"/>
                  </a:lnTo>
                  <a:lnTo>
                    <a:pt x="662023" y="260124"/>
                  </a:lnTo>
                  <a:lnTo>
                    <a:pt x="612648" y="209774"/>
                  </a:lnTo>
                  <a:lnTo>
                    <a:pt x="596198" y="148949"/>
                  </a:lnTo>
                  <a:lnTo>
                    <a:pt x="605348" y="65024"/>
                  </a:lnTo>
                  <a:lnTo>
                    <a:pt x="544973" y="18874"/>
                  </a:lnTo>
                  <a:lnTo>
                    <a:pt x="502923" y="54524"/>
                  </a:lnTo>
                  <a:lnTo>
                    <a:pt x="424274" y="0"/>
                  </a:lnTo>
                  <a:lnTo>
                    <a:pt x="323699" y="12574"/>
                  </a:lnTo>
                  <a:lnTo>
                    <a:pt x="294449" y="37749"/>
                  </a:lnTo>
                  <a:lnTo>
                    <a:pt x="201174" y="23074"/>
                  </a:lnTo>
                  <a:lnTo>
                    <a:pt x="175574" y="94399"/>
                  </a:lnTo>
                  <a:lnTo>
                    <a:pt x="201174" y="138449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975559" y="3488370"/>
              <a:ext cx="372745" cy="819785"/>
            </a:xfrm>
            <a:custGeom>
              <a:avLst/>
              <a:gdLst/>
              <a:ahLst/>
              <a:cxnLst/>
              <a:rect l="l" t="t" r="r" b="b"/>
              <a:pathLst>
                <a:path w="372745" h="819785">
                  <a:moveTo>
                    <a:pt x="0" y="757073"/>
                  </a:moveTo>
                  <a:lnTo>
                    <a:pt x="38199" y="636323"/>
                  </a:lnTo>
                  <a:lnTo>
                    <a:pt x="30549" y="582898"/>
                  </a:lnTo>
                  <a:lnTo>
                    <a:pt x="57299" y="506273"/>
                  </a:lnTo>
                  <a:lnTo>
                    <a:pt x="89749" y="455174"/>
                  </a:lnTo>
                  <a:lnTo>
                    <a:pt x="51574" y="406399"/>
                  </a:lnTo>
                  <a:lnTo>
                    <a:pt x="105024" y="53424"/>
                  </a:lnTo>
                  <a:lnTo>
                    <a:pt x="179524" y="0"/>
                  </a:lnTo>
                  <a:lnTo>
                    <a:pt x="286449" y="25549"/>
                  </a:lnTo>
                  <a:lnTo>
                    <a:pt x="317024" y="99874"/>
                  </a:lnTo>
                  <a:lnTo>
                    <a:pt x="372399" y="141674"/>
                  </a:lnTo>
                  <a:lnTo>
                    <a:pt x="366674" y="257774"/>
                  </a:lnTo>
                  <a:lnTo>
                    <a:pt x="366674" y="411049"/>
                  </a:lnTo>
                  <a:lnTo>
                    <a:pt x="313199" y="520198"/>
                  </a:lnTo>
                  <a:lnTo>
                    <a:pt x="313199" y="610773"/>
                  </a:lnTo>
                  <a:lnTo>
                    <a:pt x="118399" y="610773"/>
                  </a:lnTo>
                  <a:lnTo>
                    <a:pt x="95499" y="627023"/>
                  </a:lnTo>
                  <a:lnTo>
                    <a:pt x="103124" y="740823"/>
                  </a:lnTo>
                  <a:lnTo>
                    <a:pt x="0" y="757073"/>
                  </a:lnTo>
                  <a:close/>
                </a:path>
                <a:path w="372745" h="819785">
                  <a:moveTo>
                    <a:pt x="208149" y="819773"/>
                  </a:moveTo>
                  <a:lnTo>
                    <a:pt x="150874" y="782623"/>
                  </a:lnTo>
                  <a:lnTo>
                    <a:pt x="217724" y="629348"/>
                  </a:lnTo>
                  <a:lnTo>
                    <a:pt x="118399" y="610773"/>
                  </a:lnTo>
                  <a:lnTo>
                    <a:pt x="313199" y="610773"/>
                  </a:lnTo>
                  <a:lnTo>
                    <a:pt x="313199" y="643298"/>
                  </a:lnTo>
                  <a:lnTo>
                    <a:pt x="271174" y="712948"/>
                  </a:lnTo>
                  <a:lnTo>
                    <a:pt x="297924" y="796548"/>
                  </a:lnTo>
                  <a:lnTo>
                    <a:pt x="208149" y="81977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975559" y="3488370"/>
              <a:ext cx="372745" cy="819785"/>
            </a:xfrm>
            <a:custGeom>
              <a:avLst/>
              <a:gdLst/>
              <a:ahLst/>
              <a:cxnLst/>
              <a:rect l="l" t="t" r="r" b="b"/>
              <a:pathLst>
                <a:path w="372745" h="819785">
                  <a:moveTo>
                    <a:pt x="51574" y="406399"/>
                  </a:moveTo>
                  <a:lnTo>
                    <a:pt x="105024" y="53424"/>
                  </a:lnTo>
                  <a:lnTo>
                    <a:pt x="179524" y="0"/>
                  </a:lnTo>
                  <a:lnTo>
                    <a:pt x="286449" y="25549"/>
                  </a:lnTo>
                  <a:lnTo>
                    <a:pt x="317024" y="99874"/>
                  </a:lnTo>
                  <a:lnTo>
                    <a:pt x="372399" y="141674"/>
                  </a:lnTo>
                  <a:lnTo>
                    <a:pt x="366674" y="257774"/>
                  </a:lnTo>
                  <a:lnTo>
                    <a:pt x="366674" y="411049"/>
                  </a:lnTo>
                  <a:lnTo>
                    <a:pt x="313199" y="520198"/>
                  </a:lnTo>
                  <a:lnTo>
                    <a:pt x="313199" y="643298"/>
                  </a:lnTo>
                  <a:lnTo>
                    <a:pt x="271174" y="712948"/>
                  </a:lnTo>
                  <a:lnTo>
                    <a:pt x="297924" y="796548"/>
                  </a:lnTo>
                  <a:lnTo>
                    <a:pt x="208149" y="819773"/>
                  </a:lnTo>
                  <a:lnTo>
                    <a:pt x="150874" y="782623"/>
                  </a:lnTo>
                  <a:lnTo>
                    <a:pt x="217724" y="629348"/>
                  </a:lnTo>
                  <a:lnTo>
                    <a:pt x="118399" y="610773"/>
                  </a:lnTo>
                  <a:lnTo>
                    <a:pt x="95499" y="627023"/>
                  </a:lnTo>
                  <a:lnTo>
                    <a:pt x="103124" y="740823"/>
                  </a:lnTo>
                  <a:lnTo>
                    <a:pt x="0" y="757073"/>
                  </a:lnTo>
                  <a:lnTo>
                    <a:pt x="38199" y="636323"/>
                  </a:lnTo>
                  <a:lnTo>
                    <a:pt x="30549" y="582898"/>
                  </a:lnTo>
                  <a:lnTo>
                    <a:pt x="57299" y="506273"/>
                  </a:lnTo>
                  <a:lnTo>
                    <a:pt x="89749" y="455174"/>
                  </a:lnTo>
                  <a:lnTo>
                    <a:pt x="51574" y="406399"/>
                  </a:lnTo>
                  <a:close/>
                </a:path>
              </a:pathLst>
            </a:custGeom>
            <a:ln w="38099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313658" y="3369946"/>
              <a:ext cx="317500" cy="715645"/>
            </a:xfrm>
            <a:custGeom>
              <a:avLst/>
              <a:gdLst/>
              <a:ahLst/>
              <a:cxnLst/>
              <a:rect l="l" t="t" r="r" b="b"/>
              <a:pathLst>
                <a:path w="317500" h="715644">
                  <a:moveTo>
                    <a:pt x="87849" y="715248"/>
                  </a:moveTo>
                  <a:lnTo>
                    <a:pt x="49649" y="696673"/>
                  </a:lnTo>
                  <a:lnTo>
                    <a:pt x="76399" y="654873"/>
                  </a:lnTo>
                  <a:lnTo>
                    <a:pt x="0" y="650248"/>
                  </a:lnTo>
                  <a:lnTo>
                    <a:pt x="36274" y="568948"/>
                  </a:lnTo>
                  <a:lnTo>
                    <a:pt x="64924" y="545723"/>
                  </a:lnTo>
                  <a:lnTo>
                    <a:pt x="32474" y="204349"/>
                  </a:lnTo>
                  <a:lnTo>
                    <a:pt x="87849" y="58049"/>
                  </a:lnTo>
                  <a:lnTo>
                    <a:pt x="87849" y="0"/>
                  </a:lnTo>
                  <a:lnTo>
                    <a:pt x="137499" y="27849"/>
                  </a:lnTo>
                  <a:lnTo>
                    <a:pt x="217699" y="39474"/>
                  </a:lnTo>
                  <a:lnTo>
                    <a:pt x="260548" y="39474"/>
                  </a:lnTo>
                  <a:lnTo>
                    <a:pt x="261624" y="78949"/>
                  </a:lnTo>
                  <a:lnTo>
                    <a:pt x="317024" y="278674"/>
                  </a:lnTo>
                  <a:lnTo>
                    <a:pt x="292199" y="438899"/>
                  </a:lnTo>
                  <a:lnTo>
                    <a:pt x="253999" y="585198"/>
                  </a:lnTo>
                  <a:lnTo>
                    <a:pt x="267374" y="685073"/>
                  </a:lnTo>
                  <a:lnTo>
                    <a:pt x="200793" y="710623"/>
                  </a:lnTo>
                  <a:lnTo>
                    <a:pt x="168049" y="710623"/>
                  </a:lnTo>
                  <a:lnTo>
                    <a:pt x="87849" y="715248"/>
                  </a:lnTo>
                  <a:close/>
                </a:path>
                <a:path w="317500" h="715644">
                  <a:moveTo>
                    <a:pt x="260548" y="39474"/>
                  </a:moveTo>
                  <a:lnTo>
                    <a:pt x="217699" y="39474"/>
                  </a:lnTo>
                  <a:lnTo>
                    <a:pt x="259724" y="9274"/>
                  </a:lnTo>
                  <a:lnTo>
                    <a:pt x="260548" y="39474"/>
                  </a:lnTo>
                  <a:close/>
                </a:path>
                <a:path w="317500" h="715644">
                  <a:moveTo>
                    <a:pt x="194799" y="712923"/>
                  </a:moveTo>
                  <a:lnTo>
                    <a:pt x="168049" y="710623"/>
                  </a:lnTo>
                  <a:lnTo>
                    <a:pt x="200793" y="710623"/>
                  </a:lnTo>
                  <a:lnTo>
                    <a:pt x="194799" y="71292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313658" y="3369945"/>
              <a:ext cx="317500" cy="715645"/>
            </a:xfrm>
            <a:custGeom>
              <a:avLst/>
              <a:gdLst/>
              <a:ahLst/>
              <a:cxnLst/>
              <a:rect l="l" t="t" r="r" b="b"/>
              <a:pathLst>
                <a:path w="317500" h="715644">
                  <a:moveTo>
                    <a:pt x="32474" y="204349"/>
                  </a:moveTo>
                  <a:lnTo>
                    <a:pt x="87849" y="58049"/>
                  </a:lnTo>
                  <a:lnTo>
                    <a:pt x="87849" y="0"/>
                  </a:lnTo>
                  <a:lnTo>
                    <a:pt x="137499" y="27849"/>
                  </a:lnTo>
                  <a:lnTo>
                    <a:pt x="217699" y="39474"/>
                  </a:lnTo>
                  <a:lnTo>
                    <a:pt x="259724" y="9274"/>
                  </a:lnTo>
                  <a:lnTo>
                    <a:pt x="261624" y="78949"/>
                  </a:lnTo>
                  <a:lnTo>
                    <a:pt x="317024" y="278674"/>
                  </a:lnTo>
                  <a:lnTo>
                    <a:pt x="292199" y="438899"/>
                  </a:lnTo>
                  <a:lnTo>
                    <a:pt x="253999" y="585198"/>
                  </a:lnTo>
                  <a:lnTo>
                    <a:pt x="267374" y="685073"/>
                  </a:lnTo>
                  <a:lnTo>
                    <a:pt x="194799" y="712923"/>
                  </a:lnTo>
                  <a:lnTo>
                    <a:pt x="168049" y="710623"/>
                  </a:lnTo>
                  <a:lnTo>
                    <a:pt x="87849" y="715248"/>
                  </a:lnTo>
                  <a:lnTo>
                    <a:pt x="49649" y="696673"/>
                  </a:lnTo>
                  <a:lnTo>
                    <a:pt x="76399" y="654873"/>
                  </a:lnTo>
                  <a:lnTo>
                    <a:pt x="0" y="650248"/>
                  </a:lnTo>
                  <a:lnTo>
                    <a:pt x="36274" y="568948"/>
                  </a:lnTo>
                  <a:lnTo>
                    <a:pt x="64924" y="545723"/>
                  </a:lnTo>
                  <a:lnTo>
                    <a:pt x="32474" y="204349"/>
                  </a:lnTo>
                  <a:close/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4795865" y="4828043"/>
            <a:ext cx="4124960" cy="352425"/>
          </a:xfrm>
          <a:custGeom>
            <a:avLst/>
            <a:gdLst/>
            <a:ahLst/>
            <a:cxnLst/>
            <a:rect l="l" t="t" r="r" b="b"/>
            <a:pathLst>
              <a:path w="4124959" h="352425">
                <a:moveTo>
                  <a:pt x="4124391" y="0"/>
                </a:moveTo>
                <a:lnTo>
                  <a:pt x="4118383" y="40343"/>
                </a:lnTo>
                <a:lnTo>
                  <a:pt x="4101269" y="77378"/>
                </a:lnTo>
                <a:lnTo>
                  <a:pt x="4074414" y="110047"/>
                </a:lnTo>
                <a:lnTo>
                  <a:pt x="4039183" y="137295"/>
                </a:lnTo>
                <a:lnTo>
                  <a:pt x="3996942" y="158066"/>
                </a:lnTo>
                <a:lnTo>
                  <a:pt x="3949057" y="171302"/>
                </a:lnTo>
                <a:lnTo>
                  <a:pt x="3896892" y="175949"/>
                </a:lnTo>
                <a:lnTo>
                  <a:pt x="2289695" y="175949"/>
                </a:lnTo>
                <a:lnTo>
                  <a:pt x="2237530" y="180596"/>
                </a:lnTo>
                <a:lnTo>
                  <a:pt x="2189644" y="193833"/>
                </a:lnTo>
                <a:lnTo>
                  <a:pt x="2147403" y="214603"/>
                </a:lnTo>
                <a:lnTo>
                  <a:pt x="2112173" y="241851"/>
                </a:lnTo>
                <a:lnTo>
                  <a:pt x="2085318" y="274520"/>
                </a:lnTo>
                <a:lnTo>
                  <a:pt x="2068203" y="311555"/>
                </a:lnTo>
                <a:lnTo>
                  <a:pt x="2062195" y="351899"/>
                </a:lnTo>
                <a:lnTo>
                  <a:pt x="2056187" y="311555"/>
                </a:lnTo>
                <a:lnTo>
                  <a:pt x="2039073" y="274520"/>
                </a:lnTo>
                <a:lnTo>
                  <a:pt x="2012218" y="241851"/>
                </a:lnTo>
                <a:lnTo>
                  <a:pt x="1976987" y="214603"/>
                </a:lnTo>
                <a:lnTo>
                  <a:pt x="1934747" y="193833"/>
                </a:lnTo>
                <a:lnTo>
                  <a:pt x="1886861" y="180596"/>
                </a:lnTo>
                <a:lnTo>
                  <a:pt x="1834696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22721" y="4837642"/>
            <a:ext cx="2096135" cy="352425"/>
          </a:xfrm>
          <a:custGeom>
            <a:avLst/>
            <a:gdLst/>
            <a:ahLst/>
            <a:cxnLst/>
            <a:rect l="l" t="t" r="r" b="b"/>
            <a:pathLst>
              <a:path w="2096135" h="352425">
                <a:moveTo>
                  <a:pt x="2095795" y="0"/>
                </a:moveTo>
                <a:lnTo>
                  <a:pt x="2089787" y="40343"/>
                </a:lnTo>
                <a:lnTo>
                  <a:pt x="2072673" y="77378"/>
                </a:lnTo>
                <a:lnTo>
                  <a:pt x="2045818" y="110047"/>
                </a:lnTo>
                <a:lnTo>
                  <a:pt x="2010587" y="137295"/>
                </a:lnTo>
                <a:lnTo>
                  <a:pt x="1968347" y="158066"/>
                </a:lnTo>
                <a:lnTo>
                  <a:pt x="1920461" y="171302"/>
                </a:lnTo>
                <a:lnTo>
                  <a:pt x="1868296" y="175949"/>
                </a:lnTo>
                <a:lnTo>
                  <a:pt x="1275397" y="175949"/>
                </a:lnTo>
                <a:lnTo>
                  <a:pt x="1223232" y="180596"/>
                </a:lnTo>
                <a:lnTo>
                  <a:pt x="1175346" y="193833"/>
                </a:lnTo>
                <a:lnTo>
                  <a:pt x="1133105" y="214603"/>
                </a:lnTo>
                <a:lnTo>
                  <a:pt x="1097875" y="241851"/>
                </a:lnTo>
                <a:lnTo>
                  <a:pt x="1071020" y="274520"/>
                </a:lnTo>
                <a:lnTo>
                  <a:pt x="1053906" y="311555"/>
                </a:lnTo>
                <a:lnTo>
                  <a:pt x="1047897" y="351899"/>
                </a:lnTo>
                <a:lnTo>
                  <a:pt x="1041889" y="311555"/>
                </a:lnTo>
                <a:lnTo>
                  <a:pt x="1024775" y="274520"/>
                </a:lnTo>
                <a:lnTo>
                  <a:pt x="997920" y="241851"/>
                </a:lnTo>
                <a:lnTo>
                  <a:pt x="962689" y="214603"/>
                </a:lnTo>
                <a:lnTo>
                  <a:pt x="920449" y="193833"/>
                </a:lnTo>
                <a:lnTo>
                  <a:pt x="872563" y="180596"/>
                </a:lnTo>
                <a:lnTo>
                  <a:pt x="820398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0149" y="4836517"/>
            <a:ext cx="2067560" cy="352425"/>
          </a:xfrm>
          <a:custGeom>
            <a:avLst/>
            <a:gdLst/>
            <a:ahLst/>
            <a:cxnLst/>
            <a:rect l="l" t="t" r="r" b="b"/>
            <a:pathLst>
              <a:path w="2067560" h="352425">
                <a:moveTo>
                  <a:pt x="2066995" y="0"/>
                </a:moveTo>
                <a:lnTo>
                  <a:pt x="2060987" y="40343"/>
                </a:lnTo>
                <a:lnTo>
                  <a:pt x="2043873" y="77378"/>
                </a:lnTo>
                <a:lnTo>
                  <a:pt x="2017017" y="110047"/>
                </a:lnTo>
                <a:lnTo>
                  <a:pt x="1981787" y="137295"/>
                </a:lnTo>
                <a:lnTo>
                  <a:pt x="1939547" y="158066"/>
                </a:lnTo>
                <a:lnTo>
                  <a:pt x="1891663" y="171302"/>
                </a:lnTo>
                <a:lnTo>
                  <a:pt x="1839501" y="175949"/>
                </a:lnTo>
                <a:lnTo>
                  <a:pt x="1260994" y="175949"/>
                </a:lnTo>
                <a:lnTo>
                  <a:pt x="1208831" y="180596"/>
                </a:lnTo>
                <a:lnTo>
                  <a:pt x="1160946" y="193833"/>
                </a:lnTo>
                <a:lnTo>
                  <a:pt x="1118706" y="214603"/>
                </a:lnTo>
                <a:lnTo>
                  <a:pt x="1083475" y="241851"/>
                </a:lnTo>
                <a:lnTo>
                  <a:pt x="1056620" y="274520"/>
                </a:lnTo>
                <a:lnTo>
                  <a:pt x="1039506" y="311555"/>
                </a:lnTo>
                <a:lnTo>
                  <a:pt x="1033497" y="351899"/>
                </a:lnTo>
                <a:lnTo>
                  <a:pt x="1027489" y="311555"/>
                </a:lnTo>
                <a:lnTo>
                  <a:pt x="1010375" y="274520"/>
                </a:lnTo>
                <a:lnTo>
                  <a:pt x="983519" y="241851"/>
                </a:lnTo>
                <a:lnTo>
                  <a:pt x="948289" y="214603"/>
                </a:lnTo>
                <a:lnTo>
                  <a:pt x="906049" y="193833"/>
                </a:lnTo>
                <a:lnTo>
                  <a:pt x="858164" y="180596"/>
                </a:lnTo>
                <a:lnTo>
                  <a:pt x="806000" y="175949"/>
                </a:lnTo>
                <a:lnTo>
                  <a:pt x="227497" y="175949"/>
                </a:lnTo>
                <a:lnTo>
                  <a:pt x="175333" y="171302"/>
                </a:lnTo>
                <a:lnTo>
                  <a:pt x="127448" y="158066"/>
                </a:lnTo>
                <a:lnTo>
                  <a:pt x="85208" y="137295"/>
                </a:lnTo>
                <a:lnTo>
                  <a:pt x="49978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7586" y="2555134"/>
            <a:ext cx="2137935" cy="1818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1637032" y="153282"/>
                </a:move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7032" y="153282"/>
                </a:lnTo>
                <a:close/>
              </a:path>
              <a:path w="1642745" h="1154430">
                <a:moveTo>
                  <a:pt x="1619244" y="333581"/>
                </a:move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637032" y="153282"/>
                </a:lnTo>
                <a:lnTo>
                  <a:pt x="1632989" y="252451"/>
                </a:lnTo>
                <a:lnTo>
                  <a:pt x="1619244" y="333581"/>
                </a:lnTo>
                <a:close/>
              </a:path>
              <a:path w="1642745" h="1154430">
                <a:moveTo>
                  <a:pt x="110102" y="288501"/>
                </a:moveTo>
                <a:lnTo>
                  <a:pt x="0" y="261456"/>
                </a:lnTo>
                <a:lnTo>
                  <a:pt x="60424" y="190687"/>
                </a:lnTo>
                <a:lnTo>
                  <a:pt x="366966" y="162262"/>
                </a:lnTo>
                <a:lnTo>
                  <a:pt x="697251" y="261456"/>
                </a:lnTo>
                <a:lnTo>
                  <a:pt x="725814" y="270439"/>
                </a:lnTo>
                <a:lnTo>
                  <a:pt x="247699" y="270439"/>
                </a:lnTo>
                <a:lnTo>
                  <a:pt x="110102" y="288501"/>
                </a:lnTo>
                <a:close/>
              </a:path>
              <a:path w="1642745" h="1154430">
                <a:moveTo>
                  <a:pt x="899078" y="937635"/>
                </a:move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725814" y="270439"/>
                </a:lnTo>
                <a:lnTo>
                  <a:pt x="926598" y="333581"/>
                </a:lnTo>
                <a:lnTo>
                  <a:pt x="1619244" y="33358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38248" y="721261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80" y="901560"/>
                </a:lnTo>
                <a:lnTo>
                  <a:pt x="1263549" y="919560"/>
                </a:lnTo>
                <a:lnTo>
                  <a:pt x="1027535" y="919560"/>
                </a:lnTo>
                <a:lnTo>
                  <a:pt x="899078" y="937635"/>
                </a:lnTo>
                <a:close/>
              </a:path>
              <a:path w="1642745" h="1154430">
                <a:moveTo>
                  <a:pt x="1550454" y="946635"/>
                </a:moveTo>
                <a:lnTo>
                  <a:pt x="1421997" y="883510"/>
                </a:lnTo>
                <a:lnTo>
                  <a:pt x="1458707" y="721261"/>
                </a:lnTo>
                <a:lnTo>
                  <a:pt x="1638248" y="721261"/>
                </a:lnTo>
                <a:lnTo>
                  <a:pt x="1642179" y="748286"/>
                </a:lnTo>
                <a:lnTo>
                  <a:pt x="1642179" y="856460"/>
                </a:lnTo>
                <a:lnTo>
                  <a:pt x="1550454" y="946635"/>
                </a:lnTo>
                <a:close/>
              </a:path>
              <a:path w="1642745" h="1154430">
                <a:moveTo>
                  <a:pt x="1211007" y="1154010"/>
                </a:moveTo>
                <a:lnTo>
                  <a:pt x="1082547" y="1063835"/>
                </a:lnTo>
                <a:lnTo>
                  <a:pt x="1027535" y="919560"/>
                </a:lnTo>
                <a:lnTo>
                  <a:pt x="1263549" y="919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60424" y="190687"/>
                </a:moveTo>
                <a:lnTo>
                  <a:pt x="366966" y="162262"/>
                </a:lnTo>
                <a:lnTo>
                  <a:pt x="697251" y="261456"/>
                </a:ln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2989" y="25245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42179" y="748285"/>
                </a:lnTo>
                <a:lnTo>
                  <a:pt x="1642179" y="856460"/>
                </a:lnTo>
                <a:lnTo>
                  <a:pt x="1550454" y="946635"/>
                </a:lnTo>
                <a:lnTo>
                  <a:pt x="1421997" y="883510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79" y="901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lnTo>
                  <a:pt x="1082547" y="1063835"/>
                </a:lnTo>
                <a:lnTo>
                  <a:pt x="1027535" y="919560"/>
                </a:lnTo>
                <a:lnTo>
                  <a:pt x="899078" y="937635"/>
                </a:ln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110102" y="288501"/>
                </a:lnTo>
                <a:lnTo>
                  <a:pt x="0" y="261456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4" y="695036"/>
                </a:moveTo>
                <a:lnTo>
                  <a:pt x="1618316" y="695036"/>
                </a:lnTo>
                <a:lnTo>
                  <a:pt x="1743376" y="580611"/>
                </a:lnTo>
                <a:lnTo>
                  <a:pt x="1750504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369" y="86347"/>
                </a:lnTo>
                <a:lnTo>
                  <a:pt x="2124324" y="695036"/>
                </a:lnTo>
                <a:close/>
              </a:path>
              <a:path w="2132965" h="1138554">
                <a:moveTo>
                  <a:pt x="2132369" y="86347"/>
                </a:moveTo>
                <a:lnTo>
                  <a:pt x="1873673" y="86347"/>
                </a:lnTo>
                <a:lnTo>
                  <a:pt x="2132765" y="56329"/>
                </a:lnTo>
                <a:lnTo>
                  <a:pt x="2132369" y="86347"/>
                </a:lnTo>
                <a:close/>
              </a:path>
              <a:path w="2132965" h="1138554">
                <a:moveTo>
                  <a:pt x="2118468" y="1138085"/>
                </a:moveTo>
                <a:lnTo>
                  <a:pt x="0" y="1138085"/>
                </a:lnTo>
                <a:lnTo>
                  <a:pt x="0" y="200287"/>
                </a:ln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442" y="643386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2121834" y="883385"/>
                </a:lnTo>
                <a:lnTo>
                  <a:pt x="2118468" y="1138085"/>
                </a:lnTo>
                <a:close/>
              </a:path>
              <a:path w="2132965" h="1138554">
                <a:moveTo>
                  <a:pt x="2121834" y="883385"/>
                </a:move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2124324" y="695036"/>
                </a:lnTo>
                <a:lnTo>
                  <a:pt x="2121834" y="883385"/>
                </a:lnTo>
                <a:close/>
              </a:path>
              <a:path w="2132965" h="1138554">
                <a:moveTo>
                  <a:pt x="1077442" y="643386"/>
                </a:moveTo>
                <a:lnTo>
                  <a:pt x="914550" y="643386"/>
                </a:lnTo>
                <a:lnTo>
                  <a:pt x="1077267" y="642861"/>
                </a:lnTo>
                <a:lnTo>
                  <a:pt x="1077442" y="643386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87"/>
                </a:move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267" y="642861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1743376" y="580611"/>
                </a:lnTo>
                <a:lnTo>
                  <a:pt x="1750503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765" y="56329"/>
                </a:lnTo>
                <a:lnTo>
                  <a:pt x="2118468" y="1138085"/>
                </a:lnTo>
                <a:lnTo>
                  <a:pt x="0" y="1138085"/>
                </a:lnTo>
                <a:lnTo>
                  <a:pt x="0" y="200287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398" y="358119"/>
                </a:move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1" y="73819"/>
                </a:lnTo>
                <a:lnTo>
                  <a:pt x="2129165" y="0"/>
                </a:lnTo>
                <a:lnTo>
                  <a:pt x="2124177" y="306456"/>
                </a:lnTo>
                <a:lnTo>
                  <a:pt x="1607589" y="306456"/>
                </a:lnTo>
                <a:lnTo>
                  <a:pt x="1581923" y="332301"/>
                </a:lnTo>
                <a:lnTo>
                  <a:pt x="1068175" y="332301"/>
                </a:lnTo>
                <a:lnTo>
                  <a:pt x="1047398" y="358119"/>
                </a:lnTo>
                <a:close/>
              </a:path>
              <a:path w="2129790" h="794385">
                <a:moveTo>
                  <a:pt x="2118468" y="657193"/>
                </a:move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2124177" y="306456"/>
                </a:lnTo>
                <a:lnTo>
                  <a:pt x="2118468" y="657193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47398" y="358119"/>
                </a:lnTo>
                <a:lnTo>
                  <a:pt x="1004100" y="411921"/>
                </a:lnTo>
                <a:lnTo>
                  <a:pt x="1014614" y="47259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27216" y="638726"/>
                </a:lnTo>
                <a:lnTo>
                  <a:pt x="639481" y="723648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24"/>
                </a:moveTo>
                <a:lnTo>
                  <a:pt x="1114592" y="343341"/>
                </a:lnTo>
                <a:lnTo>
                  <a:pt x="1068175" y="332301"/>
                </a:lnTo>
                <a:lnTo>
                  <a:pt x="1581923" y="332301"/>
                </a:lnTo>
                <a:lnTo>
                  <a:pt x="1468277" y="446744"/>
                </a:lnTo>
                <a:lnTo>
                  <a:pt x="1264647" y="454124"/>
                </a:lnTo>
                <a:close/>
              </a:path>
              <a:path w="2129790" h="794385">
                <a:moveTo>
                  <a:pt x="985993" y="627641"/>
                </a:moveTo>
                <a:lnTo>
                  <a:pt x="450119" y="472591"/>
                </a:lnTo>
                <a:lnTo>
                  <a:pt x="1014614" y="472591"/>
                </a:lnTo>
                <a:lnTo>
                  <a:pt x="1039565" y="616571"/>
                </a:lnTo>
                <a:lnTo>
                  <a:pt x="985993" y="627641"/>
                </a:lnTo>
                <a:close/>
              </a:path>
              <a:path w="2129790" h="794385">
                <a:moveTo>
                  <a:pt x="327216" y="638726"/>
                </a:moveTo>
                <a:lnTo>
                  <a:pt x="164352" y="638726"/>
                </a:lnTo>
                <a:lnTo>
                  <a:pt x="300079" y="631346"/>
                </a:lnTo>
                <a:lnTo>
                  <a:pt x="327216" y="63872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81" y="723648"/>
                </a:moveTo>
                <a:lnTo>
                  <a:pt x="0" y="793785"/>
                </a:ln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0" y="73819"/>
                </a:lnTo>
                <a:lnTo>
                  <a:pt x="2129165" y="0"/>
                </a:lnTo>
                <a:lnTo>
                  <a:pt x="2118468" y="657193"/>
                </a:ln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1468277" y="446744"/>
                </a:lnTo>
                <a:lnTo>
                  <a:pt x="1264647" y="454124"/>
                </a:lnTo>
                <a:lnTo>
                  <a:pt x="1114592" y="343341"/>
                </a:lnTo>
                <a:lnTo>
                  <a:pt x="1068175" y="332301"/>
                </a:lnTo>
                <a:lnTo>
                  <a:pt x="1004100" y="411921"/>
                </a:lnTo>
                <a:lnTo>
                  <a:pt x="1039565" y="616571"/>
                </a:lnTo>
                <a:lnTo>
                  <a:pt x="985993" y="62764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00079" y="631346"/>
                </a:lnTo>
                <a:lnTo>
                  <a:pt x="639481" y="723648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8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1010485" y="332286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  <a:path w="2111375" h="480060">
                <a:moveTo>
                  <a:pt x="871688" y="372909"/>
                </a:moveTo>
                <a:lnTo>
                  <a:pt x="678770" y="332286"/>
                </a:lnTo>
                <a:lnTo>
                  <a:pt x="1010485" y="332286"/>
                </a:lnTo>
                <a:lnTo>
                  <a:pt x="871688" y="372909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7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871687" y="372909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0506" y="4396200"/>
            <a:ext cx="149923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90"/>
              </a:lnSpc>
            </a:pP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GRASS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0C131"/>
                </a:solidFill>
                <a:latin typeface="Arial"/>
                <a:cs typeface="Arial"/>
              </a:rPr>
              <a:t>CAT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5"/>
              </a:spcBef>
            </a:pPr>
            <a:r>
              <a:rPr b="1" spc="-5" dirty="0">
                <a:solidFill>
                  <a:srgbClr val="A54D79"/>
                </a:solidFill>
                <a:latin typeface="Arial"/>
                <a:cs typeface="Arial"/>
              </a:rPr>
              <a:t>TREE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SKY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37188" y="4472400"/>
            <a:ext cx="4953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srgbClr val="0070C0"/>
                </a:solidFill>
                <a:latin typeface="Arial"/>
                <a:cs typeface="Arial"/>
              </a:rPr>
              <a:t>CAT</a:t>
            </a:r>
            <a:endParaRPr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32468" y="4472400"/>
            <a:ext cx="17907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5292" y="4472400"/>
            <a:ext cx="17907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31640" y="5169563"/>
            <a:ext cx="12007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8323" y="5207948"/>
            <a:ext cx="17437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No objects, just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38080" y="5207948"/>
            <a:ext cx="108013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79">
            <a:extLst>
              <a:ext uri="{FF2B5EF4-FFF2-40B4-BE49-F238E27FC236}">
                <a16:creationId xmlns:a16="http://schemas.microsoft.com/office/drawing/2014/main" id="{3DD7F5CC-17D5-4D74-8124-A1696D874E3F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Adapted from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144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Parts-based Models</a:t>
            </a:r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/>
              <a:t>Articulated parts model</a:t>
            </a:r>
          </a:p>
          <a:p>
            <a:pPr marL="914400" lvl="1" indent="-514350"/>
            <a:r>
              <a:rPr lang="en-US" dirty="0"/>
              <a:t>Object is configuration of parts</a:t>
            </a:r>
          </a:p>
          <a:p>
            <a:pPr marL="914400" lvl="1" indent="-514350"/>
            <a:r>
              <a:rPr lang="en-US" dirty="0"/>
              <a:t>Each part is detectable and can move around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5507665" y="6604084"/>
            <a:ext cx="35407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50" dirty="0">
                <a:solidFill>
                  <a:prstClr val="black"/>
                </a:solidFill>
              </a:rPr>
              <a:t>Adapted from Derek </a:t>
            </a:r>
            <a:r>
              <a:rPr lang="en-US" sz="1050" dirty="0" err="1">
                <a:solidFill>
                  <a:prstClr val="black"/>
                </a:solidFill>
              </a:rPr>
              <a:t>Hoiem</a:t>
            </a:r>
            <a:r>
              <a:rPr lang="en-US" sz="1050" dirty="0">
                <a:solidFill>
                  <a:prstClr val="black"/>
                </a:solidFill>
              </a:rPr>
              <a:t>, images from </a:t>
            </a:r>
            <a:r>
              <a:rPr lang="en-US" sz="1050" dirty="0" err="1">
                <a:solidFill>
                  <a:prstClr val="black"/>
                </a:solidFill>
              </a:rPr>
              <a:t>Felzenszwalb</a:t>
            </a:r>
            <a:endParaRPr lang="en-US" sz="1050" dirty="0">
              <a:solidFill>
                <a:prstClr val="black"/>
              </a:solidFill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A0D59F-3702-47C7-A451-DDC5A8B9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3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Deformable Part Models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404398"/>
            <a:ext cx="4201856" cy="277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5800" y="6019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P. </a:t>
            </a:r>
            <a:r>
              <a:rPr lang="en-US" dirty="0" err="1">
                <a:solidFill>
                  <a:srgbClr val="000000"/>
                </a:solidFill>
              </a:rPr>
              <a:t>Felzenszwalb</a:t>
            </a:r>
            <a:r>
              <a:rPr lang="en-US" dirty="0">
                <a:solidFill>
                  <a:srgbClr val="000000"/>
                </a:solidFill>
              </a:rPr>
              <a:t>, R. </a:t>
            </a:r>
            <a:r>
              <a:rPr lang="en-US" dirty="0" err="1">
                <a:solidFill>
                  <a:srgbClr val="000000"/>
                </a:solidFill>
              </a:rPr>
              <a:t>Girshick</a:t>
            </a:r>
            <a:r>
              <a:rPr lang="en-US" dirty="0">
                <a:solidFill>
                  <a:srgbClr val="000000"/>
                </a:solidFill>
              </a:rPr>
              <a:t>, D. </a:t>
            </a:r>
            <a:r>
              <a:rPr lang="en-US" dirty="0" err="1">
                <a:solidFill>
                  <a:srgbClr val="000000"/>
                </a:solidFill>
              </a:rPr>
              <a:t>McAllester</a:t>
            </a:r>
            <a:r>
              <a:rPr lang="en-US" dirty="0">
                <a:solidFill>
                  <a:srgbClr val="000000"/>
                </a:solidFill>
              </a:rPr>
              <a:t>, D. </a:t>
            </a:r>
            <a:r>
              <a:rPr lang="en-US" dirty="0" err="1">
                <a:solidFill>
                  <a:srgbClr val="000000"/>
                </a:solidFill>
              </a:rPr>
              <a:t>Ramanan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Object Detection with Discriminatively Trained Part Based Models</a:t>
            </a:r>
            <a:r>
              <a:rPr lang="en-US" dirty="0">
                <a:solidFill>
                  <a:srgbClr val="000000"/>
                </a:solidFill>
              </a:rPr>
              <a:t>, PAMI 32(9), 2010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8600" y="1524000"/>
            <a:ext cx="4056792" cy="3657600"/>
            <a:chOff x="5334000" y="811919"/>
            <a:chExt cx="2902712" cy="2617081"/>
          </a:xfrm>
        </p:grpSpPr>
        <p:pic>
          <p:nvPicPr>
            <p:cNvPr id="542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1423101"/>
              <a:ext cx="2693106" cy="2005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401538" y="811919"/>
              <a:ext cx="634440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Root filter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19378" y="819858"/>
              <a:ext cx="863813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Part filters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64476" y="840161"/>
              <a:ext cx="1172236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Deformation weights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6D6E4-55BC-402A-B210-67989E4D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8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3520" t="34514" r="34108" b="46118"/>
          <a:stretch/>
        </p:blipFill>
        <p:spPr>
          <a:xfrm>
            <a:off x="615247" y="4695872"/>
            <a:ext cx="5458982" cy="1261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an object hypothesis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5800" y="914400"/>
            <a:ext cx="5502349" cy="5257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The score of a hypothesis is              the sum of appearance scores minus the sum of deformation costs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4540" y="1055132"/>
            <a:ext cx="155366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596390"/>
            <a:ext cx="29560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000000"/>
                </a:solidFill>
              </a:rPr>
              <a:t>Felzenszwalb</a:t>
            </a:r>
            <a:r>
              <a:rPr lang="en-US" sz="1100" dirty="0">
                <a:solidFill>
                  <a:srgbClr val="000000"/>
                </a:solidFill>
              </a:rPr>
              <a:t> et al.</a:t>
            </a:r>
            <a:endParaRPr lang="en-US" sz="1100" kern="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6000" y="2046587"/>
            <a:ext cx="2924959" cy="1217679"/>
            <a:chOff x="3067647" y="5001982"/>
            <a:chExt cx="3320230" cy="13822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4077" t="7248" b="62519"/>
            <a:stretch/>
          </p:blipFill>
          <p:spPr bwMode="auto">
            <a:xfrm>
              <a:off x="3282802" y="5001982"/>
              <a:ext cx="3105075" cy="138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3067647" y="5600700"/>
              <a:ext cx="653748" cy="2613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r="36071"/>
          <a:stretch/>
        </p:blipFill>
        <p:spPr bwMode="auto">
          <a:xfrm>
            <a:off x="1677716" y="3428365"/>
            <a:ext cx="1037613" cy="120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72150"/>
          <a:stretch/>
        </p:blipFill>
        <p:spPr bwMode="auto">
          <a:xfrm>
            <a:off x="3871736" y="3428365"/>
            <a:ext cx="452024" cy="120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2" name="Group 57351"/>
          <p:cNvGrpSpPr/>
          <p:nvPr/>
        </p:nvGrpSpPr>
        <p:grpSpPr>
          <a:xfrm>
            <a:off x="272706" y="5242695"/>
            <a:ext cx="2274982" cy="1141600"/>
            <a:chOff x="272706" y="5242695"/>
            <a:chExt cx="2274982" cy="1141600"/>
          </a:xfrm>
        </p:grpSpPr>
        <p:grpSp>
          <p:nvGrpSpPr>
            <p:cNvPr id="19" name="Group 18"/>
            <p:cNvGrpSpPr/>
            <p:nvPr/>
          </p:nvGrpSpPr>
          <p:grpSpPr>
            <a:xfrm>
              <a:off x="272706" y="5703001"/>
              <a:ext cx="2274982" cy="681294"/>
              <a:chOff x="1576725" y="5362193"/>
              <a:chExt cx="2274982" cy="681294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431383" y="5362193"/>
                <a:ext cx="0" cy="328485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1576725" y="5674155"/>
                <a:ext cx="2274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00FF"/>
                    </a:solidFill>
                  </a:rPr>
                  <a:t>Appearance weights</a:t>
                </a:r>
              </a:p>
            </p:txBody>
          </p:sp>
        </p:grpSp>
        <p:sp>
          <p:nvSpPr>
            <p:cNvPr id="57345" name="Rectangle 57344"/>
            <p:cNvSpPr/>
            <p:nvPr/>
          </p:nvSpPr>
          <p:spPr bwMode="auto">
            <a:xfrm>
              <a:off x="1990725" y="5242695"/>
              <a:ext cx="295275" cy="46030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7353" name="Group 57352"/>
          <p:cNvGrpSpPr/>
          <p:nvPr/>
        </p:nvGrpSpPr>
        <p:grpSpPr>
          <a:xfrm>
            <a:off x="2427688" y="5242695"/>
            <a:ext cx="2063270" cy="1134228"/>
            <a:chOff x="2427688" y="5242695"/>
            <a:chExt cx="2063270" cy="1134228"/>
          </a:xfrm>
        </p:grpSpPr>
        <p:grpSp>
          <p:nvGrpSpPr>
            <p:cNvPr id="29" name="Group 28"/>
            <p:cNvGrpSpPr/>
            <p:nvPr/>
          </p:nvGrpSpPr>
          <p:grpSpPr>
            <a:xfrm>
              <a:off x="2537999" y="5703001"/>
              <a:ext cx="1952959" cy="673922"/>
              <a:chOff x="2537999" y="5703001"/>
              <a:chExt cx="1952959" cy="67392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537999" y="6007591"/>
                <a:ext cx="1952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FF0000"/>
                    </a:solidFill>
                  </a:rPr>
                  <a:t>Part features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2956039" y="5703001"/>
                <a:ext cx="0" cy="328485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8" name="Rectangle 37"/>
            <p:cNvSpPr/>
            <p:nvPr/>
          </p:nvSpPr>
          <p:spPr bwMode="auto">
            <a:xfrm>
              <a:off x="2427688" y="5242695"/>
              <a:ext cx="877487" cy="46030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7354" name="Group 57353"/>
          <p:cNvGrpSpPr/>
          <p:nvPr/>
        </p:nvGrpSpPr>
        <p:grpSpPr>
          <a:xfrm>
            <a:off x="3986211" y="5242695"/>
            <a:ext cx="3876527" cy="1561013"/>
            <a:chOff x="3986211" y="5242695"/>
            <a:chExt cx="3876527" cy="1561013"/>
          </a:xfrm>
        </p:grpSpPr>
        <p:sp>
          <p:nvSpPr>
            <p:cNvPr id="12" name="TextBox 11"/>
            <p:cNvSpPr txBox="1"/>
            <p:nvPr/>
          </p:nvSpPr>
          <p:spPr>
            <a:xfrm>
              <a:off x="4343400" y="6016261"/>
              <a:ext cx="24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srgbClr val="0000FF"/>
                  </a:solidFill>
                </a:rPr>
                <a:t>Deformation weights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66363" y="6280488"/>
              <a:ext cx="3396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i.e. how much we’ll penalize the part p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i</a:t>
              </a:r>
              <a:r>
                <a:rPr lang="en-US" sz="1400" dirty="0">
                  <a:solidFill>
                    <a:srgbClr val="000000"/>
                  </a:solidFill>
                </a:rPr>
                <a:t> for moving from its expected location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4114800" y="5703001"/>
              <a:ext cx="650989" cy="3284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3986211" y="5242695"/>
              <a:ext cx="295275" cy="46030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7355" name="Group 57354"/>
          <p:cNvGrpSpPr/>
          <p:nvPr/>
        </p:nvGrpSpPr>
        <p:grpSpPr>
          <a:xfrm>
            <a:off x="4384367" y="4402918"/>
            <a:ext cx="4779301" cy="1300083"/>
            <a:chOff x="4384367" y="4402918"/>
            <a:chExt cx="4779301" cy="1300083"/>
          </a:xfrm>
        </p:grpSpPr>
        <p:sp>
          <p:nvSpPr>
            <p:cNvPr id="13" name="TextBox 12"/>
            <p:cNvSpPr txBox="1"/>
            <p:nvPr/>
          </p:nvSpPr>
          <p:spPr>
            <a:xfrm>
              <a:off x="4971795" y="4402918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srgbClr val="FF0000"/>
                  </a:solidFill>
                </a:rPr>
                <a:t>Displacements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57818" y="4719475"/>
              <a:ext cx="3805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i.e. how much the part p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i</a:t>
              </a:r>
              <a:r>
                <a:rPr lang="en-US" sz="1400" dirty="0">
                  <a:solidFill>
                    <a:srgbClr val="000000"/>
                  </a:solidFill>
                </a:rPr>
                <a:t> moved from its 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expected anchor location in the x, y directions</a:t>
              </a:r>
            </a:p>
          </p:txBody>
        </p:sp>
        <p:cxnSp>
          <p:nvCxnSpPr>
            <p:cNvPr id="35" name="Straight Arrow Connector 34"/>
            <p:cNvCxnSpPr>
              <a:endCxn id="40" idx="0"/>
            </p:cNvCxnSpPr>
            <p:nvPr/>
          </p:nvCxnSpPr>
          <p:spPr bwMode="auto">
            <a:xfrm flipH="1">
              <a:off x="5025871" y="4538430"/>
              <a:ext cx="325711" cy="7042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Rectangle 39"/>
            <p:cNvSpPr/>
            <p:nvPr/>
          </p:nvSpPr>
          <p:spPr bwMode="auto">
            <a:xfrm>
              <a:off x="4384367" y="5242695"/>
              <a:ext cx="1283008" cy="46030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7351" name="Group 57350"/>
          <p:cNvGrpSpPr/>
          <p:nvPr/>
        </p:nvGrpSpPr>
        <p:grpSpPr>
          <a:xfrm>
            <a:off x="5370743" y="3557426"/>
            <a:ext cx="3471103" cy="778064"/>
            <a:chOff x="5370743" y="3557426"/>
            <a:chExt cx="3471103" cy="778064"/>
          </a:xfrm>
        </p:grpSpPr>
        <p:grpSp>
          <p:nvGrpSpPr>
            <p:cNvPr id="57349" name="Group 57348"/>
            <p:cNvGrpSpPr/>
            <p:nvPr/>
          </p:nvGrpSpPr>
          <p:grpSpPr>
            <a:xfrm>
              <a:off x="5370743" y="3557426"/>
              <a:ext cx="3471103" cy="778064"/>
              <a:chOff x="5370743" y="3557426"/>
              <a:chExt cx="3471103" cy="77806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/>
              <a:srcRect l="28244" t="27964" r="54982" b="68939"/>
              <a:stretch/>
            </p:blipFill>
            <p:spPr>
              <a:xfrm>
                <a:off x="5370743" y="3980897"/>
                <a:ext cx="3067594" cy="354593"/>
              </a:xfrm>
              <a:prstGeom prst="rect">
                <a:avLst/>
              </a:prstGeom>
            </p:spPr>
          </p:pic>
          <p:sp>
            <p:nvSpPr>
              <p:cNvPr id="57348" name="TextBox 57347"/>
              <p:cNvSpPr txBox="1"/>
              <p:nvPr/>
            </p:nvSpPr>
            <p:spPr>
              <a:xfrm>
                <a:off x="5393773" y="3557426"/>
                <a:ext cx="1540806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FFFF00"/>
                    </a:solidFill>
                  </a:rPr>
                  <a:t>part </a:t>
                </a:r>
                <a:r>
                  <a:rPr lang="en-US" sz="1200" dirty="0" err="1">
                    <a:solidFill>
                      <a:srgbClr val="FFFF00"/>
                    </a:solidFill>
                  </a:rPr>
                  <a:t>loc</a:t>
                </a:r>
                <a:r>
                  <a:rPr lang="en-US" sz="1200" dirty="0">
                    <a:solidFill>
                      <a:srgbClr val="FFFF00"/>
                    </a:solidFill>
                  </a:rPr>
                  <a:t> </a:t>
                </a:r>
              </a:p>
              <a:p>
                <a:pPr algn="r"/>
                <a:r>
                  <a:rPr lang="en-US" sz="1200" dirty="0">
                    <a:solidFill>
                      <a:srgbClr val="FFFF00"/>
                    </a:solidFill>
                  </a:rPr>
                  <a:t>(where we see part)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156769" y="3557426"/>
                <a:ext cx="1685077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92D050"/>
                    </a:solidFill>
                  </a:rPr>
                  <a:t>anchor </a:t>
                </a:r>
                <a:r>
                  <a:rPr lang="en-US" sz="1200" dirty="0" err="1">
                    <a:solidFill>
                      <a:srgbClr val="92D050"/>
                    </a:solidFill>
                  </a:rPr>
                  <a:t>loc</a:t>
                </a:r>
                <a:r>
                  <a:rPr lang="en-US" sz="1200" dirty="0">
                    <a:solidFill>
                      <a:srgbClr val="92D050"/>
                    </a:solidFill>
                  </a:rPr>
                  <a:t> (where we </a:t>
                </a:r>
              </a:p>
              <a:p>
                <a:r>
                  <a:rPr lang="en-US" sz="1200" i="1" dirty="0">
                    <a:solidFill>
                      <a:srgbClr val="92D050"/>
                    </a:solidFill>
                  </a:rPr>
                  <a:t>expect</a:t>
                </a:r>
                <a:r>
                  <a:rPr lang="en-US" sz="1200" dirty="0">
                    <a:solidFill>
                      <a:srgbClr val="92D050"/>
                    </a:solidFill>
                  </a:rPr>
                  <a:t> to see part)</a:t>
                </a:r>
              </a:p>
            </p:txBody>
          </p:sp>
        </p:grpSp>
        <p:sp>
          <p:nvSpPr>
            <p:cNvPr id="57350" name="Right Brace 57349"/>
            <p:cNvSpPr/>
            <p:nvPr/>
          </p:nvSpPr>
          <p:spPr bwMode="auto">
            <a:xfrm rot="16200000">
              <a:off x="6639920" y="3763332"/>
              <a:ext cx="45719" cy="505607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Right Brace 45"/>
            <p:cNvSpPr/>
            <p:nvPr/>
          </p:nvSpPr>
          <p:spPr bwMode="auto">
            <a:xfrm rot="16200000">
              <a:off x="7713498" y="3446692"/>
              <a:ext cx="45719" cy="113888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98EE2E2-896E-4456-9120-F9B7CABCDA13}"/>
              </a:ext>
            </a:extLst>
          </p:cNvPr>
          <p:cNvSpPr/>
          <p:nvPr/>
        </p:nvSpPr>
        <p:spPr bwMode="auto">
          <a:xfrm>
            <a:off x="7599285" y="2361460"/>
            <a:ext cx="443884" cy="735660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AE333A-0C02-4694-A134-BE9F4998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63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9338" y="914400"/>
            <a:ext cx="64430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2345635" y="1240404"/>
            <a:ext cx="206734" cy="4691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27405" y="1251669"/>
            <a:ext cx="206734" cy="4691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29560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000000"/>
                </a:solidFill>
              </a:rPr>
              <a:t>Felzenszwalb</a:t>
            </a:r>
            <a:r>
              <a:rPr lang="en-US" sz="1100" dirty="0">
                <a:solidFill>
                  <a:srgbClr val="000000"/>
                </a:solidFill>
              </a:rPr>
              <a:t> et al.</a:t>
            </a:r>
            <a:endParaRPr lang="en-US" sz="1100" kern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5CE34-6570-44CA-BDCC-DBE082B5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3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8001000" cy="11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3962400"/>
            <a:ext cx="801356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31987" y="1611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Component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987" y="3516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Component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830EB-D713-4762-BCBE-A00E58BD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7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detections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2025"/>
            <a:ext cx="91630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48353-DC21-470B-8014-DD71692E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0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084142"/>
            <a:ext cx="3352800" cy="24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810000"/>
            <a:ext cx="667244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12742-52A0-4E84-A388-F174A87F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2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 detections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" y="1219200"/>
            <a:ext cx="8953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72FE0-B473-4602-AFB0-7BD412C8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56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270" y="1371600"/>
            <a:ext cx="817913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05200"/>
            <a:ext cx="7772400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F1C7F-A758-45C6-AD84-22E7781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0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detections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19200"/>
            <a:ext cx="859394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70480" y="6596231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Lana </a:t>
            </a:r>
            <a:r>
              <a:rPr lang="en-US" sz="1100" dirty="0" err="1">
                <a:solidFill>
                  <a:srgbClr val="000000"/>
                </a:solidFill>
              </a:rPr>
              <a:t>Lazebnik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1725F-7A43-4971-877D-B7EDB68E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26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itchFamily="34" charset="0"/>
              </a:rPr>
              <a:t>Plan for the next three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4278" cy="5148943"/>
          </a:xfrm>
        </p:spPr>
        <p:txBody>
          <a:bodyPr>
            <a:normAutofit/>
          </a:bodyPr>
          <a:lstStyle/>
          <a:p>
            <a:r>
              <a:rPr lang="en-US" sz="2800" dirty="0">
                <a:cs typeface="Arial" pitchFamily="34" charset="0"/>
              </a:rPr>
              <a:t>Detection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Pre-CNNs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whole windows: Pedestrian detection</a:t>
            </a:r>
          </a:p>
          <a:p>
            <a:pPr lvl="2"/>
            <a:r>
              <a:rPr lang="en-US" sz="2000" dirty="0">
                <a:cs typeface="Arial" pitchFamily="34" charset="0"/>
              </a:rPr>
              <a:t>Part-based detection: Deformable Part Models</a:t>
            </a:r>
          </a:p>
          <a:p>
            <a:pPr lvl="1"/>
            <a:r>
              <a:rPr lang="en-US" sz="2400" dirty="0">
                <a:cs typeface="Arial" pitchFamily="34" charset="0"/>
              </a:rPr>
              <a:t>Post-CNNs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region proposals: R-CNN, Fast R-CNN, Faster-R-CNN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without region proposals: YOLO, SSD</a:t>
            </a:r>
          </a:p>
          <a:p>
            <a:r>
              <a:rPr lang="en-US" sz="2800" dirty="0">
                <a:cs typeface="Arial" pitchFamily="34" charset="0"/>
              </a:rPr>
              <a:t>Segmentation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Semantic segmentation: FCN</a:t>
            </a:r>
          </a:p>
          <a:p>
            <a:pPr lvl="1"/>
            <a:r>
              <a:rPr lang="en-US" sz="2400" dirty="0">
                <a:cs typeface="Arial" pitchFamily="34" charset="0"/>
              </a:rPr>
              <a:t>Instance segmentation: Mask R-CNN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21B94-D105-47E8-835D-34B93B897FB4}"/>
              </a:ext>
            </a:extLst>
          </p:cNvPr>
          <p:cNvSpPr/>
          <p:nvPr/>
        </p:nvSpPr>
        <p:spPr>
          <a:xfrm>
            <a:off x="132522" y="2142165"/>
            <a:ext cx="8878956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A3E81-C866-4F00-86E2-838E1EE2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5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56" y="7257"/>
            <a:ext cx="4940489" cy="6853860"/>
          </a:xfrm>
        </p:spPr>
      </p:pic>
      <p:sp>
        <p:nvSpPr>
          <p:cNvPr id="2" name="Rectangle 1"/>
          <p:cNvSpPr/>
          <p:nvPr/>
        </p:nvSpPr>
        <p:spPr>
          <a:xfrm>
            <a:off x="6042991" y="20509"/>
            <a:ext cx="986002" cy="986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9162" y="20509"/>
            <a:ext cx="1444487" cy="615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79" y="5923723"/>
            <a:ext cx="412433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</a:rPr>
              <a:t>“Sliding window” detector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85B05-89DA-441B-B895-BC13F3EC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64C85-B781-4D49-A1E9-980879C02C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324 L -0.00625 -0.00324 L -0.11771 -0.00533 C -0.13091 -0.00579 -0.15695 -0.00903 -0.15695 -0.00903 L -0.40625 -0.00718 C -0.40868 -0.00718 -0.41111 -0.00625 -0.41337 -0.00533 C -0.41875 -0.00324 -0.4224 -0.00208 -0.42657 0.00254 C -0.42865 0.00486 -0.43073 0.00717 -0.43229 0.01018 L -0.43802 0.02176 L -0.44098 0.02754 C -0.4408 0.03194 -0.44132 0.05162 -0.43802 0.06042 C -0.43733 0.0625 -0.43663 0.06504 -0.43525 0.0662 C -0.43264 0.06829 -0.42934 0.06875 -0.42657 0.07014 L -0.42223 0.07199 C -0.41129 0.07685 -0.41788 0.0743 -0.39601 0.07592 C -0.3724 0.07754 -0.36198 0.07685 -0.34098 0.07963 C -0.33941 0.07986 -0.32431 0.08287 -0.32223 0.08356 C -0.3191 0.08449 -0.3165 0.0875 -0.31337 0.0875 L -0.12795 0.08935 L -0.01632 0.09143 C -0.01302 0.09213 -0.00677 0.09282 -0.0033 0.09514 C -0.00174 0.09629 -0.00035 0.09768 0.00104 0.09907 C 0.00208 0.10092 0.00382 0.10254 0.00399 0.10486 C 0.00451 0.11296 0.0033 0.11852 -0.00035 0.12407 C -0.00209 0.12685 -0.00365 0.13079 -0.00625 0.13194 L -0.01059 0.13379 C -0.01615 0.14143 -0.01025 0.13472 -0.01771 0.13958 C -0.01927 0.14074 -0.02066 0.14236 -0.02205 0.14352 C -0.02709 0.14722 -0.02743 0.14722 -0.03229 0.1493 C -0.03316 0.15069 -0.03403 0.15231 -0.03525 0.15324 C -0.03646 0.15417 -0.03802 0.1544 -0.03959 0.15509 C -0.04202 0.15625 -0.04445 0.15764 -0.0467 0.15903 C -0.05209 0.16204 -0.05174 0.16296 -0.05695 0.16481 C -0.06893 0.16875 -0.05955 0.16458 -0.06997 0.16852 C -0.07136 0.16921 -0.07275 0.17014 -0.07431 0.1706 C -0.08195 0.17222 -0.09757 0.1743 -0.09757 0.1743 C -0.10452 0.17685 -0.10799 0.17824 -0.11632 0.17824 C -0.15747 0.17824 -0.19844 0.17708 -0.23959 0.17639 C -0.24393 0.17569 -0.24827 0.17477 -0.25261 0.1743 C -0.26025 0.17361 -0.26806 0.17384 -0.2757 0.17245 C -0.27882 0.17199 -0.28143 0.16898 -0.28438 0.16852 C -0.28924 0.16805 -0.2941 0.16759 -0.29896 0.16667 C -0.30486 0.16574 -0.31632 0.16273 -0.31632 0.16273 L -0.38004 0.16481 C -0.38264 0.16481 -0.3849 0.1662 -0.38733 0.16667 C -0.39219 0.16759 -0.39705 0.16805 -0.40191 0.16852 C -0.41719 0.17384 -0.39445 0.16643 -0.41927 0.17245 C -0.42084 0.17292 -0.42205 0.17384 -0.42361 0.1743 C -0.42552 0.17523 -0.42743 0.17569 -0.42934 0.17639 C -0.43091 0.17754 -0.43264 0.17847 -0.43368 0.18032 C -0.43473 0.18171 -0.4349 0.18403 -0.43525 0.18611 C -0.43594 0.1912 -0.43577 0.19629 -0.43663 0.20139 C -0.43733 0.20555 -0.43959 0.21296 -0.43959 0.21296 C -0.43907 0.22014 -0.43924 0.22731 -0.43802 0.23426 C -0.43768 0.23657 -0.43386 0.24236 -0.43229 0.24398 C -0.42952 0.24676 -0.42691 0.25023 -0.42361 0.25162 C -0.42066 0.25301 -0.41788 0.25463 -0.41493 0.25555 C -0.41198 0.25648 -0.40764 0.25787 -0.40469 0.25949 C -0.39896 0.26273 -0.39948 0.26412 -0.39323 0.26528 C -0.38733 0.2662 -0.3816 0.26713 -0.3757 0.26713 L -0.11771 0.26898 L -0.01632 0.27106 C -0.01476 0.27106 -0.01354 0.27245 -0.01198 0.27292 C -0.0092 0.27384 -0.00625 0.27407 -0.0033 0.275 C 0.00121 0.27616 0.00277 0.27685 0.00694 0.2787 C 0.00642 0.28264 0.00659 0.2868 0.00538 0.29028 C 0.00451 0.29282 0.00243 0.29398 0.00104 0.29606 C -0.004 0.30417 0.00087 0.30069 -0.00625 0.30393 C -0.00764 0.30509 -0.00903 0.30648 -0.01059 0.30764 C -0.01233 0.30926 -0.01459 0.30995 -0.01632 0.31157 C -0.02413 0.31852 -0.01285 0.31342 -0.025 0.31736 C -0.03473 0.32384 -0.02674 0.31921 -0.03663 0.32315 C -0.05139 0.32917 -0.03941 0.32546 -0.05261 0.32893 C -0.0658 0.33611 -0.05434 0.33102 -0.07431 0.33472 C -0.07622 0.33518 -0.07813 0.33634 -0.08004 0.3368 C -0.08403 0.3375 -0.08785 0.33773 -0.09167 0.33866 C -0.09358 0.33912 -0.09549 0.34004 -0.09757 0.34051 C -0.10903 0.34329 -0.10903 0.34213 -0.12205 0.34444 C -0.12466 0.34491 -0.12709 0.3456 -0.12934 0.34629 C -0.13229 0.34745 -0.13507 0.35023 -0.13802 0.35023 C -0.20035 0.35208 -0.26268 0.35162 -0.325 0.35208 C -0.34358 0.36042 -0.32361 0.35208 -0.37292 0.35602 C -0.37483 0.35625 -0.37674 0.35741 -0.37865 0.35787 C -0.38195 0.35879 -0.38542 0.35926 -0.38889 0.35995 C -0.39132 0.36042 -0.39375 0.36111 -0.39601 0.3618 C -0.39757 0.36227 -0.39896 0.36342 -0.40035 0.36389 C -0.40382 0.36458 -0.40712 0.36504 -0.41059 0.36574 C -0.41198 0.36643 -0.41354 0.36667 -0.41493 0.36759 C -0.4165 0.36875 -0.41771 0.3706 -0.41927 0.37153 C -0.42101 0.37245 -0.43108 0.375 -0.43229 0.37546 C -0.43177 0.38958 -0.43282 0.40393 -0.43091 0.41782 C -0.43038 0.42153 -0.42726 0.42361 -0.425 0.42569 C -0.42361 0.42685 -0.42205 0.42801 -0.42066 0.4294 C -0.41962 0.43055 -0.41893 0.43241 -0.41788 0.43333 C -0.41424 0.43657 -0.41146 0.4375 -0.40764 0.43912 C -0.40052 0.44861 -0.40469 0.44467 -0.38594 0.44491 L -0.12934 0.44676 L -0.01632 0.44884 C -0.01476 0.44884 -0.0132 0.44954 -0.01198 0.45069 C -0.0092 0.45347 -0.00469 0.46042 -0.00469 0.46042 C -0.00434 0.46227 -0.00278 0.46435 -0.0033 0.4662 C -0.004 0.46875 -0.00608 0.47014 -0.00764 0.47199 C -0.01146 0.47616 -0.01459 0.47731 -0.01927 0.47963 C -0.02205 0.48102 -0.02795 0.48356 -0.02795 0.48356 C -0.03507 0.49004 -0.02952 0.48611 -0.03959 0.48935 C -0.04566 0.49143 -0.04271 0.49143 -0.04966 0.49514 C -0.05243 0.49676 -0.05556 0.49745 -0.05834 0.49907 C -0.06979 0.50509 -0.06129 0.50116 -0.07292 0.50486 C -0.07674 0.50602 -0.08056 0.50741 -0.08438 0.50879 C -0.08646 0.50926 -0.08837 0.50972 -0.09028 0.51065 C -0.09167 0.51134 -0.09306 0.5125 -0.09462 0.5125 L -0.32934 0.51458 C -0.34757 0.51921 -0.32483 0.51366 -0.36129 0.51829 C -0.3632 0.51852 -0.36511 0.51991 -0.36702 0.52037 C -0.37049 0.52106 -0.37379 0.52153 -0.37726 0.52222 C -0.38004 0.52361 -0.38299 0.52523 -0.38594 0.52616 C -0.39098 0.52731 -0.39427 0.52801 -0.39896 0.52986 C -0.40035 0.53055 -0.40191 0.53125 -0.4033 0.53194 C -0.40521 0.53264 -0.40712 0.5331 -0.40903 0.53379 C -0.41198 0.53495 -0.41493 0.53634 -0.41788 0.53773 L -0.42223 0.53958 C -0.43611 0.54583 -0.41441 0.53588 -0.43229 0.54537 C -0.43507 0.54699 -0.43802 0.54792 -0.44098 0.5493 L -0.44532 0.55116 C -0.44584 0.55324 -0.4467 0.55486 -0.4467 0.55694 L -0.43663 0.5706 C -0.43264 0.57592 -0.43507 0.57384 -0.42934 0.57639 C -0.42466 0.58264 -0.42882 0.57824 -0.42223 0.58217 C -0.41146 0.58819 -0.42118 0.58426 -0.41059 0.58796 C -0.40903 0.58912 -0.40782 0.59074 -0.40625 0.59167 C -0.40261 0.59421 -0.39653 0.59491 -0.39323 0.5956 L -0.38455 0.59954 C -0.38299 0.60023 -0.3816 0.60116 -0.38004 0.60139 L -0.36702 0.60347 C -0.35382 0.60926 -0.37466 0.60023 -0.35556 0.60717 C -0.35261 0.60833 -0.34983 0.61042 -0.3467 0.61111 C -0.34063 0.6125 -0.3342 0.6125 -0.32795 0.61296 C -0.325 0.61435 -0.32223 0.61574 -0.31927 0.6169 C -0.31684 0.61782 -0.31441 0.61875 -0.31198 0.61875 L -0.14098 0.62083 L -0.05104 0.61875 C -0.00434 0.61713 -0.0724 0.61435 -0.00469 0.61875 C -0.00226 0.6287 -0.00261 0.62454 -0.00469 0.64004 C -0.00504 0.64213 -0.00521 0.64421 -0.00625 0.64583 C -0.00729 0.64768 -0.0092 0.64838 -0.01059 0.64977 C -0.01163 0.65092 -0.0125 0.65208 -0.01337 0.6537 C -0.01459 0.65532 -0.01511 0.65787 -0.01632 0.65949 C -0.01997 0.66412 -0.0217 0.66319 -0.02657 0.66528 C -0.02934 0.66643 -0.03229 0.66782 -0.03525 0.66898 C -0.03663 0.66967 -0.03802 0.67106 -0.03959 0.67106 L -0.17292 0.67292 C -0.19167 0.67384 -0.20938 0.67407 -0.22795 0.67685 C -0.25348 0.68055 -0.22379 0.67685 -0.24236 0.68055 C -0.2467 0.68148 -0.25122 0.68171 -0.25556 0.68264 C -0.27518 0.68611 -0.25243 0.6831 -0.27431 0.68634 C -0.27917 0.68727 -0.28403 0.68773 -0.28889 0.68842 C -0.30191 0.69282 -0.28577 0.68773 -0.30469 0.69236 C -0.30677 0.69282 -0.30868 0.69375 -0.31059 0.69421 C -0.32622 0.69838 -0.3125 0.69398 -0.32657 0.69815 C -0.32848 0.69861 -0.33038 0.69954 -0.33229 0.7 C -0.35174 0.7037 -0.3408 0.7 -0.354 0.70393 C -0.36702 0.70764 -0.35348 0.70393 -0.36424 0.70764 C -0.36806 0.70903 -0.37188 0.71018 -0.3757 0.71157 C -0.37778 0.71227 -0.37969 0.71296 -0.3816 0.71342 C -0.38455 0.71412 -0.38733 0.71458 -0.39028 0.71551 C -0.39184 0.71597 -0.39323 0.7169 -0.39462 0.71736 C -0.39653 0.71805 -0.39844 0.71852 -0.40035 0.71921 C -0.4033 0.72037 -0.40625 0.72199 -0.40903 0.72315 C -0.41059 0.72384 -0.41198 0.72454 -0.41337 0.725 L -0.41927 0.72708 C -0.42118 0.72824 -0.42309 0.72986 -0.425 0.73079 C -0.42639 0.73171 -0.42813 0.73148 -0.42934 0.73287 C -0.43073 0.73426 -0.43125 0.7368 -0.43229 0.73866 C -0.4316 0.74282 -0.43108 0.7493 -0.42795 0.75208 C -0.42587 0.75417 -0.42309 0.75486 -0.42066 0.75602 C -0.41407 0.75926 -0.41424 0.75833 -0.40469 0.75995 L -0.39167 0.7618 C -0.38716 0.76342 -0.38177 0.76528 -0.37726 0.76574 C -0.36268 0.76667 -0.34827 0.7669 -0.33368 0.76759 L -0.27292 0.77338 C -0.26997 0.77407 -0.26702 0.77477 -0.26424 0.77523 C -0.25938 0.77616 -0.25452 0.77616 -0.24966 0.77731 C -0.24584 0.77824 -0.24202 0.77986 -0.23802 0.78102 C -0.23386 0.78264 -0.22934 0.78217 -0.225 0.7831 C -0.22257 0.78356 -0.22032 0.78495 -0.21771 0.78495 L -0.01927 0.78704 C -0.01875 0.79074 -0.01893 0.79491 -0.01771 0.79861 C -0.0165 0.80278 -0.01302 0.80579 -0.01198 0.81018 L -0.01059 0.81597 C -0.01059 0.81597 -0.01077 0.84722 -0.01493 0.85254 C -0.01684 0.85509 -0.01806 0.85926 -0.02066 0.86042 L -0.025 0.86227 C -0.02657 0.86366 -0.02778 0.86528 -0.02934 0.8662 C -0.03125 0.86713 -0.04098 0.86967 -0.04236 0.86991 C -0.05052 0.87245 -0.04723 0.87222 -0.05695 0.87384 C -0.06181 0.87477 -0.0665 0.87523 -0.07136 0.87592 L -0.27865 0.87199 C -0.28264 0.87176 -0.28629 0.87037 -0.29028 0.86991 C -0.3066 0.86898 -0.32309 0.86875 -0.33959 0.86805 C -0.36893 0.86458 -0.35903 0.86481 -0.40469 0.86805 C -0.40677 0.86829 -0.40851 0.86991 -0.41059 0.86991 C -0.41632 0.8706 -0.42223 0.86991 -0.42795 0.86991 L -0.43368 0.86412 " pathEditMode="relative" ptsTypes="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0.00023 C -0.05695 0.01459 -0.0158 0.00533 -0.14636 0.00209 C -0.14896 0.00185 -0.15122 0.00023 -0.15365 -1.85185E-6 C -0.17014 -0.00092 -0.18646 -0.00092 -0.20295 -0.00162 C -0.20625 -0.00231 -0.20972 -0.00278 -0.21302 -0.00347 C -0.21511 -0.00416 -0.21684 -0.00486 -0.21893 -0.00532 C -0.22361 -0.00625 -0.22865 -0.00648 -0.23333 -0.00717 C -0.23629 -0.00764 -0.23924 -0.00856 -0.24202 -0.00879 C -0.25226 -0.00856 -0.26233 -0.00833 -0.27257 -0.00717 C -0.27396 -0.00694 -0.27535 -0.00579 -0.27691 -0.00532 C -0.27882 -0.00463 -0.28073 -0.0044 -0.28264 -0.00347 C -0.28403 -0.00301 -0.28542 -0.00208 -0.28698 -0.00162 C -0.2974 0.00093 -0.31059 0.00116 -0.32031 0.00209 C -0.33108 0.00533 -0.32188 0.00278 -0.33768 0.00556 C -0.36042 0.00972 -0.32899 0.00486 -0.35938 0.00926 C -0.36146 0.00996 -0.3632 0.01065 -0.36528 0.01111 C -0.36858 0.01204 -0.37205 0.01204 -0.37535 0.01296 C -0.3783 0.01389 -0.38403 0.01644 -0.38403 0.01667 C -0.38559 0.01783 -0.38715 0.01898 -0.38837 0.02037 C -0.39045 0.02246 -0.39236 0.025 -0.39427 0.02755 C -0.39514 0.02871 -0.39636 0.02986 -0.39705 0.03125 L -0.4 0.03681 C -0.39948 0.04445 -0.40278 0.0588 -0.39566 0.06412 C -0.39427 0.06528 -0.39271 0.06551 -0.39132 0.06621 C -0.38542 0.07338 -0.39202 0.06644 -0.38264 0.07153 C -0.38108 0.07246 -0.37986 0.07431 -0.3783 0.075 C -0.37587 0.07662 -0.37049 0.07801 -0.36806 0.07894 C -0.35035 0.08565 -0.36962 0.08009 -0.34636 0.08426 C -0.32882 0.0875 -0.34688 0.08449 -0.33472 0.08796 C -0.33195 0.08889 -0.32899 0.08912 -0.32604 0.08982 C -0.32413 0.09028 -0.32222 0.09144 -0.32031 0.09167 C -0.31545 0.09236 -0.31059 0.09259 -0.3059 0.09352 C -0.30347 0.09398 -0.30104 0.09514 -0.29861 0.09537 C -0.2908 0.09607 -0.28316 0.09653 -0.27535 0.09722 C -0.26268 0.10023 -0.26389 0.10046 -0.24497 0.1007 L -0.0566 0.10278 L -0.03924 0.10996 L -0.0349 0.11181 C -0.03333 0.11227 -0.03195 0.1132 -0.03056 0.11366 C -0.0217 0.11597 -0.02552 0.11459 -0.01893 0.11713 C -0.01545 0.13009 -0.01441 0.12917 -0.01754 0.14491 C -0.01788 0.14676 -0.0191 0.14884 -0.02031 0.15023 C -0.02153 0.15139 -0.02344 0.15116 -0.02465 0.15209 C -0.02622 0.15301 -0.02743 0.15486 -0.02899 0.15579 C -0.0309 0.15671 -0.03299 0.15695 -0.0349 0.15764 C -0.03785 0.15857 -0.04063 0.16019 -0.04358 0.16134 L -0.05521 0.16482 L -0.23768 0.16296 C -0.24879 0.16273 -0.2599 0.16134 -0.27101 0.16134 C -0.29913 0.16134 -0.32708 0.1625 -0.35504 0.16296 C -0.36146 0.16435 -0.36493 0.16505 -0.37101 0.16667 C -0.37292 0.16713 -0.375 0.16783 -0.37691 0.16852 C -0.37969 0.16968 -0.38299 0.17014 -0.38559 0.17222 L -0.39427 0.1794 C -0.39566 0.18079 -0.39688 0.18264 -0.39861 0.18334 L -0.40295 0.18496 C -0.40382 0.18704 -0.40469 0.18866 -0.40573 0.19051 C -0.4066 0.19167 -0.40799 0.19259 -0.40868 0.19421 C -0.40955 0.19584 -0.40972 0.19792 -0.41007 0.19977 C -0.40972 0.2088 -0.40955 0.21806 -0.40868 0.22709 C -0.40851 0.22917 -0.40799 0.23079 -0.40729 0.23264 C -0.40556 0.23658 -0.40399 0.24051 -0.40139 0.24352 C -0.40052 0.24491 -0.39965 0.2463 -0.39861 0.24722 C -0.39722 0.24815 -0.39566 0.24838 -0.39427 0.24908 C -0.38629 0.25579 -0.39306 0.25116 -0.37969 0.2544 C -0.3783 0.25486 -0.37691 0.25602 -0.37535 0.25648 C -0.37101 0.25741 -0.36667 0.25764 -0.36233 0.25834 L -0.3507 0.25996 C -0.34792 0.26065 -0.34497 0.26158 -0.34202 0.26204 C -0.33715 0.26273 -0.33229 0.26273 -0.32761 0.26366 C -0.32518 0.26412 -0.32274 0.26505 -0.32031 0.26551 C -0.31649 0.26644 -0.3125 0.26667 -0.30868 0.26736 C -0.29688 0.26968 -0.30261 0.27084 -0.28559 0.27107 C -0.25174 0.27153 -0.21788 0.27107 -0.18403 0.27107 L -0.18403 0.2713 " pathEditMode="relative" rAng="0" ptsTypes="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5" grpId="0" animBg="1"/>
      <p:bldP spid="5" grpId="1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itchFamily="34" charset="0"/>
              </a:rPr>
              <a:t>Plan for the next three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4278" cy="5148943"/>
          </a:xfrm>
        </p:spPr>
        <p:txBody>
          <a:bodyPr>
            <a:normAutofit/>
          </a:bodyPr>
          <a:lstStyle/>
          <a:p>
            <a:r>
              <a:rPr lang="en-US" sz="2800" dirty="0">
                <a:cs typeface="Arial" pitchFamily="34" charset="0"/>
              </a:rPr>
              <a:t>Detection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Pre-CNNs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whole windows: Pedestrian detection</a:t>
            </a:r>
          </a:p>
          <a:p>
            <a:pPr lvl="2"/>
            <a:r>
              <a:rPr lang="en-US" sz="2000" dirty="0">
                <a:cs typeface="Arial" pitchFamily="34" charset="0"/>
              </a:rPr>
              <a:t>Part-based detection: Deformable Part Models</a:t>
            </a:r>
          </a:p>
          <a:p>
            <a:pPr lvl="1"/>
            <a:r>
              <a:rPr lang="en-US" sz="2400" dirty="0">
                <a:cs typeface="Arial" pitchFamily="34" charset="0"/>
              </a:rPr>
              <a:t>Post-CNNs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region proposals: R-CNN, Fast R-CNN, Faster-R-CNN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without region proposals: YOLO, SSD</a:t>
            </a:r>
          </a:p>
          <a:p>
            <a:r>
              <a:rPr lang="en-US" sz="2800" dirty="0">
                <a:cs typeface="Arial" pitchFamily="34" charset="0"/>
              </a:rPr>
              <a:t>Segmentation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Semantic segmentation: FCN</a:t>
            </a:r>
          </a:p>
          <a:p>
            <a:pPr lvl="1"/>
            <a:r>
              <a:rPr lang="en-US" sz="2400" dirty="0">
                <a:cs typeface="Arial" pitchFamily="34" charset="0"/>
              </a:rPr>
              <a:t>Instance segmentation: Mask R-CNN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21B94-D105-47E8-835D-34B93B897FB4}"/>
              </a:ext>
            </a:extLst>
          </p:cNvPr>
          <p:cNvSpPr/>
          <p:nvPr/>
        </p:nvSpPr>
        <p:spPr>
          <a:xfrm>
            <a:off x="132522" y="3296263"/>
            <a:ext cx="8878956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D64AA-D57E-49AF-8024-6A979CCD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223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1014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1017988" y="5005093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1017988" y="444252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1017988" y="387995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1017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1017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017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017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014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955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955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955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955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955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955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5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955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1014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1017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1875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2741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3607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473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331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6197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7060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1759148" y="4509492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2625328" y="418802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3491508" y="391120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4357687" y="3411141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521493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608111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1785937" y="4518422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2652117" y="4196953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3518297" y="3920133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384476" y="3420070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5241726" y="3187898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107906" y="3187898"/>
            <a:ext cx="178594" cy="178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 txBox="1"/>
          <p:nvPr/>
        </p:nvSpPr>
        <p:spPr>
          <a:xfrm>
            <a:off x="724461" y="5443985"/>
            <a:ext cx="137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5271" y="4882235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10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5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20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5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30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5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40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5271" y="2635258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50</a:t>
            </a:r>
            <a:endParaRPr sz="1687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5271" y="1511769"/>
            <a:ext cx="256282" cy="83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latin typeface="Arial"/>
                <a:cs typeface="Arial"/>
              </a:rPr>
              <a:t>70</a:t>
            </a:r>
            <a:endParaRPr sz="1687">
              <a:latin typeface="Arial"/>
              <a:cs typeface="Arial"/>
            </a:endParaRPr>
          </a:p>
          <a:p>
            <a:pPr>
              <a:spcBef>
                <a:spcPts val="11"/>
              </a:spcBef>
            </a:pPr>
            <a:endParaRPr sz="2074">
              <a:latin typeface="Times New Roman"/>
              <a:cs typeface="Times New Roman"/>
            </a:endParaRPr>
          </a:p>
          <a:p>
            <a:pPr marL="8929"/>
            <a:r>
              <a:rPr sz="1687" dirty="0">
                <a:latin typeface="Arial"/>
                <a:cs typeface="Arial"/>
              </a:rPr>
              <a:t>60</a:t>
            </a:r>
            <a:endParaRPr sz="168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4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latin typeface="Arial"/>
                <a:cs typeface="Arial"/>
              </a:rPr>
              <a:t>mAP</a:t>
            </a:r>
            <a:endParaRPr sz="1687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4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latin typeface="Arial"/>
                <a:cs typeface="Arial"/>
              </a:rPr>
              <a:t>(%)</a:t>
            </a:r>
            <a:endParaRPr sz="1687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06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227788">
              <a:spcBef>
                <a:spcPts val="436"/>
              </a:spcBef>
            </a:pPr>
            <a:r>
              <a:rPr sz="1687" b="1" spc="-21" dirty="0">
                <a:latin typeface="Arial"/>
                <a:cs typeface="Arial"/>
              </a:rPr>
              <a:t>PASCAL </a:t>
            </a:r>
            <a:r>
              <a:rPr sz="1687" b="1" dirty="0">
                <a:latin typeface="Arial"/>
                <a:cs typeface="Arial"/>
              </a:rPr>
              <a:t>VOC challenge</a:t>
            </a:r>
            <a:r>
              <a:rPr sz="1687" b="1" spc="-80" dirty="0">
                <a:latin typeface="Arial"/>
                <a:cs typeface="Arial"/>
              </a:rPr>
              <a:t> </a:t>
            </a:r>
            <a:r>
              <a:rPr sz="1687" b="1" dirty="0">
                <a:latin typeface="Arial"/>
                <a:cs typeface="Arial"/>
              </a:rPr>
              <a:t>dataset</a:t>
            </a:r>
            <a:endParaRPr sz="1687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331273" y="3875484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88900"/>
                </a:lnTo>
                <a:lnTo>
                  <a:pt x="88900" y="177800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331271" y="3875487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88900"/>
                </a:lnTo>
                <a:lnTo>
                  <a:pt x="88900" y="17780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 txBox="1"/>
          <p:nvPr/>
        </p:nvSpPr>
        <p:spPr>
          <a:xfrm>
            <a:off x="7479970" y="3834711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latin typeface="Arial"/>
                <a:cs typeface="Arial"/>
              </a:rPr>
              <a:t>Top  </a:t>
            </a:r>
            <a:r>
              <a:rPr sz="1687" dirty="0">
                <a:latin typeface="Arial"/>
                <a:cs typeface="Arial"/>
              </a:rPr>
              <a:t>competition  results (2007</a:t>
            </a:r>
            <a:r>
              <a:rPr sz="1687" spc="-70" dirty="0">
                <a:latin typeface="Arial"/>
                <a:cs typeface="Arial"/>
              </a:rPr>
              <a:t> </a:t>
            </a:r>
            <a:r>
              <a:rPr sz="1687" dirty="0">
                <a:latin typeface="Arial"/>
                <a:cs typeface="Arial"/>
              </a:rPr>
              <a:t>-</a:t>
            </a:r>
            <a:endParaRPr sz="1687"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latin typeface="Arial"/>
                <a:cs typeface="Arial"/>
              </a:rPr>
              <a:t>2012)</a:t>
            </a:r>
            <a:endParaRPr sz="1687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42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OC’07</a:t>
            </a:r>
            <a:endParaRPr sz="1687"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98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OC’12</a:t>
            </a:r>
            <a:endParaRPr sz="1687"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74317" y="4679157"/>
            <a:ext cx="429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cs typeface="Calibri"/>
              </a:rPr>
              <a:t>DPM</a:t>
            </a:r>
            <a:endParaRPr sz="1687"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41943" y="4348758"/>
            <a:ext cx="48265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2" dirty="0">
                <a:cs typeface="Calibri"/>
              </a:rPr>
              <a:t>DPM,</a:t>
            </a:r>
            <a:endParaRPr sz="1687"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96019" y="4625579"/>
            <a:ext cx="9742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14" dirty="0">
                <a:cs typeface="Calibri"/>
              </a:rPr>
              <a:t>HOG+B</a:t>
            </a:r>
            <a:r>
              <a:rPr sz="1687" spc="7" dirty="0">
                <a:cs typeface="Calibri"/>
              </a:rPr>
              <a:t>O</a:t>
            </a:r>
            <a:r>
              <a:rPr sz="1687" spc="-176" dirty="0">
                <a:cs typeface="Calibri"/>
              </a:rPr>
              <a:t>W</a:t>
            </a:r>
            <a:endParaRPr sz="1687"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99782" y="4043463"/>
            <a:ext cx="482650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12" marR="3572" indent="-40182">
              <a:lnSpc>
                <a:spcPct val="107600"/>
              </a:lnSpc>
            </a:pPr>
            <a:r>
              <a:rPr sz="1687" spc="-25" dirty="0">
                <a:cs typeface="Calibri"/>
              </a:rPr>
              <a:t>DPM,  </a:t>
            </a:r>
            <a:r>
              <a:rPr sz="1687" spc="-4" dirty="0">
                <a:cs typeface="Calibri"/>
              </a:rPr>
              <a:t>MKL</a:t>
            </a:r>
            <a:endParaRPr sz="1687"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150411" y="3558481"/>
            <a:ext cx="64204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25" dirty="0">
                <a:cs typeface="Calibri"/>
              </a:rPr>
              <a:t>DPM++</a:t>
            </a:r>
            <a:endParaRPr sz="1687"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66210" y="332908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83" marR="3572" indent="-120100">
              <a:lnSpc>
                <a:spcPct val="107600"/>
              </a:lnSpc>
            </a:pPr>
            <a:r>
              <a:rPr sz="1687" spc="-18" dirty="0">
                <a:cs typeface="Calibri"/>
              </a:rPr>
              <a:t>DPM++,  </a:t>
            </a:r>
            <a:r>
              <a:rPr sz="1687" spc="-4" dirty="0">
                <a:cs typeface="Calibri"/>
              </a:rPr>
              <a:t>MKL,</a:t>
            </a:r>
            <a:endParaRPr sz="1687"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899880" y="388272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706" marR="3572" indent="-98223">
              <a:lnSpc>
                <a:spcPct val="107600"/>
              </a:lnSpc>
            </a:pPr>
            <a:r>
              <a:rPr sz="1687" spc="32" dirty="0">
                <a:cs typeface="Calibri"/>
              </a:rPr>
              <a:t>Selectiv</a:t>
            </a:r>
            <a:r>
              <a:rPr sz="1687" spc="-4" dirty="0">
                <a:cs typeface="Calibri"/>
              </a:rPr>
              <a:t>e  </a:t>
            </a:r>
            <a:r>
              <a:rPr sz="1687" spc="35" dirty="0">
                <a:cs typeface="Calibri"/>
              </a:rPr>
              <a:t>Search</a:t>
            </a:r>
            <a:endParaRPr sz="1687"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864875" y="332908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17" marR="3572" indent="-71435">
              <a:lnSpc>
                <a:spcPct val="107600"/>
              </a:lnSpc>
            </a:pPr>
            <a:r>
              <a:rPr sz="1687" spc="32" dirty="0">
                <a:cs typeface="Calibri"/>
              </a:rPr>
              <a:t>Selectiv</a:t>
            </a:r>
            <a:r>
              <a:rPr sz="1687" spc="-4" dirty="0">
                <a:cs typeface="Calibri"/>
              </a:rPr>
              <a:t>e  </a:t>
            </a:r>
            <a:r>
              <a:rPr sz="1687" spc="28" dirty="0">
                <a:cs typeface="Calibri"/>
              </a:rPr>
              <a:t>Search,</a:t>
            </a:r>
            <a:endParaRPr sz="1687"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31205" y="388272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370" marR="3572" indent="-146888">
              <a:lnSpc>
                <a:spcPct val="107600"/>
              </a:lnSpc>
            </a:pPr>
            <a:r>
              <a:rPr sz="1687" spc="-18" dirty="0">
                <a:cs typeface="Calibri"/>
              </a:rPr>
              <a:t>DPM++,  </a:t>
            </a:r>
            <a:r>
              <a:rPr sz="1687" spc="-4" dirty="0">
                <a:cs typeface="Calibri"/>
              </a:rPr>
              <a:t>MKL</a:t>
            </a:r>
            <a:endParaRPr sz="1687"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206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 txBox="1"/>
          <p:nvPr/>
        </p:nvSpPr>
        <p:spPr>
          <a:xfrm>
            <a:off x="2397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OC’08</a:t>
            </a:r>
            <a:r>
              <a:rPr sz="1687" dirty="0">
                <a:cs typeface="Calibri"/>
              </a:rPr>
              <a:t>	</a:t>
            </a:r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OC’09</a:t>
            </a:r>
            <a:r>
              <a:rPr sz="1687" dirty="0">
                <a:cs typeface="Calibri"/>
              </a:rPr>
              <a:t>	</a:t>
            </a:r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OC’10</a:t>
            </a:r>
            <a:r>
              <a:rPr sz="1687" dirty="0">
                <a:cs typeface="Calibri"/>
              </a:rPr>
              <a:t>	</a:t>
            </a:r>
            <a:r>
              <a:rPr sz="1687" spc="-109" dirty="0">
                <a:cs typeface="Calibri"/>
              </a:rPr>
              <a:t>V</a:t>
            </a:r>
            <a:r>
              <a:rPr sz="1687" spc="4" dirty="0">
                <a:cs typeface="Calibri"/>
              </a:rPr>
              <a:t>OC’11</a:t>
            </a:r>
            <a:endParaRPr sz="1687"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latin typeface="Arial"/>
                <a:cs typeface="Arial"/>
              </a:rPr>
              <a:t>PASCAL </a:t>
            </a:r>
            <a:r>
              <a:rPr sz="1687" b="1" dirty="0">
                <a:latin typeface="Arial"/>
                <a:cs typeface="Arial"/>
              </a:rPr>
              <a:t>VOC challenge</a:t>
            </a:r>
            <a:r>
              <a:rPr sz="1687" b="1" spc="-80" dirty="0">
                <a:latin typeface="Arial"/>
                <a:cs typeface="Arial"/>
              </a:rPr>
              <a:t> </a:t>
            </a:r>
            <a:r>
              <a:rPr sz="1687" b="1" dirty="0">
                <a:latin typeface="Arial"/>
                <a:cs typeface="Arial"/>
              </a:rPr>
              <a:t>dataset</a:t>
            </a:r>
            <a:endParaRPr sz="1687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162360" y="2928938"/>
            <a:ext cx="131846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919279" algn="l"/>
              </a:tabLst>
            </a:pPr>
            <a:r>
              <a:rPr sz="1687" spc="49" dirty="0">
                <a:cs typeface="Calibri"/>
              </a:rPr>
              <a:t>41%	41%</a:t>
            </a:r>
            <a:endParaRPr sz="1687"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269391" y="3152180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cs typeface="Calibri"/>
              </a:rPr>
              <a:t>37%</a:t>
            </a:r>
            <a:endParaRPr sz="1687"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438930" y="3670102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cs typeface="Calibri"/>
              </a:rPr>
              <a:t>28%</a:t>
            </a:r>
            <a:endParaRPr sz="1687"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581680" y="3911204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cs typeface="Calibri"/>
              </a:rPr>
              <a:t>23%</a:t>
            </a:r>
            <a:endParaRPr sz="1687"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702891" y="4205883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cs typeface="Calibri"/>
              </a:rPr>
              <a:t>17%</a:t>
            </a:r>
            <a:endParaRPr sz="1687"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594923" y="3137910"/>
            <a:ext cx="2695872" cy="1014859"/>
          </a:xfrm>
          <a:custGeom>
            <a:avLst/>
            <a:gdLst/>
            <a:ahLst/>
            <a:cxnLst/>
            <a:rect l="l" t="t" r="r" b="b"/>
            <a:pathLst>
              <a:path w="3834129" h="1443354">
                <a:moveTo>
                  <a:pt x="3833533" y="0"/>
                </a:moveTo>
                <a:lnTo>
                  <a:pt x="3797871" y="13423"/>
                </a:lnTo>
                <a:lnTo>
                  <a:pt x="0" y="1442872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/>
          <p:nvPr/>
        </p:nvSpPr>
        <p:spPr>
          <a:xfrm>
            <a:off x="4177415" y="3065927"/>
            <a:ext cx="238423" cy="200918"/>
          </a:xfrm>
          <a:custGeom>
            <a:avLst/>
            <a:gdLst/>
            <a:ahLst/>
            <a:cxnLst/>
            <a:rect l="l" t="t" r="r" b="b"/>
            <a:pathLst>
              <a:path w="339089" h="285750">
                <a:moveTo>
                  <a:pt x="0" y="0"/>
                </a:moveTo>
                <a:lnTo>
                  <a:pt x="124993" y="115798"/>
                </a:lnTo>
                <a:lnTo>
                  <a:pt x="107365" y="285267"/>
                </a:lnTo>
                <a:lnTo>
                  <a:pt x="338950" y="3528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6" name="object 76"/>
          <p:cNvSpPr/>
          <p:nvPr/>
        </p:nvSpPr>
        <p:spPr>
          <a:xfrm>
            <a:off x="4564571" y="2865492"/>
            <a:ext cx="1603325" cy="0"/>
          </a:xfrm>
          <a:custGeom>
            <a:avLst/>
            <a:gdLst/>
            <a:ahLst/>
            <a:cxnLst/>
            <a:rect l="l" t="t" r="r" b="b"/>
            <a:pathLst>
              <a:path w="2280284">
                <a:moveTo>
                  <a:pt x="2280196" y="0"/>
                </a:moveTo>
                <a:lnTo>
                  <a:pt x="2242096" y="0"/>
                </a:lnTo>
                <a:lnTo>
                  <a:pt x="0" y="0"/>
                </a:lnTo>
              </a:path>
            </a:pathLst>
          </a:custGeom>
          <a:ln w="762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7" name="object 77"/>
          <p:cNvSpPr/>
          <p:nvPr/>
        </p:nvSpPr>
        <p:spPr>
          <a:xfrm>
            <a:off x="6087465" y="275833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8" name="object 78"/>
          <p:cNvSpPr txBox="1"/>
          <p:nvPr/>
        </p:nvSpPr>
        <p:spPr>
          <a:xfrm>
            <a:off x="4096887" y="2442270"/>
            <a:ext cx="304859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49" dirty="0">
                <a:cs typeface="Calibri"/>
              </a:rPr>
              <a:t>plateau </a:t>
            </a:r>
            <a:r>
              <a:rPr sz="1687" b="1" spc="-67" dirty="0">
                <a:cs typeface="Calibri"/>
              </a:rPr>
              <a:t>&amp; </a:t>
            </a:r>
            <a:r>
              <a:rPr sz="1687" b="1" spc="60" dirty="0">
                <a:cs typeface="Calibri"/>
              </a:rPr>
              <a:t>increasing</a:t>
            </a:r>
            <a:r>
              <a:rPr sz="1687" b="1" spc="-98" dirty="0">
                <a:cs typeface="Calibri"/>
              </a:rPr>
              <a:t> </a:t>
            </a:r>
            <a:r>
              <a:rPr sz="1687" b="1" spc="53" dirty="0">
                <a:cs typeface="Calibri"/>
              </a:rPr>
              <a:t>complexity</a:t>
            </a:r>
            <a:endParaRPr sz="1687"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50291" y="1206512"/>
            <a:ext cx="807913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6" dirty="0">
                <a:latin typeface="Arial Narrow"/>
                <a:cs typeface="Arial Narrow"/>
              </a:rPr>
              <a:t>[Source:</a:t>
            </a:r>
            <a:r>
              <a:rPr sz="1547" spc="-74" dirty="0">
                <a:latin typeface="Arial Narrow"/>
                <a:cs typeface="Arial Narrow"/>
              </a:rPr>
              <a:t> </a:t>
            </a:r>
            <a:r>
              <a:rPr sz="1547" spc="63" dirty="0">
                <a:latin typeface="Arial Narrow"/>
                <a:cs typeface="Arial Narrow"/>
              </a:rPr>
              <a:t>http://pascallin.ecs.soton.ac.uk/challenges/VOC/voc20{07,08,09,10,11,12}/results/index.html]</a:t>
            </a:r>
            <a:endParaRPr sz="1547" dirty="0">
              <a:latin typeface="Arial Narrow"/>
              <a:cs typeface="Arial Narrow"/>
            </a:endParaRPr>
          </a:p>
        </p:txBody>
      </p:sp>
      <p:sp>
        <p:nvSpPr>
          <p:cNvPr id="80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4" name="Title 83">
            <a:extLst>
              <a:ext uri="{FF2B5EF4-FFF2-40B4-BE49-F238E27FC236}">
                <a16:creationId xmlns:a16="http://schemas.microsoft.com/office/drawing/2014/main" id="{3346F7A9-05BE-40E1-BB35-62E8E5454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67" dirty="0"/>
              <a:t>Complexity </a:t>
            </a:r>
            <a:r>
              <a:rPr lang="en-US" spc="109" dirty="0"/>
              <a:t>and </a:t>
            </a:r>
            <a:r>
              <a:rPr lang="en-US" spc="25" dirty="0"/>
              <a:t>the</a:t>
            </a:r>
            <a:r>
              <a:rPr lang="en-US" spc="-485" dirty="0"/>
              <a:t> </a:t>
            </a:r>
            <a:r>
              <a:rPr lang="en-US" spc="63" dirty="0"/>
              <a:t>plateau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E487F2-5ABF-4E6A-8E0A-9CC2FC4B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1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7560" y="1719099"/>
            <a:ext cx="6544002" cy="3703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9587E97-47A3-4009-946E-A590B52E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pc="-5" dirty="0"/>
              <a:t>Impact of Deep</a:t>
            </a:r>
            <a:r>
              <a:rPr lang="en-US" spc="-90" dirty="0"/>
              <a:t> </a:t>
            </a:r>
            <a:r>
              <a:rPr lang="en-US" spc="-5" dirty="0"/>
              <a:t>Learning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33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79">
            <a:extLst>
              <a:ext uri="{FF2B5EF4-FFF2-40B4-BE49-F238E27FC236}">
                <a16:creationId xmlns:a16="http://schemas.microsoft.com/office/drawing/2014/main" id="{84A694FF-5692-4B0F-88CC-13E1E67EDF38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270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28711" y="2912454"/>
            <a:ext cx="1141095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Dog: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Car: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400" y="2852893"/>
            <a:ext cx="1305297" cy="112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2545" y="2977380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0015" y="3040421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7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1199" y="3923932"/>
            <a:ext cx="6369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1764" y="3482277"/>
            <a:ext cx="1466850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Fully-Connecte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 to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25514" y="3417769"/>
            <a:ext cx="1278890" cy="0"/>
          </a:xfrm>
          <a:custGeom>
            <a:avLst/>
            <a:gdLst/>
            <a:ahLst/>
            <a:cxnLst/>
            <a:rect l="l" t="t" r="r" b="b"/>
            <a:pathLst>
              <a:path w="1278889">
                <a:moveTo>
                  <a:pt x="0" y="0"/>
                </a:moveTo>
                <a:lnTo>
                  <a:pt x="127829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94288" y="3376770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1B978B0-A49D-46E4-885F-53C910C9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Before: Image Classification with CNNs</a:t>
            </a:r>
            <a:endParaRPr lang="en-US" dirty="0"/>
          </a:p>
        </p:txBody>
      </p:sp>
      <p:sp>
        <p:nvSpPr>
          <p:cNvPr id="20" name="object 79">
            <a:extLst>
              <a:ext uri="{FF2B5EF4-FFF2-40B4-BE49-F238E27FC236}">
                <a16:creationId xmlns:a16="http://schemas.microsoft.com/office/drawing/2014/main" id="{1F6DD5FF-630F-42D9-8EEC-DC548302C4B9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330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371" y="2558285"/>
            <a:ext cx="2093695" cy="181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2695" y="2878234"/>
            <a:ext cx="1703705" cy="1172845"/>
          </a:xfrm>
          <a:custGeom>
            <a:avLst/>
            <a:gdLst/>
            <a:ahLst/>
            <a:cxnLst/>
            <a:rect l="l" t="t" r="r" b="b"/>
            <a:pathLst>
              <a:path w="1703704" h="1172845">
                <a:moveTo>
                  <a:pt x="0" y="0"/>
                </a:moveTo>
                <a:lnTo>
                  <a:pt x="1703096" y="0"/>
                </a:lnTo>
                <a:lnTo>
                  <a:pt x="1703096" y="1172410"/>
                </a:lnTo>
                <a:lnTo>
                  <a:pt x="0" y="11724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7188" y="4450745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7766" y="2600421"/>
            <a:ext cx="2093695" cy="179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7411" y="2600421"/>
            <a:ext cx="2106870" cy="181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478726" y="37749"/>
                </a:moveTo>
                <a:lnTo>
                  <a:pt x="294449" y="37749"/>
                </a:lnTo>
                <a:lnTo>
                  <a:pt x="323699" y="12574"/>
                </a:lnTo>
                <a:lnTo>
                  <a:pt x="424274" y="0"/>
                </a:lnTo>
                <a:lnTo>
                  <a:pt x="478726" y="37749"/>
                </a:lnTo>
                <a:close/>
              </a:path>
              <a:path w="706120" h="1053464">
                <a:moveTo>
                  <a:pt x="591612" y="54524"/>
                </a:moveTo>
                <a:lnTo>
                  <a:pt x="502924" y="54524"/>
                </a:lnTo>
                <a:lnTo>
                  <a:pt x="544973" y="18874"/>
                </a:lnTo>
                <a:lnTo>
                  <a:pt x="591612" y="54524"/>
                </a:lnTo>
                <a:close/>
              </a:path>
              <a:path w="706120" h="1053464">
                <a:moveTo>
                  <a:pt x="669954" y="507673"/>
                </a:moveTo>
                <a:lnTo>
                  <a:pt x="181049" y="507673"/>
                </a:lnTo>
                <a:lnTo>
                  <a:pt x="230424" y="390199"/>
                </a:lnTo>
                <a:lnTo>
                  <a:pt x="153624" y="306274"/>
                </a:lnTo>
                <a:lnTo>
                  <a:pt x="201174" y="138449"/>
                </a:lnTo>
                <a:lnTo>
                  <a:pt x="175574" y="94399"/>
                </a:lnTo>
                <a:lnTo>
                  <a:pt x="201174" y="23074"/>
                </a:lnTo>
                <a:lnTo>
                  <a:pt x="294449" y="37749"/>
                </a:lnTo>
                <a:lnTo>
                  <a:pt x="478726" y="37749"/>
                </a:lnTo>
                <a:lnTo>
                  <a:pt x="502924" y="54524"/>
                </a:lnTo>
                <a:lnTo>
                  <a:pt x="591612" y="54524"/>
                </a:lnTo>
                <a:lnTo>
                  <a:pt x="605348" y="65024"/>
                </a:lnTo>
                <a:lnTo>
                  <a:pt x="596198" y="148949"/>
                </a:lnTo>
                <a:lnTo>
                  <a:pt x="612648" y="209774"/>
                </a:lnTo>
                <a:lnTo>
                  <a:pt x="662023" y="260124"/>
                </a:lnTo>
                <a:lnTo>
                  <a:pt x="638248" y="335649"/>
                </a:lnTo>
                <a:lnTo>
                  <a:pt x="660198" y="356624"/>
                </a:lnTo>
                <a:lnTo>
                  <a:pt x="669954" y="507673"/>
                </a:lnTo>
                <a:close/>
              </a:path>
              <a:path w="706120" h="1053464">
                <a:moveTo>
                  <a:pt x="107899" y="629348"/>
                </a:moveTo>
                <a:lnTo>
                  <a:pt x="0" y="572723"/>
                </a:lnTo>
                <a:lnTo>
                  <a:pt x="7324" y="396474"/>
                </a:lnTo>
                <a:lnTo>
                  <a:pt x="62174" y="383899"/>
                </a:lnTo>
                <a:lnTo>
                  <a:pt x="181049" y="507673"/>
                </a:lnTo>
                <a:lnTo>
                  <a:pt x="669954" y="507673"/>
                </a:lnTo>
                <a:lnTo>
                  <a:pt x="671173" y="526548"/>
                </a:lnTo>
                <a:lnTo>
                  <a:pt x="705923" y="593698"/>
                </a:lnTo>
                <a:lnTo>
                  <a:pt x="689225" y="614673"/>
                </a:lnTo>
                <a:lnTo>
                  <a:pt x="208474" y="614673"/>
                </a:lnTo>
                <a:lnTo>
                  <a:pt x="107899" y="629348"/>
                </a:lnTo>
                <a:close/>
              </a:path>
              <a:path w="706120" h="1053464">
                <a:moveTo>
                  <a:pt x="166424" y="1053122"/>
                </a:moveTo>
                <a:lnTo>
                  <a:pt x="202999" y="952423"/>
                </a:lnTo>
                <a:lnTo>
                  <a:pt x="173749" y="774098"/>
                </a:lnTo>
                <a:lnTo>
                  <a:pt x="208474" y="614673"/>
                </a:lnTo>
                <a:lnTo>
                  <a:pt x="689225" y="614673"/>
                </a:lnTo>
                <a:lnTo>
                  <a:pt x="629098" y="690198"/>
                </a:lnTo>
                <a:lnTo>
                  <a:pt x="660198" y="797173"/>
                </a:lnTo>
                <a:lnTo>
                  <a:pt x="655172" y="809773"/>
                </a:lnTo>
                <a:lnTo>
                  <a:pt x="466349" y="809773"/>
                </a:lnTo>
                <a:lnTo>
                  <a:pt x="358449" y="816048"/>
                </a:lnTo>
                <a:lnTo>
                  <a:pt x="301749" y="870623"/>
                </a:lnTo>
                <a:lnTo>
                  <a:pt x="340149" y="1051022"/>
                </a:lnTo>
                <a:lnTo>
                  <a:pt x="166424" y="1053122"/>
                </a:lnTo>
                <a:close/>
              </a:path>
              <a:path w="706120" h="1053464">
                <a:moveTo>
                  <a:pt x="561448" y="1044722"/>
                </a:moveTo>
                <a:lnTo>
                  <a:pt x="402349" y="1040547"/>
                </a:lnTo>
                <a:lnTo>
                  <a:pt x="495599" y="872698"/>
                </a:lnTo>
                <a:lnTo>
                  <a:pt x="466349" y="809773"/>
                </a:lnTo>
                <a:lnTo>
                  <a:pt x="655172" y="809773"/>
                </a:lnTo>
                <a:lnTo>
                  <a:pt x="561448" y="10447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201174" y="138449"/>
                </a:moveTo>
                <a:lnTo>
                  <a:pt x="153624" y="306274"/>
                </a:lnTo>
                <a:lnTo>
                  <a:pt x="230424" y="390199"/>
                </a:lnTo>
                <a:lnTo>
                  <a:pt x="181049" y="507673"/>
                </a:lnTo>
                <a:lnTo>
                  <a:pt x="62174" y="383899"/>
                </a:lnTo>
                <a:lnTo>
                  <a:pt x="7324" y="396474"/>
                </a:lnTo>
                <a:lnTo>
                  <a:pt x="0" y="572723"/>
                </a:lnTo>
                <a:lnTo>
                  <a:pt x="107899" y="629348"/>
                </a:lnTo>
                <a:lnTo>
                  <a:pt x="208474" y="614673"/>
                </a:lnTo>
                <a:lnTo>
                  <a:pt x="173749" y="774098"/>
                </a:lnTo>
                <a:lnTo>
                  <a:pt x="202999" y="952423"/>
                </a:lnTo>
                <a:lnTo>
                  <a:pt x="166424" y="1053122"/>
                </a:lnTo>
                <a:lnTo>
                  <a:pt x="340149" y="1051022"/>
                </a:lnTo>
                <a:lnTo>
                  <a:pt x="301749" y="870623"/>
                </a:lnTo>
                <a:lnTo>
                  <a:pt x="358449" y="816048"/>
                </a:lnTo>
                <a:lnTo>
                  <a:pt x="466349" y="809773"/>
                </a:lnTo>
                <a:lnTo>
                  <a:pt x="495599" y="872698"/>
                </a:lnTo>
                <a:lnTo>
                  <a:pt x="402349" y="1040547"/>
                </a:lnTo>
                <a:lnTo>
                  <a:pt x="561448" y="1044722"/>
                </a:lnTo>
                <a:lnTo>
                  <a:pt x="660198" y="797173"/>
                </a:lnTo>
                <a:lnTo>
                  <a:pt x="629098" y="690198"/>
                </a:lnTo>
                <a:lnTo>
                  <a:pt x="705923" y="593698"/>
                </a:lnTo>
                <a:lnTo>
                  <a:pt x="671173" y="526548"/>
                </a:lnTo>
                <a:lnTo>
                  <a:pt x="660198" y="356624"/>
                </a:lnTo>
                <a:lnTo>
                  <a:pt x="638248" y="335649"/>
                </a:lnTo>
                <a:lnTo>
                  <a:pt x="662023" y="260124"/>
                </a:lnTo>
                <a:lnTo>
                  <a:pt x="612648" y="209774"/>
                </a:lnTo>
                <a:lnTo>
                  <a:pt x="596198" y="148949"/>
                </a:lnTo>
                <a:lnTo>
                  <a:pt x="605348" y="65024"/>
                </a:lnTo>
                <a:lnTo>
                  <a:pt x="544973" y="18874"/>
                </a:lnTo>
                <a:lnTo>
                  <a:pt x="502923" y="54524"/>
                </a:lnTo>
                <a:lnTo>
                  <a:pt x="424274" y="0"/>
                </a:lnTo>
                <a:lnTo>
                  <a:pt x="323699" y="12574"/>
                </a:lnTo>
                <a:lnTo>
                  <a:pt x="294449" y="37749"/>
                </a:lnTo>
                <a:lnTo>
                  <a:pt x="201174" y="23074"/>
                </a:lnTo>
                <a:lnTo>
                  <a:pt x="175574" y="94399"/>
                </a:lnTo>
                <a:lnTo>
                  <a:pt x="201174" y="1384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0" y="757073"/>
                </a:move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10773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close/>
              </a:path>
              <a:path w="372745" h="819785">
                <a:moveTo>
                  <a:pt x="208149" y="819773"/>
                </a:move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313199" y="610773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51574" y="406399"/>
                </a:move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13658" y="3369946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87849" y="715248"/>
                </a:move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60548" y="394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200793" y="710623"/>
                </a:lnTo>
                <a:lnTo>
                  <a:pt x="168049" y="710623"/>
                </a:lnTo>
                <a:lnTo>
                  <a:pt x="87849" y="715248"/>
                </a:lnTo>
                <a:close/>
              </a:path>
              <a:path w="317500" h="715644">
                <a:moveTo>
                  <a:pt x="260548" y="39474"/>
                </a:moveTo>
                <a:lnTo>
                  <a:pt x="217699" y="39474"/>
                </a:lnTo>
                <a:lnTo>
                  <a:pt x="259724" y="9274"/>
                </a:lnTo>
                <a:lnTo>
                  <a:pt x="260548" y="39474"/>
                </a:lnTo>
                <a:close/>
              </a:path>
              <a:path w="317500" h="715644">
                <a:moveTo>
                  <a:pt x="194799" y="712923"/>
                </a:moveTo>
                <a:lnTo>
                  <a:pt x="168049" y="710623"/>
                </a:lnTo>
                <a:lnTo>
                  <a:pt x="200793" y="710623"/>
                </a:lnTo>
                <a:lnTo>
                  <a:pt x="194799" y="71292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13658" y="3369945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32474" y="204349"/>
                </a:move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59724" y="92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194799" y="712923"/>
                </a:lnTo>
                <a:lnTo>
                  <a:pt x="168049" y="710623"/>
                </a:lnTo>
                <a:lnTo>
                  <a:pt x="87849" y="715248"/>
                </a:ln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95865" y="4828043"/>
            <a:ext cx="4124960" cy="352425"/>
          </a:xfrm>
          <a:custGeom>
            <a:avLst/>
            <a:gdLst/>
            <a:ahLst/>
            <a:cxnLst/>
            <a:rect l="l" t="t" r="r" b="b"/>
            <a:pathLst>
              <a:path w="4124959" h="352425">
                <a:moveTo>
                  <a:pt x="4124391" y="0"/>
                </a:moveTo>
                <a:lnTo>
                  <a:pt x="4118383" y="40343"/>
                </a:lnTo>
                <a:lnTo>
                  <a:pt x="4101269" y="77378"/>
                </a:lnTo>
                <a:lnTo>
                  <a:pt x="4074414" y="110047"/>
                </a:lnTo>
                <a:lnTo>
                  <a:pt x="4039183" y="137295"/>
                </a:lnTo>
                <a:lnTo>
                  <a:pt x="3996942" y="158066"/>
                </a:lnTo>
                <a:lnTo>
                  <a:pt x="3949057" y="171302"/>
                </a:lnTo>
                <a:lnTo>
                  <a:pt x="3896892" y="175949"/>
                </a:lnTo>
                <a:lnTo>
                  <a:pt x="2289695" y="175949"/>
                </a:lnTo>
                <a:lnTo>
                  <a:pt x="2237530" y="180596"/>
                </a:lnTo>
                <a:lnTo>
                  <a:pt x="2189644" y="193833"/>
                </a:lnTo>
                <a:lnTo>
                  <a:pt x="2147403" y="214603"/>
                </a:lnTo>
                <a:lnTo>
                  <a:pt x="2112173" y="241851"/>
                </a:lnTo>
                <a:lnTo>
                  <a:pt x="2085318" y="274520"/>
                </a:lnTo>
                <a:lnTo>
                  <a:pt x="2068203" y="311555"/>
                </a:lnTo>
                <a:lnTo>
                  <a:pt x="2062195" y="351899"/>
                </a:lnTo>
                <a:lnTo>
                  <a:pt x="2056187" y="311555"/>
                </a:lnTo>
                <a:lnTo>
                  <a:pt x="2039073" y="274520"/>
                </a:lnTo>
                <a:lnTo>
                  <a:pt x="2012218" y="241851"/>
                </a:lnTo>
                <a:lnTo>
                  <a:pt x="1976987" y="214603"/>
                </a:lnTo>
                <a:lnTo>
                  <a:pt x="1934747" y="193833"/>
                </a:lnTo>
                <a:lnTo>
                  <a:pt x="1886861" y="180596"/>
                </a:lnTo>
                <a:lnTo>
                  <a:pt x="1834696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22721" y="4837642"/>
            <a:ext cx="2096135" cy="352425"/>
          </a:xfrm>
          <a:custGeom>
            <a:avLst/>
            <a:gdLst/>
            <a:ahLst/>
            <a:cxnLst/>
            <a:rect l="l" t="t" r="r" b="b"/>
            <a:pathLst>
              <a:path w="2096135" h="352425">
                <a:moveTo>
                  <a:pt x="2095795" y="0"/>
                </a:moveTo>
                <a:lnTo>
                  <a:pt x="2089787" y="40343"/>
                </a:lnTo>
                <a:lnTo>
                  <a:pt x="2072673" y="77378"/>
                </a:lnTo>
                <a:lnTo>
                  <a:pt x="2045818" y="110047"/>
                </a:lnTo>
                <a:lnTo>
                  <a:pt x="2010587" y="137295"/>
                </a:lnTo>
                <a:lnTo>
                  <a:pt x="1968347" y="158066"/>
                </a:lnTo>
                <a:lnTo>
                  <a:pt x="1920461" y="171302"/>
                </a:lnTo>
                <a:lnTo>
                  <a:pt x="1868296" y="175949"/>
                </a:lnTo>
                <a:lnTo>
                  <a:pt x="1275397" y="175949"/>
                </a:lnTo>
                <a:lnTo>
                  <a:pt x="1223232" y="180596"/>
                </a:lnTo>
                <a:lnTo>
                  <a:pt x="1175346" y="193833"/>
                </a:lnTo>
                <a:lnTo>
                  <a:pt x="1133105" y="214603"/>
                </a:lnTo>
                <a:lnTo>
                  <a:pt x="1097875" y="241851"/>
                </a:lnTo>
                <a:lnTo>
                  <a:pt x="1071020" y="274520"/>
                </a:lnTo>
                <a:lnTo>
                  <a:pt x="1053906" y="311555"/>
                </a:lnTo>
                <a:lnTo>
                  <a:pt x="1047897" y="351899"/>
                </a:lnTo>
                <a:lnTo>
                  <a:pt x="1041889" y="311555"/>
                </a:lnTo>
                <a:lnTo>
                  <a:pt x="1024775" y="274520"/>
                </a:lnTo>
                <a:lnTo>
                  <a:pt x="997920" y="241851"/>
                </a:lnTo>
                <a:lnTo>
                  <a:pt x="962689" y="214603"/>
                </a:lnTo>
                <a:lnTo>
                  <a:pt x="920449" y="193833"/>
                </a:lnTo>
                <a:lnTo>
                  <a:pt x="872563" y="180596"/>
                </a:lnTo>
                <a:lnTo>
                  <a:pt x="820398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506" y="4374547"/>
            <a:ext cx="14992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5415" marR="5080" lvl="0" indent="-13335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GRASS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0C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A54D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32468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25292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38080" y="5191106"/>
            <a:ext cx="10801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31640" y="5152720"/>
            <a:ext cx="12007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0149" y="4836517"/>
            <a:ext cx="2067560" cy="352425"/>
          </a:xfrm>
          <a:custGeom>
            <a:avLst/>
            <a:gdLst/>
            <a:ahLst/>
            <a:cxnLst/>
            <a:rect l="l" t="t" r="r" b="b"/>
            <a:pathLst>
              <a:path w="2067560" h="352425">
                <a:moveTo>
                  <a:pt x="2066995" y="0"/>
                </a:moveTo>
                <a:lnTo>
                  <a:pt x="2060987" y="40343"/>
                </a:lnTo>
                <a:lnTo>
                  <a:pt x="2043873" y="77378"/>
                </a:lnTo>
                <a:lnTo>
                  <a:pt x="2017017" y="110047"/>
                </a:lnTo>
                <a:lnTo>
                  <a:pt x="1981787" y="137295"/>
                </a:lnTo>
                <a:lnTo>
                  <a:pt x="1939547" y="158066"/>
                </a:lnTo>
                <a:lnTo>
                  <a:pt x="1891663" y="171302"/>
                </a:lnTo>
                <a:lnTo>
                  <a:pt x="1839501" y="175949"/>
                </a:lnTo>
                <a:lnTo>
                  <a:pt x="1260994" y="175949"/>
                </a:lnTo>
                <a:lnTo>
                  <a:pt x="1208831" y="180596"/>
                </a:lnTo>
                <a:lnTo>
                  <a:pt x="1160946" y="193833"/>
                </a:lnTo>
                <a:lnTo>
                  <a:pt x="1118706" y="214603"/>
                </a:lnTo>
                <a:lnTo>
                  <a:pt x="1083475" y="241851"/>
                </a:lnTo>
                <a:lnTo>
                  <a:pt x="1056620" y="274520"/>
                </a:lnTo>
                <a:lnTo>
                  <a:pt x="1039506" y="311555"/>
                </a:lnTo>
                <a:lnTo>
                  <a:pt x="1033497" y="351899"/>
                </a:lnTo>
                <a:lnTo>
                  <a:pt x="1027489" y="311555"/>
                </a:lnTo>
                <a:lnTo>
                  <a:pt x="1010375" y="274520"/>
                </a:lnTo>
                <a:lnTo>
                  <a:pt x="983519" y="241851"/>
                </a:lnTo>
                <a:lnTo>
                  <a:pt x="948289" y="214603"/>
                </a:lnTo>
                <a:lnTo>
                  <a:pt x="906049" y="193833"/>
                </a:lnTo>
                <a:lnTo>
                  <a:pt x="858164" y="180596"/>
                </a:lnTo>
                <a:lnTo>
                  <a:pt x="806000" y="175949"/>
                </a:lnTo>
                <a:lnTo>
                  <a:pt x="227497" y="175949"/>
                </a:lnTo>
                <a:lnTo>
                  <a:pt x="175333" y="171302"/>
                </a:lnTo>
                <a:lnTo>
                  <a:pt x="127448" y="158066"/>
                </a:lnTo>
                <a:lnTo>
                  <a:pt x="85208" y="137295"/>
                </a:lnTo>
                <a:lnTo>
                  <a:pt x="49978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8323" y="5191106"/>
            <a:ext cx="17437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objects, just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pixels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586" y="2555134"/>
            <a:ext cx="2137935" cy="1818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1637032" y="153282"/>
                </a:move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7032" y="153282"/>
                </a:lnTo>
                <a:close/>
              </a:path>
              <a:path w="1642745" h="1154430">
                <a:moveTo>
                  <a:pt x="1619244" y="333581"/>
                </a:move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637032" y="153282"/>
                </a:lnTo>
                <a:lnTo>
                  <a:pt x="1632989" y="252451"/>
                </a:lnTo>
                <a:lnTo>
                  <a:pt x="1619244" y="333581"/>
                </a:lnTo>
                <a:close/>
              </a:path>
              <a:path w="1642745" h="1154430">
                <a:moveTo>
                  <a:pt x="110102" y="288501"/>
                </a:moveTo>
                <a:lnTo>
                  <a:pt x="0" y="261456"/>
                </a:lnTo>
                <a:lnTo>
                  <a:pt x="60424" y="190687"/>
                </a:lnTo>
                <a:lnTo>
                  <a:pt x="366966" y="162262"/>
                </a:lnTo>
                <a:lnTo>
                  <a:pt x="697251" y="261456"/>
                </a:lnTo>
                <a:lnTo>
                  <a:pt x="725814" y="270439"/>
                </a:lnTo>
                <a:lnTo>
                  <a:pt x="247699" y="270439"/>
                </a:lnTo>
                <a:lnTo>
                  <a:pt x="110102" y="288501"/>
                </a:lnTo>
                <a:close/>
              </a:path>
              <a:path w="1642745" h="1154430">
                <a:moveTo>
                  <a:pt x="899078" y="937635"/>
                </a:move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725814" y="270439"/>
                </a:lnTo>
                <a:lnTo>
                  <a:pt x="926598" y="333581"/>
                </a:lnTo>
                <a:lnTo>
                  <a:pt x="1619244" y="33358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38248" y="721261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80" y="901560"/>
                </a:lnTo>
                <a:lnTo>
                  <a:pt x="1263549" y="919560"/>
                </a:lnTo>
                <a:lnTo>
                  <a:pt x="1027535" y="919560"/>
                </a:lnTo>
                <a:lnTo>
                  <a:pt x="899078" y="937635"/>
                </a:lnTo>
                <a:close/>
              </a:path>
              <a:path w="1642745" h="1154430">
                <a:moveTo>
                  <a:pt x="1550454" y="946635"/>
                </a:moveTo>
                <a:lnTo>
                  <a:pt x="1421997" y="883510"/>
                </a:lnTo>
                <a:lnTo>
                  <a:pt x="1458707" y="721261"/>
                </a:lnTo>
                <a:lnTo>
                  <a:pt x="1638248" y="721261"/>
                </a:lnTo>
                <a:lnTo>
                  <a:pt x="1642179" y="748286"/>
                </a:lnTo>
                <a:lnTo>
                  <a:pt x="1642179" y="856460"/>
                </a:lnTo>
                <a:lnTo>
                  <a:pt x="1550454" y="946635"/>
                </a:lnTo>
                <a:close/>
              </a:path>
              <a:path w="1642745" h="1154430">
                <a:moveTo>
                  <a:pt x="1211007" y="1154010"/>
                </a:moveTo>
                <a:lnTo>
                  <a:pt x="1082547" y="1063835"/>
                </a:lnTo>
                <a:lnTo>
                  <a:pt x="1027535" y="919560"/>
                </a:lnTo>
                <a:lnTo>
                  <a:pt x="1263549" y="919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60424" y="190687"/>
                </a:moveTo>
                <a:lnTo>
                  <a:pt x="366966" y="162262"/>
                </a:lnTo>
                <a:lnTo>
                  <a:pt x="697251" y="261456"/>
                </a:ln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2989" y="25245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42179" y="748285"/>
                </a:lnTo>
                <a:lnTo>
                  <a:pt x="1642179" y="856460"/>
                </a:lnTo>
                <a:lnTo>
                  <a:pt x="1550454" y="946635"/>
                </a:lnTo>
                <a:lnTo>
                  <a:pt x="1421997" y="883510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79" y="901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lnTo>
                  <a:pt x="1082547" y="1063835"/>
                </a:lnTo>
                <a:lnTo>
                  <a:pt x="1027535" y="919560"/>
                </a:lnTo>
                <a:lnTo>
                  <a:pt x="899078" y="937635"/>
                </a:ln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110102" y="288501"/>
                </a:lnTo>
                <a:lnTo>
                  <a:pt x="0" y="261456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4" y="695036"/>
                </a:moveTo>
                <a:lnTo>
                  <a:pt x="1618316" y="695036"/>
                </a:lnTo>
                <a:lnTo>
                  <a:pt x="1743376" y="580611"/>
                </a:lnTo>
                <a:lnTo>
                  <a:pt x="1750504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369" y="86347"/>
                </a:lnTo>
                <a:lnTo>
                  <a:pt x="2124324" y="695036"/>
                </a:lnTo>
                <a:close/>
              </a:path>
              <a:path w="2132965" h="1138554">
                <a:moveTo>
                  <a:pt x="2132369" y="86347"/>
                </a:moveTo>
                <a:lnTo>
                  <a:pt x="1873673" y="86347"/>
                </a:lnTo>
                <a:lnTo>
                  <a:pt x="2132765" y="56329"/>
                </a:lnTo>
                <a:lnTo>
                  <a:pt x="2132369" y="86347"/>
                </a:lnTo>
                <a:close/>
              </a:path>
              <a:path w="2132965" h="1138554">
                <a:moveTo>
                  <a:pt x="2118468" y="1138085"/>
                </a:moveTo>
                <a:lnTo>
                  <a:pt x="0" y="1138085"/>
                </a:lnTo>
                <a:lnTo>
                  <a:pt x="0" y="200287"/>
                </a:ln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442" y="643386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2121834" y="883385"/>
                </a:lnTo>
                <a:lnTo>
                  <a:pt x="2118468" y="1138085"/>
                </a:lnTo>
                <a:close/>
              </a:path>
              <a:path w="2132965" h="1138554">
                <a:moveTo>
                  <a:pt x="2121834" y="883385"/>
                </a:move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2124324" y="695036"/>
                </a:lnTo>
                <a:lnTo>
                  <a:pt x="2121834" y="883385"/>
                </a:lnTo>
                <a:close/>
              </a:path>
              <a:path w="2132965" h="1138554">
                <a:moveTo>
                  <a:pt x="1077442" y="643386"/>
                </a:moveTo>
                <a:lnTo>
                  <a:pt x="914550" y="643386"/>
                </a:lnTo>
                <a:lnTo>
                  <a:pt x="1077267" y="642861"/>
                </a:lnTo>
                <a:lnTo>
                  <a:pt x="1077442" y="643386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87"/>
                </a:move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267" y="642861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1743376" y="580611"/>
                </a:lnTo>
                <a:lnTo>
                  <a:pt x="1750503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765" y="56329"/>
                </a:lnTo>
                <a:lnTo>
                  <a:pt x="2118468" y="1138085"/>
                </a:lnTo>
                <a:lnTo>
                  <a:pt x="0" y="1138085"/>
                </a:lnTo>
                <a:lnTo>
                  <a:pt x="0" y="200287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398" y="358119"/>
                </a:move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1" y="73819"/>
                </a:lnTo>
                <a:lnTo>
                  <a:pt x="2129165" y="0"/>
                </a:lnTo>
                <a:lnTo>
                  <a:pt x="2124177" y="306456"/>
                </a:lnTo>
                <a:lnTo>
                  <a:pt x="1607589" y="306456"/>
                </a:lnTo>
                <a:lnTo>
                  <a:pt x="1581923" y="332301"/>
                </a:lnTo>
                <a:lnTo>
                  <a:pt x="1068175" y="332301"/>
                </a:lnTo>
                <a:lnTo>
                  <a:pt x="1047398" y="358119"/>
                </a:lnTo>
                <a:close/>
              </a:path>
              <a:path w="2129790" h="794385">
                <a:moveTo>
                  <a:pt x="2118468" y="657193"/>
                </a:move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2124177" y="306456"/>
                </a:lnTo>
                <a:lnTo>
                  <a:pt x="2118468" y="657193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47398" y="358119"/>
                </a:lnTo>
                <a:lnTo>
                  <a:pt x="1004100" y="411921"/>
                </a:lnTo>
                <a:lnTo>
                  <a:pt x="1014614" y="47259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27216" y="638726"/>
                </a:lnTo>
                <a:lnTo>
                  <a:pt x="639481" y="723648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24"/>
                </a:moveTo>
                <a:lnTo>
                  <a:pt x="1114592" y="343341"/>
                </a:lnTo>
                <a:lnTo>
                  <a:pt x="1068175" y="332301"/>
                </a:lnTo>
                <a:lnTo>
                  <a:pt x="1581923" y="332301"/>
                </a:lnTo>
                <a:lnTo>
                  <a:pt x="1468277" y="446744"/>
                </a:lnTo>
                <a:lnTo>
                  <a:pt x="1264647" y="454124"/>
                </a:lnTo>
                <a:close/>
              </a:path>
              <a:path w="2129790" h="794385">
                <a:moveTo>
                  <a:pt x="985993" y="627641"/>
                </a:moveTo>
                <a:lnTo>
                  <a:pt x="450119" y="472591"/>
                </a:lnTo>
                <a:lnTo>
                  <a:pt x="1014614" y="472591"/>
                </a:lnTo>
                <a:lnTo>
                  <a:pt x="1039565" y="616571"/>
                </a:lnTo>
                <a:lnTo>
                  <a:pt x="985993" y="627641"/>
                </a:lnTo>
                <a:close/>
              </a:path>
              <a:path w="2129790" h="794385">
                <a:moveTo>
                  <a:pt x="327216" y="638726"/>
                </a:moveTo>
                <a:lnTo>
                  <a:pt x="164352" y="638726"/>
                </a:lnTo>
                <a:lnTo>
                  <a:pt x="300079" y="631346"/>
                </a:lnTo>
                <a:lnTo>
                  <a:pt x="327216" y="63872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81" y="723648"/>
                </a:moveTo>
                <a:lnTo>
                  <a:pt x="0" y="793785"/>
                </a:ln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0" y="73819"/>
                </a:lnTo>
                <a:lnTo>
                  <a:pt x="2129165" y="0"/>
                </a:lnTo>
                <a:lnTo>
                  <a:pt x="2118468" y="657193"/>
                </a:ln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1468277" y="446744"/>
                </a:lnTo>
                <a:lnTo>
                  <a:pt x="1264647" y="454124"/>
                </a:lnTo>
                <a:lnTo>
                  <a:pt x="1114592" y="343341"/>
                </a:lnTo>
                <a:lnTo>
                  <a:pt x="1068175" y="332301"/>
                </a:lnTo>
                <a:lnTo>
                  <a:pt x="1004100" y="411921"/>
                </a:lnTo>
                <a:lnTo>
                  <a:pt x="1039565" y="616571"/>
                </a:lnTo>
                <a:lnTo>
                  <a:pt x="985993" y="62764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00079" y="631346"/>
                </a:lnTo>
                <a:lnTo>
                  <a:pt x="639481" y="723648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8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1010485" y="332286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  <a:path w="2111375" h="480060">
                <a:moveTo>
                  <a:pt x="871688" y="372909"/>
                </a:moveTo>
                <a:lnTo>
                  <a:pt x="678770" y="332286"/>
                </a:lnTo>
                <a:lnTo>
                  <a:pt x="1010485" y="332286"/>
                </a:lnTo>
                <a:lnTo>
                  <a:pt x="871688" y="372909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7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871687" y="372909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098746" y="1680298"/>
            <a:ext cx="685165" cy="605790"/>
          </a:xfrm>
          <a:custGeom>
            <a:avLst/>
            <a:gdLst/>
            <a:ahLst/>
            <a:cxnLst/>
            <a:rect l="l" t="t" r="r" b="b"/>
            <a:pathLst>
              <a:path w="685164" h="605790">
                <a:moveTo>
                  <a:pt x="0" y="0"/>
                </a:moveTo>
                <a:lnTo>
                  <a:pt x="684673" y="60572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22670" y="2219843"/>
            <a:ext cx="209299" cy="199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AA785613-ECA3-44DD-9881-1A5502BC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" dirty="0"/>
              <a:t>Classification </a:t>
            </a:r>
            <a:r>
              <a:rPr lang="en-US" dirty="0"/>
              <a:t>+</a:t>
            </a:r>
            <a:r>
              <a:rPr lang="en-US" spc="-95" dirty="0"/>
              <a:t> </a:t>
            </a:r>
            <a:r>
              <a:rPr lang="en-US" spc="-5" dirty="0"/>
              <a:t>Localization</a:t>
            </a:r>
            <a:endParaRPr lang="en-US" dirty="0"/>
          </a:p>
        </p:txBody>
      </p:sp>
      <p:sp>
        <p:nvSpPr>
          <p:cNvPr id="41" name="object 79">
            <a:extLst>
              <a:ext uri="{FF2B5EF4-FFF2-40B4-BE49-F238E27FC236}">
                <a16:creationId xmlns:a16="http://schemas.microsoft.com/office/drawing/2014/main" id="{7045A676-B075-4075-9F14-B6D0E0747EF7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7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912" y="1845660"/>
            <a:ext cx="1141095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Dog: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Car: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400" y="2852893"/>
            <a:ext cx="1305297" cy="112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2545" y="2977380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50015" y="3040421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7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1199" y="3923932"/>
            <a:ext cx="6369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7219" y="2074701"/>
            <a:ext cx="914400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Connected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4096 to</a:t>
            </a:r>
            <a:r>
              <a:rPr kumimoji="0" sz="1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64991" y="2426391"/>
            <a:ext cx="1010919" cy="685800"/>
          </a:xfrm>
          <a:custGeom>
            <a:avLst/>
            <a:gdLst/>
            <a:ahLst/>
            <a:cxnLst/>
            <a:rect l="l" t="t" r="r" b="b"/>
            <a:pathLst>
              <a:path w="1010920" h="685800">
                <a:moveTo>
                  <a:pt x="0" y="685803"/>
                </a:moveTo>
                <a:lnTo>
                  <a:pt x="101032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48114" y="2368312"/>
            <a:ext cx="108249" cy="936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42912" y="4167552"/>
            <a:ext cx="106235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 Coordinates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(x, y,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w,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25514" y="3651344"/>
            <a:ext cx="810260" cy="489584"/>
          </a:xfrm>
          <a:custGeom>
            <a:avLst/>
            <a:gdLst/>
            <a:ahLst/>
            <a:cxnLst/>
            <a:rect l="l" t="t" r="r" b="b"/>
            <a:pathLst>
              <a:path w="810260" h="489585">
                <a:moveTo>
                  <a:pt x="0" y="0"/>
                </a:moveTo>
                <a:lnTo>
                  <a:pt x="809648" y="4889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09389" y="4103893"/>
            <a:ext cx="109299" cy="90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41531" y="3867521"/>
            <a:ext cx="855344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 to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5670" y="4727571"/>
            <a:ext cx="224599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 localization as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regression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B41D5740-4054-4C28-82EA-3430AE21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" dirty="0"/>
              <a:t>Classification </a:t>
            </a:r>
            <a:r>
              <a:rPr lang="en-US" dirty="0"/>
              <a:t>+</a:t>
            </a:r>
            <a:r>
              <a:rPr lang="en-US" spc="-95" dirty="0"/>
              <a:t> </a:t>
            </a:r>
            <a:r>
              <a:rPr lang="en-US" spc="-5" dirty="0"/>
              <a:t>Localization</a:t>
            </a:r>
            <a:endParaRPr lang="en-US" dirty="0"/>
          </a:p>
        </p:txBody>
      </p:sp>
      <p:sp>
        <p:nvSpPr>
          <p:cNvPr id="28" name="object 79">
            <a:extLst>
              <a:ext uri="{FF2B5EF4-FFF2-40B4-BE49-F238E27FC236}">
                <a16:creationId xmlns:a16="http://schemas.microsoft.com/office/drawing/2014/main" id="{98EF7C50-6DB8-4BA6-859A-710F3885E0A3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529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912" y="1845660"/>
            <a:ext cx="11410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42912" y="2055210"/>
            <a:ext cx="1397635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900" algn="l"/>
                <a:tab pos="13843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Cat: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	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666666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400" y="2852893"/>
            <a:ext cx="1305297" cy="112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2545" y="2977380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0015" y="3040421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7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1199" y="3923932"/>
            <a:ext cx="6369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219" y="2074701"/>
            <a:ext cx="914400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Connected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4096 to</a:t>
            </a:r>
            <a:r>
              <a:rPr kumimoji="0" sz="1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64991" y="2426391"/>
            <a:ext cx="1010919" cy="685800"/>
          </a:xfrm>
          <a:custGeom>
            <a:avLst/>
            <a:gdLst/>
            <a:ahLst/>
            <a:cxnLst/>
            <a:rect l="l" t="t" r="r" b="b"/>
            <a:pathLst>
              <a:path w="1010920" h="685800">
                <a:moveTo>
                  <a:pt x="0" y="685803"/>
                </a:moveTo>
                <a:lnTo>
                  <a:pt x="101032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8114" y="2368312"/>
            <a:ext cx="108249" cy="936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2912" y="4167552"/>
            <a:ext cx="106235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 Coordinates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25514" y="3651344"/>
            <a:ext cx="810260" cy="489584"/>
          </a:xfrm>
          <a:custGeom>
            <a:avLst/>
            <a:gdLst/>
            <a:ahLst/>
            <a:cxnLst/>
            <a:rect l="l" t="t" r="r" b="b"/>
            <a:pathLst>
              <a:path w="810260" h="489585">
                <a:moveTo>
                  <a:pt x="0" y="0"/>
                </a:moveTo>
                <a:lnTo>
                  <a:pt x="809648" y="4889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09389" y="4103893"/>
            <a:ext cx="109299" cy="90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41531" y="3867521"/>
            <a:ext cx="855344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 to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72662" y="2046234"/>
            <a:ext cx="72453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72661" y="4401056"/>
            <a:ext cx="6959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L2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75811" y="2226883"/>
            <a:ext cx="105499" cy="81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77985" y="4480743"/>
            <a:ext cx="334774" cy="8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39760" y="1218536"/>
            <a:ext cx="1170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9759" y="1428086"/>
            <a:ext cx="3022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980233" y="1589574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5">
                <a:moveTo>
                  <a:pt x="0" y="0"/>
                </a:moveTo>
                <a:lnTo>
                  <a:pt x="0" y="3038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39235" y="1883948"/>
            <a:ext cx="81999" cy="10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67360" y="4726667"/>
            <a:ext cx="81999" cy="2633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42912" y="4603493"/>
            <a:ext cx="8451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(x, y,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w,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35670" y="4749224"/>
            <a:ext cx="224599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 localization as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regression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39760" y="4998875"/>
            <a:ext cx="1580515" cy="8724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13080" lvl="0" indent="0" algn="l" defTabSz="914400" rtl="0" eaLnBrk="1" fontAlgn="auto" latinLnBrk="0" hangingPunct="1">
              <a:lnSpc>
                <a:spcPts val="165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(x’, y’,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w’,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h’)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09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342E634F-FFAB-4FD3-AAE2-AB2BFB85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" dirty="0"/>
              <a:t>Classification </a:t>
            </a:r>
            <a:r>
              <a:rPr lang="en-US" dirty="0"/>
              <a:t>+</a:t>
            </a:r>
            <a:r>
              <a:rPr lang="en-US" spc="-95" dirty="0"/>
              <a:t> </a:t>
            </a:r>
            <a:r>
              <a:rPr lang="en-US" spc="-5" dirty="0"/>
              <a:t>Localization</a:t>
            </a:r>
            <a:endParaRPr lang="en-US" dirty="0"/>
          </a:p>
        </p:txBody>
      </p:sp>
      <p:sp>
        <p:nvSpPr>
          <p:cNvPr id="37" name="object 79">
            <a:extLst>
              <a:ext uri="{FF2B5EF4-FFF2-40B4-BE49-F238E27FC236}">
                <a16:creationId xmlns:a16="http://schemas.microsoft.com/office/drawing/2014/main" id="{D8C401D5-B7E5-4C41-8288-C098B0E5D292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7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912" y="1845660"/>
            <a:ext cx="11410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42912" y="2055210"/>
            <a:ext cx="1397635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900" algn="l"/>
                <a:tab pos="13843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Cat: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	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666666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400" y="2852893"/>
            <a:ext cx="1305297" cy="112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2545" y="2977380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0015" y="3040421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7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1199" y="3923932"/>
            <a:ext cx="6369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219" y="2074701"/>
            <a:ext cx="914400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Connected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4096 to</a:t>
            </a:r>
            <a:r>
              <a:rPr kumimoji="0" sz="1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64991" y="2426391"/>
            <a:ext cx="1010919" cy="685800"/>
          </a:xfrm>
          <a:custGeom>
            <a:avLst/>
            <a:gdLst/>
            <a:ahLst/>
            <a:cxnLst/>
            <a:rect l="l" t="t" r="r" b="b"/>
            <a:pathLst>
              <a:path w="1010920" h="685800">
                <a:moveTo>
                  <a:pt x="0" y="685803"/>
                </a:moveTo>
                <a:lnTo>
                  <a:pt x="101032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8114" y="2368312"/>
            <a:ext cx="108249" cy="936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2912" y="4167552"/>
            <a:ext cx="106235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 Coordinates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25514" y="3651344"/>
            <a:ext cx="810260" cy="489584"/>
          </a:xfrm>
          <a:custGeom>
            <a:avLst/>
            <a:gdLst/>
            <a:ahLst/>
            <a:cxnLst/>
            <a:rect l="l" t="t" r="r" b="b"/>
            <a:pathLst>
              <a:path w="810260" h="489585">
                <a:moveTo>
                  <a:pt x="0" y="0"/>
                </a:moveTo>
                <a:lnTo>
                  <a:pt x="809648" y="4889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09389" y="4103893"/>
            <a:ext cx="109299" cy="90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41531" y="3867521"/>
            <a:ext cx="855344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 to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72662" y="2046234"/>
            <a:ext cx="72453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72661" y="4401056"/>
            <a:ext cx="6959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L2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3807" y="3277709"/>
            <a:ext cx="4400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75811" y="2226883"/>
            <a:ext cx="105499" cy="81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77985" y="4480743"/>
            <a:ext cx="334774" cy="8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9760" y="1218536"/>
            <a:ext cx="1170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39759" y="1428086"/>
            <a:ext cx="3022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80233" y="1589574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5">
                <a:moveTo>
                  <a:pt x="0" y="0"/>
                </a:moveTo>
                <a:lnTo>
                  <a:pt x="0" y="3038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39235" y="1883948"/>
            <a:ext cx="81999" cy="10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67360" y="4726667"/>
            <a:ext cx="81999" cy="2633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42130" y="3168626"/>
            <a:ext cx="248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72083" y="2600197"/>
            <a:ext cx="0" cy="511809"/>
          </a:xfrm>
          <a:custGeom>
            <a:avLst/>
            <a:gdLst/>
            <a:ahLst/>
            <a:cxnLst/>
            <a:rect l="l" t="t" r="r" b="b"/>
            <a:pathLst>
              <a:path h="511810">
                <a:moveTo>
                  <a:pt x="0" y="0"/>
                </a:moveTo>
                <a:lnTo>
                  <a:pt x="0" y="511798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31085" y="3102471"/>
            <a:ext cx="81999" cy="105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72083" y="3765744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49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31085" y="3669770"/>
            <a:ext cx="81999" cy="1054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054384" y="3417819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3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14259" y="3376820"/>
            <a:ext cx="105499" cy="8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72715" y="3156853"/>
            <a:ext cx="1956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Multitask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42912" y="4603493"/>
            <a:ext cx="8451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(x, y,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w,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35670" y="4749224"/>
            <a:ext cx="224599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 localization as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regression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39760" y="4998875"/>
            <a:ext cx="1580515" cy="8724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13080" lvl="0" indent="0" algn="l" defTabSz="914400" rtl="0" eaLnBrk="1" fontAlgn="auto" latinLnBrk="0" hangingPunct="1">
              <a:lnSpc>
                <a:spcPts val="165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(x’, y’,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w’,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h’)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09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583B464B-1B3B-408D-81F7-5DCE40AC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Classification </a:t>
            </a:r>
            <a:r>
              <a:rPr lang="en-US" dirty="0"/>
              <a:t>+</a:t>
            </a:r>
            <a:r>
              <a:rPr lang="en-US" spc="-95" dirty="0"/>
              <a:t> </a:t>
            </a:r>
            <a:r>
              <a:rPr lang="en-US" spc="-5" dirty="0"/>
              <a:t>Localization</a:t>
            </a:r>
            <a:endParaRPr lang="en-US" dirty="0"/>
          </a:p>
        </p:txBody>
      </p:sp>
      <p:sp>
        <p:nvSpPr>
          <p:cNvPr id="45" name="object 79">
            <a:extLst>
              <a:ext uri="{FF2B5EF4-FFF2-40B4-BE49-F238E27FC236}">
                <a16:creationId xmlns:a16="http://schemas.microsoft.com/office/drawing/2014/main" id="{B1F0C171-1796-4CD0-AB8E-0F4337883F2D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790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912" y="1845660"/>
            <a:ext cx="11410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42912" y="2055210"/>
            <a:ext cx="1397635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900" algn="l"/>
                <a:tab pos="13843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Cat: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	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666666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400" y="2852893"/>
            <a:ext cx="1305297" cy="112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2545" y="2977380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0015" y="3040421"/>
            <a:ext cx="0" cy="755015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7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1199" y="3923932"/>
            <a:ext cx="63690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5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219" y="2074701"/>
            <a:ext cx="914400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Connected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4096 to</a:t>
            </a:r>
            <a:r>
              <a:rPr kumimoji="0" sz="1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64991" y="2426391"/>
            <a:ext cx="1010919" cy="685800"/>
          </a:xfrm>
          <a:custGeom>
            <a:avLst/>
            <a:gdLst/>
            <a:ahLst/>
            <a:cxnLst/>
            <a:rect l="l" t="t" r="r" b="b"/>
            <a:pathLst>
              <a:path w="1010920" h="685800">
                <a:moveTo>
                  <a:pt x="0" y="685803"/>
                </a:moveTo>
                <a:lnTo>
                  <a:pt x="101032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8114" y="2368312"/>
            <a:ext cx="108249" cy="936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2912" y="4167552"/>
            <a:ext cx="106235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 Coordinates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25514" y="3651344"/>
            <a:ext cx="810260" cy="489584"/>
          </a:xfrm>
          <a:custGeom>
            <a:avLst/>
            <a:gdLst/>
            <a:ahLst/>
            <a:cxnLst/>
            <a:rect l="l" t="t" r="r" b="b"/>
            <a:pathLst>
              <a:path w="810260" h="489585">
                <a:moveTo>
                  <a:pt x="0" y="0"/>
                </a:moveTo>
                <a:lnTo>
                  <a:pt x="809648" y="4889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09389" y="4103893"/>
            <a:ext cx="109299" cy="90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41531" y="3867521"/>
            <a:ext cx="855344" cy="5702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 Connecte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4096 to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72662" y="2046234"/>
            <a:ext cx="72453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72661" y="4401056"/>
            <a:ext cx="6959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L2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43807" y="3277709"/>
            <a:ext cx="4400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75811" y="2226883"/>
            <a:ext cx="105499" cy="81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77985" y="4480743"/>
            <a:ext cx="334774" cy="8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9760" y="1218536"/>
            <a:ext cx="1170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39759" y="1428086"/>
            <a:ext cx="3022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80233" y="1589574"/>
            <a:ext cx="0" cy="304165"/>
          </a:xfrm>
          <a:custGeom>
            <a:avLst/>
            <a:gdLst/>
            <a:ahLst/>
            <a:cxnLst/>
            <a:rect l="l" t="t" r="r" b="b"/>
            <a:pathLst>
              <a:path h="304165">
                <a:moveTo>
                  <a:pt x="0" y="0"/>
                </a:moveTo>
                <a:lnTo>
                  <a:pt x="0" y="303899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39235" y="1883948"/>
            <a:ext cx="81999" cy="10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67360" y="4726667"/>
            <a:ext cx="81999" cy="2633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42130" y="3168626"/>
            <a:ext cx="2482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72083" y="2600197"/>
            <a:ext cx="0" cy="511809"/>
          </a:xfrm>
          <a:custGeom>
            <a:avLst/>
            <a:gdLst/>
            <a:ahLst/>
            <a:cxnLst/>
            <a:rect l="l" t="t" r="r" b="b"/>
            <a:pathLst>
              <a:path h="511810">
                <a:moveTo>
                  <a:pt x="0" y="0"/>
                </a:moveTo>
                <a:lnTo>
                  <a:pt x="0" y="511798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31085" y="3102471"/>
            <a:ext cx="81999" cy="105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72083" y="3765744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49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31085" y="3669770"/>
            <a:ext cx="81999" cy="1054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054384" y="3417819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3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14259" y="3376820"/>
            <a:ext cx="105499" cy="8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64273" y="2944645"/>
            <a:ext cx="2971165" cy="1001394"/>
          </a:xfrm>
          <a:custGeom>
            <a:avLst/>
            <a:gdLst/>
            <a:ahLst/>
            <a:cxnLst/>
            <a:rect l="l" t="t" r="r" b="b"/>
            <a:pathLst>
              <a:path w="2971165" h="1001394">
                <a:moveTo>
                  <a:pt x="0" y="0"/>
                </a:moveTo>
                <a:lnTo>
                  <a:pt x="2970894" y="0"/>
                </a:lnTo>
                <a:lnTo>
                  <a:pt x="2970894" y="1001097"/>
                </a:lnTo>
                <a:lnTo>
                  <a:pt x="0" y="100109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57575" y="4048651"/>
            <a:ext cx="237426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Often pretrained on ImageNet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(Transfer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42912" y="4603493"/>
            <a:ext cx="8451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(x, y,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w,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35670" y="4749224"/>
            <a:ext cx="224599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 localization as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regression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39760" y="4998875"/>
            <a:ext cx="1580515" cy="8724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13080" lvl="0" indent="0" algn="l" defTabSz="914400" rtl="0" eaLnBrk="1" fontAlgn="auto" latinLnBrk="0" hangingPunct="1">
              <a:lnSpc>
                <a:spcPts val="165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(x’, y’,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w’,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h’)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09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162C594B-B5A2-482B-9C35-DBEECDF4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Classification </a:t>
            </a:r>
            <a:r>
              <a:rPr lang="en-US" dirty="0"/>
              <a:t>+</a:t>
            </a:r>
            <a:r>
              <a:rPr lang="en-US" spc="-95" dirty="0"/>
              <a:t> </a:t>
            </a:r>
            <a:r>
              <a:rPr lang="en-US" spc="-5" dirty="0"/>
              <a:t>Localization</a:t>
            </a:r>
            <a:endParaRPr lang="en-US" dirty="0"/>
          </a:p>
        </p:txBody>
      </p:sp>
      <p:sp>
        <p:nvSpPr>
          <p:cNvPr id="46" name="object 79">
            <a:extLst>
              <a:ext uri="{FF2B5EF4-FFF2-40B4-BE49-F238E27FC236}">
                <a16:creationId xmlns:a16="http://schemas.microsoft.com/office/drawing/2014/main" id="{3237ED95-FBE6-4902-B08E-C88114353F46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757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A457014B-4D4C-4A52-B234-49ECB013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Object</a:t>
            </a:r>
            <a:r>
              <a:rPr lang="en-US" spc="-90" dirty="0"/>
              <a:t> </a:t>
            </a:r>
            <a:r>
              <a:rPr lang="en-US" spc="-5" dirty="0"/>
              <a:t>Detection</a:t>
            </a:r>
            <a:endParaRPr lang="en-US" dirty="0"/>
          </a:p>
        </p:txBody>
      </p:sp>
      <p:sp>
        <p:nvSpPr>
          <p:cNvPr id="3" name="object 3"/>
          <p:cNvSpPr/>
          <p:nvPr/>
        </p:nvSpPr>
        <p:spPr>
          <a:xfrm>
            <a:off x="2430371" y="2558285"/>
            <a:ext cx="2093695" cy="181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2695" y="2878234"/>
            <a:ext cx="1703705" cy="1172845"/>
          </a:xfrm>
          <a:custGeom>
            <a:avLst/>
            <a:gdLst/>
            <a:ahLst/>
            <a:cxnLst/>
            <a:rect l="l" t="t" r="r" b="b"/>
            <a:pathLst>
              <a:path w="1703704" h="1172845">
                <a:moveTo>
                  <a:pt x="0" y="0"/>
                </a:moveTo>
                <a:lnTo>
                  <a:pt x="1703096" y="0"/>
                </a:lnTo>
                <a:lnTo>
                  <a:pt x="1703096" y="1172410"/>
                </a:lnTo>
                <a:lnTo>
                  <a:pt x="0" y="11724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7188" y="4450745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7766" y="2600421"/>
            <a:ext cx="2093695" cy="179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7411" y="2600421"/>
            <a:ext cx="2106870" cy="181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478726" y="37749"/>
                </a:moveTo>
                <a:lnTo>
                  <a:pt x="294449" y="37749"/>
                </a:lnTo>
                <a:lnTo>
                  <a:pt x="323699" y="12574"/>
                </a:lnTo>
                <a:lnTo>
                  <a:pt x="424274" y="0"/>
                </a:lnTo>
                <a:lnTo>
                  <a:pt x="478726" y="37749"/>
                </a:lnTo>
                <a:close/>
              </a:path>
              <a:path w="706120" h="1053464">
                <a:moveTo>
                  <a:pt x="591612" y="54524"/>
                </a:moveTo>
                <a:lnTo>
                  <a:pt x="502924" y="54524"/>
                </a:lnTo>
                <a:lnTo>
                  <a:pt x="544973" y="18874"/>
                </a:lnTo>
                <a:lnTo>
                  <a:pt x="591612" y="54524"/>
                </a:lnTo>
                <a:close/>
              </a:path>
              <a:path w="706120" h="1053464">
                <a:moveTo>
                  <a:pt x="669954" y="507673"/>
                </a:moveTo>
                <a:lnTo>
                  <a:pt x="181049" y="507673"/>
                </a:lnTo>
                <a:lnTo>
                  <a:pt x="230424" y="390199"/>
                </a:lnTo>
                <a:lnTo>
                  <a:pt x="153624" y="306274"/>
                </a:lnTo>
                <a:lnTo>
                  <a:pt x="201174" y="138449"/>
                </a:lnTo>
                <a:lnTo>
                  <a:pt x="175574" y="94399"/>
                </a:lnTo>
                <a:lnTo>
                  <a:pt x="201174" y="23074"/>
                </a:lnTo>
                <a:lnTo>
                  <a:pt x="294449" y="37749"/>
                </a:lnTo>
                <a:lnTo>
                  <a:pt x="478726" y="37749"/>
                </a:lnTo>
                <a:lnTo>
                  <a:pt x="502924" y="54524"/>
                </a:lnTo>
                <a:lnTo>
                  <a:pt x="591612" y="54524"/>
                </a:lnTo>
                <a:lnTo>
                  <a:pt x="605348" y="65024"/>
                </a:lnTo>
                <a:lnTo>
                  <a:pt x="596198" y="148949"/>
                </a:lnTo>
                <a:lnTo>
                  <a:pt x="612648" y="209774"/>
                </a:lnTo>
                <a:lnTo>
                  <a:pt x="662023" y="260124"/>
                </a:lnTo>
                <a:lnTo>
                  <a:pt x="638248" y="335649"/>
                </a:lnTo>
                <a:lnTo>
                  <a:pt x="660198" y="356624"/>
                </a:lnTo>
                <a:lnTo>
                  <a:pt x="669954" y="507673"/>
                </a:lnTo>
                <a:close/>
              </a:path>
              <a:path w="706120" h="1053464">
                <a:moveTo>
                  <a:pt x="107899" y="629348"/>
                </a:moveTo>
                <a:lnTo>
                  <a:pt x="0" y="572723"/>
                </a:lnTo>
                <a:lnTo>
                  <a:pt x="7324" y="396474"/>
                </a:lnTo>
                <a:lnTo>
                  <a:pt x="62174" y="383899"/>
                </a:lnTo>
                <a:lnTo>
                  <a:pt x="181049" y="507673"/>
                </a:lnTo>
                <a:lnTo>
                  <a:pt x="669954" y="507673"/>
                </a:lnTo>
                <a:lnTo>
                  <a:pt x="671173" y="526548"/>
                </a:lnTo>
                <a:lnTo>
                  <a:pt x="705923" y="593698"/>
                </a:lnTo>
                <a:lnTo>
                  <a:pt x="689225" y="614673"/>
                </a:lnTo>
                <a:lnTo>
                  <a:pt x="208474" y="614673"/>
                </a:lnTo>
                <a:lnTo>
                  <a:pt x="107899" y="629348"/>
                </a:lnTo>
                <a:close/>
              </a:path>
              <a:path w="706120" h="1053464">
                <a:moveTo>
                  <a:pt x="166424" y="1053122"/>
                </a:moveTo>
                <a:lnTo>
                  <a:pt x="202999" y="952423"/>
                </a:lnTo>
                <a:lnTo>
                  <a:pt x="173749" y="774098"/>
                </a:lnTo>
                <a:lnTo>
                  <a:pt x="208474" y="614673"/>
                </a:lnTo>
                <a:lnTo>
                  <a:pt x="689225" y="614673"/>
                </a:lnTo>
                <a:lnTo>
                  <a:pt x="629098" y="690198"/>
                </a:lnTo>
                <a:lnTo>
                  <a:pt x="660198" y="797173"/>
                </a:lnTo>
                <a:lnTo>
                  <a:pt x="655172" y="809773"/>
                </a:lnTo>
                <a:lnTo>
                  <a:pt x="466349" y="809773"/>
                </a:lnTo>
                <a:lnTo>
                  <a:pt x="358449" y="816048"/>
                </a:lnTo>
                <a:lnTo>
                  <a:pt x="301749" y="870623"/>
                </a:lnTo>
                <a:lnTo>
                  <a:pt x="340149" y="1051022"/>
                </a:lnTo>
                <a:lnTo>
                  <a:pt x="166424" y="1053122"/>
                </a:lnTo>
                <a:close/>
              </a:path>
              <a:path w="706120" h="1053464">
                <a:moveTo>
                  <a:pt x="561448" y="1044722"/>
                </a:moveTo>
                <a:lnTo>
                  <a:pt x="402349" y="1040547"/>
                </a:lnTo>
                <a:lnTo>
                  <a:pt x="495599" y="872698"/>
                </a:lnTo>
                <a:lnTo>
                  <a:pt x="466349" y="809773"/>
                </a:lnTo>
                <a:lnTo>
                  <a:pt x="655172" y="809773"/>
                </a:lnTo>
                <a:lnTo>
                  <a:pt x="561448" y="10447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201174" y="138449"/>
                </a:moveTo>
                <a:lnTo>
                  <a:pt x="153624" y="306274"/>
                </a:lnTo>
                <a:lnTo>
                  <a:pt x="230424" y="390199"/>
                </a:lnTo>
                <a:lnTo>
                  <a:pt x="181049" y="507673"/>
                </a:lnTo>
                <a:lnTo>
                  <a:pt x="62174" y="383899"/>
                </a:lnTo>
                <a:lnTo>
                  <a:pt x="7324" y="396474"/>
                </a:lnTo>
                <a:lnTo>
                  <a:pt x="0" y="572723"/>
                </a:lnTo>
                <a:lnTo>
                  <a:pt x="107899" y="629348"/>
                </a:lnTo>
                <a:lnTo>
                  <a:pt x="208474" y="614673"/>
                </a:lnTo>
                <a:lnTo>
                  <a:pt x="173749" y="774098"/>
                </a:lnTo>
                <a:lnTo>
                  <a:pt x="202999" y="952423"/>
                </a:lnTo>
                <a:lnTo>
                  <a:pt x="166424" y="1053122"/>
                </a:lnTo>
                <a:lnTo>
                  <a:pt x="340149" y="1051022"/>
                </a:lnTo>
                <a:lnTo>
                  <a:pt x="301749" y="870623"/>
                </a:lnTo>
                <a:lnTo>
                  <a:pt x="358449" y="816048"/>
                </a:lnTo>
                <a:lnTo>
                  <a:pt x="466349" y="809773"/>
                </a:lnTo>
                <a:lnTo>
                  <a:pt x="495599" y="872698"/>
                </a:lnTo>
                <a:lnTo>
                  <a:pt x="402349" y="1040547"/>
                </a:lnTo>
                <a:lnTo>
                  <a:pt x="561448" y="1044722"/>
                </a:lnTo>
                <a:lnTo>
                  <a:pt x="660198" y="797173"/>
                </a:lnTo>
                <a:lnTo>
                  <a:pt x="629098" y="690198"/>
                </a:lnTo>
                <a:lnTo>
                  <a:pt x="705923" y="593698"/>
                </a:lnTo>
                <a:lnTo>
                  <a:pt x="671173" y="526548"/>
                </a:lnTo>
                <a:lnTo>
                  <a:pt x="660198" y="356624"/>
                </a:lnTo>
                <a:lnTo>
                  <a:pt x="638248" y="335649"/>
                </a:lnTo>
                <a:lnTo>
                  <a:pt x="662023" y="260124"/>
                </a:lnTo>
                <a:lnTo>
                  <a:pt x="612648" y="209774"/>
                </a:lnTo>
                <a:lnTo>
                  <a:pt x="596198" y="148949"/>
                </a:lnTo>
                <a:lnTo>
                  <a:pt x="605348" y="65024"/>
                </a:lnTo>
                <a:lnTo>
                  <a:pt x="544973" y="18874"/>
                </a:lnTo>
                <a:lnTo>
                  <a:pt x="502923" y="54524"/>
                </a:lnTo>
                <a:lnTo>
                  <a:pt x="424274" y="0"/>
                </a:lnTo>
                <a:lnTo>
                  <a:pt x="323699" y="12574"/>
                </a:lnTo>
                <a:lnTo>
                  <a:pt x="294449" y="37749"/>
                </a:lnTo>
                <a:lnTo>
                  <a:pt x="201174" y="23074"/>
                </a:lnTo>
                <a:lnTo>
                  <a:pt x="175574" y="94399"/>
                </a:lnTo>
                <a:lnTo>
                  <a:pt x="201174" y="1384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0" y="757073"/>
                </a:move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10773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close/>
              </a:path>
              <a:path w="372745" h="819785">
                <a:moveTo>
                  <a:pt x="208149" y="819773"/>
                </a:move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313199" y="610773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51574" y="406399"/>
                </a:move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13658" y="3369946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87849" y="715248"/>
                </a:move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60548" y="394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200793" y="710623"/>
                </a:lnTo>
                <a:lnTo>
                  <a:pt x="168049" y="710623"/>
                </a:lnTo>
                <a:lnTo>
                  <a:pt x="87849" y="715248"/>
                </a:lnTo>
                <a:close/>
              </a:path>
              <a:path w="317500" h="715644">
                <a:moveTo>
                  <a:pt x="260548" y="39474"/>
                </a:moveTo>
                <a:lnTo>
                  <a:pt x="217699" y="39474"/>
                </a:lnTo>
                <a:lnTo>
                  <a:pt x="259724" y="9274"/>
                </a:lnTo>
                <a:lnTo>
                  <a:pt x="260548" y="39474"/>
                </a:lnTo>
                <a:close/>
              </a:path>
              <a:path w="317500" h="715644">
                <a:moveTo>
                  <a:pt x="194799" y="712923"/>
                </a:moveTo>
                <a:lnTo>
                  <a:pt x="168049" y="710623"/>
                </a:lnTo>
                <a:lnTo>
                  <a:pt x="200793" y="710623"/>
                </a:lnTo>
                <a:lnTo>
                  <a:pt x="194799" y="71292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13658" y="3369945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32474" y="204349"/>
                </a:move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59724" y="92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194799" y="712923"/>
                </a:lnTo>
                <a:lnTo>
                  <a:pt x="168049" y="710623"/>
                </a:lnTo>
                <a:lnTo>
                  <a:pt x="87849" y="715248"/>
                </a:ln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95865" y="4828043"/>
            <a:ext cx="4124960" cy="352425"/>
          </a:xfrm>
          <a:custGeom>
            <a:avLst/>
            <a:gdLst/>
            <a:ahLst/>
            <a:cxnLst/>
            <a:rect l="l" t="t" r="r" b="b"/>
            <a:pathLst>
              <a:path w="4124959" h="352425">
                <a:moveTo>
                  <a:pt x="4124391" y="0"/>
                </a:moveTo>
                <a:lnTo>
                  <a:pt x="4118383" y="40343"/>
                </a:lnTo>
                <a:lnTo>
                  <a:pt x="4101269" y="77378"/>
                </a:lnTo>
                <a:lnTo>
                  <a:pt x="4074414" y="110047"/>
                </a:lnTo>
                <a:lnTo>
                  <a:pt x="4039183" y="137295"/>
                </a:lnTo>
                <a:lnTo>
                  <a:pt x="3996942" y="158066"/>
                </a:lnTo>
                <a:lnTo>
                  <a:pt x="3949057" y="171302"/>
                </a:lnTo>
                <a:lnTo>
                  <a:pt x="3896892" y="175949"/>
                </a:lnTo>
                <a:lnTo>
                  <a:pt x="2289695" y="175949"/>
                </a:lnTo>
                <a:lnTo>
                  <a:pt x="2237530" y="180596"/>
                </a:lnTo>
                <a:lnTo>
                  <a:pt x="2189644" y="193833"/>
                </a:lnTo>
                <a:lnTo>
                  <a:pt x="2147403" y="214603"/>
                </a:lnTo>
                <a:lnTo>
                  <a:pt x="2112173" y="241851"/>
                </a:lnTo>
                <a:lnTo>
                  <a:pt x="2085318" y="274520"/>
                </a:lnTo>
                <a:lnTo>
                  <a:pt x="2068203" y="311555"/>
                </a:lnTo>
                <a:lnTo>
                  <a:pt x="2062195" y="351899"/>
                </a:lnTo>
                <a:lnTo>
                  <a:pt x="2056187" y="311555"/>
                </a:lnTo>
                <a:lnTo>
                  <a:pt x="2039073" y="274520"/>
                </a:lnTo>
                <a:lnTo>
                  <a:pt x="2012218" y="241851"/>
                </a:lnTo>
                <a:lnTo>
                  <a:pt x="1976987" y="214603"/>
                </a:lnTo>
                <a:lnTo>
                  <a:pt x="1934747" y="193833"/>
                </a:lnTo>
                <a:lnTo>
                  <a:pt x="1886861" y="180596"/>
                </a:lnTo>
                <a:lnTo>
                  <a:pt x="1834696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22721" y="4837642"/>
            <a:ext cx="2096135" cy="352425"/>
          </a:xfrm>
          <a:custGeom>
            <a:avLst/>
            <a:gdLst/>
            <a:ahLst/>
            <a:cxnLst/>
            <a:rect l="l" t="t" r="r" b="b"/>
            <a:pathLst>
              <a:path w="2096135" h="352425">
                <a:moveTo>
                  <a:pt x="2095795" y="0"/>
                </a:moveTo>
                <a:lnTo>
                  <a:pt x="2089787" y="40343"/>
                </a:lnTo>
                <a:lnTo>
                  <a:pt x="2072673" y="77378"/>
                </a:lnTo>
                <a:lnTo>
                  <a:pt x="2045818" y="110047"/>
                </a:lnTo>
                <a:lnTo>
                  <a:pt x="2010587" y="137295"/>
                </a:lnTo>
                <a:lnTo>
                  <a:pt x="1968347" y="158066"/>
                </a:lnTo>
                <a:lnTo>
                  <a:pt x="1920461" y="171302"/>
                </a:lnTo>
                <a:lnTo>
                  <a:pt x="1868296" y="175949"/>
                </a:lnTo>
                <a:lnTo>
                  <a:pt x="1275397" y="175949"/>
                </a:lnTo>
                <a:lnTo>
                  <a:pt x="1223232" y="180596"/>
                </a:lnTo>
                <a:lnTo>
                  <a:pt x="1175346" y="193833"/>
                </a:lnTo>
                <a:lnTo>
                  <a:pt x="1133105" y="214603"/>
                </a:lnTo>
                <a:lnTo>
                  <a:pt x="1097875" y="241851"/>
                </a:lnTo>
                <a:lnTo>
                  <a:pt x="1071020" y="274520"/>
                </a:lnTo>
                <a:lnTo>
                  <a:pt x="1053906" y="311555"/>
                </a:lnTo>
                <a:lnTo>
                  <a:pt x="1047897" y="351899"/>
                </a:lnTo>
                <a:lnTo>
                  <a:pt x="1041889" y="311555"/>
                </a:lnTo>
                <a:lnTo>
                  <a:pt x="1024775" y="274520"/>
                </a:lnTo>
                <a:lnTo>
                  <a:pt x="997920" y="241851"/>
                </a:lnTo>
                <a:lnTo>
                  <a:pt x="962689" y="214603"/>
                </a:lnTo>
                <a:lnTo>
                  <a:pt x="920449" y="193833"/>
                </a:lnTo>
                <a:lnTo>
                  <a:pt x="872563" y="180596"/>
                </a:lnTo>
                <a:lnTo>
                  <a:pt x="820398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506" y="4374547"/>
            <a:ext cx="149923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5415" marR="5080" lvl="0" indent="-13335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GRASS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0C1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A54D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32468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25292" y="4450745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69A8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4985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38080" y="5191106"/>
            <a:ext cx="10801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31640" y="5152720"/>
            <a:ext cx="12007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0149" y="4836517"/>
            <a:ext cx="2067560" cy="352425"/>
          </a:xfrm>
          <a:custGeom>
            <a:avLst/>
            <a:gdLst/>
            <a:ahLst/>
            <a:cxnLst/>
            <a:rect l="l" t="t" r="r" b="b"/>
            <a:pathLst>
              <a:path w="2067560" h="352425">
                <a:moveTo>
                  <a:pt x="2066995" y="0"/>
                </a:moveTo>
                <a:lnTo>
                  <a:pt x="2060987" y="40343"/>
                </a:lnTo>
                <a:lnTo>
                  <a:pt x="2043873" y="77378"/>
                </a:lnTo>
                <a:lnTo>
                  <a:pt x="2017017" y="110047"/>
                </a:lnTo>
                <a:lnTo>
                  <a:pt x="1981787" y="137295"/>
                </a:lnTo>
                <a:lnTo>
                  <a:pt x="1939547" y="158066"/>
                </a:lnTo>
                <a:lnTo>
                  <a:pt x="1891663" y="171302"/>
                </a:lnTo>
                <a:lnTo>
                  <a:pt x="1839501" y="175949"/>
                </a:lnTo>
                <a:lnTo>
                  <a:pt x="1260994" y="175949"/>
                </a:lnTo>
                <a:lnTo>
                  <a:pt x="1208831" y="180596"/>
                </a:lnTo>
                <a:lnTo>
                  <a:pt x="1160946" y="193833"/>
                </a:lnTo>
                <a:lnTo>
                  <a:pt x="1118706" y="214603"/>
                </a:lnTo>
                <a:lnTo>
                  <a:pt x="1083475" y="241851"/>
                </a:lnTo>
                <a:lnTo>
                  <a:pt x="1056620" y="274520"/>
                </a:lnTo>
                <a:lnTo>
                  <a:pt x="1039506" y="311555"/>
                </a:lnTo>
                <a:lnTo>
                  <a:pt x="1033497" y="351899"/>
                </a:lnTo>
                <a:lnTo>
                  <a:pt x="1027489" y="311555"/>
                </a:lnTo>
                <a:lnTo>
                  <a:pt x="1010375" y="274520"/>
                </a:lnTo>
                <a:lnTo>
                  <a:pt x="983519" y="241851"/>
                </a:lnTo>
                <a:lnTo>
                  <a:pt x="948289" y="214603"/>
                </a:lnTo>
                <a:lnTo>
                  <a:pt x="906049" y="193833"/>
                </a:lnTo>
                <a:lnTo>
                  <a:pt x="858164" y="180596"/>
                </a:lnTo>
                <a:lnTo>
                  <a:pt x="806000" y="175949"/>
                </a:lnTo>
                <a:lnTo>
                  <a:pt x="227497" y="175949"/>
                </a:lnTo>
                <a:lnTo>
                  <a:pt x="175333" y="171302"/>
                </a:lnTo>
                <a:lnTo>
                  <a:pt x="127448" y="158066"/>
                </a:lnTo>
                <a:lnTo>
                  <a:pt x="85208" y="137295"/>
                </a:lnTo>
                <a:lnTo>
                  <a:pt x="49978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8323" y="5191106"/>
            <a:ext cx="17437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objects, just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pixels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586" y="2555134"/>
            <a:ext cx="2137935" cy="1818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1637032" y="153282"/>
                </a:move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7032" y="153282"/>
                </a:lnTo>
                <a:close/>
              </a:path>
              <a:path w="1642745" h="1154430">
                <a:moveTo>
                  <a:pt x="1619244" y="333581"/>
                </a:move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637032" y="153282"/>
                </a:lnTo>
                <a:lnTo>
                  <a:pt x="1632989" y="252451"/>
                </a:lnTo>
                <a:lnTo>
                  <a:pt x="1619244" y="333581"/>
                </a:lnTo>
                <a:close/>
              </a:path>
              <a:path w="1642745" h="1154430">
                <a:moveTo>
                  <a:pt x="110102" y="288501"/>
                </a:moveTo>
                <a:lnTo>
                  <a:pt x="0" y="261456"/>
                </a:lnTo>
                <a:lnTo>
                  <a:pt x="60424" y="190687"/>
                </a:lnTo>
                <a:lnTo>
                  <a:pt x="366966" y="162262"/>
                </a:lnTo>
                <a:lnTo>
                  <a:pt x="697251" y="261456"/>
                </a:lnTo>
                <a:lnTo>
                  <a:pt x="725814" y="270439"/>
                </a:lnTo>
                <a:lnTo>
                  <a:pt x="247699" y="270439"/>
                </a:lnTo>
                <a:lnTo>
                  <a:pt x="110102" y="288501"/>
                </a:lnTo>
                <a:close/>
              </a:path>
              <a:path w="1642745" h="1154430">
                <a:moveTo>
                  <a:pt x="899078" y="937635"/>
                </a:move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725814" y="270439"/>
                </a:lnTo>
                <a:lnTo>
                  <a:pt x="926598" y="333581"/>
                </a:lnTo>
                <a:lnTo>
                  <a:pt x="1619244" y="33358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38248" y="721261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80" y="901560"/>
                </a:lnTo>
                <a:lnTo>
                  <a:pt x="1263549" y="919560"/>
                </a:lnTo>
                <a:lnTo>
                  <a:pt x="1027535" y="919560"/>
                </a:lnTo>
                <a:lnTo>
                  <a:pt x="899078" y="937635"/>
                </a:lnTo>
                <a:close/>
              </a:path>
              <a:path w="1642745" h="1154430">
                <a:moveTo>
                  <a:pt x="1550454" y="946635"/>
                </a:moveTo>
                <a:lnTo>
                  <a:pt x="1421997" y="883510"/>
                </a:lnTo>
                <a:lnTo>
                  <a:pt x="1458707" y="721261"/>
                </a:lnTo>
                <a:lnTo>
                  <a:pt x="1638248" y="721261"/>
                </a:lnTo>
                <a:lnTo>
                  <a:pt x="1642179" y="748286"/>
                </a:lnTo>
                <a:lnTo>
                  <a:pt x="1642179" y="856460"/>
                </a:lnTo>
                <a:lnTo>
                  <a:pt x="1550454" y="946635"/>
                </a:lnTo>
                <a:close/>
              </a:path>
              <a:path w="1642745" h="1154430">
                <a:moveTo>
                  <a:pt x="1211007" y="1154010"/>
                </a:moveTo>
                <a:lnTo>
                  <a:pt x="1082547" y="1063835"/>
                </a:lnTo>
                <a:lnTo>
                  <a:pt x="1027535" y="919560"/>
                </a:lnTo>
                <a:lnTo>
                  <a:pt x="1263549" y="919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60424" y="190687"/>
                </a:moveTo>
                <a:lnTo>
                  <a:pt x="366966" y="162262"/>
                </a:lnTo>
                <a:lnTo>
                  <a:pt x="697251" y="261456"/>
                </a:ln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2989" y="25245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42179" y="748285"/>
                </a:lnTo>
                <a:lnTo>
                  <a:pt x="1642179" y="856460"/>
                </a:lnTo>
                <a:lnTo>
                  <a:pt x="1550454" y="946635"/>
                </a:lnTo>
                <a:lnTo>
                  <a:pt x="1421997" y="883510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79" y="901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lnTo>
                  <a:pt x="1082547" y="1063835"/>
                </a:lnTo>
                <a:lnTo>
                  <a:pt x="1027535" y="919560"/>
                </a:lnTo>
                <a:lnTo>
                  <a:pt x="899078" y="937635"/>
                </a:ln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110102" y="288501"/>
                </a:lnTo>
                <a:lnTo>
                  <a:pt x="0" y="261456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4" y="695036"/>
                </a:moveTo>
                <a:lnTo>
                  <a:pt x="1618316" y="695036"/>
                </a:lnTo>
                <a:lnTo>
                  <a:pt x="1743376" y="580611"/>
                </a:lnTo>
                <a:lnTo>
                  <a:pt x="1750504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369" y="86347"/>
                </a:lnTo>
                <a:lnTo>
                  <a:pt x="2124324" y="695036"/>
                </a:lnTo>
                <a:close/>
              </a:path>
              <a:path w="2132965" h="1138554">
                <a:moveTo>
                  <a:pt x="2132369" y="86347"/>
                </a:moveTo>
                <a:lnTo>
                  <a:pt x="1873673" y="86347"/>
                </a:lnTo>
                <a:lnTo>
                  <a:pt x="2132765" y="56329"/>
                </a:lnTo>
                <a:lnTo>
                  <a:pt x="2132369" y="86347"/>
                </a:lnTo>
                <a:close/>
              </a:path>
              <a:path w="2132965" h="1138554">
                <a:moveTo>
                  <a:pt x="2118468" y="1138085"/>
                </a:moveTo>
                <a:lnTo>
                  <a:pt x="0" y="1138085"/>
                </a:lnTo>
                <a:lnTo>
                  <a:pt x="0" y="200287"/>
                </a:ln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442" y="643386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2121834" y="883385"/>
                </a:lnTo>
                <a:lnTo>
                  <a:pt x="2118468" y="1138085"/>
                </a:lnTo>
                <a:close/>
              </a:path>
              <a:path w="2132965" h="1138554">
                <a:moveTo>
                  <a:pt x="2121834" y="883385"/>
                </a:move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2124324" y="695036"/>
                </a:lnTo>
                <a:lnTo>
                  <a:pt x="2121834" y="883385"/>
                </a:lnTo>
                <a:close/>
              </a:path>
              <a:path w="2132965" h="1138554">
                <a:moveTo>
                  <a:pt x="1077442" y="643386"/>
                </a:moveTo>
                <a:lnTo>
                  <a:pt x="914550" y="643386"/>
                </a:lnTo>
                <a:lnTo>
                  <a:pt x="1077267" y="642861"/>
                </a:lnTo>
                <a:lnTo>
                  <a:pt x="1077442" y="643386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87"/>
                </a:move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267" y="642861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1743376" y="580611"/>
                </a:lnTo>
                <a:lnTo>
                  <a:pt x="1750503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765" y="56329"/>
                </a:lnTo>
                <a:lnTo>
                  <a:pt x="2118468" y="1138085"/>
                </a:lnTo>
                <a:lnTo>
                  <a:pt x="0" y="1138085"/>
                </a:lnTo>
                <a:lnTo>
                  <a:pt x="0" y="200287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398" y="358119"/>
                </a:move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1" y="73819"/>
                </a:lnTo>
                <a:lnTo>
                  <a:pt x="2129165" y="0"/>
                </a:lnTo>
                <a:lnTo>
                  <a:pt x="2124177" y="306456"/>
                </a:lnTo>
                <a:lnTo>
                  <a:pt x="1607589" y="306456"/>
                </a:lnTo>
                <a:lnTo>
                  <a:pt x="1581923" y="332301"/>
                </a:lnTo>
                <a:lnTo>
                  <a:pt x="1068175" y="332301"/>
                </a:lnTo>
                <a:lnTo>
                  <a:pt x="1047398" y="358119"/>
                </a:lnTo>
                <a:close/>
              </a:path>
              <a:path w="2129790" h="794385">
                <a:moveTo>
                  <a:pt x="2118468" y="657193"/>
                </a:move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2124177" y="306456"/>
                </a:lnTo>
                <a:lnTo>
                  <a:pt x="2118468" y="657193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47398" y="358119"/>
                </a:lnTo>
                <a:lnTo>
                  <a:pt x="1004100" y="411921"/>
                </a:lnTo>
                <a:lnTo>
                  <a:pt x="1014614" y="47259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27216" y="638726"/>
                </a:lnTo>
                <a:lnTo>
                  <a:pt x="639481" y="723648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24"/>
                </a:moveTo>
                <a:lnTo>
                  <a:pt x="1114592" y="343341"/>
                </a:lnTo>
                <a:lnTo>
                  <a:pt x="1068175" y="332301"/>
                </a:lnTo>
                <a:lnTo>
                  <a:pt x="1581923" y="332301"/>
                </a:lnTo>
                <a:lnTo>
                  <a:pt x="1468277" y="446744"/>
                </a:lnTo>
                <a:lnTo>
                  <a:pt x="1264647" y="454124"/>
                </a:lnTo>
                <a:close/>
              </a:path>
              <a:path w="2129790" h="794385">
                <a:moveTo>
                  <a:pt x="985993" y="627641"/>
                </a:moveTo>
                <a:lnTo>
                  <a:pt x="450119" y="472591"/>
                </a:lnTo>
                <a:lnTo>
                  <a:pt x="1014614" y="472591"/>
                </a:lnTo>
                <a:lnTo>
                  <a:pt x="1039565" y="616571"/>
                </a:lnTo>
                <a:lnTo>
                  <a:pt x="985993" y="627641"/>
                </a:lnTo>
                <a:close/>
              </a:path>
              <a:path w="2129790" h="794385">
                <a:moveTo>
                  <a:pt x="327216" y="638726"/>
                </a:moveTo>
                <a:lnTo>
                  <a:pt x="164352" y="638726"/>
                </a:lnTo>
                <a:lnTo>
                  <a:pt x="300079" y="631346"/>
                </a:lnTo>
                <a:lnTo>
                  <a:pt x="327216" y="63872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81" y="723648"/>
                </a:moveTo>
                <a:lnTo>
                  <a:pt x="0" y="793785"/>
                </a:ln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0" y="73819"/>
                </a:lnTo>
                <a:lnTo>
                  <a:pt x="2129165" y="0"/>
                </a:lnTo>
                <a:lnTo>
                  <a:pt x="2118468" y="657193"/>
                </a:ln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1468277" y="446744"/>
                </a:lnTo>
                <a:lnTo>
                  <a:pt x="1264647" y="454124"/>
                </a:lnTo>
                <a:lnTo>
                  <a:pt x="1114592" y="343341"/>
                </a:lnTo>
                <a:lnTo>
                  <a:pt x="1068175" y="332301"/>
                </a:lnTo>
                <a:lnTo>
                  <a:pt x="1004100" y="411921"/>
                </a:lnTo>
                <a:lnTo>
                  <a:pt x="1039565" y="616571"/>
                </a:lnTo>
                <a:lnTo>
                  <a:pt x="985993" y="62764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00079" y="631346"/>
                </a:lnTo>
                <a:lnTo>
                  <a:pt x="639481" y="723648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8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1010485" y="332286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  <a:path w="2111375" h="480060">
                <a:moveTo>
                  <a:pt x="871688" y="372909"/>
                </a:moveTo>
                <a:lnTo>
                  <a:pt x="678770" y="332286"/>
                </a:lnTo>
                <a:lnTo>
                  <a:pt x="1010485" y="332286"/>
                </a:lnTo>
                <a:lnTo>
                  <a:pt x="871688" y="372909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7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871687" y="372909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35793" y="1482773"/>
            <a:ext cx="1981200" cy="894080"/>
          </a:xfrm>
          <a:custGeom>
            <a:avLst/>
            <a:gdLst/>
            <a:ahLst/>
            <a:cxnLst/>
            <a:rect l="l" t="t" r="r" b="b"/>
            <a:pathLst>
              <a:path w="1981200" h="894080">
                <a:moveTo>
                  <a:pt x="0" y="0"/>
                </a:moveTo>
                <a:lnTo>
                  <a:pt x="1981021" y="89360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71889" y="2299960"/>
            <a:ext cx="221574" cy="166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07454" y="5570691"/>
            <a:ext cx="3079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79">
            <a:extLst>
              <a:ext uri="{FF2B5EF4-FFF2-40B4-BE49-F238E27FC236}">
                <a16:creationId xmlns:a16="http://schemas.microsoft.com/office/drawing/2014/main" id="{1C8CEEAC-1389-46E7-A6E2-65C9B4E09A44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9EB8B-AE27-47F4-8505-D7AD5392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7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C15E7F-F839-4C66-98D8-F80D58CA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Object Detection as</a:t>
            </a:r>
            <a:r>
              <a:rPr lang="en-US" spc="-90" dirty="0"/>
              <a:t> </a:t>
            </a:r>
            <a:r>
              <a:rPr lang="en-US" spc="-5" dirty="0"/>
              <a:t>Regression?</a:t>
            </a:r>
            <a:endParaRPr lang="en-US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5323" y="1867060"/>
            <a:ext cx="1312309" cy="113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3293" y="1994582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4514" y="1930950"/>
            <a:ext cx="1663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3293" y="3193905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3085" y="3066382"/>
            <a:ext cx="1514546" cy="11359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772" y="4259751"/>
            <a:ext cx="1981873" cy="11359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38543" y="4387252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3319" y="3130250"/>
            <a:ext cx="1938655" cy="212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790">
              <a:spcBef>
                <a:spcPts val="123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DUCK: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779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DUCK: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7790">
              <a:spcBef>
                <a:spcPts val="1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….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79">
            <a:extLst>
              <a:ext uri="{FF2B5EF4-FFF2-40B4-BE49-F238E27FC236}">
                <a16:creationId xmlns:a16="http://schemas.microsoft.com/office/drawing/2014/main" id="{B2FDA80C-9116-4C13-82F2-61CECDB36962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29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85323" y="1867060"/>
            <a:ext cx="1312309" cy="113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3293" y="1994582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4514" y="1930950"/>
            <a:ext cx="1663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3293" y="3193905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3318" y="3130251"/>
            <a:ext cx="1726564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w,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3085" y="3066382"/>
            <a:ext cx="1514546" cy="11359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5772" y="4259751"/>
            <a:ext cx="1981873" cy="11359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38543" y="4387252"/>
            <a:ext cx="2866271" cy="9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3306" y="2001825"/>
            <a:ext cx="1105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numbers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85374" y="5703580"/>
            <a:ext cx="28194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FF0000"/>
                </a:solidFill>
              </a:rPr>
              <a:t>Each image needs </a:t>
            </a:r>
            <a:r>
              <a:rPr sz="1800" dirty="0">
                <a:solidFill>
                  <a:srgbClr val="FF0000"/>
                </a:solidFill>
              </a:rPr>
              <a:t>a  </a:t>
            </a:r>
            <a:r>
              <a:rPr sz="1800" spc="-5" dirty="0">
                <a:solidFill>
                  <a:srgbClr val="FF0000"/>
                </a:solidFill>
              </a:rPr>
              <a:t>different number of</a:t>
            </a:r>
            <a:r>
              <a:rPr sz="1800" spc="-85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outputs!</a:t>
            </a:r>
            <a:endParaRPr sz="180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41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3306" y="3449527"/>
            <a:ext cx="1232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numbers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18538" y="4405246"/>
            <a:ext cx="2936240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96977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DUCK: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 y,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w, h)	</a:t>
            </a:r>
            <a:r>
              <a:rPr sz="2700" baseline="-12345" dirty="0">
                <a:solidFill>
                  <a:srgbClr val="FF0000"/>
                </a:solidFill>
                <a:latin typeface="Arial"/>
                <a:cs typeface="Arial"/>
              </a:rPr>
              <a:t>Many</a:t>
            </a:r>
            <a:endParaRPr sz="2700" baseline="-12345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  <a:tabLst>
                <a:tab pos="196977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DUCK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(x,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y,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w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h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)	</a:t>
            </a:r>
            <a:r>
              <a:rPr sz="2700" spc="-7" baseline="-12345" dirty="0">
                <a:solidFill>
                  <a:srgbClr val="FF0000"/>
                </a:solidFill>
                <a:latin typeface="Arial"/>
                <a:cs typeface="Arial"/>
              </a:rPr>
              <a:t>numbers!</a:t>
            </a:r>
            <a:endParaRPr sz="2700" baseline="-12345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….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itle 14">
            <a:extLst>
              <a:ext uri="{FF2B5EF4-FFF2-40B4-BE49-F238E27FC236}">
                <a16:creationId xmlns:a16="http://schemas.microsoft.com/office/drawing/2014/main" id="{136D9AAC-D166-4467-91E5-C303B57A2C1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5"/>
              <a:t>Object Detection as</a:t>
            </a:r>
            <a:r>
              <a:rPr lang="en-US" spc="-90"/>
              <a:t> </a:t>
            </a:r>
            <a:r>
              <a:rPr lang="en-US" spc="-5"/>
              <a:t>Regression?</a:t>
            </a:r>
            <a:endParaRPr lang="en-US" dirty="0"/>
          </a:p>
        </p:txBody>
      </p:sp>
      <p:sp>
        <p:nvSpPr>
          <p:cNvPr id="21" name="object 79">
            <a:extLst>
              <a:ext uri="{FF2B5EF4-FFF2-40B4-BE49-F238E27FC236}">
                <a16:creationId xmlns:a16="http://schemas.microsoft.com/office/drawing/2014/main" id="{9293C34D-FF81-429D-8A46-E7E7D176C15A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610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3A8E2F-CFFB-4A41-92C5-9ACEDEE5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Object Detection as Classification: </a:t>
            </a:r>
            <a:r>
              <a:rPr lang="en-US" spc="-10" dirty="0"/>
              <a:t>Sliding</a:t>
            </a:r>
            <a:r>
              <a:rPr lang="en-US" spc="-85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966" y="2566473"/>
            <a:ext cx="2656719" cy="199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9834" y="3085751"/>
            <a:ext cx="3275403" cy="109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7814" y="3185343"/>
            <a:ext cx="188785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91440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Dog?</a:t>
            </a:r>
            <a:r>
              <a:rPr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  Cat?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Background?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YES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974" y="3255420"/>
            <a:ext cx="876300" cy="1304290"/>
          </a:xfrm>
          <a:custGeom>
            <a:avLst/>
            <a:gdLst/>
            <a:ahLst/>
            <a:cxnLst/>
            <a:rect l="l" t="t" r="r" b="b"/>
            <a:pathLst>
              <a:path w="876300" h="1304289">
                <a:moveTo>
                  <a:pt x="0" y="0"/>
                </a:moveTo>
                <a:lnTo>
                  <a:pt x="875998" y="0"/>
                </a:lnTo>
                <a:lnTo>
                  <a:pt x="875998" y="1303797"/>
                </a:lnTo>
                <a:lnTo>
                  <a:pt x="0" y="130379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1992" y="1831210"/>
            <a:ext cx="34004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many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different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 image, CNN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classifies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each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as object  or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79">
            <a:extLst>
              <a:ext uri="{FF2B5EF4-FFF2-40B4-BE49-F238E27FC236}">
                <a16:creationId xmlns:a16="http://schemas.microsoft.com/office/drawing/2014/main" id="{242F780B-3B3F-4116-8EC8-97001BF2030C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187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966" y="2566473"/>
            <a:ext cx="2656719" cy="199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9834" y="3085751"/>
            <a:ext cx="3275403" cy="109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7814" y="3185343"/>
            <a:ext cx="1774189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Dog?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YES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Cat? NO  Background?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6573" y="3255420"/>
            <a:ext cx="876300" cy="1304290"/>
          </a:xfrm>
          <a:custGeom>
            <a:avLst/>
            <a:gdLst/>
            <a:ahLst/>
            <a:cxnLst/>
            <a:rect l="l" t="t" r="r" b="b"/>
            <a:pathLst>
              <a:path w="876300" h="1304289">
                <a:moveTo>
                  <a:pt x="0" y="0"/>
                </a:moveTo>
                <a:lnTo>
                  <a:pt x="875998" y="0"/>
                </a:lnTo>
                <a:lnTo>
                  <a:pt x="875998" y="1303797"/>
                </a:lnTo>
                <a:lnTo>
                  <a:pt x="0" y="130379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1992" y="1831210"/>
            <a:ext cx="34004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many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different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 image, CNN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classifies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each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as object  or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75C8D5-2751-40C4-872E-1CFD8366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Object Detection as Classification: </a:t>
            </a:r>
            <a:r>
              <a:rPr lang="en-US" spc="-10" dirty="0"/>
              <a:t>Sliding</a:t>
            </a:r>
            <a:r>
              <a:rPr lang="en-US" spc="-85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14" name="object 79">
            <a:extLst>
              <a:ext uri="{FF2B5EF4-FFF2-40B4-BE49-F238E27FC236}">
                <a16:creationId xmlns:a16="http://schemas.microsoft.com/office/drawing/2014/main" id="{71D7F576-25F7-4BC7-86ED-BDA939164BE9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143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966" y="2566473"/>
            <a:ext cx="2656719" cy="199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9834" y="3085751"/>
            <a:ext cx="3275403" cy="109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7814" y="3185343"/>
            <a:ext cx="1774189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Dog?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YES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Cat? NO  Background?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03371" y="3486270"/>
            <a:ext cx="574040" cy="986155"/>
          </a:xfrm>
          <a:custGeom>
            <a:avLst/>
            <a:gdLst/>
            <a:ahLst/>
            <a:cxnLst/>
            <a:rect l="l" t="t" r="r" b="b"/>
            <a:pathLst>
              <a:path w="574039" h="986154">
                <a:moveTo>
                  <a:pt x="0" y="0"/>
                </a:moveTo>
                <a:lnTo>
                  <a:pt x="573898" y="0"/>
                </a:lnTo>
                <a:lnTo>
                  <a:pt x="573898" y="986098"/>
                </a:lnTo>
                <a:lnTo>
                  <a:pt x="0" y="9860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1992" y="1831210"/>
            <a:ext cx="34004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many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different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 image, CNN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classifies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each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as object  or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2ED032A-E5F0-4769-8944-23C30506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Object Detection as Classification: </a:t>
            </a:r>
            <a:r>
              <a:rPr lang="en-US" spc="-10" dirty="0"/>
              <a:t>Sliding</a:t>
            </a:r>
            <a:r>
              <a:rPr lang="en-US" spc="-85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14" name="object 79">
            <a:extLst>
              <a:ext uri="{FF2B5EF4-FFF2-40B4-BE49-F238E27FC236}">
                <a16:creationId xmlns:a16="http://schemas.microsoft.com/office/drawing/2014/main" id="{E4ED1A66-7DBF-4611-A22D-CB4651266ACE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912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45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966" y="2566473"/>
            <a:ext cx="2656719" cy="199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9834" y="3085751"/>
            <a:ext cx="3275403" cy="109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7814" y="3185343"/>
            <a:ext cx="1774189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75057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Dog? NO  Cat?</a:t>
            </a:r>
            <a:r>
              <a:rPr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YES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Background?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52572" y="3255421"/>
            <a:ext cx="537845" cy="986155"/>
          </a:xfrm>
          <a:custGeom>
            <a:avLst/>
            <a:gdLst/>
            <a:ahLst/>
            <a:cxnLst/>
            <a:rect l="l" t="t" r="r" b="b"/>
            <a:pathLst>
              <a:path w="537844" h="986154">
                <a:moveTo>
                  <a:pt x="0" y="0"/>
                </a:moveTo>
                <a:lnTo>
                  <a:pt x="537298" y="0"/>
                </a:lnTo>
                <a:lnTo>
                  <a:pt x="537298" y="986098"/>
                </a:lnTo>
                <a:lnTo>
                  <a:pt x="0" y="9860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1992" y="1831210"/>
            <a:ext cx="34004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many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different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 image, CNN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classifies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each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as object  or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8B34065-EE4E-4F15-87B1-55ED2FB0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Object Detection as Classification: </a:t>
            </a:r>
            <a:r>
              <a:rPr lang="en-US" spc="-10" dirty="0"/>
              <a:t>Sliding</a:t>
            </a:r>
            <a:r>
              <a:rPr lang="en-US" spc="-85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14" name="object 79">
            <a:extLst>
              <a:ext uri="{FF2B5EF4-FFF2-40B4-BE49-F238E27FC236}">
                <a16:creationId xmlns:a16="http://schemas.microsoft.com/office/drawing/2014/main" id="{738FCB35-8264-4A2B-9D7D-C79244097A90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88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966" y="2566473"/>
            <a:ext cx="2656719" cy="199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9834" y="3085751"/>
            <a:ext cx="3275403" cy="1098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2572" y="3255421"/>
            <a:ext cx="537845" cy="986155"/>
          </a:xfrm>
          <a:custGeom>
            <a:avLst/>
            <a:gdLst/>
            <a:ahLst/>
            <a:cxnLst/>
            <a:rect l="l" t="t" r="r" b="b"/>
            <a:pathLst>
              <a:path w="537844" h="986154">
                <a:moveTo>
                  <a:pt x="0" y="0"/>
                </a:moveTo>
                <a:lnTo>
                  <a:pt x="537298" y="0"/>
                </a:lnTo>
                <a:lnTo>
                  <a:pt x="537298" y="986098"/>
                </a:lnTo>
                <a:lnTo>
                  <a:pt x="0" y="9860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1992" y="1831210"/>
            <a:ext cx="340042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CNN to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many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different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of the  image, CNN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classifies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each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crop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as object  or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0844" y="3185342"/>
            <a:ext cx="5400675" cy="204004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639185" marR="750570" algn="r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Dog?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  Cat?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YES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1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Background?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450465" algn="just">
              <a:lnSpc>
                <a:spcPts val="1650"/>
              </a:lnSpc>
              <a:spcBef>
                <a:spcPts val="1789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Problem: Need to apply CNN to huge  number of locations and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scales, very  computationally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expensive!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419D6C0-DA92-4190-9820-41F4D196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Object Detection as Classification: </a:t>
            </a:r>
            <a:r>
              <a:rPr lang="en-US" spc="-10" dirty="0"/>
              <a:t>Sliding</a:t>
            </a:r>
            <a:r>
              <a:rPr lang="en-US" spc="-85" dirty="0"/>
              <a:t> </a:t>
            </a:r>
            <a:r>
              <a:rPr lang="en-US" spc="-5" dirty="0"/>
              <a:t>Window</a:t>
            </a:r>
            <a:endParaRPr lang="en-US" dirty="0"/>
          </a:p>
        </p:txBody>
      </p:sp>
      <p:sp>
        <p:nvSpPr>
          <p:cNvPr id="14" name="object 79">
            <a:extLst>
              <a:ext uri="{FF2B5EF4-FFF2-40B4-BE49-F238E27FC236}">
                <a16:creationId xmlns:a16="http://schemas.microsoft.com/office/drawing/2014/main" id="{8B334F54-B1EE-4B7B-80E5-0D2F60E196DA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949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7EA5CAD-092A-4911-BA2B-63371E9A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Region</a:t>
            </a:r>
            <a:r>
              <a:rPr lang="en-US" spc="-90" dirty="0"/>
              <a:t> </a:t>
            </a:r>
            <a:r>
              <a:rPr lang="en-US" spc="-5" dirty="0"/>
              <a:t>Proposals</a:t>
            </a: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47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48338" y="2776597"/>
            <a:ext cx="3105368" cy="2066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273" y="2776447"/>
            <a:ext cx="3105368" cy="2066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4092" y="3809993"/>
            <a:ext cx="1504950" cy="0"/>
          </a:xfrm>
          <a:custGeom>
            <a:avLst/>
            <a:gdLst/>
            <a:ahLst/>
            <a:cxnLst/>
            <a:rect l="l" t="t" r="r" b="b"/>
            <a:pathLst>
              <a:path w="1504950">
                <a:moveTo>
                  <a:pt x="0" y="0"/>
                </a:moveTo>
                <a:lnTo>
                  <a:pt x="15043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24153" y="3748506"/>
            <a:ext cx="158249" cy="122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2945" y="1740304"/>
            <a:ext cx="6606540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6395">
              <a:spcBef>
                <a:spcPts val="100"/>
              </a:spcBef>
              <a:buFontTx/>
              <a:buChar char="●"/>
              <a:tabLst>
                <a:tab pos="379095" algn="l"/>
                <a:tab pos="37973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Find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“blobby”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image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regions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that are likely to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contain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objects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379095" marR="5080" indent="-366395">
              <a:lnSpc>
                <a:spcPct val="100699"/>
              </a:lnSpc>
              <a:buFontTx/>
              <a:buChar char="●"/>
              <a:tabLst>
                <a:tab pos="379095" algn="l"/>
                <a:tab pos="37973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Relatively fast to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run;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e.g. Selective Search gives 1000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region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proposals in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few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seconds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CPU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02589" y="3247096"/>
            <a:ext cx="1407795" cy="1407795"/>
          </a:xfrm>
          <a:custGeom>
            <a:avLst/>
            <a:gdLst/>
            <a:ahLst/>
            <a:cxnLst/>
            <a:rect l="l" t="t" r="r" b="b"/>
            <a:pathLst>
              <a:path w="1407795" h="1407795">
                <a:moveTo>
                  <a:pt x="0" y="0"/>
                </a:moveTo>
                <a:lnTo>
                  <a:pt x="1407297" y="0"/>
                </a:lnTo>
                <a:lnTo>
                  <a:pt x="1407297" y="1407297"/>
                </a:lnTo>
                <a:lnTo>
                  <a:pt x="0" y="140729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5487" y="2865096"/>
            <a:ext cx="2231390" cy="1903730"/>
          </a:xfrm>
          <a:custGeom>
            <a:avLst/>
            <a:gdLst/>
            <a:ahLst/>
            <a:cxnLst/>
            <a:rect l="l" t="t" r="r" b="b"/>
            <a:pathLst>
              <a:path w="2231390" h="1903729">
                <a:moveTo>
                  <a:pt x="0" y="0"/>
                </a:moveTo>
                <a:lnTo>
                  <a:pt x="2231095" y="0"/>
                </a:lnTo>
                <a:lnTo>
                  <a:pt x="2231095" y="1903196"/>
                </a:lnTo>
                <a:lnTo>
                  <a:pt x="0" y="1903196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87935" y="3938994"/>
            <a:ext cx="296545" cy="252095"/>
          </a:xfrm>
          <a:custGeom>
            <a:avLst/>
            <a:gdLst/>
            <a:ahLst/>
            <a:cxnLst/>
            <a:rect l="l" t="t" r="r" b="b"/>
            <a:pathLst>
              <a:path w="296545" h="252095">
                <a:moveTo>
                  <a:pt x="0" y="0"/>
                </a:moveTo>
                <a:lnTo>
                  <a:pt x="296099" y="0"/>
                </a:lnTo>
                <a:lnTo>
                  <a:pt x="296099" y="251999"/>
                </a:lnTo>
                <a:lnTo>
                  <a:pt x="0" y="2519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52859" y="3686994"/>
            <a:ext cx="469265" cy="393700"/>
          </a:xfrm>
          <a:custGeom>
            <a:avLst/>
            <a:gdLst/>
            <a:ahLst/>
            <a:cxnLst/>
            <a:rect l="l" t="t" r="r" b="b"/>
            <a:pathLst>
              <a:path w="469265" h="393700">
                <a:moveTo>
                  <a:pt x="0" y="0"/>
                </a:moveTo>
                <a:lnTo>
                  <a:pt x="469199" y="0"/>
                </a:lnTo>
                <a:lnTo>
                  <a:pt x="4691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73361" y="3613845"/>
            <a:ext cx="216535" cy="191135"/>
          </a:xfrm>
          <a:custGeom>
            <a:avLst/>
            <a:gdLst/>
            <a:ahLst/>
            <a:cxnLst/>
            <a:rect l="l" t="t" r="r" b="b"/>
            <a:pathLst>
              <a:path w="216534" h="191135">
                <a:moveTo>
                  <a:pt x="0" y="0"/>
                </a:moveTo>
                <a:lnTo>
                  <a:pt x="215999" y="0"/>
                </a:lnTo>
                <a:lnTo>
                  <a:pt x="215999" y="191099"/>
                </a:lnTo>
                <a:lnTo>
                  <a:pt x="0" y="1910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51686" y="3717420"/>
            <a:ext cx="216535" cy="191135"/>
          </a:xfrm>
          <a:custGeom>
            <a:avLst/>
            <a:gdLst/>
            <a:ahLst/>
            <a:cxnLst/>
            <a:rect l="l" t="t" r="r" b="b"/>
            <a:pathLst>
              <a:path w="216534" h="191135">
                <a:moveTo>
                  <a:pt x="0" y="0"/>
                </a:moveTo>
                <a:lnTo>
                  <a:pt x="215999" y="0"/>
                </a:lnTo>
                <a:lnTo>
                  <a:pt x="215999" y="191099"/>
                </a:lnTo>
                <a:lnTo>
                  <a:pt x="0" y="1910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40138" y="3710394"/>
            <a:ext cx="393700" cy="350520"/>
          </a:xfrm>
          <a:custGeom>
            <a:avLst/>
            <a:gdLst/>
            <a:ahLst/>
            <a:cxnLst/>
            <a:rect l="l" t="t" r="r" b="b"/>
            <a:pathLst>
              <a:path w="393700" h="350519">
                <a:moveTo>
                  <a:pt x="0" y="0"/>
                </a:moveTo>
                <a:lnTo>
                  <a:pt x="393599" y="0"/>
                </a:lnTo>
                <a:lnTo>
                  <a:pt x="393599" y="350099"/>
                </a:lnTo>
                <a:lnTo>
                  <a:pt x="0" y="3500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25088" y="3405594"/>
            <a:ext cx="393700" cy="350520"/>
          </a:xfrm>
          <a:custGeom>
            <a:avLst/>
            <a:gdLst/>
            <a:ahLst/>
            <a:cxnLst/>
            <a:rect l="l" t="t" r="r" b="b"/>
            <a:pathLst>
              <a:path w="393700" h="350519">
                <a:moveTo>
                  <a:pt x="0" y="0"/>
                </a:moveTo>
                <a:lnTo>
                  <a:pt x="393599" y="0"/>
                </a:lnTo>
                <a:lnTo>
                  <a:pt x="393599" y="350099"/>
                </a:lnTo>
                <a:lnTo>
                  <a:pt x="0" y="3500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49736" y="3405595"/>
            <a:ext cx="393700" cy="252095"/>
          </a:xfrm>
          <a:custGeom>
            <a:avLst/>
            <a:gdLst/>
            <a:ahLst/>
            <a:cxnLst/>
            <a:rect l="l" t="t" r="r" b="b"/>
            <a:pathLst>
              <a:path w="393700" h="252094">
                <a:moveTo>
                  <a:pt x="0" y="0"/>
                </a:moveTo>
                <a:lnTo>
                  <a:pt x="393599" y="0"/>
                </a:lnTo>
                <a:lnTo>
                  <a:pt x="393599" y="251999"/>
                </a:lnTo>
                <a:lnTo>
                  <a:pt x="0" y="2519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53248" y="5307030"/>
            <a:ext cx="6923629" cy="71423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880744">
              <a:lnSpc>
                <a:spcPct val="104200"/>
              </a:lnSpc>
              <a:spcBef>
                <a:spcPts val="70"/>
              </a:spcBef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Alexe et al,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“Measuring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the objectness of image windows”, TPAMI 2012  </a:t>
            </a:r>
            <a:endParaRPr lang="en-US" sz="1100" spc="-5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880744">
              <a:lnSpc>
                <a:spcPct val="104200"/>
              </a:lnSpc>
              <a:spcBef>
                <a:spcPts val="70"/>
              </a:spcBef>
            </a:pPr>
            <a:r>
              <a:rPr sz="1100" spc="-5" dirty="0" err="1">
                <a:solidFill>
                  <a:prstClr val="black"/>
                </a:solidFill>
                <a:latin typeface="Arial"/>
                <a:cs typeface="Arial"/>
              </a:rPr>
              <a:t>Uijlings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 et al,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“Selective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Search for Object Recognition”, IJCV</a:t>
            </a:r>
            <a:r>
              <a:rPr sz="11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2013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Cheng et al,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“BING: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Binarized normed gradients for objectness estimation at 300fps”, CVPR 2014  </a:t>
            </a:r>
            <a:endParaRPr lang="en-US" sz="1100" spc="-5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100" spc="-5" dirty="0" err="1">
                <a:solidFill>
                  <a:prstClr val="black"/>
                </a:solidFill>
                <a:latin typeface="Arial"/>
                <a:cs typeface="Arial"/>
              </a:rPr>
              <a:t>Zitnick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 and Dollar, </a:t>
            </a:r>
            <a:r>
              <a:rPr sz="1100" dirty="0">
                <a:solidFill>
                  <a:prstClr val="black"/>
                </a:solidFill>
                <a:latin typeface="Arial"/>
                <a:cs typeface="Arial"/>
              </a:rPr>
              <a:t>“Edge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boxes: Locating object proposals from edges”, ECCV</a:t>
            </a:r>
            <a:r>
              <a:rPr sz="11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79">
            <a:extLst>
              <a:ext uri="{FF2B5EF4-FFF2-40B4-BE49-F238E27FC236}">
                <a16:creationId xmlns:a16="http://schemas.microsoft.com/office/drawing/2014/main" id="{26CADF4E-CCF3-40BE-B666-6440319E7724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42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b="1" dirty="0"/>
              <a:t>Speeding up detection: </a:t>
            </a:r>
            <a:r>
              <a:rPr lang="en-US" sz="3400" dirty="0"/>
              <a:t>Restrict set of windows we pass through SVM to those w/ high “</a:t>
            </a:r>
            <a:r>
              <a:rPr lang="en-US" sz="3400" dirty="0" err="1"/>
              <a:t>objectness</a:t>
            </a:r>
            <a:r>
              <a:rPr lang="en-US" sz="3400" dirty="0"/>
              <a:t>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777"/>
            <a:ext cx="9144000" cy="4648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CVPR 2010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9A0E0-A436-4225-BE45-C154743E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23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Objectness</a:t>
            </a:r>
            <a:r>
              <a:rPr lang="en-US" sz="3600" dirty="0"/>
              <a:t> cue #1: Where people look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CVPR 2010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99797" y="2068289"/>
            <a:ext cx="3667176" cy="3461654"/>
            <a:chOff x="1710368" y="1611089"/>
            <a:chExt cx="3667176" cy="3461654"/>
          </a:xfrm>
        </p:grpSpPr>
        <p:pic>
          <p:nvPicPr>
            <p:cNvPr id="118787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35925" b="36422"/>
            <a:stretch/>
          </p:blipFill>
          <p:spPr bwMode="auto">
            <a:xfrm>
              <a:off x="1710368" y="1611089"/>
              <a:ext cx="3667176" cy="336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4615543" y="4775200"/>
              <a:ext cx="762001" cy="297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5143" y="3091545"/>
              <a:ext cx="275771" cy="174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34114" y="3091545"/>
              <a:ext cx="275771" cy="174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06915" y="4637317"/>
              <a:ext cx="275771" cy="1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55886" y="4637316"/>
              <a:ext cx="275771" cy="174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7DEF0-501D-4709-89CB-3DD6C083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4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Object detection: basic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Build/train object model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Generate candidate regions in new image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Score the candidates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6330" y="6577607"/>
            <a:ext cx="3026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Adapted from Kristen </a:t>
            </a:r>
            <a:r>
              <a:rPr lang="en-US" sz="1200" dirty="0" err="1">
                <a:solidFill>
                  <a:prstClr val="black"/>
                </a:solidFill>
              </a:rPr>
              <a:t>Grauman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DC18B-0581-4136-932D-71D8059D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Objectness</a:t>
            </a:r>
            <a:r>
              <a:rPr lang="en-US" sz="3600" dirty="0"/>
              <a:t> cue #2: color contrast at boundary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0978"/>
            <a:ext cx="9144000" cy="40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CVPR 2010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9F18E-4048-4362-AE56-DFEA9D36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11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Objectness</a:t>
            </a:r>
            <a:r>
              <a:rPr lang="en-US" sz="3600" dirty="0"/>
              <a:t> cue #3: </a:t>
            </a:r>
            <a:br>
              <a:rPr lang="en-US" sz="3600" dirty="0"/>
            </a:br>
            <a:r>
              <a:rPr lang="en-US" sz="3600" dirty="0"/>
              <a:t>no segments “straddling” the object box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207" y="1613534"/>
            <a:ext cx="6705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CVPR 2010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828E2-8B5F-4516-AAF2-A39E4203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75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A33B7F-32D9-4AA2-A036-3C9DA975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79">
            <a:extLst>
              <a:ext uri="{FF2B5EF4-FFF2-40B4-BE49-F238E27FC236}">
                <a16:creationId xmlns:a16="http://schemas.microsoft.com/office/drawing/2014/main" id="{22F5F20E-7AE8-4FDE-8559-D4CEC262D015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</p:spTree>
    <p:extLst>
      <p:ext uri="{BB962C8B-B14F-4D97-AF65-F5344CB8AC3E}">
        <p14:creationId xmlns:p14="http://schemas.microsoft.com/office/powerpoint/2010/main" val="1462704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4896" y="4169393"/>
            <a:ext cx="1821814" cy="779780"/>
          </a:xfrm>
          <a:custGeom>
            <a:avLst/>
            <a:gdLst/>
            <a:ahLst/>
            <a:cxnLst/>
            <a:rect l="l" t="t" r="r" b="b"/>
            <a:pathLst>
              <a:path w="1821814" h="779779">
                <a:moveTo>
                  <a:pt x="1101272" y="779298"/>
                </a:moveTo>
                <a:lnTo>
                  <a:pt x="0" y="779298"/>
                </a:lnTo>
                <a:lnTo>
                  <a:pt x="720298" y="0"/>
                </a:lnTo>
                <a:lnTo>
                  <a:pt x="1821571" y="0"/>
                </a:lnTo>
                <a:lnTo>
                  <a:pt x="1101272" y="779298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4896" y="4169393"/>
            <a:ext cx="1821814" cy="779780"/>
          </a:xfrm>
          <a:custGeom>
            <a:avLst/>
            <a:gdLst/>
            <a:ahLst/>
            <a:cxnLst/>
            <a:rect l="l" t="t" r="r" b="b"/>
            <a:pathLst>
              <a:path w="1821814" h="779779">
                <a:moveTo>
                  <a:pt x="0" y="779298"/>
                </a:moveTo>
                <a:lnTo>
                  <a:pt x="720298" y="0"/>
                </a:lnTo>
                <a:lnTo>
                  <a:pt x="1821571" y="0"/>
                </a:lnTo>
                <a:lnTo>
                  <a:pt x="1101272" y="779298"/>
                </a:lnTo>
                <a:lnTo>
                  <a:pt x="0" y="779298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6543" y="4183719"/>
            <a:ext cx="873125" cy="321945"/>
          </a:xfrm>
          <a:custGeom>
            <a:avLst/>
            <a:gdLst/>
            <a:ahLst/>
            <a:cxnLst/>
            <a:rect l="l" t="t" r="r" b="b"/>
            <a:pathLst>
              <a:path w="873125" h="321945">
                <a:moveTo>
                  <a:pt x="575898" y="321574"/>
                </a:moveTo>
                <a:lnTo>
                  <a:pt x="0" y="321574"/>
                </a:lnTo>
                <a:lnTo>
                  <a:pt x="297224" y="0"/>
                </a:lnTo>
                <a:lnTo>
                  <a:pt x="873123" y="0"/>
                </a:lnTo>
                <a:lnTo>
                  <a:pt x="575898" y="32157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96543" y="4183719"/>
            <a:ext cx="873125" cy="321945"/>
          </a:xfrm>
          <a:custGeom>
            <a:avLst/>
            <a:gdLst/>
            <a:ahLst/>
            <a:cxnLst/>
            <a:rect l="l" t="t" r="r" b="b"/>
            <a:pathLst>
              <a:path w="873125" h="321945">
                <a:moveTo>
                  <a:pt x="0" y="321574"/>
                </a:moveTo>
                <a:lnTo>
                  <a:pt x="297224" y="0"/>
                </a:lnTo>
                <a:lnTo>
                  <a:pt x="873123" y="0"/>
                </a:lnTo>
                <a:lnTo>
                  <a:pt x="575898" y="321574"/>
                </a:lnTo>
                <a:lnTo>
                  <a:pt x="0" y="32157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6556" y="4804567"/>
            <a:ext cx="847725" cy="500380"/>
          </a:xfrm>
          <a:custGeom>
            <a:avLst/>
            <a:gdLst/>
            <a:ahLst/>
            <a:cxnLst/>
            <a:rect l="l" t="t" r="r" b="b"/>
            <a:pathLst>
              <a:path w="847725" h="500379">
                <a:moveTo>
                  <a:pt x="385011" y="500249"/>
                </a:moveTo>
                <a:lnTo>
                  <a:pt x="0" y="500249"/>
                </a:lnTo>
                <a:lnTo>
                  <a:pt x="462374" y="0"/>
                </a:lnTo>
                <a:lnTo>
                  <a:pt x="847385" y="0"/>
                </a:lnTo>
                <a:lnTo>
                  <a:pt x="385011" y="500249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6556" y="4804567"/>
            <a:ext cx="847725" cy="500380"/>
          </a:xfrm>
          <a:custGeom>
            <a:avLst/>
            <a:gdLst/>
            <a:ahLst/>
            <a:cxnLst/>
            <a:rect l="l" t="t" r="r" b="b"/>
            <a:pathLst>
              <a:path w="847725" h="500379">
                <a:moveTo>
                  <a:pt x="0" y="500248"/>
                </a:moveTo>
                <a:lnTo>
                  <a:pt x="462374" y="0"/>
                </a:lnTo>
                <a:lnTo>
                  <a:pt x="847385" y="0"/>
                </a:lnTo>
                <a:lnTo>
                  <a:pt x="385011" y="500248"/>
                </a:lnTo>
                <a:lnTo>
                  <a:pt x="0" y="500248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7067" y="4294892"/>
            <a:ext cx="577215" cy="0"/>
          </a:xfrm>
          <a:custGeom>
            <a:avLst/>
            <a:gdLst/>
            <a:ahLst/>
            <a:cxnLst/>
            <a:rect l="l" t="t" r="r" b="b"/>
            <a:pathLst>
              <a:path w="577214">
                <a:moveTo>
                  <a:pt x="576898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71092" y="4253918"/>
            <a:ext cx="105499" cy="81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E4C17CCC-3321-40E6-9F6F-D977A7AD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1" name="object 79">
            <a:extLst>
              <a:ext uri="{FF2B5EF4-FFF2-40B4-BE49-F238E27FC236}">
                <a16:creationId xmlns:a16="http://schemas.microsoft.com/office/drawing/2014/main" id="{713FB867-6F9B-4968-BDA4-92CC33554B5B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</p:spTree>
    <p:extLst>
      <p:ext uri="{BB962C8B-B14F-4D97-AF65-F5344CB8AC3E}">
        <p14:creationId xmlns:p14="http://schemas.microsoft.com/office/powerpoint/2010/main" val="196309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415386" y="190524"/>
                </a:moveTo>
                <a:lnTo>
                  <a:pt x="0" y="190524"/>
                </a:ln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0" y="190524"/>
                </a:move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lnTo>
                  <a:pt x="0" y="19052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0206" y="3374869"/>
            <a:ext cx="5388807" cy="1936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itle 10">
            <a:extLst>
              <a:ext uri="{FF2B5EF4-FFF2-40B4-BE49-F238E27FC236}">
                <a16:creationId xmlns:a16="http://schemas.microsoft.com/office/drawing/2014/main" id="{FA3109CC-035C-4303-9BDB-0DEA8E1F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26" name="object 79">
            <a:extLst>
              <a:ext uri="{FF2B5EF4-FFF2-40B4-BE49-F238E27FC236}">
                <a16:creationId xmlns:a16="http://schemas.microsoft.com/office/drawing/2014/main" id="{41303D3B-C730-4EE8-B7EC-6E443A52D530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</p:spTree>
    <p:extLst>
      <p:ext uri="{BB962C8B-B14F-4D97-AF65-F5344CB8AC3E}">
        <p14:creationId xmlns:p14="http://schemas.microsoft.com/office/powerpoint/2010/main" val="233398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55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415386" y="190524"/>
                </a:moveTo>
                <a:lnTo>
                  <a:pt x="0" y="190524"/>
                </a:ln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0" y="190524"/>
                </a:move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lnTo>
                  <a:pt x="0" y="19052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0206" y="1913811"/>
            <a:ext cx="5388807" cy="3397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22916" y="2376579"/>
            <a:ext cx="1233965" cy="1576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20931" y="2652804"/>
            <a:ext cx="1356840" cy="1963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14581" y="2938255"/>
            <a:ext cx="785588" cy="1483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Title 10">
            <a:extLst>
              <a:ext uri="{FF2B5EF4-FFF2-40B4-BE49-F238E27FC236}">
                <a16:creationId xmlns:a16="http://schemas.microsoft.com/office/drawing/2014/main" id="{DD259A71-5055-4330-9AD0-5D150A5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29" name="object 79">
            <a:extLst>
              <a:ext uri="{FF2B5EF4-FFF2-40B4-BE49-F238E27FC236}">
                <a16:creationId xmlns:a16="http://schemas.microsoft.com/office/drawing/2014/main" id="{34E1E235-E3CF-4BDB-923B-D102C7FCE9C5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30" name="object 33">
            <a:extLst>
              <a:ext uri="{FF2B5EF4-FFF2-40B4-BE49-F238E27FC236}">
                <a16:creationId xmlns:a16="http://schemas.microsoft.com/office/drawing/2014/main" id="{EBE9DCB0-FB93-4FF3-A525-A15C157EF4B1}"/>
              </a:ext>
            </a:extLst>
          </p:cNvPr>
          <p:cNvSpPr txBox="1"/>
          <p:nvPr/>
        </p:nvSpPr>
        <p:spPr>
          <a:xfrm>
            <a:off x="1256142" y="3054147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E6BFF1AD-1271-48EB-BA96-EA71853CD80A}"/>
              </a:ext>
            </a:extLst>
          </p:cNvPr>
          <p:cNvSpPr txBox="1"/>
          <p:nvPr/>
        </p:nvSpPr>
        <p:spPr>
          <a:xfrm>
            <a:off x="2400466" y="2715091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7C42D3F6-2D0B-4C9A-8626-3C4EAA0B8DFB}"/>
              </a:ext>
            </a:extLst>
          </p:cNvPr>
          <p:cNvSpPr txBox="1"/>
          <p:nvPr/>
        </p:nvSpPr>
        <p:spPr>
          <a:xfrm>
            <a:off x="3654349" y="2417734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330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415386" y="190524"/>
                </a:moveTo>
                <a:lnTo>
                  <a:pt x="0" y="190524"/>
                </a:ln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0" y="190524"/>
                </a:move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lnTo>
                  <a:pt x="0" y="19052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0206" y="1531699"/>
            <a:ext cx="5388807" cy="3779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22916" y="2376579"/>
            <a:ext cx="1233965" cy="1576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20931" y="2652804"/>
            <a:ext cx="1356840" cy="1963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14581" y="2938255"/>
            <a:ext cx="785588" cy="1483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73066" y="1612998"/>
            <a:ext cx="1652050" cy="1724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70566" y="1869129"/>
            <a:ext cx="445367" cy="1300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65A587EA-6229-4C6A-BABF-16E922C7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1" name="object 79">
            <a:extLst>
              <a:ext uri="{FF2B5EF4-FFF2-40B4-BE49-F238E27FC236}">
                <a16:creationId xmlns:a16="http://schemas.microsoft.com/office/drawing/2014/main" id="{156F74FB-0F6E-414B-87E4-87D22A9A9859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C002DE1D-EAA9-4734-BC5A-7B6AFCE23B55}"/>
              </a:ext>
            </a:extLst>
          </p:cNvPr>
          <p:cNvSpPr txBox="1"/>
          <p:nvPr/>
        </p:nvSpPr>
        <p:spPr>
          <a:xfrm>
            <a:off x="1256142" y="3054147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D5CE7A52-9D2E-4D5F-8B0B-459B2874C36C}"/>
              </a:ext>
            </a:extLst>
          </p:cNvPr>
          <p:cNvSpPr txBox="1"/>
          <p:nvPr/>
        </p:nvSpPr>
        <p:spPr>
          <a:xfrm>
            <a:off x="2400466" y="2715091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FD7CAD71-32B5-40B9-8CBE-AFC4EFD525A3}"/>
              </a:ext>
            </a:extLst>
          </p:cNvPr>
          <p:cNvSpPr txBox="1"/>
          <p:nvPr/>
        </p:nvSpPr>
        <p:spPr>
          <a:xfrm>
            <a:off x="3654349" y="2417734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551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57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415386" y="190524"/>
                </a:moveTo>
                <a:lnTo>
                  <a:pt x="0" y="190524"/>
                </a:ln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0" y="190524"/>
                </a:move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lnTo>
                  <a:pt x="0" y="19052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0206" y="1531699"/>
            <a:ext cx="5388807" cy="3779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22916" y="2376579"/>
            <a:ext cx="1233965" cy="1576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20931" y="2652804"/>
            <a:ext cx="1356840" cy="1963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14581" y="2938255"/>
            <a:ext cx="785588" cy="1483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73066" y="1612998"/>
            <a:ext cx="1652050" cy="1724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70566" y="1869129"/>
            <a:ext cx="445367" cy="1300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0855" y="2198048"/>
            <a:ext cx="1023945" cy="5644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98616" y="1822989"/>
            <a:ext cx="1000380" cy="5645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19044" y="1531699"/>
            <a:ext cx="893373" cy="56534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80358" y="1116399"/>
            <a:ext cx="3493738" cy="1724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Title 10">
            <a:extLst>
              <a:ext uri="{FF2B5EF4-FFF2-40B4-BE49-F238E27FC236}">
                <a16:creationId xmlns:a16="http://schemas.microsoft.com/office/drawing/2014/main" id="{A62705EE-558C-47FA-BC29-337B3E04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5" name="object 79">
            <a:extLst>
              <a:ext uri="{FF2B5EF4-FFF2-40B4-BE49-F238E27FC236}">
                <a16:creationId xmlns:a16="http://schemas.microsoft.com/office/drawing/2014/main" id="{E0D38382-5B53-4458-92E9-64907649F135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7B619FDE-E2CA-434F-9AE5-DFE927E0893F}"/>
              </a:ext>
            </a:extLst>
          </p:cNvPr>
          <p:cNvSpPr txBox="1"/>
          <p:nvPr/>
        </p:nvSpPr>
        <p:spPr>
          <a:xfrm>
            <a:off x="1256142" y="3054147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3ED1CECB-5C18-4CE4-91CD-8BFBBA2C9AB3}"/>
              </a:ext>
            </a:extLst>
          </p:cNvPr>
          <p:cNvSpPr txBox="1"/>
          <p:nvPr/>
        </p:nvSpPr>
        <p:spPr>
          <a:xfrm>
            <a:off x="2400466" y="2715091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43FC7BD2-F78F-45E7-8F86-5CA55478165D}"/>
              </a:ext>
            </a:extLst>
          </p:cNvPr>
          <p:cNvSpPr txBox="1"/>
          <p:nvPr/>
        </p:nvSpPr>
        <p:spPr>
          <a:xfrm>
            <a:off x="3654349" y="2417734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50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223"/>
            <a:r>
              <a:rPr spc="14" dirty="0"/>
              <a:t>R-CNN: </a:t>
            </a:r>
            <a:r>
              <a:rPr spc="70" dirty="0"/>
              <a:t>Regions </a:t>
            </a:r>
            <a:r>
              <a:rPr spc="39" dirty="0"/>
              <a:t>with </a:t>
            </a:r>
            <a:r>
              <a:rPr spc="53" dirty="0"/>
              <a:t>CNN</a:t>
            </a:r>
            <a:r>
              <a:rPr spc="-524" dirty="0"/>
              <a:t> </a:t>
            </a:r>
            <a:r>
              <a:rPr spc="11" dirty="0"/>
              <a:t>features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2241351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297135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297805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248975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2489150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248975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2489150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323254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333300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321245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3111996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2971353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2971353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2971353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309190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309190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309190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285080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285080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297135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297135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309190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321245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309190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309190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321245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333300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321245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333300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274904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263761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24288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243557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241213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3306217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309190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3091904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375493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376163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338658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3214879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3166002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338136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367018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275034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285080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366117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376163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2817316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2886795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302159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374932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366697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331266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3252397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3422923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336413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262979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271016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279722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2455664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255612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4402193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45911" y="4402193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 dirty="0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921151" y="4402193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273096" y="4402193"/>
            <a:ext cx="1680121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2697" marR="3572" indent="-194214">
              <a:lnSpc>
                <a:spcPct val="105600"/>
              </a:lnSpc>
            </a:pPr>
            <a:r>
              <a:rPr sz="2109" spc="42" dirty="0">
                <a:latin typeface="Arial Narrow"/>
                <a:cs typeface="Arial Narrow"/>
              </a:rPr>
              <a:t>Classify</a:t>
            </a:r>
            <a:r>
              <a:rPr sz="2109" spc="-98" dirty="0">
                <a:latin typeface="Arial Narrow"/>
                <a:cs typeface="Arial Narrow"/>
              </a:rPr>
              <a:t> </a:t>
            </a:r>
            <a:r>
              <a:rPr sz="2109" spc="80" dirty="0">
                <a:latin typeface="Arial Narrow"/>
                <a:cs typeface="Arial Narrow"/>
              </a:rPr>
              <a:t>regions  </a:t>
            </a:r>
            <a:r>
              <a:rPr sz="2109" spc="84" dirty="0">
                <a:latin typeface="Arial Narrow"/>
                <a:cs typeface="Arial Narrow"/>
              </a:rPr>
              <a:t>(linear</a:t>
            </a:r>
            <a:r>
              <a:rPr sz="2109" spc="-130" dirty="0">
                <a:latin typeface="Arial Narrow"/>
                <a:cs typeface="Arial Narrow"/>
              </a:rPr>
              <a:t> </a:t>
            </a:r>
            <a:r>
              <a:rPr sz="2109" spc="-28" dirty="0">
                <a:latin typeface="Arial Narrow"/>
                <a:cs typeface="Arial Narrow"/>
              </a:rPr>
              <a:t>SVM)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B4780355-3173-45F0-B51E-DD563066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7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1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330524" y="3393281"/>
            <a:ext cx="278160" cy="0"/>
          </a:xfrm>
          <a:custGeom>
            <a:avLst/>
            <a:gdLst/>
            <a:ahLst/>
            <a:cxnLst/>
            <a:rect l="l" t="t" r="r" b="b"/>
            <a:pathLst>
              <a:path w="395605">
                <a:moveTo>
                  <a:pt x="395300" y="0"/>
                </a:moveTo>
                <a:lnTo>
                  <a:pt x="3826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8" name="object 78"/>
          <p:cNvSpPr/>
          <p:nvPr/>
        </p:nvSpPr>
        <p:spPr>
          <a:xfrm>
            <a:off x="1578108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30480" y="60960"/>
                </a:ln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 txBox="1"/>
          <p:nvPr/>
        </p:nvSpPr>
        <p:spPr>
          <a:xfrm>
            <a:off x="6162726" y="4202985"/>
            <a:ext cx="2015877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109" spc="63" dirty="0">
                <a:latin typeface="Arial Narrow"/>
                <a:cs typeface="Arial Narrow"/>
              </a:rPr>
              <a:t>(Used</a:t>
            </a:r>
            <a:r>
              <a:rPr sz="2109" spc="-77" dirty="0">
                <a:latin typeface="Arial Narrow"/>
                <a:cs typeface="Arial Narrow"/>
              </a:rPr>
              <a:t> </a:t>
            </a:r>
            <a:r>
              <a:rPr sz="2109" spc="127" dirty="0">
                <a:latin typeface="Arial Narrow"/>
                <a:cs typeface="Arial Narrow"/>
              </a:rPr>
              <a:t>in</a:t>
            </a:r>
            <a:r>
              <a:rPr sz="2109" spc="-77" dirty="0">
                <a:latin typeface="Arial Narrow"/>
                <a:cs typeface="Arial Narrow"/>
              </a:rPr>
              <a:t> </a:t>
            </a:r>
            <a:r>
              <a:rPr sz="2109" spc="102" dirty="0">
                <a:latin typeface="Arial Narrow"/>
                <a:cs typeface="Arial Narrow"/>
              </a:rPr>
              <a:t>this</a:t>
            </a:r>
            <a:r>
              <a:rPr sz="2109" spc="-77" dirty="0">
                <a:latin typeface="Arial Narrow"/>
                <a:cs typeface="Arial Narrow"/>
              </a:rPr>
              <a:t> </a:t>
            </a:r>
            <a:r>
              <a:rPr sz="2109" spc="116" dirty="0">
                <a:latin typeface="Arial Narrow"/>
                <a:cs typeface="Arial Narrow"/>
              </a:rPr>
              <a:t>work)</a:t>
            </a:r>
            <a:endParaRPr sz="2109" dirty="0">
              <a:latin typeface="Arial Narrow"/>
              <a:cs typeface="Arial Narrow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48321" y="3815730"/>
            <a:ext cx="5172521" cy="1033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50" spc="130" dirty="0">
                <a:latin typeface="Arial Narrow"/>
                <a:cs typeface="Arial Narrow"/>
              </a:rPr>
              <a:t>Proposal-method</a:t>
            </a:r>
            <a:r>
              <a:rPr sz="2250" spc="-74" dirty="0">
                <a:latin typeface="Arial Narrow"/>
                <a:cs typeface="Arial Narrow"/>
              </a:rPr>
              <a:t> </a:t>
            </a:r>
            <a:r>
              <a:rPr sz="2250" spc="95" dirty="0">
                <a:latin typeface="Arial Narrow"/>
                <a:cs typeface="Arial Narrow"/>
              </a:rPr>
              <a:t>agnostic,</a:t>
            </a:r>
            <a:r>
              <a:rPr sz="2250" spc="-74" dirty="0">
                <a:latin typeface="Arial Narrow"/>
                <a:cs typeface="Arial Narrow"/>
              </a:rPr>
              <a:t> </a:t>
            </a:r>
            <a:r>
              <a:rPr sz="2250" spc="151" dirty="0">
                <a:latin typeface="Arial Narrow"/>
                <a:cs typeface="Arial Narrow"/>
              </a:rPr>
              <a:t>many</a:t>
            </a:r>
            <a:r>
              <a:rPr sz="2250" spc="-74" dirty="0">
                <a:latin typeface="Arial Narrow"/>
                <a:cs typeface="Arial Narrow"/>
              </a:rPr>
              <a:t> </a:t>
            </a:r>
            <a:r>
              <a:rPr sz="2250" spc="88" dirty="0">
                <a:latin typeface="Arial Narrow"/>
                <a:cs typeface="Arial Narrow"/>
              </a:rPr>
              <a:t>choices</a:t>
            </a:r>
            <a:endParaRPr sz="2250" dirty="0">
              <a:latin typeface="Arial Narrow"/>
              <a:cs typeface="Arial Narrow"/>
            </a:endParaRPr>
          </a:p>
          <a:p>
            <a:pPr marL="248683" indent="-133494">
              <a:spcBef>
                <a:spcPts val="183"/>
              </a:spcBef>
              <a:buFontTx/>
              <a:buChar char="-"/>
              <a:tabLst>
                <a:tab pos="249129" algn="l"/>
              </a:tabLst>
            </a:pPr>
            <a:r>
              <a:rPr sz="2109" spc="70" dirty="0">
                <a:latin typeface="Arial Narrow"/>
                <a:cs typeface="Arial Narrow"/>
              </a:rPr>
              <a:t>Selective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60" dirty="0">
                <a:latin typeface="Arial Narrow"/>
                <a:cs typeface="Arial Narrow"/>
              </a:rPr>
              <a:t>Search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91" dirty="0">
                <a:latin typeface="Arial Narrow"/>
                <a:cs typeface="Arial Narrow"/>
              </a:rPr>
              <a:t>[van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120" dirty="0">
                <a:latin typeface="Arial Narrow"/>
                <a:cs typeface="Arial Narrow"/>
              </a:rPr>
              <a:t>de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67" dirty="0">
                <a:latin typeface="Arial Narrow"/>
                <a:cs typeface="Arial Narrow"/>
              </a:rPr>
              <a:t>Sande,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88" dirty="0">
                <a:latin typeface="Arial Narrow"/>
                <a:cs typeface="Arial Narrow"/>
              </a:rPr>
              <a:t>Uijlings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102" dirty="0">
                <a:latin typeface="Arial Narrow"/>
                <a:cs typeface="Arial Narrow"/>
              </a:rPr>
              <a:t>et</a:t>
            </a:r>
            <a:r>
              <a:rPr sz="2109" spc="-63" dirty="0">
                <a:latin typeface="Arial Narrow"/>
                <a:cs typeface="Arial Narrow"/>
              </a:rPr>
              <a:t> </a:t>
            </a:r>
            <a:r>
              <a:rPr sz="2109" spc="70" dirty="0">
                <a:latin typeface="Arial Narrow"/>
                <a:cs typeface="Arial Narrow"/>
              </a:rPr>
              <a:t>al.]</a:t>
            </a:r>
            <a:endParaRPr sz="2109" dirty="0">
              <a:latin typeface="Arial Narrow"/>
              <a:cs typeface="Arial Narrow"/>
            </a:endParaRPr>
          </a:p>
          <a:p>
            <a:pPr marL="248683" indent="-133494">
              <a:spcBef>
                <a:spcPts val="141"/>
              </a:spcBef>
              <a:buFontTx/>
              <a:buChar char="-"/>
              <a:tabLst>
                <a:tab pos="249129" algn="l"/>
              </a:tabLst>
            </a:pPr>
            <a:r>
              <a:rPr sz="2109" spc="80" dirty="0">
                <a:latin typeface="Arial Narrow"/>
                <a:cs typeface="Arial Narrow"/>
              </a:rPr>
              <a:t>Objectness </a:t>
            </a:r>
            <a:r>
              <a:rPr sz="2109" spc="42" dirty="0">
                <a:latin typeface="Arial Narrow"/>
                <a:cs typeface="Arial Narrow"/>
              </a:rPr>
              <a:t>[Alexe </a:t>
            </a:r>
            <a:r>
              <a:rPr sz="2109" spc="102" dirty="0">
                <a:latin typeface="Arial Narrow"/>
                <a:cs typeface="Arial Narrow"/>
              </a:rPr>
              <a:t>et</a:t>
            </a:r>
            <a:r>
              <a:rPr sz="2109" spc="-345" dirty="0">
                <a:latin typeface="Arial Narrow"/>
                <a:cs typeface="Arial Narrow"/>
              </a:rPr>
              <a:t> </a:t>
            </a:r>
            <a:r>
              <a:rPr sz="2109" spc="70" dirty="0">
                <a:latin typeface="Arial Narrow"/>
                <a:cs typeface="Arial Narrow"/>
              </a:rPr>
              <a:t>al.]</a:t>
            </a:r>
            <a:endParaRPr sz="2109" dirty="0">
              <a:latin typeface="Arial Narrow"/>
              <a:cs typeface="Arial Narrow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48321" y="4860503"/>
            <a:ext cx="6478935" cy="661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683" indent="-133494">
              <a:buFontTx/>
              <a:buChar char="-"/>
              <a:tabLst>
                <a:tab pos="249129" algn="l"/>
              </a:tabLst>
            </a:pPr>
            <a:r>
              <a:rPr sz="2109" spc="77" dirty="0">
                <a:latin typeface="Arial Narrow"/>
                <a:cs typeface="Arial Narrow"/>
              </a:rPr>
              <a:t>Category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134" dirty="0">
                <a:latin typeface="Arial Narrow"/>
                <a:cs typeface="Arial Narrow"/>
              </a:rPr>
              <a:t>independent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127" dirty="0">
                <a:latin typeface="Arial Narrow"/>
                <a:cs typeface="Arial Narrow"/>
              </a:rPr>
              <a:t>object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70" dirty="0">
                <a:latin typeface="Arial Narrow"/>
                <a:cs typeface="Arial Narrow"/>
              </a:rPr>
              <a:t>[Endres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56" dirty="0">
                <a:latin typeface="Arial Narrow"/>
                <a:cs typeface="Arial Narrow"/>
              </a:rPr>
              <a:t>&amp;</a:t>
            </a:r>
            <a:r>
              <a:rPr sz="2109" spc="-67" dirty="0">
                <a:latin typeface="Arial Narrow"/>
                <a:cs typeface="Arial Narrow"/>
              </a:rPr>
              <a:t> </a:t>
            </a:r>
            <a:r>
              <a:rPr sz="2109" spc="134" dirty="0">
                <a:latin typeface="Arial Narrow"/>
                <a:cs typeface="Arial Narrow"/>
              </a:rPr>
              <a:t>Hoiem]</a:t>
            </a:r>
            <a:endParaRPr sz="2109" dirty="0">
              <a:latin typeface="Arial Narrow"/>
              <a:cs typeface="Arial Narrow"/>
            </a:endParaRPr>
          </a:p>
          <a:p>
            <a:pPr marL="248683" indent="-133494">
              <a:spcBef>
                <a:spcPts val="141"/>
              </a:spcBef>
              <a:buFontTx/>
              <a:buChar char="-"/>
              <a:tabLst>
                <a:tab pos="249129" algn="l"/>
              </a:tabLst>
            </a:pPr>
            <a:r>
              <a:rPr sz="2109" spc="-14" dirty="0">
                <a:latin typeface="Arial Narrow"/>
                <a:cs typeface="Arial Narrow"/>
              </a:rPr>
              <a:t>CPMC </a:t>
            </a:r>
            <a:r>
              <a:rPr sz="2109" spc="63" dirty="0">
                <a:latin typeface="Arial Narrow"/>
                <a:cs typeface="Arial Narrow"/>
              </a:rPr>
              <a:t>[Carreira </a:t>
            </a:r>
            <a:r>
              <a:rPr sz="2109" spc="56" dirty="0">
                <a:latin typeface="Arial Narrow"/>
                <a:cs typeface="Arial Narrow"/>
              </a:rPr>
              <a:t>&amp;</a:t>
            </a:r>
            <a:r>
              <a:rPr sz="2109" spc="-225" dirty="0">
                <a:latin typeface="Arial Narrow"/>
                <a:cs typeface="Arial Narrow"/>
              </a:rPr>
              <a:t> </a:t>
            </a:r>
            <a:r>
              <a:rPr sz="2109" spc="88" dirty="0" err="1">
                <a:latin typeface="Arial Narrow"/>
                <a:cs typeface="Arial Narrow"/>
              </a:rPr>
              <a:t>Sminchisescu</a:t>
            </a:r>
            <a:r>
              <a:rPr sz="2109" spc="88" dirty="0">
                <a:latin typeface="Arial Narrow"/>
                <a:cs typeface="Arial Narrow"/>
              </a:rPr>
              <a:t>]</a:t>
            </a:r>
            <a:endParaRPr sz="2109" dirty="0">
              <a:latin typeface="Arial Narrow"/>
              <a:cs typeface="Arial Narrow"/>
            </a:endParaRPr>
          </a:p>
        </p:txBody>
      </p:sp>
      <p:sp>
        <p:nvSpPr>
          <p:cNvPr id="82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3" name="Slide Number Placeholder 82">
            <a:extLst>
              <a:ext uri="{FF2B5EF4-FFF2-40B4-BE49-F238E27FC236}">
                <a16:creationId xmlns:a16="http://schemas.microsoft.com/office/drawing/2014/main" id="{E081AE34-ED52-4519-8E5A-38A6A20B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1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Window-template-based models</a:t>
            </a:r>
            <a:b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Trebuchet MS" pitchFamily="34" charset="0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Given the representation, train a binary classifier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Kristen </a:t>
            </a:r>
            <a:r>
              <a:rPr lang="en-US" sz="1400" dirty="0" err="1">
                <a:solidFill>
                  <a:prstClr val="black"/>
                </a:solidFill>
              </a:rPr>
              <a:t>Grauman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C7B14-1299-4903-B693-F0CDB096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66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/>
          <p:nvPr/>
        </p:nvSpPr>
        <p:spPr>
          <a:xfrm>
            <a:off x="5005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174415" y="4237553"/>
            <a:ext cx="2232618" cy="223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183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785812" y="4286250"/>
            <a:ext cx="1062633" cy="16787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839391" y="4321969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BFD89181-BEB5-4717-B4E2-6A75210A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2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66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/>
          <p:nvPr/>
        </p:nvSpPr>
        <p:spPr>
          <a:xfrm>
            <a:off x="5005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174415" y="4237553"/>
            <a:ext cx="2232618" cy="223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183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785812" y="4286250"/>
            <a:ext cx="1062633" cy="16787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839391" y="4321969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84"/>
          <p:cNvSpPr/>
          <p:nvPr/>
        </p:nvSpPr>
        <p:spPr>
          <a:xfrm>
            <a:off x="705445" y="4161234"/>
            <a:ext cx="1214438" cy="19377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5" name="object 85"/>
          <p:cNvSpPr/>
          <p:nvPr/>
        </p:nvSpPr>
        <p:spPr>
          <a:xfrm>
            <a:off x="759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6" name="object 86"/>
          <p:cNvSpPr txBox="1"/>
          <p:nvPr/>
        </p:nvSpPr>
        <p:spPr>
          <a:xfrm>
            <a:off x="2714625" y="4875609"/>
            <a:ext cx="2327970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127" dirty="0">
                <a:latin typeface="Arial Narrow"/>
                <a:cs typeface="Arial Narrow"/>
              </a:rPr>
              <a:t>Dilate</a:t>
            </a:r>
            <a:r>
              <a:rPr sz="2953" spc="-151" dirty="0">
                <a:latin typeface="Arial Narrow"/>
                <a:cs typeface="Arial Narrow"/>
              </a:rPr>
              <a:t> </a:t>
            </a:r>
            <a:r>
              <a:rPr sz="2953" spc="169" dirty="0">
                <a:latin typeface="Arial Narrow"/>
                <a:cs typeface="Arial Narrow"/>
              </a:rPr>
              <a:t>proposal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87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8" name="Slide Number Placeholder 87">
            <a:extLst>
              <a:ext uri="{FF2B5EF4-FFF2-40B4-BE49-F238E27FC236}">
                <a16:creationId xmlns:a16="http://schemas.microsoft.com/office/drawing/2014/main" id="{5A80692E-4BD5-4CEF-9CEF-CD302A8E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58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66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/>
          <p:nvPr/>
        </p:nvSpPr>
        <p:spPr>
          <a:xfrm>
            <a:off x="5005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174415" y="4237553"/>
            <a:ext cx="2232618" cy="223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183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705445" y="4161234"/>
            <a:ext cx="1214438" cy="19377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759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84"/>
          <p:cNvSpPr txBox="1"/>
          <p:nvPr/>
        </p:nvSpPr>
        <p:spPr>
          <a:xfrm>
            <a:off x="3231475" y="6058793"/>
            <a:ext cx="9398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42" dirty="0">
                <a:latin typeface="Arial Narrow"/>
                <a:cs typeface="Arial Narrow"/>
              </a:rPr>
              <a:t>a.</a:t>
            </a:r>
            <a:r>
              <a:rPr sz="2531" spc="-130" dirty="0">
                <a:latin typeface="Arial Narrow"/>
                <a:cs typeface="Arial Narrow"/>
              </a:rPr>
              <a:t> </a:t>
            </a:r>
            <a:r>
              <a:rPr sz="2531" spc="105" dirty="0">
                <a:latin typeface="Arial Narrow"/>
                <a:cs typeface="Arial Narrow"/>
              </a:rPr>
              <a:t>Crop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098601" y="4170164"/>
            <a:ext cx="1214438" cy="18930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6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8D7D12F9-E9C2-49A0-B6C3-A5822560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4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2</a:t>
            </a:r>
          </a:p>
        </p:txBody>
      </p:sp>
      <p:sp>
        <p:nvSpPr>
          <p:cNvPr id="4" name="object 4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66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/>
          <p:nvPr/>
        </p:nvSpPr>
        <p:spPr>
          <a:xfrm>
            <a:off x="5005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174415" y="4237553"/>
            <a:ext cx="2232618" cy="223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183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705445" y="4161234"/>
            <a:ext cx="1214438" cy="19377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759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84"/>
          <p:cNvSpPr txBox="1"/>
          <p:nvPr/>
        </p:nvSpPr>
        <p:spPr>
          <a:xfrm>
            <a:off x="3231475" y="6058793"/>
            <a:ext cx="9398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42" dirty="0">
                <a:latin typeface="Arial Narrow"/>
                <a:cs typeface="Arial Narrow"/>
              </a:rPr>
              <a:t>a.</a:t>
            </a:r>
            <a:r>
              <a:rPr sz="2531" spc="-130" dirty="0">
                <a:latin typeface="Arial Narrow"/>
                <a:cs typeface="Arial Narrow"/>
              </a:rPr>
              <a:t> </a:t>
            </a:r>
            <a:r>
              <a:rPr sz="2531" spc="105" dirty="0">
                <a:latin typeface="Arial Narrow"/>
                <a:cs typeface="Arial Narrow"/>
              </a:rPr>
              <a:t>Crop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617523" y="6058793"/>
            <a:ext cx="27391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84" dirty="0">
                <a:latin typeface="Arial Narrow"/>
                <a:cs typeface="Arial Narrow"/>
              </a:rPr>
              <a:t>b. </a:t>
            </a:r>
            <a:r>
              <a:rPr sz="2531" spc="63" dirty="0">
                <a:latin typeface="Arial Narrow"/>
                <a:cs typeface="Arial Narrow"/>
              </a:rPr>
              <a:t>Scale</a:t>
            </a:r>
            <a:r>
              <a:rPr sz="2531" spc="-278" dirty="0">
                <a:latin typeface="Arial Narrow"/>
                <a:cs typeface="Arial Narrow"/>
              </a:rPr>
              <a:t> </a:t>
            </a:r>
            <a:r>
              <a:rPr sz="2531" spc="120" dirty="0">
                <a:latin typeface="Arial Narrow"/>
                <a:cs typeface="Arial Narrow"/>
              </a:rPr>
              <a:t>(anisotropic)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093351" y="4951512"/>
            <a:ext cx="938064" cy="303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969" spc="42" dirty="0">
                <a:latin typeface="Arial Narrow"/>
                <a:cs typeface="Arial Narrow"/>
              </a:rPr>
              <a:t>227 </a:t>
            </a:r>
            <a:r>
              <a:rPr sz="1969" spc="-7" dirty="0">
                <a:latin typeface="Arial Narrow"/>
                <a:cs typeface="Arial Narrow"/>
              </a:rPr>
              <a:t>x</a:t>
            </a:r>
            <a:r>
              <a:rPr sz="1969" spc="-214" dirty="0">
                <a:latin typeface="Arial Narrow"/>
                <a:cs typeface="Arial Narrow"/>
              </a:rPr>
              <a:t> </a:t>
            </a:r>
            <a:r>
              <a:rPr sz="1969" spc="42" dirty="0">
                <a:latin typeface="Arial Narrow"/>
                <a:cs typeface="Arial Narrow"/>
              </a:rPr>
              <a:t>227</a:t>
            </a:r>
            <a:endParaRPr sz="1969">
              <a:latin typeface="Arial Narrow"/>
              <a:cs typeface="Arial Narrow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098601" y="4170164"/>
            <a:ext cx="1214438" cy="18930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8" name="object 88"/>
          <p:cNvSpPr/>
          <p:nvPr/>
        </p:nvSpPr>
        <p:spPr>
          <a:xfrm>
            <a:off x="4964906" y="4071938"/>
            <a:ext cx="2027039" cy="2027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9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FCE0584-40CE-4FD8-B4DF-B449B7F6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2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0" y="4170164"/>
            <a:ext cx="884039" cy="1893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1535906" y="4071938"/>
            <a:ext cx="2027039" cy="202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 txBox="1"/>
          <p:nvPr/>
        </p:nvSpPr>
        <p:spPr>
          <a:xfrm>
            <a:off x="-31396" y="6094512"/>
            <a:ext cx="77911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5" dirty="0">
                <a:latin typeface="Arial Narrow"/>
                <a:cs typeface="Arial Narrow"/>
              </a:rPr>
              <a:t>.</a:t>
            </a:r>
            <a:r>
              <a:rPr sz="2531" spc="-130" dirty="0">
                <a:latin typeface="Arial Narrow"/>
                <a:cs typeface="Arial Narrow"/>
              </a:rPr>
              <a:t> </a:t>
            </a:r>
            <a:r>
              <a:rPr sz="2531" spc="105" dirty="0">
                <a:latin typeface="Arial Narrow"/>
                <a:cs typeface="Arial Narrow"/>
              </a:rPr>
              <a:t>Crop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7453" y="6103442"/>
            <a:ext cx="27391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84" dirty="0">
                <a:latin typeface="Arial Narrow"/>
                <a:cs typeface="Arial Narrow"/>
              </a:rPr>
              <a:t>b. </a:t>
            </a:r>
            <a:r>
              <a:rPr sz="2531" spc="63" dirty="0">
                <a:latin typeface="Arial Narrow"/>
                <a:cs typeface="Arial Narrow"/>
              </a:rPr>
              <a:t>Scale</a:t>
            </a:r>
            <a:r>
              <a:rPr sz="2531" spc="-278" dirty="0">
                <a:latin typeface="Arial Narrow"/>
                <a:cs typeface="Arial Narrow"/>
              </a:rPr>
              <a:t> </a:t>
            </a:r>
            <a:r>
              <a:rPr sz="2531" spc="120" dirty="0">
                <a:latin typeface="Arial Narrow"/>
                <a:cs typeface="Arial Narrow"/>
              </a:rPr>
              <a:t>(anisotropic)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12050" y="4607719"/>
            <a:ext cx="2625328" cy="946547"/>
          </a:xfrm>
          <a:custGeom>
            <a:avLst/>
            <a:gdLst/>
            <a:ahLst/>
            <a:cxnLst/>
            <a:rect l="l" t="t" r="r" b="b"/>
            <a:pathLst>
              <a:path w="3733800" h="1346200">
                <a:moveTo>
                  <a:pt x="0" y="0"/>
                </a:moveTo>
                <a:lnTo>
                  <a:pt x="3733800" y="0"/>
                </a:lnTo>
                <a:lnTo>
                  <a:pt x="3733800" y="1346200"/>
                </a:lnTo>
                <a:lnTo>
                  <a:pt x="0" y="1346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5807235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5807236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5726070" y="5019825"/>
            <a:ext cx="234851" cy="0"/>
          </a:xfrm>
          <a:custGeom>
            <a:avLst/>
            <a:gdLst/>
            <a:ahLst/>
            <a:cxnLst/>
            <a:rect l="l" t="t" r="r" b="b"/>
            <a:pathLst>
              <a:path w="334009">
                <a:moveTo>
                  <a:pt x="0" y="0"/>
                </a:moveTo>
                <a:lnTo>
                  <a:pt x="333893" y="0"/>
                </a:lnTo>
                <a:lnTo>
                  <a:pt x="166946" y="0"/>
                </a:lnTo>
              </a:path>
            </a:pathLst>
          </a:custGeom>
          <a:ln w="18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5631159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59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5631159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5315225" y="4915335"/>
            <a:ext cx="469702" cy="215652"/>
          </a:xfrm>
          <a:custGeom>
            <a:avLst/>
            <a:gdLst/>
            <a:ahLst/>
            <a:cxnLst/>
            <a:rect l="l" t="t" r="r" b="b"/>
            <a:pathLst>
              <a:path w="668020" h="306704">
                <a:moveTo>
                  <a:pt x="0" y="0"/>
                </a:moveTo>
                <a:lnTo>
                  <a:pt x="667786" y="139321"/>
                </a:lnTo>
                <a:lnTo>
                  <a:pt x="333893" y="306506"/>
                </a:lnTo>
              </a:path>
            </a:pathLst>
          </a:custGeom>
          <a:ln w="18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5197828" y="47781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5204362" y="4784721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4610920" y="4778190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4610920" y="4902273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5315217" y="4895738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82" y="0"/>
                </a:lnTo>
                <a:lnTo>
                  <a:pt x="333882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5321747" y="4902274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4258755" y="466062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4265288" y="4667169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4376145" y="477818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13"/>
                </a:lnTo>
                <a:lnTo>
                  <a:pt x="0" y="835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4382673" y="4784721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4728303" y="4895742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4728303" y="5019825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4493526" y="489573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500057" y="4902273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5432598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5439131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4728295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4734825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4845689" y="5013294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4845689" y="5137378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2</a:t>
            </a:r>
          </a:p>
        </p:txBody>
      </p:sp>
      <p:sp>
        <p:nvSpPr>
          <p:cNvPr id="35" name="object 35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7" name="object 47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8" name="object 48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3" name="object 53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1" name="object 71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2" name="object 72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3" name="object 73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5" name="object 75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6" name="object 76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7" name="object 77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5" name="object 85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6" name="object 86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7" name="object 87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8" name="object 88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9" name="object 89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0" name="object 90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1" name="object 91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2" name="object 92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3" name="object 93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4" name="object 94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5" name="object 95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6" name="object 96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7" name="object 97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8" name="object 98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9" name="object 99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0" name="object 100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1" name="object 101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5" name="object 105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6" name="object 106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366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0" name="object 110"/>
          <p:cNvSpPr/>
          <p:nvPr/>
        </p:nvSpPr>
        <p:spPr>
          <a:xfrm>
            <a:off x="5005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1" name="object 111"/>
          <p:cNvSpPr/>
          <p:nvPr/>
        </p:nvSpPr>
        <p:spPr>
          <a:xfrm>
            <a:off x="3009305" y="5072063"/>
            <a:ext cx="455414" cy="455414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2" name="object 112"/>
          <p:cNvSpPr/>
          <p:nvPr/>
        </p:nvSpPr>
        <p:spPr>
          <a:xfrm>
            <a:off x="3287831" y="5076366"/>
            <a:ext cx="1293465" cy="228154"/>
          </a:xfrm>
          <a:custGeom>
            <a:avLst/>
            <a:gdLst/>
            <a:ahLst/>
            <a:cxnLst/>
            <a:rect l="l" t="t" r="r" b="b"/>
            <a:pathLst>
              <a:path w="1839595" h="324484">
                <a:moveTo>
                  <a:pt x="0" y="0"/>
                </a:moveTo>
                <a:lnTo>
                  <a:pt x="1839493" y="32437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3" name="object 113"/>
          <p:cNvSpPr/>
          <p:nvPr/>
        </p:nvSpPr>
        <p:spPr>
          <a:xfrm>
            <a:off x="3295055" y="5306654"/>
            <a:ext cx="1293912" cy="221010"/>
          </a:xfrm>
          <a:custGeom>
            <a:avLst/>
            <a:gdLst/>
            <a:ahLst/>
            <a:cxnLst/>
            <a:rect l="l" t="t" r="r" b="b"/>
            <a:pathLst>
              <a:path w="1840229" h="314325">
                <a:moveTo>
                  <a:pt x="0" y="314121"/>
                </a:moveTo>
                <a:lnTo>
                  <a:pt x="184003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4" name="object 114"/>
          <p:cNvSpPr txBox="1"/>
          <p:nvPr/>
        </p:nvSpPr>
        <p:spPr>
          <a:xfrm>
            <a:off x="4346079" y="5895251"/>
            <a:ext cx="2781598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04200"/>
              </a:lnSpc>
            </a:pPr>
            <a:r>
              <a:rPr sz="2531" spc="35" dirty="0">
                <a:latin typeface="Arial Narrow"/>
                <a:cs typeface="Arial Narrow"/>
              </a:rPr>
              <a:t>c. </a:t>
            </a:r>
            <a:r>
              <a:rPr sz="2531" spc="127" dirty="0">
                <a:latin typeface="Arial Narrow"/>
                <a:cs typeface="Arial Narrow"/>
              </a:rPr>
              <a:t>Forward</a:t>
            </a:r>
            <a:r>
              <a:rPr sz="2531" spc="-218" dirty="0">
                <a:latin typeface="Arial Narrow"/>
                <a:cs typeface="Arial Narrow"/>
              </a:rPr>
              <a:t> </a:t>
            </a:r>
            <a:r>
              <a:rPr sz="2531" spc="130" dirty="0">
                <a:latin typeface="Arial Narrow"/>
                <a:cs typeface="Arial Narrow"/>
              </a:rPr>
              <a:t>propagate  </a:t>
            </a:r>
            <a:r>
              <a:rPr sz="2531" spc="151" dirty="0">
                <a:latin typeface="Arial Narrow"/>
                <a:cs typeface="Arial Narrow"/>
              </a:rPr>
              <a:t>Output: </a:t>
            </a:r>
            <a:r>
              <a:rPr sz="2531" spc="120" dirty="0">
                <a:latin typeface="Arial Narrow"/>
                <a:cs typeface="Arial Narrow"/>
              </a:rPr>
              <a:t>“fc</a:t>
            </a:r>
            <a:r>
              <a:rPr sz="2531" spc="179" baseline="-8101" dirty="0">
                <a:latin typeface="Arial Narrow"/>
                <a:cs typeface="Arial Narrow"/>
              </a:rPr>
              <a:t>7</a:t>
            </a:r>
            <a:r>
              <a:rPr sz="2531" spc="120" dirty="0">
                <a:latin typeface="Arial Narrow"/>
                <a:cs typeface="Arial Narrow"/>
              </a:rPr>
              <a:t>”</a:t>
            </a:r>
            <a:r>
              <a:rPr sz="2531" spc="-330" dirty="0">
                <a:latin typeface="Arial Narrow"/>
                <a:cs typeface="Arial Narrow"/>
              </a:rPr>
              <a:t> </a:t>
            </a:r>
            <a:r>
              <a:rPr sz="2531" spc="88" dirty="0">
                <a:latin typeface="Arial Narrow"/>
                <a:cs typeface="Arial Narrow"/>
              </a:rPr>
              <a:t>features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115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58BBE0F8-9A6C-45EE-B128-9922BBA6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1134070" y="4607719"/>
            <a:ext cx="2576215" cy="946547"/>
          </a:xfrm>
          <a:custGeom>
            <a:avLst/>
            <a:gdLst/>
            <a:ahLst/>
            <a:cxnLst/>
            <a:rect l="l" t="t" r="r" b="b"/>
            <a:pathLst>
              <a:path w="3663950" h="1346200">
                <a:moveTo>
                  <a:pt x="0" y="1346200"/>
                </a:moveTo>
                <a:lnTo>
                  <a:pt x="3663937" y="1346200"/>
                </a:lnTo>
                <a:lnTo>
                  <a:pt x="3663937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3280133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3280131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3198966" y="5019825"/>
            <a:ext cx="234851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3893" y="0"/>
                </a:lnTo>
                <a:lnTo>
                  <a:pt x="166946" y="0"/>
                </a:lnTo>
              </a:path>
            </a:pathLst>
          </a:custGeom>
          <a:ln w="18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3104057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3104055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788121" y="4915335"/>
            <a:ext cx="469702" cy="215652"/>
          </a:xfrm>
          <a:custGeom>
            <a:avLst/>
            <a:gdLst/>
            <a:ahLst/>
            <a:cxnLst/>
            <a:rect l="l" t="t" r="r" b="b"/>
            <a:pathLst>
              <a:path w="668020" h="306704">
                <a:moveTo>
                  <a:pt x="0" y="0"/>
                </a:moveTo>
                <a:lnTo>
                  <a:pt x="667786" y="139321"/>
                </a:lnTo>
                <a:lnTo>
                  <a:pt x="333893" y="306506"/>
                </a:lnTo>
              </a:path>
            </a:pathLst>
          </a:custGeom>
          <a:ln w="18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670726" y="47781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2677258" y="4784721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2083815" y="4778190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2083815" y="4902273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2788116" y="4895738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82" y="0"/>
                </a:lnTo>
                <a:lnTo>
                  <a:pt x="333882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2794643" y="4902274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731654" y="466062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1738184" y="4667169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1849043" y="477818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20" y="0"/>
                </a:lnTo>
                <a:lnTo>
                  <a:pt x="834720" y="835913"/>
                </a:lnTo>
                <a:lnTo>
                  <a:pt x="0" y="835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855568" y="4784721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2201200" y="4895742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2201200" y="5019825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1966424" y="489573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1972952" y="4902273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2905497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2912027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2201195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83" y="0"/>
                </a:lnTo>
                <a:lnTo>
                  <a:pt x="333883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2207721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2318584" y="5013294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2318584" y="5137378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/>
              <a:t>Step</a:t>
            </a:r>
            <a:r>
              <a:rPr spc="-105" dirty="0"/>
              <a:t> </a:t>
            </a:r>
            <a:r>
              <a:rPr spc="-42" dirty="0"/>
              <a:t>3</a:t>
            </a:r>
          </a:p>
        </p:txBody>
      </p:sp>
      <p:sp>
        <p:nvSpPr>
          <p:cNvPr id="31" name="object 31"/>
          <p:cNvSpPr/>
          <p:nvPr/>
        </p:nvSpPr>
        <p:spPr>
          <a:xfrm>
            <a:off x="58043" y="1089422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4115586" y="1819424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4115573" y="182612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2187782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2193957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259469" y="1337828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265646" y="1337221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448382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2455093" y="2080617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2555515" y="218107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6507393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6507375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6424029" y="206052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/>
          <p:nvPr/>
        </p:nvSpPr>
        <p:spPr>
          <a:xfrm>
            <a:off x="6326612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5" name="object 45"/>
          <p:cNvSpPr/>
          <p:nvPr/>
        </p:nvSpPr>
        <p:spPr>
          <a:xfrm>
            <a:off x="6326596" y="181942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/>
          <p:nvPr/>
        </p:nvSpPr>
        <p:spPr>
          <a:xfrm>
            <a:off x="6002211" y="1960067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7" name="object 47"/>
          <p:cNvSpPr/>
          <p:nvPr/>
        </p:nvSpPr>
        <p:spPr>
          <a:xfrm>
            <a:off x="5881708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8" name="object 48"/>
          <p:cNvSpPr/>
          <p:nvPr/>
        </p:nvSpPr>
        <p:spPr>
          <a:xfrm>
            <a:off x="5889887" y="181942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5279094" y="181942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/>
          <p:nvPr/>
        </p:nvSpPr>
        <p:spPr>
          <a:xfrm>
            <a:off x="5279094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1" name="object 51"/>
          <p:cNvSpPr/>
          <p:nvPr/>
        </p:nvSpPr>
        <p:spPr>
          <a:xfrm>
            <a:off x="6002232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/>
          <p:nvPr/>
        </p:nvSpPr>
        <p:spPr>
          <a:xfrm>
            <a:off x="6010406" y="193997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3" name="object 53"/>
          <p:cNvSpPr/>
          <p:nvPr/>
        </p:nvSpPr>
        <p:spPr>
          <a:xfrm>
            <a:off x="4917552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4" name="object 54"/>
          <p:cNvSpPr/>
          <p:nvPr/>
        </p:nvSpPr>
        <p:spPr>
          <a:xfrm>
            <a:off x="4925731" y="169887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5038076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/>
          <p:nvPr/>
        </p:nvSpPr>
        <p:spPr>
          <a:xfrm>
            <a:off x="5046251" y="181942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7" name="object 57"/>
          <p:cNvSpPr/>
          <p:nvPr/>
        </p:nvSpPr>
        <p:spPr>
          <a:xfrm>
            <a:off x="5399613" y="19399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539961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/>
          <p:nvPr/>
        </p:nvSpPr>
        <p:spPr>
          <a:xfrm>
            <a:off x="5158591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0" name="object 60"/>
          <p:cNvSpPr/>
          <p:nvPr/>
        </p:nvSpPr>
        <p:spPr>
          <a:xfrm>
            <a:off x="5166770" y="19399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6122747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6130926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3" name="object 63"/>
          <p:cNvSpPr/>
          <p:nvPr/>
        </p:nvSpPr>
        <p:spPr>
          <a:xfrm>
            <a:off x="539962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5407809" y="206052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/>
          <p:nvPr/>
        </p:nvSpPr>
        <p:spPr>
          <a:xfrm>
            <a:off x="5520133" y="206052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/>
          <p:nvPr/>
        </p:nvSpPr>
        <p:spPr>
          <a:xfrm>
            <a:off x="5520133" y="218107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4601950" y="206052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/>
          <p:nvPr/>
        </p:nvSpPr>
        <p:spPr>
          <a:xfrm>
            <a:off x="4601950" y="218107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9" name="object 69"/>
          <p:cNvSpPr/>
          <p:nvPr/>
        </p:nvSpPr>
        <p:spPr>
          <a:xfrm>
            <a:off x="6713209" y="159711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/>
          <p:nvPr/>
        </p:nvSpPr>
        <p:spPr>
          <a:xfrm>
            <a:off x="7116520" y="148568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4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1" name="object 71"/>
          <p:cNvSpPr/>
          <p:nvPr/>
        </p:nvSpPr>
        <p:spPr>
          <a:xfrm>
            <a:off x="7309360" y="127694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2" name="object 72"/>
          <p:cNvSpPr/>
          <p:nvPr/>
        </p:nvSpPr>
        <p:spPr>
          <a:xfrm>
            <a:off x="7309338" y="128364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3" name="object 73"/>
          <p:cNvSpPr txBox="1"/>
          <p:nvPr/>
        </p:nvSpPr>
        <p:spPr>
          <a:xfrm>
            <a:off x="7367384" y="126020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latin typeface="Times New Roman"/>
                <a:cs typeface="Times New Roman"/>
              </a:rPr>
              <a:t>aeroplane</a:t>
            </a:r>
            <a:r>
              <a:rPr sz="1687" spc="-4" dirty="0">
                <a:latin typeface="Times New Roman"/>
                <a:cs typeface="Times New Roman"/>
              </a:rPr>
              <a:t>?</a:t>
            </a:r>
            <a:r>
              <a:rPr sz="1687" spc="-42" dirty="0">
                <a:latin typeface="Times New Roman"/>
                <a:cs typeface="Times New Roman"/>
              </a:rPr>
              <a:t> </a:t>
            </a:r>
            <a:r>
              <a:rPr sz="1687" spc="-4" dirty="0">
                <a:latin typeface="Times New Roman"/>
                <a:cs typeface="Times New Roman"/>
              </a:rPr>
              <a:t>no.</a:t>
            </a:r>
            <a:endParaRPr sz="1687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013842" y="2154288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309360" y="19399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6" name="object 76"/>
          <p:cNvSpPr/>
          <p:nvPr/>
        </p:nvSpPr>
        <p:spPr>
          <a:xfrm>
            <a:off x="7309338" y="1939975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7" name="object 77"/>
          <p:cNvSpPr/>
          <p:nvPr/>
        </p:nvSpPr>
        <p:spPr>
          <a:xfrm>
            <a:off x="7309360" y="260300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8" name="object 78"/>
          <p:cNvSpPr/>
          <p:nvPr/>
        </p:nvSpPr>
        <p:spPr>
          <a:xfrm>
            <a:off x="7309338" y="260970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 txBox="1"/>
          <p:nvPr/>
        </p:nvSpPr>
        <p:spPr>
          <a:xfrm>
            <a:off x="7367384" y="223465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latin typeface="Times New Roman"/>
                <a:cs typeface="Times New Roman"/>
              </a:rPr>
              <a:t>tvmonitor?</a:t>
            </a:r>
            <a:r>
              <a:rPr sz="1898" spc="-32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no.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750824" y="2062950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7097921" y="2014073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6841039" y="222943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7119961" y="251825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84"/>
          <p:cNvSpPr/>
          <p:nvPr/>
        </p:nvSpPr>
        <p:spPr>
          <a:xfrm>
            <a:off x="2093530" y="1598414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5" name="object 85"/>
          <p:cNvSpPr/>
          <p:nvPr/>
        </p:nvSpPr>
        <p:spPr>
          <a:xfrm>
            <a:off x="2193958" y="169887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6" name="object 86"/>
          <p:cNvSpPr/>
          <p:nvPr/>
        </p:nvSpPr>
        <p:spPr>
          <a:xfrm>
            <a:off x="3231771" y="2509242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7" name="object 87"/>
          <p:cNvSpPr/>
          <p:nvPr/>
        </p:nvSpPr>
        <p:spPr>
          <a:xfrm>
            <a:off x="3332197" y="260970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8" name="object 88"/>
          <p:cNvSpPr/>
          <p:nvPr/>
        </p:nvSpPr>
        <p:spPr>
          <a:xfrm>
            <a:off x="3164815" y="1665387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9" name="object 89"/>
          <p:cNvSpPr/>
          <p:nvPr/>
        </p:nvSpPr>
        <p:spPr>
          <a:xfrm>
            <a:off x="3287002" y="1734866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4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0" name="object 90"/>
          <p:cNvSpPr/>
          <p:nvPr/>
        </p:nvSpPr>
        <p:spPr>
          <a:xfrm>
            <a:off x="3891260" y="186966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69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1" name="object 91"/>
          <p:cNvSpPr/>
          <p:nvPr/>
        </p:nvSpPr>
        <p:spPr>
          <a:xfrm>
            <a:off x="3708820" y="259739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2" name="object 92"/>
          <p:cNvSpPr/>
          <p:nvPr/>
        </p:nvSpPr>
        <p:spPr>
          <a:xfrm>
            <a:off x="4039793" y="251504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3" name="object 93"/>
          <p:cNvSpPr/>
          <p:nvPr/>
        </p:nvSpPr>
        <p:spPr>
          <a:xfrm>
            <a:off x="2624145" y="216073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4" name="object 94"/>
          <p:cNvSpPr/>
          <p:nvPr/>
        </p:nvSpPr>
        <p:spPr>
          <a:xfrm>
            <a:off x="3897366" y="2100468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5" name="object 95"/>
          <p:cNvSpPr/>
          <p:nvPr/>
        </p:nvSpPr>
        <p:spPr>
          <a:xfrm>
            <a:off x="3347262" y="2270994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6" name="object 96"/>
          <p:cNvSpPr/>
          <p:nvPr/>
        </p:nvSpPr>
        <p:spPr>
          <a:xfrm>
            <a:off x="3890362" y="221220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7" name="object 97"/>
          <p:cNvSpPr txBox="1"/>
          <p:nvPr/>
        </p:nvSpPr>
        <p:spPr>
          <a:xfrm>
            <a:off x="8013842" y="147786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367384" y="155823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latin typeface="Times New Roman"/>
                <a:cs typeface="Times New Roman"/>
              </a:rPr>
              <a:t>.</a:t>
            </a:r>
            <a:endParaRPr sz="2320"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latin typeface="Times New Roman"/>
                <a:cs typeface="Times New Roman"/>
              </a:rPr>
              <a:t>person?</a:t>
            </a:r>
            <a:r>
              <a:rPr sz="1898" spc="-46" dirty="0">
                <a:latin typeface="Times New Roman"/>
                <a:cs typeface="Times New Roman"/>
              </a:rPr>
              <a:t> </a:t>
            </a:r>
            <a:r>
              <a:rPr sz="1898" spc="-4" dirty="0">
                <a:latin typeface="Times New Roman"/>
                <a:cs typeface="Times New Roman"/>
              </a:rPr>
              <a:t>yes.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845385" y="1645295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latin typeface="Times New Roman"/>
                <a:cs typeface="Times New Roman"/>
              </a:rPr>
              <a:t>CNN</a:t>
            </a:r>
            <a:endParaRPr sz="2109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508652" y="1303735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1" name="object 101"/>
          <p:cNvSpPr/>
          <p:nvPr/>
        </p:nvSpPr>
        <p:spPr>
          <a:xfrm>
            <a:off x="2609079" y="140419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2" name="object 102"/>
          <p:cNvSpPr txBox="1"/>
          <p:nvPr/>
        </p:nvSpPr>
        <p:spPr>
          <a:xfrm>
            <a:off x="607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137" dirty="0">
                <a:latin typeface="Arial Narrow"/>
                <a:cs typeface="Arial Narrow"/>
              </a:rPr>
              <a:t>Input  </a:t>
            </a:r>
            <a:r>
              <a:rPr sz="2109" spc="130" dirty="0">
                <a:latin typeface="Arial Narrow"/>
                <a:cs typeface="Arial Narrow"/>
              </a:rPr>
              <a:t>ima</a:t>
            </a:r>
            <a:r>
              <a:rPr sz="2109" spc="109" dirty="0">
                <a:latin typeface="Arial Narrow"/>
                <a:cs typeface="Arial Narrow"/>
              </a:rPr>
              <a:t>g</a:t>
            </a:r>
            <a:r>
              <a:rPr sz="2109" spc="56" dirty="0">
                <a:latin typeface="Arial Narrow"/>
                <a:cs typeface="Arial Narrow"/>
              </a:rPr>
              <a:t>e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690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70" dirty="0">
                <a:latin typeface="Arial Narrow"/>
                <a:cs typeface="Arial Narrow"/>
              </a:rPr>
              <a:t>Extract </a:t>
            </a:r>
            <a:r>
              <a:rPr sz="2109" spc="98" dirty="0">
                <a:latin typeface="Arial Narrow"/>
                <a:cs typeface="Arial Narrow"/>
              </a:rPr>
              <a:t>region  </a:t>
            </a:r>
            <a:r>
              <a:rPr sz="2109" spc="105" dirty="0">
                <a:latin typeface="Arial Narrow"/>
                <a:cs typeface="Arial Narrow"/>
              </a:rPr>
              <a:t>proposals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(~2k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271" dirty="0">
                <a:latin typeface="Arial Narrow"/>
                <a:cs typeface="Arial Narrow"/>
              </a:rPr>
              <a:t>/</a:t>
            </a:r>
            <a:r>
              <a:rPr sz="2109" spc="-80" dirty="0">
                <a:latin typeface="Arial Narrow"/>
                <a:cs typeface="Arial Narrow"/>
              </a:rPr>
              <a:t> </a:t>
            </a:r>
            <a:r>
              <a:rPr sz="2109" spc="95" dirty="0">
                <a:latin typeface="Arial Narrow"/>
                <a:cs typeface="Arial Narrow"/>
              </a:rPr>
              <a:t>image)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197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130" dirty="0">
                <a:latin typeface="Arial Narrow"/>
                <a:cs typeface="Arial Narrow"/>
              </a:rPr>
              <a:t>Compute</a:t>
            </a:r>
            <a:r>
              <a:rPr sz="2109" spc="-112" dirty="0">
                <a:latin typeface="Arial Narrow"/>
                <a:cs typeface="Arial Narrow"/>
              </a:rPr>
              <a:t> </a:t>
            </a:r>
            <a:r>
              <a:rPr sz="2109" spc="42" dirty="0">
                <a:latin typeface="Arial Narrow"/>
                <a:cs typeface="Arial Narrow"/>
              </a:rPr>
              <a:t>CNN  </a:t>
            </a:r>
            <a:r>
              <a:rPr sz="2109" spc="74" dirty="0">
                <a:latin typeface="Arial Narrow"/>
                <a:cs typeface="Arial Narrow"/>
              </a:rPr>
              <a:t>features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93836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6" name="object 106"/>
          <p:cNvSpPr/>
          <p:nvPr/>
        </p:nvSpPr>
        <p:spPr>
          <a:xfrm>
            <a:off x="757761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7" name="object 107"/>
          <p:cNvSpPr/>
          <p:nvPr/>
        </p:nvSpPr>
        <p:spPr>
          <a:xfrm>
            <a:off x="0" y="4071938"/>
            <a:ext cx="1134070" cy="2007840"/>
          </a:xfrm>
          <a:custGeom>
            <a:avLst/>
            <a:gdLst/>
            <a:ahLst/>
            <a:cxnLst/>
            <a:rect l="l" t="t" r="r" b="b"/>
            <a:pathLst>
              <a:path w="1612900" h="2855595">
                <a:moveTo>
                  <a:pt x="0" y="2855179"/>
                </a:moveTo>
                <a:lnTo>
                  <a:pt x="0" y="0"/>
                </a:lnTo>
                <a:lnTo>
                  <a:pt x="1612900" y="0"/>
                </a:lnTo>
                <a:lnTo>
                  <a:pt x="1612900" y="2855179"/>
                </a:lnTo>
                <a:lnTo>
                  <a:pt x="0" y="2855179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8" name="object 108"/>
          <p:cNvSpPr/>
          <p:nvPr/>
        </p:nvSpPr>
        <p:spPr>
          <a:xfrm>
            <a:off x="0" y="4130409"/>
            <a:ext cx="1134070" cy="19685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9" name="object 109"/>
          <p:cNvSpPr txBox="1"/>
          <p:nvPr/>
        </p:nvSpPr>
        <p:spPr>
          <a:xfrm>
            <a:off x="67937" y="6121301"/>
            <a:ext cx="117737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207" dirty="0">
                <a:latin typeface="Arial Narrow"/>
                <a:cs typeface="Arial Narrow"/>
              </a:rPr>
              <a:t>p</a:t>
            </a:r>
            <a:r>
              <a:rPr sz="2531" spc="95" dirty="0">
                <a:latin typeface="Arial Narrow"/>
                <a:cs typeface="Arial Narrow"/>
              </a:rPr>
              <a:t>r</a:t>
            </a:r>
            <a:r>
              <a:rPr sz="2531" spc="141" dirty="0">
                <a:latin typeface="Arial Narrow"/>
                <a:cs typeface="Arial Narrow"/>
              </a:rPr>
              <a:t>oposal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82203" y="5072063"/>
            <a:ext cx="455414" cy="455414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1" name="object 111"/>
          <p:cNvSpPr/>
          <p:nvPr/>
        </p:nvSpPr>
        <p:spPr>
          <a:xfrm>
            <a:off x="760730" y="5076366"/>
            <a:ext cx="1293465" cy="228154"/>
          </a:xfrm>
          <a:custGeom>
            <a:avLst/>
            <a:gdLst/>
            <a:ahLst/>
            <a:cxnLst/>
            <a:rect l="l" t="t" r="r" b="b"/>
            <a:pathLst>
              <a:path w="1839595" h="324484">
                <a:moveTo>
                  <a:pt x="0" y="0"/>
                </a:moveTo>
                <a:lnTo>
                  <a:pt x="1839492" y="32437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2" name="object 112"/>
          <p:cNvSpPr/>
          <p:nvPr/>
        </p:nvSpPr>
        <p:spPr>
          <a:xfrm>
            <a:off x="767953" y="5306654"/>
            <a:ext cx="1293912" cy="221010"/>
          </a:xfrm>
          <a:custGeom>
            <a:avLst/>
            <a:gdLst/>
            <a:ahLst/>
            <a:cxnLst/>
            <a:rect l="l" t="t" r="r" b="b"/>
            <a:pathLst>
              <a:path w="1840230" h="314325">
                <a:moveTo>
                  <a:pt x="0" y="314121"/>
                </a:moveTo>
                <a:lnTo>
                  <a:pt x="184003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3" name="object 113"/>
          <p:cNvSpPr txBox="1"/>
          <p:nvPr/>
        </p:nvSpPr>
        <p:spPr>
          <a:xfrm>
            <a:off x="1537691" y="5913111"/>
            <a:ext cx="2349401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382" marR="3572" indent="-75900">
              <a:lnSpc>
                <a:spcPct val="104200"/>
              </a:lnSpc>
            </a:pPr>
            <a:r>
              <a:rPr sz="2531" spc="116" dirty="0">
                <a:latin typeface="Arial Narrow"/>
                <a:cs typeface="Arial Narrow"/>
              </a:rPr>
              <a:t>4096-dimensional  </a:t>
            </a:r>
            <a:r>
              <a:rPr sz="2531" spc="63" dirty="0">
                <a:latin typeface="Arial Narrow"/>
                <a:cs typeface="Arial Narrow"/>
              </a:rPr>
              <a:t>fc</a:t>
            </a:r>
            <a:r>
              <a:rPr sz="2531" spc="95" baseline="-8101" dirty="0">
                <a:latin typeface="Arial Narrow"/>
                <a:cs typeface="Arial Narrow"/>
              </a:rPr>
              <a:t>7 </a:t>
            </a:r>
            <a:r>
              <a:rPr sz="2531" spc="102" dirty="0">
                <a:latin typeface="Arial Narrow"/>
                <a:cs typeface="Arial Narrow"/>
              </a:rPr>
              <a:t>feature</a:t>
            </a:r>
            <a:r>
              <a:rPr sz="2531" spc="-236" dirty="0">
                <a:latin typeface="Arial Narrow"/>
                <a:cs typeface="Arial Narrow"/>
              </a:rPr>
              <a:t> </a:t>
            </a:r>
            <a:r>
              <a:rPr sz="2531" spc="120" dirty="0">
                <a:latin typeface="Arial Narrow"/>
                <a:cs typeface="Arial Narrow"/>
              </a:rPr>
              <a:t>vector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326434" y="5913111"/>
            <a:ext cx="2179290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3130">
              <a:lnSpc>
                <a:spcPct val="104200"/>
              </a:lnSpc>
            </a:pPr>
            <a:r>
              <a:rPr sz="2531" spc="116" dirty="0">
                <a:latin typeface="Arial Narrow"/>
                <a:cs typeface="Arial Narrow"/>
              </a:rPr>
              <a:t>linear </a:t>
            </a:r>
            <a:r>
              <a:rPr sz="2531" spc="70" dirty="0">
                <a:latin typeface="Arial Narrow"/>
                <a:cs typeface="Arial Narrow"/>
              </a:rPr>
              <a:t>classifiers  </a:t>
            </a:r>
            <a:r>
              <a:rPr sz="2531" spc="-35" dirty="0">
                <a:latin typeface="Arial Narrow"/>
                <a:cs typeface="Arial Narrow"/>
              </a:rPr>
              <a:t>(SVM </a:t>
            </a:r>
            <a:r>
              <a:rPr sz="2531" spc="155" dirty="0">
                <a:latin typeface="Arial Narrow"/>
                <a:cs typeface="Arial Narrow"/>
              </a:rPr>
              <a:t>or</a:t>
            </a:r>
            <a:r>
              <a:rPr sz="2531" spc="-151" dirty="0">
                <a:latin typeface="Arial Narrow"/>
                <a:cs typeface="Arial Narrow"/>
              </a:rPr>
              <a:t> </a:t>
            </a:r>
            <a:r>
              <a:rPr sz="2531" spc="102" dirty="0">
                <a:latin typeface="Arial Narrow"/>
                <a:cs typeface="Arial Narrow"/>
              </a:rPr>
              <a:t>softmax)</a:t>
            </a:r>
            <a:endParaRPr sz="2531">
              <a:latin typeface="Arial Narrow"/>
              <a:cs typeface="Arial Narrow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4830961" y="3955851"/>
            <a:ext cx="1526977" cy="396712"/>
          </a:xfrm>
          <a:prstGeom prst="rect">
            <a:avLst/>
          </a:prstGeom>
          <a:solidFill>
            <a:srgbClr val="FF9300"/>
          </a:solidFill>
        </p:spPr>
        <p:txBody>
          <a:bodyPr vert="horz" wrap="square" lIns="0" tIns="71438" rIns="0" bIns="0" rtlCol="0">
            <a:spAutoFit/>
          </a:bodyPr>
          <a:lstStyle/>
          <a:p>
            <a:pPr marL="122779">
              <a:spcBef>
                <a:spcPts val="562"/>
              </a:spcBef>
              <a:tabLst>
                <a:tab pos="1088490" algn="l"/>
              </a:tabLst>
            </a:pPr>
            <a:r>
              <a:rPr sz="2109" spc="70" dirty="0">
                <a:latin typeface="Arial Narrow"/>
                <a:cs typeface="Arial Narrow"/>
              </a:rPr>
              <a:t>person?	</a:t>
            </a:r>
            <a:r>
              <a:rPr sz="2109" spc="25" dirty="0">
                <a:latin typeface="Arial Narrow"/>
                <a:cs typeface="Arial Narrow"/>
              </a:rPr>
              <a:t>1.6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830961" y="4839890"/>
            <a:ext cx="1526977" cy="396712"/>
          </a:xfrm>
          <a:prstGeom prst="rect">
            <a:avLst/>
          </a:prstGeom>
          <a:solidFill>
            <a:srgbClr val="FF9300"/>
          </a:solidFill>
        </p:spPr>
        <p:txBody>
          <a:bodyPr vert="horz" wrap="square" lIns="0" tIns="71438" rIns="0" bIns="0" rtlCol="0">
            <a:spAutoFit/>
          </a:bodyPr>
          <a:lstStyle/>
          <a:p>
            <a:pPr marL="155818">
              <a:spcBef>
                <a:spcPts val="562"/>
              </a:spcBef>
              <a:tabLst>
                <a:tab pos="975087" algn="l"/>
              </a:tabLst>
            </a:pPr>
            <a:r>
              <a:rPr sz="2109" spc="53" dirty="0">
                <a:latin typeface="Arial Narrow"/>
                <a:cs typeface="Arial Narrow"/>
              </a:rPr>
              <a:t>horse?	</a:t>
            </a:r>
            <a:r>
              <a:rPr sz="2109" spc="32" dirty="0">
                <a:latin typeface="Arial Narrow"/>
                <a:cs typeface="Arial Narrow"/>
              </a:rPr>
              <a:t>-0.3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462191" y="4259461"/>
            <a:ext cx="26431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28" dirty="0">
                <a:latin typeface="Arial Narrow"/>
                <a:cs typeface="Arial Narrow"/>
              </a:rPr>
              <a:t>...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460504" y="5206008"/>
            <a:ext cx="26431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28" dirty="0">
                <a:latin typeface="Arial Narrow"/>
                <a:cs typeface="Arial Narrow"/>
              </a:rPr>
              <a:t>...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536157" y="4262086"/>
            <a:ext cx="1230064" cy="756791"/>
          </a:xfrm>
          <a:custGeom>
            <a:avLst/>
            <a:gdLst/>
            <a:ahLst/>
            <a:cxnLst/>
            <a:rect l="l" t="t" r="r" b="b"/>
            <a:pathLst>
              <a:path w="1749425" h="1076325">
                <a:moveTo>
                  <a:pt x="1749005" y="0"/>
                </a:moveTo>
                <a:lnTo>
                  <a:pt x="1738198" y="6654"/>
                </a:lnTo>
                <a:lnTo>
                  <a:pt x="0" y="1075766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0" name="object 120"/>
          <p:cNvSpPr/>
          <p:nvPr/>
        </p:nvSpPr>
        <p:spPr>
          <a:xfrm>
            <a:off x="4717616" y="4233083"/>
            <a:ext cx="95548" cy="81707"/>
          </a:xfrm>
          <a:custGeom>
            <a:avLst/>
            <a:gdLst/>
            <a:ahLst/>
            <a:cxnLst/>
            <a:rect l="l" t="t" r="r" b="b"/>
            <a:pathLst>
              <a:path w="135890" h="116204">
                <a:moveTo>
                  <a:pt x="135788" y="0"/>
                </a:moveTo>
                <a:lnTo>
                  <a:pt x="0" y="11950"/>
                </a:lnTo>
                <a:lnTo>
                  <a:pt x="57899" y="47904"/>
                </a:lnTo>
                <a:lnTo>
                  <a:pt x="63868" y="115798"/>
                </a:lnTo>
                <a:lnTo>
                  <a:pt x="135788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1" name="object 121"/>
          <p:cNvSpPr/>
          <p:nvPr/>
        </p:nvSpPr>
        <p:spPr>
          <a:xfrm>
            <a:off x="3531397" y="5026092"/>
            <a:ext cx="1240334" cy="0"/>
          </a:xfrm>
          <a:custGeom>
            <a:avLst/>
            <a:gdLst/>
            <a:ahLst/>
            <a:cxnLst/>
            <a:rect l="l" t="t" r="r" b="b"/>
            <a:pathLst>
              <a:path w="1764029">
                <a:moveTo>
                  <a:pt x="1763763" y="0"/>
                </a:moveTo>
                <a:lnTo>
                  <a:pt x="1751063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2" name="object 122"/>
          <p:cNvSpPr/>
          <p:nvPr/>
        </p:nvSpPr>
        <p:spPr>
          <a:xfrm>
            <a:off x="4741181" y="4983230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59"/>
                </a:ln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3" name="object 123"/>
          <p:cNvSpPr txBox="1"/>
          <p:nvPr/>
        </p:nvSpPr>
        <p:spPr>
          <a:xfrm>
            <a:off x="7911614" y="3071670"/>
            <a:ext cx="831800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marR="3572" indent="-9376">
              <a:lnSpc>
                <a:spcPct val="105600"/>
              </a:lnSpc>
            </a:pPr>
            <a:r>
              <a:rPr sz="2109" spc="39" dirty="0">
                <a:latin typeface="Arial Narrow"/>
                <a:cs typeface="Arial Narrow"/>
              </a:rPr>
              <a:t>Classify  </a:t>
            </a:r>
            <a:r>
              <a:rPr sz="2109" spc="80" dirty="0">
                <a:latin typeface="Arial Narrow"/>
                <a:cs typeface="Arial Narrow"/>
              </a:rPr>
              <a:t>regions</a:t>
            </a:r>
            <a:endParaRPr sz="2109">
              <a:latin typeface="Arial Narrow"/>
              <a:cs typeface="Arial Narrow"/>
            </a:endParaRPr>
          </a:p>
        </p:txBody>
      </p:sp>
      <p:sp>
        <p:nvSpPr>
          <p:cNvPr id="124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125" name="Slide Number Placeholder 124">
            <a:extLst>
              <a:ext uri="{FF2B5EF4-FFF2-40B4-BE49-F238E27FC236}">
                <a16:creationId xmlns:a16="http://schemas.microsoft.com/office/drawing/2014/main" id="{5FA84D85-B831-4B46-AB1B-E46C8A83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21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/>
          <p:nvPr/>
        </p:nvSpPr>
        <p:spPr>
          <a:xfrm>
            <a:off x="3233725" y="2143125"/>
            <a:ext cx="2596307" cy="141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112" dirty="0">
                <a:latin typeface="Arial Narrow"/>
                <a:cs typeface="Arial Narrow"/>
              </a:rPr>
              <a:t>Linear</a:t>
            </a:r>
            <a:r>
              <a:rPr sz="2953" spc="-116" dirty="0">
                <a:latin typeface="Arial Narrow"/>
                <a:cs typeface="Arial Narrow"/>
              </a:rPr>
              <a:t> </a:t>
            </a:r>
            <a:r>
              <a:rPr sz="2953" spc="95" dirty="0">
                <a:latin typeface="Arial Narrow"/>
                <a:cs typeface="Arial Narrow"/>
              </a:rPr>
              <a:t>regression</a:t>
            </a:r>
            <a:endParaRPr sz="2953" dirty="0">
              <a:latin typeface="Arial Narrow"/>
              <a:cs typeface="Arial Narrow"/>
            </a:endParaRPr>
          </a:p>
          <a:p>
            <a:pPr>
              <a:spcBef>
                <a:spcPts val="7"/>
              </a:spcBef>
            </a:pPr>
            <a:endParaRPr sz="3269" dirty="0">
              <a:latin typeface="Times New Roman"/>
              <a:cs typeface="Times New Roman"/>
            </a:endParaRPr>
          </a:p>
          <a:p>
            <a:pPr algn="ctr"/>
            <a:r>
              <a:rPr sz="2953" spc="229" dirty="0">
                <a:latin typeface="Arial Narrow"/>
                <a:cs typeface="Arial Narrow"/>
              </a:rPr>
              <a:t>on </a:t>
            </a:r>
            <a:r>
              <a:rPr sz="2953" spc="56" dirty="0">
                <a:latin typeface="Arial Narrow"/>
                <a:cs typeface="Arial Narrow"/>
              </a:rPr>
              <a:t>CNN</a:t>
            </a:r>
            <a:r>
              <a:rPr lang="en-US" sz="2953" spc="56" dirty="0">
                <a:latin typeface="Arial Narrow"/>
                <a:cs typeface="Arial Narrow"/>
              </a:rPr>
              <a:t> </a:t>
            </a:r>
            <a:r>
              <a:rPr sz="2953" spc="-450" dirty="0">
                <a:latin typeface="Arial Narrow"/>
                <a:cs typeface="Arial Narrow"/>
              </a:rPr>
              <a:t> </a:t>
            </a:r>
            <a:r>
              <a:rPr sz="2953" spc="102" dirty="0">
                <a:latin typeface="Arial Narrow"/>
                <a:cs typeface="Arial Narrow"/>
              </a:rPr>
              <a:t>features</a:t>
            </a:r>
            <a:endParaRPr sz="2953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91" dirty="0"/>
              <a:t>Step </a:t>
            </a:r>
            <a:r>
              <a:rPr spc="-56" dirty="0"/>
              <a:t>4: </a:t>
            </a:r>
            <a:r>
              <a:rPr spc="46" dirty="0"/>
              <a:t>Object </a:t>
            </a:r>
            <a:r>
              <a:rPr spc="77" dirty="0"/>
              <a:t>proposal</a:t>
            </a:r>
            <a:r>
              <a:rPr spc="-485" dirty="0"/>
              <a:t> </a:t>
            </a:r>
            <a:r>
              <a:rPr spc="25" dirty="0"/>
              <a:t>refinement</a:t>
            </a:r>
          </a:p>
        </p:txBody>
      </p:sp>
      <p:sp>
        <p:nvSpPr>
          <p:cNvPr id="5" name="object 5"/>
          <p:cNvSpPr/>
          <p:nvPr/>
        </p:nvSpPr>
        <p:spPr>
          <a:xfrm>
            <a:off x="638759" y="1728313"/>
            <a:ext cx="2232618" cy="223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647922" y="1727421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1250156" y="1777008"/>
            <a:ext cx="1062633" cy="16787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1303735" y="1812726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 txBox="1"/>
          <p:nvPr/>
        </p:nvSpPr>
        <p:spPr>
          <a:xfrm>
            <a:off x="1060490" y="4093254"/>
            <a:ext cx="1370707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79471">
              <a:lnSpc>
                <a:spcPct val="103200"/>
              </a:lnSpc>
            </a:pPr>
            <a:r>
              <a:rPr sz="2953" spc="130" dirty="0">
                <a:latin typeface="Arial Narrow"/>
                <a:cs typeface="Arial Narrow"/>
              </a:rPr>
              <a:t>Original  </a:t>
            </a:r>
            <a:r>
              <a:rPr sz="2953" spc="243" dirty="0">
                <a:latin typeface="Arial Narrow"/>
                <a:cs typeface="Arial Narrow"/>
              </a:rPr>
              <a:t>p</a:t>
            </a:r>
            <a:r>
              <a:rPr sz="2953" spc="112" dirty="0">
                <a:latin typeface="Arial Narrow"/>
                <a:cs typeface="Arial Narrow"/>
              </a:rPr>
              <a:t>r</a:t>
            </a:r>
            <a:r>
              <a:rPr sz="2953" spc="165" dirty="0">
                <a:latin typeface="Arial Narrow"/>
                <a:cs typeface="Arial Narrow"/>
              </a:rPr>
              <a:t>oposal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93024" y="1728313"/>
            <a:ext cx="2232618" cy="2232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6202190" y="1727421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6554391" y="1777008"/>
            <a:ext cx="1366242" cy="1982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6607969" y="1812727"/>
            <a:ext cx="1268016" cy="1884164"/>
          </a:xfrm>
          <a:custGeom>
            <a:avLst/>
            <a:gdLst/>
            <a:ahLst/>
            <a:cxnLst/>
            <a:rect l="l" t="t" r="r" b="b"/>
            <a:pathLst>
              <a:path w="1803400" h="2679700">
                <a:moveTo>
                  <a:pt x="0" y="0"/>
                </a:moveTo>
                <a:lnTo>
                  <a:pt x="1803400" y="0"/>
                </a:lnTo>
                <a:lnTo>
                  <a:pt x="1803400" y="2679700"/>
                </a:lnTo>
                <a:lnTo>
                  <a:pt x="0" y="26797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 txBox="1"/>
          <p:nvPr/>
        </p:nvSpPr>
        <p:spPr>
          <a:xfrm>
            <a:off x="5668119" y="4093254"/>
            <a:ext cx="315218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835343">
              <a:lnSpc>
                <a:spcPct val="103200"/>
              </a:lnSpc>
            </a:pPr>
            <a:r>
              <a:rPr sz="2953" spc="141" dirty="0">
                <a:latin typeface="Arial Narrow"/>
                <a:cs typeface="Arial Narrow"/>
              </a:rPr>
              <a:t>Predicted  </a:t>
            </a:r>
            <a:r>
              <a:rPr sz="2953" spc="176" dirty="0">
                <a:latin typeface="Arial Narrow"/>
                <a:cs typeface="Arial Narrow"/>
              </a:rPr>
              <a:t>object </a:t>
            </a:r>
            <a:r>
              <a:rPr sz="2953" spc="204" dirty="0">
                <a:latin typeface="Arial Narrow"/>
                <a:cs typeface="Arial Narrow"/>
              </a:rPr>
              <a:t>bounding</a:t>
            </a:r>
            <a:r>
              <a:rPr sz="2953" spc="-387" dirty="0">
                <a:latin typeface="Arial Narrow"/>
                <a:cs typeface="Arial Narrow"/>
              </a:rPr>
              <a:t> </a:t>
            </a:r>
            <a:r>
              <a:rPr sz="2953" spc="148" dirty="0">
                <a:latin typeface="Arial Narrow"/>
                <a:cs typeface="Arial Narrow"/>
              </a:rPr>
              <a:t>box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28816" y="2848436"/>
            <a:ext cx="2944118" cy="0"/>
          </a:xfrm>
          <a:custGeom>
            <a:avLst/>
            <a:gdLst/>
            <a:ahLst/>
            <a:cxnLst/>
            <a:rect l="l" t="t" r="r" b="b"/>
            <a:pathLst>
              <a:path w="4187190">
                <a:moveTo>
                  <a:pt x="4186821" y="0"/>
                </a:moveTo>
                <a:lnTo>
                  <a:pt x="4174121" y="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5942314" y="2805574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 txBox="1"/>
          <p:nvPr/>
        </p:nvSpPr>
        <p:spPr>
          <a:xfrm>
            <a:off x="2664306" y="5893594"/>
            <a:ext cx="380627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165" dirty="0">
                <a:latin typeface="Arial Narrow"/>
                <a:cs typeface="Arial Narrow"/>
              </a:rPr>
              <a:t>Bounding-box</a:t>
            </a:r>
            <a:r>
              <a:rPr sz="2953" spc="-109" dirty="0">
                <a:latin typeface="Arial Narrow"/>
                <a:cs typeface="Arial Narrow"/>
              </a:rPr>
              <a:t> </a:t>
            </a:r>
            <a:r>
              <a:rPr sz="2953" spc="95" dirty="0">
                <a:latin typeface="Arial Narrow"/>
                <a:cs typeface="Arial Narrow"/>
              </a:rPr>
              <a:t>regression</a:t>
            </a:r>
            <a:endParaRPr sz="2953">
              <a:latin typeface="Arial Narrow"/>
              <a:cs typeface="Arial Narrow"/>
            </a:endParaRPr>
          </a:p>
        </p:txBody>
      </p:sp>
      <p:sp>
        <p:nvSpPr>
          <p:cNvPr id="18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62845A3-3880-482D-8B63-4DD13EB0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90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7171" y="1120177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507584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4869"/>
            <a:r>
              <a:rPr spc="35" dirty="0"/>
              <a:t>R-CNN </a:t>
            </a:r>
            <a:r>
              <a:rPr spc="70" dirty="0"/>
              <a:t>on </a:t>
            </a:r>
            <a:r>
              <a:rPr spc="39" dirty="0"/>
              <a:t>ImageNet</a:t>
            </a:r>
            <a:r>
              <a:rPr spc="-429" dirty="0"/>
              <a:t> </a:t>
            </a:r>
            <a:r>
              <a:rPr spc="39" dirty="0"/>
              <a:t>detection</a:t>
            </a:r>
          </a:p>
        </p:txBody>
      </p:sp>
      <p:sp>
        <p:nvSpPr>
          <p:cNvPr id="4" name="object 4"/>
          <p:cNvSpPr/>
          <p:nvPr/>
        </p:nvSpPr>
        <p:spPr>
          <a:xfrm>
            <a:off x="1303734" y="1223717"/>
            <a:ext cx="6527602" cy="5172075"/>
          </a:xfrm>
          <a:custGeom>
            <a:avLst/>
            <a:gdLst/>
            <a:ahLst/>
            <a:cxnLst/>
            <a:rect l="l" t="t" r="r" b="b"/>
            <a:pathLst>
              <a:path w="9283700" h="7355840">
                <a:moveTo>
                  <a:pt x="0" y="7355611"/>
                </a:moveTo>
                <a:lnTo>
                  <a:pt x="9283700" y="7355611"/>
                </a:lnTo>
                <a:lnTo>
                  <a:pt x="9283700" y="0"/>
                </a:lnTo>
                <a:lnTo>
                  <a:pt x="0" y="0"/>
                </a:lnTo>
                <a:lnTo>
                  <a:pt x="0" y="7355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2640812" y="1615399"/>
            <a:ext cx="4976068" cy="4262140"/>
          </a:xfrm>
          <a:custGeom>
            <a:avLst/>
            <a:gdLst/>
            <a:ahLst/>
            <a:cxnLst/>
            <a:rect l="l" t="t" r="r" b="b"/>
            <a:pathLst>
              <a:path w="7077075" h="6061709">
                <a:moveTo>
                  <a:pt x="0" y="6061214"/>
                </a:moveTo>
                <a:lnTo>
                  <a:pt x="7076465" y="6061214"/>
                </a:lnTo>
                <a:lnTo>
                  <a:pt x="7076465" y="0"/>
                </a:lnTo>
                <a:lnTo>
                  <a:pt x="0" y="0"/>
                </a:lnTo>
                <a:lnTo>
                  <a:pt x="0" y="6061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2640811" y="1615409"/>
            <a:ext cx="4976068" cy="4262140"/>
          </a:xfrm>
          <a:custGeom>
            <a:avLst/>
            <a:gdLst/>
            <a:ahLst/>
            <a:cxnLst/>
            <a:rect l="l" t="t" r="r" b="b"/>
            <a:pathLst>
              <a:path w="7077075" h="6061709">
                <a:moveTo>
                  <a:pt x="0" y="6061206"/>
                </a:moveTo>
                <a:lnTo>
                  <a:pt x="0" y="0"/>
                </a:lnTo>
                <a:lnTo>
                  <a:pt x="7076474" y="0"/>
                </a:lnTo>
                <a:lnTo>
                  <a:pt x="7076474" y="6061206"/>
                </a:lnTo>
                <a:lnTo>
                  <a:pt x="0" y="6061206"/>
                </a:lnTo>
              </a:path>
            </a:pathLst>
          </a:custGeom>
          <a:ln w="88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640810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640810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3635324" y="1615409"/>
            <a:ext cx="0" cy="42863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568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3635324" y="1998778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5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3635324" y="2424742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69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3635324" y="2850715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74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3635324" y="3276697"/>
            <a:ext cx="0" cy="2600771"/>
          </a:xfrm>
          <a:custGeom>
            <a:avLst/>
            <a:gdLst/>
            <a:ahLst/>
            <a:cxnLst/>
            <a:rect l="l" t="t" r="r" b="b"/>
            <a:pathLst>
              <a:path h="3698875">
                <a:moveTo>
                  <a:pt x="0" y="0"/>
                </a:moveTo>
                <a:lnTo>
                  <a:pt x="0" y="3698487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3635324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4630859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4630859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5625373" y="1615409"/>
            <a:ext cx="0" cy="3682157"/>
          </a:xfrm>
          <a:custGeom>
            <a:avLst/>
            <a:gdLst/>
            <a:ahLst/>
            <a:cxnLst/>
            <a:rect l="l" t="t" r="r" b="b"/>
            <a:pathLst>
              <a:path h="5236845">
                <a:moveTo>
                  <a:pt x="0" y="0"/>
                </a:moveTo>
                <a:lnTo>
                  <a:pt x="0" y="523668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5625373" y="5816934"/>
            <a:ext cx="0" cy="6027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705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5625373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6620908" y="1615409"/>
            <a:ext cx="0" cy="3682157"/>
          </a:xfrm>
          <a:custGeom>
            <a:avLst/>
            <a:gdLst/>
            <a:ahLst/>
            <a:cxnLst/>
            <a:rect l="l" t="t" r="r" b="b"/>
            <a:pathLst>
              <a:path h="5236845">
                <a:moveTo>
                  <a:pt x="0" y="0"/>
                </a:moveTo>
                <a:lnTo>
                  <a:pt x="0" y="523668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6620908" y="5816934"/>
            <a:ext cx="0" cy="6027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705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6620908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7616456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7616456" y="1615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2640811" y="5877195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2640811" y="1615409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2640810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7616456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2640811" y="5877195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2640810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2640810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2640810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 txBox="1"/>
          <p:nvPr/>
        </p:nvSpPr>
        <p:spPr>
          <a:xfrm>
            <a:off x="2585799" y="5901002"/>
            <a:ext cx="11117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0</a:t>
            </a:r>
            <a:endParaRPr sz="1547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35324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3635324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4630859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4630859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5625373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5625373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6620908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1" name="object 41"/>
          <p:cNvSpPr/>
          <p:nvPr/>
        </p:nvSpPr>
        <p:spPr>
          <a:xfrm>
            <a:off x="6620908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2" name="object 42"/>
          <p:cNvSpPr/>
          <p:nvPr/>
        </p:nvSpPr>
        <p:spPr>
          <a:xfrm>
            <a:off x="7616456" y="5827326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3" name="object 43"/>
          <p:cNvSpPr/>
          <p:nvPr/>
        </p:nvSpPr>
        <p:spPr>
          <a:xfrm>
            <a:off x="7616456" y="1615409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4" name="object 44"/>
          <p:cNvSpPr txBox="1"/>
          <p:nvPr/>
        </p:nvSpPr>
        <p:spPr>
          <a:xfrm>
            <a:off x="7450363" y="5901002"/>
            <a:ext cx="389900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100</a:t>
            </a:r>
            <a:endParaRPr sz="1547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640810" y="56631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6" name="object 46"/>
          <p:cNvSpPr/>
          <p:nvPr/>
        </p:nvSpPr>
        <p:spPr>
          <a:xfrm>
            <a:off x="7566628" y="5663169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7" name="object 47"/>
          <p:cNvSpPr txBox="1"/>
          <p:nvPr/>
        </p:nvSpPr>
        <p:spPr>
          <a:xfrm>
            <a:off x="1635929" y="5540484"/>
            <a:ext cx="913954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UIUC−IFP</a:t>
            </a:r>
            <a:endParaRPr sz="1547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640810" y="52372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9" name="object 49"/>
          <p:cNvSpPr/>
          <p:nvPr/>
        </p:nvSpPr>
        <p:spPr>
          <a:xfrm>
            <a:off x="7566628" y="5237201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0" name="object 50"/>
          <p:cNvSpPr txBox="1"/>
          <p:nvPr/>
        </p:nvSpPr>
        <p:spPr>
          <a:xfrm>
            <a:off x="2084391" y="5114511"/>
            <a:ext cx="46523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7" dirty="0">
                <a:latin typeface="Arial"/>
                <a:cs typeface="Arial"/>
              </a:rPr>
              <a:t>Delta</a:t>
            </a:r>
            <a:endParaRPr sz="1547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40810" y="48112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2" name="object 52"/>
          <p:cNvSpPr/>
          <p:nvPr/>
        </p:nvSpPr>
        <p:spPr>
          <a:xfrm>
            <a:off x="7566628" y="4811228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3" name="object 53"/>
          <p:cNvSpPr txBox="1"/>
          <p:nvPr/>
        </p:nvSpPr>
        <p:spPr>
          <a:xfrm>
            <a:off x="1475022" y="4688545"/>
            <a:ext cx="10746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latin typeface="Arial"/>
                <a:cs typeface="Arial"/>
              </a:rPr>
              <a:t>GPU_UCLA</a:t>
            </a:r>
            <a:endParaRPr sz="1547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40810" y="43852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5" name="object 55"/>
          <p:cNvSpPr/>
          <p:nvPr/>
        </p:nvSpPr>
        <p:spPr>
          <a:xfrm>
            <a:off x="7566628" y="4385253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6" name="object 56"/>
          <p:cNvSpPr txBox="1"/>
          <p:nvPr/>
        </p:nvSpPr>
        <p:spPr>
          <a:xfrm>
            <a:off x="1353563" y="4262570"/>
            <a:ext cx="119657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SYSU_Vision</a:t>
            </a:r>
            <a:endParaRPr sz="1547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640810" y="39592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8" name="object 58"/>
          <p:cNvSpPr/>
          <p:nvPr/>
        </p:nvSpPr>
        <p:spPr>
          <a:xfrm>
            <a:off x="7566628" y="3959290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9" name="object 59"/>
          <p:cNvSpPr txBox="1"/>
          <p:nvPr/>
        </p:nvSpPr>
        <p:spPr>
          <a:xfrm>
            <a:off x="1698216" y="3836595"/>
            <a:ext cx="875556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Toronto</a:t>
            </a:r>
            <a:r>
              <a:rPr sz="1547" spc="-63" dirty="0">
                <a:latin typeface="Arial"/>
                <a:cs typeface="Arial"/>
              </a:rPr>
              <a:t> </a:t>
            </a:r>
            <a:r>
              <a:rPr sz="1547" spc="14" dirty="0">
                <a:latin typeface="Arial"/>
                <a:cs typeface="Arial"/>
              </a:rPr>
              <a:t>A</a:t>
            </a:r>
            <a:endParaRPr sz="1547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640810" y="35322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1" name="object 61"/>
          <p:cNvSpPr/>
          <p:nvPr/>
        </p:nvSpPr>
        <p:spPr>
          <a:xfrm>
            <a:off x="7566628" y="3532280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 txBox="1"/>
          <p:nvPr/>
        </p:nvSpPr>
        <p:spPr>
          <a:xfrm>
            <a:off x="1353563" y="3409584"/>
            <a:ext cx="120729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*OverFeat</a:t>
            </a:r>
            <a:r>
              <a:rPr sz="1547" spc="-56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(1)</a:t>
            </a:r>
            <a:endParaRPr sz="1547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640810" y="31063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4" name="object 64"/>
          <p:cNvSpPr/>
          <p:nvPr/>
        </p:nvSpPr>
        <p:spPr>
          <a:xfrm>
            <a:off x="7566628" y="3106305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5" name="object 65"/>
          <p:cNvSpPr txBox="1"/>
          <p:nvPr/>
        </p:nvSpPr>
        <p:spPr>
          <a:xfrm>
            <a:off x="1624510" y="2983621"/>
            <a:ext cx="9246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*NEC−</a:t>
            </a:r>
            <a:r>
              <a:rPr sz="1547" spc="14" dirty="0">
                <a:latin typeface="Arial"/>
                <a:cs typeface="Arial"/>
              </a:rPr>
              <a:t>MU</a:t>
            </a:r>
            <a:endParaRPr sz="1547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640810" y="26803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7" name="object 67"/>
          <p:cNvSpPr/>
          <p:nvPr/>
        </p:nvSpPr>
        <p:spPr>
          <a:xfrm>
            <a:off x="7566628" y="2680329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8" name="object 68"/>
          <p:cNvSpPr txBox="1"/>
          <p:nvPr/>
        </p:nvSpPr>
        <p:spPr>
          <a:xfrm>
            <a:off x="1303734" y="2557646"/>
            <a:ext cx="139323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latin typeface="Arial"/>
                <a:cs typeface="Arial"/>
              </a:rPr>
              <a:t>UvA</a:t>
            </a:r>
            <a:r>
              <a:rPr sz="1547" spc="11" dirty="0">
                <a:latin typeface="Arial"/>
                <a:cs typeface="Arial"/>
              </a:rPr>
              <a:t>−Euvision</a:t>
            </a:r>
            <a:endParaRPr sz="1547" dirty="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640810" y="22543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0" name="object 70"/>
          <p:cNvSpPr/>
          <p:nvPr/>
        </p:nvSpPr>
        <p:spPr>
          <a:xfrm>
            <a:off x="7566628" y="2254366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1" name="object 71"/>
          <p:cNvSpPr txBox="1"/>
          <p:nvPr/>
        </p:nvSpPr>
        <p:spPr>
          <a:xfrm>
            <a:off x="1353563" y="2131671"/>
            <a:ext cx="120729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*OverFeat</a:t>
            </a:r>
            <a:r>
              <a:rPr sz="1547" spc="-56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(2)</a:t>
            </a:r>
            <a:endParaRPr sz="1547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640810" y="18283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3" name="object 73"/>
          <p:cNvSpPr/>
          <p:nvPr/>
        </p:nvSpPr>
        <p:spPr>
          <a:xfrm>
            <a:off x="7566628" y="1828391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4" name="object 74"/>
          <p:cNvSpPr txBox="1"/>
          <p:nvPr/>
        </p:nvSpPr>
        <p:spPr>
          <a:xfrm>
            <a:off x="1458413" y="1705708"/>
            <a:ext cx="109120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latin typeface="Arial"/>
                <a:cs typeface="Arial"/>
              </a:rPr>
              <a:t>*R−CNN</a:t>
            </a:r>
            <a:r>
              <a:rPr sz="1547" spc="-67" dirty="0">
                <a:latin typeface="Arial"/>
                <a:cs typeface="Arial"/>
              </a:rPr>
              <a:t> </a:t>
            </a:r>
            <a:r>
              <a:rPr sz="1547" spc="14" dirty="0">
                <a:latin typeface="Arial"/>
                <a:cs typeface="Arial"/>
              </a:rPr>
              <a:t>BB</a:t>
            </a:r>
            <a:endParaRPr sz="1547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640811" y="5877195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6" name="object 76"/>
          <p:cNvSpPr/>
          <p:nvPr/>
        </p:nvSpPr>
        <p:spPr>
          <a:xfrm>
            <a:off x="2640811" y="1615409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7" name="object 77"/>
          <p:cNvSpPr/>
          <p:nvPr/>
        </p:nvSpPr>
        <p:spPr>
          <a:xfrm>
            <a:off x="2640810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8" name="object 78"/>
          <p:cNvSpPr/>
          <p:nvPr/>
        </p:nvSpPr>
        <p:spPr>
          <a:xfrm>
            <a:off x="7616456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9" name="object 79"/>
          <p:cNvSpPr/>
          <p:nvPr/>
        </p:nvSpPr>
        <p:spPr>
          <a:xfrm>
            <a:off x="2640812" y="5492785"/>
            <a:ext cx="49113" cy="341114"/>
          </a:xfrm>
          <a:custGeom>
            <a:avLst/>
            <a:gdLst/>
            <a:ahLst/>
            <a:cxnLst/>
            <a:rect l="l" t="t" r="r" b="b"/>
            <a:pathLst>
              <a:path w="69850" h="485140">
                <a:moveTo>
                  <a:pt x="0" y="484658"/>
                </a:moveTo>
                <a:lnTo>
                  <a:pt x="69393" y="484658"/>
                </a:lnTo>
                <a:lnTo>
                  <a:pt x="69393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0" name="object 80"/>
          <p:cNvSpPr/>
          <p:nvPr/>
        </p:nvSpPr>
        <p:spPr>
          <a:xfrm>
            <a:off x="2640810" y="5492784"/>
            <a:ext cx="49113" cy="341114"/>
          </a:xfrm>
          <a:custGeom>
            <a:avLst/>
            <a:gdLst/>
            <a:ahLst/>
            <a:cxnLst/>
            <a:rect l="l" t="t" r="r" b="b"/>
            <a:pathLst>
              <a:path w="69850" h="485140">
                <a:moveTo>
                  <a:pt x="0" y="484658"/>
                </a:moveTo>
                <a:lnTo>
                  <a:pt x="69397" y="484658"/>
                </a:lnTo>
                <a:lnTo>
                  <a:pt x="69397" y="0"/>
                </a:lnTo>
                <a:lnTo>
                  <a:pt x="0" y="0"/>
                </a:lnTo>
                <a:lnTo>
                  <a:pt x="0" y="484658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1" name="object 81"/>
          <p:cNvSpPr/>
          <p:nvPr/>
        </p:nvSpPr>
        <p:spPr>
          <a:xfrm>
            <a:off x="2640812" y="5066812"/>
            <a:ext cx="303163" cy="341114"/>
          </a:xfrm>
          <a:custGeom>
            <a:avLst/>
            <a:gdLst/>
            <a:ahLst/>
            <a:cxnLst/>
            <a:rect l="l" t="t" r="r" b="b"/>
            <a:pathLst>
              <a:path w="431164" h="485140">
                <a:moveTo>
                  <a:pt x="0" y="484658"/>
                </a:moveTo>
                <a:lnTo>
                  <a:pt x="431118" y="484658"/>
                </a:lnTo>
                <a:lnTo>
                  <a:pt x="431118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2" name="object 82"/>
          <p:cNvSpPr/>
          <p:nvPr/>
        </p:nvSpPr>
        <p:spPr>
          <a:xfrm>
            <a:off x="2640811" y="5066811"/>
            <a:ext cx="303163" cy="341114"/>
          </a:xfrm>
          <a:custGeom>
            <a:avLst/>
            <a:gdLst/>
            <a:ahLst/>
            <a:cxnLst/>
            <a:rect l="l" t="t" r="r" b="b"/>
            <a:pathLst>
              <a:path w="431164" h="485140">
                <a:moveTo>
                  <a:pt x="0" y="484658"/>
                </a:moveTo>
                <a:lnTo>
                  <a:pt x="431125" y="484658"/>
                </a:lnTo>
                <a:lnTo>
                  <a:pt x="431125" y="0"/>
                </a:lnTo>
                <a:lnTo>
                  <a:pt x="0" y="0"/>
                </a:lnTo>
                <a:lnTo>
                  <a:pt x="0" y="484658"/>
                </a:lnTo>
              </a:path>
            </a:pathLst>
          </a:custGeom>
          <a:ln w="88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3" name="object 83"/>
          <p:cNvSpPr/>
          <p:nvPr/>
        </p:nvSpPr>
        <p:spPr>
          <a:xfrm>
            <a:off x="2640812" y="4640843"/>
            <a:ext cx="487114" cy="341114"/>
          </a:xfrm>
          <a:custGeom>
            <a:avLst/>
            <a:gdLst/>
            <a:ahLst/>
            <a:cxnLst/>
            <a:rect l="l" t="t" r="r" b="b"/>
            <a:pathLst>
              <a:path w="692785" h="485140">
                <a:moveTo>
                  <a:pt x="0" y="484666"/>
                </a:moveTo>
                <a:lnTo>
                  <a:pt x="692443" y="484666"/>
                </a:lnTo>
                <a:lnTo>
                  <a:pt x="692443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4" name="object 84"/>
          <p:cNvSpPr/>
          <p:nvPr/>
        </p:nvSpPr>
        <p:spPr>
          <a:xfrm>
            <a:off x="2640811" y="4640836"/>
            <a:ext cx="487114" cy="341114"/>
          </a:xfrm>
          <a:custGeom>
            <a:avLst/>
            <a:gdLst/>
            <a:ahLst/>
            <a:cxnLst/>
            <a:rect l="l" t="t" r="r" b="b"/>
            <a:pathLst>
              <a:path w="692785" h="485140">
                <a:moveTo>
                  <a:pt x="0" y="484672"/>
                </a:moveTo>
                <a:lnTo>
                  <a:pt x="692451" y="484672"/>
                </a:lnTo>
                <a:lnTo>
                  <a:pt x="692451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5" name="object 85"/>
          <p:cNvSpPr/>
          <p:nvPr/>
        </p:nvSpPr>
        <p:spPr>
          <a:xfrm>
            <a:off x="2640812" y="4214867"/>
            <a:ext cx="522387" cy="341114"/>
          </a:xfrm>
          <a:custGeom>
            <a:avLst/>
            <a:gdLst/>
            <a:ahLst/>
            <a:cxnLst/>
            <a:rect l="l" t="t" r="r" b="b"/>
            <a:pathLst>
              <a:path w="742950" h="485139">
                <a:moveTo>
                  <a:pt x="0" y="484658"/>
                </a:moveTo>
                <a:lnTo>
                  <a:pt x="742638" y="484658"/>
                </a:lnTo>
                <a:lnTo>
                  <a:pt x="742638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6" name="object 86"/>
          <p:cNvSpPr/>
          <p:nvPr/>
        </p:nvSpPr>
        <p:spPr>
          <a:xfrm>
            <a:off x="2640810" y="4214873"/>
            <a:ext cx="522387" cy="341114"/>
          </a:xfrm>
          <a:custGeom>
            <a:avLst/>
            <a:gdLst/>
            <a:ahLst/>
            <a:cxnLst/>
            <a:rect l="l" t="t" r="r" b="b"/>
            <a:pathLst>
              <a:path w="742950" h="485139">
                <a:moveTo>
                  <a:pt x="0" y="484654"/>
                </a:moveTo>
                <a:lnTo>
                  <a:pt x="742643" y="484654"/>
                </a:lnTo>
                <a:lnTo>
                  <a:pt x="742643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7" name="object 87"/>
          <p:cNvSpPr/>
          <p:nvPr/>
        </p:nvSpPr>
        <p:spPr>
          <a:xfrm>
            <a:off x="2640812" y="3788894"/>
            <a:ext cx="572392" cy="341114"/>
          </a:xfrm>
          <a:custGeom>
            <a:avLst/>
            <a:gdLst/>
            <a:ahLst/>
            <a:cxnLst/>
            <a:rect l="l" t="t" r="r" b="b"/>
            <a:pathLst>
              <a:path w="814070" h="485139">
                <a:moveTo>
                  <a:pt x="0" y="484658"/>
                </a:moveTo>
                <a:lnTo>
                  <a:pt x="813507" y="484658"/>
                </a:lnTo>
                <a:lnTo>
                  <a:pt x="813507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8" name="object 88"/>
          <p:cNvSpPr/>
          <p:nvPr/>
        </p:nvSpPr>
        <p:spPr>
          <a:xfrm>
            <a:off x="2640811" y="3788897"/>
            <a:ext cx="572392" cy="341114"/>
          </a:xfrm>
          <a:custGeom>
            <a:avLst/>
            <a:gdLst/>
            <a:ahLst/>
            <a:cxnLst/>
            <a:rect l="l" t="t" r="r" b="b"/>
            <a:pathLst>
              <a:path w="814070" h="485139">
                <a:moveTo>
                  <a:pt x="0" y="484654"/>
                </a:moveTo>
                <a:lnTo>
                  <a:pt x="813511" y="484654"/>
                </a:lnTo>
                <a:lnTo>
                  <a:pt x="813511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9" name="object 89"/>
          <p:cNvSpPr/>
          <p:nvPr/>
        </p:nvSpPr>
        <p:spPr>
          <a:xfrm>
            <a:off x="2640812" y="3361885"/>
            <a:ext cx="964406" cy="341114"/>
          </a:xfrm>
          <a:custGeom>
            <a:avLst/>
            <a:gdLst/>
            <a:ahLst/>
            <a:cxnLst/>
            <a:rect l="l" t="t" r="r" b="b"/>
            <a:pathLst>
              <a:path w="1371600" h="485139">
                <a:moveTo>
                  <a:pt x="0" y="484658"/>
                </a:moveTo>
                <a:lnTo>
                  <a:pt x="1371587" y="484658"/>
                </a:lnTo>
                <a:lnTo>
                  <a:pt x="1371587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0" name="object 90"/>
          <p:cNvSpPr/>
          <p:nvPr/>
        </p:nvSpPr>
        <p:spPr>
          <a:xfrm>
            <a:off x="2640810" y="3361887"/>
            <a:ext cx="964406" cy="341114"/>
          </a:xfrm>
          <a:custGeom>
            <a:avLst/>
            <a:gdLst/>
            <a:ahLst/>
            <a:cxnLst/>
            <a:rect l="l" t="t" r="r" b="b"/>
            <a:pathLst>
              <a:path w="1371600" h="485139">
                <a:moveTo>
                  <a:pt x="0" y="484654"/>
                </a:moveTo>
                <a:lnTo>
                  <a:pt x="1371597" y="484654"/>
                </a:lnTo>
                <a:lnTo>
                  <a:pt x="1371597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1" name="object 91"/>
          <p:cNvSpPr/>
          <p:nvPr/>
        </p:nvSpPr>
        <p:spPr>
          <a:xfrm>
            <a:off x="2640811" y="2935915"/>
            <a:ext cx="1039416" cy="341114"/>
          </a:xfrm>
          <a:custGeom>
            <a:avLst/>
            <a:gdLst/>
            <a:ahLst/>
            <a:cxnLst/>
            <a:rect l="l" t="t" r="r" b="b"/>
            <a:pathLst>
              <a:path w="1478279" h="485139">
                <a:moveTo>
                  <a:pt x="0" y="484666"/>
                </a:moveTo>
                <a:lnTo>
                  <a:pt x="1477899" y="484666"/>
                </a:lnTo>
                <a:lnTo>
                  <a:pt x="1477899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2" name="object 92"/>
          <p:cNvSpPr/>
          <p:nvPr/>
        </p:nvSpPr>
        <p:spPr>
          <a:xfrm>
            <a:off x="2640810" y="2935912"/>
            <a:ext cx="1039416" cy="341114"/>
          </a:xfrm>
          <a:custGeom>
            <a:avLst/>
            <a:gdLst/>
            <a:ahLst/>
            <a:cxnLst/>
            <a:rect l="l" t="t" r="r" b="b"/>
            <a:pathLst>
              <a:path w="1478279" h="485139">
                <a:moveTo>
                  <a:pt x="0" y="484672"/>
                </a:moveTo>
                <a:lnTo>
                  <a:pt x="1477899" y="484672"/>
                </a:lnTo>
                <a:lnTo>
                  <a:pt x="1477899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3" name="object 93"/>
          <p:cNvSpPr/>
          <p:nvPr/>
        </p:nvSpPr>
        <p:spPr>
          <a:xfrm>
            <a:off x="2640812" y="2509939"/>
            <a:ext cx="1124694" cy="341114"/>
          </a:xfrm>
          <a:custGeom>
            <a:avLst/>
            <a:gdLst/>
            <a:ahLst/>
            <a:cxnLst/>
            <a:rect l="l" t="t" r="r" b="b"/>
            <a:pathLst>
              <a:path w="1599564" h="485139">
                <a:moveTo>
                  <a:pt x="0" y="484658"/>
                </a:moveTo>
                <a:lnTo>
                  <a:pt x="1598955" y="484658"/>
                </a:lnTo>
                <a:lnTo>
                  <a:pt x="1598955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4" name="object 94"/>
          <p:cNvSpPr/>
          <p:nvPr/>
        </p:nvSpPr>
        <p:spPr>
          <a:xfrm>
            <a:off x="2640811" y="2509949"/>
            <a:ext cx="1124694" cy="341114"/>
          </a:xfrm>
          <a:custGeom>
            <a:avLst/>
            <a:gdLst/>
            <a:ahLst/>
            <a:cxnLst/>
            <a:rect l="l" t="t" r="r" b="b"/>
            <a:pathLst>
              <a:path w="1599564" h="485139">
                <a:moveTo>
                  <a:pt x="0" y="484654"/>
                </a:moveTo>
                <a:lnTo>
                  <a:pt x="1598959" y="484654"/>
                </a:lnTo>
                <a:lnTo>
                  <a:pt x="1598959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5" name="object 95"/>
          <p:cNvSpPr/>
          <p:nvPr/>
        </p:nvSpPr>
        <p:spPr>
          <a:xfrm>
            <a:off x="2640810" y="1615409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6" name="object 96"/>
          <p:cNvSpPr/>
          <p:nvPr/>
        </p:nvSpPr>
        <p:spPr>
          <a:xfrm>
            <a:off x="2640812" y="2083966"/>
            <a:ext cx="1208633" cy="341114"/>
          </a:xfrm>
          <a:custGeom>
            <a:avLst/>
            <a:gdLst/>
            <a:ahLst/>
            <a:cxnLst/>
            <a:rect l="l" t="t" r="r" b="b"/>
            <a:pathLst>
              <a:path w="1718945" h="485139">
                <a:moveTo>
                  <a:pt x="0" y="484658"/>
                </a:moveTo>
                <a:lnTo>
                  <a:pt x="1718551" y="484658"/>
                </a:lnTo>
                <a:lnTo>
                  <a:pt x="1718551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7" name="object 97"/>
          <p:cNvSpPr/>
          <p:nvPr/>
        </p:nvSpPr>
        <p:spPr>
          <a:xfrm>
            <a:off x="2640811" y="2083974"/>
            <a:ext cx="1208633" cy="341114"/>
          </a:xfrm>
          <a:custGeom>
            <a:avLst/>
            <a:gdLst/>
            <a:ahLst/>
            <a:cxnLst/>
            <a:rect l="l" t="t" r="r" b="b"/>
            <a:pathLst>
              <a:path w="1718945" h="485139">
                <a:moveTo>
                  <a:pt x="0" y="484654"/>
                </a:moveTo>
                <a:lnTo>
                  <a:pt x="1718549" y="484654"/>
                </a:lnTo>
                <a:lnTo>
                  <a:pt x="1718549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8" name="object 98"/>
          <p:cNvSpPr/>
          <p:nvPr/>
        </p:nvSpPr>
        <p:spPr>
          <a:xfrm>
            <a:off x="2640812" y="1657997"/>
            <a:ext cx="1562695" cy="341114"/>
          </a:xfrm>
          <a:custGeom>
            <a:avLst/>
            <a:gdLst/>
            <a:ahLst/>
            <a:cxnLst/>
            <a:rect l="l" t="t" r="r" b="b"/>
            <a:pathLst>
              <a:path w="2222500" h="485139">
                <a:moveTo>
                  <a:pt x="0" y="484666"/>
                </a:moveTo>
                <a:lnTo>
                  <a:pt x="2222004" y="484666"/>
                </a:lnTo>
                <a:lnTo>
                  <a:pt x="2222004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9" name="object 99"/>
          <p:cNvSpPr/>
          <p:nvPr/>
        </p:nvSpPr>
        <p:spPr>
          <a:xfrm>
            <a:off x="2640810" y="1657998"/>
            <a:ext cx="1562695" cy="341114"/>
          </a:xfrm>
          <a:custGeom>
            <a:avLst/>
            <a:gdLst/>
            <a:ahLst/>
            <a:cxnLst/>
            <a:rect l="l" t="t" r="r" b="b"/>
            <a:pathLst>
              <a:path w="2222500" h="485139">
                <a:moveTo>
                  <a:pt x="0" y="484672"/>
                </a:moveTo>
                <a:lnTo>
                  <a:pt x="2222014" y="484672"/>
                </a:lnTo>
                <a:lnTo>
                  <a:pt x="2222014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0" name="object 100"/>
          <p:cNvSpPr txBox="1"/>
          <p:nvPr/>
        </p:nvSpPr>
        <p:spPr>
          <a:xfrm>
            <a:off x="3338418" y="5901002"/>
            <a:ext cx="3588841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32" algn="ctr">
              <a:lnSpc>
                <a:spcPts val="1698"/>
              </a:lnSpc>
              <a:tabLst>
                <a:tab pos="995178" algn="l"/>
                <a:tab pos="1989910" algn="l"/>
                <a:tab pos="2985088" algn="l"/>
              </a:tabLst>
            </a:pPr>
            <a:r>
              <a:rPr sz="1547" spc="11" dirty="0">
                <a:latin typeface="Arial"/>
                <a:cs typeface="Arial"/>
              </a:rPr>
              <a:t>20	40	60	80</a:t>
            </a:r>
            <a:endParaRPr sz="1547">
              <a:latin typeface="Arial"/>
              <a:cs typeface="Arial"/>
            </a:endParaRPr>
          </a:p>
          <a:p>
            <a:pPr algn="ctr">
              <a:lnSpc>
                <a:spcPts val="1951"/>
              </a:lnSpc>
            </a:pPr>
            <a:r>
              <a:rPr sz="1758" spc="4" dirty="0">
                <a:latin typeface="Arial"/>
                <a:cs typeface="Arial"/>
              </a:rPr>
              <a:t>mean average </a:t>
            </a:r>
            <a:r>
              <a:rPr sz="1758" dirty="0">
                <a:latin typeface="Arial"/>
                <a:cs typeface="Arial"/>
              </a:rPr>
              <a:t>precision </a:t>
            </a:r>
            <a:r>
              <a:rPr sz="1758" spc="4" dirty="0">
                <a:latin typeface="Arial"/>
                <a:cs typeface="Arial"/>
              </a:rPr>
              <a:t>(mAP) </a:t>
            </a:r>
            <a:r>
              <a:rPr sz="1758" dirty="0">
                <a:latin typeface="Arial"/>
                <a:cs typeface="Arial"/>
              </a:rPr>
              <a:t>in</a:t>
            </a:r>
            <a:r>
              <a:rPr sz="1758" spc="-32" dirty="0">
                <a:latin typeface="Arial"/>
                <a:cs typeface="Arial"/>
              </a:rPr>
              <a:t> </a:t>
            </a:r>
            <a:r>
              <a:rPr sz="1758" spc="4" dirty="0">
                <a:latin typeface="Arial"/>
                <a:cs typeface="Arial"/>
              </a:rPr>
              <a:t>%</a:t>
            </a:r>
            <a:endParaRPr sz="1758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320778" y="1229043"/>
            <a:ext cx="3614738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758" spc="4" dirty="0">
                <a:latin typeface="Arial"/>
                <a:cs typeface="Arial"/>
              </a:rPr>
              <a:t>ILSVRC2013 </a:t>
            </a:r>
            <a:r>
              <a:rPr sz="1758" dirty="0">
                <a:latin typeface="Arial"/>
                <a:cs typeface="Arial"/>
              </a:rPr>
              <a:t>detection test </a:t>
            </a:r>
            <a:r>
              <a:rPr sz="1758" spc="4" dirty="0">
                <a:latin typeface="Arial"/>
                <a:cs typeface="Arial"/>
              </a:rPr>
              <a:t>set</a:t>
            </a:r>
            <a:r>
              <a:rPr sz="1758" spc="-18" dirty="0">
                <a:latin typeface="Arial"/>
                <a:cs typeface="Arial"/>
              </a:rPr>
              <a:t> </a:t>
            </a:r>
            <a:r>
              <a:rPr sz="1758" spc="4" dirty="0">
                <a:latin typeface="Arial"/>
                <a:cs typeface="Arial"/>
              </a:rPr>
              <a:t>mAP</a:t>
            </a:r>
            <a:endParaRPr sz="1758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739435" y="5537367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1.0%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993775" y="5111394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6.1%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177520" y="4685429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9.8%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212811" y="4259453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10.5%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262640" y="3833478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11.5%</a:t>
            </a:r>
            <a:endParaRPr sz="1547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655044" y="3406468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19.4%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729788" y="2980504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20.9%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814908" y="2554529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22.6%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898995" y="2128554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24.3%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251959" y="1702591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latin typeface="Arial"/>
                <a:cs typeface="Arial"/>
              </a:rPr>
              <a:t>31.4%</a:t>
            </a:r>
            <a:endParaRPr sz="1547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036763" y="5297455"/>
            <a:ext cx="2518618" cy="519708"/>
          </a:xfrm>
          <a:custGeom>
            <a:avLst/>
            <a:gdLst/>
            <a:ahLst/>
            <a:cxnLst/>
            <a:rect l="l" t="t" r="r" b="b"/>
            <a:pathLst>
              <a:path w="3582034" h="739140">
                <a:moveTo>
                  <a:pt x="0" y="738814"/>
                </a:moveTo>
                <a:lnTo>
                  <a:pt x="3581768" y="738814"/>
                </a:lnTo>
                <a:lnTo>
                  <a:pt x="3581768" y="0"/>
                </a:lnTo>
                <a:lnTo>
                  <a:pt x="0" y="0"/>
                </a:lnTo>
                <a:lnTo>
                  <a:pt x="0" y="738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3" name="object 113"/>
          <p:cNvSpPr/>
          <p:nvPr/>
        </p:nvSpPr>
        <p:spPr>
          <a:xfrm>
            <a:off x="5036768" y="5297459"/>
            <a:ext cx="2518618" cy="519708"/>
          </a:xfrm>
          <a:custGeom>
            <a:avLst/>
            <a:gdLst/>
            <a:ahLst/>
            <a:cxnLst/>
            <a:rect l="l" t="t" r="r" b="b"/>
            <a:pathLst>
              <a:path w="3582034" h="739140">
                <a:moveTo>
                  <a:pt x="0" y="738814"/>
                </a:moveTo>
                <a:lnTo>
                  <a:pt x="0" y="0"/>
                </a:lnTo>
                <a:lnTo>
                  <a:pt x="3581776" y="0"/>
                </a:lnTo>
                <a:lnTo>
                  <a:pt x="3581776" y="738814"/>
                </a:lnTo>
                <a:lnTo>
                  <a:pt x="0" y="738814"/>
                </a:lnTo>
              </a:path>
            </a:pathLst>
          </a:custGeom>
          <a:ln w="88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4" name="object 114"/>
          <p:cNvSpPr/>
          <p:nvPr/>
        </p:nvSpPr>
        <p:spPr>
          <a:xfrm>
            <a:off x="5036768" y="5816938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5" name="object 115"/>
          <p:cNvSpPr/>
          <p:nvPr/>
        </p:nvSpPr>
        <p:spPr>
          <a:xfrm>
            <a:off x="5036768" y="5297459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6" name="object 116"/>
          <p:cNvSpPr/>
          <p:nvPr/>
        </p:nvSpPr>
        <p:spPr>
          <a:xfrm>
            <a:off x="5036767" y="5297459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7" name="object 117"/>
          <p:cNvSpPr/>
          <p:nvPr/>
        </p:nvSpPr>
        <p:spPr>
          <a:xfrm>
            <a:off x="7555204" y="5297459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8" name="object 118"/>
          <p:cNvSpPr/>
          <p:nvPr/>
        </p:nvSpPr>
        <p:spPr>
          <a:xfrm>
            <a:off x="5036768" y="5816938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9" name="object 119"/>
          <p:cNvSpPr/>
          <p:nvPr/>
        </p:nvSpPr>
        <p:spPr>
          <a:xfrm>
            <a:off x="5036767" y="5297459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0" name="object 120"/>
          <p:cNvSpPr/>
          <p:nvPr/>
        </p:nvSpPr>
        <p:spPr>
          <a:xfrm>
            <a:off x="5036768" y="5816938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1" name="object 121"/>
          <p:cNvSpPr/>
          <p:nvPr/>
        </p:nvSpPr>
        <p:spPr>
          <a:xfrm>
            <a:off x="5036768" y="5297459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2" name="object 122"/>
          <p:cNvSpPr/>
          <p:nvPr/>
        </p:nvSpPr>
        <p:spPr>
          <a:xfrm>
            <a:off x="5036767" y="5297459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3" name="object 123"/>
          <p:cNvSpPr/>
          <p:nvPr/>
        </p:nvSpPr>
        <p:spPr>
          <a:xfrm>
            <a:off x="7555204" y="5297459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4" name="object 124"/>
          <p:cNvSpPr/>
          <p:nvPr/>
        </p:nvSpPr>
        <p:spPr>
          <a:xfrm>
            <a:off x="5110460" y="5345245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527080" y="260064"/>
                </a:lnTo>
                <a:lnTo>
                  <a:pt x="527080" y="0"/>
                </a:lnTo>
                <a:lnTo>
                  <a:pt x="0" y="0"/>
                </a:lnTo>
                <a:lnTo>
                  <a:pt x="0" y="2600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5" name="object 125"/>
          <p:cNvSpPr/>
          <p:nvPr/>
        </p:nvSpPr>
        <p:spPr>
          <a:xfrm>
            <a:off x="5110464" y="5345249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0" y="0"/>
                </a:lnTo>
                <a:lnTo>
                  <a:pt x="527080" y="0"/>
                </a:lnTo>
                <a:lnTo>
                  <a:pt x="527080" y="260064"/>
                </a:lnTo>
                <a:lnTo>
                  <a:pt x="0" y="26006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6" name="object 126"/>
          <p:cNvSpPr txBox="1"/>
          <p:nvPr/>
        </p:nvSpPr>
        <p:spPr>
          <a:xfrm>
            <a:off x="5519486" y="5307671"/>
            <a:ext cx="1993999" cy="485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1800"/>
              </a:lnSpc>
            </a:pPr>
            <a:r>
              <a:rPr sz="1547" spc="11" dirty="0">
                <a:latin typeface="Arial"/>
                <a:cs typeface="Arial"/>
              </a:rPr>
              <a:t>post</a:t>
            </a:r>
            <a:r>
              <a:rPr sz="1547" spc="-7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competition</a:t>
            </a:r>
            <a:r>
              <a:rPr sz="1547" spc="-7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result </a:t>
            </a:r>
            <a:r>
              <a:rPr sz="1547" spc="4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competition</a:t>
            </a:r>
            <a:r>
              <a:rPr sz="1547" spc="-18" dirty="0">
                <a:latin typeface="Arial"/>
                <a:cs typeface="Arial"/>
              </a:rPr>
              <a:t> </a:t>
            </a:r>
            <a:r>
              <a:rPr sz="1547" spc="7" dirty="0">
                <a:latin typeface="Arial"/>
                <a:cs typeface="Arial"/>
              </a:rPr>
              <a:t>result</a:t>
            </a:r>
            <a:endParaRPr sz="1547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110460" y="5585248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527080" y="260064"/>
                </a:lnTo>
                <a:lnTo>
                  <a:pt x="527080" y="0"/>
                </a:lnTo>
                <a:lnTo>
                  <a:pt x="0" y="0"/>
                </a:lnTo>
                <a:lnTo>
                  <a:pt x="0" y="26006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8" name="object 128"/>
          <p:cNvSpPr/>
          <p:nvPr/>
        </p:nvSpPr>
        <p:spPr>
          <a:xfrm>
            <a:off x="5110464" y="5585248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0" y="0"/>
                </a:lnTo>
                <a:lnTo>
                  <a:pt x="527080" y="0"/>
                </a:lnTo>
                <a:lnTo>
                  <a:pt x="527080" y="260064"/>
                </a:lnTo>
                <a:lnTo>
                  <a:pt x="0" y="26006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0" name="object 79"/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129" name="Slide Number Placeholder 128">
            <a:extLst>
              <a:ext uri="{FF2B5EF4-FFF2-40B4-BE49-F238E27FC236}">
                <a16:creationId xmlns:a16="http://schemas.microsoft.com/office/drawing/2014/main" id="{D1AB6FAE-5140-4665-880E-14678ADA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15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68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415386" y="190524"/>
                </a:moveTo>
                <a:lnTo>
                  <a:pt x="0" y="190524"/>
                </a:ln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close/>
              </a:path>
            </a:pathLst>
          </a:custGeom>
          <a:solidFill>
            <a:srgbClr val="E6E6E6">
              <a:alpha val="7999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7282" y="3623170"/>
            <a:ext cx="591820" cy="191135"/>
          </a:xfrm>
          <a:custGeom>
            <a:avLst/>
            <a:gdLst/>
            <a:ahLst/>
            <a:cxnLst/>
            <a:rect l="l" t="t" r="r" b="b"/>
            <a:pathLst>
              <a:path w="591819" h="191135">
                <a:moveTo>
                  <a:pt x="0" y="190524"/>
                </a:moveTo>
                <a:lnTo>
                  <a:pt x="176112" y="0"/>
                </a:lnTo>
                <a:lnTo>
                  <a:pt x="591486" y="0"/>
                </a:lnTo>
                <a:lnTo>
                  <a:pt x="415386" y="190524"/>
                </a:lnTo>
                <a:lnTo>
                  <a:pt x="0" y="19052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5082" y="4104324"/>
            <a:ext cx="3601492" cy="1216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5082" y="4104318"/>
            <a:ext cx="3601720" cy="1216660"/>
          </a:xfrm>
          <a:custGeom>
            <a:avLst/>
            <a:gdLst/>
            <a:ahLst/>
            <a:cxnLst/>
            <a:rect l="l" t="t" r="r" b="b"/>
            <a:pathLst>
              <a:path w="3601720" h="1216660">
                <a:moveTo>
                  <a:pt x="0" y="1216122"/>
                </a:moveTo>
                <a:lnTo>
                  <a:pt x="1124045" y="0"/>
                </a:lnTo>
                <a:lnTo>
                  <a:pt x="3601507" y="0"/>
                </a:lnTo>
                <a:lnTo>
                  <a:pt x="2477460" y="1216122"/>
                </a:lnTo>
                <a:lnTo>
                  <a:pt x="0" y="121612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8426" y="5219649"/>
            <a:ext cx="842179" cy="149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0206" y="1531699"/>
            <a:ext cx="5388807" cy="3779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4144" y="4294892"/>
            <a:ext cx="1899920" cy="288290"/>
          </a:xfrm>
          <a:custGeom>
            <a:avLst/>
            <a:gdLst/>
            <a:ahLst/>
            <a:cxnLst/>
            <a:rect l="l" t="t" r="r" b="b"/>
            <a:pathLst>
              <a:path w="1899920" h="288289">
                <a:moveTo>
                  <a:pt x="1899821" y="0"/>
                </a:moveTo>
                <a:lnTo>
                  <a:pt x="0" y="288174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49145" y="4542443"/>
            <a:ext cx="109249" cy="81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1262" y="4300918"/>
            <a:ext cx="3107055" cy="798830"/>
          </a:xfrm>
          <a:custGeom>
            <a:avLst/>
            <a:gdLst/>
            <a:ahLst/>
            <a:cxnLst/>
            <a:rect l="l" t="t" r="r" b="b"/>
            <a:pathLst>
              <a:path w="3107054" h="798829">
                <a:moveTo>
                  <a:pt x="3106728" y="0"/>
                </a:moveTo>
                <a:lnTo>
                  <a:pt x="0" y="798698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8009" y="5059617"/>
            <a:ext cx="110612" cy="79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8890" y="4043905"/>
            <a:ext cx="1722682" cy="197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44575" y="4318046"/>
            <a:ext cx="1938671" cy="1989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6907" y="4597100"/>
            <a:ext cx="699503" cy="1576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7629" y="4594272"/>
            <a:ext cx="442386" cy="196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22916" y="2376579"/>
            <a:ext cx="1233965" cy="1576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20931" y="2652804"/>
            <a:ext cx="1356840" cy="196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14581" y="2938255"/>
            <a:ext cx="785588" cy="1483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73066" y="1612998"/>
            <a:ext cx="1652050" cy="1724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70566" y="1869129"/>
            <a:ext cx="445367" cy="1300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0855" y="2198048"/>
            <a:ext cx="1023945" cy="5644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98616" y="1822989"/>
            <a:ext cx="1000380" cy="5645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19044" y="1531699"/>
            <a:ext cx="893373" cy="5653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80358" y="1116399"/>
            <a:ext cx="3493738" cy="1724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Title 10">
            <a:extLst>
              <a:ext uri="{FF2B5EF4-FFF2-40B4-BE49-F238E27FC236}">
                <a16:creationId xmlns:a16="http://schemas.microsoft.com/office/drawing/2014/main" id="{A62705EE-558C-47FA-BC29-337B3E04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5" name="object 79">
            <a:extLst>
              <a:ext uri="{FF2B5EF4-FFF2-40B4-BE49-F238E27FC236}">
                <a16:creationId xmlns:a16="http://schemas.microsoft.com/office/drawing/2014/main" id="{E0D38382-5B53-4458-92E9-64907649F135}"/>
              </a:ext>
            </a:extLst>
          </p:cNvPr>
          <p:cNvSpPr txBox="1"/>
          <p:nvPr/>
        </p:nvSpPr>
        <p:spPr>
          <a:xfrm>
            <a:off x="32210" y="6613072"/>
            <a:ext cx="9031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 et al., “</a:t>
            </a:r>
            <a:r>
              <a:rPr lang="en-US" sz="1400" i="1" spc="150" dirty="0">
                <a:cs typeface="Calibri"/>
              </a:rPr>
              <a:t>Rich </a:t>
            </a:r>
            <a:r>
              <a:rPr lang="en-US" sz="1400" i="1" spc="30" dirty="0">
                <a:cs typeface="Calibri"/>
              </a:rPr>
              <a:t>Feature </a:t>
            </a:r>
            <a:r>
              <a:rPr lang="en-US" sz="1400" i="1" spc="70" dirty="0">
                <a:cs typeface="Calibri"/>
              </a:rPr>
              <a:t>Hierarchies </a:t>
            </a:r>
            <a:r>
              <a:rPr lang="en-US" sz="1400" i="1" spc="-25" dirty="0">
                <a:cs typeface="Calibri"/>
              </a:rPr>
              <a:t>for </a:t>
            </a:r>
            <a:r>
              <a:rPr lang="en-US" sz="1400" i="1" spc="15" dirty="0">
                <a:cs typeface="Calibri"/>
              </a:rPr>
              <a:t>Accurate </a:t>
            </a:r>
            <a:r>
              <a:rPr lang="en-US" sz="1400" i="1" spc="70" dirty="0">
                <a:cs typeface="Calibri"/>
              </a:rPr>
              <a:t>Object Detection and Semantic </a:t>
            </a:r>
            <a:r>
              <a:rPr lang="en-US" sz="1400" i="1" spc="105" dirty="0">
                <a:cs typeface="Calibri"/>
              </a:rPr>
              <a:t>Segmentation”</a:t>
            </a:r>
            <a:r>
              <a:rPr lang="en-US" sz="1400" i="1" dirty="0">
                <a:cs typeface="Calibri"/>
              </a:rPr>
              <a:t>, CVPR 2014</a:t>
            </a: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7B619FDE-E2CA-434F-9AE5-DFE927E0893F}"/>
              </a:ext>
            </a:extLst>
          </p:cNvPr>
          <p:cNvSpPr txBox="1"/>
          <p:nvPr/>
        </p:nvSpPr>
        <p:spPr>
          <a:xfrm>
            <a:off x="1256142" y="3054147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3ED1CECB-5C18-4CE4-91CD-8BFBBA2C9AB3}"/>
              </a:ext>
            </a:extLst>
          </p:cNvPr>
          <p:cNvSpPr txBox="1"/>
          <p:nvPr/>
        </p:nvSpPr>
        <p:spPr>
          <a:xfrm>
            <a:off x="2400466" y="2715091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43FC7BD2-F78F-45E7-8F86-5CA55478165D}"/>
              </a:ext>
            </a:extLst>
          </p:cNvPr>
          <p:cNvSpPr txBox="1"/>
          <p:nvPr/>
        </p:nvSpPr>
        <p:spPr>
          <a:xfrm>
            <a:off x="3654349" y="2417734"/>
            <a:ext cx="723734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9220" algn="ctr"/>
            <a:r>
              <a:rPr spc="-10" dirty="0">
                <a:cs typeface="Calibri"/>
              </a:rPr>
              <a:t>Conv</a:t>
            </a:r>
            <a:endParaRPr lang="en-US" spc="-10" dirty="0">
              <a:cs typeface="Calibri"/>
            </a:endParaRPr>
          </a:p>
          <a:p>
            <a:pPr marL="109220" algn="ctr"/>
            <a:r>
              <a:rPr spc="-10" dirty="0">
                <a:cs typeface="Calibri"/>
              </a:rPr>
              <a:t>Net</a:t>
            </a:r>
            <a:endParaRPr dirty="0">
              <a:cs typeface="Calibri"/>
            </a:endParaRPr>
          </a:p>
        </p:txBody>
      </p:sp>
      <p:sp>
        <p:nvSpPr>
          <p:cNvPr id="34" name="object 73">
            <a:extLst>
              <a:ext uri="{FF2B5EF4-FFF2-40B4-BE49-F238E27FC236}">
                <a16:creationId xmlns:a16="http://schemas.microsoft.com/office/drawing/2014/main" id="{7CEAD0C2-E651-4803-9FB9-4634DEF6E233}"/>
              </a:ext>
            </a:extLst>
          </p:cNvPr>
          <p:cNvSpPr/>
          <p:nvPr/>
        </p:nvSpPr>
        <p:spPr>
          <a:xfrm>
            <a:off x="6402414" y="5745519"/>
            <a:ext cx="2108200" cy="368300"/>
          </a:xfrm>
          <a:custGeom>
            <a:avLst/>
            <a:gdLst/>
            <a:ahLst/>
            <a:cxnLst/>
            <a:rect l="l" t="t" r="r" b="b"/>
            <a:pathLst>
              <a:path w="2108200" h="368300">
                <a:moveTo>
                  <a:pt x="0" y="0"/>
                </a:moveTo>
                <a:lnTo>
                  <a:pt x="2108201" y="0"/>
                </a:lnTo>
                <a:lnTo>
                  <a:pt x="2108201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7C60C6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en-US" spc="-25" dirty="0">
                <a:cs typeface="Calibri"/>
              </a:rPr>
              <a:t>Post </a:t>
            </a:r>
            <a:r>
              <a:rPr lang="en-US" spc="-35" dirty="0">
                <a:cs typeface="Calibri"/>
              </a:rPr>
              <a:t>hoc</a:t>
            </a:r>
            <a:r>
              <a:rPr lang="en-US" spc="75" dirty="0">
                <a:cs typeface="Calibri"/>
              </a:rPr>
              <a:t> </a:t>
            </a:r>
            <a:r>
              <a:rPr lang="en-US" spc="-30" dirty="0">
                <a:cs typeface="Calibri"/>
              </a:rPr>
              <a:t>component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308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404088"/>
            <a:ext cx="7729219" cy="899733"/>
          </a:xfrm>
          <a:prstGeom prst="rect">
            <a:avLst/>
          </a:prstGeom>
        </p:spPr>
        <p:txBody>
          <a:bodyPr vert="horz" wrap="square" lIns="0" tIns="220472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What’s </a:t>
            </a:r>
            <a:r>
              <a:rPr spc="-20" dirty="0"/>
              <a:t>wrong </a:t>
            </a:r>
            <a:r>
              <a:rPr dirty="0"/>
              <a:t>with </a:t>
            </a:r>
            <a:r>
              <a:rPr spc="5" dirty="0"/>
              <a:t>slow</a:t>
            </a:r>
            <a:r>
              <a:rPr spc="-135" dirty="0"/>
              <a:t> </a:t>
            </a:r>
            <a:r>
              <a:rPr spc="55" dirty="0"/>
              <a:t>R</a:t>
            </a:r>
            <a:r>
              <a:rPr lang="en-US" spc="55" dirty="0"/>
              <a:t>-</a:t>
            </a:r>
            <a:r>
              <a:rPr spc="55" dirty="0"/>
              <a:t>CNN?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697229" y="1589478"/>
            <a:ext cx="774954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 indent="-228600">
              <a:lnSpc>
                <a:spcPct val="100000"/>
              </a:lnSpc>
              <a:buFont typeface="Arial"/>
              <a:buChar char="•"/>
              <a:tabLst>
                <a:tab pos="251460" algn="l"/>
              </a:tabLst>
            </a:pPr>
            <a:r>
              <a:rPr spc="-15" dirty="0"/>
              <a:t>Ad</a:t>
            </a:r>
            <a:r>
              <a:rPr lang="en-US" spc="-15" dirty="0"/>
              <a:t>-</a:t>
            </a:r>
            <a:r>
              <a:rPr spc="15" dirty="0"/>
              <a:t>hoc </a:t>
            </a:r>
            <a:r>
              <a:rPr spc="-30" dirty="0"/>
              <a:t>training</a:t>
            </a:r>
            <a:r>
              <a:rPr spc="60" dirty="0"/>
              <a:t> </a:t>
            </a:r>
            <a:r>
              <a:rPr spc="5" dirty="0"/>
              <a:t>objectives</a:t>
            </a:r>
          </a:p>
          <a:p>
            <a:pPr marL="70866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708660" algn="l"/>
              </a:tabLst>
            </a:pPr>
            <a:r>
              <a:rPr sz="2400" spc="-25" dirty="0">
                <a:latin typeface="Calibri"/>
                <a:cs typeface="Calibri"/>
              </a:rPr>
              <a:t>Train </a:t>
            </a:r>
            <a:r>
              <a:rPr sz="2400" spc="-105" dirty="0">
                <a:latin typeface="Calibri"/>
                <a:cs typeface="Calibri"/>
              </a:rPr>
              <a:t>post</a:t>
            </a:r>
            <a:r>
              <a:rPr lang="en-US" sz="2400" spc="-105" dirty="0">
                <a:latin typeface="Calibri"/>
                <a:cs typeface="Calibri"/>
              </a:rPr>
              <a:t>-</a:t>
            </a:r>
            <a:r>
              <a:rPr sz="2400" spc="-105" dirty="0">
                <a:latin typeface="Calibri"/>
                <a:cs typeface="Calibri"/>
              </a:rPr>
              <a:t>hoc </a:t>
            </a:r>
            <a:r>
              <a:rPr sz="2400" spc="10" dirty="0">
                <a:latin typeface="Calibri"/>
                <a:cs typeface="Calibri"/>
              </a:rPr>
              <a:t>linear </a:t>
            </a:r>
            <a:r>
              <a:rPr sz="2400" spc="15" dirty="0">
                <a:latin typeface="Calibri"/>
                <a:cs typeface="Calibri"/>
              </a:rPr>
              <a:t>SVMs </a:t>
            </a:r>
            <a:r>
              <a:rPr sz="2400" spc="5" dirty="0">
                <a:latin typeface="Calibri"/>
                <a:cs typeface="Calibri"/>
              </a:rPr>
              <a:t>(hinge</a:t>
            </a:r>
            <a:r>
              <a:rPr sz="2400" spc="-3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loss)</a:t>
            </a:r>
            <a:endParaRPr sz="2400" dirty="0">
              <a:latin typeface="Calibri"/>
              <a:cs typeface="Calibri"/>
            </a:endParaRPr>
          </a:p>
          <a:p>
            <a:pPr marL="70866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708660" algn="l"/>
              </a:tabLst>
            </a:pPr>
            <a:r>
              <a:rPr sz="2400" spc="-25" dirty="0">
                <a:latin typeface="Calibri"/>
                <a:cs typeface="Calibri"/>
              </a:rPr>
              <a:t>Train </a:t>
            </a:r>
            <a:r>
              <a:rPr sz="2400" spc="-105" dirty="0">
                <a:latin typeface="Calibri"/>
                <a:cs typeface="Calibri"/>
              </a:rPr>
              <a:t>post</a:t>
            </a:r>
            <a:r>
              <a:rPr lang="en-US" sz="2400" spc="-105" dirty="0">
                <a:latin typeface="Calibri"/>
                <a:cs typeface="Calibri"/>
              </a:rPr>
              <a:t>-</a:t>
            </a:r>
            <a:r>
              <a:rPr sz="2400" spc="-105" dirty="0">
                <a:latin typeface="Calibri"/>
                <a:cs typeface="Calibri"/>
              </a:rPr>
              <a:t>hoc </a:t>
            </a:r>
            <a:r>
              <a:rPr sz="2400" spc="-15" dirty="0">
                <a:latin typeface="Calibri"/>
                <a:cs typeface="Calibri"/>
              </a:rPr>
              <a:t>bounding</a:t>
            </a:r>
            <a:r>
              <a:rPr lang="en-US" sz="2400" spc="-15" dirty="0">
                <a:latin typeface="Calibri"/>
                <a:cs typeface="Calibri"/>
              </a:rPr>
              <a:t>-</a:t>
            </a:r>
            <a:r>
              <a:rPr sz="2400" spc="-15" dirty="0">
                <a:latin typeface="Calibri"/>
                <a:cs typeface="Calibri"/>
              </a:rPr>
              <a:t>box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regressions (</a:t>
            </a:r>
            <a:r>
              <a:rPr lang="en-US" sz="2400" spc="-15" dirty="0">
                <a:latin typeface="Calibri"/>
                <a:cs typeface="Calibri"/>
              </a:rPr>
              <a:t>L2 loss</a:t>
            </a:r>
            <a:r>
              <a:rPr sz="2400" spc="-15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25146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51460" algn="l"/>
              </a:tabLst>
            </a:pPr>
            <a:r>
              <a:rPr spc="-45" dirty="0"/>
              <a:t>Training </a:t>
            </a:r>
            <a:r>
              <a:rPr spc="-25" dirty="0"/>
              <a:t>is </a:t>
            </a:r>
            <a:r>
              <a:rPr spc="-5" dirty="0"/>
              <a:t>slow </a:t>
            </a:r>
            <a:r>
              <a:rPr spc="-20" dirty="0"/>
              <a:t>(84h), </a:t>
            </a:r>
            <a:r>
              <a:rPr spc="-35" dirty="0"/>
              <a:t>takes </a:t>
            </a:r>
            <a:r>
              <a:rPr dirty="0"/>
              <a:t>a </a:t>
            </a:r>
            <a:r>
              <a:rPr spc="-10" dirty="0"/>
              <a:t>lot </a:t>
            </a:r>
            <a:r>
              <a:rPr spc="10" dirty="0"/>
              <a:t>of </a:t>
            </a:r>
            <a:r>
              <a:rPr spc="-5" dirty="0"/>
              <a:t>disk</a:t>
            </a:r>
            <a:r>
              <a:rPr spc="365" dirty="0"/>
              <a:t> </a:t>
            </a:r>
            <a:r>
              <a:rPr dirty="0"/>
              <a:t>space</a:t>
            </a:r>
            <a:endParaRPr lang="en-US" dirty="0"/>
          </a:p>
          <a:p>
            <a:pPr marL="651510" lvl="1" indent="-228600">
              <a:spcBef>
                <a:spcPts val="620"/>
              </a:spcBef>
              <a:buFont typeface="Arial"/>
              <a:buChar char="•"/>
              <a:tabLst>
                <a:tab pos="251460" algn="l"/>
              </a:tabLst>
            </a:pPr>
            <a:r>
              <a:rPr lang="en-US" sz="2400" dirty="0"/>
              <a:t>Need to store all region crops</a:t>
            </a:r>
            <a:endParaRPr sz="2400" dirty="0"/>
          </a:p>
          <a:p>
            <a:pPr marL="25146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51460" algn="l"/>
              </a:tabLst>
            </a:pPr>
            <a:r>
              <a:rPr dirty="0"/>
              <a:t>Inference </a:t>
            </a:r>
            <a:r>
              <a:rPr spc="-10" dirty="0"/>
              <a:t>(detection) </a:t>
            </a:r>
            <a:r>
              <a:rPr spc="-25" dirty="0"/>
              <a:t>is</a:t>
            </a:r>
            <a:r>
              <a:rPr spc="-175" dirty="0"/>
              <a:t> </a:t>
            </a:r>
            <a:r>
              <a:rPr spc="-5" dirty="0"/>
              <a:t>slow</a:t>
            </a:r>
          </a:p>
          <a:p>
            <a:pPr marL="70866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708660" algn="l"/>
              </a:tabLst>
            </a:pPr>
            <a:r>
              <a:rPr sz="2400" spc="-15" dirty="0">
                <a:latin typeface="Calibri"/>
                <a:cs typeface="Calibri"/>
              </a:rPr>
              <a:t>47s </a:t>
            </a:r>
            <a:r>
              <a:rPr sz="2400" dirty="0">
                <a:latin typeface="Calibri"/>
                <a:cs typeface="Calibri"/>
              </a:rPr>
              <a:t>/ </a:t>
            </a:r>
            <a:r>
              <a:rPr sz="2400" spc="-15" dirty="0">
                <a:latin typeface="Calibri"/>
                <a:cs typeface="Calibri"/>
              </a:rPr>
              <a:t>image </a:t>
            </a:r>
            <a:r>
              <a:rPr sz="2400" spc="5" dirty="0">
                <a:latin typeface="Calibri"/>
                <a:cs typeface="Calibri"/>
              </a:rPr>
              <a:t>with </a:t>
            </a:r>
            <a:r>
              <a:rPr sz="2400" spc="-5" dirty="0">
                <a:latin typeface="Calibri"/>
                <a:cs typeface="Calibri"/>
              </a:rPr>
              <a:t>VGG16 </a:t>
            </a:r>
            <a:r>
              <a:rPr sz="2400" dirty="0">
                <a:latin typeface="Calibri"/>
                <a:cs typeface="Calibri"/>
              </a:rPr>
              <a:t>[Simonyan &amp; </a:t>
            </a:r>
            <a:r>
              <a:rPr sz="2400" spc="-15" dirty="0">
                <a:latin typeface="Calibri"/>
                <a:cs typeface="Calibri"/>
              </a:rPr>
              <a:t>Zisserman</a:t>
            </a:r>
            <a:r>
              <a:rPr lang="en-US" sz="2400" spc="-15" dirty="0">
                <a:latin typeface="Calibri"/>
                <a:cs typeface="Calibri"/>
              </a:rPr>
              <a:t>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ICLR15]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2800" y="4914900"/>
            <a:ext cx="2489200" cy="162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72024" y="6521687"/>
            <a:ext cx="38855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cs typeface="Calibri"/>
              </a:rPr>
              <a:t>~2000 ConvNet </a:t>
            </a:r>
            <a:r>
              <a:rPr spc="-20" dirty="0">
                <a:cs typeface="Calibri"/>
              </a:rPr>
              <a:t>forward </a:t>
            </a:r>
            <a:r>
              <a:rPr spc="-5" dirty="0">
                <a:cs typeface="Calibri"/>
              </a:rPr>
              <a:t>passes </a:t>
            </a:r>
            <a:r>
              <a:rPr spc="-20" dirty="0">
                <a:cs typeface="Calibri"/>
              </a:rPr>
              <a:t>per</a:t>
            </a:r>
            <a:r>
              <a:rPr spc="190" dirty="0">
                <a:cs typeface="Calibri"/>
              </a:rPr>
              <a:t> </a:t>
            </a:r>
            <a:r>
              <a:rPr spc="-15" dirty="0">
                <a:cs typeface="Calibri"/>
              </a:rPr>
              <a:t>image</a:t>
            </a:r>
            <a:endParaRPr>
              <a:cs typeface="Calibri"/>
            </a:endParaRPr>
          </a:p>
        </p:txBody>
      </p:sp>
      <p:sp>
        <p:nvSpPr>
          <p:cNvPr id="6" name="object 79"/>
          <p:cNvSpPr txBox="1"/>
          <p:nvPr/>
        </p:nvSpPr>
        <p:spPr>
          <a:xfrm>
            <a:off x="32210" y="6613072"/>
            <a:ext cx="40071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>
                <a:cs typeface="Arial Narrow"/>
              </a:rPr>
              <a:t>Adapted from </a:t>
            </a:r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60501-8D05-41C4-9478-19B6D6C6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1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Window-template-based models</a:t>
            </a:r>
            <a:b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Trebuchet MS" pitchFamily="34" charset="0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Kristen </a:t>
            </a:r>
            <a:r>
              <a:rPr lang="en-US" sz="1400" dirty="0" err="1">
                <a:solidFill>
                  <a:prstClr val="black"/>
                </a:solidFill>
              </a:rPr>
              <a:t>Grauman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2E857-425B-4E70-B42A-C3BAE78B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404088"/>
            <a:ext cx="7729219" cy="899733"/>
          </a:xfrm>
          <a:prstGeom prst="rect">
            <a:avLst/>
          </a:prstGeom>
        </p:spPr>
        <p:txBody>
          <a:bodyPr vert="horz" wrap="square" lIns="0" tIns="220472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Fast</a:t>
            </a:r>
            <a:r>
              <a:rPr spc="-25" dirty="0"/>
              <a:t> </a:t>
            </a:r>
            <a:r>
              <a:rPr spc="65" dirty="0"/>
              <a:t>R</a:t>
            </a:r>
            <a:r>
              <a:rPr lang="en-US" spc="65" dirty="0"/>
              <a:t>-</a:t>
            </a:r>
            <a:r>
              <a:rPr spc="65" dirty="0"/>
              <a:t>CNN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390" y="1807845"/>
            <a:ext cx="722757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 typeface="Arial"/>
              <a:buChar char="•"/>
              <a:tabLst>
                <a:tab pos="241300" algn="l"/>
              </a:tabLst>
            </a:pPr>
            <a:r>
              <a:rPr lang="en-US" sz="2800" spc="20" dirty="0">
                <a:cs typeface="Calibri"/>
              </a:rPr>
              <a:t>One </a:t>
            </a:r>
            <a:r>
              <a:rPr lang="en-US" sz="2800" spc="5" dirty="0">
                <a:cs typeface="Calibri"/>
              </a:rPr>
              <a:t>network, </a:t>
            </a:r>
            <a:r>
              <a:rPr lang="en-US" sz="2800" spc="-30" dirty="0">
                <a:cs typeface="Calibri"/>
              </a:rPr>
              <a:t>applied one time, not 2000 times</a:t>
            </a:r>
          </a:p>
          <a:p>
            <a:pPr marL="241300" indent="-228600">
              <a:buFont typeface="Arial"/>
              <a:buChar char="•"/>
              <a:tabLst>
                <a:tab pos="241300" algn="l"/>
              </a:tabLst>
            </a:pPr>
            <a:r>
              <a:rPr lang="en-US" sz="2800" spc="-30" dirty="0">
                <a:cs typeface="Calibri"/>
              </a:rPr>
              <a:t>Trained end-to-end (in one stage)</a:t>
            </a:r>
          </a:p>
          <a:p>
            <a:pPr marL="241300" indent="-228600">
              <a:buFont typeface="Arial"/>
              <a:buChar char="•"/>
              <a:tabLst>
                <a:tab pos="241300" algn="l"/>
              </a:tabLst>
            </a:pPr>
            <a:r>
              <a:rPr lang="en-US" sz="2800" spc="-30" dirty="0">
                <a:cs typeface="Calibri"/>
              </a:rPr>
              <a:t>Fast test time</a:t>
            </a:r>
          </a:p>
          <a:p>
            <a:pPr marL="241300" indent="-228600">
              <a:buFont typeface="Arial"/>
              <a:buChar char="•"/>
              <a:tabLst>
                <a:tab pos="241300" algn="l"/>
              </a:tabLst>
            </a:pPr>
            <a:r>
              <a:rPr lang="en-US" sz="2800" spc="-30" dirty="0">
                <a:cs typeface="Calibri"/>
              </a:rPr>
              <a:t>Higher mean average precision</a:t>
            </a:r>
            <a:endParaRPr sz="2800" dirty="0">
              <a:cs typeface="Calibri"/>
            </a:endParaRPr>
          </a:p>
        </p:txBody>
      </p:sp>
      <p:sp>
        <p:nvSpPr>
          <p:cNvPr id="4" name="object 79">
            <a:extLst>
              <a:ext uri="{FF2B5EF4-FFF2-40B4-BE49-F238E27FC236}">
                <a16:creationId xmlns:a16="http://schemas.microsoft.com/office/drawing/2014/main" id="{C6323DB5-4D20-485E-AD7E-35986ED3AE61}"/>
              </a:ext>
            </a:extLst>
          </p:cNvPr>
          <p:cNvSpPr txBox="1"/>
          <p:nvPr/>
        </p:nvSpPr>
        <p:spPr>
          <a:xfrm>
            <a:off x="32210" y="6613072"/>
            <a:ext cx="40071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>
                <a:cs typeface="Arial Narrow"/>
              </a:rPr>
              <a:t>Adapted from </a:t>
            </a:r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2DC3C-EC37-40E6-A069-1BD58507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1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EE3FD72-58AB-4569-88B5-BCF43E05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71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79">
            <a:extLst>
              <a:ext uri="{FF2B5EF4-FFF2-40B4-BE49-F238E27FC236}">
                <a16:creationId xmlns:a16="http://schemas.microsoft.com/office/drawing/2014/main" id="{568A1F76-711C-47CD-BFFF-92DCBF245D03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2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72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79425" y="3933029"/>
            <a:ext cx="2832532" cy="155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7898" y="3385110"/>
            <a:ext cx="2162144" cy="1559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0D5166A4-447E-4D2E-BB05-4ECE0AF1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25" name="object 79">
            <a:extLst>
              <a:ext uri="{FF2B5EF4-FFF2-40B4-BE49-F238E27FC236}">
                <a16:creationId xmlns:a16="http://schemas.microsoft.com/office/drawing/2014/main" id="{C760B8AA-4522-4254-B166-F92ED36CAA8F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949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8754" y="3321537"/>
            <a:ext cx="565785" cy="219710"/>
          </a:xfrm>
          <a:custGeom>
            <a:avLst/>
            <a:gdLst/>
            <a:ahLst/>
            <a:cxnLst/>
            <a:rect l="l" t="t" r="r" b="b"/>
            <a:pathLst>
              <a:path w="565785" h="219710">
                <a:moveTo>
                  <a:pt x="362591" y="219232"/>
                </a:moveTo>
                <a:lnTo>
                  <a:pt x="0" y="219232"/>
                </a:lnTo>
                <a:lnTo>
                  <a:pt x="202632" y="0"/>
                </a:lnTo>
                <a:lnTo>
                  <a:pt x="565216" y="0"/>
                </a:lnTo>
                <a:lnTo>
                  <a:pt x="362591" y="219232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28754" y="3321537"/>
            <a:ext cx="565785" cy="219710"/>
          </a:xfrm>
          <a:custGeom>
            <a:avLst/>
            <a:gdLst/>
            <a:ahLst/>
            <a:cxnLst/>
            <a:rect l="l" t="t" r="r" b="b"/>
            <a:pathLst>
              <a:path w="565785" h="219710">
                <a:moveTo>
                  <a:pt x="0" y="219232"/>
                </a:moveTo>
                <a:lnTo>
                  <a:pt x="202632" y="0"/>
                </a:lnTo>
                <a:lnTo>
                  <a:pt x="565216" y="0"/>
                </a:lnTo>
                <a:lnTo>
                  <a:pt x="362591" y="219232"/>
                </a:lnTo>
                <a:lnTo>
                  <a:pt x="0" y="21923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77719" y="3415945"/>
            <a:ext cx="643890" cy="89535"/>
          </a:xfrm>
          <a:custGeom>
            <a:avLst/>
            <a:gdLst/>
            <a:ahLst/>
            <a:cxnLst/>
            <a:rect l="l" t="t" r="r" b="b"/>
            <a:pathLst>
              <a:path w="643889" h="89535">
                <a:moveTo>
                  <a:pt x="560698" y="89374"/>
                </a:moveTo>
                <a:lnTo>
                  <a:pt x="0" y="89374"/>
                </a:lnTo>
                <a:lnTo>
                  <a:pt x="82624" y="0"/>
                </a:lnTo>
                <a:lnTo>
                  <a:pt x="643323" y="0"/>
                </a:lnTo>
                <a:lnTo>
                  <a:pt x="560698" y="89374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77719" y="3415945"/>
            <a:ext cx="643890" cy="89535"/>
          </a:xfrm>
          <a:custGeom>
            <a:avLst/>
            <a:gdLst/>
            <a:ahLst/>
            <a:cxnLst/>
            <a:rect l="l" t="t" r="r" b="b"/>
            <a:pathLst>
              <a:path w="643889" h="89535">
                <a:moveTo>
                  <a:pt x="0" y="89374"/>
                </a:moveTo>
                <a:lnTo>
                  <a:pt x="82624" y="0"/>
                </a:lnTo>
                <a:lnTo>
                  <a:pt x="643323" y="0"/>
                </a:lnTo>
                <a:lnTo>
                  <a:pt x="560698" y="89374"/>
                </a:lnTo>
                <a:lnTo>
                  <a:pt x="0" y="8937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21093" y="3283611"/>
            <a:ext cx="504190" cy="257175"/>
          </a:xfrm>
          <a:custGeom>
            <a:avLst/>
            <a:gdLst/>
            <a:ahLst/>
            <a:cxnLst/>
            <a:rect l="l" t="t" r="r" b="b"/>
            <a:pathLst>
              <a:path w="504189" h="257175">
                <a:moveTo>
                  <a:pt x="266124" y="257059"/>
                </a:moveTo>
                <a:lnTo>
                  <a:pt x="0" y="257059"/>
                </a:lnTo>
                <a:lnTo>
                  <a:pt x="237599" y="0"/>
                </a:lnTo>
                <a:lnTo>
                  <a:pt x="503723" y="0"/>
                </a:lnTo>
                <a:lnTo>
                  <a:pt x="266124" y="25705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421093" y="3283611"/>
            <a:ext cx="504190" cy="257175"/>
          </a:xfrm>
          <a:custGeom>
            <a:avLst/>
            <a:gdLst/>
            <a:ahLst/>
            <a:cxnLst/>
            <a:rect l="l" t="t" r="r" b="b"/>
            <a:pathLst>
              <a:path w="504189" h="257175">
                <a:moveTo>
                  <a:pt x="0" y="257059"/>
                </a:moveTo>
                <a:lnTo>
                  <a:pt x="237599" y="0"/>
                </a:lnTo>
                <a:lnTo>
                  <a:pt x="503723" y="0"/>
                </a:lnTo>
                <a:lnTo>
                  <a:pt x="266124" y="257059"/>
                </a:lnTo>
                <a:lnTo>
                  <a:pt x="0" y="25705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9425" y="3933029"/>
            <a:ext cx="2832532" cy="155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67898" y="3385110"/>
            <a:ext cx="2162144" cy="1559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58955" y="3460594"/>
            <a:ext cx="877569" cy="0"/>
          </a:xfrm>
          <a:custGeom>
            <a:avLst/>
            <a:gdLst/>
            <a:ahLst/>
            <a:cxnLst/>
            <a:rect l="l" t="t" r="r" b="b"/>
            <a:pathLst>
              <a:path w="877569">
                <a:moveTo>
                  <a:pt x="0" y="0"/>
                </a:moveTo>
                <a:lnTo>
                  <a:pt x="876983" y="0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26412" y="3419619"/>
            <a:ext cx="105502" cy="81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548" y="3401283"/>
            <a:ext cx="953102" cy="197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5549" y="3675426"/>
            <a:ext cx="1275227" cy="196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0518" y="3953733"/>
            <a:ext cx="1456803" cy="196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3565" y="4230702"/>
            <a:ext cx="699503" cy="1576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3DEB545D-C04F-44B2-8D49-FD9BFB33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7" name="object 79">
            <a:extLst>
              <a:ext uri="{FF2B5EF4-FFF2-40B4-BE49-F238E27FC236}">
                <a16:creationId xmlns:a16="http://schemas.microsoft.com/office/drawing/2014/main" id="{E84E4EB2-0901-423D-8CA6-43782AE797E5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50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8754" y="3321537"/>
            <a:ext cx="565785" cy="219710"/>
          </a:xfrm>
          <a:custGeom>
            <a:avLst/>
            <a:gdLst/>
            <a:ahLst/>
            <a:cxnLst/>
            <a:rect l="l" t="t" r="r" b="b"/>
            <a:pathLst>
              <a:path w="565785" h="219710">
                <a:moveTo>
                  <a:pt x="362591" y="219232"/>
                </a:moveTo>
                <a:lnTo>
                  <a:pt x="0" y="219232"/>
                </a:lnTo>
                <a:lnTo>
                  <a:pt x="202632" y="0"/>
                </a:lnTo>
                <a:lnTo>
                  <a:pt x="565216" y="0"/>
                </a:lnTo>
                <a:lnTo>
                  <a:pt x="362591" y="219232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28754" y="3321537"/>
            <a:ext cx="565785" cy="219710"/>
          </a:xfrm>
          <a:custGeom>
            <a:avLst/>
            <a:gdLst/>
            <a:ahLst/>
            <a:cxnLst/>
            <a:rect l="l" t="t" r="r" b="b"/>
            <a:pathLst>
              <a:path w="565785" h="219710">
                <a:moveTo>
                  <a:pt x="0" y="219232"/>
                </a:moveTo>
                <a:lnTo>
                  <a:pt x="202632" y="0"/>
                </a:lnTo>
                <a:lnTo>
                  <a:pt x="565216" y="0"/>
                </a:lnTo>
                <a:lnTo>
                  <a:pt x="362591" y="219232"/>
                </a:lnTo>
                <a:lnTo>
                  <a:pt x="0" y="21923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77719" y="3415945"/>
            <a:ext cx="643890" cy="89535"/>
          </a:xfrm>
          <a:custGeom>
            <a:avLst/>
            <a:gdLst/>
            <a:ahLst/>
            <a:cxnLst/>
            <a:rect l="l" t="t" r="r" b="b"/>
            <a:pathLst>
              <a:path w="643889" h="89535">
                <a:moveTo>
                  <a:pt x="560698" y="89374"/>
                </a:moveTo>
                <a:lnTo>
                  <a:pt x="0" y="89374"/>
                </a:lnTo>
                <a:lnTo>
                  <a:pt x="82624" y="0"/>
                </a:lnTo>
                <a:lnTo>
                  <a:pt x="643323" y="0"/>
                </a:lnTo>
                <a:lnTo>
                  <a:pt x="560698" y="89374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77719" y="3415945"/>
            <a:ext cx="643890" cy="89535"/>
          </a:xfrm>
          <a:custGeom>
            <a:avLst/>
            <a:gdLst/>
            <a:ahLst/>
            <a:cxnLst/>
            <a:rect l="l" t="t" r="r" b="b"/>
            <a:pathLst>
              <a:path w="643889" h="89535">
                <a:moveTo>
                  <a:pt x="0" y="89374"/>
                </a:moveTo>
                <a:lnTo>
                  <a:pt x="82624" y="0"/>
                </a:lnTo>
                <a:lnTo>
                  <a:pt x="643323" y="0"/>
                </a:lnTo>
                <a:lnTo>
                  <a:pt x="560698" y="89374"/>
                </a:lnTo>
                <a:lnTo>
                  <a:pt x="0" y="8937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21093" y="3283611"/>
            <a:ext cx="504190" cy="257175"/>
          </a:xfrm>
          <a:custGeom>
            <a:avLst/>
            <a:gdLst/>
            <a:ahLst/>
            <a:cxnLst/>
            <a:rect l="l" t="t" r="r" b="b"/>
            <a:pathLst>
              <a:path w="504189" h="257175">
                <a:moveTo>
                  <a:pt x="266124" y="257059"/>
                </a:moveTo>
                <a:lnTo>
                  <a:pt x="0" y="257059"/>
                </a:lnTo>
                <a:lnTo>
                  <a:pt x="237599" y="0"/>
                </a:lnTo>
                <a:lnTo>
                  <a:pt x="503723" y="0"/>
                </a:lnTo>
                <a:lnTo>
                  <a:pt x="266124" y="25705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421093" y="3283611"/>
            <a:ext cx="504190" cy="257175"/>
          </a:xfrm>
          <a:custGeom>
            <a:avLst/>
            <a:gdLst/>
            <a:ahLst/>
            <a:cxnLst/>
            <a:rect l="l" t="t" r="r" b="b"/>
            <a:pathLst>
              <a:path w="504189" h="257175">
                <a:moveTo>
                  <a:pt x="0" y="257059"/>
                </a:moveTo>
                <a:lnTo>
                  <a:pt x="237599" y="0"/>
                </a:lnTo>
                <a:lnTo>
                  <a:pt x="503723" y="0"/>
                </a:lnTo>
                <a:lnTo>
                  <a:pt x="266124" y="257059"/>
                </a:lnTo>
                <a:lnTo>
                  <a:pt x="0" y="25705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57277" y="3160106"/>
            <a:ext cx="191442" cy="235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13544" y="3242285"/>
            <a:ext cx="191449" cy="2352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69842" y="3198040"/>
            <a:ext cx="191424" cy="2352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49001" y="3004638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296244" y="131847"/>
                </a:moveTo>
                <a:lnTo>
                  <a:pt x="0" y="131847"/>
                </a:lnTo>
                <a:lnTo>
                  <a:pt x="121864" y="0"/>
                </a:lnTo>
                <a:lnTo>
                  <a:pt x="418094" y="0"/>
                </a:lnTo>
                <a:lnTo>
                  <a:pt x="296244" y="13184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49001" y="3004638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0" y="131847"/>
                </a:moveTo>
                <a:lnTo>
                  <a:pt x="121864" y="0"/>
                </a:lnTo>
                <a:lnTo>
                  <a:pt x="418094" y="0"/>
                </a:lnTo>
                <a:lnTo>
                  <a:pt x="296244" y="131847"/>
                </a:lnTo>
                <a:lnTo>
                  <a:pt x="0" y="131847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36745" y="3044868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296249" y="131847"/>
                </a:moveTo>
                <a:lnTo>
                  <a:pt x="0" y="131847"/>
                </a:lnTo>
                <a:lnTo>
                  <a:pt x="121874" y="0"/>
                </a:lnTo>
                <a:lnTo>
                  <a:pt x="418099" y="0"/>
                </a:lnTo>
                <a:lnTo>
                  <a:pt x="296249" y="13184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36745" y="3044868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0" y="131847"/>
                </a:moveTo>
                <a:lnTo>
                  <a:pt x="121874" y="0"/>
                </a:lnTo>
                <a:lnTo>
                  <a:pt x="418099" y="0"/>
                </a:lnTo>
                <a:lnTo>
                  <a:pt x="296249" y="131847"/>
                </a:lnTo>
                <a:lnTo>
                  <a:pt x="0" y="131847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07919" y="3036210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296224" y="131847"/>
                </a:moveTo>
                <a:lnTo>
                  <a:pt x="0" y="131847"/>
                </a:lnTo>
                <a:lnTo>
                  <a:pt x="121849" y="0"/>
                </a:lnTo>
                <a:lnTo>
                  <a:pt x="418099" y="0"/>
                </a:lnTo>
                <a:lnTo>
                  <a:pt x="296224" y="13184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07919" y="3036210"/>
            <a:ext cx="418465" cy="132080"/>
          </a:xfrm>
          <a:custGeom>
            <a:avLst/>
            <a:gdLst/>
            <a:ahLst/>
            <a:cxnLst/>
            <a:rect l="l" t="t" r="r" b="b"/>
            <a:pathLst>
              <a:path w="418464" h="132080">
                <a:moveTo>
                  <a:pt x="0" y="131847"/>
                </a:moveTo>
                <a:lnTo>
                  <a:pt x="121849" y="0"/>
                </a:lnTo>
                <a:lnTo>
                  <a:pt x="418099" y="0"/>
                </a:lnTo>
                <a:lnTo>
                  <a:pt x="296224" y="131847"/>
                </a:lnTo>
                <a:lnTo>
                  <a:pt x="0" y="131847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79425" y="3933029"/>
            <a:ext cx="2832532" cy="1553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67898" y="3385110"/>
            <a:ext cx="2162144" cy="1559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458955" y="3460594"/>
            <a:ext cx="877569" cy="0"/>
          </a:xfrm>
          <a:custGeom>
            <a:avLst/>
            <a:gdLst/>
            <a:ahLst/>
            <a:cxnLst/>
            <a:rect l="l" t="t" r="r" b="b"/>
            <a:pathLst>
              <a:path w="877569">
                <a:moveTo>
                  <a:pt x="0" y="0"/>
                </a:moveTo>
                <a:lnTo>
                  <a:pt x="876983" y="0"/>
                </a:lnTo>
              </a:path>
            </a:pathLst>
          </a:custGeom>
          <a:ln w="19049">
            <a:solidFill>
              <a:srgbClr val="C8492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26412" y="3419619"/>
            <a:ext cx="105502" cy="81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09371" y="3019532"/>
            <a:ext cx="1344395" cy="1559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5548" y="3401283"/>
            <a:ext cx="953102" cy="1970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5549" y="3675426"/>
            <a:ext cx="1275227" cy="1968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70518" y="3953733"/>
            <a:ext cx="1456803" cy="1968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3565" y="4230702"/>
            <a:ext cx="699503" cy="1576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81CA1735-2DDD-409B-B10C-B0573848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47" name="object 79">
            <a:extLst>
              <a:ext uri="{FF2B5EF4-FFF2-40B4-BE49-F238E27FC236}">
                <a16:creationId xmlns:a16="http://schemas.microsoft.com/office/drawing/2014/main" id="{AA1857DF-98FD-4D0B-87EA-CD30AC1F12BB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764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75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58954" y="1766349"/>
            <a:ext cx="2473412" cy="1780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79425" y="3933029"/>
            <a:ext cx="2832532" cy="155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67898" y="3385110"/>
            <a:ext cx="2162144" cy="1559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09371" y="3019532"/>
            <a:ext cx="1344395" cy="1559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12445" y="2537858"/>
            <a:ext cx="1596942" cy="155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5548" y="3401283"/>
            <a:ext cx="953102" cy="1970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5549" y="3675426"/>
            <a:ext cx="1275227" cy="1968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0518" y="3953733"/>
            <a:ext cx="1456803" cy="1968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3565" y="4230702"/>
            <a:ext cx="699503" cy="1576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99427" y="1945457"/>
            <a:ext cx="750163" cy="1583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1618" y="2221682"/>
            <a:ext cx="791404" cy="1583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B8537DF6-7C3F-478C-9E4F-A1DDD3B4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4" name="object 79">
            <a:extLst>
              <a:ext uri="{FF2B5EF4-FFF2-40B4-BE49-F238E27FC236}">
                <a16:creationId xmlns:a16="http://schemas.microsoft.com/office/drawing/2014/main" id="{99323BD6-3043-4642-B2B7-CBFD5E2B5141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66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5548" y="1766349"/>
            <a:ext cx="3680818" cy="1831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79425" y="3933029"/>
            <a:ext cx="2832532" cy="155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7898" y="3385110"/>
            <a:ext cx="2162144" cy="1559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09371" y="3019532"/>
            <a:ext cx="1344395" cy="1559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12445" y="2537858"/>
            <a:ext cx="1596942" cy="155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5549" y="3675426"/>
            <a:ext cx="1275227" cy="196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0518" y="3953733"/>
            <a:ext cx="1456803" cy="1968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3565" y="4230702"/>
            <a:ext cx="699503" cy="1576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12456" y="2020841"/>
            <a:ext cx="989095" cy="1553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10868" y="2267747"/>
            <a:ext cx="728852" cy="118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D6835B91-1E6C-4F70-A5D1-2113603C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33" name="object 79">
            <a:extLst>
              <a:ext uri="{FF2B5EF4-FFF2-40B4-BE49-F238E27FC236}">
                <a16:creationId xmlns:a16="http://schemas.microsoft.com/office/drawing/2014/main" id="{4A559B14-D237-4ECB-A814-B4976C772207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719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669" y="4225078"/>
            <a:ext cx="3499468" cy="1157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70" y="4225068"/>
            <a:ext cx="3499485" cy="1158240"/>
          </a:xfrm>
          <a:custGeom>
            <a:avLst/>
            <a:gdLst/>
            <a:ahLst/>
            <a:cxnLst/>
            <a:rect l="l" t="t" r="r" b="b"/>
            <a:pathLst>
              <a:path w="3499485" h="1158239">
                <a:moveTo>
                  <a:pt x="0" y="1157872"/>
                </a:moveTo>
                <a:lnTo>
                  <a:pt x="1070202" y="0"/>
                </a:lnTo>
                <a:lnTo>
                  <a:pt x="3499470" y="0"/>
                </a:lnTo>
                <a:lnTo>
                  <a:pt x="2429272" y="1157872"/>
                </a:lnTo>
                <a:lnTo>
                  <a:pt x="0" y="1157872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42203" y="3994994"/>
            <a:ext cx="1686560" cy="1049655"/>
          </a:xfrm>
          <a:custGeom>
            <a:avLst/>
            <a:gdLst/>
            <a:ahLst/>
            <a:cxnLst/>
            <a:rect l="l" t="t" r="r" b="b"/>
            <a:pathLst>
              <a:path w="1686560" h="1049654">
                <a:moveTo>
                  <a:pt x="0" y="0"/>
                </a:moveTo>
                <a:lnTo>
                  <a:pt x="1686514" y="0"/>
                </a:lnTo>
                <a:lnTo>
                  <a:pt x="1686514" y="1049422"/>
                </a:lnTo>
                <a:lnTo>
                  <a:pt x="0" y="10494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28718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222"/>
                </a:moveTo>
                <a:lnTo>
                  <a:pt x="0" y="349799"/>
                </a:lnTo>
                <a:lnTo>
                  <a:pt x="349824" y="0"/>
                </a:lnTo>
                <a:lnTo>
                  <a:pt x="349824" y="1049397"/>
                </a:lnTo>
                <a:lnTo>
                  <a:pt x="0" y="1399222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14" y="349799"/>
                </a:moveTo>
                <a:lnTo>
                  <a:pt x="0" y="349799"/>
                </a:lnTo>
                <a:lnTo>
                  <a:pt x="349801" y="0"/>
                </a:lnTo>
                <a:lnTo>
                  <a:pt x="2036338" y="0"/>
                </a:lnTo>
                <a:lnTo>
                  <a:pt x="1686514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801" y="0"/>
                </a:lnTo>
                <a:lnTo>
                  <a:pt x="2036338" y="0"/>
                </a:lnTo>
                <a:lnTo>
                  <a:pt x="2036338" y="1049397"/>
                </a:lnTo>
                <a:lnTo>
                  <a:pt x="1686514" y="1399222"/>
                </a:lnTo>
                <a:lnTo>
                  <a:pt x="0" y="1399222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14" y="349799"/>
                </a:lnTo>
                <a:lnTo>
                  <a:pt x="203633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8717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422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94495" y="4454749"/>
            <a:ext cx="785585" cy="148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589" y="343769"/>
                </a:moveTo>
                <a:lnTo>
                  <a:pt x="0" y="343769"/>
                </a:ln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69"/>
                </a:moveTo>
                <a:lnTo>
                  <a:pt x="317746" y="0"/>
                </a:lnTo>
                <a:lnTo>
                  <a:pt x="2036338" y="0"/>
                </a:lnTo>
                <a:lnTo>
                  <a:pt x="1718589" y="343769"/>
                </a:lnTo>
                <a:lnTo>
                  <a:pt x="0" y="34376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9145" y="3595020"/>
            <a:ext cx="191449" cy="23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1370" y="1766349"/>
            <a:ext cx="1884996" cy="1780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95CFB61B-AE8E-472F-8CD3-D3117506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105" dirty="0"/>
              <a:t> </a:t>
            </a:r>
            <a:r>
              <a:rPr lang="en-US" spc="-5" dirty="0"/>
              <a:t>R-CNN  </a:t>
            </a:r>
            <a:r>
              <a:rPr lang="en-US" dirty="0"/>
              <a:t>(Training)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77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36745" y="1259025"/>
            <a:ext cx="2060575" cy="272415"/>
          </a:xfrm>
          <a:custGeom>
            <a:avLst/>
            <a:gdLst/>
            <a:ahLst/>
            <a:cxnLst/>
            <a:rect l="l" t="t" r="r" b="b"/>
            <a:pathLst>
              <a:path w="2060575" h="272415">
                <a:moveTo>
                  <a:pt x="0" y="0"/>
                </a:moveTo>
                <a:lnTo>
                  <a:pt x="2060095" y="0"/>
                </a:lnTo>
                <a:lnTo>
                  <a:pt x="2060095" y="272399"/>
                </a:lnTo>
                <a:lnTo>
                  <a:pt x="0" y="272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28AE8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37702" y="1344731"/>
            <a:ext cx="1795759" cy="155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5120" y="1570409"/>
            <a:ext cx="210399" cy="201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36644" y="1622761"/>
            <a:ext cx="191499" cy="234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05047" y="1324480"/>
            <a:ext cx="1028091" cy="1247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79">
            <a:extLst>
              <a:ext uri="{FF2B5EF4-FFF2-40B4-BE49-F238E27FC236}">
                <a16:creationId xmlns:a16="http://schemas.microsoft.com/office/drawing/2014/main" id="{99324089-BFB5-4978-A741-0501C7FBFBED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62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670" y="4225069"/>
            <a:ext cx="3499493" cy="11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669" y="4225068"/>
            <a:ext cx="3500120" cy="1158240"/>
          </a:xfrm>
          <a:custGeom>
            <a:avLst/>
            <a:gdLst/>
            <a:ahLst/>
            <a:cxnLst/>
            <a:rect l="l" t="t" r="r" b="b"/>
            <a:pathLst>
              <a:path w="3500120" h="1158239">
                <a:moveTo>
                  <a:pt x="0" y="1157997"/>
                </a:moveTo>
                <a:lnTo>
                  <a:pt x="1070325" y="0"/>
                </a:lnTo>
                <a:lnTo>
                  <a:pt x="3499495" y="0"/>
                </a:lnTo>
                <a:lnTo>
                  <a:pt x="2429172" y="1157997"/>
                </a:lnTo>
                <a:lnTo>
                  <a:pt x="0" y="1157997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42204" y="3994994"/>
            <a:ext cx="1687195" cy="1049655"/>
          </a:xfrm>
          <a:custGeom>
            <a:avLst/>
            <a:gdLst/>
            <a:ahLst/>
            <a:cxnLst/>
            <a:rect l="l" t="t" r="r" b="b"/>
            <a:pathLst>
              <a:path w="1687195" h="1049654">
                <a:moveTo>
                  <a:pt x="0" y="0"/>
                </a:moveTo>
                <a:lnTo>
                  <a:pt x="1686589" y="0"/>
                </a:lnTo>
                <a:lnTo>
                  <a:pt x="1686589" y="1049397"/>
                </a:lnTo>
                <a:lnTo>
                  <a:pt x="0" y="10493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28793" y="3645194"/>
            <a:ext cx="349885" cy="1399540"/>
          </a:xfrm>
          <a:custGeom>
            <a:avLst/>
            <a:gdLst/>
            <a:ahLst/>
            <a:cxnLst/>
            <a:rect l="l" t="t" r="r" b="b"/>
            <a:pathLst>
              <a:path w="349885" h="1399539">
                <a:moveTo>
                  <a:pt x="0" y="1399197"/>
                </a:moveTo>
                <a:lnTo>
                  <a:pt x="0" y="349799"/>
                </a:lnTo>
                <a:lnTo>
                  <a:pt x="349799" y="0"/>
                </a:lnTo>
                <a:lnTo>
                  <a:pt x="349799" y="1049397"/>
                </a:lnTo>
                <a:lnTo>
                  <a:pt x="0" y="1399197"/>
                </a:lnTo>
                <a:close/>
              </a:path>
            </a:pathLst>
          </a:custGeom>
          <a:solidFill>
            <a:srgbClr val="CACACA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1686589" y="349799"/>
                </a:moveTo>
                <a:lnTo>
                  <a:pt x="0" y="349799"/>
                </a:lnTo>
                <a:lnTo>
                  <a:pt x="349799" y="0"/>
                </a:lnTo>
                <a:lnTo>
                  <a:pt x="2036388" y="0"/>
                </a:lnTo>
                <a:lnTo>
                  <a:pt x="1686589" y="349799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2204" y="3645194"/>
            <a:ext cx="2036445" cy="1399540"/>
          </a:xfrm>
          <a:custGeom>
            <a:avLst/>
            <a:gdLst/>
            <a:ahLst/>
            <a:cxnLst/>
            <a:rect l="l" t="t" r="r" b="b"/>
            <a:pathLst>
              <a:path w="2036445" h="1399539">
                <a:moveTo>
                  <a:pt x="0" y="349799"/>
                </a:moveTo>
                <a:lnTo>
                  <a:pt x="349799" y="0"/>
                </a:lnTo>
                <a:lnTo>
                  <a:pt x="2036388" y="0"/>
                </a:lnTo>
                <a:lnTo>
                  <a:pt x="2036388" y="1049397"/>
                </a:lnTo>
                <a:lnTo>
                  <a:pt x="1686589" y="1399197"/>
                </a:lnTo>
                <a:lnTo>
                  <a:pt x="0" y="1399197"/>
                </a:lnTo>
                <a:lnTo>
                  <a:pt x="0" y="349799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2204" y="3645195"/>
            <a:ext cx="2036445" cy="349885"/>
          </a:xfrm>
          <a:custGeom>
            <a:avLst/>
            <a:gdLst/>
            <a:ahLst/>
            <a:cxnLst/>
            <a:rect l="l" t="t" r="r" b="b"/>
            <a:pathLst>
              <a:path w="2036445" h="349885">
                <a:moveTo>
                  <a:pt x="0" y="349799"/>
                </a:moveTo>
                <a:lnTo>
                  <a:pt x="1686589" y="349799"/>
                </a:lnTo>
                <a:lnTo>
                  <a:pt x="2036388" y="0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8792" y="3994994"/>
            <a:ext cx="0" cy="1049655"/>
          </a:xfrm>
          <a:custGeom>
            <a:avLst/>
            <a:gdLst/>
            <a:ahLst/>
            <a:cxnLst/>
            <a:rect l="l" t="t" r="r" b="b"/>
            <a:pathLst>
              <a:path h="1049654">
                <a:moveTo>
                  <a:pt x="0" y="0"/>
                </a:moveTo>
                <a:lnTo>
                  <a:pt x="0" y="1049397"/>
                </a:lnTo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94531" y="4454732"/>
            <a:ext cx="785586" cy="148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1718614" y="343794"/>
                </a:moveTo>
                <a:lnTo>
                  <a:pt x="0" y="343794"/>
                </a:lnTo>
                <a:lnTo>
                  <a:pt x="317769" y="0"/>
                </a:lnTo>
                <a:lnTo>
                  <a:pt x="2036388" y="0"/>
                </a:lnTo>
                <a:lnTo>
                  <a:pt x="1718614" y="343794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204" y="3240625"/>
            <a:ext cx="2036445" cy="344170"/>
          </a:xfrm>
          <a:custGeom>
            <a:avLst/>
            <a:gdLst/>
            <a:ahLst/>
            <a:cxnLst/>
            <a:rect l="l" t="t" r="r" b="b"/>
            <a:pathLst>
              <a:path w="2036445" h="344169">
                <a:moveTo>
                  <a:pt x="0" y="343794"/>
                </a:moveTo>
                <a:lnTo>
                  <a:pt x="317769" y="0"/>
                </a:lnTo>
                <a:lnTo>
                  <a:pt x="2036388" y="0"/>
                </a:lnTo>
                <a:lnTo>
                  <a:pt x="1718614" y="343794"/>
                </a:lnTo>
                <a:lnTo>
                  <a:pt x="0" y="343794"/>
                </a:lnTo>
                <a:close/>
              </a:path>
            </a:pathLst>
          </a:custGeom>
          <a:ln w="12699">
            <a:solidFill>
              <a:srgbClr val="1C7E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9145" y="3595020"/>
            <a:ext cx="191499" cy="235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1370" y="1766348"/>
            <a:ext cx="1884896" cy="1780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8792" y="4881441"/>
            <a:ext cx="1081974" cy="188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78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36745" y="1259025"/>
            <a:ext cx="2060575" cy="272415"/>
          </a:xfrm>
          <a:custGeom>
            <a:avLst/>
            <a:gdLst/>
            <a:ahLst/>
            <a:cxnLst/>
            <a:rect l="l" t="t" r="r" b="b"/>
            <a:pathLst>
              <a:path w="2060575" h="272415">
                <a:moveTo>
                  <a:pt x="0" y="0"/>
                </a:moveTo>
                <a:lnTo>
                  <a:pt x="2060095" y="0"/>
                </a:lnTo>
                <a:lnTo>
                  <a:pt x="2060095" y="272399"/>
                </a:lnTo>
                <a:lnTo>
                  <a:pt x="0" y="272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28AE8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37702" y="1344731"/>
            <a:ext cx="1795759" cy="155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5120" y="1570409"/>
            <a:ext cx="210399" cy="201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36644" y="1622761"/>
            <a:ext cx="191499" cy="234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05047" y="1324480"/>
            <a:ext cx="1028091" cy="1247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15469" y="1619569"/>
            <a:ext cx="274999" cy="2736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56818" y="2251298"/>
            <a:ext cx="170649" cy="1706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87895" y="2799122"/>
            <a:ext cx="170649" cy="1706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1493" y="1650248"/>
            <a:ext cx="81999" cy="2135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17019" y="2254332"/>
            <a:ext cx="202474" cy="1812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31268" y="2834057"/>
            <a:ext cx="152374" cy="1523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33444" y="2796496"/>
            <a:ext cx="81999" cy="177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10719" y="3262145"/>
            <a:ext cx="81999" cy="177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71770" y="3177182"/>
            <a:ext cx="81999" cy="177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79143" y="3185945"/>
            <a:ext cx="81999" cy="177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57694" y="3614869"/>
            <a:ext cx="81999" cy="177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C7C3C76C-247D-402C-87F5-54152BA2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spc="-105" dirty="0"/>
              <a:t> </a:t>
            </a:r>
            <a:r>
              <a:rPr lang="en-US" spc="-5" dirty="0"/>
              <a:t>R-CNN  </a:t>
            </a:r>
            <a:r>
              <a:rPr lang="en-US" dirty="0"/>
              <a:t>(Training)</a:t>
            </a:r>
          </a:p>
        </p:txBody>
      </p:sp>
      <p:sp>
        <p:nvSpPr>
          <p:cNvPr id="40" name="object 79">
            <a:extLst>
              <a:ext uri="{FF2B5EF4-FFF2-40B4-BE49-F238E27FC236}">
                <a16:creationId xmlns:a16="http://schemas.microsoft.com/office/drawing/2014/main" id="{FA4E7322-61BC-418F-B0C7-7A0F23DD101D}"/>
              </a:ext>
            </a:extLst>
          </p:cNvPr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95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96271"/>
            <a:ext cx="8229600" cy="899733"/>
          </a:xfrm>
          <a:prstGeom prst="rect">
            <a:avLst/>
          </a:prstGeom>
        </p:spPr>
        <p:txBody>
          <a:bodyPr vert="horz" wrap="square" lIns="0" tIns="220472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Fast R-CNN vs R-CNN</a:t>
            </a:r>
            <a:endParaRPr spc="-2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26490"/>
              </p:ext>
            </p:extLst>
          </p:nvPr>
        </p:nvGraphicFramePr>
        <p:xfrm>
          <a:off x="2141284" y="1906689"/>
          <a:ext cx="4861431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3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800" spc="-10" dirty="0"/>
                        <a:t>Fast</a:t>
                      </a:r>
                      <a:r>
                        <a:rPr sz="1800" spc="-125" dirty="0"/>
                        <a:t> </a:t>
                      </a:r>
                      <a:r>
                        <a:rPr sz="1800" spc="40" dirty="0"/>
                        <a:t>R</a:t>
                      </a:r>
                      <a:r>
                        <a:rPr lang="en-US" sz="1800" spc="40" dirty="0"/>
                        <a:t>-</a:t>
                      </a:r>
                      <a:r>
                        <a:rPr sz="1800" spc="40" dirty="0"/>
                        <a:t>CNN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800" spc="40" dirty="0"/>
                        <a:t>R</a:t>
                      </a:r>
                      <a:r>
                        <a:rPr lang="en-US" sz="1800" spc="40" dirty="0"/>
                        <a:t>-</a:t>
                      </a:r>
                      <a:r>
                        <a:rPr sz="1800" spc="40" dirty="0"/>
                        <a:t>CNN</a:t>
                      </a:r>
                      <a:r>
                        <a:rPr sz="1800" spc="-180" dirty="0"/>
                        <a:t> 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20" dirty="0"/>
                        <a:t>Train </a:t>
                      </a:r>
                      <a:r>
                        <a:rPr sz="1800" spc="-15" dirty="0"/>
                        <a:t>time</a:t>
                      </a:r>
                      <a:r>
                        <a:rPr sz="1800" spc="-20" dirty="0"/>
                        <a:t> </a:t>
                      </a:r>
                      <a:r>
                        <a:rPr sz="1800" spc="-35" dirty="0"/>
                        <a:t>(h)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dirty="0"/>
                        <a:t>9.5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spc="-15" dirty="0"/>
                        <a:t>84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25" dirty="0"/>
                        <a:t>Speedup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0" dirty="0"/>
                        <a:t>8.8x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5" dirty="0"/>
                        <a:t>1x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0" dirty="0"/>
                        <a:t>Test </a:t>
                      </a:r>
                      <a:r>
                        <a:rPr sz="1800" spc="-15" dirty="0"/>
                        <a:t>time </a:t>
                      </a:r>
                      <a:r>
                        <a:rPr sz="1800" dirty="0"/>
                        <a:t>/</a:t>
                      </a:r>
                      <a:r>
                        <a:rPr sz="1800" spc="60" dirty="0"/>
                        <a:t> </a:t>
                      </a:r>
                      <a:r>
                        <a:rPr sz="1800" spc="-15" dirty="0"/>
                        <a:t>image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0" dirty="0"/>
                        <a:t>0.32s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" dirty="0"/>
                        <a:t>47.0s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0" dirty="0"/>
                        <a:t>Test</a:t>
                      </a:r>
                      <a:r>
                        <a:rPr sz="1800" spc="-80" dirty="0"/>
                        <a:t> </a:t>
                      </a:r>
                      <a:r>
                        <a:rPr sz="1800" spc="-25" dirty="0"/>
                        <a:t>speedup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5" dirty="0"/>
                        <a:t>146x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5" dirty="0"/>
                        <a:t>1x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30" dirty="0"/>
                        <a:t>mAP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0" dirty="0"/>
                        <a:t>66.9%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5" dirty="0"/>
                        <a:t>66.0%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458023" y="5076507"/>
            <a:ext cx="639445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pc="-25" dirty="0">
                <a:cs typeface="Calibri"/>
              </a:rPr>
              <a:t>Timings </a:t>
            </a:r>
            <a:r>
              <a:rPr spc="-10" dirty="0">
                <a:cs typeface="Calibri"/>
              </a:rPr>
              <a:t>exclude </a:t>
            </a:r>
            <a:r>
              <a:rPr spc="-20" dirty="0">
                <a:cs typeface="Calibri"/>
              </a:rPr>
              <a:t>object </a:t>
            </a:r>
            <a:r>
              <a:rPr spc="-25" dirty="0">
                <a:cs typeface="Calibri"/>
              </a:rPr>
              <a:t>proposal </a:t>
            </a:r>
            <a:r>
              <a:rPr spc="-15" dirty="0">
                <a:cs typeface="Calibri"/>
              </a:rPr>
              <a:t>time, </a:t>
            </a:r>
            <a:r>
              <a:rPr spc="-5" dirty="0">
                <a:cs typeface="Calibri"/>
              </a:rPr>
              <a:t>which </a:t>
            </a:r>
            <a:r>
              <a:rPr spc="-10" dirty="0">
                <a:cs typeface="Calibri"/>
              </a:rPr>
              <a:t>is </a:t>
            </a:r>
            <a:r>
              <a:rPr spc="-15" dirty="0">
                <a:cs typeface="Calibri"/>
              </a:rPr>
              <a:t>equal </a:t>
            </a:r>
            <a:r>
              <a:rPr spc="-35" dirty="0">
                <a:cs typeface="Calibri"/>
              </a:rPr>
              <a:t>for </a:t>
            </a:r>
            <a:r>
              <a:rPr spc="5" dirty="0">
                <a:cs typeface="Calibri"/>
              </a:rPr>
              <a:t>all </a:t>
            </a:r>
            <a:r>
              <a:rPr spc="-25" dirty="0">
                <a:cs typeface="Calibri"/>
              </a:rPr>
              <a:t>methods.  </a:t>
            </a:r>
            <a:r>
              <a:rPr spc="-20" dirty="0">
                <a:cs typeface="Calibri"/>
              </a:rPr>
              <a:t>All </a:t>
            </a:r>
            <a:r>
              <a:rPr spc="-30" dirty="0">
                <a:cs typeface="Calibri"/>
              </a:rPr>
              <a:t>methods  </a:t>
            </a:r>
            <a:r>
              <a:rPr spc="-20" dirty="0">
                <a:cs typeface="Calibri"/>
              </a:rPr>
              <a:t>use </a:t>
            </a:r>
            <a:r>
              <a:rPr spc="-25" dirty="0">
                <a:cs typeface="Calibri"/>
              </a:rPr>
              <a:t>VGG16 </a:t>
            </a:r>
            <a:r>
              <a:rPr spc="-35" dirty="0">
                <a:cs typeface="Calibri"/>
              </a:rPr>
              <a:t>from </a:t>
            </a:r>
            <a:r>
              <a:rPr spc="-20" dirty="0">
                <a:cs typeface="Calibri"/>
              </a:rPr>
              <a:t>Simonyan </a:t>
            </a:r>
            <a:r>
              <a:rPr spc="-5" dirty="0">
                <a:cs typeface="Calibri"/>
              </a:rPr>
              <a:t>and</a:t>
            </a:r>
            <a:r>
              <a:rPr spc="295" dirty="0">
                <a:cs typeface="Calibri"/>
              </a:rPr>
              <a:t> </a:t>
            </a:r>
            <a:r>
              <a:rPr spc="-15" dirty="0">
                <a:cs typeface="Calibri"/>
              </a:rPr>
              <a:t>Zisserman.</a:t>
            </a:r>
            <a:endParaRPr>
              <a:cs typeface="Calibri"/>
            </a:endParaRPr>
          </a:p>
        </p:txBody>
      </p:sp>
      <p:sp>
        <p:nvSpPr>
          <p:cNvPr id="6" name="object 79"/>
          <p:cNvSpPr txBox="1"/>
          <p:nvPr/>
        </p:nvSpPr>
        <p:spPr>
          <a:xfrm>
            <a:off x="32210" y="6613072"/>
            <a:ext cx="2964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Girshick</a:t>
            </a:r>
            <a:r>
              <a:rPr lang="en-US" sz="1400" i="1" spc="46" dirty="0">
                <a:cs typeface="Arial Narrow"/>
              </a:rPr>
              <a:t>, “Fast R-CNN”, ICCV 2015</a:t>
            </a:r>
            <a:endParaRPr lang="en-US" sz="1400" i="1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9D4FE-06D9-4C2A-96C6-7AD7ED15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41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Window-template-based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200" b="1">
                  <a:solidFill>
                    <a:srgbClr val="000000"/>
                  </a:solidFill>
                  <a:latin typeface="Trebuchet MS" pitchFamily="34" charset="0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  <a:latin typeface="Trebuchet MS" pitchFamily="34" charset="0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rebuchet MS" pitchFamily="34" charset="0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training data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classifier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Kristen </a:t>
            </a:r>
            <a:r>
              <a:rPr lang="en-US" sz="1400" dirty="0" err="1">
                <a:solidFill>
                  <a:prstClr val="black"/>
                </a:solidFill>
              </a:rPr>
              <a:t>Grauman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667DD7-5B98-4351-971C-C4220789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80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01394" y="1519486"/>
            <a:ext cx="5506165" cy="4478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6618" y="1519487"/>
            <a:ext cx="2200910" cy="568325"/>
          </a:xfrm>
          <a:custGeom>
            <a:avLst/>
            <a:gdLst/>
            <a:ahLst/>
            <a:cxnLst/>
            <a:rect l="l" t="t" r="r" b="b"/>
            <a:pathLst>
              <a:path w="2200910" h="568325">
                <a:moveTo>
                  <a:pt x="0" y="0"/>
                </a:moveTo>
                <a:lnTo>
                  <a:pt x="2200795" y="0"/>
                </a:lnTo>
                <a:lnTo>
                  <a:pt x="2200795" y="567898"/>
                </a:lnTo>
                <a:lnTo>
                  <a:pt x="0" y="5678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3725" y="1874069"/>
            <a:ext cx="3707765" cy="331724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1295">
              <a:spcBef>
                <a:spcPts val="1110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Make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CNN do</a:t>
            </a:r>
            <a:r>
              <a:rPr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proposals!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083945">
              <a:lnSpc>
                <a:spcPct val="100699"/>
              </a:lnSpc>
              <a:spcBef>
                <a:spcPts val="994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Insert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Region Proposal  Network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(RPN)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predict  proposals from</a:t>
            </a:r>
            <a:r>
              <a:rPr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features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Jointly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train with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losses: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419734">
              <a:spcBef>
                <a:spcPts val="15"/>
              </a:spcBef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RPN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classify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object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/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not</a:t>
            </a:r>
            <a:r>
              <a:rPr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419734">
              <a:spcBef>
                <a:spcPts val="15"/>
              </a:spcBef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RPN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regress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box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coordinates</a:t>
            </a:r>
          </a:p>
          <a:p>
            <a:pPr marL="469900" marR="5080" indent="-419734">
              <a:lnSpc>
                <a:spcPct val="100699"/>
              </a:lnSpc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Final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classification score</a:t>
            </a:r>
            <a:r>
              <a:rPr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(object  classes)</a:t>
            </a:r>
          </a:p>
          <a:p>
            <a:pPr marL="469900" indent="-419734">
              <a:spcBef>
                <a:spcPts val="15"/>
              </a:spcBef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Final box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coordinates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56514" y="6135356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106" y="6535568"/>
            <a:ext cx="8975894" cy="23064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1400" i="1" spc="-5" dirty="0">
                <a:solidFill>
                  <a:prstClr val="black"/>
                </a:solidFill>
                <a:cs typeface="Arial"/>
              </a:rPr>
              <a:t>Ren et al, </a:t>
            </a:r>
            <a:r>
              <a:rPr sz="1400" i="1" dirty="0">
                <a:solidFill>
                  <a:prstClr val="black"/>
                </a:solidFill>
                <a:cs typeface="Arial"/>
              </a:rPr>
              <a:t>“Faster </a:t>
            </a:r>
            <a:r>
              <a:rPr sz="1400" i="1" spc="-5" dirty="0">
                <a:solidFill>
                  <a:prstClr val="black"/>
                </a:solidFill>
                <a:cs typeface="Arial"/>
              </a:rPr>
              <a:t>R-CNN: Towards Real-Time Object Detection with Region Proposal Networks”, NIPS 2015</a:t>
            </a:r>
            <a:endParaRPr sz="1400" i="1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61E19B8-2967-4E47-8E59-8000CA28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Fast</a:t>
            </a:r>
            <a:r>
              <a:rPr lang="en-US" u="heavy" spc="-5" dirty="0">
                <a:uFill>
                  <a:solidFill>
                    <a:srgbClr val="000000"/>
                  </a:solidFill>
                </a:uFill>
              </a:rPr>
              <a:t>er</a:t>
            </a:r>
            <a:r>
              <a:rPr lang="en-US" spc="-80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38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Accurate object detection is slow!</a:t>
            </a:r>
          </a:p>
        </p:txBody>
      </p:sp>
      <p:graphicFrame>
        <p:nvGraphicFramePr>
          <p:cNvPr id="81" name="Shape 81"/>
          <p:cNvGraphicFramePr/>
          <p:nvPr/>
        </p:nvGraphicFramePr>
        <p:xfrm>
          <a:off x="952500" y="1977475"/>
          <a:ext cx="7239000" cy="1462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" name="Shape 82"/>
          <p:cNvSpPr txBox="1"/>
          <p:nvPr/>
        </p:nvSpPr>
        <p:spPr>
          <a:xfrm>
            <a:off x="2966275" y="5071796"/>
            <a:ext cx="42597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kern="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⅓ Mile, 1760 feet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2544305" y="5743858"/>
            <a:ext cx="65661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pic>
        <p:nvPicPr>
          <p:cNvPr id="8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7865"/>
            <a:ext cx="2544305" cy="15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93B0D-D724-4726-BC33-E52E7BB765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27546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Accurate object detection is slow!</a:t>
            </a:r>
          </a:p>
        </p:txBody>
      </p:sp>
      <p:graphicFrame>
        <p:nvGraphicFramePr>
          <p:cNvPr id="121" name="Shape 121"/>
          <p:cNvGraphicFramePr/>
          <p:nvPr>
            <p:extLst>
              <p:ext uri="{D42A27DB-BD31-4B8C-83A1-F6EECF244321}">
                <p14:modId xmlns:p14="http://schemas.microsoft.com/office/powerpoint/2010/main" val="1375771756"/>
              </p:ext>
            </p:extLst>
          </p:nvPr>
        </p:nvGraphicFramePr>
        <p:xfrm>
          <a:off x="952500" y="1975104"/>
          <a:ext cx="7239000" cy="283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24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 b="1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Fast R-CNN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70.0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.5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 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Faster R-CNN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73.2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140 ms/img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69.0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45 FPS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22 ms/img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" name="Shape 122"/>
          <p:cNvSpPr txBox="1"/>
          <p:nvPr/>
        </p:nvSpPr>
        <p:spPr>
          <a:xfrm>
            <a:off x="2375275" y="5064541"/>
            <a:ext cx="42597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kern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 feet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7865"/>
            <a:ext cx="2544305" cy="1577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Shape 124"/>
          <p:cNvCxnSpPr>
            <a:stCxn id="123" idx="3"/>
          </p:cNvCxnSpPr>
          <p:nvPr/>
        </p:nvCxnSpPr>
        <p:spPr>
          <a:xfrm>
            <a:off x="2544306" y="5736603"/>
            <a:ext cx="678300" cy="8100"/>
          </a:xfrm>
          <a:prstGeom prst="straightConnector1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857FB-B29C-430B-BCE4-A04456392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30631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sz="3600" spc="-5" dirty="0">
                <a:latin typeface="Ubuntu"/>
              </a:rPr>
              <a:t>Detection without </a:t>
            </a:r>
            <a:r>
              <a:rPr lang="en-US" sz="3600" spc="-10" dirty="0">
                <a:latin typeface="Ubuntu"/>
              </a:rPr>
              <a:t>Proposals: YOLO</a:t>
            </a:r>
            <a:endParaRPr lang="en" sz="36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2" name="Shape 18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711" y="1828800"/>
            <a:ext cx="4394578" cy="43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38262F-82CA-414E-84EA-528750D042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3131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377438" y="1828800"/>
            <a:ext cx="4389125" cy="4389120"/>
            <a:chOff x="1817850" y="1223362"/>
            <a:chExt cx="5508306" cy="5508300"/>
          </a:xfrm>
        </p:grpSpPr>
        <p:pic>
          <p:nvPicPr>
            <p:cNvPr id="202" name="Shape 2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7850" y="1223362"/>
              <a:ext cx="5508300" cy="550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Shape 203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17853" y="1226950"/>
              <a:ext cx="5508303" cy="5501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Shape 204"/>
            <p:cNvSpPr/>
            <p:nvPr/>
          </p:nvSpPr>
          <p:spPr>
            <a:xfrm>
              <a:off x="5226525" y="1846808"/>
              <a:ext cx="1862399" cy="1111800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5730707" y="1691297"/>
              <a:ext cx="813002" cy="1437242"/>
            </a:xfrm>
            <a:prstGeom prst="rect">
              <a:avLst/>
            </a:prstGeom>
            <a:noFill/>
            <a:ln w="38100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2209" y="593366"/>
            <a:ext cx="9046477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Each cell predicts boxes and confidences: </a:t>
            </a:r>
            <a:br>
              <a:rPr lang="en" sz="3600" dirty="0">
                <a:latin typeface="Ubuntu"/>
                <a:ea typeface="Ubuntu"/>
                <a:cs typeface="Ubuntu"/>
                <a:sym typeface="Ubuntu"/>
              </a:rPr>
            </a:b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P(Object)</a:t>
            </a:r>
          </a:p>
        </p:txBody>
      </p:sp>
      <p:sp>
        <p:nvSpPr>
          <p:cNvPr id="7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CBE52-5100-4F0A-894E-18E15F46F7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8632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80" y="1828800"/>
            <a:ext cx="4394841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699" y="593366"/>
            <a:ext cx="8650871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buSzPct val="39285"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Each cell also predicts a probability </a:t>
            </a:r>
            <a:br>
              <a:rPr lang="en" sz="3600" dirty="0">
                <a:latin typeface="Ubuntu"/>
                <a:ea typeface="Ubuntu"/>
                <a:cs typeface="Ubuntu"/>
                <a:sym typeface="Ubuntu"/>
              </a:rPr>
            </a:b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P(Class | Object)</a:t>
            </a: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1273784" y="4301051"/>
            <a:ext cx="10797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kern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Dog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802912" y="2406128"/>
            <a:ext cx="16731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kern="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Bicycle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6966368" y="2406128"/>
            <a:ext cx="16731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kern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Car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6966368" y="5142879"/>
            <a:ext cx="16731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kern="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Dining Table</a:t>
            </a:r>
          </a:p>
        </p:txBody>
      </p:sp>
      <p:sp>
        <p:nvSpPr>
          <p:cNvPr id="8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FC55A-B0A4-43E6-BCFC-A6DA1B89F3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52176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440" y="1828800"/>
            <a:ext cx="4389120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0" y="593366"/>
            <a:ext cx="91440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Combine the box and class predictions</a:t>
            </a: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5B7BF-A2C2-4F2B-97DF-88F282BD9F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9769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440" y="1828800"/>
            <a:ext cx="4389120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2208" y="593366"/>
            <a:ext cx="9111791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Finally do NMS and threshold detections</a:t>
            </a: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1A00D0-623D-424A-8038-6D53D3895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00196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8275" y="2214908"/>
            <a:ext cx="2248745" cy="1934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81144" y="2221320"/>
            <a:ext cx="2233795" cy="192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4317" y="2240397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396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72492" y="2240397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396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11991" y="2230859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408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3340" y="2230849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393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14665" y="2230849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393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06939" y="2230849"/>
            <a:ext cx="0" cy="1902460"/>
          </a:xfrm>
          <a:custGeom>
            <a:avLst/>
            <a:gdLst/>
            <a:ahLst/>
            <a:cxnLst/>
            <a:rect l="l" t="t" r="r" b="b"/>
            <a:pathLst>
              <a:path h="1902460">
                <a:moveTo>
                  <a:pt x="0" y="0"/>
                </a:moveTo>
                <a:lnTo>
                  <a:pt x="0" y="1902393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81193" y="3858343"/>
            <a:ext cx="2213610" cy="0"/>
          </a:xfrm>
          <a:custGeom>
            <a:avLst/>
            <a:gdLst/>
            <a:ahLst/>
            <a:cxnLst/>
            <a:rect l="l" t="t" r="r" b="b"/>
            <a:pathLst>
              <a:path w="2213610">
                <a:moveTo>
                  <a:pt x="2213245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1193" y="3583419"/>
            <a:ext cx="2249170" cy="0"/>
          </a:xfrm>
          <a:custGeom>
            <a:avLst/>
            <a:gdLst/>
            <a:ahLst/>
            <a:cxnLst/>
            <a:rect l="l" t="t" r="r" b="b"/>
            <a:pathLst>
              <a:path w="2249170">
                <a:moveTo>
                  <a:pt x="2248695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81193" y="3308505"/>
            <a:ext cx="2213610" cy="0"/>
          </a:xfrm>
          <a:custGeom>
            <a:avLst/>
            <a:gdLst/>
            <a:ahLst/>
            <a:cxnLst/>
            <a:rect l="l" t="t" r="r" b="b"/>
            <a:pathLst>
              <a:path w="2213610">
                <a:moveTo>
                  <a:pt x="2213245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81193" y="3033588"/>
            <a:ext cx="2249170" cy="0"/>
          </a:xfrm>
          <a:custGeom>
            <a:avLst/>
            <a:gdLst/>
            <a:ahLst/>
            <a:cxnLst/>
            <a:rect l="l" t="t" r="r" b="b"/>
            <a:pathLst>
              <a:path w="2249170">
                <a:moveTo>
                  <a:pt x="2248695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81293" y="2758671"/>
            <a:ext cx="2225040" cy="0"/>
          </a:xfrm>
          <a:custGeom>
            <a:avLst/>
            <a:gdLst/>
            <a:ahLst/>
            <a:cxnLst/>
            <a:rect l="l" t="t" r="r" b="b"/>
            <a:pathLst>
              <a:path w="2225040">
                <a:moveTo>
                  <a:pt x="2224970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81294" y="2483754"/>
            <a:ext cx="2190115" cy="0"/>
          </a:xfrm>
          <a:custGeom>
            <a:avLst/>
            <a:gdLst/>
            <a:ahLst/>
            <a:cxnLst/>
            <a:rect l="l" t="t" r="r" b="b"/>
            <a:pathLst>
              <a:path w="2190115">
                <a:moveTo>
                  <a:pt x="2189520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62245" y="3179470"/>
            <a:ext cx="311785" cy="0"/>
          </a:xfrm>
          <a:custGeom>
            <a:avLst/>
            <a:gdLst/>
            <a:ahLst/>
            <a:cxnLst/>
            <a:rect l="l" t="t" r="r" b="b"/>
            <a:pathLst>
              <a:path w="311785">
                <a:moveTo>
                  <a:pt x="0" y="0"/>
                </a:moveTo>
                <a:lnTo>
                  <a:pt x="3112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59207" y="3117986"/>
            <a:ext cx="158249" cy="12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97589" y="3179470"/>
            <a:ext cx="311785" cy="0"/>
          </a:xfrm>
          <a:custGeom>
            <a:avLst/>
            <a:gdLst/>
            <a:ahLst/>
            <a:cxnLst/>
            <a:rect l="l" t="t" r="r" b="b"/>
            <a:pathLst>
              <a:path w="311785">
                <a:moveTo>
                  <a:pt x="0" y="0"/>
                </a:moveTo>
                <a:lnTo>
                  <a:pt x="3112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94551" y="3117986"/>
            <a:ext cx="158249" cy="12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43793" y="2218347"/>
            <a:ext cx="732790" cy="732790"/>
          </a:xfrm>
          <a:custGeom>
            <a:avLst/>
            <a:gdLst/>
            <a:ahLst/>
            <a:cxnLst/>
            <a:rect l="l" t="t" r="r" b="b"/>
            <a:pathLst>
              <a:path w="732789" h="732789">
                <a:moveTo>
                  <a:pt x="0" y="0"/>
                </a:moveTo>
                <a:lnTo>
                  <a:pt x="732598" y="0"/>
                </a:lnTo>
                <a:lnTo>
                  <a:pt x="732598" y="732598"/>
                </a:lnTo>
                <a:lnTo>
                  <a:pt x="0" y="732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68742" y="2106597"/>
            <a:ext cx="483234" cy="956310"/>
          </a:xfrm>
          <a:custGeom>
            <a:avLst/>
            <a:gdLst/>
            <a:ahLst/>
            <a:cxnLst/>
            <a:rect l="l" t="t" r="r" b="b"/>
            <a:pathLst>
              <a:path w="483235" h="956310">
                <a:moveTo>
                  <a:pt x="0" y="0"/>
                </a:moveTo>
                <a:lnTo>
                  <a:pt x="482699" y="0"/>
                </a:lnTo>
                <a:lnTo>
                  <a:pt x="482699" y="956098"/>
                </a:lnTo>
                <a:lnTo>
                  <a:pt x="0" y="9560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32043" y="2343296"/>
            <a:ext cx="956310" cy="483234"/>
          </a:xfrm>
          <a:custGeom>
            <a:avLst/>
            <a:gdLst/>
            <a:ahLst/>
            <a:cxnLst/>
            <a:rect l="l" t="t" r="r" b="b"/>
            <a:pathLst>
              <a:path w="956310" h="483235">
                <a:moveTo>
                  <a:pt x="956098" y="0"/>
                </a:moveTo>
                <a:lnTo>
                  <a:pt x="956098" y="482699"/>
                </a:lnTo>
                <a:lnTo>
                  <a:pt x="0" y="482699"/>
                </a:lnTo>
                <a:lnTo>
                  <a:pt x="0" y="0"/>
                </a:lnTo>
                <a:lnTo>
                  <a:pt x="956098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39143" y="2513697"/>
            <a:ext cx="141899" cy="141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69691" y="3062695"/>
            <a:ext cx="732790" cy="732790"/>
          </a:xfrm>
          <a:custGeom>
            <a:avLst/>
            <a:gdLst/>
            <a:ahLst/>
            <a:cxnLst/>
            <a:rect l="l" t="t" r="r" b="b"/>
            <a:pathLst>
              <a:path w="732789" h="732789">
                <a:moveTo>
                  <a:pt x="0" y="0"/>
                </a:moveTo>
                <a:lnTo>
                  <a:pt x="732598" y="0"/>
                </a:lnTo>
                <a:lnTo>
                  <a:pt x="732598" y="732598"/>
                </a:lnTo>
                <a:lnTo>
                  <a:pt x="0" y="732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94640" y="2950945"/>
            <a:ext cx="483234" cy="956310"/>
          </a:xfrm>
          <a:custGeom>
            <a:avLst/>
            <a:gdLst/>
            <a:ahLst/>
            <a:cxnLst/>
            <a:rect l="l" t="t" r="r" b="b"/>
            <a:pathLst>
              <a:path w="483235" h="956310">
                <a:moveTo>
                  <a:pt x="0" y="0"/>
                </a:moveTo>
                <a:lnTo>
                  <a:pt x="482699" y="0"/>
                </a:lnTo>
                <a:lnTo>
                  <a:pt x="482699" y="956098"/>
                </a:lnTo>
                <a:lnTo>
                  <a:pt x="0" y="9560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7941" y="3187645"/>
            <a:ext cx="956310" cy="483234"/>
          </a:xfrm>
          <a:custGeom>
            <a:avLst/>
            <a:gdLst/>
            <a:ahLst/>
            <a:cxnLst/>
            <a:rect l="l" t="t" r="r" b="b"/>
            <a:pathLst>
              <a:path w="956310" h="483235">
                <a:moveTo>
                  <a:pt x="956098" y="0"/>
                </a:moveTo>
                <a:lnTo>
                  <a:pt x="956098" y="482699"/>
                </a:lnTo>
                <a:lnTo>
                  <a:pt x="0" y="482699"/>
                </a:lnTo>
                <a:lnTo>
                  <a:pt x="0" y="0"/>
                </a:lnTo>
                <a:lnTo>
                  <a:pt x="956098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65041" y="3358046"/>
            <a:ext cx="141899" cy="1418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3315" y="2115862"/>
            <a:ext cx="2811780" cy="176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each grid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5080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Regress from each of the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 boxes to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 box with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(dx,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dy, dh, dw,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confidence)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144145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of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 classes (including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background as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5553" y="4225551"/>
            <a:ext cx="953135" cy="441788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91440" marR="5080" lvl="0" indent="-79375" algn="l" defTabSz="914400" rtl="0" eaLnBrk="1" fontAlgn="auto" latinLnBrk="0" hangingPunct="1">
              <a:lnSpc>
                <a:spcPts val="165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x H x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56743" y="4225552"/>
            <a:ext cx="1431925" cy="433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x 7 x (5 * B +</a:t>
            </a:r>
            <a:r>
              <a:rPr kumimoji="0" sz="1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17074" y="4262500"/>
            <a:ext cx="2167890" cy="1198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29870" marR="220979" lvl="0" indent="0" algn="ctr" defTabSz="914400" rtl="0" eaLnBrk="1" fontAlgn="auto" latinLnBrk="0" hangingPunct="1">
              <a:lnSpc>
                <a:spcPts val="165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Divide image into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x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65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set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boxes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centered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each grid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 =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025" y="5845089"/>
            <a:ext cx="5663277" cy="3109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Redmon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Look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Once:</a:t>
            </a:r>
            <a:r>
              <a:rPr kumimoji="0" lang="en-US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Unified, Real-Time Object Detection”, CVPR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Liu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“SSD: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Single-Shot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MultiBox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Detector”, ECCV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79">
            <a:extLst>
              <a:ext uri="{FF2B5EF4-FFF2-40B4-BE49-F238E27FC236}">
                <a16:creationId xmlns:a16="http://schemas.microsoft.com/office/drawing/2014/main" id="{394FF00B-9515-451E-8429-71B2941ADBBB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Slide by: Justin Johnson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Shape 181">
            <a:extLst>
              <a:ext uri="{FF2B5EF4-FFF2-40B4-BE49-F238E27FC236}">
                <a16:creationId xmlns:a16="http://schemas.microsoft.com/office/drawing/2014/main" id="{5597714E-D0A1-4FEA-80EF-7570DFC9F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sz="3600" spc="-5" dirty="0">
                <a:latin typeface="Ubuntu"/>
              </a:rPr>
              <a:t>Detection without </a:t>
            </a:r>
            <a:r>
              <a:rPr lang="en-US" sz="3600" spc="-10" dirty="0">
                <a:latin typeface="Ubuntu"/>
              </a:rPr>
              <a:t>Proposals: YOLO</a:t>
            </a:r>
            <a:endParaRPr lang="en" sz="3600" dirty="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095653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This parameterization fixes the output size</a:t>
            </a: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Each cell predicts: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For each bounding box: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 coordinates (x, y, w, h)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 confidence value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Some number of class </a:t>
            </a:r>
            <a:b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probabilities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For Pascal VOC: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7x7 grid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 bounding boxes / cell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-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20 classes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7 x 7 x (2 x 5 + 20) = 7 x 7 x 30 tensor = </a:t>
            </a:r>
            <a:r>
              <a:rPr lang="en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1470 outputs</a:t>
            </a:r>
            <a:endParaRPr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1" name="Shape 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650" y="1849000"/>
            <a:ext cx="5551351" cy="360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29CF99AF-A94E-4514-8130-FBFE0A90799E}"/>
              </a:ext>
            </a:extLst>
          </p:cNvPr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CE0F3A-DE3F-40DD-A289-896445FF2D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30550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ECF5-17D0-4B1F-8A94-BBB5EE1F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detection 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5A1AB7-ECFD-4063-AFC9-6324330DB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44" y="1556220"/>
            <a:ext cx="6893511" cy="10151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152B1-E6CD-4B05-AF11-E1D9AEEF4742}"/>
              </a:ext>
            </a:extLst>
          </p:cNvPr>
          <p:cNvSpPr txBox="1"/>
          <p:nvPr/>
        </p:nvSpPr>
        <p:spPr>
          <a:xfrm>
            <a:off x="390617" y="2862904"/>
            <a:ext cx="846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True Positive - TP(c): a predicted bounding box (</a:t>
            </a:r>
            <a:r>
              <a:rPr lang="en-US" dirty="0" err="1">
                <a:solidFill>
                  <a:srgbClr val="00B050"/>
                </a:solidFill>
              </a:rPr>
              <a:t>pred_bb</a:t>
            </a:r>
            <a:r>
              <a:rPr lang="en-US" dirty="0">
                <a:solidFill>
                  <a:srgbClr val="00B050"/>
                </a:solidFill>
              </a:rPr>
              <a:t>) was made for class c, there is a ground truth bounding box (</a:t>
            </a:r>
            <a:r>
              <a:rPr lang="en-US" dirty="0" err="1">
                <a:solidFill>
                  <a:srgbClr val="00B050"/>
                </a:solidFill>
              </a:rPr>
              <a:t>gt_bb</a:t>
            </a:r>
            <a:r>
              <a:rPr lang="en-US" dirty="0">
                <a:solidFill>
                  <a:srgbClr val="00B050"/>
                </a:solidFill>
              </a:rPr>
              <a:t>) of class c, and </a:t>
            </a:r>
            <a:r>
              <a:rPr lang="en-US" dirty="0" err="1">
                <a:solidFill>
                  <a:srgbClr val="00B050"/>
                </a:solidFill>
              </a:rPr>
              <a:t>IoU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err="1">
                <a:solidFill>
                  <a:srgbClr val="00B050"/>
                </a:solidFill>
              </a:rPr>
              <a:t>pred_bb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 err="1">
                <a:solidFill>
                  <a:srgbClr val="00B050"/>
                </a:solidFill>
              </a:rPr>
              <a:t>gt_bb</a:t>
            </a:r>
            <a:r>
              <a:rPr lang="en-US" dirty="0">
                <a:solidFill>
                  <a:srgbClr val="00B050"/>
                </a:solidFill>
              </a:rPr>
              <a:t>) &gt;= 0.5.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False Positive - FP(c): a </a:t>
            </a:r>
            <a:r>
              <a:rPr lang="en-US" dirty="0" err="1">
                <a:solidFill>
                  <a:srgbClr val="FF0000"/>
                </a:solidFill>
              </a:rPr>
              <a:t>pred_bb</a:t>
            </a:r>
            <a:r>
              <a:rPr lang="en-US" dirty="0">
                <a:solidFill>
                  <a:srgbClr val="FF0000"/>
                </a:solidFill>
              </a:rPr>
              <a:t> was made for class c, and there is no </a:t>
            </a:r>
            <a:r>
              <a:rPr lang="en-US" dirty="0" err="1">
                <a:solidFill>
                  <a:srgbClr val="FF0000"/>
                </a:solidFill>
              </a:rPr>
              <a:t>gt_bb</a:t>
            </a:r>
            <a:r>
              <a:rPr lang="en-US" dirty="0">
                <a:solidFill>
                  <a:srgbClr val="FF0000"/>
                </a:solidFill>
              </a:rPr>
              <a:t> of class c. Or there is a </a:t>
            </a:r>
            <a:r>
              <a:rPr lang="en-US" dirty="0" err="1">
                <a:solidFill>
                  <a:srgbClr val="FF0000"/>
                </a:solidFill>
              </a:rPr>
              <a:t>gt_bb</a:t>
            </a:r>
            <a:r>
              <a:rPr lang="en-US" dirty="0">
                <a:solidFill>
                  <a:srgbClr val="FF0000"/>
                </a:solidFill>
              </a:rPr>
              <a:t> of class c, but </a:t>
            </a:r>
            <a:r>
              <a:rPr lang="en-US" dirty="0" err="1">
                <a:solidFill>
                  <a:srgbClr val="FF0000"/>
                </a:solidFill>
              </a:rPr>
              <a:t>IoU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pred_bb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gt_bb</a:t>
            </a:r>
            <a:r>
              <a:rPr lang="en-US" dirty="0">
                <a:solidFill>
                  <a:srgbClr val="FF0000"/>
                </a:solidFill>
              </a:rPr>
              <a:t>) &lt; 0.5.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E222E9-C155-4651-BE21-E6FE4D30E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02" y="4159720"/>
            <a:ext cx="3924926" cy="24236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24F437-A6B4-4B4A-A9AE-3F9AEB0F9410}"/>
              </a:ext>
            </a:extLst>
          </p:cNvPr>
          <p:cNvSpPr/>
          <p:nvPr/>
        </p:nvSpPr>
        <p:spPr>
          <a:xfrm>
            <a:off x="3959441" y="5892838"/>
            <a:ext cx="266330" cy="435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86792-AA15-4FD6-8483-BFC256F62C31}"/>
              </a:ext>
            </a:extLst>
          </p:cNvPr>
          <p:cNvSpPr/>
          <p:nvPr/>
        </p:nvSpPr>
        <p:spPr>
          <a:xfrm>
            <a:off x="2975499" y="4527156"/>
            <a:ext cx="664346" cy="10746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7E97C-FE0C-409A-9BD7-96E6A1075EB0}"/>
              </a:ext>
            </a:extLst>
          </p:cNvPr>
          <p:cNvSpPr txBox="1"/>
          <p:nvPr/>
        </p:nvSpPr>
        <p:spPr>
          <a:xfrm>
            <a:off x="2911378" y="6340187"/>
            <a:ext cx="14109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Predicted</a:t>
            </a:r>
            <a:r>
              <a:rPr lang="en-US" sz="900" dirty="0">
                <a:solidFill>
                  <a:schemeClr val="bg1"/>
                </a:solidFill>
              </a:rPr>
              <a:t> person / cat box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50398-1469-4552-B371-78AE8ECD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0" y="593366"/>
            <a:ext cx="91440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YOLO works across many natural images</a:t>
            </a: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213" y="1422179"/>
            <a:ext cx="2476700" cy="328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199" y="1489962"/>
            <a:ext cx="3747401" cy="211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0566" y="3837926"/>
            <a:ext cx="2107633" cy="25125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3A5B8-7A22-42BB-91A0-55A77CB992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00758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Ubuntu"/>
                <a:ea typeface="Ubuntu"/>
                <a:cs typeface="Ubuntu"/>
                <a:sym typeface="Ubuntu"/>
              </a:rPr>
              <a:t>It also generalizes well to new domains</a:t>
            </a:r>
            <a:endParaRPr sz="3600" dirty="0">
              <a:latin typeface="Ubuntu"/>
              <a:ea typeface="Ubuntu"/>
              <a:cs typeface="Ubuntu"/>
              <a:sym typeface="Ubuntu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02" y="1562399"/>
            <a:ext cx="2705322" cy="339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1619" y="4166092"/>
            <a:ext cx="2785809" cy="209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8986" y="1562399"/>
            <a:ext cx="2360600" cy="33947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79"/>
          <p:cNvSpPr txBox="1"/>
          <p:nvPr/>
        </p:nvSpPr>
        <p:spPr>
          <a:xfrm>
            <a:off x="32209" y="6613072"/>
            <a:ext cx="762407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US" sz="1400" i="1" spc="46" dirty="0" err="1">
                <a:cs typeface="Arial Narrow"/>
              </a:rPr>
              <a:t>Redmon</a:t>
            </a:r>
            <a:r>
              <a:rPr lang="en-US" sz="1400" i="1" spc="46" dirty="0">
                <a:cs typeface="Arial Narrow"/>
              </a:rPr>
              <a:t> et al., “You Only Look Once: Unified, Real-Time Object Detection”, CVPR 2016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30CCB8-3683-4B56-B971-2DB1DCBB3C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50517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E8D1DF7D-6B1F-462C-A7A6-CD6A63E0D3F6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cs typeface="Arial Narrow"/>
              </a:rPr>
              <a:t>Redmon and </a:t>
            </a:r>
            <a:r>
              <a:rPr lang="en-US" sz="1400" i="1" spc="46" dirty="0" err="1">
                <a:cs typeface="Arial Narrow"/>
              </a:rPr>
              <a:t>Farhadi</a:t>
            </a:r>
            <a:r>
              <a:rPr lang="en-US" sz="1400" i="1" spc="46" dirty="0">
                <a:cs typeface="Arial Narrow"/>
              </a:rPr>
              <a:t>, “</a:t>
            </a:r>
            <a:r>
              <a:rPr lang="en-US" sz="1400" i="1" dirty="0"/>
              <a:t>YOLO9000: Better, Faster, Stronger</a:t>
            </a:r>
            <a:r>
              <a:rPr lang="en-US" sz="1400" i="1" spc="46" dirty="0">
                <a:cs typeface="Arial Narrow"/>
              </a:rPr>
              <a:t>”, CVPR 2017</a:t>
            </a:r>
            <a:endParaRPr lang="en-US" sz="1400" i="1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9AE3D-8503-4475-AC9B-DE1FB66595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79319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575" y="857251"/>
            <a:ext cx="56408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F6C5F332-2A5A-4DB8-B3B6-664B0AA5A70F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Redmon and </a:t>
            </a:r>
            <a:r>
              <a:rPr lang="en-US" sz="1400" i="1" spc="46" dirty="0" err="1">
                <a:solidFill>
                  <a:schemeClr val="bg1"/>
                </a:solidFill>
                <a:cs typeface="Arial Narrow"/>
              </a:rPr>
              <a:t>Farhadi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, “</a:t>
            </a:r>
            <a:r>
              <a:rPr lang="en-US" sz="1400" i="1" dirty="0">
                <a:solidFill>
                  <a:schemeClr val="bg1"/>
                </a:solidFill>
              </a:rPr>
              <a:t>YOLO9000: Better, Faster, Stronger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”, CVPR 2017</a:t>
            </a:r>
            <a:endParaRPr lang="en-US" sz="14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5F3E8-66AA-4EBB-8958-99372F5C71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156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531" y="857251"/>
            <a:ext cx="542824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102DC946-2B7A-4074-8365-090273C2C61C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Redmon and </a:t>
            </a:r>
            <a:r>
              <a:rPr lang="en-US" sz="1400" i="1" spc="46" dirty="0" err="1">
                <a:solidFill>
                  <a:schemeClr val="bg1"/>
                </a:solidFill>
                <a:cs typeface="Arial Narrow"/>
              </a:rPr>
              <a:t>Farhadi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, “</a:t>
            </a:r>
            <a:r>
              <a:rPr lang="en-US" sz="1400" i="1" dirty="0">
                <a:solidFill>
                  <a:schemeClr val="bg1"/>
                </a:solidFill>
              </a:rPr>
              <a:t>YOLO9000: Better, Faster, Stronger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”, CVPR 2017</a:t>
            </a:r>
            <a:endParaRPr lang="en-US" sz="14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3F8A5-BAF7-456B-8705-0881FF3394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05405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03EE822E-2E7C-4674-BC3A-55AFFB1328FD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Redmon and </a:t>
            </a:r>
            <a:r>
              <a:rPr lang="en-US" sz="1400" i="1" spc="46" dirty="0" err="1">
                <a:solidFill>
                  <a:schemeClr val="bg1"/>
                </a:solidFill>
                <a:cs typeface="Arial Narrow"/>
              </a:rPr>
              <a:t>Farhadi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, “</a:t>
            </a:r>
            <a:r>
              <a:rPr lang="en-US" sz="1400" i="1" dirty="0">
                <a:solidFill>
                  <a:schemeClr val="bg1"/>
                </a:solidFill>
              </a:rPr>
              <a:t>YOLO9000: Better, Faster, Stronger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”, CVPR 2017</a:t>
            </a:r>
            <a:endParaRPr lang="en-US" sz="14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55DA3-5D62-497C-A5F3-F79094CDE4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4268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22" y="857250"/>
            <a:ext cx="77195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B2FC0B57-A194-459A-A9E5-CD4112BA1C29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Redmon and </a:t>
            </a:r>
            <a:r>
              <a:rPr lang="en-US" sz="1400" i="1" spc="46" dirty="0" err="1">
                <a:solidFill>
                  <a:schemeClr val="bg1"/>
                </a:solidFill>
                <a:cs typeface="Arial Narrow"/>
              </a:rPr>
              <a:t>Farhadi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, “</a:t>
            </a:r>
            <a:r>
              <a:rPr lang="en-US" sz="1400" i="1" dirty="0">
                <a:solidFill>
                  <a:schemeClr val="bg1"/>
                </a:solidFill>
              </a:rPr>
              <a:t>YOLO9000: Better, Faster, Stronger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”, CVPR 2017</a:t>
            </a:r>
            <a:endParaRPr lang="en-US" sz="14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BEEE4-E5E7-436B-8B7A-9F06FD216E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21672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116" y="857251"/>
            <a:ext cx="774976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9">
            <a:extLst>
              <a:ext uri="{FF2B5EF4-FFF2-40B4-BE49-F238E27FC236}">
                <a16:creationId xmlns:a16="http://schemas.microsoft.com/office/drawing/2014/main" id="{104F12B8-4111-4DAA-928A-093294568931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Redmon and </a:t>
            </a:r>
            <a:r>
              <a:rPr lang="en-US" sz="1400" i="1" spc="46" dirty="0" err="1">
                <a:solidFill>
                  <a:schemeClr val="bg1"/>
                </a:solidFill>
                <a:cs typeface="Arial Narrow"/>
              </a:rPr>
              <a:t>Farhadi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, “</a:t>
            </a:r>
            <a:r>
              <a:rPr lang="en-US" sz="1400" i="1" dirty="0">
                <a:solidFill>
                  <a:schemeClr val="bg1"/>
                </a:solidFill>
              </a:rPr>
              <a:t>YOLO9000: Better, Faster, Stronger</a:t>
            </a:r>
            <a:r>
              <a:rPr lang="en-US" sz="1400" i="1" spc="46" dirty="0">
                <a:solidFill>
                  <a:schemeClr val="bg1"/>
                </a:solidFill>
                <a:cs typeface="Arial Narrow"/>
              </a:rPr>
              <a:t>”, CVPR 2017</a:t>
            </a:r>
            <a:endParaRPr lang="en-US" sz="14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5AFBB-80FD-473E-A138-850D69E7F1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3729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itchFamily="34" charset="0"/>
              </a:rPr>
              <a:t>Plan for the next two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4278" cy="5148943"/>
          </a:xfrm>
        </p:spPr>
        <p:txBody>
          <a:bodyPr>
            <a:normAutofit/>
          </a:bodyPr>
          <a:lstStyle/>
          <a:p>
            <a:r>
              <a:rPr lang="en-US" sz="2800" dirty="0">
                <a:cs typeface="Arial" pitchFamily="34" charset="0"/>
              </a:rPr>
              <a:t>Detection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Pre-CNNs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whole windows: Pedestrian detection</a:t>
            </a:r>
          </a:p>
          <a:p>
            <a:pPr lvl="2"/>
            <a:r>
              <a:rPr lang="en-US" sz="2000" dirty="0">
                <a:cs typeface="Arial" pitchFamily="34" charset="0"/>
              </a:rPr>
              <a:t>Part-based detection: Deformable Part Models</a:t>
            </a:r>
          </a:p>
          <a:p>
            <a:pPr lvl="1"/>
            <a:r>
              <a:rPr lang="en-US" sz="2400" dirty="0">
                <a:cs typeface="Arial" pitchFamily="34" charset="0"/>
              </a:rPr>
              <a:t>Post-CNNs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 region proposals: R-CNN, Fast R-CNN, Faster-R-CNN</a:t>
            </a:r>
          </a:p>
          <a:p>
            <a:pPr lvl="2"/>
            <a:r>
              <a:rPr lang="en-US" sz="2000" dirty="0">
                <a:cs typeface="Arial" pitchFamily="34" charset="0"/>
              </a:rPr>
              <a:t>Detection without region proposals: YOLO, SSD</a:t>
            </a:r>
          </a:p>
          <a:p>
            <a:r>
              <a:rPr lang="en-US" sz="2800" dirty="0">
                <a:cs typeface="Arial" pitchFamily="34" charset="0"/>
              </a:rPr>
              <a:t>Segmentation approaches</a:t>
            </a:r>
          </a:p>
          <a:p>
            <a:pPr lvl="1"/>
            <a:r>
              <a:rPr lang="en-US" sz="2400" dirty="0">
                <a:cs typeface="Arial" pitchFamily="34" charset="0"/>
              </a:rPr>
              <a:t>Semantic segmentation: FCN</a:t>
            </a:r>
          </a:p>
          <a:p>
            <a:pPr lvl="1"/>
            <a:r>
              <a:rPr lang="en-US" sz="2400" dirty="0">
                <a:cs typeface="Arial" pitchFamily="34" charset="0"/>
              </a:rPr>
              <a:t>Instance segmentation: Mask R-CNN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21B94-D105-47E8-835D-34B93B897FB4}"/>
              </a:ext>
            </a:extLst>
          </p:cNvPr>
          <p:cNvSpPr/>
          <p:nvPr/>
        </p:nvSpPr>
        <p:spPr>
          <a:xfrm>
            <a:off x="132522" y="4512506"/>
            <a:ext cx="8878956" cy="135563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5DCBF-D539-450B-B855-3C2DF253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27036895-94B7-4030-BF00-F8372F01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Semantic</a:t>
            </a:r>
            <a:r>
              <a:rPr lang="en-US" spc="-85" dirty="0"/>
              <a:t> </a:t>
            </a:r>
            <a:r>
              <a:rPr lang="en-US" spc="-5" dirty="0"/>
              <a:t>Segmentation</a:t>
            </a:r>
            <a:endParaRPr lang="en-US" dirty="0"/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25400">
                <a:lnSpc>
                  <a:spcPts val="2310"/>
                </a:lnSpc>
              </a:pPr>
              <a:t>99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371" y="2558285"/>
            <a:ext cx="2093695" cy="181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2695" y="2878234"/>
            <a:ext cx="1703705" cy="1172845"/>
          </a:xfrm>
          <a:custGeom>
            <a:avLst/>
            <a:gdLst/>
            <a:ahLst/>
            <a:cxnLst/>
            <a:rect l="l" t="t" r="r" b="b"/>
            <a:pathLst>
              <a:path w="1703704" h="1172845">
                <a:moveTo>
                  <a:pt x="0" y="0"/>
                </a:moveTo>
                <a:lnTo>
                  <a:pt x="1703096" y="0"/>
                </a:lnTo>
                <a:lnTo>
                  <a:pt x="1703096" y="1172410"/>
                </a:lnTo>
                <a:lnTo>
                  <a:pt x="0" y="117241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7766" y="2600421"/>
            <a:ext cx="2093695" cy="179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17411" y="2600421"/>
            <a:ext cx="2106870" cy="181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478726" y="37749"/>
                </a:moveTo>
                <a:lnTo>
                  <a:pt x="294449" y="37749"/>
                </a:lnTo>
                <a:lnTo>
                  <a:pt x="323699" y="12574"/>
                </a:lnTo>
                <a:lnTo>
                  <a:pt x="424274" y="0"/>
                </a:lnTo>
                <a:lnTo>
                  <a:pt x="478726" y="37749"/>
                </a:lnTo>
                <a:close/>
              </a:path>
              <a:path w="706120" h="1053464">
                <a:moveTo>
                  <a:pt x="591612" y="54524"/>
                </a:moveTo>
                <a:lnTo>
                  <a:pt x="502924" y="54524"/>
                </a:lnTo>
                <a:lnTo>
                  <a:pt x="544973" y="18874"/>
                </a:lnTo>
                <a:lnTo>
                  <a:pt x="591612" y="54524"/>
                </a:lnTo>
                <a:close/>
              </a:path>
              <a:path w="706120" h="1053464">
                <a:moveTo>
                  <a:pt x="669954" y="507673"/>
                </a:moveTo>
                <a:lnTo>
                  <a:pt x="181049" y="507673"/>
                </a:lnTo>
                <a:lnTo>
                  <a:pt x="230424" y="390199"/>
                </a:lnTo>
                <a:lnTo>
                  <a:pt x="153624" y="306274"/>
                </a:lnTo>
                <a:lnTo>
                  <a:pt x="201174" y="138449"/>
                </a:lnTo>
                <a:lnTo>
                  <a:pt x="175574" y="94399"/>
                </a:lnTo>
                <a:lnTo>
                  <a:pt x="201174" y="23074"/>
                </a:lnTo>
                <a:lnTo>
                  <a:pt x="294449" y="37749"/>
                </a:lnTo>
                <a:lnTo>
                  <a:pt x="478726" y="37749"/>
                </a:lnTo>
                <a:lnTo>
                  <a:pt x="502924" y="54524"/>
                </a:lnTo>
                <a:lnTo>
                  <a:pt x="591612" y="54524"/>
                </a:lnTo>
                <a:lnTo>
                  <a:pt x="605348" y="65024"/>
                </a:lnTo>
                <a:lnTo>
                  <a:pt x="596198" y="148949"/>
                </a:lnTo>
                <a:lnTo>
                  <a:pt x="612648" y="209774"/>
                </a:lnTo>
                <a:lnTo>
                  <a:pt x="662023" y="260124"/>
                </a:lnTo>
                <a:lnTo>
                  <a:pt x="638248" y="335649"/>
                </a:lnTo>
                <a:lnTo>
                  <a:pt x="660198" y="356624"/>
                </a:lnTo>
                <a:lnTo>
                  <a:pt x="669954" y="507673"/>
                </a:lnTo>
                <a:close/>
              </a:path>
              <a:path w="706120" h="1053464">
                <a:moveTo>
                  <a:pt x="107899" y="629348"/>
                </a:moveTo>
                <a:lnTo>
                  <a:pt x="0" y="572723"/>
                </a:lnTo>
                <a:lnTo>
                  <a:pt x="7324" y="396474"/>
                </a:lnTo>
                <a:lnTo>
                  <a:pt x="62174" y="383899"/>
                </a:lnTo>
                <a:lnTo>
                  <a:pt x="181049" y="507673"/>
                </a:lnTo>
                <a:lnTo>
                  <a:pt x="669954" y="507673"/>
                </a:lnTo>
                <a:lnTo>
                  <a:pt x="671173" y="526548"/>
                </a:lnTo>
                <a:lnTo>
                  <a:pt x="705923" y="593698"/>
                </a:lnTo>
                <a:lnTo>
                  <a:pt x="689225" y="614673"/>
                </a:lnTo>
                <a:lnTo>
                  <a:pt x="208474" y="614673"/>
                </a:lnTo>
                <a:lnTo>
                  <a:pt x="107899" y="629348"/>
                </a:lnTo>
                <a:close/>
              </a:path>
              <a:path w="706120" h="1053464">
                <a:moveTo>
                  <a:pt x="166424" y="1053122"/>
                </a:moveTo>
                <a:lnTo>
                  <a:pt x="202999" y="952423"/>
                </a:lnTo>
                <a:lnTo>
                  <a:pt x="173749" y="774098"/>
                </a:lnTo>
                <a:lnTo>
                  <a:pt x="208474" y="614673"/>
                </a:lnTo>
                <a:lnTo>
                  <a:pt x="689225" y="614673"/>
                </a:lnTo>
                <a:lnTo>
                  <a:pt x="629098" y="690198"/>
                </a:lnTo>
                <a:lnTo>
                  <a:pt x="660198" y="797173"/>
                </a:lnTo>
                <a:lnTo>
                  <a:pt x="655172" y="809773"/>
                </a:lnTo>
                <a:lnTo>
                  <a:pt x="466349" y="809773"/>
                </a:lnTo>
                <a:lnTo>
                  <a:pt x="358449" y="816048"/>
                </a:lnTo>
                <a:lnTo>
                  <a:pt x="301749" y="870623"/>
                </a:lnTo>
                <a:lnTo>
                  <a:pt x="340149" y="1051022"/>
                </a:lnTo>
                <a:lnTo>
                  <a:pt x="166424" y="1053122"/>
                </a:lnTo>
                <a:close/>
              </a:path>
              <a:path w="706120" h="1053464">
                <a:moveTo>
                  <a:pt x="561448" y="1044722"/>
                </a:moveTo>
                <a:lnTo>
                  <a:pt x="402349" y="1040547"/>
                </a:lnTo>
                <a:lnTo>
                  <a:pt x="495599" y="872698"/>
                </a:lnTo>
                <a:lnTo>
                  <a:pt x="466349" y="809773"/>
                </a:lnTo>
                <a:lnTo>
                  <a:pt x="655172" y="809773"/>
                </a:lnTo>
                <a:lnTo>
                  <a:pt x="561448" y="10447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27060" y="3359095"/>
            <a:ext cx="706120" cy="1053465"/>
          </a:xfrm>
          <a:custGeom>
            <a:avLst/>
            <a:gdLst/>
            <a:ahLst/>
            <a:cxnLst/>
            <a:rect l="l" t="t" r="r" b="b"/>
            <a:pathLst>
              <a:path w="706120" h="1053464">
                <a:moveTo>
                  <a:pt x="201174" y="138449"/>
                </a:moveTo>
                <a:lnTo>
                  <a:pt x="153624" y="306274"/>
                </a:lnTo>
                <a:lnTo>
                  <a:pt x="230424" y="390199"/>
                </a:lnTo>
                <a:lnTo>
                  <a:pt x="181049" y="507673"/>
                </a:lnTo>
                <a:lnTo>
                  <a:pt x="62174" y="383899"/>
                </a:lnTo>
                <a:lnTo>
                  <a:pt x="7324" y="396474"/>
                </a:lnTo>
                <a:lnTo>
                  <a:pt x="0" y="572723"/>
                </a:lnTo>
                <a:lnTo>
                  <a:pt x="107899" y="629348"/>
                </a:lnTo>
                <a:lnTo>
                  <a:pt x="208474" y="614673"/>
                </a:lnTo>
                <a:lnTo>
                  <a:pt x="173749" y="774098"/>
                </a:lnTo>
                <a:lnTo>
                  <a:pt x="202999" y="952423"/>
                </a:lnTo>
                <a:lnTo>
                  <a:pt x="166424" y="1053122"/>
                </a:lnTo>
                <a:lnTo>
                  <a:pt x="340149" y="1051022"/>
                </a:lnTo>
                <a:lnTo>
                  <a:pt x="301749" y="870623"/>
                </a:lnTo>
                <a:lnTo>
                  <a:pt x="358449" y="816048"/>
                </a:lnTo>
                <a:lnTo>
                  <a:pt x="466349" y="809773"/>
                </a:lnTo>
                <a:lnTo>
                  <a:pt x="495599" y="872698"/>
                </a:lnTo>
                <a:lnTo>
                  <a:pt x="402349" y="1040547"/>
                </a:lnTo>
                <a:lnTo>
                  <a:pt x="561448" y="1044722"/>
                </a:lnTo>
                <a:lnTo>
                  <a:pt x="660198" y="797173"/>
                </a:lnTo>
                <a:lnTo>
                  <a:pt x="629098" y="690198"/>
                </a:lnTo>
                <a:lnTo>
                  <a:pt x="705923" y="593698"/>
                </a:lnTo>
                <a:lnTo>
                  <a:pt x="671173" y="526548"/>
                </a:lnTo>
                <a:lnTo>
                  <a:pt x="660198" y="356624"/>
                </a:lnTo>
                <a:lnTo>
                  <a:pt x="638248" y="335649"/>
                </a:lnTo>
                <a:lnTo>
                  <a:pt x="662023" y="260124"/>
                </a:lnTo>
                <a:lnTo>
                  <a:pt x="612648" y="209774"/>
                </a:lnTo>
                <a:lnTo>
                  <a:pt x="596198" y="148949"/>
                </a:lnTo>
                <a:lnTo>
                  <a:pt x="605348" y="65024"/>
                </a:lnTo>
                <a:lnTo>
                  <a:pt x="544973" y="18874"/>
                </a:lnTo>
                <a:lnTo>
                  <a:pt x="502923" y="54524"/>
                </a:lnTo>
                <a:lnTo>
                  <a:pt x="424274" y="0"/>
                </a:lnTo>
                <a:lnTo>
                  <a:pt x="323699" y="12574"/>
                </a:lnTo>
                <a:lnTo>
                  <a:pt x="294449" y="37749"/>
                </a:lnTo>
                <a:lnTo>
                  <a:pt x="201174" y="23074"/>
                </a:lnTo>
                <a:lnTo>
                  <a:pt x="175574" y="94399"/>
                </a:lnTo>
                <a:lnTo>
                  <a:pt x="201174" y="1384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0" y="757073"/>
                </a:move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10773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close/>
              </a:path>
              <a:path w="372745" h="819785">
                <a:moveTo>
                  <a:pt x="208149" y="819773"/>
                </a:move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313199" y="610773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5559" y="3488370"/>
            <a:ext cx="372745" cy="819785"/>
          </a:xfrm>
          <a:custGeom>
            <a:avLst/>
            <a:gdLst/>
            <a:ahLst/>
            <a:cxnLst/>
            <a:rect l="l" t="t" r="r" b="b"/>
            <a:pathLst>
              <a:path w="372745" h="819785">
                <a:moveTo>
                  <a:pt x="51574" y="406399"/>
                </a:moveTo>
                <a:lnTo>
                  <a:pt x="105024" y="53424"/>
                </a:lnTo>
                <a:lnTo>
                  <a:pt x="179524" y="0"/>
                </a:lnTo>
                <a:lnTo>
                  <a:pt x="286449" y="25549"/>
                </a:lnTo>
                <a:lnTo>
                  <a:pt x="317024" y="99874"/>
                </a:lnTo>
                <a:lnTo>
                  <a:pt x="372399" y="141674"/>
                </a:lnTo>
                <a:lnTo>
                  <a:pt x="366674" y="257774"/>
                </a:lnTo>
                <a:lnTo>
                  <a:pt x="366674" y="411049"/>
                </a:lnTo>
                <a:lnTo>
                  <a:pt x="313199" y="520198"/>
                </a:lnTo>
                <a:lnTo>
                  <a:pt x="313199" y="643298"/>
                </a:lnTo>
                <a:lnTo>
                  <a:pt x="271174" y="712948"/>
                </a:lnTo>
                <a:lnTo>
                  <a:pt x="297924" y="796548"/>
                </a:lnTo>
                <a:lnTo>
                  <a:pt x="208149" y="819773"/>
                </a:lnTo>
                <a:lnTo>
                  <a:pt x="150874" y="782623"/>
                </a:lnTo>
                <a:lnTo>
                  <a:pt x="217724" y="629348"/>
                </a:lnTo>
                <a:lnTo>
                  <a:pt x="118399" y="610773"/>
                </a:lnTo>
                <a:lnTo>
                  <a:pt x="95499" y="627023"/>
                </a:lnTo>
                <a:lnTo>
                  <a:pt x="103124" y="740823"/>
                </a:lnTo>
                <a:lnTo>
                  <a:pt x="0" y="757073"/>
                </a:lnTo>
                <a:lnTo>
                  <a:pt x="38199" y="636323"/>
                </a:lnTo>
                <a:lnTo>
                  <a:pt x="30549" y="582898"/>
                </a:lnTo>
                <a:lnTo>
                  <a:pt x="57299" y="506273"/>
                </a:lnTo>
                <a:lnTo>
                  <a:pt x="89749" y="455174"/>
                </a:lnTo>
                <a:lnTo>
                  <a:pt x="51574" y="406399"/>
                </a:lnTo>
                <a:close/>
              </a:path>
            </a:pathLst>
          </a:custGeom>
          <a:ln w="3809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313658" y="3369946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87849" y="715248"/>
                </a:move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60548" y="394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200793" y="710623"/>
                </a:lnTo>
                <a:lnTo>
                  <a:pt x="168049" y="710623"/>
                </a:lnTo>
                <a:lnTo>
                  <a:pt x="87849" y="715248"/>
                </a:lnTo>
                <a:close/>
              </a:path>
              <a:path w="317500" h="715644">
                <a:moveTo>
                  <a:pt x="260548" y="39474"/>
                </a:moveTo>
                <a:lnTo>
                  <a:pt x="217699" y="39474"/>
                </a:lnTo>
                <a:lnTo>
                  <a:pt x="259724" y="9274"/>
                </a:lnTo>
                <a:lnTo>
                  <a:pt x="260548" y="39474"/>
                </a:lnTo>
                <a:close/>
              </a:path>
              <a:path w="317500" h="715644">
                <a:moveTo>
                  <a:pt x="194799" y="712923"/>
                </a:moveTo>
                <a:lnTo>
                  <a:pt x="168049" y="710623"/>
                </a:lnTo>
                <a:lnTo>
                  <a:pt x="200793" y="710623"/>
                </a:lnTo>
                <a:lnTo>
                  <a:pt x="194799" y="71292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13658" y="3369945"/>
            <a:ext cx="317500" cy="715645"/>
          </a:xfrm>
          <a:custGeom>
            <a:avLst/>
            <a:gdLst/>
            <a:ahLst/>
            <a:cxnLst/>
            <a:rect l="l" t="t" r="r" b="b"/>
            <a:pathLst>
              <a:path w="317500" h="715644">
                <a:moveTo>
                  <a:pt x="32474" y="204349"/>
                </a:moveTo>
                <a:lnTo>
                  <a:pt x="87849" y="58049"/>
                </a:lnTo>
                <a:lnTo>
                  <a:pt x="87849" y="0"/>
                </a:lnTo>
                <a:lnTo>
                  <a:pt x="137499" y="27849"/>
                </a:lnTo>
                <a:lnTo>
                  <a:pt x="217699" y="39474"/>
                </a:lnTo>
                <a:lnTo>
                  <a:pt x="259724" y="9274"/>
                </a:lnTo>
                <a:lnTo>
                  <a:pt x="261624" y="78949"/>
                </a:lnTo>
                <a:lnTo>
                  <a:pt x="317024" y="278674"/>
                </a:lnTo>
                <a:lnTo>
                  <a:pt x="292199" y="438899"/>
                </a:lnTo>
                <a:lnTo>
                  <a:pt x="253999" y="585198"/>
                </a:lnTo>
                <a:lnTo>
                  <a:pt x="267374" y="685073"/>
                </a:lnTo>
                <a:lnTo>
                  <a:pt x="194799" y="712923"/>
                </a:lnTo>
                <a:lnTo>
                  <a:pt x="168049" y="710623"/>
                </a:lnTo>
                <a:lnTo>
                  <a:pt x="87849" y="715248"/>
                </a:lnTo>
                <a:lnTo>
                  <a:pt x="49649" y="696673"/>
                </a:lnTo>
                <a:lnTo>
                  <a:pt x="76399" y="654873"/>
                </a:lnTo>
                <a:lnTo>
                  <a:pt x="0" y="650248"/>
                </a:lnTo>
                <a:lnTo>
                  <a:pt x="36274" y="568948"/>
                </a:lnTo>
                <a:lnTo>
                  <a:pt x="64924" y="545723"/>
                </a:lnTo>
                <a:lnTo>
                  <a:pt x="32474" y="204349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95865" y="4828043"/>
            <a:ext cx="4124960" cy="352425"/>
          </a:xfrm>
          <a:custGeom>
            <a:avLst/>
            <a:gdLst/>
            <a:ahLst/>
            <a:cxnLst/>
            <a:rect l="l" t="t" r="r" b="b"/>
            <a:pathLst>
              <a:path w="4124959" h="352425">
                <a:moveTo>
                  <a:pt x="4124391" y="0"/>
                </a:moveTo>
                <a:lnTo>
                  <a:pt x="4118383" y="40343"/>
                </a:lnTo>
                <a:lnTo>
                  <a:pt x="4101269" y="77378"/>
                </a:lnTo>
                <a:lnTo>
                  <a:pt x="4074414" y="110047"/>
                </a:lnTo>
                <a:lnTo>
                  <a:pt x="4039183" y="137295"/>
                </a:lnTo>
                <a:lnTo>
                  <a:pt x="3996942" y="158066"/>
                </a:lnTo>
                <a:lnTo>
                  <a:pt x="3949057" y="171302"/>
                </a:lnTo>
                <a:lnTo>
                  <a:pt x="3896892" y="175949"/>
                </a:lnTo>
                <a:lnTo>
                  <a:pt x="2289695" y="175949"/>
                </a:lnTo>
                <a:lnTo>
                  <a:pt x="2237530" y="180596"/>
                </a:lnTo>
                <a:lnTo>
                  <a:pt x="2189644" y="193833"/>
                </a:lnTo>
                <a:lnTo>
                  <a:pt x="2147403" y="214603"/>
                </a:lnTo>
                <a:lnTo>
                  <a:pt x="2112173" y="241851"/>
                </a:lnTo>
                <a:lnTo>
                  <a:pt x="2085318" y="274520"/>
                </a:lnTo>
                <a:lnTo>
                  <a:pt x="2068203" y="311555"/>
                </a:lnTo>
                <a:lnTo>
                  <a:pt x="2062195" y="351899"/>
                </a:lnTo>
                <a:lnTo>
                  <a:pt x="2056187" y="311555"/>
                </a:lnTo>
                <a:lnTo>
                  <a:pt x="2039073" y="274520"/>
                </a:lnTo>
                <a:lnTo>
                  <a:pt x="2012218" y="241851"/>
                </a:lnTo>
                <a:lnTo>
                  <a:pt x="1976987" y="214603"/>
                </a:lnTo>
                <a:lnTo>
                  <a:pt x="1934747" y="193833"/>
                </a:lnTo>
                <a:lnTo>
                  <a:pt x="1886861" y="180596"/>
                </a:lnTo>
                <a:lnTo>
                  <a:pt x="1834696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22721" y="4837642"/>
            <a:ext cx="2096135" cy="352425"/>
          </a:xfrm>
          <a:custGeom>
            <a:avLst/>
            <a:gdLst/>
            <a:ahLst/>
            <a:cxnLst/>
            <a:rect l="l" t="t" r="r" b="b"/>
            <a:pathLst>
              <a:path w="2096135" h="352425">
                <a:moveTo>
                  <a:pt x="2095795" y="0"/>
                </a:moveTo>
                <a:lnTo>
                  <a:pt x="2089787" y="40343"/>
                </a:lnTo>
                <a:lnTo>
                  <a:pt x="2072673" y="77378"/>
                </a:lnTo>
                <a:lnTo>
                  <a:pt x="2045818" y="110047"/>
                </a:lnTo>
                <a:lnTo>
                  <a:pt x="2010587" y="137295"/>
                </a:lnTo>
                <a:lnTo>
                  <a:pt x="1968347" y="158066"/>
                </a:lnTo>
                <a:lnTo>
                  <a:pt x="1920461" y="171302"/>
                </a:lnTo>
                <a:lnTo>
                  <a:pt x="1868296" y="175949"/>
                </a:lnTo>
                <a:lnTo>
                  <a:pt x="1275397" y="175949"/>
                </a:lnTo>
                <a:lnTo>
                  <a:pt x="1223232" y="180596"/>
                </a:lnTo>
                <a:lnTo>
                  <a:pt x="1175346" y="193833"/>
                </a:lnTo>
                <a:lnTo>
                  <a:pt x="1133105" y="214603"/>
                </a:lnTo>
                <a:lnTo>
                  <a:pt x="1097875" y="241851"/>
                </a:lnTo>
                <a:lnTo>
                  <a:pt x="1071020" y="274520"/>
                </a:lnTo>
                <a:lnTo>
                  <a:pt x="1053906" y="311555"/>
                </a:lnTo>
                <a:lnTo>
                  <a:pt x="1047897" y="351899"/>
                </a:lnTo>
                <a:lnTo>
                  <a:pt x="1041889" y="311555"/>
                </a:lnTo>
                <a:lnTo>
                  <a:pt x="1024775" y="274520"/>
                </a:lnTo>
                <a:lnTo>
                  <a:pt x="997920" y="241851"/>
                </a:lnTo>
                <a:lnTo>
                  <a:pt x="962689" y="214603"/>
                </a:lnTo>
                <a:lnTo>
                  <a:pt x="920449" y="193833"/>
                </a:lnTo>
                <a:lnTo>
                  <a:pt x="872563" y="180596"/>
                </a:lnTo>
                <a:lnTo>
                  <a:pt x="820398" y="175949"/>
                </a:lnTo>
                <a:lnTo>
                  <a:pt x="227499" y="175949"/>
                </a:lnTo>
                <a:lnTo>
                  <a:pt x="175334" y="171302"/>
                </a:lnTo>
                <a:lnTo>
                  <a:pt x="127448" y="158066"/>
                </a:lnTo>
                <a:lnTo>
                  <a:pt x="85207" y="137295"/>
                </a:lnTo>
                <a:lnTo>
                  <a:pt x="49977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0149" y="4836517"/>
            <a:ext cx="2067560" cy="352425"/>
          </a:xfrm>
          <a:custGeom>
            <a:avLst/>
            <a:gdLst/>
            <a:ahLst/>
            <a:cxnLst/>
            <a:rect l="l" t="t" r="r" b="b"/>
            <a:pathLst>
              <a:path w="2067560" h="352425">
                <a:moveTo>
                  <a:pt x="2066995" y="0"/>
                </a:moveTo>
                <a:lnTo>
                  <a:pt x="2060987" y="40343"/>
                </a:lnTo>
                <a:lnTo>
                  <a:pt x="2043873" y="77378"/>
                </a:lnTo>
                <a:lnTo>
                  <a:pt x="2017017" y="110047"/>
                </a:lnTo>
                <a:lnTo>
                  <a:pt x="1981787" y="137295"/>
                </a:lnTo>
                <a:lnTo>
                  <a:pt x="1939547" y="158066"/>
                </a:lnTo>
                <a:lnTo>
                  <a:pt x="1891663" y="171302"/>
                </a:lnTo>
                <a:lnTo>
                  <a:pt x="1839501" y="175949"/>
                </a:lnTo>
                <a:lnTo>
                  <a:pt x="1260994" y="175949"/>
                </a:lnTo>
                <a:lnTo>
                  <a:pt x="1208831" y="180596"/>
                </a:lnTo>
                <a:lnTo>
                  <a:pt x="1160946" y="193833"/>
                </a:lnTo>
                <a:lnTo>
                  <a:pt x="1118706" y="214603"/>
                </a:lnTo>
                <a:lnTo>
                  <a:pt x="1083475" y="241851"/>
                </a:lnTo>
                <a:lnTo>
                  <a:pt x="1056620" y="274520"/>
                </a:lnTo>
                <a:lnTo>
                  <a:pt x="1039506" y="311555"/>
                </a:lnTo>
                <a:lnTo>
                  <a:pt x="1033497" y="351899"/>
                </a:lnTo>
                <a:lnTo>
                  <a:pt x="1027489" y="311555"/>
                </a:lnTo>
                <a:lnTo>
                  <a:pt x="1010375" y="274520"/>
                </a:lnTo>
                <a:lnTo>
                  <a:pt x="983519" y="241851"/>
                </a:lnTo>
                <a:lnTo>
                  <a:pt x="948289" y="214603"/>
                </a:lnTo>
                <a:lnTo>
                  <a:pt x="906049" y="193833"/>
                </a:lnTo>
                <a:lnTo>
                  <a:pt x="858164" y="180596"/>
                </a:lnTo>
                <a:lnTo>
                  <a:pt x="806000" y="175949"/>
                </a:lnTo>
                <a:lnTo>
                  <a:pt x="227497" y="175949"/>
                </a:lnTo>
                <a:lnTo>
                  <a:pt x="175333" y="171302"/>
                </a:lnTo>
                <a:lnTo>
                  <a:pt x="127448" y="158066"/>
                </a:lnTo>
                <a:lnTo>
                  <a:pt x="85208" y="137295"/>
                </a:lnTo>
                <a:lnTo>
                  <a:pt x="49978" y="110047"/>
                </a:lnTo>
                <a:lnTo>
                  <a:pt x="23122" y="77378"/>
                </a:lnTo>
                <a:lnTo>
                  <a:pt x="6008" y="40343"/>
                </a:ln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7586" y="2555134"/>
            <a:ext cx="2137935" cy="1818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1637032" y="153282"/>
                </a:move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7032" y="153282"/>
                </a:lnTo>
                <a:close/>
              </a:path>
              <a:path w="1642745" h="1154430">
                <a:moveTo>
                  <a:pt x="1619244" y="333581"/>
                </a:move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637032" y="153282"/>
                </a:lnTo>
                <a:lnTo>
                  <a:pt x="1632989" y="252451"/>
                </a:lnTo>
                <a:lnTo>
                  <a:pt x="1619244" y="333581"/>
                </a:lnTo>
                <a:close/>
              </a:path>
              <a:path w="1642745" h="1154430">
                <a:moveTo>
                  <a:pt x="110102" y="288501"/>
                </a:moveTo>
                <a:lnTo>
                  <a:pt x="0" y="261456"/>
                </a:lnTo>
                <a:lnTo>
                  <a:pt x="60424" y="190687"/>
                </a:lnTo>
                <a:lnTo>
                  <a:pt x="366966" y="162262"/>
                </a:lnTo>
                <a:lnTo>
                  <a:pt x="697251" y="261456"/>
                </a:lnTo>
                <a:lnTo>
                  <a:pt x="725814" y="270439"/>
                </a:lnTo>
                <a:lnTo>
                  <a:pt x="247699" y="270439"/>
                </a:lnTo>
                <a:lnTo>
                  <a:pt x="110102" y="288501"/>
                </a:lnTo>
                <a:close/>
              </a:path>
              <a:path w="1642745" h="1154430">
                <a:moveTo>
                  <a:pt x="899078" y="937635"/>
                </a:move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725814" y="270439"/>
                </a:lnTo>
                <a:lnTo>
                  <a:pt x="926598" y="333581"/>
                </a:lnTo>
                <a:lnTo>
                  <a:pt x="1619244" y="33358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38248" y="721261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80" y="901560"/>
                </a:lnTo>
                <a:lnTo>
                  <a:pt x="1263549" y="919560"/>
                </a:lnTo>
                <a:lnTo>
                  <a:pt x="1027535" y="919560"/>
                </a:lnTo>
                <a:lnTo>
                  <a:pt x="899078" y="937635"/>
                </a:lnTo>
                <a:close/>
              </a:path>
              <a:path w="1642745" h="1154430">
                <a:moveTo>
                  <a:pt x="1550454" y="946635"/>
                </a:moveTo>
                <a:lnTo>
                  <a:pt x="1421997" y="883510"/>
                </a:lnTo>
                <a:lnTo>
                  <a:pt x="1458707" y="721261"/>
                </a:lnTo>
                <a:lnTo>
                  <a:pt x="1638248" y="721261"/>
                </a:lnTo>
                <a:lnTo>
                  <a:pt x="1642179" y="748286"/>
                </a:lnTo>
                <a:lnTo>
                  <a:pt x="1642179" y="856460"/>
                </a:lnTo>
                <a:lnTo>
                  <a:pt x="1550454" y="946635"/>
                </a:lnTo>
                <a:close/>
              </a:path>
              <a:path w="1642745" h="1154430">
                <a:moveTo>
                  <a:pt x="1211007" y="1154010"/>
                </a:moveTo>
                <a:lnTo>
                  <a:pt x="1082547" y="1063835"/>
                </a:lnTo>
                <a:lnTo>
                  <a:pt x="1027535" y="919560"/>
                </a:lnTo>
                <a:lnTo>
                  <a:pt x="1263549" y="919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800" y="2924533"/>
            <a:ext cx="1642745" cy="1154430"/>
          </a:xfrm>
          <a:custGeom>
            <a:avLst/>
            <a:gdLst/>
            <a:ahLst/>
            <a:cxnLst/>
            <a:rect l="l" t="t" r="r" b="b"/>
            <a:pathLst>
              <a:path w="1642745" h="1154430">
                <a:moveTo>
                  <a:pt x="60424" y="190687"/>
                </a:moveTo>
                <a:lnTo>
                  <a:pt x="366966" y="162262"/>
                </a:lnTo>
                <a:lnTo>
                  <a:pt x="697251" y="261456"/>
                </a:lnTo>
                <a:lnTo>
                  <a:pt x="926598" y="333581"/>
                </a:lnTo>
                <a:lnTo>
                  <a:pt x="1009180" y="306514"/>
                </a:lnTo>
                <a:lnTo>
                  <a:pt x="972470" y="153282"/>
                </a:lnTo>
                <a:lnTo>
                  <a:pt x="972470" y="36074"/>
                </a:lnTo>
                <a:lnTo>
                  <a:pt x="1027535" y="27044"/>
                </a:lnTo>
                <a:lnTo>
                  <a:pt x="1183462" y="153282"/>
                </a:lnTo>
                <a:lnTo>
                  <a:pt x="1431162" y="135244"/>
                </a:lnTo>
                <a:lnTo>
                  <a:pt x="1577949" y="0"/>
                </a:lnTo>
                <a:lnTo>
                  <a:pt x="1642179" y="27044"/>
                </a:lnTo>
                <a:lnTo>
                  <a:pt x="1632989" y="252451"/>
                </a:lnTo>
                <a:lnTo>
                  <a:pt x="1596329" y="468836"/>
                </a:lnTo>
                <a:lnTo>
                  <a:pt x="1559594" y="540936"/>
                </a:lnTo>
                <a:lnTo>
                  <a:pt x="1623824" y="622086"/>
                </a:lnTo>
                <a:lnTo>
                  <a:pt x="1642179" y="748285"/>
                </a:lnTo>
                <a:lnTo>
                  <a:pt x="1642179" y="856460"/>
                </a:lnTo>
                <a:lnTo>
                  <a:pt x="1550454" y="946635"/>
                </a:lnTo>
                <a:lnTo>
                  <a:pt x="1421997" y="883510"/>
                </a:lnTo>
                <a:lnTo>
                  <a:pt x="1458707" y="721261"/>
                </a:lnTo>
                <a:lnTo>
                  <a:pt x="1357769" y="784360"/>
                </a:lnTo>
                <a:lnTo>
                  <a:pt x="1238500" y="820410"/>
                </a:lnTo>
                <a:lnTo>
                  <a:pt x="1256879" y="901560"/>
                </a:lnTo>
                <a:lnTo>
                  <a:pt x="1288562" y="987060"/>
                </a:lnTo>
                <a:lnTo>
                  <a:pt x="1284374" y="1090885"/>
                </a:lnTo>
                <a:lnTo>
                  <a:pt x="1211007" y="1154010"/>
                </a:lnTo>
                <a:lnTo>
                  <a:pt x="1082547" y="1063835"/>
                </a:lnTo>
                <a:lnTo>
                  <a:pt x="1027535" y="919560"/>
                </a:lnTo>
                <a:lnTo>
                  <a:pt x="899078" y="937635"/>
                </a:lnTo>
                <a:lnTo>
                  <a:pt x="871583" y="838460"/>
                </a:lnTo>
                <a:lnTo>
                  <a:pt x="825710" y="640111"/>
                </a:lnTo>
                <a:lnTo>
                  <a:pt x="807328" y="486811"/>
                </a:lnTo>
                <a:lnTo>
                  <a:pt x="642188" y="387669"/>
                </a:lnTo>
                <a:lnTo>
                  <a:pt x="394486" y="306514"/>
                </a:lnTo>
                <a:lnTo>
                  <a:pt x="247699" y="270439"/>
                </a:lnTo>
                <a:lnTo>
                  <a:pt x="110102" y="288501"/>
                </a:lnTo>
                <a:lnTo>
                  <a:pt x="0" y="261456"/>
                </a:lnTo>
              </a:path>
            </a:pathLst>
          </a:custGeom>
          <a:ln w="38099">
            <a:solidFill>
              <a:srgbClr val="FFD8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2124324" y="695036"/>
                </a:moveTo>
                <a:lnTo>
                  <a:pt x="1618316" y="695036"/>
                </a:lnTo>
                <a:lnTo>
                  <a:pt x="1743376" y="580611"/>
                </a:lnTo>
                <a:lnTo>
                  <a:pt x="1750504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369" y="86347"/>
                </a:lnTo>
                <a:lnTo>
                  <a:pt x="2124324" y="695036"/>
                </a:lnTo>
                <a:close/>
              </a:path>
              <a:path w="2132965" h="1138554">
                <a:moveTo>
                  <a:pt x="2132369" y="86347"/>
                </a:moveTo>
                <a:lnTo>
                  <a:pt x="1873673" y="86347"/>
                </a:lnTo>
                <a:lnTo>
                  <a:pt x="2132765" y="56329"/>
                </a:lnTo>
                <a:lnTo>
                  <a:pt x="2132369" y="86347"/>
                </a:lnTo>
                <a:close/>
              </a:path>
              <a:path w="2132965" h="1138554">
                <a:moveTo>
                  <a:pt x="2118468" y="1138085"/>
                </a:moveTo>
                <a:lnTo>
                  <a:pt x="0" y="1138085"/>
                </a:lnTo>
                <a:lnTo>
                  <a:pt x="0" y="200287"/>
                </a:ln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442" y="643386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2121834" y="883385"/>
                </a:lnTo>
                <a:lnTo>
                  <a:pt x="2118468" y="1138085"/>
                </a:lnTo>
                <a:close/>
              </a:path>
              <a:path w="2132965" h="1138554">
                <a:moveTo>
                  <a:pt x="2121834" y="883385"/>
                </a:move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2124324" y="695036"/>
                </a:lnTo>
                <a:lnTo>
                  <a:pt x="2121834" y="883385"/>
                </a:lnTo>
                <a:close/>
              </a:path>
              <a:path w="2132965" h="1138554">
                <a:moveTo>
                  <a:pt x="1077442" y="643386"/>
                </a:moveTo>
                <a:lnTo>
                  <a:pt x="914550" y="643386"/>
                </a:lnTo>
                <a:lnTo>
                  <a:pt x="1077267" y="642861"/>
                </a:lnTo>
                <a:lnTo>
                  <a:pt x="1077442" y="643386"/>
                </a:lnTo>
                <a:close/>
              </a:path>
            </a:pathLst>
          </a:custGeom>
          <a:solidFill>
            <a:srgbClr val="69A84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6425" y="3220758"/>
            <a:ext cx="2132965" cy="1138555"/>
          </a:xfrm>
          <a:custGeom>
            <a:avLst/>
            <a:gdLst/>
            <a:ahLst/>
            <a:cxnLst/>
            <a:rect l="l" t="t" r="r" b="b"/>
            <a:pathLst>
              <a:path w="2132965" h="1138554">
                <a:moveTo>
                  <a:pt x="0" y="200287"/>
                </a:moveTo>
                <a:lnTo>
                  <a:pt x="710921" y="115404"/>
                </a:lnTo>
                <a:lnTo>
                  <a:pt x="839523" y="240937"/>
                </a:lnTo>
                <a:lnTo>
                  <a:pt x="914550" y="643386"/>
                </a:lnTo>
                <a:lnTo>
                  <a:pt x="1077267" y="642861"/>
                </a:lnTo>
                <a:lnTo>
                  <a:pt x="1128890" y="798435"/>
                </a:lnTo>
                <a:lnTo>
                  <a:pt x="1236067" y="883385"/>
                </a:lnTo>
                <a:lnTo>
                  <a:pt x="1364669" y="850110"/>
                </a:lnTo>
                <a:lnTo>
                  <a:pt x="1375397" y="739361"/>
                </a:lnTo>
                <a:lnTo>
                  <a:pt x="1353942" y="632286"/>
                </a:lnTo>
                <a:lnTo>
                  <a:pt x="1343247" y="554761"/>
                </a:lnTo>
                <a:lnTo>
                  <a:pt x="1471847" y="499361"/>
                </a:lnTo>
                <a:lnTo>
                  <a:pt x="1446852" y="624886"/>
                </a:lnTo>
                <a:lnTo>
                  <a:pt x="1618316" y="695036"/>
                </a:lnTo>
                <a:lnTo>
                  <a:pt x="1743376" y="580611"/>
                </a:lnTo>
                <a:lnTo>
                  <a:pt x="1750503" y="429211"/>
                </a:lnTo>
                <a:lnTo>
                  <a:pt x="1661194" y="240937"/>
                </a:lnTo>
                <a:lnTo>
                  <a:pt x="1710551" y="0"/>
                </a:lnTo>
                <a:lnTo>
                  <a:pt x="1839828" y="4619"/>
                </a:lnTo>
                <a:lnTo>
                  <a:pt x="1873673" y="86347"/>
                </a:lnTo>
                <a:lnTo>
                  <a:pt x="2132765" y="56329"/>
                </a:lnTo>
                <a:lnTo>
                  <a:pt x="2118468" y="1138085"/>
                </a:lnTo>
                <a:lnTo>
                  <a:pt x="0" y="1138085"/>
                </a:lnTo>
                <a:lnTo>
                  <a:pt x="0" y="200287"/>
                </a:lnTo>
                <a:close/>
              </a:path>
            </a:pathLst>
          </a:custGeom>
          <a:ln w="38099">
            <a:solidFill>
              <a:srgbClr val="69A84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1047398" y="358119"/>
                </a:move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1" y="73819"/>
                </a:lnTo>
                <a:lnTo>
                  <a:pt x="2129165" y="0"/>
                </a:lnTo>
                <a:lnTo>
                  <a:pt x="2124177" y="306456"/>
                </a:lnTo>
                <a:lnTo>
                  <a:pt x="1607589" y="306456"/>
                </a:lnTo>
                <a:lnTo>
                  <a:pt x="1581923" y="332301"/>
                </a:lnTo>
                <a:lnTo>
                  <a:pt x="1068175" y="332301"/>
                </a:lnTo>
                <a:lnTo>
                  <a:pt x="1047398" y="358119"/>
                </a:lnTo>
                <a:close/>
              </a:path>
              <a:path w="2129790" h="794385">
                <a:moveTo>
                  <a:pt x="2118468" y="657193"/>
                </a:move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2124177" y="306456"/>
                </a:lnTo>
                <a:lnTo>
                  <a:pt x="2118468" y="657193"/>
                </a:lnTo>
                <a:close/>
              </a:path>
              <a:path w="2129790" h="794385">
                <a:moveTo>
                  <a:pt x="0" y="793785"/>
                </a:move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47398" y="358119"/>
                </a:lnTo>
                <a:lnTo>
                  <a:pt x="1004100" y="411921"/>
                </a:lnTo>
                <a:lnTo>
                  <a:pt x="1014614" y="47259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27216" y="638726"/>
                </a:lnTo>
                <a:lnTo>
                  <a:pt x="639481" y="723648"/>
                </a:lnTo>
                <a:lnTo>
                  <a:pt x="0" y="793785"/>
                </a:lnTo>
                <a:close/>
              </a:path>
              <a:path w="2129790" h="794385">
                <a:moveTo>
                  <a:pt x="1264647" y="454124"/>
                </a:moveTo>
                <a:lnTo>
                  <a:pt x="1114592" y="343341"/>
                </a:lnTo>
                <a:lnTo>
                  <a:pt x="1068175" y="332301"/>
                </a:lnTo>
                <a:lnTo>
                  <a:pt x="1581923" y="332301"/>
                </a:lnTo>
                <a:lnTo>
                  <a:pt x="1468277" y="446744"/>
                </a:lnTo>
                <a:lnTo>
                  <a:pt x="1264647" y="454124"/>
                </a:lnTo>
                <a:close/>
              </a:path>
              <a:path w="2129790" h="794385">
                <a:moveTo>
                  <a:pt x="985993" y="627641"/>
                </a:moveTo>
                <a:lnTo>
                  <a:pt x="450119" y="472591"/>
                </a:lnTo>
                <a:lnTo>
                  <a:pt x="1014614" y="472591"/>
                </a:lnTo>
                <a:lnTo>
                  <a:pt x="1039565" y="616571"/>
                </a:lnTo>
                <a:lnTo>
                  <a:pt x="985993" y="627641"/>
                </a:lnTo>
                <a:close/>
              </a:path>
              <a:path w="2129790" h="794385">
                <a:moveTo>
                  <a:pt x="327216" y="638726"/>
                </a:moveTo>
                <a:lnTo>
                  <a:pt x="164352" y="638726"/>
                </a:lnTo>
                <a:lnTo>
                  <a:pt x="300079" y="631346"/>
                </a:lnTo>
                <a:lnTo>
                  <a:pt x="327216" y="638726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2849" y="2597735"/>
            <a:ext cx="2129790" cy="794385"/>
          </a:xfrm>
          <a:custGeom>
            <a:avLst/>
            <a:gdLst/>
            <a:ahLst/>
            <a:cxnLst/>
            <a:rect l="l" t="t" r="r" b="b"/>
            <a:pathLst>
              <a:path w="2129790" h="794385">
                <a:moveTo>
                  <a:pt x="639481" y="723648"/>
                </a:moveTo>
                <a:lnTo>
                  <a:pt x="0" y="793785"/>
                </a:lnTo>
                <a:lnTo>
                  <a:pt x="3570" y="457831"/>
                </a:lnTo>
                <a:lnTo>
                  <a:pt x="489426" y="402431"/>
                </a:lnTo>
                <a:lnTo>
                  <a:pt x="687473" y="325574"/>
                </a:lnTo>
                <a:lnTo>
                  <a:pt x="914550" y="358119"/>
                </a:lnTo>
                <a:lnTo>
                  <a:pt x="1075317" y="306456"/>
                </a:lnTo>
                <a:lnTo>
                  <a:pt x="1721924" y="121854"/>
                </a:lnTo>
                <a:lnTo>
                  <a:pt x="1918426" y="103372"/>
                </a:lnTo>
                <a:lnTo>
                  <a:pt x="2011290" y="73819"/>
                </a:lnTo>
                <a:lnTo>
                  <a:pt x="2129165" y="0"/>
                </a:lnTo>
                <a:lnTo>
                  <a:pt x="2118468" y="657193"/>
                </a:lnTo>
                <a:lnTo>
                  <a:pt x="1886276" y="657193"/>
                </a:lnTo>
                <a:lnTo>
                  <a:pt x="1871978" y="612881"/>
                </a:lnTo>
                <a:lnTo>
                  <a:pt x="1723724" y="594228"/>
                </a:lnTo>
                <a:lnTo>
                  <a:pt x="1725494" y="354444"/>
                </a:lnTo>
                <a:lnTo>
                  <a:pt x="1607589" y="306456"/>
                </a:lnTo>
                <a:lnTo>
                  <a:pt x="1468277" y="446744"/>
                </a:lnTo>
                <a:lnTo>
                  <a:pt x="1264647" y="454124"/>
                </a:lnTo>
                <a:lnTo>
                  <a:pt x="1114592" y="343341"/>
                </a:lnTo>
                <a:lnTo>
                  <a:pt x="1068175" y="332301"/>
                </a:lnTo>
                <a:lnTo>
                  <a:pt x="1004100" y="411921"/>
                </a:lnTo>
                <a:lnTo>
                  <a:pt x="1039565" y="616571"/>
                </a:lnTo>
                <a:lnTo>
                  <a:pt x="985993" y="627641"/>
                </a:lnTo>
                <a:lnTo>
                  <a:pt x="450119" y="472591"/>
                </a:lnTo>
                <a:lnTo>
                  <a:pt x="117904" y="491041"/>
                </a:lnTo>
                <a:lnTo>
                  <a:pt x="24994" y="590753"/>
                </a:lnTo>
                <a:lnTo>
                  <a:pt x="164352" y="638726"/>
                </a:lnTo>
                <a:lnTo>
                  <a:pt x="300079" y="631346"/>
                </a:lnTo>
                <a:lnTo>
                  <a:pt x="639481" y="723648"/>
                </a:lnTo>
                <a:close/>
              </a:path>
            </a:pathLst>
          </a:custGeom>
          <a:ln w="38099">
            <a:solidFill>
              <a:srgbClr val="C17BA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8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1010485" y="332286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  <a:path w="2111375" h="480060">
                <a:moveTo>
                  <a:pt x="871688" y="372909"/>
                </a:moveTo>
                <a:lnTo>
                  <a:pt x="678770" y="332286"/>
                </a:lnTo>
                <a:lnTo>
                  <a:pt x="1010485" y="332286"/>
                </a:lnTo>
                <a:lnTo>
                  <a:pt x="871688" y="372909"/>
                </a:lnTo>
                <a:close/>
              </a:path>
            </a:pathLst>
          </a:custGeom>
          <a:solidFill>
            <a:srgbClr val="4985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9993" y="2557115"/>
            <a:ext cx="2111375" cy="480059"/>
          </a:xfrm>
          <a:custGeom>
            <a:avLst/>
            <a:gdLst/>
            <a:ahLst/>
            <a:cxnLst/>
            <a:rect l="l" t="t" r="r" b="b"/>
            <a:pathLst>
              <a:path w="2111375" h="480060">
                <a:moveTo>
                  <a:pt x="0" y="479971"/>
                </a:moveTo>
                <a:lnTo>
                  <a:pt x="0" y="0"/>
                </a:lnTo>
                <a:lnTo>
                  <a:pt x="2111327" y="7379"/>
                </a:lnTo>
                <a:lnTo>
                  <a:pt x="1961288" y="103384"/>
                </a:lnTo>
                <a:lnTo>
                  <a:pt x="1679061" y="136612"/>
                </a:lnTo>
                <a:lnTo>
                  <a:pt x="871687" y="372909"/>
                </a:lnTo>
                <a:lnTo>
                  <a:pt x="678770" y="332286"/>
                </a:lnTo>
                <a:lnTo>
                  <a:pt x="464416" y="420896"/>
                </a:lnTo>
                <a:lnTo>
                  <a:pt x="0" y="479971"/>
                </a:lnTo>
                <a:close/>
              </a:path>
            </a:pathLst>
          </a:custGeom>
          <a:ln w="28574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29037" y="1672049"/>
            <a:ext cx="191135" cy="573405"/>
          </a:xfrm>
          <a:custGeom>
            <a:avLst/>
            <a:gdLst/>
            <a:ahLst/>
            <a:cxnLst/>
            <a:rect l="l" t="t" r="r" b="b"/>
            <a:pathLst>
              <a:path w="191135" h="573405">
                <a:moveTo>
                  <a:pt x="191109" y="0"/>
                </a:moveTo>
                <a:lnTo>
                  <a:pt x="0" y="57332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50284" y="2206428"/>
            <a:ext cx="157502" cy="222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0506" y="4396200"/>
            <a:ext cx="149923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90"/>
              </a:lnSpc>
            </a:pP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GRASS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0C131"/>
                </a:solidFill>
                <a:latin typeface="Arial"/>
                <a:cs typeface="Arial"/>
              </a:rPr>
              <a:t>CAT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5"/>
              </a:spcBef>
            </a:pPr>
            <a:r>
              <a:rPr b="1" spc="-5" dirty="0">
                <a:solidFill>
                  <a:srgbClr val="A54D79"/>
                </a:solidFill>
                <a:latin typeface="Arial"/>
                <a:cs typeface="Arial"/>
              </a:rPr>
              <a:t>TREE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SKY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37188" y="4472400"/>
            <a:ext cx="4953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32468" y="4472400"/>
            <a:ext cx="17907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25292" y="4472400"/>
            <a:ext cx="17907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69A84F"/>
                </a:solidFill>
                <a:latin typeface="Arial"/>
                <a:cs typeface="Arial"/>
              </a:rPr>
              <a:t>DOG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4985E8"/>
                </a:solidFill>
                <a:latin typeface="Arial"/>
                <a:cs typeface="Arial"/>
              </a:rPr>
              <a:t>CAT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31640" y="5169563"/>
            <a:ext cx="12007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8323" y="5207948"/>
            <a:ext cx="17437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No objects, just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38080" y="5207948"/>
            <a:ext cx="108013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79">
            <a:extLst>
              <a:ext uri="{FF2B5EF4-FFF2-40B4-BE49-F238E27FC236}">
                <a16:creationId xmlns:a16="http://schemas.microsoft.com/office/drawing/2014/main" id="{89829F58-A0FE-4CBF-A355-D0B4B782FD10}"/>
              </a:ext>
            </a:extLst>
          </p:cNvPr>
          <p:cNvSpPr txBox="1"/>
          <p:nvPr/>
        </p:nvSpPr>
        <p:spPr>
          <a:xfrm>
            <a:off x="32209" y="6613072"/>
            <a:ext cx="880009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1400" spc="46" dirty="0">
                <a:cs typeface="Arial Narrow"/>
              </a:rPr>
              <a:t>Slide by: Justin Johnson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459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</TotalTime>
  <Words>5197</Words>
  <Application>Microsoft Office PowerPoint</Application>
  <PresentationFormat>On-screen Show (4:3)</PresentationFormat>
  <Paragraphs>1222</Paragraphs>
  <Slides>115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115</vt:i4>
      </vt:variant>
    </vt:vector>
  </HeadingPairs>
  <TitlesOfParts>
    <vt:vector size="130" baseType="lpstr">
      <vt:lpstr>Arial</vt:lpstr>
      <vt:lpstr>Arial Narrow</vt:lpstr>
      <vt:lpstr>Calibri</vt:lpstr>
      <vt:lpstr>Calibri Light</vt:lpstr>
      <vt:lpstr>Times New Roman</vt:lpstr>
      <vt:lpstr>Trebuchet MS</vt:lpstr>
      <vt:lpstr>Ubuntu</vt:lpstr>
      <vt:lpstr>1_Office Theme</vt:lpstr>
      <vt:lpstr>Custom Design</vt:lpstr>
      <vt:lpstr>2_Office Theme</vt:lpstr>
      <vt:lpstr>2_Blank Presentation</vt:lpstr>
      <vt:lpstr>simple-light-2</vt:lpstr>
      <vt:lpstr>1_simple-light-2</vt:lpstr>
      <vt:lpstr>2_simple-light-2</vt:lpstr>
      <vt:lpstr>Simple Light</vt:lpstr>
      <vt:lpstr>CS 1674: Intro to Computer Vision  Object Recognition</vt:lpstr>
      <vt:lpstr>Different Flavors of Object Recognition</vt:lpstr>
      <vt:lpstr>Plan for the next three lectures</vt:lpstr>
      <vt:lpstr>Object Detection</vt:lpstr>
      <vt:lpstr>Object detection: basic framework</vt:lpstr>
      <vt:lpstr>PowerPoint Presentation</vt:lpstr>
      <vt:lpstr>PowerPoint Presentation</vt:lpstr>
      <vt:lpstr>PowerPoint Presentation</vt:lpstr>
      <vt:lpstr>Evaluating detection methods</vt:lpstr>
      <vt:lpstr>Dalal-Triggs pedestrian detector</vt:lpstr>
      <vt:lpstr>Histograms of oriented gradients (HOG)</vt:lpstr>
      <vt:lpstr>Train SVM for pedestrian detection using HoG</vt:lpstr>
      <vt:lpstr>Remove overlapping detections</vt:lpstr>
      <vt:lpstr>Are window templates enough?</vt:lpstr>
      <vt:lpstr>Parts-based Models</vt:lpstr>
      <vt:lpstr>How to model spatial relations?</vt:lpstr>
      <vt:lpstr>Fixed part-based template</vt:lpstr>
      <vt:lpstr>How to model spatial relations?</vt:lpstr>
      <vt:lpstr>How to model spatial relations?</vt:lpstr>
      <vt:lpstr>Parts-based Models</vt:lpstr>
      <vt:lpstr>Deformable Part Models</vt:lpstr>
      <vt:lpstr>Scoring an object hypothesis</vt:lpstr>
      <vt:lpstr>Detection</vt:lpstr>
      <vt:lpstr>Car model</vt:lpstr>
      <vt:lpstr>Car detections</vt:lpstr>
      <vt:lpstr>Person model</vt:lpstr>
      <vt:lpstr>Person detections</vt:lpstr>
      <vt:lpstr>Cat model</vt:lpstr>
      <vt:lpstr>Cat detections</vt:lpstr>
      <vt:lpstr>PowerPoint Presentation</vt:lpstr>
      <vt:lpstr>Plan for the next three lectures</vt:lpstr>
      <vt:lpstr>Complexity and the plateau</vt:lpstr>
      <vt:lpstr>Impact of Deep Learning</vt:lpstr>
      <vt:lpstr>Before: Image Classification with CNNs</vt:lpstr>
      <vt:lpstr>Classification + Localization</vt:lpstr>
      <vt:lpstr>Classification + Localization</vt:lpstr>
      <vt:lpstr>Classification + Localization</vt:lpstr>
      <vt:lpstr>Classification + Localization</vt:lpstr>
      <vt:lpstr>Classification + Localization</vt:lpstr>
      <vt:lpstr>Object Detection as Regression?</vt:lpstr>
      <vt:lpstr>Each image needs a  different number of outputs!</vt:lpstr>
      <vt:lpstr>Object Detection as Classification: Sliding Window</vt:lpstr>
      <vt:lpstr>Object Detection as Classification: Sliding Window</vt:lpstr>
      <vt:lpstr>Object Detection as Classification: Sliding Window</vt:lpstr>
      <vt:lpstr>Object Detection as Classification: Sliding Window</vt:lpstr>
      <vt:lpstr>Object Detection as Classification: Sliding Window</vt:lpstr>
      <vt:lpstr>Region Proposals</vt:lpstr>
      <vt:lpstr>Speeding up detection: Restrict set of windows we pass through SVM to those w/ high “objectness”</vt:lpstr>
      <vt:lpstr>Objectness cue #1: Where people look</vt:lpstr>
      <vt:lpstr>Objectness cue #2: color contrast at boundary</vt:lpstr>
      <vt:lpstr>Objectness cue #3:  no segments “straddling” the object box</vt:lpstr>
      <vt:lpstr>R-CNN</vt:lpstr>
      <vt:lpstr>R-CNN</vt:lpstr>
      <vt:lpstr>R-CNN</vt:lpstr>
      <vt:lpstr>R-CNN</vt:lpstr>
      <vt:lpstr>R-CNN</vt:lpstr>
      <vt:lpstr>R-CNN</vt:lpstr>
      <vt:lpstr>R-CNN: Regions with CNN features</vt:lpstr>
      <vt:lpstr>R-CNN at test time: Step 1</vt:lpstr>
      <vt:lpstr>R-CNN at test time: Step 2</vt:lpstr>
      <vt:lpstr>R-CNN at test time: Step 2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R-CNN on ImageNet detection</vt:lpstr>
      <vt:lpstr>R-CNN</vt:lpstr>
      <vt:lpstr>What’s wrong with slow R-CNN?</vt:lpstr>
      <vt:lpstr>Fast R-CNN</vt:lpstr>
      <vt:lpstr>Fast R-CNN</vt:lpstr>
      <vt:lpstr>Fast R-CNN</vt:lpstr>
      <vt:lpstr>Fast R-CNN</vt:lpstr>
      <vt:lpstr>Fast R-CNN</vt:lpstr>
      <vt:lpstr>Fast R-CNN</vt:lpstr>
      <vt:lpstr>Fast R-CNN</vt:lpstr>
      <vt:lpstr>Fast R-CNN  (Training)</vt:lpstr>
      <vt:lpstr>Fast R-CNN  (Training)</vt:lpstr>
      <vt:lpstr>Fast R-CNN vs R-CNN</vt:lpstr>
      <vt:lpstr>Faster R-CNN</vt:lpstr>
      <vt:lpstr>Accurate object detection is slow!</vt:lpstr>
      <vt:lpstr>Accurate object detection is slow!</vt:lpstr>
      <vt:lpstr>Detection without Proposals: YOLO</vt:lpstr>
      <vt:lpstr>Each cell predicts boxes and confidences:  P(Object)</vt:lpstr>
      <vt:lpstr>Each cell also predicts a probability  P(Class | Object) </vt:lpstr>
      <vt:lpstr>Combine the box and class predictions </vt:lpstr>
      <vt:lpstr>Finally do NMS and threshold detections </vt:lpstr>
      <vt:lpstr>Detection without Proposals: YOLO</vt:lpstr>
      <vt:lpstr>This parameterization fixes the output size</vt:lpstr>
      <vt:lpstr>YOLO works across many natural images  </vt:lpstr>
      <vt:lpstr>It also generalizes well to new domains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the next two lectures</vt:lpstr>
      <vt:lpstr>Semantic Segmentation</vt:lpstr>
      <vt:lpstr>Semantic Segmentation</vt:lpstr>
      <vt:lpstr>Semantic Segmentation Idea:  Sliding Window</vt:lpstr>
      <vt:lpstr>Semantic Segmentation Idea:  Sliding Window</vt:lpstr>
      <vt:lpstr>Semantic Segmentation Idea:  Fully Convolutional</vt:lpstr>
      <vt:lpstr>Semantic Segmentation Idea:  Fully Convolutional</vt:lpstr>
      <vt:lpstr>Semantic Segmentation Idea:  Fully Convolutional</vt:lpstr>
      <vt:lpstr>Semantic Segmentation Idea:  Fully Convolutional</vt:lpstr>
      <vt:lpstr>In-Network upsampling: “Unpooling”</vt:lpstr>
      <vt:lpstr>In-Network upsampling: “Max Unpooling”</vt:lpstr>
      <vt:lpstr>Learnable Upsampling:  Transpose Convolution</vt:lpstr>
      <vt:lpstr>Learnable Upsampling:  Transpose Convolution</vt:lpstr>
      <vt:lpstr>Learnable Upsampling:  Transpose Convolution</vt:lpstr>
      <vt:lpstr>Transpose Convolution: 1D Example</vt:lpstr>
      <vt:lpstr>Instance Segmentation</vt:lpstr>
      <vt:lpstr>Mask R-CNN</vt:lpstr>
      <vt:lpstr>Mask R-CNN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Kovashka, Adriana Ivanona</cp:lastModifiedBy>
  <cp:revision>179</cp:revision>
  <dcterms:created xsi:type="dcterms:W3CDTF">2015-04-17T19:15:42Z</dcterms:created>
  <dcterms:modified xsi:type="dcterms:W3CDTF">2022-03-29T02:27:43Z</dcterms:modified>
</cp:coreProperties>
</file>