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ags/tag1.xml" ContentType="application/vnd.openxmlformats-officedocument.presentationml.tags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3" r:id="rId3"/>
    <p:sldMasterId id="2147483821" r:id="rId4"/>
    <p:sldMasterId id="2147483833" r:id="rId5"/>
    <p:sldMasterId id="2147483869" r:id="rId6"/>
    <p:sldMasterId id="2147483881" r:id="rId7"/>
    <p:sldMasterId id="2147483887" r:id="rId8"/>
    <p:sldMasterId id="2147483911" r:id="rId9"/>
  </p:sldMasterIdLst>
  <p:notesMasterIdLst>
    <p:notesMasterId r:id="rId182"/>
  </p:notesMasterIdLst>
  <p:sldIdLst>
    <p:sldId id="256" r:id="rId10"/>
    <p:sldId id="434" r:id="rId11"/>
    <p:sldId id="852" r:id="rId12"/>
    <p:sldId id="435" r:id="rId13"/>
    <p:sldId id="686" r:id="rId14"/>
    <p:sldId id="687" r:id="rId15"/>
    <p:sldId id="688" r:id="rId16"/>
    <p:sldId id="310" r:id="rId17"/>
    <p:sldId id="443" r:id="rId18"/>
    <p:sldId id="343" r:id="rId19"/>
    <p:sldId id="345" r:id="rId20"/>
    <p:sldId id="346" r:id="rId21"/>
    <p:sldId id="446" r:id="rId22"/>
    <p:sldId id="447" r:id="rId23"/>
    <p:sldId id="706" r:id="rId24"/>
    <p:sldId id="449" r:id="rId25"/>
    <p:sldId id="450" r:id="rId26"/>
    <p:sldId id="838" r:id="rId27"/>
    <p:sldId id="839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79" r:id="rId37"/>
    <p:sldId id="641" r:id="rId38"/>
    <p:sldId id="643" r:id="rId39"/>
    <p:sldId id="645" r:id="rId40"/>
    <p:sldId id="646" r:id="rId41"/>
    <p:sldId id="647" r:id="rId42"/>
    <p:sldId id="648" r:id="rId43"/>
    <p:sldId id="649" r:id="rId44"/>
    <p:sldId id="650" r:id="rId45"/>
    <p:sldId id="651" r:id="rId46"/>
    <p:sldId id="652" r:id="rId47"/>
    <p:sldId id="653" r:id="rId48"/>
    <p:sldId id="654" r:id="rId49"/>
    <p:sldId id="655" r:id="rId50"/>
    <p:sldId id="703" r:id="rId51"/>
    <p:sldId id="704" r:id="rId52"/>
    <p:sldId id="815" r:id="rId53"/>
    <p:sldId id="657" r:id="rId54"/>
    <p:sldId id="658" r:id="rId55"/>
    <p:sldId id="506" r:id="rId56"/>
    <p:sldId id="507" r:id="rId57"/>
    <p:sldId id="508" r:id="rId58"/>
    <p:sldId id="509" r:id="rId59"/>
    <p:sldId id="510" r:id="rId60"/>
    <p:sldId id="511" r:id="rId61"/>
    <p:sldId id="515" r:id="rId62"/>
    <p:sldId id="517" r:id="rId63"/>
    <p:sldId id="519" r:id="rId64"/>
    <p:sldId id="1041" r:id="rId65"/>
    <p:sldId id="709" r:id="rId66"/>
    <p:sldId id="710" r:id="rId67"/>
    <p:sldId id="659" r:id="rId68"/>
    <p:sldId id="660" r:id="rId69"/>
    <p:sldId id="525" r:id="rId70"/>
    <p:sldId id="705" r:id="rId71"/>
    <p:sldId id="834" r:id="rId72"/>
    <p:sldId id="835" r:id="rId73"/>
    <p:sldId id="836" r:id="rId74"/>
    <p:sldId id="816" r:id="rId75"/>
    <p:sldId id="817" r:id="rId76"/>
    <p:sldId id="818" r:id="rId77"/>
    <p:sldId id="819" r:id="rId78"/>
    <p:sldId id="820" r:id="rId79"/>
    <p:sldId id="821" r:id="rId80"/>
    <p:sldId id="822" r:id="rId81"/>
    <p:sldId id="823" r:id="rId82"/>
    <p:sldId id="824" r:id="rId83"/>
    <p:sldId id="825" r:id="rId84"/>
    <p:sldId id="826" r:id="rId85"/>
    <p:sldId id="827" r:id="rId86"/>
    <p:sldId id="828" r:id="rId87"/>
    <p:sldId id="829" r:id="rId88"/>
    <p:sldId id="830" r:id="rId89"/>
    <p:sldId id="831" r:id="rId90"/>
    <p:sldId id="832" r:id="rId91"/>
    <p:sldId id="845" r:id="rId92"/>
    <p:sldId id="863" r:id="rId93"/>
    <p:sldId id="864" r:id="rId94"/>
    <p:sldId id="867" r:id="rId95"/>
    <p:sldId id="865" r:id="rId96"/>
    <p:sldId id="868" r:id="rId97"/>
    <p:sldId id="869" r:id="rId98"/>
    <p:sldId id="870" r:id="rId99"/>
    <p:sldId id="492" r:id="rId100"/>
    <p:sldId id="853" r:id="rId101"/>
    <p:sldId id="718" r:id="rId102"/>
    <p:sldId id="719" r:id="rId103"/>
    <p:sldId id="720" r:id="rId104"/>
    <p:sldId id="725" r:id="rId105"/>
    <p:sldId id="727" r:id="rId106"/>
    <p:sldId id="726" r:id="rId107"/>
    <p:sldId id="728" r:id="rId108"/>
    <p:sldId id="729" r:id="rId109"/>
    <p:sldId id="730" r:id="rId110"/>
    <p:sldId id="731" r:id="rId111"/>
    <p:sldId id="732" r:id="rId112"/>
    <p:sldId id="733" r:id="rId113"/>
    <p:sldId id="734" r:id="rId114"/>
    <p:sldId id="735" r:id="rId115"/>
    <p:sldId id="736" r:id="rId116"/>
    <p:sldId id="737" r:id="rId117"/>
    <p:sldId id="738" r:id="rId118"/>
    <p:sldId id="739" r:id="rId119"/>
    <p:sldId id="740" r:id="rId120"/>
    <p:sldId id="741" r:id="rId121"/>
    <p:sldId id="742" r:id="rId122"/>
    <p:sldId id="743" r:id="rId123"/>
    <p:sldId id="744" r:id="rId124"/>
    <p:sldId id="745" r:id="rId125"/>
    <p:sldId id="746" r:id="rId126"/>
    <p:sldId id="747" r:id="rId127"/>
    <p:sldId id="748" r:id="rId128"/>
    <p:sldId id="749" r:id="rId129"/>
    <p:sldId id="750" r:id="rId130"/>
    <p:sldId id="751" r:id="rId131"/>
    <p:sldId id="752" r:id="rId132"/>
    <p:sldId id="753" r:id="rId133"/>
    <p:sldId id="754" r:id="rId134"/>
    <p:sldId id="755" r:id="rId135"/>
    <p:sldId id="756" r:id="rId136"/>
    <p:sldId id="758" r:id="rId137"/>
    <p:sldId id="759" r:id="rId138"/>
    <p:sldId id="984" r:id="rId139"/>
    <p:sldId id="761" r:id="rId140"/>
    <p:sldId id="762" r:id="rId141"/>
    <p:sldId id="763" r:id="rId142"/>
    <p:sldId id="764" r:id="rId143"/>
    <p:sldId id="1032" r:id="rId144"/>
    <p:sldId id="1034" r:id="rId145"/>
    <p:sldId id="1037" r:id="rId146"/>
    <p:sldId id="1039" r:id="rId147"/>
    <p:sldId id="1040" r:id="rId148"/>
    <p:sldId id="766" r:id="rId149"/>
    <p:sldId id="847" r:id="rId150"/>
    <p:sldId id="851" r:id="rId151"/>
    <p:sldId id="767" r:id="rId152"/>
    <p:sldId id="768" r:id="rId153"/>
    <p:sldId id="769" r:id="rId154"/>
    <p:sldId id="770" r:id="rId155"/>
    <p:sldId id="849" r:id="rId156"/>
    <p:sldId id="771" r:id="rId157"/>
    <p:sldId id="772" r:id="rId158"/>
    <p:sldId id="841" r:id="rId159"/>
    <p:sldId id="842" r:id="rId160"/>
    <p:sldId id="843" r:id="rId161"/>
    <p:sldId id="844" r:id="rId162"/>
    <p:sldId id="846" r:id="rId163"/>
    <p:sldId id="724" r:id="rId164"/>
    <p:sldId id="775" r:id="rId165"/>
    <p:sldId id="777" r:id="rId166"/>
    <p:sldId id="778" r:id="rId167"/>
    <p:sldId id="779" r:id="rId168"/>
    <p:sldId id="780" r:id="rId169"/>
    <p:sldId id="782" r:id="rId170"/>
    <p:sldId id="784" r:id="rId171"/>
    <p:sldId id="785" r:id="rId172"/>
    <p:sldId id="786" r:id="rId173"/>
    <p:sldId id="788" r:id="rId174"/>
    <p:sldId id="789" r:id="rId175"/>
    <p:sldId id="790" r:id="rId176"/>
    <p:sldId id="791" r:id="rId177"/>
    <p:sldId id="793" r:id="rId178"/>
    <p:sldId id="792" r:id="rId179"/>
    <p:sldId id="1042" r:id="rId180"/>
    <p:sldId id="837" r:id="rId1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83543" autoAdjust="0"/>
  </p:normalViewPr>
  <p:slideViewPr>
    <p:cSldViewPr snapToGrid="0">
      <p:cViewPr varScale="1">
        <p:scale>
          <a:sx n="70" d="100"/>
          <a:sy n="70" d="100"/>
        </p:scale>
        <p:origin x="170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512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slide" Target="slides/slide129.xml"/><Relationship Id="rId154" Type="http://schemas.openxmlformats.org/officeDocument/2006/relationships/slide" Target="slides/slide145.xml"/><Relationship Id="rId159" Type="http://schemas.openxmlformats.org/officeDocument/2006/relationships/slide" Target="slides/slide150.xml"/><Relationship Id="rId175" Type="http://schemas.openxmlformats.org/officeDocument/2006/relationships/slide" Target="slides/slide166.xml"/><Relationship Id="rId170" Type="http://schemas.openxmlformats.org/officeDocument/2006/relationships/slide" Target="slides/slide161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slide" Target="slides/slide135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60" Type="http://schemas.openxmlformats.org/officeDocument/2006/relationships/slide" Target="slides/slide151.xml"/><Relationship Id="rId165" Type="http://schemas.openxmlformats.org/officeDocument/2006/relationships/slide" Target="slides/slide156.xml"/><Relationship Id="rId181" Type="http://schemas.openxmlformats.org/officeDocument/2006/relationships/slide" Target="slides/slide172.xml"/><Relationship Id="rId186" Type="http://schemas.openxmlformats.org/officeDocument/2006/relationships/tableStyles" Target="tableStyle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slide" Target="slides/slide146.xml"/><Relationship Id="rId171" Type="http://schemas.openxmlformats.org/officeDocument/2006/relationships/slide" Target="slides/slide162.xml"/><Relationship Id="rId176" Type="http://schemas.openxmlformats.org/officeDocument/2006/relationships/slide" Target="slides/slide16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61" Type="http://schemas.openxmlformats.org/officeDocument/2006/relationships/slide" Target="slides/slide152.xml"/><Relationship Id="rId166" Type="http://schemas.openxmlformats.org/officeDocument/2006/relationships/slide" Target="slides/slide157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slide" Target="slides/slide147.xml"/><Relationship Id="rId177" Type="http://schemas.openxmlformats.org/officeDocument/2006/relationships/slide" Target="slides/slide1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63.xml"/><Relationship Id="rId180" Type="http://schemas.openxmlformats.org/officeDocument/2006/relationships/slide" Target="slides/slide17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167" Type="http://schemas.openxmlformats.org/officeDocument/2006/relationships/slide" Target="slides/slide1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162" Type="http://schemas.openxmlformats.org/officeDocument/2006/relationships/slide" Target="slides/slide153.xml"/><Relationship Id="rId18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slide" Target="slides/slide148.xml"/><Relationship Id="rId178" Type="http://schemas.openxmlformats.org/officeDocument/2006/relationships/slide" Target="slides/slide169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73" Type="http://schemas.openxmlformats.org/officeDocument/2006/relationships/slide" Target="slides/slide164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168" Type="http://schemas.openxmlformats.org/officeDocument/2006/relationships/slide" Target="slides/slide1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163" Type="http://schemas.openxmlformats.org/officeDocument/2006/relationships/slide" Target="slides/slide154.xml"/><Relationship Id="rId184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slide" Target="slides/slide149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74" Type="http://schemas.openxmlformats.org/officeDocument/2006/relationships/slide" Target="slides/slide165.xml"/><Relationship Id="rId179" Type="http://schemas.openxmlformats.org/officeDocument/2006/relationships/slide" Target="slides/slide170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64" Type="http://schemas.openxmlformats.org/officeDocument/2006/relationships/slide" Target="slides/slide155.xml"/><Relationship Id="rId169" Type="http://schemas.openxmlformats.org/officeDocument/2006/relationships/slide" Target="slides/slide160.xml"/><Relationship Id="rId18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Sheet1!$A$5:$A$9</c:f>
              <c:strCache>
                <c:ptCount val="5"/>
                <c:pt idx="0">
                  <c:v>SuperVision</c:v>
                </c:pt>
                <c:pt idx="1">
                  <c:v>ISI</c:v>
                </c:pt>
                <c:pt idx="2">
                  <c:v>Oxford</c:v>
                </c:pt>
                <c:pt idx="3">
                  <c:v>INRIA</c:v>
                </c:pt>
                <c:pt idx="4">
                  <c:v>Amsterdam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16.399999999999999</c:v>
                </c:pt>
                <c:pt idx="1">
                  <c:v>26.2</c:v>
                </c:pt>
                <c:pt idx="2">
                  <c:v>27</c:v>
                </c:pt>
                <c:pt idx="3">
                  <c:v>27</c:v>
                </c:pt>
                <c:pt idx="4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8-4A21-9775-1B7555DB4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446456"/>
        <c:axId val="227440968"/>
      </c:barChart>
      <c:catAx>
        <c:axId val="227446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27440968"/>
        <c:crosses val="autoZero"/>
        <c:auto val="1"/>
        <c:lblAlgn val="ctr"/>
        <c:lblOffset val="100"/>
        <c:noMultiLvlLbl val="0"/>
      </c:catAx>
      <c:valAx>
        <c:axId val="22744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Top</a:t>
                </a:r>
                <a:r>
                  <a:rPr lang="en-US" baseline="0">
                    <a:solidFill>
                      <a:schemeClr val="bg1"/>
                    </a:solidFill>
                  </a:rPr>
                  <a:t>-5 error rate %</a:t>
                </a:r>
                <a:endParaRPr lang="en-US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27446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fmCyLEQ8U&amp;list=PL16j5WbGpaM0_Tj8CRmurZ8Kk1gEBc7fg&amp;index=4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5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353E7-3A92-C646-93EB-8F39569F7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6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7EAD1-C33D-48A2-8CAB-582B6385EBD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682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C01E2-A5DA-4CED-AB94-E8AA331F702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Wikipedia: </a:t>
            </a:r>
            <a:r>
              <a:rPr lang="en-US" sz="1100" dirty="0"/>
              <a:t>At the majority of synapses, signals are sent from the axon of one neuron to a dendrite of another... All neurons are electrically excitable, maintaining voltage gradients across their membranes… If the voltage changes by a large enough amount, an all-or-none electrochemical pulse called an action potential is generated, which travels rapidly along the cell's axon, and activates synaptic connections with other cells when it arrives.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https://www.youtube.com/watch?v=QWfmCyLEQ8U&amp;list=PL16j5WbGpaM0_Tj8CRmurZ8Kk1gEBc7fg&amp;index=4</a:t>
            </a:r>
            <a:r>
              <a:rPr lang="en-US" sz="12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4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7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CE72-1939-4D5E-81C3-E1662E394B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0272-0345-414D-8DE0-EFB491FC1F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0C80-3AE4-48F7-93C3-5B9B1A8113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7A3C9-93F9-4878-9939-2C820B0CC3F0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6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90F80-4683-4689-BF50-C02C1CE15565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52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1E2B-382F-4F10-819C-87C18F76D776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9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8353-7CCD-4EDC-B2BE-821AACE19C57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79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D6B7-BA0B-4796-ADC4-CA7C5676590C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81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38D20-94E7-4DEC-B8CB-13CE86BBFF34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7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72E73-7FDF-4BD0-A9BB-D1958E6919AA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5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E3BEB-C595-4AC0-BEA4-AB40FF70DD5E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6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E65D-732B-4790-8D45-9F77F4CBBE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2676E-AA0D-4658-B297-4EAA95E4FE98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3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3D12A-52E2-4B1C-8FEC-2C6E367B8786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81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7268C-158C-48F3-A15A-960734386719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6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54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32ABFD-E2D9-452B-93B7-9ADE9506A2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36CB8-5687-4D4B-BAA8-8818E795C6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BFD95-E5A8-4715-9CDF-33AF6020AC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82DF7-3799-472F-B515-052EBA52E1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4CE5F-22E1-4D3E-92C6-42D26A8BC6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677DE-1AEC-4404-A3B9-1D0DB445BC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B094-9FB8-4283-A9CD-2EC1BE83F8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2EDFD-0E32-4DB3-A306-E0B00CCB70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12188-0071-45C7-A028-CA1CD7620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9B982-99BD-4171-A2EC-6DC1B6C1E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21385-662B-4A72-949E-6B7E29274B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FFC9D4-5876-4CFC-97A5-CD9C534ADA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97EA2-B253-4E76-AF52-11789BC116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43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0B107-78AD-4C58-9429-A8B6B8AFD8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51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1F687-4E5A-480F-A868-A53EDB0C86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99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D7CD5-2E3C-41BC-AA85-EB17D082D5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75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2B329-60DD-47C4-ACAC-F25CA9C204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5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F261-EBA0-4161-8CB8-F27D238A11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3FA39-66E1-47AB-A0ED-06345071A8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733B0-A7D9-4FC9-8850-4AD2232F0A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21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7A7A6-5029-4B78-BB41-E38ED9E75A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27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66306-738A-4A5B-AE36-9128C31CBC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34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5A228-3B64-4185-9638-0DCD2505CD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83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45DD9-0551-4906-9B52-A35D4A5C68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00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91DA0-F0A1-4DF2-9E9F-EC2E194241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65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C4CE0-81A7-43F6-B155-3FF3722953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62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75D82-E716-4B06-B996-4985F22F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75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D11A4-E1C1-4750-926B-5E986C7807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7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C72-0CA0-4C62-94DC-D05C83BCDD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CF7D1-EE5E-4C9A-9167-6314B1EBBC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77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63B1C-E8DA-46D0-9B9B-1278208B8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19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D94F3-D947-4D47-BDB8-90AD2BD6B9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65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79522-8A3C-423E-B8DF-16106A323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58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1B786-8560-4DBD-AD7C-D947919B0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20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EB0CE-498A-4CB6-8DDE-422FC2FDA5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52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F13F4-2FEE-48EF-8FA9-B63D221E72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19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84E3D5D2-23FF-4415-932B-597E87E4C708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82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9985B36F-6915-4438-89D8-A5226EA7B431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0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51666" y="1176740"/>
            <a:ext cx="310260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CC2B9E5F-6EB2-4B4C-A3F4-D658A0DA04EE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1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3D-D546-4BDA-9142-9B2EF984E1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F2959D22-8B26-4052-A80F-54BCD2B969C7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750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1D71468F-7B8F-4882-BBAC-B3562A5C64AA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39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C2F8DCB1-EC8A-40A6-B4CE-DC273BC02E6B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7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ED642D4F-D80C-41A7-9711-88165ECCFB20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6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7762" y="1826713"/>
            <a:ext cx="269430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AD92B770-1545-4615-ADD9-0697CD2F1529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10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9F1F1082-B978-4D42-B92D-4DFC12EA80D1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05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B041BA41-252C-48AE-84A9-49A4F3B58446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43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94F0E1-1729-4BAD-9427-BE5379728F43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911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8091CC-3619-4510-B653-0551DBCCFA00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75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0F7197-91D4-4696-B4B1-AAE4D2E55C90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6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E568-BFEA-442D-BD44-0B8BE5D0F7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28FCC1-7769-44CD-8559-235F81F96F47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04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45FB93-8DCE-48F9-9AAB-EB323AEAA72D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39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B56E92-BC2F-409D-89A3-9C961F95A72A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176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1B7778-CAA8-4924-8E6B-4CCC6463F0E1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386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0B8B5C-6EE6-446A-B305-D8CBB3C6216F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650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30508-2A25-47E1-95AB-30D28B53963B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1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4379C9-B661-42AB-B4B0-FA592F9D275C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284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9F3667-2E17-4ED5-8ECD-DB854E8F4AE6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64DA0DE6-B489-4BA1-B5E7-D8D89C115B9C}" type="datetime1">
              <a:rPr lang="en-US" spc="-5" smtClean="0"/>
              <a:t>4/7/2022</a:t>
            </a:fld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534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67C5B2E8-3F2D-47E8-B0AF-AB6BC860EBB2}" type="datetime1">
              <a:rPr lang="en-US" spc="-5" smtClean="0"/>
              <a:t>4/7/2022</a:t>
            </a:fld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18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71AD-881E-47B3-BDF7-D41780A78D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FDBEC740-1C1C-4468-8602-D4369DB649CF}" type="datetime1">
              <a:rPr lang="en-US" spc="-5" smtClean="0"/>
              <a:t>4/7/2022</a:t>
            </a:fld>
            <a:endParaRPr lang="nn-NO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7391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03BB43FE-4501-4C87-BE3D-F5E35FC0AEF4}" type="datetime1">
              <a:rPr lang="en-US" spc="-5" smtClean="0"/>
              <a:t>4/7/2022</a:t>
            </a:fld>
            <a:endParaRPr lang="nn-NO" spc="-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444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78E910B3-5724-4021-988A-580724CE97B2}" type="datetime1">
              <a:rPr lang="en-US" spc="-5" smtClean="0"/>
              <a:t>4/7/2022</a:t>
            </a:fld>
            <a:endParaRPr lang="nn-NO" spc="-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31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4E4F-20DC-4E4E-99C9-D39ADC3A13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1E0B4-86F5-4CA4-BF1C-035DFA6809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7B51D7-8670-48DE-9DAA-D8B8F19FFD07}" type="datetime1">
              <a:rPr lang="en-US" smtClean="0">
                <a:solidFill>
                  <a:srgbClr val="000000"/>
                </a:solidFill>
                <a:cs typeface="Arial" charset="0"/>
              </a:rPr>
              <a:t>4/7/2022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4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5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ADB5C697-9C71-4992-B2A1-41D9250DBC80}" type="datetime1">
              <a:rPr lang="en-US" smtClean="0"/>
              <a:t>4/7/2022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EE697069-4897-460F-9F81-5A1D9FAE8312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4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24BD444A-5BDB-4FF7-8326-B2B7979EDF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2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649" y="113444"/>
            <a:ext cx="89347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96780" y="2262723"/>
            <a:ext cx="55504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5FB5EF8E-0635-48BD-AC66-67D7AE2D785E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5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3195" y="1157207"/>
            <a:ext cx="4993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7EA244AD-F8B3-4782-ACE6-4B4AED795576}" type="datetime1">
              <a:rPr lang="en-US" spc="-5" smtClean="0">
                <a:solidFill>
                  <a:prstClr val="white"/>
                </a:solidFill>
              </a:rPr>
              <a:t>4/7/2022</a:t>
            </a:fld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0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0E612-72B9-47C8-816A-DC1DDAFB350A}" type="datetime1">
              <a:rPr lang="en-US" smtClean="0">
                <a:solidFill>
                  <a:srgbClr val="000000"/>
                </a:solidFill>
              </a:rPr>
              <a:t>4/7/2022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5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3925" y="230776"/>
            <a:ext cx="875615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5798" y="1293671"/>
            <a:ext cx="76124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fld id="{C9E0789D-3945-412A-89C2-38074CA3AFC6}" type="datetime1">
              <a:rPr lang="en-US" spc="-5" smtClean="0"/>
              <a:t>4/7/2022</a:t>
            </a:fld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92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lumbia.edu/~vondrick/ihog/ijcv.pdf" TargetMode="Externa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6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6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6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hyperlink" Target="https://www.youtube.com/watch?v=1PGLj-uKT1w" TargetMode="External"/><Relationship Id="rId1" Type="http://schemas.openxmlformats.org/officeDocument/2006/relationships/slideLayout" Target="../slideLayouts/slideLayout6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emf"/><Relationship Id="rId7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3.xml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16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eju/imgaug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165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1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2.jp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BVLC/caffe/wiki/Model-Zoo" TargetMode="External"/><Relationship Id="rId3" Type="http://schemas.openxmlformats.org/officeDocument/2006/relationships/hyperlink" Target="https://www.tensorflow.org/" TargetMode="External"/><Relationship Id="rId7" Type="http://schemas.openxmlformats.org/officeDocument/2006/relationships/hyperlink" Target="http://caffe.berkeleyvision.org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8.xml"/><Relationship Id="rId6" Type="http://schemas.openxmlformats.org/officeDocument/2006/relationships/hyperlink" Target="https://keras.io/" TargetMode="External"/><Relationship Id="rId5" Type="http://schemas.openxmlformats.org/officeDocument/2006/relationships/hyperlink" Target="https://pytorch.org/" TargetMode="External"/><Relationship Id="rId4" Type="http://schemas.openxmlformats.org/officeDocument/2006/relationships/hyperlink" Target="http://torch.ch/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deeplearning.net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9.xml"/><Relationship Id="rId4" Type="http://schemas.openxmlformats.org/officeDocument/2006/relationships/hyperlink" Target="http://cs231n.stanford.edu/syllabus.html" TargetMode="Externa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10.png"/><Relationship Id="rId4" Type="http://schemas.openxmlformats.org/officeDocument/2006/relationships/image" Target="../media/image36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ftp.cs.nyu.edu/~fergus/papers/zeilerECCV2014.pdf" TargetMode="External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1.xml"/><Relationship Id="rId4" Type="http://schemas.openxmlformats.org/officeDocument/2006/relationships/hyperlink" Target="http://ftp.cs.nyu.edu/~fergus/papers/zeilerECCV2014.pdf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2.xml"/><Relationship Id="rId4" Type="http://schemas.openxmlformats.org/officeDocument/2006/relationships/hyperlink" Target="http://ftp.cs.nyu.edu/~fergus/papers/zeilerECCV2014.pdf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3.xml"/><Relationship Id="rId4" Type="http://schemas.openxmlformats.org/officeDocument/2006/relationships/hyperlink" Target="http://ftp.cs.nyu.edu/~fergus/papers/zeilerECCV2014.pdf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hyperlink" Target="http://yosinski.com/deepvis" TargetMode="External"/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4.xml"/><Relationship Id="rId4" Type="http://schemas.openxmlformats.org/officeDocument/2006/relationships/hyperlink" Target="http://arxiv.org/pdf/1312.6199v4.pdf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5.xml"/><Relationship Id="rId4" Type="http://schemas.openxmlformats.org/officeDocument/2006/relationships/hyperlink" Target="http://karpathy.github.io/2015/03/30/breaking-convnet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6.xml"/><Relationship Id="rId4" Type="http://schemas.openxmlformats.org/officeDocument/2006/relationships/hyperlink" Target="http://arxiv.org/pdf/1412.1897.pdf" TargetMode="Externa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hyperlink" Target="https://openreview.net/forum?id=Bygh9j09KX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8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51.emf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5" Type="http://schemas.openxmlformats.org/officeDocument/2006/relationships/image" Target="../media/image5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8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1.emf"/><Relationship Id="rId11" Type="http://schemas.openxmlformats.org/officeDocument/2006/relationships/image" Target="../media/image47.emf"/><Relationship Id="rId5" Type="http://schemas.openxmlformats.org/officeDocument/2006/relationships/image" Target="../media/image40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39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8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1.emf"/><Relationship Id="rId11" Type="http://schemas.openxmlformats.org/officeDocument/2006/relationships/image" Target="../media/image47.emf"/><Relationship Id="rId5" Type="http://schemas.openxmlformats.org/officeDocument/2006/relationships/image" Target="../media/image40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39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8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1.emf"/><Relationship Id="rId11" Type="http://schemas.openxmlformats.org/officeDocument/2006/relationships/image" Target="../media/image47.emf"/><Relationship Id="rId5" Type="http://schemas.openxmlformats.org/officeDocument/2006/relationships/image" Target="../media/image40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39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8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1.emf"/><Relationship Id="rId11" Type="http://schemas.openxmlformats.org/officeDocument/2006/relationships/image" Target="../media/image47.emf"/><Relationship Id="rId5" Type="http://schemas.openxmlformats.org/officeDocument/2006/relationships/image" Target="../media/image40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39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8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1.emf"/><Relationship Id="rId11" Type="http://schemas.openxmlformats.org/officeDocument/2006/relationships/image" Target="../media/image47.emf"/><Relationship Id="rId5" Type="http://schemas.openxmlformats.org/officeDocument/2006/relationships/image" Target="../media/image40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39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8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1.emf"/><Relationship Id="rId11" Type="http://schemas.openxmlformats.org/officeDocument/2006/relationships/image" Target="../media/image47.emf"/><Relationship Id="rId5" Type="http://schemas.openxmlformats.org/officeDocument/2006/relationships/image" Target="../media/image40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39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4.jpg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g"/><Relationship Id="rId5" Type="http://schemas.openxmlformats.org/officeDocument/2006/relationships/image" Target="../media/image54.jp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g"/><Relationship Id="rId5" Type="http://schemas.openxmlformats.org/officeDocument/2006/relationships/image" Target="../media/image54.jp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g"/><Relationship Id="rId5" Type="http://schemas.openxmlformats.org/officeDocument/2006/relationships/image" Target="../media/image54.jp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g"/><Relationship Id="rId5" Type="http://schemas.openxmlformats.org/officeDocument/2006/relationships/image" Target="../media/image54.jp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4.jp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hyperlink" Target="http://www.cv-foundation.org/openaccess/content_cvpr_workshops_2014/W15/papers/Razavian_CNN_Features_Off-the-Shelf_2014_CVPR_paper.pdf" TargetMode="Externa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dient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cs.toronto.edu/~fritz/absps/imagenet.pdf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jpg"/><Relationship Id="rId5" Type="http://schemas.openxmlformats.org/officeDocument/2006/relationships/image" Target="../media/image81.jpg"/><Relationship Id="rId4" Type="http://schemas.openxmlformats.org/officeDocument/2006/relationships/image" Target="../media/image7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://www.cs.toronto.edu/~fritz/absps/imagenet.pdf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6.xml"/><Relationship Id="rId5" Type="http://schemas.openxmlformats.org/officeDocument/2006/relationships/hyperlink" Target="https://www.deeplearning.ai/ai-notes/optimization/" TargetMode="External"/><Relationship Id="rId4" Type="http://schemas.openxmlformats.org/officeDocument/2006/relationships/image" Target="../media/image87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89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6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6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7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7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8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11" Type="http://schemas.openxmlformats.org/officeDocument/2006/relationships/image" Target="../media/image100.jpg"/><Relationship Id="rId5" Type="http://schemas.openxmlformats.org/officeDocument/2006/relationships/image" Target="../media/image91.jpg"/><Relationship Id="rId10" Type="http://schemas.openxmlformats.org/officeDocument/2006/relationships/image" Target="../media/image98.jpg"/><Relationship Id="rId4" Type="http://schemas.openxmlformats.org/officeDocument/2006/relationships/image" Target="../media/image90.jpg"/><Relationship Id="rId9" Type="http://schemas.openxmlformats.org/officeDocument/2006/relationships/image" Target="../media/image99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101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10" Type="http://schemas.openxmlformats.org/officeDocument/2006/relationships/image" Target="../media/image99.jpg"/><Relationship Id="rId4" Type="http://schemas.openxmlformats.org/officeDocument/2006/relationships/image" Target="../media/image90.jpg"/><Relationship Id="rId9" Type="http://schemas.openxmlformats.org/officeDocument/2006/relationships/image" Target="../media/image10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0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cs.berkeley.edu/~rbg/papers/r-cnn-cvpr.pdf" TargetMode="Externa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g"/><Relationship Id="rId7" Type="http://schemas.openxmlformats.org/officeDocument/2006/relationships/image" Target="../media/image106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5.jpg"/><Relationship Id="rId5" Type="http://schemas.openxmlformats.org/officeDocument/2006/relationships/image" Target="../media/image107.jpg"/><Relationship Id="rId4" Type="http://schemas.openxmlformats.org/officeDocument/2006/relationships/image" Target="../media/image104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g"/><Relationship Id="rId7" Type="http://schemas.openxmlformats.org/officeDocument/2006/relationships/image" Target="../media/image106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5.jpg"/><Relationship Id="rId5" Type="http://schemas.openxmlformats.org/officeDocument/2006/relationships/image" Target="../media/image107.jpg"/><Relationship Id="rId4" Type="http://schemas.openxmlformats.org/officeDocument/2006/relationships/image" Target="../media/image104.jpg"/><Relationship Id="rId9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3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0.emf"/><Relationship Id="rId4" Type="http://schemas.openxmlformats.org/officeDocument/2006/relationships/image" Target="../media/image1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121.jpeg"/><Relationship Id="rId4" Type="http://schemas.openxmlformats.org/officeDocument/2006/relationships/hyperlink" Target="http://yann.lecun.com/exdb/publis/pdf/lecun-01a.pdf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Convolutional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March 22, 2022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F5033-283F-45D7-A24D-0A77D82A4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133724" y="1361440"/>
            <a:ext cx="1810124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b="0" dirty="0">
                <a:latin typeface="+mn-lt"/>
              </a:rPr>
              <a:t>Pixels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Traditional Recognition Approach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749425" y="1132840"/>
            <a:ext cx="2593975" cy="105156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b="0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b="0" dirty="0">
                <a:latin typeface="+mn-lt"/>
                <a:ea typeface="+mn-ea"/>
                <a:cs typeface="Adobe Caslon Pro"/>
              </a:rPr>
            </a:br>
            <a:r>
              <a:rPr lang="en-US" b="0" dirty="0">
                <a:latin typeface="+mn-lt"/>
                <a:ea typeface="+mn-ea"/>
                <a:cs typeface="Adobe Caslon Pro"/>
              </a:rPr>
              <a:t>feature extraction (SIFT+BOW, HOG)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876310" y="1132840"/>
            <a:ext cx="2593975" cy="105156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b="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b="0" dirty="0">
                <a:latin typeface="+mn-lt"/>
                <a:ea typeface="+mn-ea"/>
                <a:cs typeface="Adobe Caslon Pro"/>
              </a:rPr>
            </a:br>
            <a:r>
              <a:rPr lang="en-US" b="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371600" y="1686560"/>
            <a:ext cx="304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543309" y="168656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10254" name="Content Placeholder 2"/>
          <p:cNvSpPr txBox="1">
            <a:spLocks/>
          </p:cNvSpPr>
          <p:nvPr/>
        </p:nvSpPr>
        <p:spPr bwMode="auto">
          <a:xfrm>
            <a:off x="258792" y="2267450"/>
            <a:ext cx="8732808" cy="94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 dirty="0"/>
              <a:t>Features are key to recent progress in recognition, but research shows they’re flawed… Where next? 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917287" y="1361440"/>
            <a:ext cx="1074313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+mn-lt"/>
              </a:rPr>
              <a:t>Object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Class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4419600" y="168656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6343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Lana </a:t>
            </a:r>
            <a:r>
              <a:rPr lang="en-US" sz="1050" dirty="0" err="1"/>
              <a:t>Lazebnik</a:t>
            </a:r>
            <a:r>
              <a:rPr lang="en-US" sz="1050" dirty="0"/>
              <a:t>, figures from </a:t>
            </a:r>
            <a:r>
              <a:rPr lang="en-US" sz="1050" dirty="0" err="1"/>
              <a:t>Vondrick</a:t>
            </a:r>
            <a:r>
              <a:rPr lang="en-US" sz="1050" dirty="0"/>
              <a:t>: </a:t>
            </a:r>
            <a:r>
              <a:rPr lang="en-US" sz="1050" dirty="0">
                <a:hlinkClick r:id="rId3"/>
              </a:rPr>
              <a:t>http://www.cs.columbia.edu/~vondrick/ihog/ijcv.pdf</a:t>
            </a:r>
            <a:r>
              <a:rPr lang="en-US" sz="105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84C32-FFFC-468A-B028-474A1E064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99" t="17810" r="16000" b="5357"/>
          <a:stretch/>
        </p:blipFill>
        <p:spPr>
          <a:xfrm>
            <a:off x="1676400" y="3133954"/>
            <a:ext cx="2820054" cy="3413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443A3-062F-435F-B26F-5E4CBAAEF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6" t="27630" r="49174" b="33892"/>
          <a:stretch/>
        </p:blipFill>
        <p:spPr>
          <a:xfrm>
            <a:off x="4496454" y="3077597"/>
            <a:ext cx="4037948" cy="197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E8FC0-8963-4CE1-B80D-909BADFC04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26" t="17111" r="27742" b="54044"/>
          <a:stretch/>
        </p:blipFill>
        <p:spPr>
          <a:xfrm>
            <a:off x="5363535" y="4983343"/>
            <a:ext cx="1959735" cy="14836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2DF38-09C6-4F15-9C8D-9AF570FE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02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447" y="3026236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447" y="2283009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447" y="2283010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619" y="3026236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5899" y="465958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95874" y="311831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1483" y="505121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45891" y="3312680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79" h="663575">
                <a:moveTo>
                  <a:pt x="0" y="0"/>
                </a:moveTo>
                <a:lnTo>
                  <a:pt x="131599" y="0"/>
                </a:lnTo>
                <a:lnTo>
                  <a:pt x="131599" y="663213"/>
                </a:lnTo>
                <a:lnTo>
                  <a:pt x="0" y="663213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45892" y="3161983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9" y="0"/>
                </a:lnTo>
                <a:lnTo>
                  <a:pt x="282299" y="0"/>
                </a:lnTo>
                <a:lnTo>
                  <a:pt x="282299" y="663211"/>
                </a:lnTo>
                <a:lnTo>
                  <a:pt x="131599" y="813910"/>
                </a:lnTo>
                <a:lnTo>
                  <a:pt x="0" y="813910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45892" y="3161982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599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77491" y="3312680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13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93116" y="2555867"/>
            <a:ext cx="14986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4249" y="1774792"/>
            <a:ext cx="209232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0817" y="3593272"/>
            <a:ext cx="3466465" cy="837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filter with the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i.e. “slide over the image spatially,  computing dot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products”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Convolutions: More detail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142071-6067-466D-9C27-77AA8B8404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142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5" dirty="0"/>
              <a:t>Convolution</a:t>
            </a:r>
            <a:r>
              <a:rPr sz="3000" spc="-35" dirty="0"/>
              <a:t> </a:t>
            </a:r>
            <a:r>
              <a:rPr sz="3000" spc="-5" dirty="0"/>
              <a:t>Layer</a:t>
            </a:r>
            <a:endParaRPr sz="3000"/>
          </a:p>
        </p:txBody>
      </p:sp>
      <p:sp>
        <p:nvSpPr>
          <p:cNvPr id="17" name="object 17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52739" y="1714496"/>
            <a:ext cx="2092325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28618" y="3742969"/>
            <a:ext cx="354965" cy="127000"/>
          </a:xfrm>
          <a:custGeom>
            <a:avLst/>
            <a:gdLst/>
            <a:ahLst/>
            <a:cxnLst/>
            <a:rect l="l" t="t" r="r" b="b"/>
            <a:pathLst>
              <a:path w="354964" h="127000">
                <a:moveTo>
                  <a:pt x="354474" y="1265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87918" y="3728145"/>
            <a:ext cx="46355" cy="29845"/>
          </a:xfrm>
          <a:custGeom>
            <a:avLst/>
            <a:gdLst/>
            <a:ahLst/>
            <a:cxnLst/>
            <a:rect l="l" t="t" r="r" b="b"/>
            <a:pathLst>
              <a:path w="46354" h="29844">
                <a:moveTo>
                  <a:pt x="45974" y="0"/>
                </a:moveTo>
                <a:lnTo>
                  <a:pt x="0" y="274"/>
                </a:lnTo>
                <a:lnTo>
                  <a:pt x="35399" y="29624"/>
                </a:lnTo>
                <a:lnTo>
                  <a:pt x="45974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43993" y="3683073"/>
            <a:ext cx="4799965" cy="111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08279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result of taking a dot product between the  filter and a small 5x5x3 chunk of the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(i.e. 5*5*3 = 75-dimensional dot product +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12015" y="2135498"/>
            <a:ext cx="370519" cy="28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16692" y="4893067"/>
            <a:ext cx="1225637" cy="39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2307E-CD1B-4022-A09F-B60ED1DC79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451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5" dirty="0"/>
              <a:t>Convolution</a:t>
            </a:r>
            <a:r>
              <a:rPr sz="3000" spc="-35" dirty="0"/>
              <a:t> </a:t>
            </a:r>
            <a:r>
              <a:rPr sz="3000" spc="-5" dirty="0"/>
              <a:t>Layer</a:t>
            </a:r>
            <a:endParaRPr sz="3000"/>
          </a:p>
        </p:txBody>
      </p:sp>
      <p:sp>
        <p:nvSpPr>
          <p:cNvPr id="17" name="object 17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71892" y="3430344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80538" y="341461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74935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74935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74935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67160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2739" y="1457505"/>
            <a:ext cx="5225415" cy="97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ts val="2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32453" y="483814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99963" y="438247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15440" y="2971490"/>
            <a:ext cx="4469130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(slide) over all  spatial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9DFD9-0385-428B-93F7-1402AAF877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365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74935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4935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74935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67160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3900" y="997684"/>
            <a:ext cx="309562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Convolution</a:t>
            </a:r>
            <a:r>
              <a:rPr kumimoji="0" sz="3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52739" y="1714496"/>
            <a:ext cx="2092325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71892" y="3430344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80538" y="341461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52910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52910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452910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45134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22910" y="1686104"/>
            <a:ext cx="1751964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10433" y="483814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77943" y="438247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15441" y="2971490"/>
            <a:ext cx="4846955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438400" lvl="0" indent="0" algn="l" defTabSz="914400" rtl="0" eaLnBrk="1" fontAlgn="auto" latinLnBrk="0" hangingPunct="1">
              <a:lnSpc>
                <a:spcPct val="100699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(slide) over all  spatial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184568" y="874882"/>
            <a:ext cx="41084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/>
              <a:t>consider a second, </a:t>
            </a:r>
            <a:r>
              <a:rPr sz="2400" spc="-5" dirty="0">
                <a:solidFill>
                  <a:srgbClr val="38751C"/>
                </a:solidFill>
              </a:rPr>
              <a:t>green</a:t>
            </a:r>
            <a:r>
              <a:rPr sz="2400" spc="30" dirty="0">
                <a:solidFill>
                  <a:srgbClr val="38751C"/>
                </a:solidFill>
              </a:rPr>
              <a:t> </a:t>
            </a:r>
            <a:r>
              <a:rPr sz="2400" spc="-5" dirty="0"/>
              <a:t>filter</a:t>
            </a:r>
            <a:endParaRPr sz="2400"/>
          </a:p>
        </p:txBody>
      </p:sp>
      <p:sp>
        <p:nvSpPr>
          <p:cNvPr id="4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98952F-E75D-4B62-A3FF-0F2CFE991B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881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21872" y="2562725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2187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1872" y="1819499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35044" y="2562725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03338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3338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03338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95563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7518" y="41960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6911" y="458770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28894" y="3201745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37540" y="318601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52713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52713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52713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449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38835" y="4609550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94412" y="4173096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71819" y="1457505"/>
            <a:ext cx="5594350" cy="2126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442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65480" marR="0" lvl="0" indent="0" algn="l" defTabSz="9144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Convolution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/>
            <a:r>
              <a:rPr sz="2000" spc="-5" dirty="0"/>
              <a:t>For example, if we had 6 5x5 filters, we’ll get 6 separate activation</a:t>
            </a:r>
            <a:r>
              <a:rPr sz="2000" spc="170" dirty="0"/>
              <a:t> </a:t>
            </a:r>
            <a:r>
              <a:rPr sz="2000" spc="-5" dirty="0"/>
              <a:t>maps:</a:t>
            </a:r>
            <a:endParaRPr sz="2000"/>
          </a:p>
        </p:txBody>
      </p:sp>
      <p:sp>
        <p:nvSpPr>
          <p:cNvPr id="24" name="object 24"/>
          <p:cNvSpPr/>
          <p:nvPr/>
        </p:nvSpPr>
        <p:spPr>
          <a:xfrm>
            <a:off x="60051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051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051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973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575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575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575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497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099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099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099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021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623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623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623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545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2673" y="5043567"/>
            <a:ext cx="640207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stack these up to get a “new image” of size</a:t>
            </a:r>
            <a:r>
              <a:rPr kumimoji="0" sz="20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28x28x6!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DC805-00B2-4554-BBDD-4F4797EC1D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612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8249" y="1087335"/>
            <a:ext cx="7519034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800" b="1" spc="-5" dirty="0"/>
              <a:t>Preview: </a:t>
            </a:r>
            <a:r>
              <a:rPr sz="1800" spc="-5" dirty="0"/>
              <a:t>ConvNet is a sequence of Convolution Layers, interspersed with  activation</a:t>
            </a:r>
            <a:r>
              <a:rPr sz="1800" spc="-20" dirty="0"/>
              <a:t> </a:t>
            </a:r>
            <a:r>
              <a:rPr sz="1800" spc="-5" dirty="0"/>
              <a:t>functions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77074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074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074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246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2723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702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13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1872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12321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91669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91669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1669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04844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77318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41619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06711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94221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18110" lvl="0" indent="0" algn="just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6  5x5x3  filters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66463F-FF79-4DD5-B0D9-06042F211C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147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640597"/>
          </a:xfrm>
          <a:prstGeom prst="rect">
            <a:avLst/>
          </a:prstGeom>
        </p:spPr>
        <p:txBody>
          <a:bodyPr vert="horz" wrap="square" lIns="0" tIns="80301" rIns="0" bIns="0" rtlCol="0">
            <a:spAutoFit/>
          </a:bodyPr>
          <a:lstStyle/>
          <a:p>
            <a:pPr marL="165735" marR="5080">
              <a:lnSpc>
                <a:spcPct val="100699"/>
              </a:lnSpc>
            </a:pPr>
            <a:r>
              <a:rPr sz="1800" b="1" spc="-5" dirty="0"/>
              <a:t>Preview: </a:t>
            </a:r>
            <a:r>
              <a:rPr sz="1800" spc="-5" dirty="0"/>
              <a:t>ConvNet is a sequence of Convolutional Layers, interspersed with  activation</a:t>
            </a:r>
            <a:r>
              <a:rPr sz="1800" spc="-20" dirty="0"/>
              <a:t> </a:t>
            </a:r>
            <a:r>
              <a:rPr sz="1800" spc="-5" dirty="0"/>
              <a:t>functions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77074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074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074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246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2723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702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13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1872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12321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4221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18110" lvl="0" indent="0" algn="just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6  5x5x3  filters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91669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1669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91669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04844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77318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41619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06711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25066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55515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37415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984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 5x5x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34863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34863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34863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48038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5861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09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46310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28210" y="3351104"/>
            <a:ext cx="749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44809" y="3090924"/>
            <a:ext cx="4146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73706" y="4751758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20512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8481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39BEFF-B555-4962-B6F6-5AE9C9CD51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898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b="1" spc="-5" dirty="0"/>
              <a:t>Preview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414623" y="1522473"/>
            <a:ext cx="6520261" cy="3907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57182" y="991548"/>
            <a:ext cx="149669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[From recent</a:t>
            </a:r>
            <a:r>
              <a:rPr kumimoji="0" sz="1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Yann  LeCun</a:t>
            </a:r>
            <a:r>
              <a:rPr kumimoji="0" sz="14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slides]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7A3DC0-230E-4042-9968-B1F31B5E71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556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0050" y="934150"/>
            <a:ext cx="4308841" cy="44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8216" y="1113624"/>
            <a:ext cx="683895" cy="632460"/>
          </a:xfrm>
          <a:custGeom>
            <a:avLst/>
            <a:gdLst/>
            <a:ahLst/>
            <a:cxnLst/>
            <a:rect l="l" t="t" r="r" b="b"/>
            <a:pathLst>
              <a:path w="683894" h="632460">
                <a:moveTo>
                  <a:pt x="0" y="0"/>
                </a:moveTo>
                <a:lnTo>
                  <a:pt x="683698" y="0"/>
                </a:lnTo>
                <a:lnTo>
                  <a:pt x="6836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199" y="857250"/>
            <a:ext cx="957580" cy="256540"/>
          </a:xfrm>
          <a:custGeom>
            <a:avLst/>
            <a:gdLst/>
            <a:ahLst/>
            <a:cxnLst/>
            <a:rect l="l" t="t" r="r" b="b"/>
            <a:pathLst>
              <a:path w="957580" h="256540">
                <a:moveTo>
                  <a:pt x="957298" y="0"/>
                </a:moveTo>
                <a:lnTo>
                  <a:pt x="957298" y="256374"/>
                </a:lnTo>
                <a:lnTo>
                  <a:pt x="0" y="256374"/>
                </a:lnTo>
                <a:lnTo>
                  <a:pt x="0" y="0"/>
                </a:lnTo>
                <a:lnTo>
                  <a:pt x="957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51922" y="1027280"/>
            <a:ext cx="7163135" cy="257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39757" y="1393681"/>
            <a:ext cx="2565400" cy="650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 5x5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(32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03164" y="1027375"/>
            <a:ext cx="248285" cy="257810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2825" y="2171847"/>
            <a:ext cx="565785" cy="632460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4865" y="1285076"/>
            <a:ext cx="792480" cy="1109980"/>
          </a:xfrm>
          <a:custGeom>
            <a:avLst/>
            <a:gdLst/>
            <a:ahLst/>
            <a:cxnLst/>
            <a:rect l="l" t="t" r="r" b="b"/>
            <a:pathLst>
              <a:path w="792480" h="1109980">
                <a:moveTo>
                  <a:pt x="792198" y="0"/>
                </a:moveTo>
                <a:lnTo>
                  <a:pt x="0" y="11099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84642" y="237675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24609" y="0"/>
                </a:moveTo>
                <a:lnTo>
                  <a:pt x="0" y="88644"/>
                </a:lnTo>
                <a:lnTo>
                  <a:pt x="75832" y="36557"/>
                </a:lnTo>
                <a:lnTo>
                  <a:pt x="2460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1400" y="2724331"/>
            <a:ext cx="3530600" cy="839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call the layer convolutional  because it is related to convolution  of two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81105" y="5082378"/>
            <a:ext cx="301815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lement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wise multiplication and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 a filter and the signal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(image)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04799" y="1251791"/>
            <a:ext cx="1943735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800" spc="-5" dirty="0">
                <a:solidFill>
                  <a:srgbClr val="FF0000"/>
                </a:solidFill>
              </a:rPr>
              <a:t>one filter</a:t>
            </a:r>
            <a:r>
              <a:rPr sz="1800" spc="-60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=&gt;</a:t>
            </a:r>
            <a:endParaRPr sz="1800"/>
          </a:p>
          <a:p>
            <a:pPr marL="12700">
              <a:spcBef>
                <a:spcPts val="15"/>
              </a:spcBef>
            </a:pPr>
            <a:r>
              <a:rPr sz="1800" spc="-5" dirty="0">
                <a:solidFill>
                  <a:srgbClr val="FF0000"/>
                </a:solidFill>
              </a:rPr>
              <a:t>one activation</a:t>
            </a:r>
            <a:r>
              <a:rPr sz="1800" spc="-35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map</a:t>
            </a:r>
            <a:endParaRPr sz="1800"/>
          </a:p>
        </p:txBody>
      </p:sp>
      <p:sp>
        <p:nvSpPr>
          <p:cNvPr id="19" name="object 19"/>
          <p:cNvSpPr/>
          <p:nvPr/>
        </p:nvSpPr>
        <p:spPr>
          <a:xfrm>
            <a:off x="4908590" y="1035975"/>
            <a:ext cx="248285" cy="257810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53260" y="1293677"/>
            <a:ext cx="3879850" cy="2150745"/>
          </a:xfrm>
          <a:custGeom>
            <a:avLst/>
            <a:gdLst/>
            <a:ahLst/>
            <a:cxnLst/>
            <a:rect l="l" t="t" r="r" b="b"/>
            <a:pathLst>
              <a:path w="3879850" h="2150745">
                <a:moveTo>
                  <a:pt x="3879229" y="0"/>
                </a:moveTo>
                <a:lnTo>
                  <a:pt x="0" y="2150193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77647" y="3416344"/>
            <a:ext cx="91440" cy="69850"/>
          </a:xfrm>
          <a:custGeom>
            <a:avLst/>
            <a:gdLst/>
            <a:ahLst/>
            <a:cxnLst/>
            <a:rect l="l" t="t" r="r" b="b"/>
            <a:pathLst>
              <a:path w="91440" h="69850">
                <a:moveTo>
                  <a:pt x="60357" y="0"/>
                </a:moveTo>
                <a:lnTo>
                  <a:pt x="0" y="69424"/>
                </a:lnTo>
                <a:lnTo>
                  <a:pt x="90867" y="55024"/>
                </a:lnTo>
                <a:lnTo>
                  <a:pt x="60357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2825" y="3458619"/>
            <a:ext cx="565785" cy="632460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604084"/>
            <a:ext cx="28520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763" y="3785062"/>
            <a:ext cx="3855576" cy="56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7555549" y="4296339"/>
            <a:ext cx="0" cy="6675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5DBE8-AF8A-493C-B4A3-664A9CC016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256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5" name="object 5"/>
          <p:cNvSpPr/>
          <p:nvPr/>
        </p:nvSpPr>
        <p:spPr>
          <a:xfrm>
            <a:off x="1267097" y="3312068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7098" y="3161371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7098" y="3161370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8699" y="3312068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63345" y="3427170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7"/>
                </a:lnTo>
                <a:lnTo>
                  <a:pt x="27235" y="57790"/>
                </a:lnTo>
                <a:lnTo>
                  <a:pt x="57790" y="27235"/>
                </a:lnTo>
                <a:lnTo>
                  <a:pt x="96537" y="7196"/>
                </a:lnTo>
                <a:lnTo>
                  <a:pt x="141149" y="0"/>
                </a:lnTo>
                <a:lnTo>
                  <a:pt x="195155" y="10746"/>
                </a:lnTo>
                <a:lnTo>
                  <a:pt x="240949" y="41349"/>
                </a:lnTo>
                <a:lnTo>
                  <a:pt x="271552" y="87143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3847" y="3568320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3348" y="3331019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9547" y="3181621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55646" y="3568319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36224" y="456594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0526" y="2492775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5611" y="495758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0573" y="2932599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0573" y="2189372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0573" y="2189373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63745" y="2932599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32959" y="2008773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5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90895" y="2213393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7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7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19611" y="2492296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9325" y="3000823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600592" y="357161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09239" y="3555894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03636" y="3053546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03636" y="2189372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03636" y="2189373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95861" y="3053546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81446" y="1598779"/>
            <a:ext cx="5225415" cy="97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ts val="2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61159" y="4979424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28660" y="4523748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44146" y="3112765"/>
            <a:ext cx="4469130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(slide) over all  spatial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90E98-FC59-442A-9BC5-CC6CD4FD2A2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1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What about learning the features?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Learn a </a:t>
            </a:r>
            <a:r>
              <a:rPr lang="en-US" sz="2400" i="1" dirty="0"/>
              <a:t>feature hierarchy</a:t>
            </a:r>
            <a:r>
              <a:rPr lang="en-US" sz="2400" dirty="0"/>
              <a:t> all the way from pixels </a:t>
            </a:r>
            <a:r>
              <a:rPr lang="en-US" sz="2400" dirty="0">
                <a:sym typeface="Wingdings" charset="0"/>
              </a:rPr>
              <a:t>to classifier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Each layer extracts features from the output of previous layer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Train all layers jointly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6764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338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7912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3152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8034932" y="4967635"/>
            <a:ext cx="995765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Object </a:t>
            </a:r>
          </a:p>
          <a:p>
            <a:pPr algn="ctr" eaLnBrk="1" hangingPunct="1"/>
            <a:r>
              <a:rPr lang="en-US" sz="2000" b="0" dirty="0">
                <a:latin typeface="+mn-lt"/>
              </a:rPr>
              <a:t>Class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54454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2609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2035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11461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Lana </a:t>
            </a:r>
            <a:r>
              <a:rPr lang="en-US" sz="1050" dirty="0" err="1"/>
              <a:t>Lazebnik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B155A9-E35F-44B1-B07C-66365986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60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A2191-EC1D-4170-A917-7B3340EF69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035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CA4C7D-A0C9-4117-87DD-30B0523E98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865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F17D1C-5F31-496C-BCE0-052E5E1FAA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344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26D40-B95B-485A-81C2-33BCDB7BA1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971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807112" y="3355451"/>
            <a:ext cx="200533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5x5</a:t>
            </a: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1305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01278-D2F7-4385-A6FE-01207B835E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499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4"/>
            <a:ext cx="286956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FE0D01-13D5-410D-AD7C-5679A113C9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749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4"/>
            <a:ext cx="286956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EE81FD-5A6D-4D5B-B211-CBA94E151A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302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5"/>
            <a:ext cx="2869565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3x3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7EFEEE-DAAE-469B-8324-2FDBA36F42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830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1" y="1980044"/>
            <a:ext cx="305562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B82911-5D64-4876-BC48-4C9DB297AC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325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1" y="1980044"/>
            <a:ext cx="305562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762668" y="3580079"/>
            <a:ext cx="3411854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doesn’t</a:t>
            </a: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fit!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cannot apply 3x3 filter on  7x7 input with stride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D3345C-8194-4F8C-A3BB-8701F28F42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8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“Shallow” vs. “deep” architectures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749425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sz="2000" b="0" dirty="0">
                <a:latin typeface="+mn-lt"/>
                <a:ea typeface="+mn-ea"/>
                <a:cs typeface="Adobe Caslon Pro"/>
              </a:rPr>
            </a:br>
            <a:r>
              <a:rPr lang="en-US" sz="2000" b="0" dirty="0">
                <a:latin typeface="+mn-lt"/>
                <a:ea typeface="+mn-ea"/>
                <a:cs typeface="Adobe Caslon Pro"/>
              </a:rPr>
              <a:t>feature extraction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876310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sz="2000" b="0" dirty="0">
                <a:latin typeface="+mn-lt"/>
                <a:ea typeface="+mn-ea"/>
                <a:cs typeface="Adobe Caslon Pro"/>
              </a:rPr>
            </a:br>
            <a:r>
              <a:rPr lang="en-US" sz="2000" b="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75347" y="2286000"/>
            <a:ext cx="137245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991827" y="2492524"/>
            <a:ext cx="925233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Object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Class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502254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035425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0960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Simple classifier</a:t>
            </a: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76200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8047183" y="4967635"/>
            <a:ext cx="1249217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Object Class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-228600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55626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30294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9720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8465" y="1519535"/>
            <a:ext cx="480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Traditional recognition: “Shallow” architecture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0891" y="4262735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Deep learning: “Deep” architecture</a:t>
            </a: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74676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3434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1200629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2829" y="509074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Lana </a:t>
            </a:r>
            <a:r>
              <a:rPr lang="en-US" sz="1050" dirty="0" err="1"/>
              <a:t>Lazebnik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A23BD5-4F86-429E-BE55-5743C094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16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4474" y="1485673"/>
            <a:ext cx="2696210" cy="0"/>
          </a:xfrm>
          <a:custGeom>
            <a:avLst/>
            <a:gdLst/>
            <a:ahLst/>
            <a:cxnLst/>
            <a:rect l="l" t="t" r="r" b="b"/>
            <a:pathLst>
              <a:path w="2696210">
                <a:moveTo>
                  <a:pt x="0" y="0"/>
                </a:moveTo>
                <a:lnTo>
                  <a:pt x="26957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5921" y="2740757"/>
            <a:ext cx="2457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0293" y="1707998"/>
            <a:ext cx="0" cy="2595880"/>
          </a:xfrm>
          <a:custGeom>
            <a:avLst/>
            <a:gdLst/>
            <a:ahLst/>
            <a:cxnLst/>
            <a:rect l="l" t="t" r="r" b="b"/>
            <a:pathLst>
              <a:path h="2595879">
                <a:moveTo>
                  <a:pt x="0" y="0"/>
                </a:moveTo>
                <a:lnTo>
                  <a:pt x="0" y="2595294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0162" y="1693886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282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430049" y="1021858"/>
            <a:ext cx="5755005" cy="122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63900" marR="0" lvl="0" indent="0" algn="l" defTabSz="914400" rtl="0" eaLnBrk="1" fontAlgn="auto" latinLnBrk="0" hangingPunct="1">
              <a:lnSpc>
                <a:spcPts val="2865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639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F) / stride +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81440" y="2581305"/>
            <a:ext cx="4323715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N = 7, F =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 1 =&gt; (7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3)/1 + 1 =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 2 =&gt; (7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3)/2 + 1 =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 3 =&gt; (7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3)/3 + 1 = 2.33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:\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5A0EF7-DD13-4858-9E74-BE65108BA0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320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372145" y="1956187"/>
            <a:ext cx="5287645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input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filter, applied with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 with 1 pixel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border =&gt; what is the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94585" y="4308171"/>
            <a:ext cx="2419350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(recall:)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F) / stride +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59B74-D6A2-499A-AF51-5F15C9770F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072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3372145" y="1956187"/>
            <a:ext cx="5287645" cy="153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input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filter, applied with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 with 1 pixel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border =&gt; what is the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r>
              <a:rPr kumimoji="0" sz="20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9B5410-434E-4D4F-99BB-AAE44CDF33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62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3372144" y="1956187"/>
            <a:ext cx="5554980" cy="336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input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filter, applied with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 with 1 pixel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border =&gt; what is the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r>
              <a:rPr kumimoji="0" sz="20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general, common to see CONV layers with  stride 1, filters of size FxF, and zero-padding with  (F-1)/2. (will preserve size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spatially)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04825" marR="2297430" lvl="0" indent="-49275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F = 3 =&gt; zero pad with 1  F = 5 =&gt; zero pad with 2  F = 7 =&gt; zero pad with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0256" y="5813946"/>
            <a:ext cx="449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+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2*padding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F) / stride +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186AC1-E01D-4D95-825B-8EB1F318CF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5" y="1137208"/>
            <a:ext cx="6109526" cy="297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</a:t>
            </a:r>
            <a:r>
              <a:rPr kumimoji="0" sz="3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5x5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filters with stride 1, pad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volume size: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D8931-F248-43EA-9108-7AA38E7CB5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443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3" y="1137208"/>
            <a:ext cx="6181323" cy="3901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</a:t>
            </a:r>
            <a:r>
              <a:rPr kumimoji="0" sz="3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 with stride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pad</a:t>
            </a:r>
            <a:r>
              <a:rPr kumimoji="0" sz="3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volume</a:t>
            </a:r>
            <a:r>
              <a:rPr kumimoji="0" sz="3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+2*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)/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 = 32 spatially,</a:t>
            </a:r>
            <a:r>
              <a:rPr kumimoji="0" sz="3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99F47-DAF6-4A00-800D-9355F5C55E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56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4" y="1137208"/>
            <a:ext cx="6078220" cy="297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</a:t>
            </a:r>
            <a:r>
              <a:rPr kumimoji="0" sz="3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5x5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filters with stride 1, pad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 of parameters in this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layer?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2FCD2-5D7B-4638-9832-D90CDD6FF6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258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Examples</a:t>
            </a:r>
            <a:r>
              <a:rPr sz="3000" spc="-55" dirty="0"/>
              <a:t> </a:t>
            </a:r>
            <a:r>
              <a:rPr sz="3000" spc="-5" dirty="0"/>
              <a:t>time: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275823" y="2221007"/>
            <a:ext cx="5893227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 with stride 1, pad</a:t>
            </a:r>
            <a:r>
              <a:rPr kumimoji="0" sz="3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01342" y="4176803"/>
            <a:ext cx="138684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(+1 for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5824" y="3592604"/>
            <a:ext cx="6315710" cy="1380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 of parameters in this layer?  each filter has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5*5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+ 1 =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</a:t>
            </a:r>
            <a:r>
              <a:rPr kumimoji="0" sz="3000" b="0" i="0" u="none" strike="noStrike" kern="1200" cap="none" spc="5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3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97BB2-3D4D-4347-BC67-924EF7A22C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52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1101399"/>
            <a:ext cx="9143981" cy="4378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</a:rPr>
              <a:t>Putting it all together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378E3-9CAE-4BFA-9A1B-72E4B95B8E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7586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http://www.mdpi.com/remotesensing/remotesensing-07-14680/article_deploy/html/images/remotesensing-07-14680-g002-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06" y="1334992"/>
            <a:ext cx="7810500" cy="32289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604084"/>
            <a:ext cx="38571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from http://www.mdpi.com/2072-4292/7/11/14680/htm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Architecture: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DB083-31AC-4309-9630-036A3CC341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8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sz="4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Activations: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Nonlinear activation function </a:t>
            </a:r>
            <a:r>
              <a:rPr lang="en-US" i="1" dirty="0"/>
              <a:t>h</a:t>
            </a:r>
            <a:r>
              <a:rPr lang="en-US" dirty="0"/>
              <a:t> (e.g. sigmoid, RELU):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18" y="908720"/>
            <a:ext cx="7683964" cy="361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437097"/>
            <a:ext cx="3147060" cy="108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7188" y="6095955"/>
            <a:ext cx="1546860" cy="57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604084"/>
            <a:ext cx="1994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Figure from Christopher Bishop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9899" y="4653998"/>
            <a:ext cx="15183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Recall SVM: </a:t>
            </a:r>
          </a:p>
          <a:p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 + 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BE318-902F-493D-9418-0C2E3C73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0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666" y="1078972"/>
            <a:ext cx="4984813" cy="156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099" y="857250"/>
            <a:ext cx="3532504" cy="413575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45720">
              <a:spcBef>
                <a:spcPts val="675"/>
              </a:spcBef>
            </a:pPr>
            <a:r>
              <a:rPr sz="1400" i="1" spc="-5" dirty="0">
                <a:solidFill>
                  <a:srgbClr val="000000"/>
                </a:solidFill>
              </a:rPr>
              <a:t>[Krizhevsky et al.</a:t>
            </a:r>
            <a:r>
              <a:rPr sz="1400" i="1" spc="-15" dirty="0">
                <a:solidFill>
                  <a:srgbClr val="000000"/>
                </a:solidFill>
              </a:rPr>
              <a:t> </a:t>
            </a:r>
            <a:r>
              <a:rPr sz="1400" i="1" spc="-5" dirty="0">
                <a:solidFill>
                  <a:srgbClr val="000000"/>
                </a:solidFill>
              </a:rPr>
              <a:t>2012]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6225" y="2164735"/>
            <a:ext cx="4231005" cy="2625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31953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Full </a:t>
            </a:r>
            <a:r>
              <a:rPr sz="1400" dirty="0">
                <a:latin typeface="Arial"/>
                <a:cs typeface="Arial"/>
              </a:rPr>
              <a:t>(simplified) </a:t>
            </a:r>
            <a:r>
              <a:rPr sz="1400" spc="-5" dirty="0">
                <a:latin typeface="Arial"/>
                <a:cs typeface="Arial"/>
              </a:rPr>
              <a:t>AlexNet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architecture:  [227x227x3]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INPUT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</a:pPr>
            <a:r>
              <a:rPr sz="1400" spc="-5" dirty="0">
                <a:latin typeface="Arial"/>
                <a:cs typeface="Arial"/>
              </a:rPr>
              <a:t>[55x55x96]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CONV1</a:t>
            </a:r>
            <a:r>
              <a:rPr sz="1400" spc="-5" dirty="0">
                <a:latin typeface="Arial"/>
                <a:cs typeface="Arial"/>
              </a:rPr>
              <a:t>: 96 11x11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4, pad </a:t>
            </a:r>
            <a:r>
              <a:rPr sz="1400" dirty="0">
                <a:latin typeface="Arial"/>
                <a:cs typeface="Arial"/>
              </a:rPr>
              <a:t>0  </a:t>
            </a:r>
            <a:r>
              <a:rPr sz="1400" spc="-5" dirty="0">
                <a:latin typeface="Arial"/>
                <a:cs typeface="Arial"/>
              </a:rPr>
              <a:t>[27x27x96]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POOL1</a:t>
            </a:r>
            <a:r>
              <a:rPr sz="1400" spc="-5" dirty="0">
                <a:latin typeface="Arial"/>
                <a:cs typeface="Arial"/>
              </a:rPr>
              <a:t>: 3x3 filters at </a:t>
            </a:r>
            <a:r>
              <a:rPr sz="1400" dirty="0">
                <a:latin typeface="Arial"/>
                <a:cs typeface="Arial"/>
              </a:rPr>
              <a:t>stride 2  </a:t>
            </a:r>
            <a:r>
              <a:rPr sz="1400" spc="-5" dirty="0">
                <a:latin typeface="Arial"/>
                <a:cs typeface="Arial"/>
              </a:rPr>
              <a:t>[27x27x96] </a:t>
            </a:r>
            <a:r>
              <a:rPr sz="1400" spc="-5" dirty="0">
                <a:solidFill>
                  <a:srgbClr val="38751C"/>
                </a:solidFill>
                <a:latin typeface="Arial"/>
                <a:cs typeface="Arial"/>
              </a:rPr>
              <a:t>NORM1: </a:t>
            </a:r>
            <a:r>
              <a:rPr sz="1400" spc="-5" dirty="0">
                <a:latin typeface="Arial"/>
                <a:cs typeface="Arial"/>
              </a:rPr>
              <a:t>Normalization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layer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</a:pPr>
            <a:r>
              <a:rPr sz="1400" spc="-5" dirty="0">
                <a:latin typeface="Arial"/>
                <a:cs typeface="Arial"/>
              </a:rPr>
              <a:t>[27x27x256]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CONV2</a:t>
            </a:r>
            <a:r>
              <a:rPr sz="1400" spc="-5" dirty="0">
                <a:latin typeface="Arial"/>
                <a:cs typeface="Arial"/>
              </a:rPr>
              <a:t>: 256 5x5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2  </a:t>
            </a:r>
            <a:r>
              <a:rPr sz="1400" spc="-5" dirty="0">
                <a:latin typeface="Arial"/>
                <a:cs typeface="Arial"/>
              </a:rPr>
              <a:t>[13x13x256]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POOL2: </a:t>
            </a:r>
            <a:r>
              <a:rPr sz="1400" spc="-5" dirty="0">
                <a:latin typeface="Arial"/>
                <a:cs typeface="Arial"/>
              </a:rPr>
              <a:t>3x3 filters at </a:t>
            </a:r>
            <a:r>
              <a:rPr sz="1400" dirty="0">
                <a:latin typeface="Arial"/>
                <a:cs typeface="Arial"/>
              </a:rPr>
              <a:t>stride 2  </a:t>
            </a:r>
            <a:r>
              <a:rPr sz="1400" spc="-5" dirty="0">
                <a:latin typeface="Arial"/>
                <a:cs typeface="Arial"/>
              </a:rPr>
              <a:t>[13x13x256] </a:t>
            </a:r>
            <a:r>
              <a:rPr sz="1400" spc="-5" dirty="0">
                <a:solidFill>
                  <a:srgbClr val="38751C"/>
                </a:solidFill>
                <a:latin typeface="Arial"/>
                <a:cs typeface="Arial"/>
              </a:rPr>
              <a:t>NORM2: </a:t>
            </a:r>
            <a:r>
              <a:rPr sz="1400" spc="-5" dirty="0">
                <a:latin typeface="Arial"/>
                <a:cs typeface="Arial"/>
              </a:rPr>
              <a:t>Normalization layer  [13x13x384]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CONV3</a:t>
            </a:r>
            <a:r>
              <a:rPr sz="1400" spc="-5" dirty="0">
                <a:latin typeface="Arial"/>
                <a:cs typeface="Arial"/>
              </a:rPr>
              <a:t>: 384 3x3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1  </a:t>
            </a:r>
            <a:r>
              <a:rPr sz="1400" spc="-5" dirty="0">
                <a:latin typeface="Arial"/>
                <a:cs typeface="Arial"/>
              </a:rPr>
              <a:t>[13x13x384]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CONV4</a:t>
            </a:r>
            <a:r>
              <a:rPr sz="1400" spc="-5" dirty="0">
                <a:latin typeface="Arial"/>
                <a:cs typeface="Arial"/>
              </a:rPr>
              <a:t>: 384 3x3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1  </a:t>
            </a:r>
            <a:r>
              <a:rPr sz="1400" spc="-5" dirty="0">
                <a:latin typeface="Arial"/>
                <a:cs typeface="Arial"/>
              </a:rPr>
              <a:t>[13x13x256]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CONV5</a:t>
            </a:r>
            <a:r>
              <a:rPr sz="1400" spc="-5" dirty="0">
                <a:latin typeface="Arial"/>
                <a:cs typeface="Arial"/>
              </a:rPr>
              <a:t>: 256 3x3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1  </a:t>
            </a:r>
            <a:r>
              <a:rPr sz="1400" spc="-5" dirty="0">
                <a:latin typeface="Arial"/>
                <a:cs typeface="Arial"/>
              </a:rPr>
              <a:t>[6x6x256]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POOL3</a:t>
            </a:r>
            <a:r>
              <a:rPr sz="1400" spc="-5" dirty="0">
                <a:latin typeface="Arial"/>
                <a:cs typeface="Arial"/>
              </a:rPr>
              <a:t>: 3x3 filters at </a:t>
            </a:r>
            <a:r>
              <a:rPr sz="1400" dirty="0">
                <a:latin typeface="Arial"/>
                <a:cs typeface="Arial"/>
              </a:rPr>
              <a:t>stride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33844" y="2689179"/>
            <a:ext cx="3413125" cy="2192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Details/Retrospectives: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first use of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ReLU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used Norm layers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(not common</a:t>
            </a:r>
            <a:r>
              <a:rPr sz="1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anymore)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heavy data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augmentation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dropout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0.5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batch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size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128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SGD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Momentum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0.9</a:t>
            </a:r>
            <a:endParaRPr sz="1400" dirty="0">
              <a:latin typeface="Arial"/>
              <a:cs typeface="Arial"/>
            </a:endParaRPr>
          </a:p>
          <a:p>
            <a:pPr marL="12700" marR="448309">
              <a:lnSpc>
                <a:spcPts val="1650"/>
              </a:lnSpc>
              <a:spcBef>
                <a:spcPts val="65"/>
              </a:spcBef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Learning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rate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1e-2,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reduced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by 10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manually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when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val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accuracy</a:t>
            </a:r>
            <a:r>
              <a:rPr sz="14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plateaus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0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L2 weight decay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5e-4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224" y="4758318"/>
            <a:ext cx="3235960" cy="64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latin typeface="Arial"/>
                <a:cs typeface="Arial"/>
              </a:rPr>
              <a:t>[4096] </a:t>
            </a: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FC6: </a:t>
            </a:r>
            <a:r>
              <a:rPr sz="1400" spc="-5" dirty="0">
                <a:latin typeface="Arial"/>
                <a:cs typeface="Arial"/>
              </a:rPr>
              <a:t>4096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neurons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spc="-5" dirty="0">
                <a:latin typeface="Arial"/>
                <a:cs typeface="Arial"/>
              </a:rPr>
              <a:t>[4096] </a:t>
            </a: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FC7: </a:t>
            </a:r>
            <a:r>
              <a:rPr sz="1400" spc="-5" dirty="0">
                <a:latin typeface="Arial"/>
                <a:cs typeface="Arial"/>
              </a:rPr>
              <a:t>4096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neurons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latin typeface="Arial"/>
                <a:cs typeface="Arial"/>
              </a:rPr>
              <a:t>[1000] </a:t>
            </a: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FC8: </a:t>
            </a:r>
            <a:r>
              <a:rPr sz="1400" spc="-5" dirty="0">
                <a:latin typeface="Arial"/>
                <a:cs typeface="Arial"/>
              </a:rPr>
              <a:t>1000 neurons </a:t>
            </a:r>
            <a:r>
              <a:rPr sz="1400" dirty="0">
                <a:latin typeface="Arial"/>
                <a:cs typeface="Arial"/>
              </a:rPr>
              <a:t>(class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scores)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130</a:t>
            </a:fld>
            <a:endParaRPr sz="200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3C38A-82F6-4D95-8D6D-13AA2ADBB3A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4" name="Title 22">
            <a:extLst>
              <a:ext uri="{FF2B5EF4-FFF2-40B4-BE49-F238E27FC236}">
                <a16:creationId xmlns:a16="http://schemas.microsoft.com/office/drawing/2014/main" id="{A4EA6A69-8F24-4FDD-AC85-4383124433CD}"/>
              </a:ext>
            </a:extLst>
          </p:cNvPr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spc="-5" dirty="0"/>
              <a:t>Case Study:</a:t>
            </a:r>
            <a:r>
              <a:rPr lang="en-US" kern="0" spc="-50" dirty="0"/>
              <a:t> </a:t>
            </a:r>
            <a:r>
              <a:rPr lang="en-US" kern="0" spc="-5" dirty="0" err="1"/>
              <a:t>AlexNet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</p:spPr>
        <p:txBody>
          <a:bodyPr/>
          <a:lstStyle/>
          <a:p>
            <a:r>
              <a:rPr lang="en-US" spc="-5" dirty="0"/>
              <a:t>Case Study:</a:t>
            </a:r>
            <a:r>
              <a:rPr lang="en-US" spc="-50" dirty="0"/>
              <a:t> </a:t>
            </a:r>
            <a:r>
              <a:rPr lang="en-US" spc="-5" dirty="0" err="1"/>
              <a:t>VGGNet</a:t>
            </a:r>
            <a:endParaRPr lang="en-US" dirty="0"/>
          </a:p>
        </p:txBody>
      </p:sp>
      <p:sp>
        <p:nvSpPr>
          <p:cNvPr id="5" name="object 5"/>
          <p:cNvSpPr/>
          <p:nvPr/>
        </p:nvSpPr>
        <p:spPr>
          <a:xfrm>
            <a:off x="5057640" y="857250"/>
            <a:ext cx="3975241" cy="4607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65559" y="857250"/>
            <a:ext cx="692150" cy="3341370"/>
          </a:xfrm>
          <a:custGeom>
            <a:avLst/>
            <a:gdLst/>
            <a:ahLst/>
            <a:cxnLst/>
            <a:rect l="l" t="t" r="r" b="b"/>
            <a:pathLst>
              <a:path w="692150" h="3341370">
                <a:moveTo>
                  <a:pt x="692098" y="0"/>
                </a:moveTo>
                <a:lnTo>
                  <a:pt x="692098" y="3341268"/>
                </a:lnTo>
                <a:lnTo>
                  <a:pt x="0" y="3341268"/>
                </a:ln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08970" y="2535250"/>
            <a:ext cx="4844415" cy="869315"/>
          </a:xfrm>
          <a:custGeom>
            <a:avLst/>
            <a:gdLst/>
            <a:ahLst/>
            <a:cxnLst/>
            <a:rect l="l" t="t" r="r" b="b"/>
            <a:pathLst>
              <a:path w="4844415" h="869314">
                <a:moveTo>
                  <a:pt x="0" y="868720"/>
                </a:moveTo>
                <a:lnTo>
                  <a:pt x="484409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47510" y="2504276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11099" y="61942"/>
                </a:moveTo>
                <a:lnTo>
                  <a:pt x="90649" y="15709"/>
                </a:lnTo>
                <a:lnTo>
                  <a:pt x="0" y="0"/>
                </a:lnTo>
                <a:lnTo>
                  <a:pt x="11099" y="6194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8100" y="1930481"/>
            <a:ext cx="3161665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3x3 CONV stride 1, pad 1  and  2x2 MAX POOL stride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9649" y="3648354"/>
            <a:ext cx="3491865" cy="170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67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best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11.2% top 5 error in ILSVRC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7.3% top 5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0193" y="1314977"/>
            <a:ext cx="2794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</a:t>
            </a:r>
            <a:r>
              <a:rPr kumimoji="0" lang="en-US" sz="1400" b="0" i="1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Simonyan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Zisserman,</a:t>
            </a:r>
            <a:r>
              <a:rPr kumimoji="0" lang="en-US" sz="14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66941B-A345-4462-A39C-2D25BF94BE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577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1075675"/>
            <a:ext cx="9143981" cy="2691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4966" y="1100961"/>
            <a:ext cx="17437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[Szegedy et al.,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2014]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2619" y="3433394"/>
            <a:ext cx="3720717" cy="1917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0869" y="4012847"/>
            <a:ext cx="4297680" cy="1272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Inception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module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7815" marR="0" lvl="0" indent="0" algn="l" defTabSz="914400" rtl="0" eaLnBrk="1" fontAlgn="auto" latinLnBrk="0" hangingPunct="1">
              <a:lnSpc>
                <a:spcPct val="100000"/>
              </a:lnSpc>
              <a:spcBef>
                <a:spcPts val="1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ILSVRC 2014 winner (6.7% top 5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itle 22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Case Study:</a:t>
            </a:r>
            <a:r>
              <a:rPr kumimoji="0" lang="en-US" sz="3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GoogLeNet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9CE62-6B0D-40B3-BF67-6A37C0D676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64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39499" y="5126349"/>
            <a:ext cx="74377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Slide from Kaiming He’s presentation</a:t>
            </a:r>
            <a:r>
              <a:rPr kumimoji="0" sz="1400" b="0" i="0" u="none" strike="noStrike" kern="1200" cap="none" spc="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https://www.youtube.com/watch?v=1PGLj-uKT1w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4373" y="1787999"/>
            <a:ext cx="5641113" cy="3175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9610" y="1783211"/>
            <a:ext cx="5650865" cy="3185795"/>
          </a:xfrm>
          <a:custGeom>
            <a:avLst/>
            <a:gdLst/>
            <a:ahLst/>
            <a:cxnLst/>
            <a:rect l="l" t="t" r="r" b="b"/>
            <a:pathLst>
              <a:path w="5650865" h="3185795">
                <a:moveTo>
                  <a:pt x="0" y="0"/>
                </a:moveTo>
                <a:lnTo>
                  <a:pt x="5650651" y="0"/>
                </a:lnTo>
                <a:lnTo>
                  <a:pt x="5650651" y="3185531"/>
                </a:lnTo>
                <a:lnTo>
                  <a:pt x="0" y="318553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6563" y="1100962"/>
            <a:ext cx="401256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[He et al.,</a:t>
            </a:r>
            <a:r>
              <a:rPr kumimoji="0" sz="14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ILSVRC 2015 winner (3.6% top 5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4C6B50-A034-4FBC-9234-DA878F6228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680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51473" y="1026575"/>
            <a:ext cx="7125060" cy="3999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6711" y="1021812"/>
            <a:ext cx="7134859" cy="4009390"/>
          </a:xfrm>
          <a:custGeom>
            <a:avLst/>
            <a:gdLst/>
            <a:ahLst/>
            <a:cxnLst/>
            <a:rect l="l" t="t" r="r" b="b"/>
            <a:pathLst>
              <a:path w="7134859" h="4009390">
                <a:moveTo>
                  <a:pt x="0" y="0"/>
                </a:moveTo>
                <a:lnTo>
                  <a:pt x="7134573" y="0"/>
                </a:lnTo>
                <a:lnTo>
                  <a:pt x="7134573" y="4008954"/>
                </a:lnTo>
                <a:lnTo>
                  <a:pt x="0" y="400895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2849" y="5132702"/>
            <a:ext cx="35807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(slide from Kaiming He’s presentation)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B98FD-AC8E-4D7A-957D-826DFFCAB3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246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350" y="1991976"/>
            <a:ext cx="351662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deep networks using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  connections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6823" y="2820651"/>
            <a:ext cx="3553460" cy="168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152-layer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ImageNet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508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ILSVRC’15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winner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(3.57%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499109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Swept all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detection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competitions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 ILSVRC’15 and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COCO’15!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9360" y="52097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19359" y="52097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65105" y="5225672"/>
            <a:ext cx="182872" cy="80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2509" y="10097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22509" y="10097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02011" y="1024316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6" y="60870"/>
                </a:lnTo>
                <a:lnTo>
                  <a:pt x="34875" y="59729"/>
                </a:lnTo>
                <a:lnTo>
                  <a:pt x="38249" y="57447"/>
                </a:lnTo>
                <a:lnTo>
                  <a:pt x="41722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1" y="38844"/>
                </a:lnTo>
                <a:lnTo>
                  <a:pt x="31105" y="36760"/>
                </a:lnTo>
                <a:lnTo>
                  <a:pt x="22870" y="34776"/>
                </a:lnTo>
                <a:lnTo>
                  <a:pt x="17959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5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1" y="1785"/>
                </a:lnTo>
                <a:lnTo>
                  <a:pt x="16818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6" y="5060"/>
                </a:lnTo>
                <a:lnTo>
                  <a:pt x="19000" y="5060"/>
                </a:lnTo>
                <a:lnTo>
                  <a:pt x="15081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8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3" y="37355"/>
                </a:lnTo>
                <a:lnTo>
                  <a:pt x="48170" y="40034"/>
                </a:lnTo>
                <a:lnTo>
                  <a:pt x="49560" y="43556"/>
                </a:lnTo>
                <a:lnTo>
                  <a:pt x="49560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1" y="11509"/>
                </a:lnTo>
                <a:lnTo>
                  <a:pt x="32743" y="6349"/>
                </a:lnTo>
                <a:lnTo>
                  <a:pt x="28724" y="5060"/>
                </a:lnTo>
                <a:lnTo>
                  <a:pt x="40266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8" y="66079"/>
                </a:moveTo>
                <a:lnTo>
                  <a:pt x="17463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2" y="43904"/>
                </a:lnTo>
                <a:lnTo>
                  <a:pt x="6102" y="49906"/>
                </a:lnTo>
                <a:lnTo>
                  <a:pt x="7839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90" y="64392"/>
                </a:lnTo>
                <a:lnTo>
                  <a:pt x="33338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1" y="54669"/>
                </a:lnTo>
                <a:lnTo>
                  <a:pt x="55817" y="48865"/>
                </a:lnTo>
                <a:lnTo>
                  <a:pt x="55817" y="34776"/>
                </a:lnTo>
                <a:lnTo>
                  <a:pt x="57801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2" y="19843"/>
                </a:lnTo>
                <a:lnTo>
                  <a:pt x="91509" y="22324"/>
                </a:lnTo>
                <a:lnTo>
                  <a:pt x="72634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4" y="61317"/>
                </a:lnTo>
                <a:lnTo>
                  <a:pt x="91502" y="61317"/>
                </a:lnTo>
                <a:lnTo>
                  <a:pt x="89303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7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4" y="27979"/>
                </a:lnTo>
                <a:lnTo>
                  <a:pt x="86277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5" y="34776"/>
                </a:lnTo>
                <a:lnTo>
                  <a:pt x="99275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7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4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2" y="6201"/>
                </a:lnTo>
                <a:lnTo>
                  <a:pt x="115153" y="2331"/>
                </a:lnTo>
                <a:lnTo>
                  <a:pt x="117981" y="1339"/>
                </a:lnTo>
                <a:lnTo>
                  <a:pt x="124033" y="1339"/>
                </a:lnTo>
                <a:lnTo>
                  <a:pt x="125570" y="1438"/>
                </a:lnTo>
                <a:lnTo>
                  <a:pt x="126365" y="1637"/>
                </a:lnTo>
                <a:lnTo>
                  <a:pt x="126365" y="5953"/>
                </a:lnTo>
                <a:lnTo>
                  <a:pt x="120163" y="5953"/>
                </a:lnTo>
                <a:lnTo>
                  <a:pt x="118576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4" y="10417"/>
                </a:lnTo>
                <a:lnTo>
                  <a:pt x="116244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80" y="18901"/>
                </a:lnTo>
                <a:lnTo>
                  <a:pt x="133880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5" y="6548"/>
                </a:moveTo>
                <a:lnTo>
                  <a:pt x="125670" y="6349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3" y="5953"/>
                </a:lnTo>
                <a:lnTo>
                  <a:pt x="126365" y="5953"/>
                </a:lnTo>
                <a:lnTo>
                  <a:pt x="126365" y="6548"/>
                </a:lnTo>
                <a:close/>
              </a:path>
              <a:path w="314959" h="66675">
                <a:moveTo>
                  <a:pt x="125174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4" y="18901"/>
                </a:lnTo>
                <a:lnTo>
                  <a:pt x="125174" y="23663"/>
                </a:lnTo>
                <a:close/>
              </a:path>
              <a:path w="314959" h="66675">
                <a:moveTo>
                  <a:pt x="148763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3" y="18901"/>
                </a:lnTo>
                <a:lnTo>
                  <a:pt x="148763" y="23663"/>
                </a:lnTo>
                <a:close/>
              </a:path>
              <a:path w="314959" h="66675">
                <a:moveTo>
                  <a:pt x="116244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4" y="23663"/>
                </a:lnTo>
                <a:lnTo>
                  <a:pt x="116244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2" y="64492"/>
                </a:lnTo>
                <a:lnTo>
                  <a:pt x="135963" y="63102"/>
                </a:lnTo>
                <a:lnTo>
                  <a:pt x="134574" y="61713"/>
                </a:lnTo>
                <a:lnTo>
                  <a:pt x="133975" y="59531"/>
                </a:lnTo>
                <a:lnTo>
                  <a:pt x="133880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9" y="60225"/>
                </a:lnTo>
                <a:lnTo>
                  <a:pt x="142760" y="60572"/>
                </a:lnTo>
                <a:lnTo>
                  <a:pt x="148763" y="60572"/>
                </a:lnTo>
                <a:lnTo>
                  <a:pt x="148763" y="65037"/>
                </a:lnTo>
                <a:lnTo>
                  <a:pt x="147969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3" y="60572"/>
                </a:moveTo>
                <a:lnTo>
                  <a:pt x="146233" y="60572"/>
                </a:lnTo>
                <a:lnTo>
                  <a:pt x="148763" y="60275"/>
                </a:lnTo>
                <a:lnTo>
                  <a:pt x="148763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2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6" y="18305"/>
                </a:lnTo>
                <a:lnTo>
                  <a:pt x="173912" y="17561"/>
                </a:lnTo>
                <a:lnTo>
                  <a:pt x="180461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30" y="22324"/>
                </a:lnTo>
                <a:lnTo>
                  <a:pt x="168207" y="23861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50" y="26491"/>
                </a:moveTo>
                <a:lnTo>
                  <a:pt x="190382" y="26491"/>
                </a:lnTo>
                <a:lnTo>
                  <a:pt x="191819" y="23713"/>
                </a:lnTo>
                <a:lnTo>
                  <a:pt x="191916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5" y="18355"/>
                </a:lnTo>
                <a:lnTo>
                  <a:pt x="201842" y="17561"/>
                </a:lnTo>
                <a:lnTo>
                  <a:pt x="210177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3" y="23713"/>
                </a:lnTo>
                <a:lnTo>
                  <a:pt x="194550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5" y="18901"/>
                </a:lnTo>
                <a:lnTo>
                  <a:pt x="162105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9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8" y="25300"/>
                </a:lnTo>
                <a:lnTo>
                  <a:pt x="181800" y="23316"/>
                </a:lnTo>
                <a:lnTo>
                  <a:pt x="179369" y="22324"/>
                </a:lnTo>
                <a:lnTo>
                  <a:pt x="188522" y="22324"/>
                </a:lnTo>
                <a:lnTo>
                  <a:pt x="189452" y="23564"/>
                </a:lnTo>
                <a:lnTo>
                  <a:pt x="189566" y="23861"/>
                </a:lnTo>
                <a:lnTo>
                  <a:pt x="190382" y="26491"/>
                </a:lnTo>
                <a:lnTo>
                  <a:pt x="194550" y="26491"/>
                </a:lnTo>
                <a:lnTo>
                  <a:pt x="192466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2" y="29269"/>
                </a:lnTo>
                <a:lnTo>
                  <a:pt x="213749" y="26789"/>
                </a:lnTo>
                <a:lnTo>
                  <a:pt x="211963" y="25003"/>
                </a:lnTo>
                <a:lnTo>
                  <a:pt x="210276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2" y="27930"/>
                </a:lnTo>
                <a:lnTo>
                  <a:pt x="232348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3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7" y="22324"/>
                </a:lnTo>
                <a:lnTo>
                  <a:pt x="244403" y="22324"/>
                </a:lnTo>
                <a:lnTo>
                  <a:pt x="241426" y="23217"/>
                </a:lnTo>
                <a:lnTo>
                  <a:pt x="239243" y="25003"/>
                </a:lnTo>
                <a:lnTo>
                  <a:pt x="237160" y="26789"/>
                </a:lnTo>
                <a:lnTo>
                  <a:pt x="236069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4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3" y="42713"/>
                </a:lnTo>
                <a:lnTo>
                  <a:pt x="236069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2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6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7" y="22324"/>
                </a:lnTo>
                <a:lnTo>
                  <a:pt x="264495" y="23911"/>
                </a:lnTo>
                <a:lnTo>
                  <a:pt x="265884" y="27433"/>
                </a:lnTo>
                <a:lnTo>
                  <a:pt x="265884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1" y="42763"/>
                </a:lnTo>
                <a:lnTo>
                  <a:pt x="244899" y="43457"/>
                </a:lnTo>
                <a:lnTo>
                  <a:pt x="241327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7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4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8" y="59977"/>
                </a:lnTo>
                <a:lnTo>
                  <a:pt x="258690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4" y="39736"/>
                </a:lnTo>
                <a:lnTo>
                  <a:pt x="265884" y="56703"/>
                </a:lnTo>
                <a:lnTo>
                  <a:pt x="260526" y="56703"/>
                </a:lnTo>
                <a:lnTo>
                  <a:pt x="258244" y="60175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4" y="56703"/>
                </a:lnTo>
                <a:lnTo>
                  <a:pt x="265884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7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7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6" y="36313"/>
                </a:lnTo>
                <a:lnTo>
                  <a:pt x="296374" y="40778"/>
                </a:lnTo>
                <a:lnTo>
                  <a:pt x="299953" y="45541"/>
                </a:lnTo>
                <a:lnTo>
                  <a:pt x="292802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6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3" y="18901"/>
                </a:lnTo>
                <a:lnTo>
                  <a:pt x="299776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2" y="45541"/>
                </a:lnTo>
                <a:lnTo>
                  <a:pt x="299953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19334" y="45900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19334" y="45900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07812" y="4606544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17560" y="50744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17559" y="50744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143561" y="5089049"/>
            <a:ext cx="617855" cy="77470"/>
          </a:xfrm>
          <a:custGeom>
            <a:avLst/>
            <a:gdLst/>
            <a:ahLst/>
            <a:cxnLst/>
            <a:rect l="l" t="t" r="r" b="b"/>
            <a:pathLst>
              <a:path w="617854" h="77470">
                <a:moveTo>
                  <a:pt x="14882" y="64740"/>
                </a:moveTo>
                <a:lnTo>
                  <a:pt x="8781" y="64740"/>
                </a:lnTo>
                <a:lnTo>
                  <a:pt x="9619" y="56945"/>
                </a:lnTo>
                <a:lnTo>
                  <a:pt x="28593" y="15431"/>
                </a:lnTo>
                <a:lnTo>
                  <a:pt x="34379" y="8483"/>
                </a:lnTo>
                <a:lnTo>
                  <a:pt x="0" y="8483"/>
                </a:lnTo>
                <a:lnTo>
                  <a:pt x="0" y="3422"/>
                </a:lnTo>
                <a:lnTo>
                  <a:pt x="40035" y="3422"/>
                </a:lnTo>
                <a:lnTo>
                  <a:pt x="40035" y="8483"/>
                </a:lnTo>
                <a:lnTo>
                  <a:pt x="34677" y="14585"/>
                </a:lnTo>
                <a:lnTo>
                  <a:pt x="29914" y="20984"/>
                </a:lnTo>
                <a:lnTo>
                  <a:pt x="15672" y="56954"/>
                </a:lnTo>
                <a:lnTo>
                  <a:pt x="14882" y="64740"/>
                </a:lnTo>
                <a:close/>
              </a:path>
              <a:path w="617854" h="77470">
                <a:moveTo>
                  <a:pt x="51944" y="64740"/>
                </a:moveTo>
                <a:lnTo>
                  <a:pt x="45098" y="64740"/>
                </a:lnTo>
                <a:lnTo>
                  <a:pt x="62809" y="40927"/>
                </a:lnTo>
                <a:lnTo>
                  <a:pt x="46438" y="18901"/>
                </a:lnTo>
                <a:lnTo>
                  <a:pt x="53433" y="18901"/>
                </a:lnTo>
                <a:lnTo>
                  <a:pt x="66530" y="36313"/>
                </a:lnTo>
                <a:lnTo>
                  <a:pt x="73057" y="36313"/>
                </a:lnTo>
                <a:lnTo>
                  <a:pt x="69655" y="40778"/>
                </a:lnTo>
                <a:lnTo>
                  <a:pt x="73234" y="45541"/>
                </a:lnTo>
                <a:lnTo>
                  <a:pt x="66083" y="45541"/>
                </a:lnTo>
                <a:lnTo>
                  <a:pt x="51944" y="64740"/>
                </a:lnTo>
                <a:close/>
              </a:path>
              <a:path w="617854" h="77470">
                <a:moveTo>
                  <a:pt x="73057" y="36313"/>
                </a:moveTo>
                <a:lnTo>
                  <a:pt x="66530" y="36313"/>
                </a:lnTo>
                <a:lnTo>
                  <a:pt x="79328" y="18901"/>
                </a:lnTo>
                <a:lnTo>
                  <a:pt x="86323" y="18901"/>
                </a:lnTo>
                <a:lnTo>
                  <a:pt x="73057" y="36313"/>
                </a:lnTo>
                <a:close/>
              </a:path>
              <a:path w="617854" h="77470">
                <a:moveTo>
                  <a:pt x="87663" y="64740"/>
                </a:moveTo>
                <a:lnTo>
                  <a:pt x="80519" y="64740"/>
                </a:lnTo>
                <a:lnTo>
                  <a:pt x="66083" y="45541"/>
                </a:lnTo>
                <a:lnTo>
                  <a:pt x="73234" y="45541"/>
                </a:lnTo>
                <a:lnTo>
                  <a:pt x="87663" y="64740"/>
                </a:lnTo>
                <a:close/>
              </a:path>
              <a:path w="617854" h="77470">
                <a:moveTo>
                  <a:pt x="107030" y="64740"/>
                </a:moveTo>
                <a:lnTo>
                  <a:pt x="100928" y="64740"/>
                </a:lnTo>
                <a:lnTo>
                  <a:pt x="101767" y="56945"/>
                </a:lnTo>
                <a:lnTo>
                  <a:pt x="120741" y="15431"/>
                </a:lnTo>
                <a:lnTo>
                  <a:pt x="126526" y="8483"/>
                </a:lnTo>
                <a:lnTo>
                  <a:pt x="92147" y="8483"/>
                </a:lnTo>
                <a:lnTo>
                  <a:pt x="92147" y="3422"/>
                </a:lnTo>
                <a:lnTo>
                  <a:pt x="132182" y="3422"/>
                </a:lnTo>
                <a:lnTo>
                  <a:pt x="132182" y="8483"/>
                </a:lnTo>
                <a:lnTo>
                  <a:pt x="126824" y="14585"/>
                </a:lnTo>
                <a:lnTo>
                  <a:pt x="122062" y="20984"/>
                </a:lnTo>
                <a:lnTo>
                  <a:pt x="107820" y="56954"/>
                </a:lnTo>
                <a:lnTo>
                  <a:pt x="107030" y="64740"/>
                </a:lnTo>
                <a:close/>
              </a:path>
              <a:path w="617854" h="77470">
                <a:moveTo>
                  <a:pt x="191548" y="66079"/>
                </a:moveTo>
                <a:lnTo>
                  <a:pt x="180039" y="66079"/>
                </a:lnTo>
                <a:lnTo>
                  <a:pt x="174780" y="63797"/>
                </a:lnTo>
                <a:lnTo>
                  <a:pt x="170712" y="59233"/>
                </a:lnTo>
                <a:lnTo>
                  <a:pt x="166744" y="54669"/>
                </a:lnTo>
                <a:lnTo>
                  <a:pt x="164759" y="48865"/>
                </a:lnTo>
                <a:lnTo>
                  <a:pt x="164759" y="34776"/>
                </a:lnTo>
                <a:lnTo>
                  <a:pt x="166744" y="28971"/>
                </a:lnTo>
                <a:lnTo>
                  <a:pt x="174681" y="19843"/>
                </a:lnTo>
                <a:lnTo>
                  <a:pt x="179940" y="17561"/>
                </a:lnTo>
                <a:lnTo>
                  <a:pt x="191846" y="17561"/>
                </a:lnTo>
                <a:lnTo>
                  <a:pt x="196112" y="18950"/>
                </a:lnTo>
                <a:lnTo>
                  <a:pt x="199989" y="22324"/>
                </a:lnTo>
                <a:lnTo>
                  <a:pt x="181627" y="22324"/>
                </a:lnTo>
                <a:lnTo>
                  <a:pt x="177707" y="24209"/>
                </a:lnTo>
                <a:lnTo>
                  <a:pt x="174731" y="27979"/>
                </a:lnTo>
                <a:lnTo>
                  <a:pt x="171853" y="31749"/>
                </a:lnTo>
                <a:lnTo>
                  <a:pt x="170415" y="36363"/>
                </a:lnTo>
                <a:lnTo>
                  <a:pt x="170415" y="47277"/>
                </a:lnTo>
                <a:lnTo>
                  <a:pt x="171853" y="51891"/>
                </a:lnTo>
                <a:lnTo>
                  <a:pt x="174731" y="55661"/>
                </a:lnTo>
                <a:lnTo>
                  <a:pt x="177707" y="59431"/>
                </a:lnTo>
                <a:lnTo>
                  <a:pt x="181627" y="61317"/>
                </a:lnTo>
                <a:lnTo>
                  <a:pt x="199301" y="61317"/>
                </a:lnTo>
                <a:lnTo>
                  <a:pt x="195765" y="64541"/>
                </a:lnTo>
                <a:lnTo>
                  <a:pt x="191548" y="66079"/>
                </a:lnTo>
                <a:close/>
              </a:path>
              <a:path w="617854" h="77470">
                <a:moveTo>
                  <a:pt x="205091" y="33337"/>
                </a:moveTo>
                <a:lnTo>
                  <a:pt x="199435" y="33337"/>
                </a:lnTo>
                <a:lnTo>
                  <a:pt x="198642" y="29666"/>
                </a:lnTo>
                <a:lnTo>
                  <a:pt x="197154" y="26937"/>
                </a:lnTo>
                <a:lnTo>
                  <a:pt x="194971" y="25151"/>
                </a:lnTo>
                <a:lnTo>
                  <a:pt x="192788" y="23266"/>
                </a:lnTo>
                <a:lnTo>
                  <a:pt x="189961" y="22324"/>
                </a:lnTo>
                <a:lnTo>
                  <a:pt x="199989" y="22324"/>
                </a:lnTo>
                <a:lnTo>
                  <a:pt x="202562" y="24506"/>
                </a:lnTo>
                <a:lnTo>
                  <a:pt x="204496" y="28376"/>
                </a:lnTo>
                <a:lnTo>
                  <a:pt x="205091" y="33337"/>
                </a:lnTo>
                <a:close/>
              </a:path>
              <a:path w="617854" h="77470">
                <a:moveTo>
                  <a:pt x="199301" y="61317"/>
                </a:moveTo>
                <a:lnTo>
                  <a:pt x="189861" y="61317"/>
                </a:lnTo>
                <a:lnTo>
                  <a:pt x="192788" y="60126"/>
                </a:lnTo>
                <a:lnTo>
                  <a:pt x="195268" y="57745"/>
                </a:lnTo>
                <a:lnTo>
                  <a:pt x="197849" y="55363"/>
                </a:lnTo>
                <a:lnTo>
                  <a:pt x="199386" y="52238"/>
                </a:lnTo>
                <a:lnTo>
                  <a:pt x="199882" y="48368"/>
                </a:lnTo>
                <a:lnTo>
                  <a:pt x="205389" y="48368"/>
                </a:lnTo>
                <a:lnTo>
                  <a:pt x="204595" y="54024"/>
                </a:lnTo>
                <a:lnTo>
                  <a:pt x="202512" y="58390"/>
                </a:lnTo>
                <a:lnTo>
                  <a:pt x="199301" y="61317"/>
                </a:lnTo>
                <a:close/>
              </a:path>
              <a:path w="617854" h="77470">
                <a:moveTo>
                  <a:pt x="237070" y="66079"/>
                </a:moveTo>
                <a:lnTo>
                  <a:pt x="226156" y="66079"/>
                </a:lnTo>
                <a:lnTo>
                  <a:pt x="220897" y="63797"/>
                </a:lnTo>
                <a:lnTo>
                  <a:pt x="216829" y="59233"/>
                </a:lnTo>
                <a:lnTo>
                  <a:pt x="212861" y="54669"/>
                </a:lnTo>
                <a:lnTo>
                  <a:pt x="210876" y="48865"/>
                </a:lnTo>
                <a:lnTo>
                  <a:pt x="210876" y="34776"/>
                </a:lnTo>
                <a:lnTo>
                  <a:pt x="212861" y="28971"/>
                </a:lnTo>
                <a:lnTo>
                  <a:pt x="220798" y="19843"/>
                </a:lnTo>
                <a:lnTo>
                  <a:pt x="226057" y="17561"/>
                </a:lnTo>
                <a:lnTo>
                  <a:pt x="239154" y="17561"/>
                </a:lnTo>
                <a:lnTo>
                  <a:pt x="244412" y="19843"/>
                </a:lnTo>
                <a:lnTo>
                  <a:pt x="246569" y="22324"/>
                </a:lnTo>
                <a:lnTo>
                  <a:pt x="227693" y="22324"/>
                </a:lnTo>
                <a:lnTo>
                  <a:pt x="223824" y="24209"/>
                </a:lnTo>
                <a:lnTo>
                  <a:pt x="220734" y="28128"/>
                </a:lnTo>
                <a:lnTo>
                  <a:pt x="217970" y="31749"/>
                </a:lnTo>
                <a:lnTo>
                  <a:pt x="216532" y="36363"/>
                </a:lnTo>
                <a:lnTo>
                  <a:pt x="216532" y="47277"/>
                </a:lnTo>
                <a:lnTo>
                  <a:pt x="217970" y="51891"/>
                </a:lnTo>
                <a:lnTo>
                  <a:pt x="220848" y="55661"/>
                </a:lnTo>
                <a:lnTo>
                  <a:pt x="223824" y="59431"/>
                </a:lnTo>
                <a:lnTo>
                  <a:pt x="227744" y="61317"/>
                </a:lnTo>
                <a:lnTo>
                  <a:pt x="246562" y="61317"/>
                </a:lnTo>
                <a:lnTo>
                  <a:pt x="244362" y="62805"/>
                </a:lnTo>
                <a:lnTo>
                  <a:pt x="240989" y="64988"/>
                </a:lnTo>
                <a:lnTo>
                  <a:pt x="237070" y="66079"/>
                </a:lnTo>
                <a:close/>
              </a:path>
              <a:path w="617854" h="77470">
                <a:moveTo>
                  <a:pt x="246562" y="61317"/>
                </a:moveTo>
                <a:lnTo>
                  <a:pt x="237467" y="61317"/>
                </a:lnTo>
                <a:lnTo>
                  <a:pt x="241336" y="59431"/>
                </a:lnTo>
                <a:lnTo>
                  <a:pt x="247190" y="51792"/>
                </a:lnTo>
                <a:lnTo>
                  <a:pt x="248647" y="47277"/>
                </a:lnTo>
                <a:lnTo>
                  <a:pt x="248646" y="36363"/>
                </a:lnTo>
                <a:lnTo>
                  <a:pt x="247190" y="31898"/>
                </a:lnTo>
                <a:lnTo>
                  <a:pt x="244103" y="27979"/>
                </a:lnTo>
                <a:lnTo>
                  <a:pt x="241336" y="24258"/>
                </a:lnTo>
                <a:lnTo>
                  <a:pt x="237417" y="22324"/>
                </a:lnTo>
                <a:lnTo>
                  <a:pt x="246569" y="22324"/>
                </a:lnTo>
                <a:lnTo>
                  <a:pt x="252350" y="28971"/>
                </a:lnTo>
                <a:lnTo>
                  <a:pt x="254334" y="34776"/>
                </a:lnTo>
                <a:lnTo>
                  <a:pt x="254334" y="46087"/>
                </a:lnTo>
                <a:lnTo>
                  <a:pt x="253491" y="50105"/>
                </a:lnTo>
                <a:lnTo>
                  <a:pt x="251804" y="53875"/>
                </a:lnTo>
                <a:lnTo>
                  <a:pt x="250216" y="57546"/>
                </a:lnTo>
                <a:lnTo>
                  <a:pt x="247736" y="60523"/>
                </a:lnTo>
                <a:lnTo>
                  <a:pt x="246562" y="61317"/>
                </a:lnTo>
                <a:close/>
              </a:path>
              <a:path w="617854" h="77470">
                <a:moveTo>
                  <a:pt x="271781" y="26789"/>
                </a:moveTo>
                <a:lnTo>
                  <a:pt x="268327" y="26789"/>
                </a:lnTo>
                <a:lnTo>
                  <a:pt x="269418" y="24110"/>
                </a:lnTo>
                <a:lnTo>
                  <a:pt x="271303" y="21927"/>
                </a:lnTo>
                <a:lnTo>
                  <a:pt x="273983" y="20240"/>
                </a:lnTo>
                <a:lnTo>
                  <a:pt x="276661" y="18454"/>
                </a:lnTo>
                <a:lnTo>
                  <a:pt x="279687" y="17561"/>
                </a:lnTo>
                <a:lnTo>
                  <a:pt x="288915" y="17561"/>
                </a:lnTo>
                <a:lnTo>
                  <a:pt x="293132" y="19000"/>
                </a:lnTo>
                <a:lnTo>
                  <a:pt x="296127" y="22324"/>
                </a:lnTo>
                <a:lnTo>
                  <a:pt x="279539" y="22324"/>
                </a:lnTo>
                <a:lnTo>
                  <a:pt x="276860" y="23068"/>
                </a:lnTo>
                <a:lnTo>
                  <a:pt x="274578" y="24556"/>
                </a:lnTo>
                <a:lnTo>
                  <a:pt x="272395" y="26044"/>
                </a:lnTo>
                <a:lnTo>
                  <a:pt x="271781" y="26789"/>
                </a:lnTo>
                <a:close/>
              </a:path>
              <a:path w="617854" h="77470">
                <a:moveTo>
                  <a:pt x="268178" y="64740"/>
                </a:moveTo>
                <a:lnTo>
                  <a:pt x="262523" y="64740"/>
                </a:lnTo>
                <a:lnTo>
                  <a:pt x="262523" y="18901"/>
                </a:lnTo>
                <a:lnTo>
                  <a:pt x="268178" y="18901"/>
                </a:lnTo>
                <a:lnTo>
                  <a:pt x="268178" y="26789"/>
                </a:lnTo>
                <a:lnTo>
                  <a:pt x="271781" y="26789"/>
                </a:lnTo>
                <a:lnTo>
                  <a:pt x="270758" y="28029"/>
                </a:lnTo>
                <a:lnTo>
                  <a:pt x="269667" y="30509"/>
                </a:lnTo>
                <a:lnTo>
                  <a:pt x="268674" y="32990"/>
                </a:lnTo>
                <a:lnTo>
                  <a:pt x="268178" y="35470"/>
                </a:lnTo>
                <a:lnTo>
                  <a:pt x="268178" y="64740"/>
                </a:lnTo>
                <a:close/>
              </a:path>
              <a:path w="617854" h="77470">
                <a:moveTo>
                  <a:pt x="299730" y="64740"/>
                </a:moveTo>
                <a:lnTo>
                  <a:pt x="294223" y="64740"/>
                </a:lnTo>
                <a:lnTo>
                  <a:pt x="294223" y="31352"/>
                </a:lnTo>
                <a:lnTo>
                  <a:pt x="293231" y="28029"/>
                </a:lnTo>
                <a:lnTo>
                  <a:pt x="291247" y="25747"/>
                </a:lnTo>
                <a:lnTo>
                  <a:pt x="289362" y="23465"/>
                </a:lnTo>
                <a:lnTo>
                  <a:pt x="286484" y="22324"/>
                </a:lnTo>
                <a:lnTo>
                  <a:pt x="296127" y="22324"/>
                </a:lnTo>
                <a:lnTo>
                  <a:pt x="298390" y="24754"/>
                </a:lnTo>
                <a:lnTo>
                  <a:pt x="299730" y="29071"/>
                </a:lnTo>
                <a:lnTo>
                  <a:pt x="299730" y="64740"/>
                </a:lnTo>
                <a:close/>
              </a:path>
              <a:path w="617854" h="77470">
                <a:moveTo>
                  <a:pt x="328849" y="64740"/>
                </a:moveTo>
                <a:lnTo>
                  <a:pt x="322895" y="64740"/>
                </a:lnTo>
                <a:lnTo>
                  <a:pt x="305185" y="18901"/>
                </a:lnTo>
                <a:lnTo>
                  <a:pt x="311436" y="18901"/>
                </a:lnTo>
                <a:lnTo>
                  <a:pt x="325872" y="59084"/>
                </a:lnTo>
                <a:lnTo>
                  <a:pt x="330960" y="59084"/>
                </a:lnTo>
                <a:lnTo>
                  <a:pt x="328849" y="64740"/>
                </a:lnTo>
                <a:close/>
              </a:path>
              <a:path w="617854" h="77470">
                <a:moveTo>
                  <a:pt x="330960" y="59084"/>
                </a:moveTo>
                <a:lnTo>
                  <a:pt x="326021" y="59084"/>
                </a:lnTo>
                <a:lnTo>
                  <a:pt x="340159" y="18901"/>
                </a:lnTo>
                <a:lnTo>
                  <a:pt x="345964" y="18901"/>
                </a:lnTo>
                <a:lnTo>
                  <a:pt x="330960" y="59084"/>
                </a:lnTo>
                <a:close/>
              </a:path>
              <a:path w="617854" h="77470">
                <a:moveTo>
                  <a:pt x="354350" y="76943"/>
                </a:moveTo>
                <a:lnTo>
                  <a:pt x="354350" y="73074"/>
                </a:lnTo>
                <a:lnTo>
                  <a:pt x="355639" y="72578"/>
                </a:lnTo>
                <a:lnTo>
                  <a:pt x="356632" y="71536"/>
                </a:lnTo>
                <a:lnTo>
                  <a:pt x="357326" y="69949"/>
                </a:lnTo>
                <a:lnTo>
                  <a:pt x="358120" y="68460"/>
                </a:lnTo>
                <a:lnTo>
                  <a:pt x="358517" y="66873"/>
                </a:lnTo>
                <a:lnTo>
                  <a:pt x="358517" y="64740"/>
                </a:lnTo>
                <a:lnTo>
                  <a:pt x="354796" y="64740"/>
                </a:lnTo>
                <a:lnTo>
                  <a:pt x="354796" y="55363"/>
                </a:lnTo>
                <a:lnTo>
                  <a:pt x="362237" y="55363"/>
                </a:lnTo>
                <a:lnTo>
                  <a:pt x="362237" y="67617"/>
                </a:lnTo>
                <a:lnTo>
                  <a:pt x="361543" y="70048"/>
                </a:lnTo>
                <a:lnTo>
                  <a:pt x="360154" y="72330"/>
                </a:lnTo>
                <a:lnTo>
                  <a:pt x="358864" y="74612"/>
                </a:lnTo>
                <a:lnTo>
                  <a:pt x="356929" y="76150"/>
                </a:lnTo>
                <a:lnTo>
                  <a:pt x="354350" y="76943"/>
                </a:lnTo>
                <a:close/>
              </a:path>
              <a:path w="617854" h="77470">
                <a:moveTo>
                  <a:pt x="426888" y="66079"/>
                </a:moveTo>
                <a:lnTo>
                  <a:pt x="412899" y="66079"/>
                </a:lnTo>
                <a:lnTo>
                  <a:pt x="407292" y="63499"/>
                </a:lnTo>
                <a:lnTo>
                  <a:pt x="399107" y="24060"/>
                </a:lnTo>
                <a:lnTo>
                  <a:pt x="400993" y="16569"/>
                </a:lnTo>
                <a:lnTo>
                  <a:pt x="408533" y="4861"/>
                </a:lnTo>
                <a:lnTo>
                  <a:pt x="414039" y="1934"/>
                </a:lnTo>
                <a:lnTo>
                  <a:pt x="427037" y="1934"/>
                </a:lnTo>
                <a:lnTo>
                  <a:pt x="431502" y="3373"/>
                </a:lnTo>
                <a:lnTo>
                  <a:pt x="435187" y="6697"/>
                </a:lnTo>
                <a:lnTo>
                  <a:pt x="416222" y="6697"/>
                </a:lnTo>
                <a:lnTo>
                  <a:pt x="411956" y="9128"/>
                </a:lnTo>
                <a:lnTo>
                  <a:pt x="409078" y="13989"/>
                </a:lnTo>
                <a:lnTo>
                  <a:pt x="406201" y="18752"/>
                </a:lnTo>
                <a:lnTo>
                  <a:pt x="404846" y="25201"/>
                </a:lnTo>
                <a:lnTo>
                  <a:pt x="404763" y="34528"/>
                </a:lnTo>
                <a:lnTo>
                  <a:pt x="409113" y="34528"/>
                </a:lnTo>
                <a:lnTo>
                  <a:pt x="407243" y="36462"/>
                </a:lnTo>
                <a:lnTo>
                  <a:pt x="405805" y="40431"/>
                </a:lnTo>
                <a:lnTo>
                  <a:pt x="405805" y="50353"/>
                </a:lnTo>
                <a:lnTo>
                  <a:pt x="407144" y="54272"/>
                </a:lnTo>
                <a:lnTo>
                  <a:pt x="409822" y="57149"/>
                </a:lnTo>
                <a:lnTo>
                  <a:pt x="412601" y="59927"/>
                </a:lnTo>
                <a:lnTo>
                  <a:pt x="416420" y="61317"/>
                </a:lnTo>
                <a:lnTo>
                  <a:pt x="434677" y="61317"/>
                </a:lnTo>
                <a:lnTo>
                  <a:pt x="431898" y="64095"/>
                </a:lnTo>
                <a:lnTo>
                  <a:pt x="426888" y="66079"/>
                </a:lnTo>
                <a:close/>
              </a:path>
              <a:path w="617854" h="77470">
                <a:moveTo>
                  <a:pt x="440333" y="18305"/>
                </a:moveTo>
                <a:lnTo>
                  <a:pt x="434825" y="18305"/>
                </a:lnTo>
                <a:lnTo>
                  <a:pt x="434330" y="14833"/>
                </a:lnTo>
                <a:lnTo>
                  <a:pt x="432940" y="12055"/>
                </a:lnTo>
                <a:lnTo>
                  <a:pt x="430658" y="9971"/>
                </a:lnTo>
                <a:lnTo>
                  <a:pt x="428377" y="7788"/>
                </a:lnTo>
                <a:lnTo>
                  <a:pt x="425450" y="6697"/>
                </a:lnTo>
                <a:lnTo>
                  <a:pt x="435187" y="6697"/>
                </a:lnTo>
                <a:lnTo>
                  <a:pt x="437851" y="9028"/>
                </a:lnTo>
                <a:lnTo>
                  <a:pt x="439737" y="13047"/>
                </a:lnTo>
                <a:lnTo>
                  <a:pt x="440333" y="18305"/>
                </a:lnTo>
                <a:close/>
              </a:path>
              <a:path w="617854" h="77470">
                <a:moveTo>
                  <a:pt x="409113" y="34528"/>
                </a:moveTo>
                <a:lnTo>
                  <a:pt x="404911" y="34528"/>
                </a:lnTo>
                <a:lnTo>
                  <a:pt x="406400" y="31352"/>
                </a:lnTo>
                <a:lnTo>
                  <a:pt x="408632" y="28872"/>
                </a:lnTo>
                <a:lnTo>
                  <a:pt x="411608" y="27086"/>
                </a:lnTo>
                <a:lnTo>
                  <a:pt x="414685" y="25201"/>
                </a:lnTo>
                <a:lnTo>
                  <a:pt x="417959" y="24258"/>
                </a:lnTo>
                <a:lnTo>
                  <a:pt x="427484" y="24258"/>
                </a:lnTo>
                <a:lnTo>
                  <a:pt x="432395" y="26193"/>
                </a:lnTo>
                <a:lnTo>
                  <a:pt x="435150" y="29021"/>
                </a:lnTo>
                <a:lnTo>
                  <a:pt x="416718" y="29021"/>
                </a:lnTo>
                <a:lnTo>
                  <a:pt x="412998" y="30509"/>
                </a:lnTo>
                <a:lnTo>
                  <a:pt x="409113" y="34528"/>
                </a:lnTo>
                <a:close/>
              </a:path>
              <a:path w="617854" h="77470">
                <a:moveTo>
                  <a:pt x="434677" y="61317"/>
                </a:moveTo>
                <a:lnTo>
                  <a:pt x="425648" y="61317"/>
                </a:lnTo>
                <a:lnTo>
                  <a:pt x="429220" y="59779"/>
                </a:lnTo>
                <a:lnTo>
                  <a:pt x="434875" y="53528"/>
                </a:lnTo>
                <a:lnTo>
                  <a:pt x="436314" y="49758"/>
                </a:lnTo>
                <a:lnTo>
                  <a:pt x="436244" y="40431"/>
                </a:lnTo>
                <a:lnTo>
                  <a:pt x="434924" y="36710"/>
                </a:lnTo>
                <a:lnTo>
                  <a:pt x="432147" y="33635"/>
                </a:lnTo>
                <a:lnTo>
                  <a:pt x="429468" y="30559"/>
                </a:lnTo>
                <a:lnTo>
                  <a:pt x="425846" y="29021"/>
                </a:lnTo>
                <a:lnTo>
                  <a:pt x="435150" y="29021"/>
                </a:lnTo>
                <a:lnTo>
                  <a:pt x="436662" y="30559"/>
                </a:lnTo>
                <a:lnTo>
                  <a:pt x="440035" y="33932"/>
                </a:lnTo>
                <a:lnTo>
                  <a:pt x="441969" y="38893"/>
                </a:lnTo>
                <a:lnTo>
                  <a:pt x="441969" y="51097"/>
                </a:lnTo>
                <a:lnTo>
                  <a:pt x="439936" y="56157"/>
                </a:lnTo>
                <a:lnTo>
                  <a:pt x="435867" y="60126"/>
                </a:lnTo>
                <a:lnTo>
                  <a:pt x="434677" y="61317"/>
                </a:lnTo>
                <a:close/>
              </a:path>
              <a:path w="617854" h="77470">
                <a:moveTo>
                  <a:pt x="490788" y="49261"/>
                </a:moveTo>
                <a:lnTo>
                  <a:pt x="447629" y="49261"/>
                </a:lnTo>
                <a:lnTo>
                  <a:pt x="447629" y="43904"/>
                </a:lnTo>
                <a:lnTo>
                  <a:pt x="476352" y="2530"/>
                </a:lnTo>
                <a:lnTo>
                  <a:pt x="481412" y="2530"/>
                </a:lnTo>
                <a:lnTo>
                  <a:pt x="481412" y="10715"/>
                </a:lnTo>
                <a:lnTo>
                  <a:pt x="476204" y="10715"/>
                </a:lnTo>
                <a:lnTo>
                  <a:pt x="452689" y="44499"/>
                </a:lnTo>
                <a:lnTo>
                  <a:pt x="490788" y="44499"/>
                </a:lnTo>
                <a:lnTo>
                  <a:pt x="490788" y="49261"/>
                </a:lnTo>
                <a:close/>
              </a:path>
              <a:path w="617854" h="77470">
                <a:moveTo>
                  <a:pt x="481412" y="44499"/>
                </a:moveTo>
                <a:lnTo>
                  <a:pt x="476352" y="44499"/>
                </a:lnTo>
                <a:lnTo>
                  <a:pt x="476352" y="10715"/>
                </a:lnTo>
                <a:lnTo>
                  <a:pt x="481412" y="10715"/>
                </a:lnTo>
                <a:lnTo>
                  <a:pt x="481412" y="44499"/>
                </a:lnTo>
                <a:close/>
              </a:path>
              <a:path w="617854" h="77470">
                <a:moveTo>
                  <a:pt x="481412" y="64740"/>
                </a:moveTo>
                <a:lnTo>
                  <a:pt x="476352" y="64740"/>
                </a:lnTo>
                <a:lnTo>
                  <a:pt x="476352" y="49261"/>
                </a:lnTo>
                <a:lnTo>
                  <a:pt x="481412" y="49261"/>
                </a:lnTo>
                <a:lnTo>
                  <a:pt x="481412" y="64740"/>
                </a:lnTo>
                <a:close/>
              </a:path>
              <a:path w="617854" h="77470">
                <a:moveTo>
                  <a:pt x="522621" y="66079"/>
                </a:moveTo>
                <a:lnTo>
                  <a:pt x="517858" y="66079"/>
                </a:lnTo>
                <a:lnTo>
                  <a:pt x="545243" y="0"/>
                </a:lnTo>
                <a:lnTo>
                  <a:pt x="549857" y="0"/>
                </a:lnTo>
                <a:lnTo>
                  <a:pt x="522621" y="66079"/>
                </a:lnTo>
                <a:close/>
              </a:path>
              <a:path w="617854" h="77470">
                <a:moveTo>
                  <a:pt x="583591" y="24110"/>
                </a:moveTo>
                <a:lnTo>
                  <a:pt x="578085" y="24110"/>
                </a:lnTo>
                <a:lnTo>
                  <a:pt x="578085" y="16767"/>
                </a:lnTo>
                <a:lnTo>
                  <a:pt x="579772" y="11608"/>
                </a:lnTo>
                <a:lnTo>
                  <a:pt x="583146" y="7739"/>
                </a:lnTo>
                <a:lnTo>
                  <a:pt x="586618" y="3869"/>
                </a:lnTo>
                <a:lnTo>
                  <a:pt x="591529" y="1934"/>
                </a:lnTo>
                <a:lnTo>
                  <a:pt x="603733" y="1934"/>
                </a:lnTo>
                <a:lnTo>
                  <a:pt x="608396" y="3522"/>
                </a:lnTo>
                <a:lnTo>
                  <a:pt x="611869" y="6697"/>
                </a:lnTo>
                <a:lnTo>
                  <a:pt x="593365" y="6697"/>
                </a:lnTo>
                <a:lnTo>
                  <a:pt x="589942" y="8135"/>
                </a:lnTo>
                <a:lnTo>
                  <a:pt x="585080" y="13791"/>
                </a:lnTo>
                <a:lnTo>
                  <a:pt x="583790" y="17710"/>
                </a:lnTo>
                <a:lnTo>
                  <a:pt x="583591" y="22770"/>
                </a:lnTo>
                <a:lnTo>
                  <a:pt x="583591" y="24110"/>
                </a:lnTo>
                <a:close/>
              </a:path>
              <a:path w="617854" h="77470">
                <a:moveTo>
                  <a:pt x="617524" y="64740"/>
                </a:moveTo>
                <a:lnTo>
                  <a:pt x="576597" y="64740"/>
                </a:lnTo>
                <a:lnTo>
                  <a:pt x="576597" y="60175"/>
                </a:lnTo>
                <a:lnTo>
                  <a:pt x="600955" y="36065"/>
                </a:lnTo>
                <a:lnTo>
                  <a:pt x="605469" y="32493"/>
                </a:lnTo>
                <a:lnTo>
                  <a:pt x="607850" y="29616"/>
                </a:lnTo>
                <a:lnTo>
                  <a:pt x="610331" y="26739"/>
                </a:lnTo>
                <a:lnTo>
                  <a:pt x="611571" y="23365"/>
                </a:lnTo>
                <a:lnTo>
                  <a:pt x="611571" y="15726"/>
                </a:lnTo>
                <a:lnTo>
                  <a:pt x="610281" y="12650"/>
                </a:lnTo>
                <a:lnTo>
                  <a:pt x="605123" y="7887"/>
                </a:lnTo>
                <a:lnTo>
                  <a:pt x="601798" y="6697"/>
                </a:lnTo>
                <a:lnTo>
                  <a:pt x="611869" y="6697"/>
                </a:lnTo>
                <a:lnTo>
                  <a:pt x="615441" y="9872"/>
                </a:lnTo>
                <a:lnTo>
                  <a:pt x="617227" y="14138"/>
                </a:lnTo>
                <a:lnTo>
                  <a:pt x="617111" y="24110"/>
                </a:lnTo>
                <a:lnTo>
                  <a:pt x="615888" y="27781"/>
                </a:lnTo>
                <a:lnTo>
                  <a:pt x="610629" y="35222"/>
                </a:lnTo>
                <a:lnTo>
                  <a:pt x="605817" y="39191"/>
                </a:lnTo>
                <a:lnTo>
                  <a:pt x="593216" y="46831"/>
                </a:lnTo>
                <a:lnTo>
                  <a:pt x="589297" y="49758"/>
                </a:lnTo>
                <a:lnTo>
                  <a:pt x="584732" y="54719"/>
                </a:lnTo>
                <a:lnTo>
                  <a:pt x="583344" y="57149"/>
                </a:lnTo>
                <a:lnTo>
                  <a:pt x="582847" y="59531"/>
                </a:lnTo>
                <a:lnTo>
                  <a:pt x="617524" y="59531"/>
                </a:lnTo>
                <a:lnTo>
                  <a:pt x="617524" y="6474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018060" y="11450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18059" y="11450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93289" y="1159614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0" y="64740"/>
                </a:lnTo>
                <a:lnTo>
                  <a:pt x="153570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59" y="14485"/>
                </a:lnTo>
                <a:lnTo>
                  <a:pt x="145781" y="14039"/>
                </a:lnTo>
                <a:lnTo>
                  <a:pt x="147765" y="13245"/>
                </a:lnTo>
                <a:lnTo>
                  <a:pt x="149849" y="12451"/>
                </a:lnTo>
                <a:lnTo>
                  <a:pt x="151388" y="11211"/>
                </a:lnTo>
                <a:lnTo>
                  <a:pt x="152379" y="9524"/>
                </a:lnTo>
                <a:lnTo>
                  <a:pt x="153471" y="7838"/>
                </a:lnTo>
                <a:lnTo>
                  <a:pt x="154215" y="5506"/>
                </a:lnTo>
                <a:lnTo>
                  <a:pt x="154612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3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9245" y="66079"/>
                </a:moveTo>
                <a:lnTo>
                  <a:pt x="245056" y="66079"/>
                </a:lnTo>
                <a:lnTo>
                  <a:pt x="239649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49" y="4613"/>
                </a:lnTo>
                <a:lnTo>
                  <a:pt x="245056" y="1934"/>
                </a:lnTo>
                <a:lnTo>
                  <a:pt x="259245" y="1934"/>
                </a:lnTo>
                <a:lnTo>
                  <a:pt x="264652" y="4663"/>
                </a:lnTo>
                <a:lnTo>
                  <a:pt x="266020" y="6697"/>
                </a:lnTo>
                <a:lnTo>
                  <a:pt x="246793" y="6697"/>
                </a:lnTo>
                <a:lnTo>
                  <a:pt x="242824" y="8979"/>
                </a:lnTo>
                <a:lnTo>
                  <a:pt x="240046" y="13543"/>
                </a:lnTo>
                <a:lnTo>
                  <a:pt x="237367" y="18008"/>
                </a:lnTo>
                <a:lnTo>
                  <a:pt x="236028" y="24804"/>
                </a:lnTo>
                <a:lnTo>
                  <a:pt x="236028" y="43060"/>
                </a:lnTo>
                <a:lnTo>
                  <a:pt x="237367" y="49906"/>
                </a:lnTo>
                <a:lnTo>
                  <a:pt x="242725" y="59034"/>
                </a:lnTo>
                <a:lnTo>
                  <a:pt x="246743" y="61317"/>
                </a:lnTo>
                <a:lnTo>
                  <a:pt x="266080" y="61317"/>
                </a:lnTo>
                <a:lnTo>
                  <a:pt x="264652" y="63400"/>
                </a:lnTo>
                <a:lnTo>
                  <a:pt x="259245" y="66079"/>
                </a:lnTo>
                <a:close/>
              </a:path>
              <a:path w="323850" h="66675">
                <a:moveTo>
                  <a:pt x="266080" y="61317"/>
                </a:moveTo>
                <a:lnTo>
                  <a:pt x="257459" y="61317"/>
                </a:lnTo>
                <a:lnTo>
                  <a:pt x="261477" y="59034"/>
                </a:lnTo>
                <a:lnTo>
                  <a:pt x="266835" y="49906"/>
                </a:lnTo>
                <a:lnTo>
                  <a:pt x="268174" y="43060"/>
                </a:lnTo>
                <a:lnTo>
                  <a:pt x="268155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09" y="6697"/>
                </a:lnTo>
                <a:lnTo>
                  <a:pt x="266020" y="6697"/>
                </a:lnTo>
                <a:lnTo>
                  <a:pt x="271994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4" y="52685"/>
                </a:lnTo>
                <a:lnTo>
                  <a:pt x="266080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1" y="66079"/>
                </a:lnTo>
                <a:lnTo>
                  <a:pt x="289064" y="63400"/>
                </a:lnTo>
                <a:lnTo>
                  <a:pt x="285293" y="58042"/>
                </a:lnTo>
                <a:lnTo>
                  <a:pt x="281622" y="52685"/>
                </a:lnTo>
                <a:lnTo>
                  <a:pt x="279786" y="44697"/>
                </a:lnTo>
                <a:lnTo>
                  <a:pt x="279786" y="23365"/>
                </a:lnTo>
                <a:lnTo>
                  <a:pt x="281622" y="15329"/>
                </a:lnTo>
                <a:lnTo>
                  <a:pt x="285293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8" y="8979"/>
                </a:lnTo>
                <a:lnTo>
                  <a:pt x="289460" y="13543"/>
                </a:lnTo>
                <a:lnTo>
                  <a:pt x="286781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1" y="49906"/>
                </a:lnTo>
                <a:lnTo>
                  <a:pt x="292139" y="59034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1" y="59034"/>
                </a:lnTo>
                <a:lnTo>
                  <a:pt x="316249" y="49906"/>
                </a:lnTo>
                <a:lnTo>
                  <a:pt x="317589" y="43060"/>
                </a:lnTo>
                <a:lnTo>
                  <a:pt x="317569" y="24804"/>
                </a:lnTo>
                <a:lnTo>
                  <a:pt x="316249" y="18107"/>
                </a:lnTo>
                <a:lnTo>
                  <a:pt x="310891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09" y="15577"/>
                </a:lnTo>
                <a:lnTo>
                  <a:pt x="323210" y="23365"/>
                </a:lnTo>
                <a:lnTo>
                  <a:pt x="323233" y="44697"/>
                </a:lnTo>
                <a:lnTo>
                  <a:pt x="321409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019334" y="49395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019334" y="49395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75279" y="4955486"/>
            <a:ext cx="159407" cy="64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19334" y="47206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019334" y="47206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207812" y="4737198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454483" y="468259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434258" y="48552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434258" y="48552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4574" y="619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54483" y="4897567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54507" y="4813242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434258" y="45120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434258" y="45120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49" y="6199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54483" y="4554343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35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474757" y="4533168"/>
            <a:ext cx="594360" cy="343535"/>
          </a:xfrm>
          <a:custGeom>
            <a:avLst/>
            <a:gdLst/>
            <a:ahLst/>
            <a:cxnLst/>
            <a:rect l="l" t="t" r="r" b="b"/>
            <a:pathLst>
              <a:path w="594359" h="343535">
                <a:moveTo>
                  <a:pt x="0" y="0"/>
                </a:moveTo>
                <a:lnTo>
                  <a:pt x="63512" y="1281"/>
                </a:lnTo>
                <a:lnTo>
                  <a:pt x="126373" y="5002"/>
                </a:lnTo>
                <a:lnTo>
                  <a:pt x="187934" y="10975"/>
                </a:lnTo>
                <a:lnTo>
                  <a:pt x="247547" y="19011"/>
                </a:lnTo>
                <a:lnTo>
                  <a:pt x="304563" y="28923"/>
                </a:lnTo>
                <a:lnTo>
                  <a:pt x="358333" y="40523"/>
                </a:lnTo>
                <a:lnTo>
                  <a:pt x="408208" y="53624"/>
                </a:lnTo>
                <a:lnTo>
                  <a:pt x="453540" y="68039"/>
                </a:lnTo>
                <a:lnTo>
                  <a:pt x="493681" y="83579"/>
                </a:lnTo>
                <a:lnTo>
                  <a:pt x="555791" y="117286"/>
                </a:lnTo>
                <a:lnTo>
                  <a:pt x="589348" y="153245"/>
                </a:lnTo>
                <a:lnTo>
                  <a:pt x="593798" y="171599"/>
                </a:lnTo>
                <a:lnTo>
                  <a:pt x="589380" y="189954"/>
                </a:lnTo>
                <a:lnTo>
                  <a:pt x="555888" y="225912"/>
                </a:lnTo>
                <a:lnTo>
                  <a:pt x="493848" y="259619"/>
                </a:lnTo>
                <a:lnTo>
                  <a:pt x="453745" y="275159"/>
                </a:lnTo>
                <a:lnTo>
                  <a:pt x="408452" y="289574"/>
                </a:lnTo>
                <a:lnTo>
                  <a:pt x="358618" y="302675"/>
                </a:lnTo>
                <a:lnTo>
                  <a:pt x="304892" y="314276"/>
                </a:lnTo>
                <a:lnTo>
                  <a:pt x="247923" y="324188"/>
                </a:lnTo>
                <a:lnTo>
                  <a:pt x="188360" y="332224"/>
                </a:lnTo>
                <a:lnTo>
                  <a:pt x="126853" y="338196"/>
                </a:lnTo>
                <a:lnTo>
                  <a:pt x="64049" y="341917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17534" y="42500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017534" y="42500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206002" y="4266569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017534" y="43807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017534" y="43807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206002" y="439722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452683" y="434261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452709" y="4473318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5">
                <a:moveTo>
                  <a:pt x="17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432833" y="41671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432833" y="41671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452684" y="4209568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53083" y="41671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473258" y="4188168"/>
            <a:ext cx="612775" cy="345440"/>
          </a:xfrm>
          <a:custGeom>
            <a:avLst/>
            <a:gdLst/>
            <a:ahLst/>
            <a:cxnLst/>
            <a:rect l="l" t="t" r="r" b="b"/>
            <a:pathLst>
              <a:path w="612775" h="345439">
                <a:moveTo>
                  <a:pt x="1499" y="344999"/>
                </a:moveTo>
                <a:lnTo>
                  <a:pt x="66844" y="343710"/>
                </a:lnTo>
                <a:lnTo>
                  <a:pt x="131526" y="339970"/>
                </a:lnTo>
                <a:lnTo>
                  <a:pt x="194876" y="333966"/>
                </a:lnTo>
                <a:lnTo>
                  <a:pt x="256225" y="325888"/>
                </a:lnTo>
                <a:lnTo>
                  <a:pt x="314903" y="315924"/>
                </a:lnTo>
                <a:lnTo>
                  <a:pt x="370241" y="304263"/>
                </a:lnTo>
                <a:lnTo>
                  <a:pt x="421571" y="291093"/>
                </a:lnTo>
                <a:lnTo>
                  <a:pt x="468222" y="276602"/>
                </a:lnTo>
                <a:lnTo>
                  <a:pt x="509527" y="260981"/>
                </a:lnTo>
                <a:lnTo>
                  <a:pt x="544815" y="244416"/>
                </a:lnTo>
                <a:lnTo>
                  <a:pt x="594667" y="209212"/>
                </a:lnTo>
                <a:lnTo>
                  <a:pt x="612423" y="172499"/>
                </a:lnTo>
                <a:lnTo>
                  <a:pt x="607811" y="154048"/>
                </a:lnTo>
                <a:lnTo>
                  <a:pt x="573173" y="117902"/>
                </a:lnTo>
                <a:lnTo>
                  <a:pt x="509108" y="84018"/>
                </a:lnTo>
                <a:lnTo>
                  <a:pt x="467711" y="68396"/>
                </a:lnTo>
                <a:lnTo>
                  <a:pt x="420961" y="53906"/>
                </a:lnTo>
                <a:lnTo>
                  <a:pt x="369528" y="40736"/>
                </a:lnTo>
                <a:lnTo>
                  <a:pt x="314080" y="29074"/>
                </a:lnTo>
                <a:lnTo>
                  <a:pt x="255284" y="19110"/>
                </a:lnTo>
                <a:lnTo>
                  <a:pt x="193810" y="11032"/>
                </a:lnTo>
                <a:lnTo>
                  <a:pt x="130326" y="5029"/>
                </a:lnTo>
                <a:lnTo>
                  <a:pt x="65500" y="1288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017534" y="39051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017534" y="390511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206002" y="3921622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017534" y="40357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017534" y="40357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206002" y="4052276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452683" y="399766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452784" y="4128444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432833" y="3826970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432833" y="38269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452684" y="3869119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7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473333" y="3848093"/>
            <a:ext cx="595630" cy="340360"/>
          </a:xfrm>
          <a:custGeom>
            <a:avLst/>
            <a:gdLst/>
            <a:ahLst/>
            <a:cxnLst/>
            <a:rect l="l" t="t" r="r" b="b"/>
            <a:pathLst>
              <a:path w="595629" h="340360">
                <a:moveTo>
                  <a:pt x="0" y="340199"/>
                </a:moveTo>
                <a:lnTo>
                  <a:pt x="63666" y="338928"/>
                </a:lnTo>
                <a:lnTo>
                  <a:pt x="126680" y="335240"/>
                </a:lnTo>
                <a:lnTo>
                  <a:pt x="188390" y="329320"/>
                </a:lnTo>
                <a:lnTo>
                  <a:pt x="248146" y="321354"/>
                </a:lnTo>
                <a:lnTo>
                  <a:pt x="305299" y="311529"/>
                </a:lnTo>
                <a:lnTo>
                  <a:pt x="359198" y="300030"/>
                </a:lnTo>
                <a:lnTo>
                  <a:pt x="409192" y="287043"/>
                </a:lnTo>
                <a:lnTo>
                  <a:pt x="454633" y="272754"/>
                </a:lnTo>
                <a:lnTo>
                  <a:pt x="494868" y="257350"/>
                </a:lnTo>
                <a:lnTo>
                  <a:pt x="557126" y="223937"/>
                </a:lnTo>
                <a:lnTo>
                  <a:pt x="590763" y="188293"/>
                </a:lnTo>
                <a:lnTo>
                  <a:pt x="595223" y="170099"/>
                </a:lnTo>
                <a:lnTo>
                  <a:pt x="590795" y="151905"/>
                </a:lnTo>
                <a:lnTo>
                  <a:pt x="557224" y="116261"/>
                </a:lnTo>
                <a:lnTo>
                  <a:pt x="495036" y="82849"/>
                </a:lnTo>
                <a:lnTo>
                  <a:pt x="454837" y="67444"/>
                </a:lnTo>
                <a:lnTo>
                  <a:pt x="409436" y="53156"/>
                </a:lnTo>
                <a:lnTo>
                  <a:pt x="359483" y="40169"/>
                </a:lnTo>
                <a:lnTo>
                  <a:pt x="305628" y="28670"/>
                </a:lnTo>
                <a:lnTo>
                  <a:pt x="248522" y="18844"/>
                </a:lnTo>
                <a:lnTo>
                  <a:pt x="188816" y="10879"/>
                </a:lnTo>
                <a:lnTo>
                  <a:pt x="127160" y="4959"/>
                </a:lnTo>
                <a:lnTo>
                  <a:pt x="64204" y="1270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018434" y="35615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018434" y="35615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182199" y="3578008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018434" y="36921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018434" y="36921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118013" y="3706726"/>
            <a:ext cx="669290" cy="77470"/>
          </a:xfrm>
          <a:custGeom>
            <a:avLst/>
            <a:gdLst/>
            <a:ahLst/>
            <a:cxnLst/>
            <a:rect l="l" t="t" r="r" b="b"/>
            <a:pathLst>
              <a:path w="669290" h="77469">
                <a:moveTo>
                  <a:pt x="7094" y="22472"/>
                </a:moveTo>
                <a:lnTo>
                  <a:pt x="1439" y="22472"/>
                </a:lnTo>
                <a:lnTo>
                  <a:pt x="1538" y="16321"/>
                </a:lnTo>
                <a:lnTo>
                  <a:pt x="3423" y="11360"/>
                </a:lnTo>
                <a:lnTo>
                  <a:pt x="10765" y="3819"/>
                </a:lnTo>
                <a:lnTo>
                  <a:pt x="15428" y="1934"/>
                </a:lnTo>
                <a:lnTo>
                  <a:pt x="26541" y="1934"/>
                </a:lnTo>
                <a:lnTo>
                  <a:pt x="31104" y="3323"/>
                </a:lnTo>
                <a:lnTo>
                  <a:pt x="35584" y="6697"/>
                </a:lnTo>
                <a:lnTo>
                  <a:pt x="16966" y="6697"/>
                </a:lnTo>
                <a:lnTo>
                  <a:pt x="13543" y="8036"/>
                </a:lnTo>
                <a:lnTo>
                  <a:pt x="8383" y="13394"/>
                </a:lnTo>
                <a:lnTo>
                  <a:pt x="7094" y="17164"/>
                </a:lnTo>
                <a:lnTo>
                  <a:pt x="7094" y="22472"/>
                </a:lnTo>
                <a:close/>
              </a:path>
              <a:path w="669290" h="77469">
                <a:moveTo>
                  <a:pt x="36052" y="61317"/>
                </a:moveTo>
                <a:lnTo>
                  <a:pt x="25697" y="61317"/>
                </a:lnTo>
                <a:lnTo>
                  <a:pt x="29468" y="60027"/>
                </a:lnTo>
                <a:lnTo>
                  <a:pt x="35619" y="54867"/>
                </a:lnTo>
                <a:lnTo>
                  <a:pt x="37157" y="51593"/>
                </a:lnTo>
                <a:lnTo>
                  <a:pt x="37157" y="43556"/>
                </a:lnTo>
                <a:lnTo>
                  <a:pt x="35817" y="40381"/>
                </a:lnTo>
                <a:lnTo>
                  <a:pt x="33139" y="38099"/>
                </a:lnTo>
                <a:lnTo>
                  <a:pt x="30459" y="35718"/>
                </a:lnTo>
                <a:lnTo>
                  <a:pt x="26789" y="34528"/>
                </a:lnTo>
                <a:lnTo>
                  <a:pt x="17512" y="34528"/>
                </a:lnTo>
                <a:lnTo>
                  <a:pt x="17512" y="29765"/>
                </a:lnTo>
                <a:lnTo>
                  <a:pt x="25796" y="29765"/>
                </a:lnTo>
                <a:lnTo>
                  <a:pt x="28674" y="28773"/>
                </a:lnTo>
                <a:lnTo>
                  <a:pt x="33535" y="24705"/>
                </a:lnTo>
                <a:lnTo>
                  <a:pt x="34776" y="21927"/>
                </a:lnTo>
                <a:lnTo>
                  <a:pt x="34776" y="14684"/>
                </a:lnTo>
                <a:lnTo>
                  <a:pt x="33535" y="11806"/>
                </a:lnTo>
                <a:lnTo>
                  <a:pt x="31055" y="9822"/>
                </a:lnTo>
                <a:lnTo>
                  <a:pt x="28574" y="7739"/>
                </a:lnTo>
                <a:lnTo>
                  <a:pt x="25301" y="6697"/>
                </a:lnTo>
                <a:lnTo>
                  <a:pt x="35584" y="6697"/>
                </a:lnTo>
                <a:lnTo>
                  <a:pt x="38546" y="8880"/>
                </a:lnTo>
                <a:lnTo>
                  <a:pt x="40431" y="12799"/>
                </a:lnTo>
                <a:lnTo>
                  <a:pt x="40431" y="21232"/>
                </a:lnTo>
                <a:lnTo>
                  <a:pt x="39488" y="24159"/>
                </a:lnTo>
                <a:lnTo>
                  <a:pt x="35817" y="29021"/>
                </a:lnTo>
                <a:lnTo>
                  <a:pt x="33287" y="30658"/>
                </a:lnTo>
                <a:lnTo>
                  <a:pt x="30014" y="31551"/>
                </a:lnTo>
                <a:lnTo>
                  <a:pt x="30014" y="31700"/>
                </a:lnTo>
                <a:lnTo>
                  <a:pt x="34280" y="32493"/>
                </a:lnTo>
                <a:lnTo>
                  <a:pt x="37455" y="34279"/>
                </a:lnTo>
                <a:lnTo>
                  <a:pt x="41622" y="39836"/>
                </a:lnTo>
                <a:lnTo>
                  <a:pt x="42664" y="43209"/>
                </a:lnTo>
                <a:lnTo>
                  <a:pt x="42664" y="52833"/>
                </a:lnTo>
                <a:lnTo>
                  <a:pt x="40629" y="57397"/>
                </a:lnTo>
                <a:lnTo>
                  <a:pt x="36052" y="61317"/>
                </a:lnTo>
                <a:close/>
              </a:path>
              <a:path w="669290" h="77469">
                <a:moveTo>
                  <a:pt x="27483" y="66079"/>
                </a:moveTo>
                <a:lnTo>
                  <a:pt x="15080" y="66079"/>
                </a:lnTo>
                <a:lnTo>
                  <a:pt x="9971" y="64343"/>
                </a:lnTo>
                <a:lnTo>
                  <a:pt x="5903" y="60870"/>
                </a:lnTo>
                <a:lnTo>
                  <a:pt x="1934" y="57298"/>
                </a:lnTo>
                <a:lnTo>
                  <a:pt x="112" y="52833"/>
                </a:lnTo>
                <a:lnTo>
                  <a:pt x="0" y="45144"/>
                </a:lnTo>
                <a:lnTo>
                  <a:pt x="99" y="44946"/>
                </a:lnTo>
                <a:lnTo>
                  <a:pt x="5754" y="44946"/>
                </a:lnTo>
                <a:lnTo>
                  <a:pt x="5754" y="50700"/>
                </a:lnTo>
                <a:lnTo>
                  <a:pt x="7143" y="54371"/>
                </a:lnTo>
                <a:lnTo>
                  <a:pt x="12699" y="59927"/>
                </a:lnTo>
                <a:lnTo>
                  <a:pt x="16470" y="61317"/>
                </a:lnTo>
                <a:lnTo>
                  <a:pt x="36052" y="61317"/>
                </a:lnTo>
                <a:lnTo>
                  <a:pt x="32593" y="64343"/>
                </a:lnTo>
                <a:lnTo>
                  <a:pt x="27483" y="66079"/>
                </a:lnTo>
                <a:close/>
              </a:path>
              <a:path w="669290" h="77469">
                <a:moveTo>
                  <a:pt x="53680" y="64740"/>
                </a:moveTo>
                <a:lnTo>
                  <a:pt x="46834" y="64740"/>
                </a:lnTo>
                <a:lnTo>
                  <a:pt x="64545" y="40927"/>
                </a:lnTo>
                <a:lnTo>
                  <a:pt x="48174" y="18901"/>
                </a:lnTo>
                <a:lnTo>
                  <a:pt x="55168" y="18901"/>
                </a:lnTo>
                <a:lnTo>
                  <a:pt x="68265" y="36313"/>
                </a:lnTo>
                <a:lnTo>
                  <a:pt x="74793" y="36313"/>
                </a:lnTo>
                <a:lnTo>
                  <a:pt x="71391" y="40778"/>
                </a:lnTo>
                <a:lnTo>
                  <a:pt x="74970" y="45541"/>
                </a:lnTo>
                <a:lnTo>
                  <a:pt x="67819" y="45541"/>
                </a:lnTo>
                <a:lnTo>
                  <a:pt x="53680" y="64740"/>
                </a:lnTo>
                <a:close/>
              </a:path>
              <a:path w="669290" h="77469">
                <a:moveTo>
                  <a:pt x="74793" y="36313"/>
                </a:moveTo>
                <a:lnTo>
                  <a:pt x="68265" y="36313"/>
                </a:lnTo>
                <a:lnTo>
                  <a:pt x="81065" y="18901"/>
                </a:lnTo>
                <a:lnTo>
                  <a:pt x="88060" y="18901"/>
                </a:lnTo>
                <a:lnTo>
                  <a:pt x="74793" y="36313"/>
                </a:lnTo>
                <a:close/>
              </a:path>
              <a:path w="669290" h="77469">
                <a:moveTo>
                  <a:pt x="89399" y="64740"/>
                </a:moveTo>
                <a:lnTo>
                  <a:pt x="82255" y="64740"/>
                </a:lnTo>
                <a:lnTo>
                  <a:pt x="67819" y="45541"/>
                </a:lnTo>
                <a:lnTo>
                  <a:pt x="74970" y="45541"/>
                </a:lnTo>
                <a:lnTo>
                  <a:pt x="89399" y="64740"/>
                </a:lnTo>
                <a:close/>
              </a:path>
              <a:path w="669290" h="77469">
                <a:moveTo>
                  <a:pt x="99241" y="22472"/>
                </a:moveTo>
                <a:lnTo>
                  <a:pt x="93586" y="22472"/>
                </a:lnTo>
                <a:lnTo>
                  <a:pt x="93685" y="16321"/>
                </a:lnTo>
                <a:lnTo>
                  <a:pt x="95570" y="11360"/>
                </a:lnTo>
                <a:lnTo>
                  <a:pt x="102912" y="3819"/>
                </a:lnTo>
                <a:lnTo>
                  <a:pt x="107576" y="1934"/>
                </a:lnTo>
                <a:lnTo>
                  <a:pt x="118688" y="1934"/>
                </a:lnTo>
                <a:lnTo>
                  <a:pt x="123252" y="3323"/>
                </a:lnTo>
                <a:lnTo>
                  <a:pt x="127732" y="6697"/>
                </a:lnTo>
                <a:lnTo>
                  <a:pt x="109114" y="6697"/>
                </a:lnTo>
                <a:lnTo>
                  <a:pt x="105691" y="8036"/>
                </a:lnTo>
                <a:lnTo>
                  <a:pt x="100531" y="13394"/>
                </a:lnTo>
                <a:lnTo>
                  <a:pt x="99241" y="17164"/>
                </a:lnTo>
                <a:lnTo>
                  <a:pt x="99241" y="22472"/>
                </a:lnTo>
                <a:close/>
              </a:path>
              <a:path w="669290" h="77469">
                <a:moveTo>
                  <a:pt x="128199" y="61317"/>
                </a:moveTo>
                <a:lnTo>
                  <a:pt x="117844" y="61317"/>
                </a:lnTo>
                <a:lnTo>
                  <a:pt x="121615" y="60027"/>
                </a:lnTo>
                <a:lnTo>
                  <a:pt x="127767" y="54867"/>
                </a:lnTo>
                <a:lnTo>
                  <a:pt x="129305" y="51593"/>
                </a:lnTo>
                <a:lnTo>
                  <a:pt x="129305" y="43556"/>
                </a:lnTo>
                <a:lnTo>
                  <a:pt x="127965" y="40381"/>
                </a:lnTo>
                <a:lnTo>
                  <a:pt x="125286" y="38099"/>
                </a:lnTo>
                <a:lnTo>
                  <a:pt x="122607" y="35718"/>
                </a:lnTo>
                <a:lnTo>
                  <a:pt x="118936" y="34528"/>
                </a:lnTo>
                <a:lnTo>
                  <a:pt x="109660" y="34528"/>
                </a:lnTo>
                <a:lnTo>
                  <a:pt x="109660" y="29765"/>
                </a:lnTo>
                <a:lnTo>
                  <a:pt x="117944" y="29765"/>
                </a:lnTo>
                <a:lnTo>
                  <a:pt x="120821" y="28773"/>
                </a:lnTo>
                <a:lnTo>
                  <a:pt x="125683" y="24705"/>
                </a:lnTo>
                <a:lnTo>
                  <a:pt x="126924" y="21927"/>
                </a:lnTo>
                <a:lnTo>
                  <a:pt x="126924" y="14684"/>
                </a:lnTo>
                <a:lnTo>
                  <a:pt x="125683" y="11806"/>
                </a:lnTo>
                <a:lnTo>
                  <a:pt x="123202" y="9822"/>
                </a:lnTo>
                <a:lnTo>
                  <a:pt x="120722" y="7739"/>
                </a:lnTo>
                <a:lnTo>
                  <a:pt x="117448" y="6697"/>
                </a:lnTo>
                <a:lnTo>
                  <a:pt x="127732" y="6697"/>
                </a:lnTo>
                <a:lnTo>
                  <a:pt x="130694" y="8880"/>
                </a:lnTo>
                <a:lnTo>
                  <a:pt x="132579" y="12799"/>
                </a:lnTo>
                <a:lnTo>
                  <a:pt x="132579" y="21232"/>
                </a:lnTo>
                <a:lnTo>
                  <a:pt x="131636" y="24159"/>
                </a:lnTo>
                <a:lnTo>
                  <a:pt x="127965" y="29021"/>
                </a:lnTo>
                <a:lnTo>
                  <a:pt x="125435" y="30658"/>
                </a:lnTo>
                <a:lnTo>
                  <a:pt x="122161" y="31551"/>
                </a:lnTo>
                <a:lnTo>
                  <a:pt x="122161" y="31700"/>
                </a:lnTo>
                <a:lnTo>
                  <a:pt x="126427" y="32493"/>
                </a:lnTo>
                <a:lnTo>
                  <a:pt x="129602" y="34279"/>
                </a:lnTo>
                <a:lnTo>
                  <a:pt x="133769" y="39836"/>
                </a:lnTo>
                <a:lnTo>
                  <a:pt x="134811" y="43209"/>
                </a:lnTo>
                <a:lnTo>
                  <a:pt x="134811" y="52833"/>
                </a:lnTo>
                <a:lnTo>
                  <a:pt x="132777" y="57397"/>
                </a:lnTo>
                <a:lnTo>
                  <a:pt x="128199" y="61317"/>
                </a:lnTo>
                <a:close/>
              </a:path>
              <a:path w="669290" h="77469">
                <a:moveTo>
                  <a:pt x="119630" y="66079"/>
                </a:moveTo>
                <a:lnTo>
                  <a:pt x="107229" y="66079"/>
                </a:lnTo>
                <a:lnTo>
                  <a:pt x="102119" y="64343"/>
                </a:lnTo>
                <a:lnTo>
                  <a:pt x="98051" y="60870"/>
                </a:lnTo>
                <a:lnTo>
                  <a:pt x="94082" y="57298"/>
                </a:lnTo>
                <a:lnTo>
                  <a:pt x="92259" y="52833"/>
                </a:lnTo>
                <a:lnTo>
                  <a:pt x="92147" y="45144"/>
                </a:lnTo>
                <a:lnTo>
                  <a:pt x="92246" y="44946"/>
                </a:lnTo>
                <a:lnTo>
                  <a:pt x="97902" y="44946"/>
                </a:lnTo>
                <a:lnTo>
                  <a:pt x="97902" y="50700"/>
                </a:lnTo>
                <a:lnTo>
                  <a:pt x="99291" y="54371"/>
                </a:lnTo>
                <a:lnTo>
                  <a:pt x="104847" y="59927"/>
                </a:lnTo>
                <a:lnTo>
                  <a:pt x="108618" y="61317"/>
                </a:lnTo>
                <a:lnTo>
                  <a:pt x="128199" y="61317"/>
                </a:lnTo>
                <a:lnTo>
                  <a:pt x="124741" y="64343"/>
                </a:lnTo>
                <a:lnTo>
                  <a:pt x="119630" y="66079"/>
                </a:lnTo>
                <a:close/>
              </a:path>
              <a:path w="669290" h="77469">
                <a:moveTo>
                  <a:pt x="193284" y="66079"/>
                </a:moveTo>
                <a:lnTo>
                  <a:pt x="181774" y="66079"/>
                </a:lnTo>
                <a:lnTo>
                  <a:pt x="176516" y="63797"/>
                </a:lnTo>
                <a:lnTo>
                  <a:pt x="172448" y="59233"/>
                </a:lnTo>
                <a:lnTo>
                  <a:pt x="168479" y="54669"/>
                </a:lnTo>
                <a:lnTo>
                  <a:pt x="166495" y="48865"/>
                </a:lnTo>
                <a:lnTo>
                  <a:pt x="166495" y="34776"/>
                </a:lnTo>
                <a:lnTo>
                  <a:pt x="168479" y="28971"/>
                </a:lnTo>
                <a:lnTo>
                  <a:pt x="176416" y="19843"/>
                </a:lnTo>
                <a:lnTo>
                  <a:pt x="181675" y="17561"/>
                </a:lnTo>
                <a:lnTo>
                  <a:pt x="193581" y="17561"/>
                </a:lnTo>
                <a:lnTo>
                  <a:pt x="197848" y="18950"/>
                </a:lnTo>
                <a:lnTo>
                  <a:pt x="201725" y="22324"/>
                </a:lnTo>
                <a:lnTo>
                  <a:pt x="183362" y="22324"/>
                </a:lnTo>
                <a:lnTo>
                  <a:pt x="179443" y="24209"/>
                </a:lnTo>
                <a:lnTo>
                  <a:pt x="176467" y="27979"/>
                </a:lnTo>
                <a:lnTo>
                  <a:pt x="173589" y="31749"/>
                </a:lnTo>
                <a:lnTo>
                  <a:pt x="172150" y="36363"/>
                </a:lnTo>
                <a:lnTo>
                  <a:pt x="172150" y="47277"/>
                </a:lnTo>
                <a:lnTo>
                  <a:pt x="173589" y="51891"/>
                </a:lnTo>
                <a:lnTo>
                  <a:pt x="176467" y="55661"/>
                </a:lnTo>
                <a:lnTo>
                  <a:pt x="179443" y="59431"/>
                </a:lnTo>
                <a:lnTo>
                  <a:pt x="183362" y="61317"/>
                </a:lnTo>
                <a:lnTo>
                  <a:pt x="201037" y="61317"/>
                </a:lnTo>
                <a:lnTo>
                  <a:pt x="197501" y="64541"/>
                </a:lnTo>
                <a:lnTo>
                  <a:pt x="193284" y="66079"/>
                </a:lnTo>
                <a:close/>
              </a:path>
              <a:path w="669290" h="77469">
                <a:moveTo>
                  <a:pt x="206828" y="33337"/>
                </a:moveTo>
                <a:lnTo>
                  <a:pt x="201172" y="33337"/>
                </a:lnTo>
                <a:lnTo>
                  <a:pt x="200378" y="29666"/>
                </a:lnTo>
                <a:lnTo>
                  <a:pt x="198890" y="26937"/>
                </a:lnTo>
                <a:lnTo>
                  <a:pt x="196708" y="25151"/>
                </a:lnTo>
                <a:lnTo>
                  <a:pt x="194524" y="23266"/>
                </a:lnTo>
                <a:lnTo>
                  <a:pt x="191696" y="22324"/>
                </a:lnTo>
                <a:lnTo>
                  <a:pt x="201725" y="22324"/>
                </a:lnTo>
                <a:lnTo>
                  <a:pt x="204297" y="24506"/>
                </a:lnTo>
                <a:lnTo>
                  <a:pt x="206232" y="28376"/>
                </a:lnTo>
                <a:lnTo>
                  <a:pt x="206828" y="33337"/>
                </a:lnTo>
                <a:close/>
              </a:path>
              <a:path w="669290" h="77469">
                <a:moveTo>
                  <a:pt x="201037" y="61317"/>
                </a:moveTo>
                <a:lnTo>
                  <a:pt x="191597" y="61317"/>
                </a:lnTo>
                <a:lnTo>
                  <a:pt x="194524" y="60126"/>
                </a:lnTo>
                <a:lnTo>
                  <a:pt x="197005" y="57745"/>
                </a:lnTo>
                <a:lnTo>
                  <a:pt x="199584" y="55363"/>
                </a:lnTo>
                <a:lnTo>
                  <a:pt x="201122" y="52238"/>
                </a:lnTo>
                <a:lnTo>
                  <a:pt x="201619" y="48368"/>
                </a:lnTo>
                <a:lnTo>
                  <a:pt x="207125" y="48368"/>
                </a:lnTo>
                <a:lnTo>
                  <a:pt x="206332" y="54024"/>
                </a:lnTo>
                <a:lnTo>
                  <a:pt x="204247" y="58390"/>
                </a:lnTo>
                <a:lnTo>
                  <a:pt x="201037" y="61317"/>
                </a:lnTo>
                <a:close/>
              </a:path>
              <a:path w="669290" h="77469">
                <a:moveTo>
                  <a:pt x="238806" y="66079"/>
                </a:moveTo>
                <a:lnTo>
                  <a:pt x="227892" y="66079"/>
                </a:lnTo>
                <a:lnTo>
                  <a:pt x="222634" y="63797"/>
                </a:lnTo>
                <a:lnTo>
                  <a:pt x="218565" y="59233"/>
                </a:lnTo>
                <a:lnTo>
                  <a:pt x="214596" y="54669"/>
                </a:lnTo>
                <a:lnTo>
                  <a:pt x="212612" y="48865"/>
                </a:lnTo>
                <a:lnTo>
                  <a:pt x="212612" y="34776"/>
                </a:lnTo>
                <a:lnTo>
                  <a:pt x="214596" y="28971"/>
                </a:lnTo>
                <a:lnTo>
                  <a:pt x="222534" y="19843"/>
                </a:lnTo>
                <a:lnTo>
                  <a:pt x="227792" y="17561"/>
                </a:lnTo>
                <a:lnTo>
                  <a:pt x="240889" y="17561"/>
                </a:lnTo>
                <a:lnTo>
                  <a:pt x="246148" y="19843"/>
                </a:lnTo>
                <a:lnTo>
                  <a:pt x="248305" y="22324"/>
                </a:lnTo>
                <a:lnTo>
                  <a:pt x="229430" y="22324"/>
                </a:lnTo>
                <a:lnTo>
                  <a:pt x="225561" y="24209"/>
                </a:lnTo>
                <a:lnTo>
                  <a:pt x="222470" y="28128"/>
                </a:lnTo>
                <a:lnTo>
                  <a:pt x="219707" y="31749"/>
                </a:lnTo>
                <a:lnTo>
                  <a:pt x="218267" y="36363"/>
                </a:lnTo>
                <a:lnTo>
                  <a:pt x="218267" y="47277"/>
                </a:lnTo>
                <a:lnTo>
                  <a:pt x="219707" y="51891"/>
                </a:lnTo>
                <a:lnTo>
                  <a:pt x="222584" y="55661"/>
                </a:lnTo>
                <a:lnTo>
                  <a:pt x="225561" y="59431"/>
                </a:lnTo>
                <a:lnTo>
                  <a:pt x="229479" y="61317"/>
                </a:lnTo>
                <a:lnTo>
                  <a:pt x="248299" y="61317"/>
                </a:lnTo>
                <a:lnTo>
                  <a:pt x="246098" y="62805"/>
                </a:lnTo>
                <a:lnTo>
                  <a:pt x="242725" y="64988"/>
                </a:lnTo>
                <a:lnTo>
                  <a:pt x="238806" y="66079"/>
                </a:lnTo>
                <a:close/>
              </a:path>
              <a:path w="669290" h="77469">
                <a:moveTo>
                  <a:pt x="248299" y="61317"/>
                </a:moveTo>
                <a:lnTo>
                  <a:pt x="239203" y="61317"/>
                </a:lnTo>
                <a:lnTo>
                  <a:pt x="243072" y="59431"/>
                </a:lnTo>
                <a:lnTo>
                  <a:pt x="248926" y="51792"/>
                </a:lnTo>
                <a:lnTo>
                  <a:pt x="250382" y="47277"/>
                </a:lnTo>
                <a:lnTo>
                  <a:pt x="250382" y="36363"/>
                </a:lnTo>
                <a:lnTo>
                  <a:pt x="248926" y="31898"/>
                </a:lnTo>
                <a:lnTo>
                  <a:pt x="245839" y="27979"/>
                </a:lnTo>
                <a:lnTo>
                  <a:pt x="243072" y="24258"/>
                </a:lnTo>
                <a:lnTo>
                  <a:pt x="239154" y="22324"/>
                </a:lnTo>
                <a:lnTo>
                  <a:pt x="248305" y="22324"/>
                </a:lnTo>
                <a:lnTo>
                  <a:pt x="254086" y="28971"/>
                </a:lnTo>
                <a:lnTo>
                  <a:pt x="256070" y="34776"/>
                </a:lnTo>
                <a:lnTo>
                  <a:pt x="256070" y="46087"/>
                </a:lnTo>
                <a:lnTo>
                  <a:pt x="255226" y="50105"/>
                </a:lnTo>
                <a:lnTo>
                  <a:pt x="253540" y="53875"/>
                </a:lnTo>
                <a:lnTo>
                  <a:pt x="251952" y="57546"/>
                </a:lnTo>
                <a:lnTo>
                  <a:pt x="249472" y="60523"/>
                </a:lnTo>
                <a:lnTo>
                  <a:pt x="248299" y="61317"/>
                </a:lnTo>
                <a:close/>
              </a:path>
              <a:path w="669290" h="77469">
                <a:moveTo>
                  <a:pt x="273517" y="26789"/>
                </a:moveTo>
                <a:lnTo>
                  <a:pt x="270063" y="26789"/>
                </a:lnTo>
                <a:lnTo>
                  <a:pt x="271155" y="24110"/>
                </a:lnTo>
                <a:lnTo>
                  <a:pt x="273040" y="21927"/>
                </a:lnTo>
                <a:lnTo>
                  <a:pt x="275719" y="20240"/>
                </a:lnTo>
                <a:lnTo>
                  <a:pt x="278398" y="18454"/>
                </a:lnTo>
                <a:lnTo>
                  <a:pt x="281424" y="17561"/>
                </a:lnTo>
                <a:lnTo>
                  <a:pt x="290651" y="17561"/>
                </a:lnTo>
                <a:lnTo>
                  <a:pt x="294868" y="19000"/>
                </a:lnTo>
                <a:lnTo>
                  <a:pt x="297863" y="22324"/>
                </a:lnTo>
                <a:lnTo>
                  <a:pt x="281275" y="22324"/>
                </a:lnTo>
                <a:lnTo>
                  <a:pt x="278596" y="23068"/>
                </a:lnTo>
                <a:lnTo>
                  <a:pt x="276314" y="24556"/>
                </a:lnTo>
                <a:lnTo>
                  <a:pt x="274131" y="26044"/>
                </a:lnTo>
                <a:lnTo>
                  <a:pt x="273517" y="26789"/>
                </a:lnTo>
                <a:close/>
              </a:path>
              <a:path w="669290" h="77469">
                <a:moveTo>
                  <a:pt x="269915" y="64740"/>
                </a:moveTo>
                <a:lnTo>
                  <a:pt x="264259" y="64740"/>
                </a:lnTo>
                <a:lnTo>
                  <a:pt x="264259" y="18901"/>
                </a:lnTo>
                <a:lnTo>
                  <a:pt x="269915" y="18901"/>
                </a:lnTo>
                <a:lnTo>
                  <a:pt x="269915" y="26789"/>
                </a:lnTo>
                <a:lnTo>
                  <a:pt x="273517" y="26789"/>
                </a:lnTo>
                <a:lnTo>
                  <a:pt x="272494" y="28029"/>
                </a:lnTo>
                <a:lnTo>
                  <a:pt x="271402" y="30509"/>
                </a:lnTo>
                <a:lnTo>
                  <a:pt x="270411" y="32990"/>
                </a:lnTo>
                <a:lnTo>
                  <a:pt x="269915" y="35470"/>
                </a:lnTo>
                <a:lnTo>
                  <a:pt x="269915" y="64740"/>
                </a:lnTo>
                <a:close/>
              </a:path>
              <a:path w="669290" h="77469">
                <a:moveTo>
                  <a:pt x="301466" y="64740"/>
                </a:moveTo>
                <a:lnTo>
                  <a:pt x="295960" y="64740"/>
                </a:lnTo>
                <a:lnTo>
                  <a:pt x="295960" y="31352"/>
                </a:lnTo>
                <a:lnTo>
                  <a:pt x="294967" y="28029"/>
                </a:lnTo>
                <a:lnTo>
                  <a:pt x="292983" y="25747"/>
                </a:lnTo>
                <a:lnTo>
                  <a:pt x="291097" y="23465"/>
                </a:lnTo>
                <a:lnTo>
                  <a:pt x="288221" y="22324"/>
                </a:lnTo>
                <a:lnTo>
                  <a:pt x="297863" y="22324"/>
                </a:lnTo>
                <a:lnTo>
                  <a:pt x="300127" y="24754"/>
                </a:lnTo>
                <a:lnTo>
                  <a:pt x="301466" y="29071"/>
                </a:lnTo>
                <a:lnTo>
                  <a:pt x="301466" y="64740"/>
                </a:lnTo>
                <a:close/>
              </a:path>
              <a:path w="669290" h="77469">
                <a:moveTo>
                  <a:pt x="330585" y="64740"/>
                </a:moveTo>
                <a:lnTo>
                  <a:pt x="324632" y="64740"/>
                </a:lnTo>
                <a:lnTo>
                  <a:pt x="306921" y="18901"/>
                </a:lnTo>
                <a:lnTo>
                  <a:pt x="313172" y="18901"/>
                </a:lnTo>
                <a:lnTo>
                  <a:pt x="327608" y="59084"/>
                </a:lnTo>
                <a:lnTo>
                  <a:pt x="332697" y="59084"/>
                </a:lnTo>
                <a:lnTo>
                  <a:pt x="330585" y="64740"/>
                </a:lnTo>
                <a:close/>
              </a:path>
              <a:path w="669290" h="77469">
                <a:moveTo>
                  <a:pt x="332697" y="59084"/>
                </a:moveTo>
                <a:lnTo>
                  <a:pt x="327757" y="59084"/>
                </a:lnTo>
                <a:lnTo>
                  <a:pt x="341896" y="18901"/>
                </a:lnTo>
                <a:lnTo>
                  <a:pt x="347700" y="18901"/>
                </a:lnTo>
                <a:lnTo>
                  <a:pt x="332697" y="59084"/>
                </a:lnTo>
                <a:close/>
              </a:path>
              <a:path w="669290" h="77469">
                <a:moveTo>
                  <a:pt x="356086" y="76943"/>
                </a:moveTo>
                <a:lnTo>
                  <a:pt x="356086" y="73074"/>
                </a:lnTo>
                <a:lnTo>
                  <a:pt x="357376" y="72578"/>
                </a:lnTo>
                <a:lnTo>
                  <a:pt x="358367" y="71536"/>
                </a:lnTo>
                <a:lnTo>
                  <a:pt x="359063" y="69949"/>
                </a:lnTo>
                <a:lnTo>
                  <a:pt x="359856" y="68460"/>
                </a:lnTo>
                <a:lnTo>
                  <a:pt x="360253" y="66873"/>
                </a:lnTo>
                <a:lnTo>
                  <a:pt x="360253" y="64740"/>
                </a:lnTo>
                <a:lnTo>
                  <a:pt x="356532" y="64740"/>
                </a:lnTo>
                <a:lnTo>
                  <a:pt x="356532" y="55363"/>
                </a:lnTo>
                <a:lnTo>
                  <a:pt x="363974" y="55363"/>
                </a:lnTo>
                <a:lnTo>
                  <a:pt x="363974" y="67617"/>
                </a:lnTo>
                <a:lnTo>
                  <a:pt x="363279" y="70048"/>
                </a:lnTo>
                <a:lnTo>
                  <a:pt x="361890" y="72330"/>
                </a:lnTo>
                <a:lnTo>
                  <a:pt x="360600" y="74612"/>
                </a:lnTo>
                <a:lnTo>
                  <a:pt x="358666" y="76150"/>
                </a:lnTo>
                <a:lnTo>
                  <a:pt x="356086" y="76943"/>
                </a:lnTo>
                <a:close/>
              </a:path>
              <a:path w="669290" h="77469">
                <a:moveTo>
                  <a:pt x="427929" y="64740"/>
                </a:moveTo>
                <a:lnTo>
                  <a:pt x="422274" y="64740"/>
                </a:lnTo>
                <a:lnTo>
                  <a:pt x="422274" y="18603"/>
                </a:lnTo>
                <a:lnTo>
                  <a:pt x="405904" y="18603"/>
                </a:lnTo>
                <a:lnTo>
                  <a:pt x="405904" y="14585"/>
                </a:lnTo>
                <a:lnTo>
                  <a:pt x="410963" y="14485"/>
                </a:lnTo>
                <a:lnTo>
                  <a:pt x="414486" y="14039"/>
                </a:lnTo>
                <a:lnTo>
                  <a:pt x="416470" y="13245"/>
                </a:lnTo>
                <a:lnTo>
                  <a:pt x="418554" y="12451"/>
                </a:lnTo>
                <a:lnTo>
                  <a:pt x="420091" y="11211"/>
                </a:lnTo>
                <a:lnTo>
                  <a:pt x="421084" y="9524"/>
                </a:lnTo>
                <a:lnTo>
                  <a:pt x="422175" y="7838"/>
                </a:lnTo>
                <a:lnTo>
                  <a:pt x="422919" y="5506"/>
                </a:lnTo>
                <a:lnTo>
                  <a:pt x="423316" y="2530"/>
                </a:lnTo>
                <a:lnTo>
                  <a:pt x="427929" y="2530"/>
                </a:lnTo>
                <a:lnTo>
                  <a:pt x="427929" y="64740"/>
                </a:lnTo>
                <a:close/>
              </a:path>
              <a:path w="669290" h="77469">
                <a:moveTo>
                  <a:pt x="456955" y="24110"/>
                </a:moveTo>
                <a:lnTo>
                  <a:pt x="451448" y="24110"/>
                </a:lnTo>
                <a:lnTo>
                  <a:pt x="451448" y="16767"/>
                </a:lnTo>
                <a:lnTo>
                  <a:pt x="453134" y="11608"/>
                </a:lnTo>
                <a:lnTo>
                  <a:pt x="456508" y="7739"/>
                </a:lnTo>
                <a:lnTo>
                  <a:pt x="459981" y="3869"/>
                </a:lnTo>
                <a:lnTo>
                  <a:pt x="464892" y="1934"/>
                </a:lnTo>
                <a:lnTo>
                  <a:pt x="477096" y="1934"/>
                </a:lnTo>
                <a:lnTo>
                  <a:pt x="481760" y="3522"/>
                </a:lnTo>
                <a:lnTo>
                  <a:pt x="485232" y="6697"/>
                </a:lnTo>
                <a:lnTo>
                  <a:pt x="466727" y="6697"/>
                </a:lnTo>
                <a:lnTo>
                  <a:pt x="463305" y="8135"/>
                </a:lnTo>
                <a:lnTo>
                  <a:pt x="458443" y="13791"/>
                </a:lnTo>
                <a:lnTo>
                  <a:pt x="457153" y="17710"/>
                </a:lnTo>
                <a:lnTo>
                  <a:pt x="456955" y="22770"/>
                </a:lnTo>
                <a:lnTo>
                  <a:pt x="456955" y="24110"/>
                </a:lnTo>
                <a:close/>
              </a:path>
              <a:path w="669290" h="77469">
                <a:moveTo>
                  <a:pt x="490888" y="64740"/>
                </a:moveTo>
                <a:lnTo>
                  <a:pt x="449960" y="64740"/>
                </a:lnTo>
                <a:lnTo>
                  <a:pt x="449960" y="60175"/>
                </a:lnTo>
                <a:lnTo>
                  <a:pt x="474318" y="36065"/>
                </a:lnTo>
                <a:lnTo>
                  <a:pt x="478833" y="32493"/>
                </a:lnTo>
                <a:lnTo>
                  <a:pt x="481214" y="29616"/>
                </a:lnTo>
                <a:lnTo>
                  <a:pt x="483694" y="26739"/>
                </a:lnTo>
                <a:lnTo>
                  <a:pt x="484934" y="23365"/>
                </a:lnTo>
                <a:lnTo>
                  <a:pt x="484934" y="15726"/>
                </a:lnTo>
                <a:lnTo>
                  <a:pt x="483645" y="12650"/>
                </a:lnTo>
                <a:lnTo>
                  <a:pt x="478485" y="7887"/>
                </a:lnTo>
                <a:lnTo>
                  <a:pt x="475162" y="6697"/>
                </a:lnTo>
                <a:lnTo>
                  <a:pt x="485232" y="6697"/>
                </a:lnTo>
                <a:lnTo>
                  <a:pt x="488803" y="9872"/>
                </a:lnTo>
                <a:lnTo>
                  <a:pt x="490589" y="14138"/>
                </a:lnTo>
                <a:lnTo>
                  <a:pt x="490474" y="24110"/>
                </a:lnTo>
                <a:lnTo>
                  <a:pt x="489250" y="27781"/>
                </a:lnTo>
                <a:lnTo>
                  <a:pt x="483991" y="35222"/>
                </a:lnTo>
                <a:lnTo>
                  <a:pt x="479179" y="39191"/>
                </a:lnTo>
                <a:lnTo>
                  <a:pt x="466579" y="46831"/>
                </a:lnTo>
                <a:lnTo>
                  <a:pt x="462659" y="49758"/>
                </a:lnTo>
                <a:lnTo>
                  <a:pt x="458096" y="54719"/>
                </a:lnTo>
                <a:lnTo>
                  <a:pt x="456706" y="57149"/>
                </a:lnTo>
                <a:lnTo>
                  <a:pt x="456211" y="59531"/>
                </a:lnTo>
                <a:lnTo>
                  <a:pt x="490888" y="59531"/>
                </a:lnTo>
                <a:lnTo>
                  <a:pt x="490888" y="64740"/>
                </a:lnTo>
                <a:close/>
              </a:path>
              <a:path w="669290" h="77469">
                <a:moveTo>
                  <a:pt x="527156" y="66079"/>
                </a:moveTo>
                <a:lnTo>
                  <a:pt x="514455" y="66079"/>
                </a:lnTo>
                <a:lnTo>
                  <a:pt x="509296" y="64392"/>
                </a:lnTo>
                <a:lnTo>
                  <a:pt x="501358" y="57645"/>
                </a:lnTo>
                <a:lnTo>
                  <a:pt x="499396" y="53181"/>
                </a:lnTo>
                <a:lnTo>
                  <a:pt x="499485" y="43358"/>
                </a:lnTo>
                <a:lnTo>
                  <a:pt x="500466" y="40282"/>
                </a:lnTo>
                <a:lnTo>
                  <a:pt x="504831" y="34131"/>
                </a:lnTo>
                <a:lnTo>
                  <a:pt x="507956" y="32196"/>
                </a:lnTo>
                <a:lnTo>
                  <a:pt x="512024" y="31402"/>
                </a:lnTo>
                <a:lnTo>
                  <a:pt x="512024" y="31253"/>
                </a:lnTo>
                <a:lnTo>
                  <a:pt x="501904" y="12799"/>
                </a:lnTo>
                <a:lnTo>
                  <a:pt x="503690" y="9028"/>
                </a:lnTo>
                <a:lnTo>
                  <a:pt x="510933" y="3373"/>
                </a:lnTo>
                <a:lnTo>
                  <a:pt x="515398" y="1934"/>
                </a:lnTo>
                <a:lnTo>
                  <a:pt x="526014" y="1934"/>
                </a:lnTo>
                <a:lnTo>
                  <a:pt x="530529" y="3373"/>
                </a:lnTo>
                <a:lnTo>
                  <a:pt x="534789" y="6697"/>
                </a:lnTo>
                <a:lnTo>
                  <a:pt x="517035" y="6697"/>
                </a:lnTo>
                <a:lnTo>
                  <a:pt x="513860" y="7689"/>
                </a:lnTo>
                <a:lnTo>
                  <a:pt x="508700" y="11658"/>
                </a:lnTo>
                <a:lnTo>
                  <a:pt x="507459" y="14188"/>
                </a:lnTo>
                <a:lnTo>
                  <a:pt x="507410" y="21133"/>
                </a:lnTo>
                <a:lnTo>
                  <a:pt x="508601" y="23961"/>
                </a:lnTo>
                <a:lnTo>
                  <a:pt x="513364" y="28128"/>
                </a:lnTo>
                <a:lnTo>
                  <a:pt x="516539" y="29170"/>
                </a:lnTo>
                <a:lnTo>
                  <a:pt x="534349" y="29170"/>
                </a:lnTo>
                <a:lnTo>
                  <a:pt x="532712" y="30261"/>
                </a:lnTo>
                <a:lnTo>
                  <a:pt x="529437" y="31253"/>
                </a:lnTo>
                <a:lnTo>
                  <a:pt x="529437" y="31402"/>
                </a:lnTo>
                <a:lnTo>
                  <a:pt x="533604" y="32295"/>
                </a:lnTo>
                <a:lnTo>
                  <a:pt x="536179" y="33783"/>
                </a:lnTo>
                <a:lnTo>
                  <a:pt x="515695" y="33783"/>
                </a:lnTo>
                <a:lnTo>
                  <a:pt x="511826" y="35024"/>
                </a:lnTo>
                <a:lnTo>
                  <a:pt x="509048" y="37504"/>
                </a:lnTo>
                <a:lnTo>
                  <a:pt x="506369" y="39985"/>
                </a:lnTo>
                <a:lnTo>
                  <a:pt x="505070" y="43160"/>
                </a:lnTo>
                <a:lnTo>
                  <a:pt x="505029" y="51692"/>
                </a:lnTo>
                <a:lnTo>
                  <a:pt x="506468" y="55115"/>
                </a:lnTo>
                <a:lnTo>
                  <a:pt x="512223" y="60076"/>
                </a:lnTo>
                <a:lnTo>
                  <a:pt x="516043" y="61317"/>
                </a:lnTo>
                <a:lnTo>
                  <a:pt x="536103" y="61317"/>
                </a:lnTo>
                <a:lnTo>
                  <a:pt x="532315" y="64442"/>
                </a:lnTo>
                <a:lnTo>
                  <a:pt x="527156" y="66079"/>
                </a:lnTo>
                <a:close/>
              </a:path>
              <a:path w="669290" h="77469">
                <a:moveTo>
                  <a:pt x="534349" y="29170"/>
                </a:moveTo>
                <a:lnTo>
                  <a:pt x="524973" y="29170"/>
                </a:lnTo>
                <a:lnTo>
                  <a:pt x="528345" y="28128"/>
                </a:lnTo>
                <a:lnTo>
                  <a:pt x="530628" y="26044"/>
                </a:lnTo>
                <a:lnTo>
                  <a:pt x="532910" y="23861"/>
                </a:lnTo>
                <a:lnTo>
                  <a:pt x="534011" y="21133"/>
                </a:lnTo>
                <a:lnTo>
                  <a:pt x="534051" y="14188"/>
                </a:lnTo>
                <a:lnTo>
                  <a:pt x="532860" y="11558"/>
                </a:lnTo>
                <a:lnTo>
                  <a:pt x="530479" y="9673"/>
                </a:lnTo>
                <a:lnTo>
                  <a:pt x="528098" y="7689"/>
                </a:lnTo>
                <a:lnTo>
                  <a:pt x="524874" y="6697"/>
                </a:lnTo>
                <a:lnTo>
                  <a:pt x="534789" y="6697"/>
                </a:lnTo>
                <a:lnTo>
                  <a:pt x="537870" y="9028"/>
                </a:lnTo>
                <a:lnTo>
                  <a:pt x="539706" y="12799"/>
                </a:lnTo>
                <a:lnTo>
                  <a:pt x="539614" y="21133"/>
                </a:lnTo>
                <a:lnTo>
                  <a:pt x="538813" y="23713"/>
                </a:lnTo>
                <a:lnTo>
                  <a:pt x="537027" y="26193"/>
                </a:lnTo>
                <a:lnTo>
                  <a:pt x="535242" y="28574"/>
                </a:lnTo>
                <a:lnTo>
                  <a:pt x="534349" y="29170"/>
                </a:lnTo>
                <a:close/>
              </a:path>
              <a:path w="669290" h="77469">
                <a:moveTo>
                  <a:pt x="536103" y="61317"/>
                </a:moveTo>
                <a:lnTo>
                  <a:pt x="525667" y="61317"/>
                </a:lnTo>
                <a:lnTo>
                  <a:pt x="529487" y="60076"/>
                </a:lnTo>
                <a:lnTo>
                  <a:pt x="532265" y="57596"/>
                </a:lnTo>
                <a:lnTo>
                  <a:pt x="535142" y="55115"/>
                </a:lnTo>
                <a:lnTo>
                  <a:pt x="536581" y="51692"/>
                </a:lnTo>
                <a:lnTo>
                  <a:pt x="536495" y="43160"/>
                </a:lnTo>
                <a:lnTo>
                  <a:pt x="535192" y="40133"/>
                </a:lnTo>
                <a:lnTo>
                  <a:pt x="532414" y="37653"/>
                </a:lnTo>
                <a:lnTo>
                  <a:pt x="529636" y="35073"/>
                </a:lnTo>
                <a:lnTo>
                  <a:pt x="525717" y="33783"/>
                </a:lnTo>
                <a:lnTo>
                  <a:pt x="536179" y="33783"/>
                </a:lnTo>
                <a:lnTo>
                  <a:pt x="536780" y="34131"/>
                </a:lnTo>
                <a:lnTo>
                  <a:pt x="541145" y="39687"/>
                </a:lnTo>
                <a:lnTo>
                  <a:pt x="542237" y="43160"/>
                </a:lnTo>
                <a:lnTo>
                  <a:pt x="542237" y="53181"/>
                </a:lnTo>
                <a:lnTo>
                  <a:pt x="540252" y="57794"/>
                </a:lnTo>
                <a:lnTo>
                  <a:pt x="536103" y="61317"/>
                </a:lnTo>
                <a:close/>
              </a:path>
              <a:path w="669290" h="77469">
                <a:moveTo>
                  <a:pt x="573772" y="66079"/>
                </a:moveTo>
                <a:lnTo>
                  <a:pt x="569009" y="66079"/>
                </a:lnTo>
                <a:lnTo>
                  <a:pt x="596394" y="0"/>
                </a:lnTo>
                <a:lnTo>
                  <a:pt x="601007" y="0"/>
                </a:lnTo>
                <a:lnTo>
                  <a:pt x="573772" y="66079"/>
                </a:lnTo>
                <a:close/>
              </a:path>
              <a:path w="669290" h="77469">
                <a:moveTo>
                  <a:pt x="634742" y="24110"/>
                </a:moveTo>
                <a:lnTo>
                  <a:pt x="629236" y="24110"/>
                </a:lnTo>
                <a:lnTo>
                  <a:pt x="629236" y="16767"/>
                </a:lnTo>
                <a:lnTo>
                  <a:pt x="630922" y="11608"/>
                </a:lnTo>
                <a:lnTo>
                  <a:pt x="634296" y="7739"/>
                </a:lnTo>
                <a:lnTo>
                  <a:pt x="637768" y="3869"/>
                </a:lnTo>
                <a:lnTo>
                  <a:pt x="642680" y="1934"/>
                </a:lnTo>
                <a:lnTo>
                  <a:pt x="654884" y="1934"/>
                </a:lnTo>
                <a:lnTo>
                  <a:pt x="659547" y="3522"/>
                </a:lnTo>
                <a:lnTo>
                  <a:pt x="663019" y="6697"/>
                </a:lnTo>
                <a:lnTo>
                  <a:pt x="644515" y="6697"/>
                </a:lnTo>
                <a:lnTo>
                  <a:pt x="641092" y="8135"/>
                </a:lnTo>
                <a:lnTo>
                  <a:pt x="636230" y="13791"/>
                </a:lnTo>
                <a:lnTo>
                  <a:pt x="634940" y="17710"/>
                </a:lnTo>
                <a:lnTo>
                  <a:pt x="634742" y="22770"/>
                </a:lnTo>
                <a:lnTo>
                  <a:pt x="634742" y="24110"/>
                </a:lnTo>
                <a:close/>
              </a:path>
              <a:path w="669290" h="77469">
                <a:moveTo>
                  <a:pt x="668675" y="64740"/>
                </a:moveTo>
                <a:lnTo>
                  <a:pt x="627747" y="64740"/>
                </a:lnTo>
                <a:lnTo>
                  <a:pt x="627747" y="60175"/>
                </a:lnTo>
                <a:lnTo>
                  <a:pt x="652105" y="36065"/>
                </a:lnTo>
                <a:lnTo>
                  <a:pt x="656620" y="32493"/>
                </a:lnTo>
                <a:lnTo>
                  <a:pt x="659002" y="29616"/>
                </a:lnTo>
                <a:lnTo>
                  <a:pt x="661482" y="26739"/>
                </a:lnTo>
                <a:lnTo>
                  <a:pt x="662722" y="23365"/>
                </a:lnTo>
                <a:lnTo>
                  <a:pt x="662722" y="15726"/>
                </a:lnTo>
                <a:lnTo>
                  <a:pt x="661432" y="12650"/>
                </a:lnTo>
                <a:lnTo>
                  <a:pt x="656273" y="7887"/>
                </a:lnTo>
                <a:lnTo>
                  <a:pt x="652948" y="6697"/>
                </a:lnTo>
                <a:lnTo>
                  <a:pt x="663019" y="6697"/>
                </a:lnTo>
                <a:lnTo>
                  <a:pt x="666591" y="9872"/>
                </a:lnTo>
                <a:lnTo>
                  <a:pt x="668377" y="14138"/>
                </a:lnTo>
                <a:lnTo>
                  <a:pt x="668261" y="24110"/>
                </a:lnTo>
                <a:lnTo>
                  <a:pt x="667038" y="27781"/>
                </a:lnTo>
                <a:lnTo>
                  <a:pt x="661779" y="35222"/>
                </a:lnTo>
                <a:lnTo>
                  <a:pt x="656967" y="39191"/>
                </a:lnTo>
                <a:lnTo>
                  <a:pt x="644366" y="46831"/>
                </a:lnTo>
                <a:lnTo>
                  <a:pt x="640447" y="49758"/>
                </a:lnTo>
                <a:lnTo>
                  <a:pt x="635883" y="54719"/>
                </a:lnTo>
                <a:lnTo>
                  <a:pt x="634494" y="57149"/>
                </a:lnTo>
                <a:lnTo>
                  <a:pt x="633998" y="59531"/>
                </a:lnTo>
                <a:lnTo>
                  <a:pt x="668675" y="59531"/>
                </a:lnTo>
                <a:lnTo>
                  <a:pt x="668675" y="64740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453583" y="365406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453084" y="3784970"/>
            <a:ext cx="635" cy="42545"/>
          </a:xfrm>
          <a:custGeom>
            <a:avLst/>
            <a:gdLst/>
            <a:ahLst/>
            <a:cxnLst/>
            <a:rect l="l" t="t" r="r" b="b"/>
            <a:pathLst>
              <a:path w="634" h="42544">
                <a:moveTo>
                  <a:pt x="0" y="41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433558" y="34834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433558" y="34834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4549" y="617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453584" y="3525820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473457" y="3504645"/>
            <a:ext cx="595630" cy="343535"/>
          </a:xfrm>
          <a:custGeom>
            <a:avLst/>
            <a:gdLst/>
            <a:ahLst/>
            <a:cxnLst/>
            <a:rect l="l" t="t" r="r" b="b"/>
            <a:pathLst>
              <a:path w="595629" h="343535">
                <a:moveTo>
                  <a:pt x="599" y="0"/>
                </a:moveTo>
                <a:lnTo>
                  <a:pt x="64189" y="1283"/>
                </a:lnTo>
                <a:lnTo>
                  <a:pt x="127129" y="5007"/>
                </a:lnTo>
                <a:lnTo>
                  <a:pt x="188772" y="10984"/>
                </a:lnTo>
                <a:lnTo>
                  <a:pt x="248465" y="19027"/>
                </a:lnTo>
                <a:lnTo>
                  <a:pt x="305559" y="28948"/>
                </a:lnTo>
                <a:lnTo>
                  <a:pt x="359402" y="40558"/>
                </a:lnTo>
                <a:lnTo>
                  <a:pt x="409346" y="53671"/>
                </a:lnTo>
                <a:lnTo>
                  <a:pt x="454738" y="68098"/>
                </a:lnTo>
                <a:lnTo>
                  <a:pt x="494929" y="83652"/>
                </a:lnTo>
                <a:lnTo>
                  <a:pt x="557105" y="117389"/>
                </a:lnTo>
                <a:lnTo>
                  <a:pt x="590671" y="153379"/>
                </a:lnTo>
                <a:lnTo>
                  <a:pt x="595098" y="171749"/>
                </a:lnTo>
                <a:lnTo>
                  <a:pt x="590639" y="190120"/>
                </a:lnTo>
                <a:lnTo>
                  <a:pt x="557007" y="226109"/>
                </a:lnTo>
                <a:lnTo>
                  <a:pt x="494761" y="259846"/>
                </a:lnTo>
                <a:lnTo>
                  <a:pt x="454533" y="275400"/>
                </a:lnTo>
                <a:lnTo>
                  <a:pt x="409102" y="289827"/>
                </a:lnTo>
                <a:lnTo>
                  <a:pt x="359117" y="302940"/>
                </a:lnTo>
                <a:lnTo>
                  <a:pt x="305229" y="314550"/>
                </a:lnTo>
                <a:lnTo>
                  <a:pt x="248089" y="324471"/>
                </a:lnTo>
                <a:lnTo>
                  <a:pt x="188345" y="332514"/>
                </a:lnTo>
                <a:lnTo>
                  <a:pt x="126649" y="338492"/>
                </a:lnTo>
                <a:lnTo>
                  <a:pt x="63651" y="342216"/>
                </a:lnTo>
                <a:lnTo>
                  <a:pt x="0" y="3434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016634" y="32215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016634" y="32215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180389" y="3238033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016634" y="335218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709"/>
                </a:lnTo>
                <a:lnTo>
                  <a:pt x="0" y="9270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016634" y="33521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709"/>
                </a:lnTo>
                <a:lnTo>
                  <a:pt x="0" y="9270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180389" y="3368687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451783" y="331408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451708" y="3444795"/>
            <a:ext cx="2540" cy="38735"/>
          </a:xfrm>
          <a:custGeom>
            <a:avLst/>
            <a:gdLst/>
            <a:ahLst/>
            <a:cxnLst/>
            <a:rect l="l" t="t" r="r" b="b"/>
            <a:pathLst>
              <a:path w="2540" h="38735">
                <a:moveTo>
                  <a:pt x="20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432133" y="31385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432133" y="31385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51784" y="3181030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404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452383" y="31385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472558" y="3159632"/>
            <a:ext cx="579120" cy="345440"/>
          </a:xfrm>
          <a:custGeom>
            <a:avLst/>
            <a:gdLst/>
            <a:ahLst/>
            <a:cxnLst/>
            <a:rect l="l" t="t" r="r" b="b"/>
            <a:pathLst>
              <a:path w="579120" h="345439">
                <a:moveTo>
                  <a:pt x="1499" y="345011"/>
                </a:moveTo>
                <a:lnTo>
                  <a:pt x="67989" y="343519"/>
                </a:lnTo>
                <a:lnTo>
                  <a:pt x="133695" y="339201"/>
                </a:lnTo>
                <a:lnTo>
                  <a:pt x="197828" y="332292"/>
                </a:lnTo>
                <a:lnTo>
                  <a:pt x="259599" y="323026"/>
                </a:lnTo>
                <a:lnTo>
                  <a:pt x="318217" y="311641"/>
                </a:lnTo>
                <a:lnTo>
                  <a:pt x="372893" y="298372"/>
                </a:lnTo>
                <a:lnTo>
                  <a:pt x="422835" y="283453"/>
                </a:lnTo>
                <a:lnTo>
                  <a:pt x="467256" y="267121"/>
                </a:lnTo>
                <a:lnTo>
                  <a:pt x="505364" y="249610"/>
                </a:lnTo>
                <a:lnTo>
                  <a:pt x="559483" y="211998"/>
                </a:lnTo>
                <a:lnTo>
                  <a:pt x="578873" y="172499"/>
                </a:lnTo>
                <a:lnTo>
                  <a:pt x="573828" y="152635"/>
                </a:lnTo>
                <a:lnTo>
                  <a:pt x="536105" y="113848"/>
                </a:lnTo>
                <a:lnTo>
                  <a:pt x="466802" y="77887"/>
                </a:lnTo>
                <a:lnTo>
                  <a:pt x="422279" y="61556"/>
                </a:lnTo>
                <a:lnTo>
                  <a:pt x="372228" y="46638"/>
                </a:lnTo>
                <a:lnTo>
                  <a:pt x="317437" y="33369"/>
                </a:lnTo>
                <a:lnTo>
                  <a:pt x="258696" y="21984"/>
                </a:lnTo>
                <a:lnTo>
                  <a:pt x="196792" y="12719"/>
                </a:lnTo>
                <a:lnTo>
                  <a:pt x="132516" y="5810"/>
                </a:lnTo>
                <a:lnTo>
                  <a:pt x="66655" y="1491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016634" y="287658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016634" y="287658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180389" y="2893086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016634" y="30072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016634" y="30072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180389" y="3023740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451783" y="296913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451784" y="3099896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5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432133" y="2798427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432133" y="2798427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451784" y="2840582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0" y="35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8472633" y="2819546"/>
            <a:ext cx="570230" cy="340360"/>
          </a:xfrm>
          <a:custGeom>
            <a:avLst/>
            <a:gdLst/>
            <a:ahLst/>
            <a:cxnLst/>
            <a:rect l="l" t="t" r="r" b="b"/>
            <a:pathLst>
              <a:path w="570229" h="340360">
                <a:moveTo>
                  <a:pt x="0" y="340199"/>
                </a:moveTo>
                <a:lnTo>
                  <a:pt x="65666" y="338728"/>
                </a:lnTo>
                <a:lnTo>
                  <a:pt x="130551" y="334469"/>
                </a:lnTo>
                <a:lnTo>
                  <a:pt x="193877" y="327656"/>
                </a:lnTo>
                <a:lnTo>
                  <a:pt x="254865" y="318520"/>
                </a:lnTo>
                <a:lnTo>
                  <a:pt x="312738" y="307294"/>
                </a:lnTo>
                <a:lnTo>
                  <a:pt x="366718" y="294209"/>
                </a:lnTo>
                <a:lnTo>
                  <a:pt x="416027" y="279499"/>
                </a:lnTo>
                <a:lnTo>
                  <a:pt x="459887" y="263395"/>
                </a:lnTo>
                <a:lnTo>
                  <a:pt x="497520" y="246129"/>
                </a:lnTo>
                <a:lnTo>
                  <a:pt x="550993" y="209043"/>
                </a:lnTo>
                <a:lnTo>
                  <a:pt x="570223" y="170099"/>
                </a:lnTo>
                <a:lnTo>
                  <a:pt x="565312" y="150511"/>
                </a:lnTo>
                <a:lnTo>
                  <a:pt x="528253" y="112264"/>
                </a:lnTo>
                <a:lnTo>
                  <a:pt x="460068" y="76804"/>
                </a:lnTo>
                <a:lnTo>
                  <a:pt x="416249" y="60700"/>
                </a:lnTo>
                <a:lnTo>
                  <a:pt x="366984" y="45989"/>
                </a:lnTo>
                <a:lnTo>
                  <a:pt x="313050" y="32905"/>
                </a:lnTo>
                <a:lnTo>
                  <a:pt x="255226" y="21678"/>
                </a:lnTo>
                <a:lnTo>
                  <a:pt x="194291" y="12542"/>
                </a:lnTo>
                <a:lnTo>
                  <a:pt x="131023" y="5729"/>
                </a:lnTo>
                <a:lnTo>
                  <a:pt x="66199" y="1471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453884" y="2742064"/>
            <a:ext cx="635" cy="60325"/>
          </a:xfrm>
          <a:custGeom>
            <a:avLst/>
            <a:gdLst/>
            <a:ahLst/>
            <a:cxnLst/>
            <a:rect l="l" t="t" r="r" b="b"/>
            <a:pathLst>
              <a:path w="634" h="60325">
                <a:moveTo>
                  <a:pt x="87" y="-4762"/>
                </a:moveTo>
                <a:lnTo>
                  <a:pt x="87" y="64912"/>
                </a:lnTo>
              </a:path>
            </a:pathLst>
          </a:custGeom>
          <a:ln w="9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438308" y="26988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0" y="43184"/>
                </a:lnTo>
                <a:lnTo>
                  <a:pt x="15849" y="0"/>
                </a:lnTo>
                <a:lnTo>
                  <a:pt x="31474" y="4326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438308" y="26988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15849" y="0"/>
                </a:lnTo>
                <a:lnTo>
                  <a:pt x="0" y="43184"/>
                </a:lnTo>
                <a:lnTo>
                  <a:pt x="31474" y="432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409289" y="2523758"/>
            <a:ext cx="95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454608" y="2559535"/>
            <a:ext cx="635" cy="73025"/>
          </a:xfrm>
          <a:custGeom>
            <a:avLst/>
            <a:gdLst/>
            <a:ahLst/>
            <a:cxnLst/>
            <a:rect l="l" t="t" r="r" b="b"/>
            <a:pathLst>
              <a:path w="634" h="73025">
                <a:moveTo>
                  <a:pt x="174" y="-4762"/>
                </a:moveTo>
                <a:lnTo>
                  <a:pt x="174" y="77212"/>
                </a:lnTo>
              </a:path>
            </a:pathLst>
          </a:custGeom>
          <a:ln w="98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439208" y="25163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0" y="43152"/>
                </a:lnTo>
                <a:lnTo>
                  <a:pt x="15949" y="0"/>
                </a:lnTo>
                <a:lnTo>
                  <a:pt x="31474" y="4329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439208" y="25163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15949" y="0"/>
                </a:lnTo>
                <a:lnTo>
                  <a:pt x="0" y="43152"/>
                </a:lnTo>
                <a:lnTo>
                  <a:pt x="31474" y="4329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020260" y="21948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020259" y="21948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208717" y="221138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020260" y="23255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020259" y="23255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208717" y="234203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455407" y="228743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434958" y="24600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8434958" y="24600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8455208" y="2418384"/>
            <a:ext cx="635" cy="41910"/>
          </a:xfrm>
          <a:custGeom>
            <a:avLst/>
            <a:gdLst/>
            <a:ahLst/>
            <a:cxnLst/>
            <a:rect l="l" t="t" r="r" b="b"/>
            <a:pathLst>
              <a:path w="634" h="41909">
                <a:moveTo>
                  <a:pt x="149" y="-4762"/>
                </a:moveTo>
                <a:lnTo>
                  <a:pt x="149" y="46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8434958" y="21168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8434958" y="21168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455108" y="2159183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4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475457" y="2138005"/>
            <a:ext cx="601980" cy="343535"/>
          </a:xfrm>
          <a:custGeom>
            <a:avLst/>
            <a:gdLst/>
            <a:ahLst/>
            <a:cxnLst/>
            <a:rect l="l" t="t" r="r" b="b"/>
            <a:pathLst>
              <a:path w="601979" h="343534">
                <a:moveTo>
                  <a:pt x="0" y="0"/>
                </a:moveTo>
                <a:lnTo>
                  <a:pt x="64352" y="1281"/>
                </a:lnTo>
                <a:lnTo>
                  <a:pt x="128045" y="5002"/>
                </a:lnTo>
                <a:lnTo>
                  <a:pt x="190421" y="10975"/>
                </a:lnTo>
                <a:lnTo>
                  <a:pt x="250825" y="19011"/>
                </a:lnTo>
                <a:lnTo>
                  <a:pt x="308596" y="28923"/>
                </a:lnTo>
                <a:lnTo>
                  <a:pt x="363080" y="40523"/>
                </a:lnTo>
                <a:lnTo>
                  <a:pt x="413617" y="53624"/>
                </a:lnTo>
                <a:lnTo>
                  <a:pt x="459552" y="68039"/>
                </a:lnTo>
                <a:lnTo>
                  <a:pt x="500225" y="83579"/>
                </a:lnTo>
                <a:lnTo>
                  <a:pt x="534981" y="100058"/>
                </a:lnTo>
                <a:lnTo>
                  <a:pt x="584108" y="135078"/>
                </a:lnTo>
                <a:lnTo>
                  <a:pt x="601673" y="171599"/>
                </a:lnTo>
                <a:lnTo>
                  <a:pt x="597196" y="189954"/>
                </a:lnTo>
                <a:lnTo>
                  <a:pt x="563258" y="225912"/>
                </a:lnTo>
                <a:lnTo>
                  <a:pt x="500393" y="259619"/>
                </a:lnTo>
                <a:lnTo>
                  <a:pt x="459756" y="275159"/>
                </a:lnTo>
                <a:lnTo>
                  <a:pt x="413861" y="289574"/>
                </a:lnTo>
                <a:lnTo>
                  <a:pt x="363365" y="302675"/>
                </a:lnTo>
                <a:lnTo>
                  <a:pt x="308926" y="314276"/>
                </a:lnTo>
                <a:lnTo>
                  <a:pt x="251201" y="324188"/>
                </a:lnTo>
                <a:lnTo>
                  <a:pt x="190848" y="332224"/>
                </a:lnTo>
                <a:lnTo>
                  <a:pt x="128525" y="338196"/>
                </a:lnTo>
                <a:lnTo>
                  <a:pt x="64889" y="341917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018434" y="18549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8018434" y="18549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8206907" y="187140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8018434" y="19855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8018434" y="19855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206907" y="2002062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8453583" y="1947460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453709" y="2078156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4">
                <a:moveTo>
                  <a:pt x="14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433558" y="17719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8433558" y="17719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4549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8453584" y="1814405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8453808" y="17719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8473957" y="1793005"/>
            <a:ext cx="612140" cy="345440"/>
          </a:xfrm>
          <a:custGeom>
            <a:avLst/>
            <a:gdLst/>
            <a:ahLst/>
            <a:cxnLst/>
            <a:rect l="l" t="t" r="r" b="b"/>
            <a:pathLst>
              <a:path w="612140" h="345440">
                <a:moveTo>
                  <a:pt x="1499" y="344999"/>
                </a:moveTo>
                <a:lnTo>
                  <a:pt x="66770" y="343710"/>
                </a:lnTo>
                <a:lnTo>
                  <a:pt x="131377" y="339970"/>
                </a:lnTo>
                <a:lnTo>
                  <a:pt x="194655" y="333966"/>
                </a:lnTo>
                <a:lnTo>
                  <a:pt x="255933" y="325888"/>
                </a:lnTo>
                <a:lnTo>
                  <a:pt x="314544" y="315924"/>
                </a:lnTo>
                <a:lnTo>
                  <a:pt x="369819" y="304263"/>
                </a:lnTo>
                <a:lnTo>
                  <a:pt x="421089" y="291093"/>
                </a:lnTo>
                <a:lnTo>
                  <a:pt x="467687" y="276602"/>
                </a:lnTo>
                <a:lnTo>
                  <a:pt x="508945" y="260981"/>
                </a:lnTo>
                <a:lnTo>
                  <a:pt x="544193" y="244416"/>
                </a:lnTo>
                <a:lnTo>
                  <a:pt x="593987" y="209212"/>
                </a:lnTo>
                <a:lnTo>
                  <a:pt x="611723" y="172499"/>
                </a:lnTo>
                <a:lnTo>
                  <a:pt x="607116" y="154048"/>
                </a:lnTo>
                <a:lnTo>
                  <a:pt x="572518" y="117902"/>
                </a:lnTo>
                <a:lnTo>
                  <a:pt x="508526" y="84018"/>
                </a:lnTo>
                <a:lnTo>
                  <a:pt x="467176" y="68396"/>
                </a:lnTo>
                <a:lnTo>
                  <a:pt x="420480" y="53906"/>
                </a:lnTo>
                <a:lnTo>
                  <a:pt x="369106" y="40736"/>
                </a:lnTo>
                <a:lnTo>
                  <a:pt x="313721" y="29074"/>
                </a:lnTo>
                <a:lnTo>
                  <a:pt x="254993" y="19110"/>
                </a:lnTo>
                <a:lnTo>
                  <a:pt x="193589" y="11032"/>
                </a:lnTo>
                <a:lnTo>
                  <a:pt x="130177" y="5029"/>
                </a:lnTo>
                <a:lnTo>
                  <a:pt x="65425" y="1288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8018434" y="15099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8018434" y="15099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8206907" y="152645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018434" y="16406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8018434" y="16406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8206907" y="165711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8453583" y="1602511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8453509" y="1733269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4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8474058" y="1441219"/>
            <a:ext cx="620395" cy="352425"/>
          </a:xfrm>
          <a:custGeom>
            <a:avLst/>
            <a:gdLst/>
            <a:ahLst/>
            <a:cxnLst/>
            <a:rect l="l" t="t" r="r" b="b"/>
            <a:pathLst>
              <a:path w="620395" h="352425">
                <a:moveTo>
                  <a:pt x="0" y="351899"/>
                </a:moveTo>
                <a:lnTo>
                  <a:pt x="66334" y="350584"/>
                </a:lnTo>
                <a:lnTo>
                  <a:pt x="131985" y="346769"/>
                </a:lnTo>
                <a:lnTo>
                  <a:pt x="196276" y="340645"/>
                </a:lnTo>
                <a:lnTo>
                  <a:pt x="258531" y="332406"/>
                </a:lnTo>
                <a:lnTo>
                  <a:pt x="318073" y="322243"/>
                </a:lnTo>
                <a:lnTo>
                  <a:pt x="374226" y="310348"/>
                </a:lnTo>
                <a:lnTo>
                  <a:pt x="426311" y="296915"/>
                </a:lnTo>
                <a:lnTo>
                  <a:pt x="473653" y="282135"/>
                </a:lnTo>
                <a:lnTo>
                  <a:pt x="515575" y="266200"/>
                </a:lnTo>
                <a:lnTo>
                  <a:pt x="551401" y="249304"/>
                </a:lnTo>
                <a:lnTo>
                  <a:pt x="602054" y="213396"/>
                </a:lnTo>
                <a:lnTo>
                  <a:pt x="620198" y="175949"/>
                </a:lnTo>
                <a:lnTo>
                  <a:pt x="615608" y="157129"/>
                </a:lnTo>
                <a:lnTo>
                  <a:pt x="580697" y="120260"/>
                </a:lnTo>
                <a:lnTo>
                  <a:pt x="515994" y="85698"/>
                </a:lnTo>
                <a:lnTo>
                  <a:pt x="474165" y="69764"/>
                </a:lnTo>
                <a:lnTo>
                  <a:pt x="426921" y="54984"/>
                </a:lnTo>
                <a:lnTo>
                  <a:pt x="374938" y="41550"/>
                </a:lnTo>
                <a:lnTo>
                  <a:pt x="318896" y="29656"/>
                </a:lnTo>
                <a:lnTo>
                  <a:pt x="259472" y="19492"/>
                </a:lnTo>
                <a:lnTo>
                  <a:pt x="197342" y="11253"/>
                </a:lnTo>
                <a:lnTo>
                  <a:pt x="133185" y="5129"/>
                </a:lnTo>
                <a:lnTo>
                  <a:pt x="67678" y="1314"/>
                </a:ln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8434983" y="14200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8434982" y="14200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4549" y="6194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8453584" y="1462256"/>
            <a:ext cx="1905" cy="48260"/>
          </a:xfrm>
          <a:custGeom>
            <a:avLst/>
            <a:gdLst/>
            <a:ahLst/>
            <a:cxnLst/>
            <a:rect l="l" t="t" r="r" b="b"/>
            <a:pathLst>
              <a:path w="1904" h="48259">
                <a:moveTo>
                  <a:pt x="0" y="47699"/>
                </a:move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8455383" y="1372722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8020285" y="12800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8020285" y="12800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8376203" y="1295927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658584" y="3054462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183764" y="3373920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183764" y="3373919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463899" y="3504334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183864" y="267309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183864" y="267309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463985" y="2803505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616813" y="3041380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3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601088" y="29981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5601088" y="29981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5616913" y="2448250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5601163" y="24050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5601163" y="24050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5545640" y="3694132"/>
            <a:ext cx="142349" cy="3610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5678463" y="2323097"/>
            <a:ext cx="872490" cy="1661160"/>
          </a:xfrm>
          <a:custGeom>
            <a:avLst/>
            <a:gdLst/>
            <a:ahLst/>
            <a:cxnLst/>
            <a:rect l="l" t="t" r="r" b="b"/>
            <a:pathLst>
              <a:path w="872490" h="1661160">
                <a:moveTo>
                  <a:pt x="0" y="1660921"/>
                </a:moveTo>
                <a:lnTo>
                  <a:pt x="45056" y="1659448"/>
                </a:lnTo>
                <a:lnTo>
                  <a:pt x="89955" y="1655095"/>
                </a:lnTo>
                <a:lnTo>
                  <a:pt x="134597" y="1647967"/>
                </a:lnTo>
                <a:lnTo>
                  <a:pt x="178878" y="1638166"/>
                </a:lnTo>
                <a:lnTo>
                  <a:pt x="222699" y="1625795"/>
                </a:lnTo>
                <a:lnTo>
                  <a:pt x="265956" y="1610956"/>
                </a:lnTo>
                <a:lnTo>
                  <a:pt x="308549" y="1593753"/>
                </a:lnTo>
                <a:lnTo>
                  <a:pt x="350376" y="1574288"/>
                </a:lnTo>
                <a:lnTo>
                  <a:pt x="391336" y="1552664"/>
                </a:lnTo>
                <a:lnTo>
                  <a:pt x="431326" y="1528983"/>
                </a:lnTo>
                <a:lnTo>
                  <a:pt x="470246" y="1503350"/>
                </a:lnTo>
                <a:lnTo>
                  <a:pt x="507993" y="1475866"/>
                </a:lnTo>
                <a:lnTo>
                  <a:pt x="544467" y="1446634"/>
                </a:lnTo>
                <a:lnTo>
                  <a:pt x="579565" y="1415757"/>
                </a:lnTo>
                <a:lnTo>
                  <a:pt x="613187" y="1383338"/>
                </a:lnTo>
                <a:lnTo>
                  <a:pt x="645230" y="1349479"/>
                </a:lnTo>
                <a:lnTo>
                  <a:pt x="675593" y="1314284"/>
                </a:lnTo>
                <a:lnTo>
                  <a:pt x="704175" y="1277856"/>
                </a:lnTo>
                <a:lnTo>
                  <a:pt x="730873" y="1240296"/>
                </a:lnTo>
                <a:lnTo>
                  <a:pt x="755587" y="1201708"/>
                </a:lnTo>
                <a:lnTo>
                  <a:pt x="778215" y="1162196"/>
                </a:lnTo>
                <a:lnTo>
                  <a:pt x="798655" y="1121860"/>
                </a:lnTo>
                <a:lnTo>
                  <a:pt x="816806" y="1080805"/>
                </a:lnTo>
                <a:lnTo>
                  <a:pt x="832566" y="1039133"/>
                </a:lnTo>
                <a:lnTo>
                  <a:pt x="845833" y="996947"/>
                </a:lnTo>
                <a:lnTo>
                  <a:pt x="856507" y="954349"/>
                </a:lnTo>
                <a:lnTo>
                  <a:pt x="864485" y="911444"/>
                </a:lnTo>
                <a:lnTo>
                  <a:pt x="869665" y="868332"/>
                </a:lnTo>
                <a:lnTo>
                  <a:pt x="871948" y="825118"/>
                </a:lnTo>
                <a:lnTo>
                  <a:pt x="870995" y="776922"/>
                </a:lnTo>
                <a:lnTo>
                  <a:pt x="866457" y="728870"/>
                </a:lnTo>
                <a:lnTo>
                  <a:pt x="858479" y="681102"/>
                </a:lnTo>
                <a:lnTo>
                  <a:pt x="847209" y="633763"/>
                </a:lnTo>
                <a:lnTo>
                  <a:pt x="832791" y="586994"/>
                </a:lnTo>
                <a:lnTo>
                  <a:pt x="815372" y="540939"/>
                </a:lnTo>
                <a:lnTo>
                  <a:pt x="795097" y="495739"/>
                </a:lnTo>
                <a:lnTo>
                  <a:pt x="772114" y="451538"/>
                </a:lnTo>
                <a:lnTo>
                  <a:pt x="746568" y="408479"/>
                </a:lnTo>
                <a:lnTo>
                  <a:pt x="718605" y="366703"/>
                </a:lnTo>
                <a:lnTo>
                  <a:pt x="688370" y="326354"/>
                </a:lnTo>
                <a:lnTo>
                  <a:pt x="656011" y="287574"/>
                </a:lnTo>
                <a:lnTo>
                  <a:pt x="621673" y="250506"/>
                </a:lnTo>
                <a:lnTo>
                  <a:pt x="582415" y="212447"/>
                </a:lnTo>
                <a:lnTo>
                  <a:pt x="541190" y="176746"/>
                </a:lnTo>
                <a:lnTo>
                  <a:pt x="498186" y="143584"/>
                </a:lnTo>
                <a:lnTo>
                  <a:pt x="453590" y="113142"/>
                </a:lnTo>
                <a:lnTo>
                  <a:pt x="407590" y="85603"/>
                </a:lnTo>
                <a:lnTo>
                  <a:pt x="360374" y="61147"/>
                </a:lnTo>
                <a:lnTo>
                  <a:pt x="324265" y="44937"/>
                </a:lnTo>
                <a:lnTo>
                  <a:pt x="287652" y="30640"/>
                </a:lnTo>
                <a:lnTo>
                  <a:pt x="250613" y="18333"/>
                </a:lnTo>
                <a:lnTo>
                  <a:pt x="213224" y="8092"/>
                </a:lnTo>
                <a:lnTo>
                  <a:pt x="194424" y="3769"/>
                </a:lnTo>
                <a:lnTo>
                  <a:pt x="191299" y="3094"/>
                </a:lnTo>
                <a:lnTo>
                  <a:pt x="188149" y="2442"/>
                </a:lnTo>
                <a:lnTo>
                  <a:pt x="185024" y="1814"/>
                </a:lnTo>
                <a:lnTo>
                  <a:pt x="1755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5758463" y="2282243"/>
            <a:ext cx="108074" cy="81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6624202" y="2946374"/>
            <a:ext cx="588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identity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4799586" y="2135111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4515915" y="3016610"/>
            <a:ext cx="3409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5734783" y="1911465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5616913" y="1914851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5601163" y="18716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5601163" y="18716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5049313" y="4071111"/>
            <a:ext cx="11811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69850" lvl="0" indent="0" algn="ctr" defTabSz="914400" rtl="0" eaLnBrk="1" fontAlgn="auto" latinLnBrk="0" hangingPunct="1">
              <a:lnSpc>
                <a:spcPts val="14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5493664" y="2189265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0" y="123257"/>
                </a:moveTo>
                <a:lnTo>
                  <a:pt x="9684" y="75280"/>
                </a:lnTo>
                <a:lnTo>
                  <a:pt x="36096" y="36101"/>
                </a:lnTo>
                <a:lnTo>
                  <a:pt x="75272" y="9686"/>
                </a:lnTo>
                <a:lnTo>
                  <a:pt x="123249" y="0"/>
                </a:lnTo>
                <a:lnTo>
                  <a:pt x="170405" y="9383"/>
                </a:lnTo>
                <a:lnTo>
                  <a:pt x="210399" y="36102"/>
                </a:lnTo>
                <a:lnTo>
                  <a:pt x="237121" y="76089"/>
                </a:lnTo>
                <a:lnTo>
                  <a:pt x="246499" y="123257"/>
                </a:lnTo>
                <a:lnTo>
                  <a:pt x="236814" y="171233"/>
                </a:lnTo>
                <a:lnTo>
                  <a:pt x="210402" y="210411"/>
                </a:lnTo>
                <a:lnTo>
                  <a:pt x="171226" y="236826"/>
                </a:lnTo>
                <a:lnTo>
                  <a:pt x="123249" y="246512"/>
                </a:lnTo>
                <a:lnTo>
                  <a:pt x="75272" y="236826"/>
                </a:lnTo>
                <a:lnTo>
                  <a:pt x="36096" y="210411"/>
                </a:lnTo>
                <a:lnTo>
                  <a:pt x="9684" y="171233"/>
                </a:lnTo>
                <a:lnTo>
                  <a:pt x="0" y="12325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5599988" y="2245257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5549639" y="2312522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524" y="0"/>
                </a:lnTo>
              </a:path>
            </a:pathLst>
          </a:custGeom>
          <a:ln w="338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5599988" y="2329432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May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</a:t>
            </a:r>
            <a:r>
              <a:rPr kumimoji="0" sz="3000" b="0" i="0" u="none" strike="noStrike" kern="1200" cap="none" spc="-15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6" name="object 176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8EC3922-4067-4B18-A06A-15F3BF7833A7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5899" y="2919521"/>
            <a:ext cx="2169001" cy="1457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31659" y="2824471"/>
            <a:ext cx="2280357" cy="155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May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</a:t>
            </a:r>
            <a:r>
              <a:rPr kumimoji="0" sz="3000" b="0" i="0" u="none" strike="noStrike" kern="1200" cap="none" spc="-15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150" y="1915776"/>
            <a:ext cx="83432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we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continue stacking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deeper layers on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“plain” convolutional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4350" y="4735171"/>
            <a:ext cx="565594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 What’s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strange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these training and test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curves?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[Hint: look at the order of the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curves]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FE8E-2D75-461B-951B-294E7043937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4A5E7A0E-7CE3-46FF-955C-59DE4873320E}"/>
              </a:ext>
            </a:extLst>
          </p:cNvPr>
          <p:cNvSpPr txBox="1"/>
          <p:nvPr/>
        </p:nvSpPr>
        <p:spPr>
          <a:xfrm>
            <a:off x="344350" y="5510383"/>
            <a:ext cx="717994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56-layer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performs worse on both training and test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-&gt;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deeper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performs worse, but it’s not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caused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overfitting!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May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</a:t>
            </a:r>
            <a:r>
              <a:rPr kumimoji="0" sz="3000" b="0" i="0" u="none" strike="noStrike" kern="1200" cap="none" spc="-15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2923" y="1911500"/>
            <a:ext cx="8218170" cy="26073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Hypothesis: the problem is an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problem, deeper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harder to  optimize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8260" marR="340042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deeper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should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able to perform at  least as well as 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shallower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8260" marR="327279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solution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construction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learned  layers from 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shallower model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 layers to identity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mapping.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5AA91-801C-43F6-857E-720AB80A7E1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6184" y="3740261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8150" y="1915776"/>
            <a:ext cx="854900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Solution: Use network layers to fit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residual mapping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instead of directly trying to fit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desired underlying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mapping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1364" y="40597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31364" y="40597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11499" y="4190133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20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20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20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20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20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20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20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20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20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20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31464" y="33588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31464" y="33588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11585" y="3489304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64414" y="3727169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48689" y="36839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48689" y="36839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64514" y="3134048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48764" y="309082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48763" y="309082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3240" y="4379931"/>
            <a:ext cx="142349" cy="361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26063" y="3010016"/>
            <a:ext cx="831850" cy="1659889"/>
          </a:xfrm>
          <a:custGeom>
            <a:avLst/>
            <a:gdLst/>
            <a:ahLst/>
            <a:cxnLst/>
            <a:rect l="l" t="t" r="r" b="b"/>
            <a:pathLst>
              <a:path w="831850" h="1659889">
                <a:moveTo>
                  <a:pt x="0" y="1659801"/>
                </a:moveTo>
                <a:lnTo>
                  <a:pt x="44513" y="1658221"/>
                </a:lnTo>
                <a:lnTo>
                  <a:pt x="88859" y="1653557"/>
                </a:lnTo>
                <a:lnTo>
                  <a:pt x="132932" y="1645923"/>
                </a:lnTo>
                <a:lnTo>
                  <a:pt x="176624" y="1635434"/>
                </a:lnTo>
                <a:lnTo>
                  <a:pt x="219827" y="1622203"/>
                </a:lnTo>
                <a:lnTo>
                  <a:pt x="262435" y="1606345"/>
                </a:lnTo>
                <a:lnTo>
                  <a:pt x="304339" y="1587975"/>
                </a:lnTo>
                <a:lnTo>
                  <a:pt x="345433" y="1567205"/>
                </a:lnTo>
                <a:lnTo>
                  <a:pt x="385609" y="1544152"/>
                </a:lnTo>
                <a:lnTo>
                  <a:pt x="424760" y="1518928"/>
                </a:lnTo>
                <a:lnTo>
                  <a:pt x="462778" y="1491648"/>
                </a:lnTo>
                <a:lnTo>
                  <a:pt x="499556" y="1462426"/>
                </a:lnTo>
                <a:lnTo>
                  <a:pt x="534987" y="1431377"/>
                </a:lnTo>
                <a:lnTo>
                  <a:pt x="568964" y="1398614"/>
                </a:lnTo>
                <a:lnTo>
                  <a:pt x="601379" y="1364252"/>
                </a:lnTo>
                <a:lnTo>
                  <a:pt x="632124" y="1328406"/>
                </a:lnTo>
                <a:lnTo>
                  <a:pt x="661093" y="1291189"/>
                </a:lnTo>
                <a:lnTo>
                  <a:pt x="688178" y="1252715"/>
                </a:lnTo>
                <a:lnTo>
                  <a:pt x="713272" y="1213099"/>
                </a:lnTo>
                <a:lnTo>
                  <a:pt x="736267" y="1172455"/>
                </a:lnTo>
                <a:lnTo>
                  <a:pt x="757056" y="1130898"/>
                </a:lnTo>
                <a:lnTo>
                  <a:pt x="775532" y="1088540"/>
                </a:lnTo>
                <a:lnTo>
                  <a:pt x="791587" y="1045498"/>
                </a:lnTo>
                <a:lnTo>
                  <a:pt x="805115" y="1001884"/>
                </a:lnTo>
                <a:lnTo>
                  <a:pt x="816007" y="957814"/>
                </a:lnTo>
                <a:lnTo>
                  <a:pt x="824156" y="913400"/>
                </a:lnTo>
                <a:lnTo>
                  <a:pt x="829456" y="868759"/>
                </a:lnTo>
                <a:lnTo>
                  <a:pt x="831798" y="824003"/>
                </a:lnTo>
                <a:lnTo>
                  <a:pt x="830938" y="775807"/>
                </a:lnTo>
                <a:lnTo>
                  <a:pt x="826663" y="727755"/>
                </a:lnTo>
                <a:lnTo>
                  <a:pt x="819111" y="679987"/>
                </a:lnTo>
                <a:lnTo>
                  <a:pt x="808423" y="632648"/>
                </a:lnTo>
                <a:lnTo>
                  <a:pt x="794738" y="585879"/>
                </a:lnTo>
                <a:lnTo>
                  <a:pt x="778195" y="539823"/>
                </a:lnTo>
                <a:lnTo>
                  <a:pt x="758933" y="494624"/>
                </a:lnTo>
                <a:lnTo>
                  <a:pt x="737092" y="450422"/>
                </a:lnTo>
                <a:lnTo>
                  <a:pt x="712810" y="407362"/>
                </a:lnTo>
                <a:lnTo>
                  <a:pt x="686229" y="365586"/>
                </a:lnTo>
                <a:lnTo>
                  <a:pt x="657486" y="325236"/>
                </a:lnTo>
                <a:lnTo>
                  <a:pt x="626721" y="286455"/>
                </a:lnTo>
                <a:lnTo>
                  <a:pt x="594073" y="249386"/>
                </a:lnTo>
                <a:lnTo>
                  <a:pt x="556743" y="211327"/>
                </a:lnTo>
                <a:lnTo>
                  <a:pt x="517544" y="175626"/>
                </a:lnTo>
                <a:lnTo>
                  <a:pt x="476655" y="142464"/>
                </a:lnTo>
                <a:lnTo>
                  <a:pt x="434253" y="112022"/>
                </a:lnTo>
                <a:lnTo>
                  <a:pt x="390517" y="84483"/>
                </a:lnTo>
                <a:lnTo>
                  <a:pt x="345624" y="60027"/>
                </a:lnTo>
                <a:lnTo>
                  <a:pt x="276493" y="29520"/>
                </a:lnTo>
                <a:lnTo>
                  <a:pt x="205749" y="6972"/>
                </a:lnTo>
                <a:lnTo>
                  <a:pt x="187874" y="2649"/>
                </a:lnTo>
                <a:lnTo>
                  <a:pt x="184899" y="1974"/>
                </a:lnTo>
                <a:lnTo>
                  <a:pt x="181899" y="1322"/>
                </a:lnTo>
                <a:lnTo>
                  <a:pt x="178924" y="694"/>
                </a:lnTo>
                <a:lnTo>
                  <a:pt x="1754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06039" y="2969193"/>
            <a:ext cx="108299" cy="81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71803" y="3632172"/>
            <a:ext cx="588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identity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47187" y="2820910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63515" y="3702409"/>
            <a:ext cx="3409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82384" y="2597263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64514" y="2600650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48764" y="25574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48763" y="25574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97582" y="41359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97582" y="41359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77707" y="4266332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20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20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20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20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20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20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20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20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20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20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97664" y="34350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97664" y="34350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77793" y="3565504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730641" y="4504117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1801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14909" y="446089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7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7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714909" y="446089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7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7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72392" y="3816461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709181" y="3803369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93449" y="37601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693449" y="37601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09181" y="3117580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3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693449" y="30743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693449" y="30743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96913" y="4756910"/>
            <a:ext cx="11811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69850" lvl="0" indent="0" algn="ctr" defTabSz="914400" rtl="0" eaLnBrk="1" fontAlgn="auto" latinLnBrk="0" hangingPunct="1">
              <a:lnSpc>
                <a:spcPts val="14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3120" y="4724907"/>
            <a:ext cx="1062990" cy="435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" marR="0" lvl="0" indent="0" algn="ctr" defTabSz="914400" rtl="0" eaLnBrk="1" fontAlgn="auto" latinLnBrk="0" hangingPunct="1">
              <a:lnSpc>
                <a:spcPts val="161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“Plain”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13103" y="2797792"/>
            <a:ext cx="361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H(x)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341265" y="2875064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123257"/>
                </a:moveTo>
                <a:lnTo>
                  <a:pt x="9684" y="75280"/>
                </a:lnTo>
                <a:lnTo>
                  <a:pt x="36096" y="36101"/>
                </a:lnTo>
                <a:lnTo>
                  <a:pt x="75272" y="9686"/>
                </a:lnTo>
                <a:lnTo>
                  <a:pt x="123249" y="0"/>
                </a:lnTo>
                <a:lnTo>
                  <a:pt x="170405" y="9383"/>
                </a:lnTo>
                <a:lnTo>
                  <a:pt x="210399" y="36102"/>
                </a:lnTo>
                <a:lnTo>
                  <a:pt x="237121" y="76089"/>
                </a:lnTo>
                <a:lnTo>
                  <a:pt x="246499" y="123257"/>
                </a:lnTo>
                <a:lnTo>
                  <a:pt x="236814" y="171233"/>
                </a:lnTo>
                <a:lnTo>
                  <a:pt x="210402" y="210411"/>
                </a:lnTo>
                <a:lnTo>
                  <a:pt x="171226" y="236826"/>
                </a:lnTo>
                <a:lnTo>
                  <a:pt x="123249" y="246512"/>
                </a:lnTo>
                <a:lnTo>
                  <a:pt x="75272" y="236826"/>
                </a:lnTo>
                <a:lnTo>
                  <a:pt x="36096" y="210411"/>
                </a:lnTo>
                <a:lnTo>
                  <a:pt x="9684" y="171233"/>
                </a:lnTo>
                <a:lnTo>
                  <a:pt x="0" y="12325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447589" y="2931055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97239" y="2998320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524" y="0"/>
                </a:lnTo>
              </a:path>
            </a:pathLst>
          </a:custGeom>
          <a:ln w="338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447589" y="3015230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99962" y="3065823"/>
            <a:ext cx="1438275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layers to  fit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H(x)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9875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instead of  H(x)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directly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406541" y="2573000"/>
            <a:ext cx="1495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H(x)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011548" y="2705921"/>
            <a:ext cx="322580" cy="115570"/>
          </a:xfrm>
          <a:custGeom>
            <a:avLst/>
            <a:gdLst/>
            <a:ahLst/>
            <a:cxnLst/>
            <a:rect l="l" t="t" r="r" b="b"/>
            <a:pathLst>
              <a:path w="322580" h="115569">
                <a:moveTo>
                  <a:pt x="321971" y="0"/>
                </a:moveTo>
                <a:lnTo>
                  <a:pt x="0" y="115117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920619" y="2781887"/>
            <a:ext cx="111047" cy="78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035066" y="2695446"/>
            <a:ext cx="431800" cy="154940"/>
          </a:xfrm>
          <a:custGeom>
            <a:avLst/>
            <a:gdLst/>
            <a:ahLst/>
            <a:cxnLst/>
            <a:rect l="l" t="t" r="r" b="b"/>
            <a:pathLst>
              <a:path w="431800" h="154939">
                <a:moveTo>
                  <a:pt x="0" y="0"/>
                </a:moveTo>
                <a:lnTo>
                  <a:pt x="431524" y="154884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446441" y="2811191"/>
            <a:ext cx="111049" cy="782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May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</a:t>
            </a:r>
            <a:r>
              <a:rPr kumimoji="0" sz="3000" b="0" i="0" u="none" strike="noStrike" kern="1200" cap="none" spc="-15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2A8A66-445E-4DBE-AC1B-A21610CAE55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4387" y="52602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24387" y="52602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70130" y="5276174"/>
            <a:ext cx="182872" cy="80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27537" y="10602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27536" y="10602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07035" y="1074816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6" y="60870"/>
                </a:lnTo>
                <a:lnTo>
                  <a:pt x="34875" y="59729"/>
                </a:lnTo>
                <a:lnTo>
                  <a:pt x="38249" y="57447"/>
                </a:lnTo>
                <a:lnTo>
                  <a:pt x="41722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1" y="38844"/>
                </a:lnTo>
                <a:lnTo>
                  <a:pt x="31105" y="36760"/>
                </a:lnTo>
                <a:lnTo>
                  <a:pt x="22870" y="34776"/>
                </a:lnTo>
                <a:lnTo>
                  <a:pt x="17959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5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1" y="1785"/>
                </a:lnTo>
                <a:lnTo>
                  <a:pt x="16818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6" y="5060"/>
                </a:lnTo>
                <a:lnTo>
                  <a:pt x="19000" y="5060"/>
                </a:lnTo>
                <a:lnTo>
                  <a:pt x="15081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8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3" y="37355"/>
                </a:lnTo>
                <a:lnTo>
                  <a:pt x="48170" y="40034"/>
                </a:lnTo>
                <a:lnTo>
                  <a:pt x="49560" y="43556"/>
                </a:lnTo>
                <a:lnTo>
                  <a:pt x="49560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1" y="11509"/>
                </a:lnTo>
                <a:lnTo>
                  <a:pt x="32743" y="6349"/>
                </a:lnTo>
                <a:lnTo>
                  <a:pt x="28724" y="5060"/>
                </a:lnTo>
                <a:lnTo>
                  <a:pt x="40266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8" y="66079"/>
                </a:moveTo>
                <a:lnTo>
                  <a:pt x="17463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2" y="43904"/>
                </a:lnTo>
                <a:lnTo>
                  <a:pt x="6102" y="49906"/>
                </a:lnTo>
                <a:lnTo>
                  <a:pt x="7839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90" y="64392"/>
                </a:lnTo>
                <a:lnTo>
                  <a:pt x="33338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1" y="54669"/>
                </a:lnTo>
                <a:lnTo>
                  <a:pt x="55817" y="48865"/>
                </a:lnTo>
                <a:lnTo>
                  <a:pt x="55817" y="34776"/>
                </a:lnTo>
                <a:lnTo>
                  <a:pt x="57801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2" y="19843"/>
                </a:lnTo>
                <a:lnTo>
                  <a:pt x="91509" y="22324"/>
                </a:lnTo>
                <a:lnTo>
                  <a:pt x="72634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4" y="61317"/>
                </a:lnTo>
                <a:lnTo>
                  <a:pt x="91502" y="61317"/>
                </a:lnTo>
                <a:lnTo>
                  <a:pt x="89303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7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4" y="27979"/>
                </a:lnTo>
                <a:lnTo>
                  <a:pt x="86277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5" y="34776"/>
                </a:lnTo>
                <a:lnTo>
                  <a:pt x="99275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7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4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2" y="6201"/>
                </a:lnTo>
                <a:lnTo>
                  <a:pt x="115153" y="2331"/>
                </a:lnTo>
                <a:lnTo>
                  <a:pt x="117981" y="1339"/>
                </a:lnTo>
                <a:lnTo>
                  <a:pt x="124033" y="1339"/>
                </a:lnTo>
                <a:lnTo>
                  <a:pt x="125570" y="1438"/>
                </a:lnTo>
                <a:lnTo>
                  <a:pt x="126365" y="1637"/>
                </a:lnTo>
                <a:lnTo>
                  <a:pt x="126365" y="5953"/>
                </a:lnTo>
                <a:lnTo>
                  <a:pt x="120163" y="5953"/>
                </a:lnTo>
                <a:lnTo>
                  <a:pt x="118576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4" y="10417"/>
                </a:lnTo>
                <a:lnTo>
                  <a:pt x="116244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80" y="18901"/>
                </a:lnTo>
                <a:lnTo>
                  <a:pt x="133880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5" y="6548"/>
                </a:moveTo>
                <a:lnTo>
                  <a:pt x="125670" y="6349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3" y="5953"/>
                </a:lnTo>
                <a:lnTo>
                  <a:pt x="126365" y="5953"/>
                </a:lnTo>
                <a:lnTo>
                  <a:pt x="126365" y="6548"/>
                </a:lnTo>
                <a:close/>
              </a:path>
              <a:path w="314959" h="66675">
                <a:moveTo>
                  <a:pt x="125174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4" y="18901"/>
                </a:lnTo>
                <a:lnTo>
                  <a:pt x="125174" y="23663"/>
                </a:lnTo>
                <a:close/>
              </a:path>
              <a:path w="314959" h="66675">
                <a:moveTo>
                  <a:pt x="148763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3" y="18901"/>
                </a:lnTo>
                <a:lnTo>
                  <a:pt x="148763" y="23663"/>
                </a:lnTo>
                <a:close/>
              </a:path>
              <a:path w="314959" h="66675">
                <a:moveTo>
                  <a:pt x="116244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4" y="23663"/>
                </a:lnTo>
                <a:lnTo>
                  <a:pt x="116244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2" y="64492"/>
                </a:lnTo>
                <a:lnTo>
                  <a:pt x="135963" y="63102"/>
                </a:lnTo>
                <a:lnTo>
                  <a:pt x="134574" y="61713"/>
                </a:lnTo>
                <a:lnTo>
                  <a:pt x="133975" y="59531"/>
                </a:lnTo>
                <a:lnTo>
                  <a:pt x="133880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9" y="60225"/>
                </a:lnTo>
                <a:lnTo>
                  <a:pt x="142760" y="60572"/>
                </a:lnTo>
                <a:lnTo>
                  <a:pt x="148763" y="60572"/>
                </a:lnTo>
                <a:lnTo>
                  <a:pt x="148763" y="65037"/>
                </a:lnTo>
                <a:lnTo>
                  <a:pt x="147969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3" y="60572"/>
                </a:moveTo>
                <a:lnTo>
                  <a:pt x="146233" y="60572"/>
                </a:lnTo>
                <a:lnTo>
                  <a:pt x="148763" y="60275"/>
                </a:lnTo>
                <a:lnTo>
                  <a:pt x="148763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2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6" y="18305"/>
                </a:lnTo>
                <a:lnTo>
                  <a:pt x="173912" y="17561"/>
                </a:lnTo>
                <a:lnTo>
                  <a:pt x="180461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30" y="22324"/>
                </a:lnTo>
                <a:lnTo>
                  <a:pt x="168207" y="23861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50" y="26491"/>
                </a:moveTo>
                <a:lnTo>
                  <a:pt x="190382" y="26491"/>
                </a:lnTo>
                <a:lnTo>
                  <a:pt x="191819" y="23713"/>
                </a:lnTo>
                <a:lnTo>
                  <a:pt x="191916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5" y="18355"/>
                </a:lnTo>
                <a:lnTo>
                  <a:pt x="201842" y="17561"/>
                </a:lnTo>
                <a:lnTo>
                  <a:pt x="210177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3" y="23713"/>
                </a:lnTo>
                <a:lnTo>
                  <a:pt x="194550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5" y="18901"/>
                </a:lnTo>
                <a:lnTo>
                  <a:pt x="162105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9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8" y="25300"/>
                </a:lnTo>
                <a:lnTo>
                  <a:pt x="181800" y="23316"/>
                </a:lnTo>
                <a:lnTo>
                  <a:pt x="179369" y="22324"/>
                </a:lnTo>
                <a:lnTo>
                  <a:pt x="188522" y="22324"/>
                </a:lnTo>
                <a:lnTo>
                  <a:pt x="189452" y="23564"/>
                </a:lnTo>
                <a:lnTo>
                  <a:pt x="189566" y="23861"/>
                </a:lnTo>
                <a:lnTo>
                  <a:pt x="190382" y="26491"/>
                </a:lnTo>
                <a:lnTo>
                  <a:pt x="194550" y="26491"/>
                </a:lnTo>
                <a:lnTo>
                  <a:pt x="192466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2" y="29269"/>
                </a:lnTo>
                <a:lnTo>
                  <a:pt x="213749" y="26789"/>
                </a:lnTo>
                <a:lnTo>
                  <a:pt x="211963" y="25003"/>
                </a:lnTo>
                <a:lnTo>
                  <a:pt x="210276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2" y="27930"/>
                </a:lnTo>
                <a:lnTo>
                  <a:pt x="232348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3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7" y="22324"/>
                </a:lnTo>
                <a:lnTo>
                  <a:pt x="244403" y="22324"/>
                </a:lnTo>
                <a:lnTo>
                  <a:pt x="241426" y="23217"/>
                </a:lnTo>
                <a:lnTo>
                  <a:pt x="239243" y="25003"/>
                </a:lnTo>
                <a:lnTo>
                  <a:pt x="237160" y="26789"/>
                </a:lnTo>
                <a:lnTo>
                  <a:pt x="236069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4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3" y="42713"/>
                </a:lnTo>
                <a:lnTo>
                  <a:pt x="236069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2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6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7" y="22324"/>
                </a:lnTo>
                <a:lnTo>
                  <a:pt x="264495" y="23911"/>
                </a:lnTo>
                <a:lnTo>
                  <a:pt x="265884" y="27433"/>
                </a:lnTo>
                <a:lnTo>
                  <a:pt x="265884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1" y="42763"/>
                </a:lnTo>
                <a:lnTo>
                  <a:pt x="244899" y="43457"/>
                </a:lnTo>
                <a:lnTo>
                  <a:pt x="241327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7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4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8" y="59977"/>
                </a:lnTo>
                <a:lnTo>
                  <a:pt x="258690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4" y="39736"/>
                </a:lnTo>
                <a:lnTo>
                  <a:pt x="265884" y="56703"/>
                </a:lnTo>
                <a:lnTo>
                  <a:pt x="260526" y="56703"/>
                </a:lnTo>
                <a:lnTo>
                  <a:pt x="258244" y="60175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4" y="56703"/>
                </a:lnTo>
                <a:lnTo>
                  <a:pt x="265884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7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7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6" y="36313"/>
                </a:lnTo>
                <a:lnTo>
                  <a:pt x="296374" y="40778"/>
                </a:lnTo>
                <a:lnTo>
                  <a:pt x="299953" y="45541"/>
                </a:lnTo>
                <a:lnTo>
                  <a:pt x="292802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6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3" y="18901"/>
                </a:lnTo>
                <a:lnTo>
                  <a:pt x="299776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2" y="45541"/>
                </a:lnTo>
                <a:lnTo>
                  <a:pt x="299953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24362" y="46405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24361" y="46405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12836" y="4657045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22587" y="51249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22586" y="51249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36251" y="5139540"/>
            <a:ext cx="642620" cy="77470"/>
          </a:xfrm>
          <a:custGeom>
            <a:avLst/>
            <a:gdLst/>
            <a:ahLst/>
            <a:cxnLst/>
            <a:rect l="l" t="t" r="r" b="b"/>
            <a:pathLst>
              <a:path w="642620" h="77470">
                <a:moveTo>
                  <a:pt x="14882" y="64740"/>
                </a:moveTo>
                <a:lnTo>
                  <a:pt x="8781" y="64740"/>
                </a:lnTo>
                <a:lnTo>
                  <a:pt x="9619" y="56945"/>
                </a:lnTo>
                <a:lnTo>
                  <a:pt x="28593" y="15431"/>
                </a:lnTo>
                <a:lnTo>
                  <a:pt x="34379" y="8483"/>
                </a:lnTo>
                <a:lnTo>
                  <a:pt x="0" y="8483"/>
                </a:lnTo>
                <a:lnTo>
                  <a:pt x="0" y="3422"/>
                </a:lnTo>
                <a:lnTo>
                  <a:pt x="40034" y="3422"/>
                </a:lnTo>
                <a:lnTo>
                  <a:pt x="40034" y="8483"/>
                </a:lnTo>
                <a:lnTo>
                  <a:pt x="34677" y="14585"/>
                </a:lnTo>
                <a:lnTo>
                  <a:pt x="29914" y="20984"/>
                </a:lnTo>
                <a:lnTo>
                  <a:pt x="15672" y="56954"/>
                </a:lnTo>
                <a:lnTo>
                  <a:pt x="14882" y="64740"/>
                </a:lnTo>
                <a:close/>
              </a:path>
              <a:path w="642620" h="77470">
                <a:moveTo>
                  <a:pt x="51944" y="64740"/>
                </a:moveTo>
                <a:lnTo>
                  <a:pt x="45098" y="64740"/>
                </a:lnTo>
                <a:lnTo>
                  <a:pt x="62808" y="40927"/>
                </a:lnTo>
                <a:lnTo>
                  <a:pt x="46438" y="18901"/>
                </a:lnTo>
                <a:lnTo>
                  <a:pt x="53433" y="18901"/>
                </a:lnTo>
                <a:lnTo>
                  <a:pt x="66530" y="36313"/>
                </a:lnTo>
                <a:lnTo>
                  <a:pt x="73057" y="36313"/>
                </a:lnTo>
                <a:lnTo>
                  <a:pt x="69655" y="40778"/>
                </a:lnTo>
                <a:lnTo>
                  <a:pt x="73234" y="45541"/>
                </a:lnTo>
                <a:lnTo>
                  <a:pt x="66083" y="45541"/>
                </a:lnTo>
                <a:lnTo>
                  <a:pt x="51944" y="64740"/>
                </a:lnTo>
                <a:close/>
              </a:path>
              <a:path w="642620" h="77470">
                <a:moveTo>
                  <a:pt x="73057" y="36313"/>
                </a:moveTo>
                <a:lnTo>
                  <a:pt x="66530" y="36313"/>
                </a:lnTo>
                <a:lnTo>
                  <a:pt x="79328" y="18901"/>
                </a:lnTo>
                <a:lnTo>
                  <a:pt x="86323" y="18901"/>
                </a:lnTo>
                <a:lnTo>
                  <a:pt x="73057" y="36313"/>
                </a:lnTo>
                <a:close/>
              </a:path>
              <a:path w="642620" h="77470">
                <a:moveTo>
                  <a:pt x="87663" y="64740"/>
                </a:moveTo>
                <a:lnTo>
                  <a:pt x="80519" y="64740"/>
                </a:lnTo>
                <a:lnTo>
                  <a:pt x="66083" y="45541"/>
                </a:lnTo>
                <a:lnTo>
                  <a:pt x="73234" y="45541"/>
                </a:lnTo>
                <a:lnTo>
                  <a:pt x="87663" y="64740"/>
                </a:lnTo>
                <a:close/>
              </a:path>
              <a:path w="642620" h="77470">
                <a:moveTo>
                  <a:pt x="107030" y="64740"/>
                </a:moveTo>
                <a:lnTo>
                  <a:pt x="100928" y="64740"/>
                </a:lnTo>
                <a:lnTo>
                  <a:pt x="101767" y="56945"/>
                </a:lnTo>
                <a:lnTo>
                  <a:pt x="120741" y="15431"/>
                </a:lnTo>
                <a:lnTo>
                  <a:pt x="126526" y="8483"/>
                </a:lnTo>
                <a:lnTo>
                  <a:pt x="92147" y="8483"/>
                </a:lnTo>
                <a:lnTo>
                  <a:pt x="92147" y="3422"/>
                </a:lnTo>
                <a:lnTo>
                  <a:pt x="132181" y="3422"/>
                </a:lnTo>
                <a:lnTo>
                  <a:pt x="132181" y="8483"/>
                </a:lnTo>
                <a:lnTo>
                  <a:pt x="126824" y="14585"/>
                </a:lnTo>
                <a:lnTo>
                  <a:pt x="122062" y="20984"/>
                </a:lnTo>
                <a:lnTo>
                  <a:pt x="107819" y="56954"/>
                </a:lnTo>
                <a:lnTo>
                  <a:pt x="107030" y="64740"/>
                </a:lnTo>
                <a:close/>
              </a:path>
              <a:path w="642620" h="77470">
                <a:moveTo>
                  <a:pt x="191548" y="66079"/>
                </a:moveTo>
                <a:lnTo>
                  <a:pt x="180039" y="66079"/>
                </a:lnTo>
                <a:lnTo>
                  <a:pt x="174780" y="63797"/>
                </a:lnTo>
                <a:lnTo>
                  <a:pt x="170712" y="59233"/>
                </a:lnTo>
                <a:lnTo>
                  <a:pt x="166743" y="54669"/>
                </a:lnTo>
                <a:lnTo>
                  <a:pt x="164759" y="48865"/>
                </a:lnTo>
                <a:lnTo>
                  <a:pt x="164759" y="34776"/>
                </a:lnTo>
                <a:lnTo>
                  <a:pt x="166743" y="28971"/>
                </a:lnTo>
                <a:lnTo>
                  <a:pt x="174681" y="19843"/>
                </a:lnTo>
                <a:lnTo>
                  <a:pt x="179939" y="17561"/>
                </a:lnTo>
                <a:lnTo>
                  <a:pt x="191845" y="17561"/>
                </a:lnTo>
                <a:lnTo>
                  <a:pt x="196112" y="18950"/>
                </a:lnTo>
                <a:lnTo>
                  <a:pt x="199988" y="22324"/>
                </a:lnTo>
                <a:lnTo>
                  <a:pt x="181626" y="22324"/>
                </a:lnTo>
                <a:lnTo>
                  <a:pt x="177707" y="24209"/>
                </a:lnTo>
                <a:lnTo>
                  <a:pt x="174731" y="27979"/>
                </a:lnTo>
                <a:lnTo>
                  <a:pt x="171853" y="31749"/>
                </a:lnTo>
                <a:lnTo>
                  <a:pt x="170414" y="36363"/>
                </a:lnTo>
                <a:lnTo>
                  <a:pt x="170414" y="47277"/>
                </a:lnTo>
                <a:lnTo>
                  <a:pt x="171853" y="51891"/>
                </a:lnTo>
                <a:lnTo>
                  <a:pt x="174731" y="55661"/>
                </a:lnTo>
                <a:lnTo>
                  <a:pt x="177707" y="59431"/>
                </a:lnTo>
                <a:lnTo>
                  <a:pt x="181626" y="61317"/>
                </a:lnTo>
                <a:lnTo>
                  <a:pt x="199301" y="61317"/>
                </a:lnTo>
                <a:lnTo>
                  <a:pt x="195765" y="64541"/>
                </a:lnTo>
                <a:lnTo>
                  <a:pt x="191548" y="66079"/>
                </a:lnTo>
                <a:close/>
              </a:path>
              <a:path w="642620" h="77470">
                <a:moveTo>
                  <a:pt x="205091" y="33337"/>
                </a:moveTo>
                <a:lnTo>
                  <a:pt x="199435" y="33337"/>
                </a:lnTo>
                <a:lnTo>
                  <a:pt x="198642" y="29666"/>
                </a:lnTo>
                <a:lnTo>
                  <a:pt x="197153" y="26937"/>
                </a:lnTo>
                <a:lnTo>
                  <a:pt x="194971" y="25151"/>
                </a:lnTo>
                <a:lnTo>
                  <a:pt x="192788" y="23266"/>
                </a:lnTo>
                <a:lnTo>
                  <a:pt x="189960" y="22324"/>
                </a:lnTo>
                <a:lnTo>
                  <a:pt x="199988" y="22324"/>
                </a:lnTo>
                <a:lnTo>
                  <a:pt x="202561" y="24506"/>
                </a:lnTo>
                <a:lnTo>
                  <a:pt x="204496" y="28376"/>
                </a:lnTo>
                <a:lnTo>
                  <a:pt x="205091" y="33337"/>
                </a:lnTo>
                <a:close/>
              </a:path>
              <a:path w="642620" h="77470">
                <a:moveTo>
                  <a:pt x="199301" y="61317"/>
                </a:moveTo>
                <a:lnTo>
                  <a:pt x="189861" y="61317"/>
                </a:lnTo>
                <a:lnTo>
                  <a:pt x="192788" y="60126"/>
                </a:lnTo>
                <a:lnTo>
                  <a:pt x="195268" y="57745"/>
                </a:lnTo>
                <a:lnTo>
                  <a:pt x="197848" y="55363"/>
                </a:lnTo>
                <a:lnTo>
                  <a:pt x="199386" y="52238"/>
                </a:lnTo>
                <a:lnTo>
                  <a:pt x="199882" y="48368"/>
                </a:lnTo>
                <a:lnTo>
                  <a:pt x="205389" y="48368"/>
                </a:lnTo>
                <a:lnTo>
                  <a:pt x="204595" y="54024"/>
                </a:lnTo>
                <a:lnTo>
                  <a:pt x="202511" y="58390"/>
                </a:lnTo>
                <a:lnTo>
                  <a:pt x="199301" y="61317"/>
                </a:lnTo>
                <a:close/>
              </a:path>
              <a:path w="642620" h="77470">
                <a:moveTo>
                  <a:pt x="237070" y="66079"/>
                </a:moveTo>
                <a:lnTo>
                  <a:pt x="226156" y="66079"/>
                </a:lnTo>
                <a:lnTo>
                  <a:pt x="220897" y="63797"/>
                </a:lnTo>
                <a:lnTo>
                  <a:pt x="216829" y="59233"/>
                </a:lnTo>
                <a:lnTo>
                  <a:pt x="212860" y="54669"/>
                </a:lnTo>
                <a:lnTo>
                  <a:pt x="210876" y="48865"/>
                </a:lnTo>
                <a:lnTo>
                  <a:pt x="210876" y="34776"/>
                </a:lnTo>
                <a:lnTo>
                  <a:pt x="212860" y="28971"/>
                </a:lnTo>
                <a:lnTo>
                  <a:pt x="220798" y="19843"/>
                </a:lnTo>
                <a:lnTo>
                  <a:pt x="226056" y="17561"/>
                </a:lnTo>
                <a:lnTo>
                  <a:pt x="239153" y="17561"/>
                </a:lnTo>
                <a:lnTo>
                  <a:pt x="244411" y="19843"/>
                </a:lnTo>
                <a:lnTo>
                  <a:pt x="246569" y="22324"/>
                </a:lnTo>
                <a:lnTo>
                  <a:pt x="227693" y="22324"/>
                </a:lnTo>
                <a:lnTo>
                  <a:pt x="223824" y="24209"/>
                </a:lnTo>
                <a:lnTo>
                  <a:pt x="220734" y="28128"/>
                </a:lnTo>
                <a:lnTo>
                  <a:pt x="217970" y="31749"/>
                </a:lnTo>
                <a:lnTo>
                  <a:pt x="216531" y="36363"/>
                </a:lnTo>
                <a:lnTo>
                  <a:pt x="216531" y="47277"/>
                </a:lnTo>
                <a:lnTo>
                  <a:pt x="217970" y="51891"/>
                </a:lnTo>
                <a:lnTo>
                  <a:pt x="220848" y="55661"/>
                </a:lnTo>
                <a:lnTo>
                  <a:pt x="223824" y="59431"/>
                </a:lnTo>
                <a:lnTo>
                  <a:pt x="227743" y="61317"/>
                </a:lnTo>
                <a:lnTo>
                  <a:pt x="246562" y="61317"/>
                </a:lnTo>
                <a:lnTo>
                  <a:pt x="244362" y="62805"/>
                </a:lnTo>
                <a:lnTo>
                  <a:pt x="240988" y="64988"/>
                </a:lnTo>
                <a:lnTo>
                  <a:pt x="237070" y="66079"/>
                </a:lnTo>
                <a:close/>
              </a:path>
              <a:path w="642620" h="77470">
                <a:moveTo>
                  <a:pt x="246562" y="61317"/>
                </a:moveTo>
                <a:lnTo>
                  <a:pt x="237467" y="61317"/>
                </a:lnTo>
                <a:lnTo>
                  <a:pt x="241336" y="59431"/>
                </a:lnTo>
                <a:lnTo>
                  <a:pt x="247190" y="51792"/>
                </a:lnTo>
                <a:lnTo>
                  <a:pt x="248646" y="47277"/>
                </a:lnTo>
                <a:lnTo>
                  <a:pt x="248645" y="36363"/>
                </a:lnTo>
                <a:lnTo>
                  <a:pt x="247190" y="31898"/>
                </a:lnTo>
                <a:lnTo>
                  <a:pt x="244103" y="27979"/>
                </a:lnTo>
                <a:lnTo>
                  <a:pt x="241336" y="24258"/>
                </a:lnTo>
                <a:lnTo>
                  <a:pt x="237417" y="22324"/>
                </a:lnTo>
                <a:lnTo>
                  <a:pt x="246569" y="22324"/>
                </a:lnTo>
                <a:lnTo>
                  <a:pt x="252350" y="28971"/>
                </a:lnTo>
                <a:lnTo>
                  <a:pt x="254334" y="34776"/>
                </a:lnTo>
                <a:lnTo>
                  <a:pt x="254334" y="46087"/>
                </a:lnTo>
                <a:lnTo>
                  <a:pt x="253491" y="50105"/>
                </a:lnTo>
                <a:lnTo>
                  <a:pt x="251804" y="53875"/>
                </a:lnTo>
                <a:lnTo>
                  <a:pt x="250216" y="57546"/>
                </a:lnTo>
                <a:lnTo>
                  <a:pt x="247736" y="60523"/>
                </a:lnTo>
                <a:lnTo>
                  <a:pt x="246562" y="61317"/>
                </a:lnTo>
                <a:close/>
              </a:path>
              <a:path w="642620" h="77470">
                <a:moveTo>
                  <a:pt x="271781" y="26789"/>
                </a:moveTo>
                <a:lnTo>
                  <a:pt x="268327" y="26789"/>
                </a:lnTo>
                <a:lnTo>
                  <a:pt x="269418" y="24110"/>
                </a:lnTo>
                <a:lnTo>
                  <a:pt x="271303" y="21927"/>
                </a:lnTo>
                <a:lnTo>
                  <a:pt x="273983" y="20240"/>
                </a:lnTo>
                <a:lnTo>
                  <a:pt x="276661" y="18454"/>
                </a:lnTo>
                <a:lnTo>
                  <a:pt x="279687" y="17561"/>
                </a:lnTo>
                <a:lnTo>
                  <a:pt x="288915" y="17561"/>
                </a:lnTo>
                <a:lnTo>
                  <a:pt x="293132" y="19000"/>
                </a:lnTo>
                <a:lnTo>
                  <a:pt x="296127" y="22324"/>
                </a:lnTo>
                <a:lnTo>
                  <a:pt x="279539" y="22324"/>
                </a:lnTo>
                <a:lnTo>
                  <a:pt x="276859" y="23068"/>
                </a:lnTo>
                <a:lnTo>
                  <a:pt x="274578" y="24556"/>
                </a:lnTo>
                <a:lnTo>
                  <a:pt x="272395" y="26044"/>
                </a:lnTo>
                <a:lnTo>
                  <a:pt x="271781" y="26789"/>
                </a:lnTo>
                <a:close/>
              </a:path>
              <a:path w="642620" h="77470">
                <a:moveTo>
                  <a:pt x="268178" y="64740"/>
                </a:moveTo>
                <a:lnTo>
                  <a:pt x="262522" y="64740"/>
                </a:lnTo>
                <a:lnTo>
                  <a:pt x="262522" y="18901"/>
                </a:lnTo>
                <a:lnTo>
                  <a:pt x="268178" y="18901"/>
                </a:lnTo>
                <a:lnTo>
                  <a:pt x="268178" y="26789"/>
                </a:lnTo>
                <a:lnTo>
                  <a:pt x="271781" y="26789"/>
                </a:lnTo>
                <a:lnTo>
                  <a:pt x="270758" y="28029"/>
                </a:lnTo>
                <a:lnTo>
                  <a:pt x="269666" y="30509"/>
                </a:lnTo>
                <a:lnTo>
                  <a:pt x="268674" y="32990"/>
                </a:lnTo>
                <a:lnTo>
                  <a:pt x="268178" y="35470"/>
                </a:lnTo>
                <a:lnTo>
                  <a:pt x="268178" y="64740"/>
                </a:lnTo>
                <a:close/>
              </a:path>
              <a:path w="642620" h="77470">
                <a:moveTo>
                  <a:pt x="299730" y="64740"/>
                </a:moveTo>
                <a:lnTo>
                  <a:pt x="294223" y="64740"/>
                </a:lnTo>
                <a:lnTo>
                  <a:pt x="294223" y="31352"/>
                </a:lnTo>
                <a:lnTo>
                  <a:pt x="293231" y="28029"/>
                </a:lnTo>
                <a:lnTo>
                  <a:pt x="291247" y="25747"/>
                </a:lnTo>
                <a:lnTo>
                  <a:pt x="289361" y="23465"/>
                </a:lnTo>
                <a:lnTo>
                  <a:pt x="286484" y="22324"/>
                </a:lnTo>
                <a:lnTo>
                  <a:pt x="296127" y="22324"/>
                </a:lnTo>
                <a:lnTo>
                  <a:pt x="298390" y="24754"/>
                </a:lnTo>
                <a:lnTo>
                  <a:pt x="299730" y="29071"/>
                </a:lnTo>
                <a:lnTo>
                  <a:pt x="299730" y="64740"/>
                </a:lnTo>
                <a:close/>
              </a:path>
              <a:path w="642620" h="77470">
                <a:moveTo>
                  <a:pt x="328849" y="64740"/>
                </a:moveTo>
                <a:lnTo>
                  <a:pt x="322895" y="64740"/>
                </a:lnTo>
                <a:lnTo>
                  <a:pt x="305185" y="18901"/>
                </a:lnTo>
                <a:lnTo>
                  <a:pt x="311436" y="18901"/>
                </a:lnTo>
                <a:lnTo>
                  <a:pt x="325872" y="59084"/>
                </a:lnTo>
                <a:lnTo>
                  <a:pt x="330960" y="59084"/>
                </a:lnTo>
                <a:lnTo>
                  <a:pt x="328849" y="64740"/>
                </a:lnTo>
                <a:close/>
              </a:path>
              <a:path w="642620" h="77470">
                <a:moveTo>
                  <a:pt x="330960" y="59084"/>
                </a:moveTo>
                <a:lnTo>
                  <a:pt x="326021" y="59084"/>
                </a:lnTo>
                <a:lnTo>
                  <a:pt x="340159" y="18901"/>
                </a:lnTo>
                <a:lnTo>
                  <a:pt x="345964" y="18901"/>
                </a:lnTo>
                <a:lnTo>
                  <a:pt x="330960" y="59084"/>
                </a:lnTo>
                <a:close/>
              </a:path>
              <a:path w="642620" h="77470">
                <a:moveTo>
                  <a:pt x="354350" y="76943"/>
                </a:moveTo>
                <a:lnTo>
                  <a:pt x="354350" y="73074"/>
                </a:lnTo>
                <a:lnTo>
                  <a:pt x="355639" y="72578"/>
                </a:lnTo>
                <a:lnTo>
                  <a:pt x="356631" y="71536"/>
                </a:lnTo>
                <a:lnTo>
                  <a:pt x="357326" y="69949"/>
                </a:lnTo>
                <a:lnTo>
                  <a:pt x="358120" y="68460"/>
                </a:lnTo>
                <a:lnTo>
                  <a:pt x="358517" y="66873"/>
                </a:lnTo>
                <a:lnTo>
                  <a:pt x="358517" y="64740"/>
                </a:lnTo>
                <a:lnTo>
                  <a:pt x="354796" y="64740"/>
                </a:lnTo>
                <a:lnTo>
                  <a:pt x="354796" y="55363"/>
                </a:lnTo>
                <a:lnTo>
                  <a:pt x="362237" y="55363"/>
                </a:lnTo>
                <a:lnTo>
                  <a:pt x="362237" y="67617"/>
                </a:lnTo>
                <a:lnTo>
                  <a:pt x="361543" y="70048"/>
                </a:lnTo>
                <a:lnTo>
                  <a:pt x="360153" y="72330"/>
                </a:lnTo>
                <a:lnTo>
                  <a:pt x="358864" y="74612"/>
                </a:lnTo>
                <a:lnTo>
                  <a:pt x="356929" y="76150"/>
                </a:lnTo>
                <a:lnTo>
                  <a:pt x="354350" y="76943"/>
                </a:lnTo>
                <a:close/>
              </a:path>
              <a:path w="642620" h="77470">
                <a:moveTo>
                  <a:pt x="426888" y="66079"/>
                </a:moveTo>
                <a:lnTo>
                  <a:pt x="412898" y="66079"/>
                </a:lnTo>
                <a:lnTo>
                  <a:pt x="407292" y="63499"/>
                </a:lnTo>
                <a:lnTo>
                  <a:pt x="399107" y="24060"/>
                </a:lnTo>
                <a:lnTo>
                  <a:pt x="400992" y="16569"/>
                </a:lnTo>
                <a:lnTo>
                  <a:pt x="408533" y="4861"/>
                </a:lnTo>
                <a:lnTo>
                  <a:pt x="414039" y="1934"/>
                </a:lnTo>
                <a:lnTo>
                  <a:pt x="427037" y="1934"/>
                </a:lnTo>
                <a:lnTo>
                  <a:pt x="431501" y="3373"/>
                </a:lnTo>
                <a:lnTo>
                  <a:pt x="435187" y="6697"/>
                </a:lnTo>
                <a:lnTo>
                  <a:pt x="416222" y="6697"/>
                </a:lnTo>
                <a:lnTo>
                  <a:pt x="411956" y="9128"/>
                </a:lnTo>
                <a:lnTo>
                  <a:pt x="409078" y="13989"/>
                </a:lnTo>
                <a:lnTo>
                  <a:pt x="406201" y="18752"/>
                </a:lnTo>
                <a:lnTo>
                  <a:pt x="404846" y="25201"/>
                </a:lnTo>
                <a:lnTo>
                  <a:pt x="404763" y="34528"/>
                </a:lnTo>
                <a:lnTo>
                  <a:pt x="409113" y="34528"/>
                </a:lnTo>
                <a:lnTo>
                  <a:pt x="407243" y="36462"/>
                </a:lnTo>
                <a:lnTo>
                  <a:pt x="405804" y="40431"/>
                </a:lnTo>
                <a:lnTo>
                  <a:pt x="405804" y="50353"/>
                </a:lnTo>
                <a:lnTo>
                  <a:pt x="407144" y="54272"/>
                </a:lnTo>
                <a:lnTo>
                  <a:pt x="409822" y="57149"/>
                </a:lnTo>
                <a:lnTo>
                  <a:pt x="412601" y="59927"/>
                </a:lnTo>
                <a:lnTo>
                  <a:pt x="416420" y="61317"/>
                </a:lnTo>
                <a:lnTo>
                  <a:pt x="434677" y="61317"/>
                </a:lnTo>
                <a:lnTo>
                  <a:pt x="431898" y="64095"/>
                </a:lnTo>
                <a:lnTo>
                  <a:pt x="426888" y="66079"/>
                </a:lnTo>
                <a:close/>
              </a:path>
              <a:path w="642620" h="77470">
                <a:moveTo>
                  <a:pt x="440332" y="18305"/>
                </a:moveTo>
                <a:lnTo>
                  <a:pt x="434825" y="18305"/>
                </a:lnTo>
                <a:lnTo>
                  <a:pt x="434329" y="14833"/>
                </a:lnTo>
                <a:lnTo>
                  <a:pt x="432940" y="12055"/>
                </a:lnTo>
                <a:lnTo>
                  <a:pt x="430658" y="9971"/>
                </a:lnTo>
                <a:lnTo>
                  <a:pt x="428376" y="7788"/>
                </a:lnTo>
                <a:lnTo>
                  <a:pt x="425449" y="6697"/>
                </a:lnTo>
                <a:lnTo>
                  <a:pt x="435187" y="6697"/>
                </a:lnTo>
                <a:lnTo>
                  <a:pt x="437851" y="9028"/>
                </a:lnTo>
                <a:lnTo>
                  <a:pt x="439736" y="13047"/>
                </a:lnTo>
                <a:lnTo>
                  <a:pt x="440332" y="18305"/>
                </a:lnTo>
                <a:close/>
              </a:path>
              <a:path w="642620" h="77470">
                <a:moveTo>
                  <a:pt x="409113" y="34528"/>
                </a:moveTo>
                <a:lnTo>
                  <a:pt x="404911" y="34528"/>
                </a:lnTo>
                <a:lnTo>
                  <a:pt x="406399" y="31352"/>
                </a:lnTo>
                <a:lnTo>
                  <a:pt x="408632" y="28872"/>
                </a:lnTo>
                <a:lnTo>
                  <a:pt x="411608" y="27086"/>
                </a:lnTo>
                <a:lnTo>
                  <a:pt x="414684" y="25201"/>
                </a:lnTo>
                <a:lnTo>
                  <a:pt x="417959" y="24258"/>
                </a:lnTo>
                <a:lnTo>
                  <a:pt x="427484" y="24258"/>
                </a:lnTo>
                <a:lnTo>
                  <a:pt x="432395" y="26193"/>
                </a:lnTo>
                <a:lnTo>
                  <a:pt x="435150" y="29021"/>
                </a:lnTo>
                <a:lnTo>
                  <a:pt x="416718" y="29021"/>
                </a:lnTo>
                <a:lnTo>
                  <a:pt x="412997" y="30509"/>
                </a:lnTo>
                <a:lnTo>
                  <a:pt x="409113" y="34528"/>
                </a:lnTo>
                <a:close/>
              </a:path>
              <a:path w="642620" h="77470">
                <a:moveTo>
                  <a:pt x="434677" y="61317"/>
                </a:moveTo>
                <a:lnTo>
                  <a:pt x="425648" y="61317"/>
                </a:lnTo>
                <a:lnTo>
                  <a:pt x="429220" y="59779"/>
                </a:lnTo>
                <a:lnTo>
                  <a:pt x="434875" y="53528"/>
                </a:lnTo>
                <a:lnTo>
                  <a:pt x="436314" y="49758"/>
                </a:lnTo>
                <a:lnTo>
                  <a:pt x="436244" y="40431"/>
                </a:lnTo>
                <a:lnTo>
                  <a:pt x="434924" y="36710"/>
                </a:lnTo>
                <a:lnTo>
                  <a:pt x="432147" y="33635"/>
                </a:lnTo>
                <a:lnTo>
                  <a:pt x="429468" y="30559"/>
                </a:lnTo>
                <a:lnTo>
                  <a:pt x="425846" y="29021"/>
                </a:lnTo>
                <a:lnTo>
                  <a:pt x="435150" y="29021"/>
                </a:lnTo>
                <a:lnTo>
                  <a:pt x="436661" y="30559"/>
                </a:lnTo>
                <a:lnTo>
                  <a:pt x="440035" y="33932"/>
                </a:lnTo>
                <a:lnTo>
                  <a:pt x="441969" y="38893"/>
                </a:lnTo>
                <a:lnTo>
                  <a:pt x="441969" y="51097"/>
                </a:lnTo>
                <a:lnTo>
                  <a:pt x="439936" y="56157"/>
                </a:lnTo>
                <a:lnTo>
                  <a:pt x="435867" y="60126"/>
                </a:lnTo>
                <a:lnTo>
                  <a:pt x="434677" y="61317"/>
                </a:lnTo>
                <a:close/>
              </a:path>
              <a:path w="642620" h="77470">
                <a:moveTo>
                  <a:pt x="490788" y="49261"/>
                </a:moveTo>
                <a:lnTo>
                  <a:pt x="447628" y="49261"/>
                </a:lnTo>
                <a:lnTo>
                  <a:pt x="447628" y="43904"/>
                </a:lnTo>
                <a:lnTo>
                  <a:pt x="476351" y="2530"/>
                </a:lnTo>
                <a:lnTo>
                  <a:pt x="481412" y="2530"/>
                </a:lnTo>
                <a:lnTo>
                  <a:pt x="481412" y="10715"/>
                </a:lnTo>
                <a:lnTo>
                  <a:pt x="476203" y="10715"/>
                </a:lnTo>
                <a:lnTo>
                  <a:pt x="452689" y="44499"/>
                </a:lnTo>
                <a:lnTo>
                  <a:pt x="490788" y="44499"/>
                </a:lnTo>
                <a:lnTo>
                  <a:pt x="490788" y="49261"/>
                </a:lnTo>
                <a:close/>
              </a:path>
              <a:path w="642620" h="77470">
                <a:moveTo>
                  <a:pt x="481412" y="44499"/>
                </a:moveTo>
                <a:lnTo>
                  <a:pt x="476351" y="44499"/>
                </a:lnTo>
                <a:lnTo>
                  <a:pt x="476351" y="10715"/>
                </a:lnTo>
                <a:lnTo>
                  <a:pt x="481412" y="10715"/>
                </a:lnTo>
                <a:lnTo>
                  <a:pt x="481412" y="44499"/>
                </a:lnTo>
                <a:close/>
              </a:path>
              <a:path w="642620" h="77470">
                <a:moveTo>
                  <a:pt x="481412" y="64740"/>
                </a:moveTo>
                <a:lnTo>
                  <a:pt x="476351" y="64740"/>
                </a:lnTo>
                <a:lnTo>
                  <a:pt x="476351" y="49261"/>
                </a:lnTo>
                <a:lnTo>
                  <a:pt x="481412" y="49261"/>
                </a:lnTo>
                <a:lnTo>
                  <a:pt x="481412" y="64740"/>
                </a:lnTo>
                <a:close/>
              </a:path>
              <a:path w="642620" h="77470">
                <a:moveTo>
                  <a:pt x="502549" y="76943"/>
                </a:moveTo>
                <a:lnTo>
                  <a:pt x="502549" y="73074"/>
                </a:lnTo>
                <a:lnTo>
                  <a:pt x="503839" y="72578"/>
                </a:lnTo>
                <a:lnTo>
                  <a:pt x="504831" y="71536"/>
                </a:lnTo>
                <a:lnTo>
                  <a:pt x="505525" y="69949"/>
                </a:lnTo>
                <a:lnTo>
                  <a:pt x="506320" y="68460"/>
                </a:lnTo>
                <a:lnTo>
                  <a:pt x="506716" y="66873"/>
                </a:lnTo>
                <a:lnTo>
                  <a:pt x="506716" y="64740"/>
                </a:lnTo>
                <a:lnTo>
                  <a:pt x="502996" y="64740"/>
                </a:lnTo>
                <a:lnTo>
                  <a:pt x="502996" y="55363"/>
                </a:lnTo>
                <a:lnTo>
                  <a:pt x="510437" y="55363"/>
                </a:lnTo>
                <a:lnTo>
                  <a:pt x="510437" y="67617"/>
                </a:lnTo>
                <a:lnTo>
                  <a:pt x="509742" y="70048"/>
                </a:lnTo>
                <a:lnTo>
                  <a:pt x="508353" y="72330"/>
                </a:lnTo>
                <a:lnTo>
                  <a:pt x="507064" y="74612"/>
                </a:lnTo>
                <a:lnTo>
                  <a:pt x="505129" y="76150"/>
                </a:lnTo>
                <a:lnTo>
                  <a:pt x="502549" y="76943"/>
                </a:lnTo>
                <a:close/>
              </a:path>
              <a:path w="642620" h="77470">
                <a:moveTo>
                  <a:pt x="547307" y="66079"/>
                </a:moveTo>
                <a:lnTo>
                  <a:pt x="542544" y="66079"/>
                </a:lnTo>
                <a:lnTo>
                  <a:pt x="569929" y="0"/>
                </a:lnTo>
                <a:lnTo>
                  <a:pt x="574542" y="0"/>
                </a:lnTo>
                <a:lnTo>
                  <a:pt x="547307" y="66079"/>
                </a:lnTo>
                <a:close/>
              </a:path>
              <a:path w="642620" h="77470">
                <a:moveTo>
                  <a:pt x="608277" y="24110"/>
                </a:moveTo>
                <a:lnTo>
                  <a:pt x="602771" y="24110"/>
                </a:lnTo>
                <a:lnTo>
                  <a:pt x="602771" y="16767"/>
                </a:lnTo>
                <a:lnTo>
                  <a:pt x="604457" y="11608"/>
                </a:lnTo>
                <a:lnTo>
                  <a:pt x="607830" y="7739"/>
                </a:lnTo>
                <a:lnTo>
                  <a:pt x="611303" y="3869"/>
                </a:lnTo>
                <a:lnTo>
                  <a:pt x="616214" y="1934"/>
                </a:lnTo>
                <a:lnTo>
                  <a:pt x="628419" y="1934"/>
                </a:lnTo>
                <a:lnTo>
                  <a:pt x="633081" y="3522"/>
                </a:lnTo>
                <a:lnTo>
                  <a:pt x="636554" y="6697"/>
                </a:lnTo>
                <a:lnTo>
                  <a:pt x="618050" y="6697"/>
                </a:lnTo>
                <a:lnTo>
                  <a:pt x="614627" y="8135"/>
                </a:lnTo>
                <a:lnTo>
                  <a:pt x="609765" y="13791"/>
                </a:lnTo>
                <a:lnTo>
                  <a:pt x="608475" y="17710"/>
                </a:lnTo>
                <a:lnTo>
                  <a:pt x="608277" y="22770"/>
                </a:lnTo>
                <a:lnTo>
                  <a:pt x="608277" y="24110"/>
                </a:lnTo>
                <a:close/>
              </a:path>
              <a:path w="642620" h="77470">
                <a:moveTo>
                  <a:pt x="642210" y="64740"/>
                </a:moveTo>
                <a:lnTo>
                  <a:pt x="601282" y="64740"/>
                </a:lnTo>
                <a:lnTo>
                  <a:pt x="601282" y="60175"/>
                </a:lnTo>
                <a:lnTo>
                  <a:pt x="625640" y="36065"/>
                </a:lnTo>
                <a:lnTo>
                  <a:pt x="630155" y="32493"/>
                </a:lnTo>
                <a:lnTo>
                  <a:pt x="632536" y="29616"/>
                </a:lnTo>
                <a:lnTo>
                  <a:pt x="635017" y="26739"/>
                </a:lnTo>
                <a:lnTo>
                  <a:pt x="636257" y="23365"/>
                </a:lnTo>
                <a:lnTo>
                  <a:pt x="636257" y="15726"/>
                </a:lnTo>
                <a:lnTo>
                  <a:pt x="634967" y="12650"/>
                </a:lnTo>
                <a:lnTo>
                  <a:pt x="629807" y="7887"/>
                </a:lnTo>
                <a:lnTo>
                  <a:pt x="626483" y="6697"/>
                </a:lnTo>
                <a:lnTo>
                  <a:pt x="636554" y="6697"/>
                </a:lnTo>
                <a:lnTo>
                  <a:pt x="640126" y="9872"/>
                </a:lnTo>
                <a:lnTo>
                  <a:pt x="641912" y="14138"/>
                </a:lnTo>
                <a:lnTo>
                  <a:pt x="641796" y="24110"/>
                </a:lnTo>
                <a:lnTo>
                  <a:pt x="640573" y="27781"/>
                </a:lnTo>
                <a:lnTo>
                  <a:pt x="635314" y="35222"/>
                </a:lnTo>
                <a:lnTo>
                  <a:pt x="630502" y="39191"/>
                </a:lnTo>
                <a:lnTo>
                  <a:pt x="617901" y="46831"/>
                </a:lnTo>
                <a:lnTo>
                  <a:pt x="613982" y="49758"/>
                </a:lnTo>
                <a:lnTo>
                  <a:pt x="609418" y="54719"/>
                </a:lnTo>
                <a:lnTo>
                  <a:pt x="608029" y="57149"/>
                </a:lnTo>
                <a:lnTo>
                  <a:pt x="607533" y="59531"/>
                </a:lnTo>
                <a:lnTo>
                  <a:pt x="642210" y="59531"/>
                </a:lnTo>
                <a:lnTo>
                  <a:pt x="642210" y="6474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23087" y="11955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23087" y="11955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98314" y="1210114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0" y="64740"/>
                </a:lnTo>
                <a:lnTo>
                  <a:pt x="153570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59" y="14485"/>
                </a:lnTo>
                <a:lnTo>
                  <a:pt x="145781" y="14039"/>
                </a:lnTo>
                <a:lnTo>
                  <a:pt x="147765" y="13245"/>
                </a:lnTo>
                <a:lnTo>
                  <a:pt x="149849" y="12451"/>
                </a:lnTo>
                <a:lnTo>
                  <a:pt x="151388" y="11211"/>
                </a:lnTo>
                <a:lnTo>
                  <a:pt x="152379" y="9524"/>
                </a:lnTo>
                <a:lnTo>
                  <a:pt x="153471" y="7838"/>
                </a:lnTo>
                <a:lnTo>
                  <a:pt x="154215" y="5506"/>
                </a:lnTo>
                <a:lnTo>
                  <a:pt x="154612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3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9245" y="66079"/>
                </a:moveTo>
                <a:lnTo>
                  <a:pt x="245056" y="66079"/>
                </a:lnTo>
                <a:lnTo>
                  <a:pt x="239649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49" y="4613"/>
                </a:lnTo>
                <a:lnTo>
                  <a:pt x="245056" y="1934"/>
                </a:lnTo>
                <a:lnTo>
                  <a:pt x="259245" y="1934"/>
                </a:lnTo>
                <a:lnTo>
                  <a:pt x="264652" y="4663"/>
                </a:lnTo>
                <a:lnTo>
                  <a:pt x="266020" y="6697"/>
                </a:lnTo>
                <a:lnTo>
                  <a:pt x="246793" y="6697"/>
                </a:lnTo>
                <a:lnTo>
                  <a:pt x="242824" y="8979"/>
                </a:lnTo>
                <a:lnTo>
                  <a:pt x="240046" y="13543"/>
                </a:lnTo>
                <a:lnTo>
                  <a:pt x="237367" y="18008"/>
                </a:lnTo>
                <a:lnTo>
                  <a:pt x="236028" y="24804"/>
                </a:lnTo>
                <a:lnTo>
                  <a:pt x="236028" y="43060"/>
                </a:lnTo>
                <a:lnTo>
                  <a:pt x="237367" y="49906"/>
                </a:lnTo>
                <a:lnTo>
                  <a:pt x="242725" y="59034"/>
                </a:lnTo>
                <a:lnTo>
                  <a:pt x="246743" y="61317"/>
                </a:lnTo>
                <a:lnTo>
                  <a:pt x="266080" y="61317"/>
                </a:lnTo>
                <a:lnTo>
                  <a:pt x="264652" y="63400"/>
                </a:lnTo>
                <a:lnTo>
                  <a:pt x="259245" y="66079"/>
                </a:lnTo>
                <a:close/>
              </a:path>
              <a:path w="323850" h="66675">
                <a:moveTo>
                  <a:pt x="266080" y="61317"/>
                </a:moveTo>
                <a:lnTo>
                  <a:pt x="257459" y="61317"/>
                </a:lnTo>
                <a:lnTo>
                  <a:pt x="261477" y="59034"/>
                </a:lnTo>
                <a:lnTo>
                  <a:pt x="266835" y="49906"/>
                </a:lnTo>
                <a:lnTo>
                  <a:pt x="268174" y="43060"/>
                </a:lnTo>
                <a:lnTo>
                  <a:pt x="268155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09" y="6697"/>
                </a:lnTo>
                <a:lnTo>
                  <a:pt x="266020" y="6697"/>
                </a:lnTo>
                <a:lnTo>
                  <a:pt x="271994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4" y="52685"/>
                </a:lnTo>
                <a:lnTo>
                  <a:pt x="266080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1" y="66079"/>
                </a:lnTo>
                <a:lnTo>
                  <a:pt x="289064" y="63400"/>
                </a:lnTo>
                <a:lnTo>
                  <a:pt x="285293" y="58042"/>
                </a:lnTo>
                <a:lnTo>
                  <a:pt x="281622" y="52685"/>
                </a:lnTo>
                <a:lnTo>
                  <a:pt x="279786" y="44697"/>
                </a:lnTo>
                <a:lnTo>
                  <a:pt x="279786" y="23365"/>
                </a:lnTo>
                <a:lnTo>
                  <a:pt x="281622" y="15329"/>
                </a:lnTo>
                <a:lnTo>
                  <a:pt x="285293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8" y="8979"/>
                </a:lnTo>
                <a:lnTo>
                  <a:pt x="289460" y="13543"/>
                </a:lnTo>
                <a:lnTo>
                  <a:pt x="286781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1" y="49906"/>
                </a:lnTo>
                <a:lnTo>
                  <a:pt x="292139" y="59034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1" y="59034"/>
                </a:lnTo>
                <a:lnTo>
                  <a:pt x="316249" y="49906"/>
                </a:lnTo>
                <a:lnTo>
                  <a:pt x="317589" y="43060"/>
                </a:lnTo>
                <a:lnTo>
                  <a:pt x="317569" y="24804"/>
                </a:lnTo>
                <a:lnTo>
                  <a:pt x="316249" y="18107"/>
                </a:lnTo>
                <a:lnTo>
                  <a:pt x="310891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09" y="15577"/>
                </a:lnTo>
                <a:lnTo>
                  <a:pt x="323210" y="23365"/>
                </a:lnTo>
                <a:lnTo>
                  <a:pt x="323233" y="44697"/>
                </a:lnTo>
                <a:lnTo>
                  <a:pt x="321409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24362" y="49900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24361" y="49900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80303" y="5005978"/>
            <a:ext cx="159407" cy="64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24362" y="47711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824361" y="47711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12836" y="4787699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59510" y="473309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239285" y="49057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239285" y="49057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4574" y="619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59510" y="4948067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59535" y="4863742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39285" y="45625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239285" y="45625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49" y="6199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59510" y="4604843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35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279785" y="4583668"/>
            <a:ext cx="797560" cy="343535"/>
          </a:xfrm>
          <a:custGeom>
            <a:avLst/>
            <a:gdLst/>
            <a:ahLst/>
            <a:cxnLst/>
            <a:rect l="l" t="t" r="r" b="b"/>
            <a:pathLst>
              <a:path w="797559" h="343535">
                <a:moveTo>
                  <a:pt x="0" y="0"/>
                </a:moveTo>
                <a:lnTo>
                  <a:pt x="66368" y="779"/>
                </a:lnTo>
                <a:lnTo>
                  <a:pt x="132326" y="3060"/>
                </a:lnTo>
                <a:lnTo>
                  <a:pt x="197463" y="6752"/>
                </a:lnTo>
                <a:lnTo>
                  <a:pt x="261369" y="11769"/>
                </a:lnTo>
                <a:lnTo>
                  <a:pt x="323635" y="18022"/>
                </a:lnTo>
                <a:lnTo>
                  <a:pt x="383850" y="25422"/>
                </a:lnTo>
                <a:lnTo>
                  <a:pt x="441604" y="33881"/>
                </a:lnTo>
                <a:lnTo>
                  <a:pt x="496488" y="43311"/>
                </a:lnTo>
                <a:lnTo>
                  <a:pt x="548092" y="53624"/>
                </a:lnTo>
                <a:lnTo>
                  <a:pt x="596006" y="64732"/>
                </a:lnTo>
                <a:lnTo>
                  <a:pt x="639819" y="76546"/>
                </a:lnTo>
                <a:lnTo>
                  <a:pt x="679122" y="88977"/>
                </a:lnTo>
                <a:lnTo>
                  <a:pt x="742559" y="115341"/>
                </a:lnTo>
                <a:lnTo>
                  <a:pt x="783035" y="143117"/>
                </a:lnTo>
                <a:lnTo>
                  <a:pt x="797273" y="171599"/>
                </a:lnTo>
                <a:lnTo>
                  <a:pt x="793664" y="185884"/>
                </a:lnTo>
                <a:lnTo>
                  <a:pt x="765947" y="214102"/>
                </a:lnTo>
                <a:lnTo>
                  <a:pt x="713634" y="241260"/>
                </a:lnTo>
                <a:lnTo>
                  <a:pt x="640003" y="266653"/>
                </a:lnTo>
                <a:lnTo>
                  <a:pt x="596219" y="278466"/>
                </a:lnTo>
                <a:lnTo>
                  <a:pt x="548336" y="289574"/>
                </a:lnTo>
                <a:lnTo>
                  <a:pt x="496764" y="299887"/>
                </a:lnTo>
                <a:lnTo>
                  <a:pt x="441913" y="309317"/>
                </a:lnTo>
                <a:lnTo>
                  <a:pt x="384194" y="317777"/>
                </a:lnTo>
                <a:lnTo>
                  <a:pt x="324016" y="325177"/>
                </a:lnTo>
                <a:lnTo>
                  <a:pt x="261790" y="331429"/>
                </a:lnTo>
                <a:lnTo>
                  <a:pt x="197925" y="336446"/>
                </a:lnTo>
                <a:lnTo>
                  <a:pt x="132831" y="340139"/>
                </a:lnTo>
                <a:lnTo>
                  <a:pt x="66919" y="342419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22562" y="43005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22562" y="43005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11027" y="4317070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822562" y="44312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822562" y="44312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011027" y="4447724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257710" y="439311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57736" y="4523818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5">
                <a:moveTo>
                  <a:pt x="17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237860" y="42176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237860" y="42176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257711" y="4260068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278285" y="4238668"/>
            <a:ext cx="798830" cy="345440"/>
          </a:xfrm>
          <a:custGeom>
            <a:avLst/>
            <a:gdLst/>
            <a:ahLst/>
            <a:cxnLst/>
            <a:rect l="l" t="t" r="r" b="b"/>
            <a:pathLst>
              <a:path w="798829" h="345439">
                <a:moveTo>
                  <a:pt x="1499" y="344999"/>
                </a:moveTo>
                <a:lnTo>
                  <a:pt x="67870" y="344215"/>
                </a:lnTo>
                <a:lnTo>
                  <a:pt x="133835" y="341923"/>
                </a:lnTo>
                <a:lnTo>
                  <a:pt x="198982" y="338211"/>
                </a:lnTo>
                <a:lnTo>
                  <a:pt x="262901" y="333168"/>
                </a:lnTo>
                <a:lnTo>
                  <a:pt x="325181" y="326882"/>
                </a:lnTo>
                <a:lnTo>
                  <a:pt x="385411" y="319443"/>
                </a:lnTo>
                <a:lnTo>
                  <a:pt x="443180" y="310940"/>
                </a:lnTo>
                <a:lnTo>
                  <a:pt x="498079" y="301460"/>
                </a:lnTo>
                <a:lnTo>
                  <a:pt x="549695" y="291093"/>
                </a:lnTo>
                <a:lnTo>
                  <a:pt x="597619" y="279927"/>
                </a:lnTo>
                <a:lnTo>
                  <a:pt x="641439" y="268051"/>
                </a:lnTo>
                <a:lnTo>
                  <a:pt x="680744" y="255555"/>
                </a:lnTo>
                <a:lnTo>
                  <a:pt x="744169" y="229053"/>
                </a:lnTo>
                <a:lnTo>
                  <a:pt x="784608" y="201131"/>
                </a:lnTo>
                <a:lnTo>
                  <a:pt x="798773" y="172499"/>
                </a:lnTo>
                <a:lnTo>
                  <a:pt x="795117" y="158139"/>
                </a:lnTo>
                <a:lnTo>
                  <a:pt x="767278" y="129774"/>
                </a:lnTo>
                <a:lnTo>
                  <a:pt x="714804" y="102473"/>
                </a:lnTo>
                <a:lnTo>
                  <a:pt x="640979" y="76947"/>
                </a:lnTo>
                <a:lnTo>
                  <a:pt x="597086" y="65071"/>
                </a:lnTo>
                <a:lnTo>
                  <a:pt x="549086" y="53906"/>
                </a:lnTo>
                <a:lnTo>
                  <a:pt x="497390" y="43539"/>
                </a:lnTo>
                <a:lnTo>
                  <a:pt x="442407" y="34059"/>
                </a:lnTo>
                <a:lnTo>
                  <a:pt x="384550" y="25555"/>
                </a:lnTo>
                <a:lnTo>
                  <a:pt x="324227" y="18116"/>
                </a:lnTo>
                <a:lnTo>
                  <a:pt x="261849" y="11831"/>
                </a:lnTo>
                <a:lnTo>
                  <a:pt x="197827" y="6788"/>
                </a:lnTo>
                <a:lnTo>
                  <a:pt x="132571" y="3076"/>
                </a:lnTo>
                <a:lnTo>
                  <a:pt x="66492" y="783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22562" y="395561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822562" y="395561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11027" y="397212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822562" y="40862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822562" y="40862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011027" y="410277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257710" y="404816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57811" y="4178944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237860" y="3877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237860" y="3877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257711" y="3919619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7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278361" y="3898593"/>
            <a:ext cx="781685" cy="340360"/>
          </a:xfrm>
          <a:custGeom>
            <a:avLst/>
            <a:gdLst/>
            <a:ahLst/>
            <a:cxnLst/>
            <a:rect l="l" t="t" r="r" b="b"/>
            <a:pathLst>
              <a:path w="781684" h="340360">
                <a:moveTo>
                  <a:pt x="0" y="340199"/>
                </a:moveTo>
                <a:lnTo>
                  <a:pt x="68884" y="339333"/>
                </a:lnTo>
                <a:lnTo>
                  <a:pt x="137289" y="336806"/>
                </a:lnTo>
                <a:lnTo>
                  <a:pt x="204738" y="332720"/>
                </a:lnTo>
                <a:lnTo>
                  <a:pt x="270754" y="327181"/>
                </a:lnTo>
                <a:lnTo>
                  <a:pt x="334860" y="320291"/>
                </a:lnTo>
                <a:lnTo>
                  <a:pt x="396580" y="312155"/>
                </a:lnTo>
                <a:lnTo>
                  <a:pt x="455436" y="302876"/>
                </a:lnTo>
                <a:lnTo>
                  <a:pt x="510952" y="292558"/>
                </a:lnTo>
                <a:lnTo>
                  <a:pt x="562650" y="281306"/>
                </a:lnTo>
                <a:lnTo>
                  <a:pt x="610053" y="269223"/>
                </a:lnTo>
                <a:lnTo>
                  <a:pt x="652686" y="256413"/>
                </a:lnTo>
                <a:lnTo>
                  <a:pt x="690070" y="242979"/>
                </a:lnTo>
                <a:lnTo>
                  <a:pt x="747185" y="214658"/>
                </a:lnTo>
                <a:lnTo>
                  <a:pt x="777584" y="185091"/>
                </a:lnTo>
                <a:lnTo>
                  <a:pt x="781573" y="170099"/>
                </a:lnTo>
                <a:lnTo>
                  <a:pt x="777611" y="155108"/>
                </a:lnTo>
                <a:lnTo>
                  <a:pt x="747265" y="125540"/>
                </a:lnTo>
                <a:lnTo>
                  <a:pt x="690206" y="97219"/>
                </a:lnTo>
                <a:lnTo>
                  <a:pt x="652851" y="83786"/>
                </a:lnTo>
                <a:lnTo>
                  <a:pt x="610249" y="70975"/>
                </a:lnTo>
                <a:lnTo>
                  <a:pt x="562877" y="58892"/>
                </a:lnTo>
                <a:lnTo>
                  <a:pt x="511212" y="47640"/>
                </a:lnTo>
                <a:lnTo>
                  <a:pt x="455731" y="37322"/>
                </a:lnTo>
                <a:lnTo>
                  <a:pt x="396912" y="28044"/>
                </a:lnTo>
                <a:lnTo>
                  <a:pt x="335231" y="19907"/>
                </a:lnTo>
                <a:lnTo>
                  <a:pt x="271165" y="13018"/>
                </a:lnTo>
                <a:lnTo>
                  <a:pt x="205192" y="7478"/>
                </a:lnTo>
                <a:lnTo>
                  <a:pt x="137789" y="3392"/>
                </a:lnTo>
                <a:lnTo>
                  <a:pt x="69432" y="865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823462" y="36120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823462" y="36120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987223" y="3628509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823462" y="37426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23462" y="37426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960273" y="3759026"/>
            <a:ext cx="594995" cy="66040"/>
          </a:xfrm>
          <a:custGeom>
            <a:avLst/>
            <a:gdLst/>
            <a:ahLst/>
            <a:cxnLst/>
            <a:rect l="l" t="t" r="r" b="b"/>
            <a:pathLst>
              <a:path w="594995" h="66039">
                <a:moveTo>
                  <a:pt x="6101" y="19198"/>
                </a:moveTo>
                <a:lnTo>
                  <a:pt x="1190" y="19198"/>
                </a:lnTo>
                <a:lnTo>
                  <a:pt x="1289" y="13940"/>
                </a:lnTo>
                <a:lnTo>
                  <a:pt x="2877" y="9723"/>
                </a:lnTo>
                <a:lnTo>
                  <a:pt x="9127" y="3274"/>
                </a:lnTo>
                <a:lnTo>
                  <a:pt x="13195" y="1637"/>
                </a:lnTo>
                <a:lnTo>
                  <a:pt x="22720" y="1637"/>
                </a:lnTo>
                <a:lnTo>
                  <a:pt x="26589" y="2827"/>
                </a:lnTo>
                <a:lnTo>
                  <a:pt x="30584" y="5804"/>
                </a:lnTo>
                <a:lnTo>
                  <a:pt x="14485" y="5804"/>
                </a:lnTo>
                <a:lnTo>
                  <a:pt x="11558" y="6945"/>
                </a:lnTo>
                <a:lnTo>
                  <a:pt x="7193" y="11509"/>
                </a:lnTo>
                <a:lnTo>
                  <a:pt x="6101" y="14733"/>
                </a:lnTo>
                <a:lnTo>
                  <a:pt x="6101" y="19198"/>
                </a:lnTo>
                <a:close/>
              </a:path>
              <a:path w="594995" h="66039">
                <a:moveTo>
                  <a:pt x="31054" y="52536"/>
                </a:moveTo>
                <a:lnTo>
                  <a:pt x="22026" y="52536"/>
                </a:lnTo>
                <a:lnTo>
                  <a:pt x="25250" y="51444"/>
                </a:lnTo>
                <a:lnTo>
                  <a:pt x="27951" y="49162"/>
                </a:lnTo>
                <a:lnTo>
                  <a:pt x="30509" y="47079"/>
                </a:lnTo>
                <a:lnTo>
                  <a:pt x="31848" y="44251"/>
                </a:lnTo>
                <a:lnTo>
                  <a:pt x="31744" y="37058"/>
                </a:lnTo>
                <a:lnTo>
                  <a:pt x="30707" y="34577"/>
                </a:lnTo>
                <a:lnTo>
                  <a:pt x="28425" y="32593"/>
                </a:lnTo>
                <a:lnTo>
                  <a:pt x="26144" y="30509"/>
                </a:lnTo>
                <a:lnTo>
                  <a:pt x="22968" y="29467"/>
                </a:lnTo>
                <a:lnTo>
                  <a:pt x="15031" y="29467"/>
                </a:lnTo>
                <a:lnTo>
                  <a:pt x="15031" y="25449"/>
                </a:lnTo>
                <a:lnTo>
                  <a:pt x="22076" y="25449"/>
                </a:lnTo>
                <a:lnTo>
                  <a:pt x="24556" y="24606"/>
                </a:lnTo>
                <a:lnTo>
                  <a:pt x="26639" y="22919"/>
                </a:lnTo>
                <a:lnTo>
                  <a:pt x="28723" y="21133"/>
                </a:lnTo>
                <a:lnTo>
                  <a:pt x="29765" y="18752"/>
                </a:lnTo>
                <a:lnTo>
                  <a:pt x="29765" y="12501"/>
                </a:lnTo>
                <a:lnTo>
                  <a:pt x="28674" y="10021"/>
                </a:lnTo>
                <a:lnTo>
                  <a:pt x="26490" y="8334"/>
                </a:lnTo>
                <a:lnTo>
                  <a:pt x="24407" y="6647"/>
                </a:lnTo>
                <a:lnTo>
                  <a:pt x="21629" y="5804"/>
                </a:lnTo>
                <a:lnTo>
                  <a:pt x="30584" y="5804"/>
                </a:lnTo>
                <a:lnTo>
                  <a:pt x="33039" y="7590"/>
                </a:lnTo>
                <a:lnTo>
                  <a:pt x="34676" y="10963"/>
                </a:lnTo>
                <a:lnTo>
                  <a:pt x="34676" y="18206"/>
                </a:lnTo>
                <a:lnTo>
                  <a:pt x="33883" y="20687"/>
                </a:lnTo>
                <a:lnTo>
                  <a:pt x="30707" y="24854"/>
                </a:lnTo>
                <a:lnTo>
                  <a:pt x="28475" y="26292"/>
                </a:lnTo>
                <a:lnTo>
                  <a:pt x="25598" y="27086"/>
                </a:lnTo>
                <a:lnTo>
                  <a:pt x="25598" y="27235"/>
                </a:lnTo>
                <a:lnTo>
                  <a:pt x="29269" y="27930"/>
                </a:lnTo>
                <a:lnTo>
                  <a:pt x="31997" y="29467"/>
                </a:lnTo>
                <a:lnTo>
                  <a:pt x="33783" y="31849"/>
                </a:lnTo>
                <a:lnTo>
                  <a:pt x="35669" y="34230"/>
                </a:lnTo>
                <a:lnTo>
                  <a:pt x="36611" y="37058"/>
                </a:lnTo>
                <a:lnTo>
                  <a:pt x="36611" y="45194"/>
                </a:lnTo>
                <a:lnTo>
                  <a:pt x="34874" y="49162"/>
                </a:lnTo>
                <a:lnTo>
                  <a:pt x="31054" y="52536"/>
                </a:lnTo>
                <a:close/>
              </a:path>
              <a:path w="594995" h="66039">
                <a:moveTo>
                  <a:pt x="23563" y="56703"/>
                </a:moveTo>
                <a:lnTo>
                  <a:pt x="12947" y="56703"/>
                </a:lnTo>
                <a:lnTo>
                  <a:pt x="8532" y="55215"/>
                </a:lnTo>
                <a:lnTo>
                  <a:pt x="5059" y="52238"/>
                </a:lnTo>
                <a:lnTo>
                  <a:pt x="1686" y="49162"/>
                </a:lnTo>
                <a:lnTo>
                  <a:pt x="80" y="45194"/>
                </a:lnTo>
                <a:lnTo>
                  <a:pt x="0" y="38546"/>
                </a:lnTo>
                <a:lnTo>
                  <a:pt x="4911" y="38546"/>
                </a:lnTo>
                <a:lnTo>
                  <a:pt x="4911" y="43408"/>
                </a:lnTo>
                <a:lnTo>
                  <a:pt x="6101" y="46583"/>
                </a:lnTo>
                <a:lnTo>
                  <a:pt x="10864" y="51345"/>
                </a:lnTo>
                <a:lnTo>
                  <a:pt x="14088" y="52536"/>
                </a:lnTo>
                <a:lnTo>
                  <a:pt x="31054" y="52536"/>
                </a:lnTo>
                <a:lnTo>
                  <a:pt x="27930" y="55215"/>
                </a:lnTo>
                <a:lnTo>
                  <a:pt x="23563" y="56703"/>
                </a:lnTo>
                <a:close/>
              </a:path>
              <a:path w="594995" h="66039">
                <a:moveTo>
                  <a:pt x="46099" y="55512"/>
                </a:moveTo>
                <a:lnTo>
                  <a:pt x="40145" y="55512"/>
                </a:lnTo>
                <a:lnTo>
                  <a:pt x="55326" y="35123"/>
                </a:lnTo>
                <a:lnTo>
                  <a:pt x="41187" y="16222"/>
                </a:lnTo>
                <a:lnTo>
                  <a:pt x="47289" y="16222"/>
                </a:lnTo>
                <a:lnTo>
                  <a:pt x="58451" y="31104"/>
                </a:lnTo>
                <a:lnTo>
                  <a:pt x="64197" y="31104"/>
                </a:lnTo>
                <a:lnTo>
                  <a:pt x="61279" y="34974"/>
                </a:lnTo>
                <a:lnTo>
                  <a:pt x="64279" y="38992"/>
                </a:lnTo>
                <a:lnTo>
                  <a:pt x="58153" y="38992"/>
                </a:lnTo>
                <a:lnTo>
                  <a:pt x="46099" y="55512"/>
                </a:lnTo>
                <a:close/>
              </a:path>
              <a:path w="594995" h="66039">
                <a:moveTo>
                  <a:pt x="64197" y="31104"/>
                </a:moveTo>
                <a:lnTo>
                  <a:pt x="58451" y="31104"/>
                </a:lnTo>
                <a:lnTo>
                  <a:pt x="69464" y="16222"/>
                </a:lnTo>
                <a:lnTo>
                  <a:pt x="75417" y="16222"/>
                </a:lnTo>
                <a:lnTo>
                  <a:pt x="64197" y="31104"/>
                </a:lnTo>
                <a:close/>
              </a:path>
              <a:path w="594995" h="66039">
                <a:moveTo>
                  <a:pt x="76608" y="55512"/>
                </a:moveTo>
                <a:lnTo>
                  <a:pt x="70506" y="55512"/>
                </a:lnTo>
                <a:lnTo>
                  <a:pt x="58153" y="38992"/>
                </a:lnTo>
                <a:lnTo>
                  <a:pt x="64279" y="38992"/>
                </a:lnTo>
                <a:lnTo>
                  <a:pt x="76608" y="55512"/>
                </a:lnTo>
                <a:close/>
              </a:path>
              <a:path w="594995" h="66039">
                <a:moveTo>
                  <a:pt x="85129" y="19198"/>
                </a:moveTo>
                <a:lnTo>
                  <a:pt x="80217" y="19198"/>
                </a:lnTo>
                <a:lnTo>
                  <a:pt x="80317" y="13940"/>
                </a:lnTo>
                <a:lnTo>
                  <a:pt x="81904" y="9723"/>
                </a:lnTo>
                <a:lnTo>
                  <a:pt x="88155" y="3274"/>
                </a:lnTo>
                <a:lnTo>
                  <a:pt x="92223" y="1637"/>
                </a:lnTo>
                <a:lnTo>
                  <a:pt x="101748" y="1637"/>
                </a:lnTo>
                <a:lnTo>
                  <a:pt x="105617" y="2827"/>
                </a:lnTo>
                <a:lnTo>
                  <a:pt x="109611" y="5804"/>
                </a:lnTo>
                <a:lnTo>
                  <a:pt x="93513" y="5804"/>
                </a:lnTo>
                <a:lnTo>
                  <a:pt x="90586" y="6945"/>
                </a:lnTo>
                <a:lnTo>
                  <a:pt x="86221" y="11509"/>
                </a:lnTo>
                <a:lnTo>
                  <a:pt x="85129" y="14733"/>
                </a:lnTo>
                <a:lnTo>
                  <a:pt x="85129" y="19198"/>
                </a:lnTo>
                <a:close/>
              </a:path>
              <a:path w="594995" h="66039">
                <a:moveTo>
                  <a:pt x="110082" y="52536"/>
                </a:moveTo>
                <a:lnTo>
                  <a:pt x="101053" y="52536"/>
                </a:lnTo>
                <a:lnTo>
                  <a:pt x="104278" y="51444"/>
                </a:lnTo>
                <a:lnTo>
                  <a:pt x="106979" y="49162"/>
                </a:lnTo>
                <a:lnTo>
                  <a:pt x="109537" y="47079"/>
                </a:lnTo>
                <a:lnTo>
                  <a:pt x="110876" y="44251"/>
                </a:lnTo>
                <a:lnTo>
                  <a:pt x="110772" y="37058"/>
                </a:lnTo>
                <a:lnTo>
                  <a:pt x="109735" y="34577"/>
                </a:lnTo>
                <a:lnTo>
                  <a:pt x="107453" y="32593"/>
                </a:lnTo>
                <a:lnTo>
                  <a:pt x="105171" y="30509"/>
                </a:lnTo>
                <a:lnTo>
                  <a:pt x="101996" y="29467"/>
                </a:lnTo>
                <a:lnTo>
                  <a:pt x="94059" y="29467"/>
                </a:lnTo>
                <a:lnTo>
                  <a:pt x="94059" y="25449"/>
                </a:lnTo>
                <a:lnTo>
                  <a:pt x="101103" y="25449"/>
                </a:lnTo>
                <a:lnTo>
                  <a:pt x="103584" y="24606"/>
                </a:lnTo>
                <a:lnTo>
                  <a:pt x="105667" y="22919"/>
                </a:lnTo>
                <a:lnTo>
                  <a:pt x="107751" y="21133"/>
                </a:lnTo>
                <a:lnTo>
                  <a:pt x="108792" y="18752"/>
                </a:lnTo>
                <a:lnTo>
                  <a:pt x="108792" y="12501"/>
                </a:lnTo>
                <a:lnTo>
                  <a:pt x="107701" y="10021"/>
                </a:lnTo>
                <a:lnTo>
                  <a:pt x="105518" y="8334"/>
                </a:lnTo>
                <a:lnTo>
                  <a:pt x="103434" y="6647"/>
                </a:lnTo>
                <a:lnTo>
                  <a:pt x="100657" y="5804"/>
                </a:lnTo>
                <a:lnTo>
                  <a:pt x="109611" y="5804"/>
                </a:lnTo>
                <a:lnTo>
                  <a:pt x="112067" y="7590"/>
                </a:lnTo>
                <a:lnTo>
                  <a:pt x="113704" y="10963"/>
                </a:lnTo>
                <a:lnTo>
                  <a:pt x="113704" y="18206"/>
                </a:lnTo>
                <a:lnTo>
                  <a:pt x="112910" y="20687"/>
                </a:lnTo>
                <a:lnTo>
                  <a:pt x="109735" y="24854"/>
                </a:lnTo>
                <a:lnTo>
                  <a:pt x="107502" y="26292"/>
                </a:lnTo>
                <a:lnTo>
                  <a:pt x="104625" y="27086"/>
                </a:lnTo>
                <a:lnTo>
                  <a:pt x="104625" y="27235"/>
                </a:lnTo>
                <a:lnTo>
                  <a:pt x="108297" y="27930"/>
                </a:lnTo>
                <a:lnTo>
                  <a:pt x="111025" y="29467"/>
                </a:lnTo>
                <a:lnTo>
                  <a:pt x="112811" y="31849"/>
                </a:lnTo>
                <a:lnTo>
                  <a:pt x="114696" y="34230"/>
                </a:lnTo>
                <a:lnTo>
                  <a:pt x="115638" y="37058"/>
                </a:lnTo>
                <a:lnTo>
                  <a:pt x="115638" y="45194"/>
                </a:lnTo>
                <a:lnTo>
                  <a:pt x="113902" y="49162"/>
                </a:lnTo>
                <a:lnTo>
                  <a:pt x="110082" y="52536"/>
                </a:lnTo>
                <a:close/>
              </a:path>
              <a:path w="594995" h="66039">
                <a:moveTo>
                  <a:pt x="102591" y="56703"/>
                </a:moveTo>
                <a:lnTo>
                  <a:pt x="91975" y="56703"/>
                </a:lnTo>
                <a:lnTo>
                  <a:pt x="87560" y="55215"/>
                </a:lnTo>
                <a:lnTo>
                  <a:pt x="84087" y="52238"/>
                </a:lnTo>
                <a:lnTo>
                  <a:pt x="80713" y="49162"/>
                </a:lnTo>
                <a:lnTo>
                  <a:pt x="79107" y="45194"/>
                </a:lnTo>
                <a:lnTo>
                  <a:pt x="79026" y="38546"/>
                </a:lnTo>
                <a:lnTo>
                  <a:pt x="83938" y="38546"/>
                </a:lnTo>
                <a:lnTo>
                  <a:pt x="83938" y="43408"/>
                </a:lnTo>
                <a:lnTo>
                  <a:pt x="85129" y="46583"/>
                </a:lnTo>
                <a:lnTo>
                  <a:pt x="89892" y="51345"/>
                </a:lnTo>
                <a:lnTo>
                  <a:pt x="93116" y="52536"/>
                </a:lnTo>
                <a:lnTo>
                  <a:pt x="110082" y="52536"/>
                </a:lnTo>
                <a:lnTo>
                  <a:pt x="106956" y="55215"/>
                </a:lnTo>
                <a:lnTo>
                  <a:pt x="102591" y="56703"/>
                </a:lnTo>
                <a:close/>
              </a:path>
              <a:path w="594995" h="66039">
                <a:moveTo>
                  <a:pt x="165793" y="56703"/>
                </a:moveTo>
                <a:lnTo>
                  <a:pt x="155772" y="56703"/>
                </a:lnTo>
                <a:lnTo>
                  <a:pt x="151308" y="54768"/>
                </a:lnTo>
                <a:lnTo>
                  <a:pt x="147934" y="50899"/>
                </a:lnTo>
                <a:lnTo>
                  <a:pt x="144561" y="46930"/>
                </a:lnTo>
                <a:lnTo>
                  <a:pt x="142874" y="41919"/>
                </a:lnTo>
                <a:lnTo>
                  <a:pt x="142874" y="29815"/>
                </a:lnTo>
                <a:lnTo>
                  <a:pt x="144561" y="24854"/>
                </a:lnTo>
                <a:lnTo>
                  <a:pt x="147934" y="20984"/>
                </a:lnTo>
                <a:lnTo>
                  <a:pt x="151308" y="17015"/>
                </a:lnTo>
                <a:lnTo>
                  <a:pt x="155772" y="15031"/>
                </a:lnTo>
                <a:lnTo>
                  <a:pt x="165992" y="15031"/>
                </a:lnTo>
                <a:lnTo>
                  <a:pt x="169663" y="16222"/>
                </a:lnTo>
                <a:lnTo>
                  <a:pt x="172863" y="19049"/>
                </a:lnTo>
                <a:lnTo>
                  <a:pt x="157261" y="19049"/>
                </a:lnTo>
                <a:lnTo>
                  <a:pt x="153937" y="20687"/>
                </a:lnTo>
                <a:lnTo>
                  <a:pt x="148877" y="27136"/>
                </a:lnTo>
                <a:lnTo>
                  <a:pt x="147637" y="31104"/>
                </a:lnTo>
                <a:lnTo>
                  <a:pt x="147637" y="40530"/>
                </a:lnTo>
                <a:lnTo>
                  <a:pt x="148877" y="44499"/>
                </a:lnTo>
                <a:lnTo>
                  <a:pt x="151357" y="47773"/>
                </a:lnTo>
                <a:lnTo>
                  <a:pt x="153937" y="50948"/>
                </a:lnTo>
                <a:lnTo>
                  <a:pt x="157261" y="52536"/>
                </a:lnTo>
                <a:lnTo>
                  <a:pt x="172353" y="52536"/>
                </a:lnTo>
                <a:lnTo>
                  <a:pt x="169415" y="55363"/>
                </a:lnTo>
                <a:lnTo>
                  <a:pt x="165793" y="56703"/>
                </a:lnTo>
                <a:close/>
              </a:path>
              <a:path w="594995" h="66039">
                <a:moveTo>
                  <a:pt x="177254" y="28574"/>
                </a:moveTo>
                <a:lnTo>
                  <a:pt x="172491" y="28574"/>
                </a:lnTo>
                <a:lnTo>
                  <a:pt x="171796" y="25399"/>
                </a:lnTo>
                <a:lnTo>
                  <a:pt x="170506" y="23018"/>
                </a:lnTo>
                <a:lnTo>
                  <a:pt x="168621" y="21431"/>
                </a:lnTo>
                <a:lnTo>
                  <a:pt x="166835" y="19843"/>
                </a:lnTo>
                <a:lnTo>
                  <a:pt x="164404" y="19049"/>
                </a:lnTo>
                <a:lnTo>
                  <a:pt x="172863" y="19049"/>
                </a:lnTo>
                <a:lnTo>
                  <a:pt x="175120" y="20984"/>
                </a:lnTo>
                <a:lnTo>
                  <a:pt x="176757" y="24308"/>
                </a:lnTo>
                <a:lnTo>
                  <a:pt x="177254" y="28574"/>
                </a:lnTo>
                <a:close/>
              </a:path>
              <a:path w="594995" h="66039">
                <a:moveTo>
                  <a:pt x="172353" y="52536"/>
                </a:moveTo>
                <a:lnTo>
                  <a:pt x="164206" y="52536"/>
                </a:lnTo>
                <a:lnTo>
                  <a:pt x="166736" y="51543"/>
                </a:lnTo>
                <a:lnTo>
                  <a:pt x="168919" y="49559"/>
                </a:lnTo>
                <a:lnTo>
                  <a:pt x="171101" y="47476"/>
                </a:lnTo>
                <a:lnTo>
                  <a:pt x="172391" y="44747"/>
                </a:lnTo>
                <a:lnTo>
                  <a:pt x="172788" y="41374"/>
                </a:lnTo>
                <a:lnTo>
                  <a:pt x="177699" y="41374"/>
                </a:lnTo>
                <a:lnTo>
                  <a:pt x="176906" y="46235"/>
                </a:lnTo>
                <a:lnTo>
                  <a:pt x="175071" y="50006"/>
                </a:lnTo>
                <a:lnTo>
                  <a:pt x="172353" y="52536"/>
                </a:lnTo>
                <a:close/>
              </a:path>
              <a:path w="594995" h="66039">
                <a:moveTo>
                  <a:pt x="204749" y="56703"/>
                </a:moveTo>
                <a:lnTo>
                  <a:pt x="195324" y="56703"/>
                </a:lnTo>
                <a:lnTo>
                  <a:pt x="190858" y="54768"/>
                </a:lnTo>
                <a:lnTo>
                  <a:pt x="187485" y="50899"/>
                </a:lnTo>
                <a:lnTo>
                  <a:pt x="184112" y="46930"/>
                </a:lnTo>
                <a:lnTo>
                  <a:pt x="182425" y="41919"/>
                </a:lnTo>
                <a:lnTo>
                  <a:pt x="182425" y="29815"/>
                </a:lnTo>
                <a:lnTo>
                  <a:pt x="184112" y="24854"/>
                </a:lnTo>
                <a:lnTo>
                  <a:pt x="187485" y="20984"/>
                </a:lnTo>
                <a:lnTo>
                  <a:pt x="190858" y="17015"/>
                </a:lnTo>
                <a:lnTo>
                  <a:pt x="195324" y="15031"/>
                </a:lnTo>
                <a:lnTo>
                  <a:pt x="206535" y="15031"/>
                </a:lnTo>
                <a:lnTo>
                  <a:pt x="211049" y="17015"/>
                </a:lnTo>
                <a:lnTo>
                  <a:pt x="212778" y="19049"/>
                </a:lnTo>
                <a:lnTo>
                  <a:pt x="196811" y="19049"/>
                </a:lnTo>
                <a:lnTo>
                  <a:pt x="193488" y="20687"/>
                </a:lnTo>
                <a:lnTo>
                  <a:pt x="190908" y="23961"/>
                </a:lnTo>
                <a:lnTo>
                  <a:pt x="188427" y="27235"/>
                </a:lnTo>
                <a:lnTo>
                  <a:pt x="187187" y="31204"/>
                </a:lnTo>
                <a:lnTo>
                  <a:pt x="187187" y="40530"/>
                </a:lnTo>
                <a:lnTo>
                  <a:pt x="188427" y="44499"/>
                </a:lnTo>
                <a:lnTo>
                  <a:pt x="190908" y="47773"/>
                </a:lnTo>
                <a:lnTo>
                  <a:pt x="193389" y="50948"/>
                </a:lnTo>
                <a:lnTo>
                  <a:pt x="196712" y="52536"/>
                </a:lnTo>
                <a:lnTo>
                  <a:pt x="212942" y="52536"/>
                </a:lnTo>
                <a:lnTo>
                  <a:pt x="211000" y="53875"/>
                </a:lnTo>
                <a:lnTo>
                  <a:pt x="208122" y="55760"/>
                </a:lnTo>
                <a:lnTo>
                  <a:pt x="204749" y="56703"/>
                </a:lnTo>
                <a:close/>
              </a:path>
              <a:path w="594995" h="66039">
                <a:moveTo>
                  <a:pt x="212942" y="52536"/>
                </a:moveTo>
                <a:lnTo>
                  <a:pt x="205047" y="52536"/>
                </a:lnTo>
                <a:lnTo>
                  <a:pt x="208371" y="50899"/>
                </a:lnTo>
                <a:lnTo>
                  <a:pt x="210851" y="47624"/>
                </a:lnTo>
                <a:lnTo>
                  <a:pt x="213431" y="44350"/>
                </a:lnTo>
                <a:lnTo>
                  <a:pt x="214688" y="40530"/>
                </a:lnTo>
                <a:lnTo>
                  <a:pt x="214720" y="31204"/>
                </a:lnTo>
                <a:lnTo>
                  <a:pt x="213431" y="27235"/>
                </a:lnTo>
                <a:lnTo>
                  <a:pt x="210851" y="23961"/>
                </a:lnTo>
                <a:lnTo>
                  <a:pt x="208371" y="20687"/>
                </a:lnTo>
                <a:lnTo>
                  <a:pt x="205047" y="19049"/>
                </a:lnTo>
                <a:lnTo>
                  <a:pt x="212778" y="19049"/>
                </a:lnTo>
                <a:lnTo>
                  <a:pt x="214423" y="20984"/>
                </a:lnTo>
                <a:lnTo>
                  <a:pt x="217797" y="24854"/>
                </a:lnTo>
                <a:lnTo>
                  <a:pt x="219483" y="29815"/>
                </a:lnTo>
                <a:lnTo>
                  <a:pt x="219483" y="39538"/>
                </a:lnTo>
                <a:lnTo>
                  <a:pt x="218788" y="42961"/>
                </a:lnTo>
                <a:lnTo>
                  <a:pt x="216011" y="49311"/>
                </a:lnTo>
                <a:lnTo>
                  <a:pt x="213877" y="51891"/>
                </a:lnTo>
                <a:lnTo>
                  <a:pt x="212942" y="52536"/>
                </a:lnTo>
                <a:close/>
              </a:path>
              <a:path w="594995" h="66039">
                <a:moveTo>
                  <a:pt x="234607" y="22919"/>
                </a:moveTo>
                <a:lnTo>
                  <a:pt x="231650" y="22919"/>
                </a:lnTo>
                <a:lnTo>
                  <a:pt x="232542" y="20637"/>
                </a:lnTo>
                <a:lnTo>
                  <a:pt x="234130" y="18752"/>
                </a:lnTo>
                <a:lnTo>
                  <a:pt x="238695" y="15775"/>
                </a:lnTo>
                <a:lnTo>
                  <a:pt x="241274" y="15031"/>
                </a:lnTo>
                <a:lnTo>
                  <a:pt x="249211" y="15031"/>
                </a:lnTo>
                <a:lnTo>
                  <a:pt x="252883" y="16271"/>
                </a:lnTo>
                <a:lnTo>
                  <a:pt x="255439" y="19049"/>
                </a:lnTo>
                <a:lnTo>
                  <a:pt x="241175" y="19049"/>
                </a:lnTo>
                <a:lnTo>
                  <a:pt x="238893" y="19694"/>
                </a:lnTo>
                <a:lnTo>
                  <a:pt x="235123" y="22274"/>
                </a:lnTo>
                <a:lnTo>
                  <a:pt x="234607" y="22919"/>
                </a:lnTo>
                <a:close/>
              </a:path>
              <a:path w="594995" h="66039">
                <a:moveTo>
                  <a:pt x="231501" y="55512"/>
                </a:moveTo>
                <a:lnTo>
                  <a:pt x="226589" y="55512"/>
                </a:lnTo>
                <a:lnTo>
                  <a:pt x="226589" y="16222"/>
                </a:lnTo>
                <a:lnTo>
                  <a:pt x="231501" y="16222"/>
                </a:lnTo>
                <a:lnTo>
                  <a:pt x="231501" y="22919"/>
                </a:lnTo>
                <a:lnTo>
                  <a:pt x="234607" y="22919"/>
                </a:lnTo>
                <a:lnTo>
                  <a:pt x="233733" y="24010"/>
                </a:lnTo>
                <a:lnTo>
                  <a:pt x="232841" y="26193"/>
                </a:lnTo>
                <a:lnTo>
                  <a:pt x="231947" y="28277"/>
                </a:lnTo>
                <a:lnTo>
                  <a:pt x="231501" y="30360"/>
                </a:lnTo>
                <a:lnTo>
                  <a:pt x="231501" y="55512"/>
                </a:lnTo>
                <a:close/>
              </a:path>
              <a:path w="594995" h="66039">
                <a:moveTo>
                  <a:pt x="258587" y="55512"/>
                </a:moveTo>
                <a:lnTo>
                  <a:pt x="253825" y="55512"/>
                </a:lnTo>
                <a:lnTo>
                  <a:pt x="253825" y="26888"/>
                </a:lnTo>
                <a:lnTo>
                  <a:pt x="252982" y="24010"/>
                </a:lnTo>
                <a:lnTo>
                  <a:pt x="249608" y="20042"/>
                </a:lnTo>
                <a:lnTo>
                  <a:pt x="247128" y="19049"/>
                </a:lnTo>
                <a:lnTo>
                  <a:pt x="255439" y="19049"/>
                </a:lnTo>
                <a:lnTo>
                  <a:pt x="257446" y="21232"/>
                </a:lnTo>
                <a:lnTo>
                  <a:pt x="258587" y="24903"/>
                </a:lnTo>
                <a:lnTo>
                  <a:pt x="258587" y="55512"/>
                </a:lnTo>
                <a:close/>
              </a:path>
              <a:path w="594995" h="66039">
                <a:moveTo>
                  <a:pt x="283442" y="55512"/>
                </a:moveTo>
                <a:lnTo>
                  <a:pt x="278381" y="55512"/>
                </a:lnTo>
                <a:lnTo>
                  <a:pt x="263201" y="16222"/>
                </a:lnTo>
                <a:lnTo>
                  <a:pt x="268559" y="16222"/>
                </a:lnTo>
                <a:lnTo>
                  <a:pt x="280912" y="50750"/>
                </a:lnTo>
                <a:lnTo>
                  <a:pt x="285228" y="50750"/>
                </a:lnTo>
                <a:lnTo>
                  <a:pt x="283442" y="55512"/>
                </a:lnTo>
                <a:close/>
              </a:path>
              <a:path w="594995" h="66039">
                <a:moveTo>
                  <a:pt x="285228" y="50750"/>
                </a:moveTo>
                <a:lnTo>
                  <a:pt x="281061" y="50750"/>
                </a:lnTo>
                <a:lnTo>
                  <a:pt x="293264" y="16222"/>
                </a:lnTo>
                <a:lnTo>
                  <a:pt x="298176" y="16222"/>
                </a:lnTo>
                <a:lnTo>
                  <a:pt x="285228" y="50750"/>
                </a:lnTo>
                <a:close/>
              </a:path>
              <a:path w="594995" h="66039">
                <a:moveTo>
                  <a:pt x="305469" y="65930"/>
                </a:moveTo>
                <a:lnTo>
                  <a:pt x="305469" y="62656"/>
                </a:lnTo>
                <a:lnTo>
                  <a:pt x="306461" y="62259"/>
                </a:lnTo>
                <a:lnTo>
                  <a:pt x="307304" y="61366"/>
                </a:lnTo>
                <a:lnTo>
                  <a:pt x="307998" y="59977"/>
                </a:lnTo>
                <a:lnTo>
                  <a:pt x="308693" y="58687"/>
                </a:lnTo>
                <a:lnTo>
                  <a:pt x="308847" y="57993"/>
                </a:lnTo>
                <a:lnTo>
                  <a:pt x="308892" y="55512"/>
                </a:lnTo>
                <a:lnTo>
                  <a:pt x="305766" y="55512"/>
                </a:lnTo>
                <a:lnTo>
                  <a:pt x="305766" y="47476"/>
                </a:lnTo>
                <a:lnTo>
                  <a:pt x="312166" y="47476"/>
                </a:lnTo>
                <a:lnTo>
                  <a:pt x="312166" y="57993"/>
                </a:lnTo>
                <a:lnTo>
                  <a:pt x="311570" y="60076"/>
                </a:lnTo>
                <a:lnTo>
                  <a:pt x="310270" y="62259"/>
                </a:lnTo>
                <a:lnTo>
                  <a:pt x="309288" y="64045"/>
                </a:lnTo>
                <a:lnTo>
                  <a:pt x="307652" y="65335"/>
                </a:lnTo>
                <a:lnTo>
                  <a:pt x="305469" y="65930"/>
                </a:lnTo>
                <a:close/>
              </a:path>
              <a:path w="594995" h="66039">
                <a:moveTo>
                  <a:pt x="367008" y="55512"/>
                </a:moveTo>
                <a:lnTo>
                  <a:pt x="362246" y="55512"/>
                </a:lnTo>
                <a:lnTo>
                  <a:pt x="362246" y="15924"/>
                </a:lnTo>
                <a:lnTo>
                  <a:pt x="348107" y="15924"/>
                </a:lnTo>
                <a:lnTo>
                  <a:pt x="348107" y="12501"/>
                </a:lnTo>
                <a:lnTo>
                  <a:pt x="352473" y="12402"/>
                </a:lnTo>
                <a:lnTo>
                  <a:pt x="355499" y="12005"/>
                </a:lnTo>
                <a:lnTo>
                  <a:pt x="358873" y="10616"/>
                </a:lnTo>
                <a:lnTo>
                  <a:pt x="360163" y="9574"/>
                </a:lnTo>
                <a:lnTo>
                  <a:pt x="361055" y="8185"/>
                </a:lnTo>
                <a:lnTo>
                  <a:pt x="362048" y="6697"/>
                </a:lnTo>
                <a:lnTo>
                  <a:pt x="362742" y="4663"/>
                </a:lnTo>
                <a:lnTo>
                  <a:pt x="363139" y="2083"/>
                </a:lnTo>
                <a:lnTo>
                  <a:pt x="367008" y="2083"/>
                </a:lnTo>
                <a:lnTo>
                  <a:pt x="367008" y="55512"/>
                </a:lnTo>
                <a:close/>
              </a:path>
              <a:path w="594995" h="66039">
                <a:moveTo>
                  <a:pt x="391826" y="20538"/>
                </a:moveTo>
                <a:lnTo>
                  <a:pt x="387063" y="20538"/>
                </a:lnTo>
                <a:lnTo>
                  <a:pt x="387063" y="14337"/>
                </a:lnTo>
                <a:lnTo>
                  <a:pt x="388551" y="9971"/>
                </a:lnTo>
                <a:lnTo>
                  <a:pt x="391528" y="6697"/>
                </a:lnTo>
                <a:lnTo>
                  <a:pt x="394504" y="3323"/>
                </a:lnTo>
                <a:lnTo>
                  <a:pt x="398722" y="1637"/>
                </a:lnTo>
                <a:lnTo>
                  <a:pt x="409139" y="1637"/>
                </a:lnTo>
                <a:lnTo>
                  <a:pt x="413108" y="3026"/>
                </a:lnTo>
                <a:lnTo>
                  <a:pt x="416085" y="5804"/>
                </a:lnTo>
                <a:lnTo>
                  <a:pt x="400210" y="5804"/>
                </a:lnTo>
                <a:lnTo>
                  <a:pt x="397332" y="6994"/>
                </a:lnTo>
                <a:lnTo>
                  <a:pt x="393165" y="11757"/>
                </a:lnTo>
                <a:lnTo>
                  <a:pt x="392024" y="15130"/>
                </a:lnTo>
                <a:lnTo>
                  <a:pt x="391826" y="19496"/>
                </a:lnTo>
                <a:lnTo>
                  <a:pt x="391826" y="20538"/>
                </a:lnTo>
                <a:close/>
              </a:path>
              <a:path w="594995" h="66039">
                <a:moveTo>
                  <a:pt x="420996" y="55512"/>
                </a:moveTo>
                <a:lnTo>
                  <a:pt x="385873" y="55512"/>
                </a:lnTo>
                <a:lnTo>
                  <a:pt x="385873" y="51543"/>
                </a:lnTo>
                <a:lnTo>
                  <a:pt x="406808" y="30856"/>
                </a:lnTo>
                <a:lnTo>
                  <a:pt x="410727" y="27781"/>
                </a:lnTo>
                <a:lnTo>
                  <a:pt x="414894" y="22820"/>
                </a:lnTo>
                <a:lnTo>
                  <a:pt x="415935" y="19942"/>
                </a:lnTo>
                <a:lnTo>
                  <a:pt x="415935" y="13394"/>
                </a:lnTo>
                <a:lnTo>
                  <a:pt x="414795" y="10765"/>
                </a:lnTo>
                <a:lnTo>
                  <a:pt x="412513" y="8780"/>
                </a:lnTo>
                <a:lnTo>
                  <a:pt x="410330" y="6796"/>
                </a:lnTo>
                <a:lnTo>
                  <a:pt x="407452" y="5804"/>
                </a:lnTo>
                <a:lnTo>
                  <a:pt x="416085" y="5804"/>
                </a:lnTo>
                <a:lnTo>
                  <a:pt x="419161" y="8483"/>
                </a:lnTo>
                <a:lnTo>
                  <a:pt x="420698" y="12104"/>
                </a:lnTo>
                <a:lnTo>
                  <a:pt x="420632" y="20538"/>
                </a:lnTo>
                <a:lnTo>
                  <a:pt x="400061" y="40084"/>
                </a:lnTo>
                <a:lnTo>
                  <a:pt x="396638" y="42614"/>
                </a:lnTo>
                <a:lnTo>
                  <a:pt x="392769" y="46880"/>
                </a:lnTo>
                <a:lnTo>
                  <a:pt x="391628" y="48964"/>
                </a:lnTo>
                <a:lnTo>
                  <a:pt x="391230" y="51047"/>
                </a:lnTo>
                <a:lnTo>
                  <a:pt x="420996" y="51047"/>
                </a:lnTo>
                <a:lnTo>
                  <a:pt x="420996" y="55512"/>
                </a:lnTo>
                <a:close/>
              </a:path>
              <a:path w="594995" h="66039">
                <a:moveTo>
                  <a:pt x="452014" y="56703"/>
                </a:moveTo>
                <a:lnTo>
                  <a:pt x="441100" y="56703"/>
                </a:lnTo>
                <a:lnTo>
                  <a:pt x="436685" y="55264"/>
                </a:lnTo>
                <a:lnTo>
                  <a:pt x="433312" y="52387"/>
                </a:lnTo>
                <a:lnTo>
                  <a:pt x="429938" y="49410"/>
                </a:lnTo>
                <a:lnTo>
                  <a:pt x="428294" y="45590"/>
                </a:lnTo>
                <a:lnTo>
                  <a:pt x="428347" y="37058"/>
                </a:lnTo>
                <a:lnTo>
                  <a:pt x="439115" y="26937"/>
                </a:lnTo>
                <a:lnTo>
                  <a:pt x="439115" y="26789"/>
                </a:lnTo>
                <a:lnTo>
                  <a:pt x="430335" y="10963"/>
                </a:lnTo>
                <a:lnTo>
                  <a:pt x="431873" y="7739"/>
                </a:lnTo>
                <a:lnTo>
                  <a:pt x="438124" y="2877"/>
                </a:lnTo>
                <a:lnTo>
                  <a:pt x="441993" y="1637"/>
                </a:lnTo>
                <a:lnTo>
                  <a:pt x="451122" y="1637"/>
                </a:lnTo>
                <a:lnTo>
                  <a:pt x="454941" y="2877"/>
                </a:lnTo>
                <a:lnTo>
                  <a:pt x="458017" y="5357"/>
                </a:lnTo>
                <a:lnTo>
                  <a:pt x="458612" y="5804"/>
                </a:lnTo>
                <a:lnTo>
                  <a:pt x="443383" y="5804"/>
                </a:lnTo>
                <a:lnTo>
                  <a:pt x="440703" y="6647"/>
                </a:lnTo>
                <a:lnTo>
                  <a:pt x="436338" y="10021"/>
                </a:lnTo>
                <a:lnTo>
                  <a:pt x="435295" y="12154"/>
                </a:lnTo>
                <a:lnTo>
                  <a:pt x="435246" y="18107"/>
                </a:lnTo>
                <a:lnTo>
                  <a:pt x="436239" y="20538"/>
                </a:lnTo>
                <a:lnTo>
                  <a:pt x="438223" y="22324"/>
                </a:lnTo>
                <a:lnTo>
                  <a:pt x="440306" y="24110"/>
                </a:lnTo>
                <a:lnTo>
                  <a:pt x="443035" y="25003"/>
                </a:lnTo>
                <a:lnTo>
                  <a:pt x="458397" y="25003"/>
                </a:lnTo>
                <a:lnTo>
                  <a:pt x="456925" y="25995"/>
                </a:lnTo>
                <a:lnTo>
                  <a:pt x="454148" y="26789"/>
                </a:lnTo>
                <a:lnTo>
                  <a:pt x="454148" y="26937"/>
                </a:lnTo>
                <a:lnTo>
                  <a:pt x="457620" y="27731"/>
                </a:lnTo>
                <a:lnTo>
                  <a:pt x="459797" y="29021"/>
                </a:lnTo>
                <a:lnTo>
                  <a:pt x="442291" y="29021"/>
                </a:lnTo>
                <a:lnTo>
                  <a:pt x="438967" y="30112"/>
                </a:lnTo>
                <a:lnTo>
                  <a:pt x="436586" y="32295"/>
                </a:lnTo>
                <a:lnTo>
                  <a:pt x="434204" y="34379"/>
                </a:lnTo>
                <a:lnTo>
                  <a:pt x="433056" y="37058"/>
                </a:lnTo>
                <a:lnTo>
                  <a:pt x="433014" y="44301"/>
                </a:lnTo>
                <a:lnTo>
                  <a:pt x="434254" y="47227"/>
                </a:lnTo>
                <a:lnTo>
                  <a:pt x="436852" y="49509"/>
                </a:lnTo>
                <a:lnTo>
                  <a:pt x="439215" y="51494"/>
                </a:lnTo>
                <a:lnTo>
                  <a:pt x="442489" y="52536"/>
                </a:lnTo>
                <a:lnTo>
                  <a:pt x="459628" y="52536"/>
                </a:lnTo>
                <a:lnTo>
                  <a:pt x="456429" y="55264"/>
                </a:lnTo>
                <a:lnTo>
                  <a:pt x="452014" y="56703"/>
                </a:lnTo>
                <a:close/>
              </a:path>
              <a:path w="594995" h="66039">
                <a:moveTo>
                  <a:pt x="458397" y="25003"/>
                </a:moveTo>
                <a:lnTo>
                  <a:pt x="450278" y="25003"/>
                </a:lnTo>
                <a:lnTo>
                  <a:pt x="453155" y="24110"/>
                </a:lnTo>
                <a:lnTo>
                  <a:pt x="457024" y="20438"/>
                </a:lnTo>
                <a:lnTo>
                  <a:pt x="457976" y="18107"/>
                </a:lnTo>
                <a:lnTo>
                  <a:pt x="458017" y="12154"/>
                </a:lnTo>
                <a:lnTo>
                  <a:pt x="456975" y="9921"/>
                </a:lnTo>
                <a:lnTo>
                  <a:pt x="454892" y="8334"/>
                </a:lnTo>
                <a:lnTo>
                  <a:pt x="452808" y="6647"/>
                </a:lnTo>
                <a:lnTo>
                  <a:pt x="450030" y="5804"/>
                </a:lnTo>
                <a:lnTo>
                  <a:pt x="458612" y="5804"/>
                </a:lnTo>
                <a:lnTo>
                  <a:pt x="461191" y="7739"/>
                </a:lnTo>
                <a:lnTo>
                  <a:pt x="462779" y="10963"/>
                </a:lnTo>
                <a:lnTo>
                  <a:pt x="462720" y="18107"/>
                </a:lnTo>
                <a:lnTo>
                  <a:pt x="462050" y="20339"/>
                </a:lnTo>
                <a:lnTo>
                  <a:pt x="461929" y="20538"/>
                </a:lnTo>
                <a:lnTo>
                  <a:pt x="459059" y="24556"/>
                </a:lnTo>
                <a:lnTo>
                  <a:pt x="458397" y="25003"/>
                </a:lnTo>
                <a:close/>
              </a:path>
              <a:path w="594995" h="66039">
                <a:moveTo>
                  <a:pt x="459628" y="52536"/>
                </a:moveTo>
                <a:lnTo>
                  <a:pt x="450724" y="52536"/>
                </a:lnTo>
                <a:lnTo>
                  <a:pt x="454048" y="51494"/>
                </a:lnTo>
                <a:lnTo>
                  <a:pt x="456529" y="49410"/>
                </a:lnTo>
                <a:lnTo>
                  <a:pt x="459009" y="47227"/>
                </a:lnTo>
                <a:lnTo>
                  <a:pt x="460249" y="44301"/>
                </a:lnTo>
                <a:lnTo>
                  <a:pt x="460161" y="37058"/>
                </a:lnTo>
                <a:lnTo>
                  <a:pt x="459009" y="34478"/>
                </a:lnTo>
                <a:lnTo>
                  <a:pt x="456529" y="32295"/>
                </a:lnTo>
                <a:lnTo>
                  <a:pt x="454148" y="30112"/>
                </a:lnTo>
                <a:lnTo>
                  <a:pt x="450824" y="29021"/>
                </a:lnTo>
                <a:lnTo>
                  <a:pt x="459797" y="29021"/>
                </a:lnTo>
                <a:lnTo>
                  <a:pt x="460299" y="29319"/>
                </a:lnTo>
                <a:lnTo>
                  <a:pt x="464069" y="34081"/>
                </a:lnTo>
                <a:lnTo>
                  <a:pt x="465012" y="37058"/>
                </a:lnTo>
                <a:lnTo>
                  <a:pt x="465012" y="45590"/>
                </a:lnTo>
                <a:lnTo>
                  <a:pt x="463276" y="49509"/>
                </a:lnTo>
                <a:lnTo>
                  <a:pt x="459628" y="52536"/>
                </a:lnTo>
                <a:close/>
              </a:path>
              <a:path w="594995" h="66039">
                <a:moveTo>
                  <a:pt x="474946" y="65930"/>
                </a:moveTo>
                <a:lnTo>
                  <a:pt x="474946" y="62656"/>
                </a:lnTo>
                <a:lnTo>
                  <a:pt x="475938" y="62259"/>
                </a:lnTo>
                <a:lnTo>
                  <a:pt x="476782" y="61366"/>
                </a:lnTo>
                <a:lnTo>
                  <a:pt x="477476" y="59977"/>
                </a:lnTo>
                <a:lnTo>
                  <a:pt x="478171" y="58687"/>
                </a:lnTo>
                <a:lnTo>
                  <a:pt x="478325" y="57993"/>
                </a:lnTo>
                <a:lnTo>
                  <a:pt x="478369" y="55512"/>
                </a:lnTo>
                <a:lnTo>
                  <a:pt x="475244" y="55512"/>
                </a:lnTo>
                <a:lnTo>
                  <a:pt x="475244" y="47476"/>
                </a:lnTo>
                <a:lnTo>
                  <a:pt x="481644" y="47476"/>
                </a:lnTo>
                <a:lnTo>
                  <a:pt x="481644" y="57993"/>
                </a:lnTo>
                <a:lnTo>
                  <a:pt x="481048" y="60076"/>
                </a:lnTo>
                <a:lnTo>
                  <a:pt x="479748" y="62259"/>
                </a:lnTo>
                <a:lnTo>
                  <a:pt x="478766" y="64045"/>
                </a:lnTo>
                <a:lnTo>
                  <a:pt x="477129" y="65335"/>
                </a:lnTo>
                <a:lnTo>
                  <a:pt x="474946" y="65930"/>
                </a:lnTo>
                <a:close/>
              </a:path>
              <a:path w="594995" h="66039">
                <a:moveTo>
                  <a:pt x="513269" y="56703"/>
                </a:moveTo>
                <a:lnTo>
                  <a:pt x="509102" y="56703"/>
                </a:lnTo>
                <a:lnTo>
                  <a:pt x="532616" y="0"/>
                </a:lnTo>
                <a:lnTo>
                  <a:pt x="536486" y="0"/>
                </a:lnTo>
                <a:lnTo>
                  <a:pt x="513269" y="56703"/>
                </a:lnTo>
                <a:close/>
              </a:path>
              <a:path w="594995" h="66039">
                <a:moveTo>
                  <a:pt x="565471" y="20538"/>
                </a:moveTo>
                <a:lnTo>
                  <a:pt x="560708" y="20538"/>
                </a:lnTo>
                <a:lnTo>
                  <a:pt x="560708" y="14337"/>
                </a:lnTo>
                <a:lnTo>
                  <a:pt x="562196" y="9971"/>
                </a:lnTo>
                <a:lnTo>
                  <a:pt x="565173" y="6697"/>
                </a:lnTo>
                <a:lnTo>
                  <a:pt x="568149" y="3323"/>
                </a:lnTo>
                <a:lnTo>
                  <a:pt x="572366" y="1637"/>
                </a:lnTo>
                <a:lnTo>
                  <a:pt x="582785" y="1637"/>
                </a:lnTo>
                <a:lnTo>
                  <a:pt x="586753" y="3026"/>
                </a:lnTo>
                <a:lnTo>
                  <a:pt x="589729" y="5804"/>
                </a:lnTo>
                <a:lnTo>
                  <a:pt x="573855" y="5804"/>
                </a:lnTo>
                <a:lnTo>
                  <a:pt x="570977" y="6994"/>
                </a:lnTo>
                <a:lnTo>
                  <a:pt x="566810" y="11757"/>
                </a:lnTo>
                <a:lnTo>
                  <a:pt x="565669" y="15130"/>
                </a:lnTo>
                <a:lnTo>
                  <a:pt x="565471" y="19496"/>
                </a:lnTo>
                <a:lnTo>
                  <a:pt x="565471" y="20538"/>
                </a:lnTo>
                <a:close/>
              </a:path>
              <a:path w="594995" h="66039">
                <a:moveTo>
                  <a:pt x="594641" y="55512"/>
                </a:moveTo>
                <a:lnTo>
                  <a:pt x="559518" y="55512"/>
                </a:lnTo>
                <a:lnTo>
                  <a:pt x="559518" y="51543"/>
                </a:lnTo>
                <a:lnTo>
                  <a:pt x="580453" y="30856"/>
                </a:lnTo>
                <a:lnTo>
                  <a:pt x="584371" y="27781"/>
                </a:lnTo>
                <a:lnTo>
                  <a:pt x="588539" y="22820"/>
                </a:lnTo>
                <a:lnTo>
                  <a:pt x="589581" y="19942"/>
                </a:lnTo>
                <a:lnTo>
                  <a:pt x="589581" y="13394"/>
                </a:lnTo>
                <a:lnTo>
                  <a:pt x="588440" y="10765"/>
                </a:lnTo>
                <a:lnTo>
                  <a:pt x="586157" y="8780"/>
                </a:lnTo>
                <a:lnTo>
                  <a:pt x="583975" y="6796"/>
                </a:lnTo>
                <a:lnTo>
                  <a:pt x="581098" y="5804"/>
                </a:lnTo>
                <a:lnTo>
                  <a:pt x="589729" y="5804"/>
                </a:lnTo>
                <a:lnTo>
                  <a:pt x="592806" y="8483"/>
                </a:lnTo>
                <a:lnTo>
                  <a:pt x="594343" y="12104"/>
                </a:lnTo>
                <a:lnTo>
                  <a:pt x="594277" y="20538"/>
                </a:lnTo>
                <a:lnTo>
                  <a:pt x="573706" y="40084"/>
                </a:lnTo>
                <a:lnTo>
                  <a:pt x="570283" y="42614"/>
                </a:lnTo>
                <a:lnTo>
                  <a:pt x="566413" y="46880"/>
                </a:lnTo>
                <a:lnTo>
                  <a:pt x="565272" y="48964"/>
                </a:lnTo>
                <a:lnTo>
                  <a:pt x="564876" y="51047"/>
                </a:lnTo>
                <a:lnTo>
                  <a:pt x="594641" y="51047"/>
                </a:lnTo>
                <a:lnTo>
                  <a:pt x="594641" y="5551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258610" y="370456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258111" y="3835469"/>
            <a:ext cx="635" cy="42545"/>
          </a:xfrm>
          <a:custGeom>
            <a:avLst/>
            <a:gdLst/>
            <a:ahLst/>
            <a:cxnLst/>
            <a:rect l="l" t="t" r="r" b="b"/>
            <a:pathLst>
              <a:path w="634" h="42544">
                <a:moveTo>
                  <a:pt x="0" y="41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238585" y="35339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238585" y="35339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4549" y="617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58611" y="3576320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78485" y="3555145"/>
            <a:ext cx="798830" cy="343535"/>
          </a:xfrm>
          <a:custGeom>
            <a:avLst/>
            <a:gdLst/>
            <a:ahLst/>
            <a:cxnLst/>
            <a:rect l="l" t="t" r="r" b="b"/>
            <a:pathLst>
              <a:path w="798829" h="343535">
                <a:moveTo>
                  <a:pt x="599" y="0"/>
                </a:moveTo>
                <a:lnTo>
                  <a:pt x="67028" y="780"/>
                </a:lnTo>
                <a:lnTo>
                  <a:pt x="133047" y="3062"/>
                </a:lnTo>
                <a:lnTo>
                  <a:pt x="198247" y="6758"/>
                </a:lnTo>
                <a:lnTo>
                  <a:pt x="262216" y="11779"/>
                </a:lnTo>
                <a:lnTo>
                  <a:pt x="324544" y="18037"/>
                </a:lnTo>
                <a:lnTo>
                  <a:pt x="384820" y="25444"/>
                </a:lnTo>
                <a:lnTo>
                  <a:pt x="442634" y="33911"/>
                </a:lnTo>
                <a:lnTo>
                  <a:pt x="497574" y="43349"/>
                </a:lnTo>
                <a:lnTo>
                  <a:pt x="549230" y="53671"/>
                </a:lnTo>
                <a:lnTo>
                  <a:pt x="597191" y="64788"/>
                </a:lnTo>
                <a:lnTo>
                  <a:pt x="641046" y="76612"/>
                </a:lnTo>
                <a:lnTo>
                  <a:pt x="680385" y="89055"/>
                </a:lnTo>
                <a:lnTo>
                  <a:pt x="743871" y="115442"/>
                </a:lnTo>
                <a:lnTo>
                  <a:pt x="784362" y="143242"/>
                </a:lnTo>
                <a:lnTo>
                  <a:pt x="798573" y="171749"/>
                </a:lnTo>
                <a:lnTo>
                  <a:pt x="794933" y="186047"/>
                </a:lnTo>
                <a:lnTo>
                  <a:pt x="767121" y="214289"/>
                </a:lnTo>
                <a:lnTo>
                  <a:pt x="714669" y="241471"/>
                </a:lnTo>
                <a:lnTo>
                  <a:pt x="640862" y="266886"/>
                </a:lnTo>
                <a:lnTo>
                  <a:pt x="596978" y="278710"/>
                </a:lnTo>
                <a:lnTo>
                  <a:pt x="548986" y="289827"/>
                </a:lnTo>
                <a:lnTo>
                  <a:pt x="497298" y="300149"/>
                </a:lnTo>
                <a:lnTo>
                  <a:pt x="442324" y="309588"/>
                </a:lnTo>
                <a:lnTo>
                  <a:pt x="384476" y="318054"/>
                </a:lnTo>
                <a:lnTo>
                  <a:pt x="324162" y="325461"/>
                </a:lnTo>
                <a:lnTo>
                  <a:pt x="261795" y="331719"/>
                </a:lnTo>
                <a:lnTo>
                  <a:pt x="197785" y="336740"/>
                </a:lnTo>
                <a:lnTo>
                  <a:pt x="132542" y="340436"/>
                </a:lnTo>
                <a:lnTo>
                  <a:pt x="66476" y="342718"/>
                </a:lnTo>
                <a:lnTo>
                  <a:pt x="0" y="3434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821662" y="32720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89"/>
                </a:lnTo>
                <a:lnTo>
                  <a:pt x="0" y="9268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821662" y="32720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89"/>
                </a:lnTo>
                <a:lnTo>
                  <a:pt x="0" y="9268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985414" y="3288534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821662" y="340269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821662" y="340269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985414" y="3419188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56810" y="336459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256735" y="3495295"/>
            <a:ext cx="2540" cy="38735"/>
          </a:xfrm>
          <a:custGeom>
            <a:avLst/>
            <a:gdLst/>
            <a:ahLst/>
            <a:cxnLst/>
            <a:rect l="l" t="t" r="r" b="b"/>
            <a:pathLst>
              <a:path w="2540" h="38735">
                <a:moveTo>
                  <a:pt x="20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237160" y="31890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37160" y="31890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256811" y="3231530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404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277586" y="3210132"/>
            <a:ext cx="782955" cy="345440"/>
          </a:xfrm>
          <a:custGeom>
            <a:avLst/>
            <a:gdLst/>
            <a:ahLst/>
            <a:cxnLst/>
            <a:rect l="l" t="t" r="r" b="b"/>
            <a:pathLst>
              <a:path w="782954" h="345439">
                <a:moveTo>
                  <a:pt x="1499" y="345011"/>
                </a:moveTo>
                <a:lnTo>
                  <a:pt x="70320" y="344134"/>
                </a:lnTo>
                <a:lnTo>
                  <a:pt x="138668" y="341570"/>
                </a:lnTo>
                <a:lnTo>
                  <a:pt x="206064" y="337427"/>
                </a:lnTo>
                <a:lnTo>
                  <a:pt x="272033" y="331810"/>
                </a:lnTo>
                <a:lnTo>
                  <a:pt x="336095" y="324823"/>
                </a:lnTo>
                <a:lnTo>
                  <a:pt x="397773" y="316572"/>
                </a:lnTo>
                <a:lnTo>
                  <a:pt x="456591" y="307162"/>
                </a:lnTo>
                <a:lnTo>
                  <a:pt x="512070" y="296699"/>
                </a:lnTo>
                <a:lnTo>
                  <a:pt x="563732" y="285288"/>
                </a:lnTo>
                <a:lnTo>
                  <a:pt x="611101" y="273034"/>
                </a:lnTo>
                <a:lnTo>
                  <a:pt x="653699" y="260043"/>
                </a:lnTo>
                <a:lnTo>
                  <a:pt x="691048" y="246420"/>
                </a:lnTo>
                <a:lnTo>
                  <a:pt x="748090" y="217699"/>
                </a:lnTo>
                <a:lnTo>
                  <a:pt x="778406" y="187715"/>
                </a:lnTo>
                <a:lnTo>
                  <a:pt x="782348" y="172512"/>
                </a:lnTo>
                <a:lnTo>
                  <a:pt x="778340" y="157307"/>
                </a:lnTo>
                <a:lnTo>
                  <a:pt x="747889" y="127318"/>
                </a:lnTo>
                <a:lnTo>
                  <a:pt x="690708" y="98595"/>
                </a:lnTo>
                <a:lnTo>
                  <a:pt x="653286" y="84971"/>
                </a:lnTo>
                <a:lnTo>
                  <a:pt x="610612" y="71979"/>
                </a:lnTo>
                <a:lnTo>
                  <a:pt x="563164" y="59725"/>
                </a:lnTo>
                <a:lnTo>
                  <a:pt x="511418" y="48313"/>
                </a:lnTo>
                <a:lnTo>
                  <a:pt x="455853" y="37850"/>
                </a:lnTo>
                <a:lnTo>
                  <a:pt x="396944" y="28440"/>
                </a:lnTo>
                <a:lnTo>
                  <a:pt x="335169" y="20189"/>
                </a:lnTo>
                <a:lnTo>
                  <a:pt x="271005" y="13201"/>
                </a:lnTo>
                <a:lnTo>
                  <a:pt x="204929" y="7584"/>
                </a:lnTo>
                <a:lnTo>
                  <a:pt x="137418" y="3440"/>
                </a:lnTo>
                <a:lnTo>
                  <a:pt x="68949" y="877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821662" y="292708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821662" y="292708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985414" y="2943577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821662" y="30577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821662" y="30577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985414" y="3074241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256810" y="301963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256811" y="3150396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5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237160" y="2848927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237160" y="284892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256811" y="2891081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0" y="35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277661" y="2870045"/>
            <a:ext cx="799465" cy="340360"/>
          </a:xfrm>
          <a:custGeom>
            <a:avLst/>
            <a:gdLst/>
            <a:ahLst/>
            <a:cxnLst/>
            <a:rect l="l" t="t" r="r" b="b"/>
            <a:pathLst>
              <a:path w="799465" h="340360">
                <a:moveTo>
                  <a:pt x="0" y="340199"/>
                </a:moveTo>
                <a:lnTo>
                  <a:pt x="66547" y="339426"/>
                </a:lnTo>
                <a:lnTo>
                  <a:pt x="132682" y="337165"/>
                </a:lnTo>
                <a:lnTo>
                  <a:pt x="197993" y="333505"/>
                </a:lnTo>
                <a:lnTo>
                  <a:pt x="262071" y="328532"/>
                </a:lnTo>
                <a:lnTo>
                  <a:pt x="324503" y="322334"/>
                </a:lnTo>
                <a:lnTo>
                  <a:pt x="384878" y="314999"/>
                </a:lnTo>
                <a:lnTo>
                  <a:pt x="442787" y="306613"/>
                </a:lnTo>
                <a:lnTo>
                  <a:pt x="497817" y="297266"/>
                </a:lnTo>
                <a:lnTo>
                  <a:pt x="549558" y="287043"/>
                </a:lnTo>
                <a:lnTo>
                  <a:pt x="597598" y="276032"/>
                </a:lnTo>
                <a:lnTo>
                  <a:pt x="641528" y="264322"/>
                </a:lnTo>
                <a:lnTo>
                  <a:pt x="680935" y="251999"/>
                </a:lnTo>
                <a:lnTo>
                  <a:pt x="744539" y="225866"/>
                </a:lnTo>
                <a:lnTo>
                  <a:pt x="785123" y="198332"/>
                </a:lnTo>
                <a:lnTo>
                  <a:pt x="799398" y="170099"/>
                </a:lnTo>
                <a:lnTo>
                  <a:pt x="795779" y="155939"/>
                </a:lnTo>
                <a:lnTo>
                  <a:pt x="767990" y="127968"/>
                </a:lnTo>
                <a:lnTo>
                  <a:pt x="715537" y="101047"/>
                </a:lnTo>
                <a:lnTo>
                  <a:pt x="641712" y="75876"/>
                </a:lnTo>
                <a:lnTo>
                  <a:pt x="597812" y="64166"/>
                </a:lnTo>
                <a:lnTo>
                  <a:pt x="549802" y="53156"/>
                </a:lnTo>
                <a:lnTo>
                  <a:pt x="498093" y="42933"/>
                </a:lnTo>
                <a:lnTo>
                  <a:pt x="443096" y="33585"/>
                </a:lnTo>
                <a:lnTo>
                  <a:pt x="385223" y="25199"/>
                </a:lnTo>
                <a:lnTo>
                  <a:pt x="324884" y="17864"/>
                </a:lnTo>
                <a:lnTo>
                  <a:pt x="262491" y="11666"/>
                </a:lnTo>
                <a:lnTo>
                  <a:pt x="198455" y="6693"/>
                </a:lnTo>
                <a:lnTo>
                  <a:pt x="133187" y="3033"/>
                </a:lnTo>
                <a:lnTo>
                  <a:pt x="67098" y="772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258911" y="2792564"/>
            <a:ext cx="635" cy="60325"/>
          </a:xfrm>
          <a:custGeom>
            <a:avLst/>
            <a:gdLst/>
            <a:ahLst/>
            <a:cxnLst/>
            <a:rect l="l" t="t" r="r" b="b"/>
            <a:pathLst>
              <a:path w="634" h="60325">
                <a:moveTo>
                  <a:pt x="87" y="-4762"/>
                </a:moveTo>
                <a:lnTo>
                  <a:pt x="87" y="64912"/>
                </a:lnTo>
              </a:path>
            </a:pathLst>
          </a:custGeom>
          <a:ln w="9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243335" y="27493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0" y="43184"/>
                </a:lnTo>
                <a:lnTo>
                  <a:pt x="15849" y="0"/>
                </a:lnTo>
                <a:lnTo>
                  <a:pt x="31474" y="4326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243335" y="27493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15849" y="0"/>
                </a:lnTo>
                <a:lnTo>
                  <a:pt x="0" y="43184"/>
                </a:lnTo>
                <a:lnTo>
                  <a:pt x="31474" y="432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214313" y="2574259"/>
            <a:ext cx="95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259636" y="2610034"/>
            <a:ext cx="635" cy="73025"/>
          </a:xfrm>
          <a:custGeom>
            <a:avLst/>
            <a:gdLst/>
            <a:ahLst/>
            <a:cxnLst/>
            <a:rect l="l" t="t" r="r" b="b"/>
            <a:pathLst>
              <a:path w="634" h="73025">
                <a:moveTo>
                  <a:pt x="174" y="-4762"/>
                </a:moveTo>
                <a:lnTo>
                  <a:pt x="174" y="77212"/>
                </a:lnTo>
              </a:path>
            </a:pathLst>
          </a:custGeom>
          <a:ln w="98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244235" y="25668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0" y="43152"/>
                </a:lnTo>
                <a:lnTo>
                  <a:pt x="15949" y="0"/>
                </a:lnTo>
                <a:lnTo>
                  <a:pt x="31474" y="4329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244235" y="25668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15949" y="0"/>
                </a:lnTo>
                <a:lnTo>
                  <a:pt x="0" y="43152"/>
                </a:lnTo>
                <a:lnTo>
                  <a:pt x="31474" y="4329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825287" y="22453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825287" y="22453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989034" y="226188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825287" y="23760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825287" y="23760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924847" y="2390603"/>
            <a:ext cx="669290" cy="77470"/>
          </a:xfrm>
          <a:custGeom>
            <a:avLst/>
            <a:gdLst/>
            <a:ahLst/>
            <a:cxnLst/>
            <a:rect l="l" t="t" r="r" b="b"/>
            <a:pathLst>
              <a:path w="669290" h="77469">
                <a:moveTo>
                  <a:pt x="7094" y="22472"/>
                </a:moveTo>
                <a:lnTo>
                  <a:pt x="1439" y="22472"/>
                </a:lnTo>
                <a:lnTo>
                  <a:pt x="1538" y="16321"/>
                </a:lnTo>
                <a:lnTo>
                  <a:pt x="3423" y="11360"/>
                </a:lnTo>
                <a:lnTo>
                  <a:pt x="10765" y="3819"/>
                </a:lnTo>
                <a:lnTo>
                  <a:pt x="15428" y="1934"/>
                </a:lnTo>
                <a:lnTo>
                  <a:pt x="26541" y="1934"/>
                </a:lnTo>
                <a:lnTo>
                  <a:pt x="31104" y="3323"/>
                </a:lnTo>
                <a:lnTo>
                  <a:pt x="35584" y="6697"/>
                </a:lnTo>
                <a:lnTo>
                  <a:pt x="16966" y="6697"/>
                </a:lnTo>
                <a:lnTo>
                  <a:pt x="13543" y="8036"/>
                </a:lnTo>
                <a:lnTo>
                  <a:pt x="8383" y="13394"/>
                </a:lnTo>
                <a:lnTo>
                  <a:pt x="7094" y="17164"/>
                </a:lnTo>
                <a:lnTo>
                  <a:pt x="7094" y="22472"/>
                </a:lnTo>
                <a:close/>
              </a:path>
              <a:path w="669290" h="77469">
                <a:moveTo>
                  <a:pt x="36052" y="61317"/>
                </a:moveTo>
                <a:lnTo>
                  <a:pt x="25697" y="61317"/>
                </a:lnTo>
                <a:lnTo>
                  <a:pt x="29468" y="60027"/>
                </a:lnTo>
                <a:lnTo>
                  <a:pt x="35619" y="54867"/>
                </a:lnTo>
                <a:lnTo>
                  <a:pt x="37157" y="51593"/>
                </a:lnTo>
                <a:lnTo>
                  <a:pt x="37157" y="43556"/>
                </a:lnTo>
                <a:lnTo>
                  <a:pt x="35817" y="40381"/>
                </a:lnTo>
                <a:lnTo>
                  <a:pt x="33139" y="38099"/>
                </a:lnTo>
                <a:lnTo>
                  <a:pt x="30459" y="35718"/>
                </a:lnTo>
                <a:lnTo>
                  <a:pt x="26789" y="34528"/>
                </a:lnTo>
                <a:lnTo>
                  <a:pt x="17512" y="34528"/>
                </a:lnTo>
                <a:lnTo>
                  <a:pt x="17512" y="29765"/>
                </a:lnTo>
                <a:lnTo>
                  <a:pt x="25796" y="29765"/>
                </a:lnTo>
                <a:lnTo>
                  <a:pt x="28674" y="28773"/>
                </a:lnTo>
                <a:lnTo>
                  <a:pt x="33535" y="24705"/>
                </a:lnTo>
                <a:lnTo>
                  <a:pt x="34776" y="21927"/>
                </a:lnTo>
                <a:lnTo>
                  <a:pt x="34776" y="14684"/>
                </a:lnTo>
                <a:lnTo>
                  <a:pt x="33535" y="11806"/>
                </a:lnTo>
                <a:lnTo>
                  <a:pt x="31055" y="9822"/>
                </a:lnTo>
                <a:lnTo>
                  <a:pt x="28574" y="7739"/>
                </a:lnTo>
                <a:lnTo>
                  <a:pt x="25301" y="6697"/>
                </a:lnTo>
                <a:lnTo>
                  <a:pt x="35584" y="6697"/>
                </a:lnTo>
                <a:lnTo>
                  <a:pt x="38546" y="8880"/>
                </a:lnTo>
                <a:lnTo>
                  <a:pt x="40431" y="12799"/>
                </a:lnTo>
                <a:lnTo>
                  <a:pt x="40431" y="21232"/>
                </a:lnTo>
                <a:lnTo>
                  <a:pt x="39488" y="24159"/>
                </a:lnTo>
                <a:lnTo>
                  <a:pt x="35817" y="29021"/>
                </a:lnTo>
                <a:lnTo>
                  <a:pt x="33287" y="30658"/>
                </a:lnTo>
                <a:lnTo>
                  <a:pt x="30014" y="31551"/>
                </a:lnTo>
                <a:lnTo>
                  <a:pt x="30014" y="31700"/>
                </a:lnTo>
                <a:lnTo>
                  <a:pt x="34280" y="32493"/>
                </a:lnTo>
                <a:lnTo>
                  <a:pt x="37455" y="34279"/>
                </a:lnTo>
                <a:lnTo>
                  <a:pt x="41622" y="39836"/>
                </a:lnTo>
                <a:lnTo>
                  <a:pt x="42664" y="43209"/>
                </a:lnTo>
                <a:lnTo>
                  <a:pt x="42664" y="52833"/>
                </a:lnTo>
                <a:lnTo>
                  <a:pt x="40629" y="57397"/>
                </a:lnTo>
                <a:lnTo>
                  <a:pt x="36052" y="61317"/>
                </a:lnTo>
                <a:close/>
              </a:path>
              <a:path w="669290" h="77469">
                <a:moveTo>
                  <a:pt x="27483" y="66079"/>
                </a:moveTo>
                <a:lnTo>
                  <a:pt x="15080" y="66079"/>
                </a:lnTo>
                <a:lnTo>
                  <a:pt x="9971" y="64343"/>
                </a:lnTo>
                <a:lnTo>
                  <a:pt x="5903" y="60870"/>
                </a:lnTo>
                <a:lnTo>
                  <a:pt x="1934" y="57298"/>
                </a:lnTo>
                <a:lnTo>
                  <a:pt x="112" y="52833"/>
                </a:lnTo>
                <a:lnTo>
                  <a:pt x="0" y="45144"/>
                </a:lnTo>
                <a:lnTo>
                  <a:pt x="99" y="44946"/>
                </a:lnTo>
                <a:lnTo>
                  <a:pt x="5754" y="44946"/>
                </a:lnTo>
                <a:lnTo>
                  <a:pt x="5754" y="50700"/>
                </a:lnTo>
                <a:lnTo>
                  <a:pt x="7143" y="54371"/>
                </a:lnTo>
                <a:lnTo>
                  <a:pt x="12699" y="59927"/>
                </a:lnTo>
                <a:lnTo>
                  <a:pt x="16470" y="61317"/>
                </a:lnTo>
                <a:lnTo>
                  <a:pt x="36052" y="61317"/>
                </a:lnTo>
                <a:lnTo>
                  <a:pt x="32593" y="64343"/>
                </a:lnTo>
                <a:lnTo>
                  <a:pt x="27483" y="66079"/>
                </a:lnTo>
                <a:close/>
              </a:path>
              <a:path w="669290" h="77469">
                <a:moveTo>
                  <a:pt x="53680" y="64740"/>
                </a:moveTo>
                <a:lnTo>
                  <a:pt x="46834" y="64740"/>
                </a:lnTo>
                <a:lnTo>
                  <a:pt x="64545" y="40927"/>
                </a:lnTo>
                <a:lnTo>
                  <a:pt x="48174" y="18901"/>
                </a:lnTo>
                <a:lnTo>
                  <a:pt x="55168" y="18901"/>
                </a:lnTo>
                <a:lnTo>
                  <a:pt x="68265" y="36313"/>
                </a:lnTo>
                <a:lnTo>
                  <a:pt x="74793" y="36313"/>
                </a:lnTo>
                <a:lnTo>
                  <a:pt x="71391" y="40778"/>
                </a:lnTo>
                <a:lnTo>
                  <a:pt x="74970" y="45541"/>
                </a:lnTo>
                <a:lnTo>
                  <a:pt x="67819" y="45541"/>
                </a:lnTo>
                <a:lnTo>
                  <a:pt x="53680" y="64740"/>
                </a:lnTo>
                <a:close/>
              </a:path>
              <a:path w="669290" h="77469">
                <a:moveTo>
                  <a:pt x="74793" y="36313"/>
                </a:moveTo>
                <a:lnTo>
                  <a:pt x="68265" y="36313"/>
                </a:lnTo>
                <a:lnTo>
                  <a:pt x="81065" y="18901"/>
                </a:lnTo>
                <a:lnTo>
                  <a:pt x="88060" y="18901"/>
                </a:lnTo>
                <a:lnTo>
                  <a:pt x="74793" y="36313"/>
                </a:lnTo>
                <a:close/>
              </a:path>
              <a:path w="669290" h="77469">
                <a:moveTo>
                  <a:pt x="89399" y="64740"/>
                </a:moveTo>
                <a:lnTo>
                  <a:pt x="82255" y="64740"/>
                </a:lnTo>
                <a:lnTo>
                  <a:pt x="67819" y="45541"/>
                </a:lnTo>
                <a:lnTo>
                  <a:pt x="74970" y="45541"/>
                </a:lnTo>
                <a:lnTo>
                  <a:pt x="89399" y="64740"/>
                </a:lnTo>
                <a:close/>
              </a:path>
              <a:path w="669290" h="77469">
                <a:moveTo>
                  <a:pt x="99241" y="22472"/>
                </a:moveTo>
                <a:lnTo>
                  <a:pt x="93586" y="22472"/>
                </a:lnTo>
                <a:lnTo>
                  <a:pt x="93685" y="16321"/>
                </a:lnTo>
                <a:lnTo>
                  <a:pt x="95570" y="11360"/>
                </a:lnTo>
                <a:lnTo>
                  <a:pt x="102912" y="3819"/>
                </a:lnTo>
                <a:lnTo>
                  <a:pt x="107576" y="1934"/>
                </a:lnTo>
                <a:lnTo>
                  <a:pt x="118688" y="1934"/>
                </a:lnTo>
                <a:lnTo>
                  <a:pt x="123252" y="3323"/>
                </a:lnTo>
                <a:lnTo>
                  <a:pt x="127732" y="6697"/>
                </a:lnTo>
                <a:lnTo>
                  <a:pt x="109114" y="6697"/>
                </a:lnTo>
                <a:lnTo>
                  <a:pt x="105691" y="8036"/>
                </a:lnTo>
                <a:lnTo>
                  <a:pt x="100531" y="13394"/>
                </a:lnTo>
                <a:lnTo>
                  <a:pt x="99241" y="17164"/>
                </a:lnTo>
                <a:lnTo>
                  <a:pt x="99241" y="22472"/>
                </a:lnTo>
                <a:close/>
              </a:path>
              <a:path w="669290" h="77469">
                <a:moveTo>
                  <a:pt x="128199" y="61317"/>
                </a:moveTo>
                <a:lnTo>
                  <a:pt x="117844" y="61317"/>
                </a:lnTo>
                <a:lnTo>
                  <a:pt x="121615" y="60027"/>
                </a:lnTo>
                <a:lnTo>
                  <a:pt x="127767" y="54867"/>
                </a:lnTo>
                <a:lnTo>
                  <a:pt x="129305" y="51593"/>
                </a:lnTo>
                <a:lnTo>
                  <a:pt x="129305" y="43556"/>
                </a:lnTo>
                <a:lnTo>
                  <a:pt x="127965" y="40381"/>
                </a:lnTo>
                <a:lnTo>
                  <a:pt x="125286" y="38099"/>
                </a:lnTo>
                <a:lnTo>
                  <a:pt x="122607" y="35718"/>
                </a:lnTo>
                <a:lnTo>
                  <a:pt x="118936" y="34528"/>
                </a:lnTo>
                <a:lnTo>
                  <a:pt x="109660" y="34528"/>
                </a:lnTo>
                <a:lnTo>
                  <a:pt x="109660" y="29765"/>
                </a:lnTo>
                <a:lnTo>
                  <a:pt x="117944" y="29765"/>
                </a:lnTo>
                <a:lnTo>
                  <a:pt x="120821" y="28773"/>
                </a:lnTo>
                <a:lnTo>
                  <a:pt x="125683" y="24705"/>
                </a:lnTo>
                <a:lnTo>
                  <a:pt x="126924" y="21927"/>
                </a:lnTo>
                <a:lnTo>
                  <a:pt x="126924" y="14684"/>
                </a:lnTo>
                <a:lnTo>
                  <a:pt x="125683" y="11806"/>
                </a:lnTo>
                <a:lnTo>
                  <a:pt x="123202" y="9822"/>
                </a:lnTo>
                <a:lnTo>
                  <a:pt x="120722" y="7739"/>
                </a:lnTo>
                <a:lnTo>
                  <a:pt x="117448" y="6697"/>
                </a:lnTo>
                <a:lnTo>
                  <a:pt x="127732" y="6697"/>
                </a:lnTo>
                <a:lnTo>
                  <a:pt x="130694" y="8880"/>
                </a:lnTo>
                <a:lnTo>
                  <a:pt x="132579" y="12799"/>
                </a:lnTo>
                <a:lnTo>
                  <a:pt x="132579" y="21232"/>
                </a:lnTo>
                <a:lnTo>
                  <a:pt x="131636" y="24159"/>
                </a:lnTo>
                <a:lnTo>
                  <a:pt x="127965" y="29021"/>
                </a:lnTo>
                <a:lnTo>
                  <a:pt x="125435" y="30658"/>
                </a:lnTo>
                <a:lnTo>
                  <a:pt x="122161" y="31551"/>
                </a:lnTo>
                <a:lnTo>
                  <a:pt x="122161" y="31700"/>
                </a:lnTo>
                <a:lnTo>
                  <a:pt x="126427" y="32493"/>
                </a:lnTo>
                <a:lnTo>
                  <a:pt x="129602" y="34279"/>
                </a:lnTo>
                <a:lnTo>
                  <a:pt x="133769" y="39836"/>
                </a:lnTo>
                <a:lnTo>
                  <a:pt x="134811" y="43209"/>
                </a:lnTo>
                <a:lnTo>
                  <a:pt x="134811" y="52833"/>
                </a:lnTo>
                <a:lnTo>
                  <a:pt x="132777" y="57397"/>
                </a:lnTo>
                <a:lnTo>
                  <a:pt x="128199" y="61317"/>
                </a:lnTo>
                <a:close/>
              </a:path>
              <a:path w="669290" h="77469">
                <a:moveTo>
                  <a:pt x="119630" y="66079"/>
                </a:moveTo>
                <a:lnTo>
                  <a:pt x="107229" y="66079"/>
                </a:lnTo>
                <a:lnTo>
                  <a:pt x="102119" y="64343"/>
                </a:lnTo>
                <a:lnTo>
                  <a:pt x="98051" y="60870"/>
                </a:lnTo>
                <a:lnTo>
                  <a:pt x="94082" y="57298"/>
                </a:lnTo>
                <a:lnTo>
                  <a:pt x="92259" y="52833"/>
                </a:lnTo>
                <a:lnTo>
                  <a:pt x="92147" y="45144"/>
                </a:lnTo>
                <a:lnTo>
                  <a:pt x="92246" y="44946"/>
                </a:lnTo>
                <a:lnTo>
                  <a:pt x="97902" y="44946"/>
                </a:lnTo>
                <a:lnTo>
                  <a:pt x="97902" y="50700"/>
                </a:lnTo>
                <a:lnTo>
                  <a:pt x="99291" y="54371"/>
                </a:lnTo>
                <a:lnTo>
                  <a:pt x="104847" y="59927"/>
                </a:lnTo>
                <a:lnTo>
                  <a:pt x="108618" y="61317"/>
                </a:lnTo>
                <a:lnTo>
                  <a:pt x="128199" y="61317"/>
                </a:lnTo>
                <a:lnTo>
                  <a:pt x="124741" y="64343"/>
                </a:lnTo>
                <a:lnTo>
                  <a:pt x="119630" y="66079"/>
                </a:lnTo>
                <a:close/>
              </a:path>
              <a:path w="669290" h="77469">
                <a:moveTo>
                  <a:pt x="193284" y="66079"/>
                </a:moveTo>
                <a:lnTo>
                  <a:pt x="181774" y="66079"/>
                </a:lnTo>
                <a:lnTo>
                  <a:pt x="176516" y="63797"/>
                </a:lnTo>
                <a:lnTo>
                  <a:pt x="172448" y="59233"/>
                </a:lnTo>
                <a:lnTo>
                  <a:pt x="168479" y="54669"/>
                </a:lnTo>
                <a:lnTo>
                  <a:pt x="166495" y="48865"/>
                </a:lnTo>
                <a:lnTo>
                  <a:pt x="166495" y="34776"/>
                </a:lnTo>
                <a:lnTo>
                  <a:pt x="168479" y="28971"/>
                </a:lnTo>
                <a:lnTo>
                  <a:pt x="176416" y="19843"/>
                </a:lnTo>
                <a:lnTo>
                  <a:pt x="181675" y="17561"/>
                </a:lnTo>
                <a:lnTo>
                  <a:pt x="193581" y="17561"/>
                </a:lnTo>
                <a:lnTo>
                  <a:pt x="197848" y="18950"/>
                </a:lnTo>
                <a:lnTo>
                  <a:pt x="201725" y="22324"/>
                </a:lnTo>
                <a:lnTo>
                  <a:pt x="183362" y="22324"/>
                </a:lnTo>
                <a:lnTo>
                  <a:pt x="179443" y="24209"/>
                </a:lnTo>
                <a:lnTo>
                  <a:pt x="176467" y="27979"/>
                </a:lnTo>
                <a:lnTo>
                  <a:pt x="173589" y="31749"/>
                </a:lnTo>
                <a:lnTo>
                  <a:pt x="172150" y="36363"/>
                </a:lnTo>
                <a:lnTo>
                  <a:pt x="172150" y="47277"/>
                </a:lnTo>
                <a:lnTo>
                  <a:pt x="173589" y="51891"/>
                </a:lnTo>
                <a:lnTo>
                  <a:pt x="176467" y="55661"/>
                </a:lnTo>
                <a:lnTo>
                  <a:pt x="179443" y="59431"/>
                </a:lnTo>
                <a:lnTo>
                  <a:pt x="183362" y="61317"/>
                </a:lnTo>
                <a:lnTo>
                  <a:pt x="201037" y="61317"/>
                </a:lnTo>
                <a:lnTo>
                  <a:pt x="197501" y="64541"/>
                </a:lnTo>
                <a:lnTo>
                  <a:pt x="193284" y="66079"/>
                </a:lnTo>
                <a:close/>
              </a:path>
              <a:path w="669290" h="77469">
                <a:moveTo>
                  <a:pt x="206828" y="33337"/>
                </a:moveTo>
                <a:lnTo>
                  <a:pt x="201172" y="33337"/>
                </a:lnTo>
                <a:lnTo>
                  <a:pt x="200378" y="29666"/>
                </a:lnTo>
                <a:lnTo>
                  <a:pt x="198890" y="26937"/>
                </a:lnTo>
                <a:lnTo>
                  <a:pt x="196708" y="25151"/>
                </a:lnTo>
                <a:lnTo>
                  <a:pt x="194524" y="23266"/>
                </a:lnTo>
                <a:lnTo>
                  <a:pt x="191696" y="22324"/>
                </a:lnTo>
                <a:lnTo>
                  <a:pt x="201725" y="22324"/>
                </a:lnTo>
                <a:lnTo>
                  <a:pt x="204297" y="24506"/>
                </a:lnTo>
                <a:lnTo>
                  <a:pt x="206232" y="28376"/>
                </a:lnTo>
                <a:lnTo>
                  <a:pt x="206828" y="33337"/>
                </a:lnTo>
                <a:close/>
              </a:path>
              <a:path w="669290" h="77469">
                <a:moveTo>
                  <a:pt x="201037" y="61317"/>
                </a:moveTo>
                <a:lnTo>
                  <a:pt x="191597" y="61317"/>
                </a:lnTo>
                <a:lnTo>
                  <a:pt x="194524" y="60126"/>
                </a:lnTo>
                <a:lnTo>
                  <a:pt x="197005" y="57745"/>
                </a:lnTo>
                <a:lnTo>
                  <a:pt x="199584" y="55363"/>
                </a:lnTo>
                <a:lnTo>
                  <a:pt x="201122" y="52238"/>
                </a:lnTo>
                <a:lnTo>
                  <a:pt x="201619" y="48368"/>
                </a:lnTo>
                <a:lnTo>
                  <a:pt x="207125" y="48368"/>
                </a:lnTo>
                <a:lnTo>
                  <a:pt x="206332" y="54024"/>
                </a:lnTo>
                <a:lnTo>
                  <a:pt x="204247" y="58390"/>
                </a:lnTo>
                <a:lnTo>
                  <a:pt x="201037" y="61317"/>
                </a:lnTo>
                <a:close/>
              </a:path>
              <a:path w="669290" h="77469">
                <a:moveTo>
                  <a:pt x="238806" y="66079"/>
                </a:moveTo>
                <a:lnTo>
                  <a:pt x="227892" y="66079"/>
                </a:lnTo>
                <a:lnTo>
                  <a:pt x="222634" y="63797"/>
                </a:lnTo>
                <a:lnTo>
                  <a:pt x="218565" y="59233"/>
                </a:lnTo>
                <a:lnTo>
                  <a:pt x="214596" y="54669"/>
                </a:lnTo>
                <a:lnTo>
                  <a:pt x="212612" y="48865"/>
                </a:lnTo>
                <a:lnTo>
                  <a:pt x="212612" y="34776"/>
                </a:lnTo>
                <a:lnTo>
                  <a:pt x="214596" y="28971"/>
                </a:lnTo>
                <a:lnTo>
                  <a:pt x="222534" y="19843"/>
                </a:lnTo>
                <a:lnTo>
                  <a:pt x="227792" y="17561"/>
                </a:lnTo>
                <a:lnTo>
                  <a:pt x="240889" y="17561"/>
                </a:lnTo>
                <a:lnTo>
                  <a:pt x="246148" y="19843"/>
                </a:lnTo>
                <a:lnTo>
                  <a:pt x="248305" y="22324"/>
                </a:lnTo>
                <a:lnTo>
                  <a:pt x="229430" y="22324"/>
                </a:lnTo>
                <a:lnTo>
                  <a:pt x="225561" y="24209"/>
                </a:lnTo>
                <a:lnTo>
                  <a:pt x="222470" y="28128"/>
                </a:lnTo>
                <a:lnTo>
                  <a:pt x="219707" y="31749"/>
                </a:lnTo>
                <a:lnTo>
                  <a:pt x="218267" y="36363"/>
                </a:lnTo>
                <a:lnTo>
                  <a:pt x="218267" y="47277"/>
                </a:lnTo>
                <a:lnTo>
                  <a:pt x="219707" y="51891"/>
                </a:lnTo>
                <a:lnTo>
                  <a:pt x="222584" y="55661"/>
                </a:lnTo>
                <a:lnTo>
                  <a:pt x="225561" y="59431"/>
                </a:lnTo>
                <a:lnTo>
                  <a:pt x="229479" y="61317"/>
                </a:lnTo>
                <a:lnTo>
                  <a:pt x="248299" y="61317"/>
                </a:lnTo>
                <a:lnTo>
                  <a:pt x="246098" y="62805"/>
                </a:lnTo>
                <a:lnTo>
                  <a:pt x="242725" y="64988"/>
                </a:lnTo>
                <a:lnTo>
                  <a:pt x="238806" y="66079"/>
                </a:lnTo>
                <a:close/>
              </a:path>
              <a:path w="669290" h="77469">
                <a:moveTo>
                  <a:pt x="248299" y="61317"/>
                </a:moveTo>
                <a:lnTo>
                  <a:pt x="239203" y="61317"/>
                </a:lnTo>
                <a:lnTo>
                  <a:pt x="243072" y="59431"/>
                </a:lnTo>
                <a:lnTo>
                  <a:pt x="248926" y="51792"/>
                </a:lnTo>
                <a:lnTo>
                  <a:pt x="250382" y="47277"/>
                </a:lnTo>
                <a:lnTo>
                  <a:pt x="250382" y="36363"/>
                </a:lnTo>
                <a:lnTo>
                  <a:pt x="248926" y="31898"/>
                </a:lnTo>
                <a:lnTo>
                  <a:pt x="245839" y="27979"/>
                </a:lnTo>
                <a:lnTo>
                  <a:pt x="243072" y="24258"/>
                </a:lnTo>
                <a:lnTo>
                  <a:pt x="239154" y="22324"/>
                </a:lnTo>
                <a:lnTo>
                  <a:pt x="248305" y="22324"/>
                </a:lnTo>
                <a:lnTo>
                  <a:pt x="254086" y="28971"/>
                </a:lnTo>
                <a:lnTo>
                  <a:pt x="256070" y="34776"/>
                </a:lnTo>
                <a:lnTo>
                  <a:pt x="256070" y="46087"/>
                </a:lnTo>
                <a:lnTo>
                  <a:pt x="255226" y="50105"/>
                </a:lnTo>
                <a:lnTo>
                  <a:pt x="253540" y="53875"/>
                </a:lnTo>
                <a:lnTo>
                  <a:pt x="251952" y="57546"/>
                </a:lnTo>
                <a:lnTo>
                  <a:pt x="249472" y="60523"/>
                </a:lnTo>
                <a:lnTo>
                  <a:pt x="248299" y="61317"/>
                </a:lnTo>
                <a:close/>
              </a:path>
              <a:path w="669290" h="77469">
                <a:moveTo>
                  <a:pt x="273517" y="26789"/>
                </a:moveTo>
                <a:lnTo>
                  <a:pt x="270063" y="26789"/>
                </a:lnTo>
                <a:lnTo>
                  <a:pt x="271155" y="24110"/>
                </a:lnTo>
                <a:lnTo>
                  <a:pt x="273040" y="21927"/>
                </a:lnTo>
                <a:lnTo>
                  <a:pt x="275719" y="20240"/>
                </a:lnTo>
                <a:lnTo>
                  <a:pt x="278398" y="18454"/>
                </a:lnTo>
                <a:lnTo>
                  <a:pt x="281424" y="17561"/>
                </a:lnTo>
                <a:lnTo>
                  <a:pt x="290651" y="17561"/>
                </a:lnTo>
                <a:lnTo>
                  <a:pt x="294868" y="19000"/>
                </a:lnTo>
                <a:lnTo>
                  <a:pt x="297863" y="22324"/>
                </a:lnTo>
                <a:lnTo>
                  <a:pt x="281275" y="22324"/>
                </a:lnTo>
                <a:lnTo>
                  <a:pt x="278596" y="23068"/>
                </a:lnTo>
                <a:lnTo>
                  <a:pt x="276314" y="24556"/>
                </a:lnTo>
                <a:lnTo>
                  <a:pt x="274131" y="26044"/>
                </a:lnTo>
                <a:lnTo>
                  <a:pt x="273517" y="26789"/>
                </a:lnTo>
                <a:close/>
              </a:path>
              <a:path w="669290" h="77469">
                <a:moveTo>
                  <a:pt x="269915" y="64740"/>
                </a:moveTo>
                <a:lnTo>
                  <a:pt x="264259" y="64740"/>
                </a:lnTo>
                <a:lnTo>
                  <a:pt x="264259" y="18901"/>
                </a:lnTo>
                <a:lnTo>
                  <a:pt x="269915" y="18901"/>
                </a:lnTo>
                <a:lnTo>
                  <a:pt x="269915" y="26789"/>
                </a:lnTo>
                <a:lnTo>
                  <a:pt x="273517" y="26789"/>
                </a:lnTo>
                <a:lnTo>
                  <a:pt x="272494" y="28029"/>
                </a:lnTo>
                <a:lnTo>
                  <a:pt x="271402" y="30509"/>
                </a:lnTo>
                <a:lnTo>
                  <a:pt x="270411" y="32990"/>
                </a:lnTo>
                <a:lnTo>
                  <a:pt x="269915" y="35470"/>
                </a:lnTo>
                <a:lnTo>
                  <a:pt x="269915" y="64740"/>
                </a:lnTo>
                <a:close/>
              </a:path>
              <a:path w="669290" h="77469">
                <a:moveTo>
                  <a:pt x="301466" y="64740"/>
                </a:moveTo>
                <a:lnTo>
                  <a:pt x="295960" y="64740"/>
                </a:lnTo>
                <a:lnTo>
                  <a:pt x="295960" y="31352"/>
                </a:lnTo>
                <a:lnTo>
                  <a:pt x="294967" y="28029"/>
                </a:lnTo>
                <a:lnTo>
                  <a:pt x="292983" y="25747"/>
                </a:lnTo>
                <a:lnTo>
                  <a:pt x="291097" y="23465"/>
                </a:lnTo>
                <a:lnTo>
                  <a:pt x="288221" y="22324"/>
                </a:lnTo>
                <a:lnTo>
                  <a:pt x="297863" y="22324"/>
                </a:lnTo>
                <a:lnTo>
                  <a:pt x="300127" y="24754"/>
                </a:lnTo>
                <a:lnTo>
                  <a:pt x="301466" y="29071"/>
                </a:lnTo>
                <a:lnTo>
                  <a:pt x="301466" y="64740"/>
                </a:lnTo>
                <a:close/>
              </a:path>
              <a:path w="669290" h="77469">
                <a:moveTo>
                  <a:pt x="330585" y="64740"/>
                </a:moveTo>
                <a:lnTo>
                  <a:pt x="324632" y="64740"/>
                </a:lnTo>
                <a:lnTo>
                  <a:pt x="306921" y="18901"/>
                </a:lnTo>
                <a:lnTo>
                  <a:pt x="313172" y="18901"/>
                </a:lnTo>
                <a:lnTo>
                  <a:pt x="327608" y="59084"/>
                </a:lnTo>
                <a:lnTo>
                  <a:pt x="332697" y="59084"/>
                </a:lnTo>
                <a:lnTo>
                  <a:pt x="330585" y="64740"/>
                </a:lnTo>
                <a:close/>
              </a:path>
              <a:path w="669290" h="77469">
                <a:moveTo>
                  <a:pt x="332697" y="59084"/>
                </a:moveTo>
                <a:lnTo>
                  <a:pt x="327757" y="59084"/>
                </a:lnTo>
                <a:lnTo>
                  <a:pt x="341896" y="18901"/>
                </a:lnTo>
                <a:lnTo>
                  <a:pt x="347700" y="18901"/>
                </a:lnTo>
                <a:lnTo>
                  <a:pt x="332697" y="59084"/>
                </a:lnTo>
                <a:close/>
              </a:path>
              <a:path w="669290" h="77469">
                <a:moveTo>
                  <a:pt x="356086" y="76943"/>
                </a:moveTo>
                <a:lnTo>
                  <a:pt x="356086" y="73074"/>
                </a:lnTo>
                <a:lnTo>
                  <a:pt x="357376" y="72578"/>
                </a:lnTo>
                <a:lnTo>
                  <a:pt x="358367" y="71536"/>
                </a:lnTo>
                <a:lnTo>
                  <a:pt x="359063" y="69949"/>
                </a:lnTo>
                <a:lnTo>
                  <a:pt x="359856" y="68460"/>
                </a:lnTo>
                <a:lnTo>
                  <a:pt x="360253" y="66873"/>
                </a:lnTo>
                <a:lnTo>
                  <a:pt x="360253" y="64740"/>
                </a:lnTo>
                <a:lnTo>
                  <a:pt x="356532" y="64740"/>
                </a:lnTo>
                <a:lnTo>
                  <a:pt x="356532" y="55363"/>
                </a:lnTo>
                <a:lnTo>
                  <a:pt x="363974" y="55363"/>
                </a:lnTo>
                <a:lnTo>
                  <a:pt x="363974" y="67617"/>
                </a:lnTo>
                <a:lnTo>
                  <a:pt x="363279" y="70048"/>
                </a:lnTo>
                <a:lnTo>
                  <a:pt x="361890" y="72330"/>
                </a:lnTo>
                <a:lnTo>
                  <a:pt x="360600" y="74612"/>
                </a:lnTo>
                <a:lnTo>
                  <a:pt x="358666" y="76150"/>
                </a:lnTo>
                <a:lnTo>
                  <a:pt x="356086" y="76943"/>
                </a:lnTo>
                <a:close/>
              </a:path>
              <a:path w="669290" h="77469">
                <a:moveTo>
                  <a:pt x="407094" y="35569"/>
                </a:moveTo>
                <a:lnTo>
                  <a:pt x="402332" y="35569"/>
                </a:lnTo>
                <a:lnTo>
                  <a:pt x="408434" y="3422"/>
                </a:lnTo>
                <a:lnTo>
                  <a:pt x="439538" y="3422"/>
                </a:lnTo>
                <a:lnTo>
                  <a:pt x="439538" y="8483"/>
                </a:lnTo>
                <a:lnTo>
                  <a:pt x="412303" y="8483"/>
                </a:lnTo>
                <a:lnTo>
                  <a:pt x="408285" y="29170"/>
                </a:lnTo>
                <a:lnTo>
                  <a:pt x="408434" y="29319"/>
                </a:lnTo>
                <a:lnTo>
                  <a:pt x="414746" y="29319"/>
                </a:lnTo>
                <a:lnTo>
                  <a:pt x="413196" y="30063"/>
                </a:lnTo>
                <a:lnTo>
                  <a:pt x="410815" y="31253"/>
                </a:lnTo>
                <a:lnTo>
                  <a:pt x="408780" y="33089"/>
                </a:lnTo>
                <a:lnTo>
                  <a:pt x="407094" y="35569"/>
                </a:lnTo>
                <a:close/>
              </a:path>
              <a:path w="669290" h="77469">
                <a:moveTo>
                  <a:pt x="414746" y="29319"/>
                </a:moveTo>
                <a:lnTo>
                  <a:pt x="408434" y="29319"/>
                </a:lnTo>
                <a:lnTo>
                  <a:pt x="410120" y="27433"/>
                </a:lnTo>
                <a:lnTo>
                  <a:pt x="412104" y="25995"/>
                </a:lnTo>
                <a:lnTo>
                  <a:pt x="416669" y="24010"/>
                </a:lnTo>
                <a:lnTo>
                  <a:pt x="419100" y="23514"/>
                </a:lnTo>
                <a:lnTo>
                  <a:pt x="428029" y="23514"/>
                </a:lnTo>
                <a:lnTo>
                  <a:pt x="433089" y="25499"/>
                </a:lnTo>
                <a:lnTo>
                  <a:pt x="435728" y="28277"/>
                </a:lnTo>
                <a:lnTo>
                  <a:pt x="418256" y="28277"/>
                </a:lnTo>
                <a:lnTo>
                  <a:pt x="415676" y="28872"/>
                </a:lnTo>
                <a:lnTo>
                  <a:pt x="414746" y="29319"/>
                </a:lnTo>
                <a:close/>
              </a:path>
              <a:path w="669290" h="77469">
                <a:moveTo>
                  <a:pt x="434892" y="61317"/>
                </a:moveTo>
                <a:lnTo>
                  <a:pt x="425846" y="61317"/>
                </a:lnTo>
                <a:lnTo>
                  <a:pt x="429517" y="59679"/>
                </a:lnTo>
                <a:lnTo>
                  <a:pt x="432395" y="56405"/>
                </a:lnTo>
                <a:lnTo>
                  <a:pt x="435371" y="53131"/>
                </a:lnTo>
                <a:lnTo>
                  <a:pt x="436860" y="49113"/>
                </a:lnTo>
                <a:lnTo>
                  <a:pt x="436860" y="39687"/>
                </a:lnTo>
                <a:lnTo>
                  <a:pt x="435322" y="35867"/>
                </a:lnTo>
                <a:lnTo>
                  <a:pt x="432246" y="32890"/>
                </a:lnTo>
                <a:lnTo>
                  <a:pt x="429269" y="29815"/>
                </a:lnTo>
                <a:lnTo>
                  <a:pt x="425499" y="28277"/>
                </a:lnTo>
                <a:lnTo>
                  <a:pt x="435728" y="28277"/>
                </a:lnTo>
                <a:lnTo>
                  <a:pt x="440630" y="33436"/>
                </a:lnTo>
                <a:lnTo>
                  <a:pt x="442515" y="38595"/>
                </a:lnTo>
                <a:lnTo>
                  <a:pt x="442515" y="50899"/>
                </a:lnTo>
                <a:lnTo>
                  <a:pt x="440432" y="55909"/>
                </a:lnTo>
                <a:lnTo>
                  <a:pt x="434892" y="61317"/>
                </a:lnTo>
                <a:close/>
              </a:path>
              <a:path w="669290" h="77469">
                <a:moveTo>
                  <a:pt x="426987" y="66079"/>
                </a:moveTo>
                <a:lnTo>
                  <a:pt x="415279" y="66079"/>
                </a:lnTo>
                <a:lnTo>
                  <a:pt x="410517" y="64392"/>
                </a:lnTo>
                <a:lnTo>
                  <a:pt x="402778" y="57645"/>
                </a:lnTo>
                <a:lnTo>
                  <a:pt x="400744" y="52933"/>
                </a:lnTo>
                <a:lnTo>
                  <a:pt x="400545" y="46880"/>
                </a:lnTo>
                <a:lnTo>
                  <a:pt x="406052" y="46880"/>
                </a:lnTo>
                <a:lnTo>
                  <a:pt x="406250" y="51246"/>
                </a:lnTo>
                <a:lnTo>
                  <a:pt x="407739" y="54768"/>
                </a:lnTo>
                <a:lnTo>
                  <a:pt x="410517" y="57447"/>
                </a:lnTo>
                <a:lnTo>
                  <a:pt x="413394" y="60027"/>
                </a:lnTo>
                <a:lnTo>
                  <a:pt x="417016" y="61317"/>
                </a:lnTo>
                <a:lnTo>
                  <a:pt x="434892" y="61317"/>
                </a:lnTo>
                <a:lnTo>
                  <a:pt x="432097" y="64045"/>
                </a:lnTo>
                <a:lnTo>
                  <a:pt x="426987" y="66079"/>
                </a:lnTo>
                <a:close/>
              </a:path>
              <a:path w="669290" h="77469">
                <a:moveTo>
                  <a:pt x="477344" y="64740"/>
                </a:moveTo>
                <a:lnTo>
                  <a:pt x="471689" y="64740"/>
                </a:lnTo>
                <a:lnTo>
                  <a:pt x="471689" y="18603"/>
                </a:lnTo>
                <a:lnTo>
                  <a:pt x="455317" y="18603"/>
                </a:lnTo>
                <a:lnTo>
                  <a:pt x="455317" y="14585"/>
                </a:lnTo>
                <a:lnTo>
                  <a:pt x="460378" y="14485"/>
                </a:lnTo>
                <a:lnTo>
                  <a:pt x="463900" y="14039"/>
                </a:lnTo>
                <a:lnTo>
                  <a:pt x="465884" y="13245"/>
                </a:lnTo>
                <a:lnTo>
                  <a:pt x="467968" y="12451"/>
                </a:lnTo>
                <a:lnTo>
                  <a:pt x="469506" y="11211"/>
                </a:lnTo>
                <a:lnTo>
                  <a:pt x="470498" y="9524"/>
                </a:lnTo>
                <a:lnTo>
                  <a:pt x="471589" y="7838"/>
                </a:lnTo>
                <a:lnTo>
                  <a:pt x="472334" y="5506"/>
                </a:lnTo>
                <a:lnTo>
                  <a:pt x="472730" y="2530"/>
                </a:lnTo>
                <a:lnTo>
                  <a:pt x="477344" y="2530"/>
                </a:lnTo>
                <a:lnTo>
                  <a:pt x="477344" y="64740"/>
                </a:lnTo>
                <a:close/>
              </a:path>
              <a:path w="669290" h="77469">
                <a:moveTo>
                  <a:pt x="506369" y="24110"/>
                </a:moveTo>
                <a:lnTo>
                  <a:pt x="500862" y="24110"/>
                </a:lnTo>
                <a:lnTo>
                  <a:pt x="500862" y="16767"/>
                </a:lnTo>
                <a:lnTo>
                  <a:pt x="502549" y="11608"/>
                </a:lnTo>
                <a:lnTo>
                  <a:pt x="505923" y="7739"/>
                </a:lnTo>
                <a:lnTo>
                  <a:pt x="509395" y="3869"/>
                </a:lnTo>
                <a:lnTo>
                  <a:pt x="514307" y="1934"/>
                </a:lnTo>
                <a:lnTo>
                  <a:pt x="526510" y="1934"/>
                </a:lnTo>
                <a:lnTo>
                  <a:pt x="531173" y="3522"/>
                </a:lnTo>
                <a:lnTo>
                  <a:pt x="534646" y="6697"/>
                </a:lnTo>
                <a:lnTo>
                  <a:pt x="516142" y="6697"/>
                </a:lnTo>
                <a:lnTo>
                  <a:pt x="512719" y="8135"/>
                </a:lnTo>
                <a:lnTo>
                  <a:pt x="507857" y="13791"/>
                </a:lnTo>
                <a:lnTo>
                  <a:pt x="506568" y="17710"/>
                </a:lnTo>
                <a:lnTo>
                  <a:pt x="506369" y="22770"/>
                </a:lnTo>
                <a:lnTo>
                  <a:pt x="506369" y="24110"/>
                </a:lnTo>
                <a:close/>
              </a:path>
              <a:path w="669290" h="77469">
                <a:moveTo>
                  <a:pt x="540301" y="64740"/>
                </a:moveTo>
                <a:lnTo>
                  <a:pt x="499374" y="64740"/>
                </a:lnTo>
                <a:lnTo>
                  <a:pt x="499374" y="60175"/>
                </a:lnTo>
                <a:lnTo>
                  <a:pt x="523732" y="36065"/>
                </a:lnTo>
                <a:lnTo>
                  <a:pt x="528246" y="32493"/>
                </a:lnTo>
                <a:lnTo>
                  <a:pt x="530628" y="29616"/>
                </a:lnTo>
                <a:lnTo>
                  <a:pt x="533108" y="26739"/>
                </a:lnTo>
                <a:lnTo>
                  <a:pt x="534349" y="23365"/>
                </a:lnTo>
                <a:lnTo>
                  <a:pt x="534349" y="15726"/>
                </a:lnTo>
                <a:lnTo>
                  <a:pt x="533058" y="12650"/>
                </a:lnTo>
                <a:lnTo>
                  <a:pt x="527900" y="7887"/>
                </a:lnTo>
                <a:lnTo>
                  <a:pt x="524575" y="6697"/>
                </a:lnTo>
                <a:lnTo>
                  <a:pt x="534646" y="6697"/>
                </a:lnTo>
                <a:lnTo>
                  <a:pt x="538218" y="9872"/>
                </a:lnTo>
                <a:lnTo>
                  <a:pt x="540004" y="14138"/>
                </a:lnTo>
                <a:lnTo>
                  <a:pt x="539888" y="24110"/>
                </a:lnTo>
                <a:lnTo>
                  <a:pt x="538665" y="27781"/>
                </a:lnTo>
                <a:lnTo>
                  <a:pt x="533406" y="35222"/>
                </a:lnTo>
                <a:lnTo>
                  <a:pt x="528594" y="39191"/>
                </a:lnTo>
                <a:lnTo>
                  <a:pt x="515993" y="46831"/>
                </a:lnTo>
                <a:lnTo>
                  <a:pt x="512074" y="49758"/>
                </a:lnTo>
                <a:lnTo>
                  <a:pt x="507510" y="54719"/>
                </a:lnTo>
                <a:lnTo>
                  <a:pt x="506121" y="57149"/>
                </a:lnTo>
                <a:lnTo>
                  <a:pt x="505625" y="59531"/>
                </a:lnTo>
                <a:lnTo>
                  <a:pt x="540301" y="59531"/>
                </a:lnTo>
                <a:lnTo>
                  <a:pt x="540301" y="64740"/>
                </a:lnTo>
                <a:close/>
              </a:path>
              <a:path w="669290" h="77469">
                <a:moveTo>
                  <a:pt x="553700" y="76943"/>
                </a:moveTo>
                <a:lnTo>
                  <a:pt x="553700" y="73074"/>
                </a:lnTo>
                <a:lnTo>
                  <a:pt x="554990" y="72578"/>
                </a:lnTo>
                <a:lnTo>
                  <a:pt x="555981" y="71536"/>
                </a:lnTo>
                <a:lnTo>
                  <a:pt x="556677" y="69949"/>
                </a:lnTo>
                <a:lnTo>
                  <a:pt x="557470" y="68460"/>
                </a:lnTo>
                <a:lnTo>
                  <a:pt x="557867" y="66873"/>
                </a:lnTo>
                <a:lnTo>
                  <a:pt x="557867" y="64740"/>
                </a:lnTo>
                <a:lnTo>
                  <a:pt x="554146" y="64740"/>
                </a:lnTo>
                <a:lnTo>
                  <a:pt x="554146" y="55363"/>
                </a:lnTo>
                <a:lnTo>
                  <a:pt x="561588" y="55363"/>
                </a:lnTo>
                <a:lnTo>
                  <a:pt x="561588" y="67617"/>
                </a:lnTo>
                <a:lnTo>
                  <a:pt x="560893" y="70048"/>
                </a:lnTo>
                <a:lnTo>
                  <a:pt x="559504" y="72330"/>
                </a:lnTo>
                <a:lnTo>
                  <a:pt x="558214" y="74612"/>
                </a:lnTo>
                <a:lnTo>
                  <a:pt x="556279" y="76150"/>
                </a:lnTo>
                <a:lnTo>
                  <a:pt x="553700" y="76943"/>
                </a:lnTo>
                <a:close/>
              </a:path>
              <a:path w="669290" h="77469">
                <a:moveTo>
                  <a:pt x="598457" y="66079"/>
                </a:moveTo>
                <a:lnTo>
                  <a:pt x="593694" y="66079"/>
                </a:lnTo>
                <a:lnTo>
                  <a:pt x="621079" y="0"/>
                </a:lnTo>
                <a:lnTo>
                  <a:pt x="625693" y="0"/>
                </a:lnTo>
                <a:lnTo>
                  <a:pt x="598457" y="66079"/>
                </a:lnTo>
                <a:close/>
              </a:path>
              <a:path w="669290" h="77469">
                <a:moveTo>
                  <a:pt x="634742" y="24110"/>
                </a:moveTo>
                <a:lnTo>
                  <a:pt x="629236" y="24110"/>
                </a:lnTo>
                <a:lnTo>
                  <a:pt x="629236" y="16767"/>
                </a:lnTo>
                <a:lnTo>
                  <a:pt x="630922" y="11608"/>
                </a:lnTo>
                <a:lnTo>
                  <a:pt x="634296" y="7739"/>
                </a:lnTo>
                <a:lnTo>
                  <a:pt x="637768" y="3869"/>
                </a:lnTo>
                <a:lnTo>
                  <a:pt x="642680" y="1934"/>
                </a:lnTo>
                <a:lnTo>
                  <a:pt x="654884" y="1934"/>
                </a:lnTo>
                <a:lnTo>
                  <a:pt x="659547" y="3522"/>
                </a:lnTo>
                <a:lnTo>
                  <a:pt x="663019" y="6697"/>
                </a:lnTo>
                <a:lnTo>
                  <a:pt x="644515" y="6697"/>
                </a:lnTo>
                <a:lnTo>
                  <a:pt x="641092" y="8135"/>
                </a:lnTo>
                <a:lnTo>
                  <a:pt x="636230" y="13791"/>
                </a:lnTo>
                <a:lnTo>
                  <a:pt x="634940" y="17710"/>
                </a:lnTo>
                <a:lnTo>
                  <a:pt x="634742" y="22770"/>
                </a:lnTo>
                <a:lnTo>
                  <a:pt x="634742" y="24110"/>
                </a:lnTo>
                <a:close/>
              </a:path>
              <a:path w="669290" h="77469">
                <a:moveTo>
                  <a:pt x="668675" y="64740"/>
                </a:moveTo>
                <a:lnTo>
                  <a:pt x="627747" y="64740"/>
                </a:lnTo>
                <a:lnTo>
                  <a:pt x="627747" y="60175"/>
                </a:lnTo>
                <a:lnTo>
                  <a:pt x="652105" y="36065"/>
                </a:lnTo>
                <a:lnTo>
                  <a:pt x="656620" y="32493"/>
                </a:lnTo>
                <a:lnTo>
                  <a:pt x="659002" y="29616"/>
                </a:lnTo>
                <a:lnTo>
                  <a:pt x="661482" y="26739"/>
                </a:lnTo>
                <a:lnTo>
                  <a:pt x="662722" y="23365"/>
                </a:lnTo>
                <a:lnTo>
                  <a:pt x="662722" y="15726"/>
                </a:lnTo>
                <a:lnTo>
                  <a:pt x="661432" y="12650"/>
                </a:lnTo>
                <a:lnTo>
                  <a:pt x="656273" y="7887"/>
                </a:lnTo>
                <a:lnTo>
                  <a:pt x="652948" y="6697"/>
                </a:lnTo>
                <a:lnTo>
                  <a:pt x="663019" y="6697"/>
                </a:lnTo>
                <a:lnTo>
                  <a:pt x="666591" y="9872"/>
                </a:lnTo>
                <a:lnTo>
                  <a:pt x="668377" y="14138"/>
                </a:lnTo>
                <a:lnTo>
                  <a:pt x="668261" y="24110"/>
                </a:lnTo>
                <a:lnTo>
                  <a:pt x="667038" y="27781"/>
                </a:lnTo>
                <a:lnTo>
                  <a:pt x="661779" y="35222"/>
                </a:lnTo>
                <a:lnTo>
                  <a:pt x="656967" y="39191"/>
                </a:lnTo>
                <a:lnTo>
                  <a:pt x="644366" y="46831"/>
                </a:lnTo>
                <a:lnTo>
                  <a:pt x="640447" y="49758"/>
                </a:lnTo>
                <a:lnTo>
                  <a:pt x="635883" y="54719"/>
                </a:lnTo>
                <a:lnTo>
                  <a:pt x="634494" y="57149"/>
                </a:lnTo>
                <a:lnTo>
                  <a:pt x="633998" y="59531"/>
                </a:lnTo>
                <a:lnTo>
                  <a:pt x="668675" y="59531"/>
                </a:lnTo>
                <a:lnTo>
                  <a:pt x="668675" y="6474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260435" y="233793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239985" y="25105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239985" y="25105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260236" y="2468884"/>
            <a:ext cx="635" cy="41910"/>
          </a:xfrm>
          <a:custGeom>
            <a:avLst/>
            <a:gdLst/>
            <a:ahLst/>
            <a:cxnLst/>
            <a:rect l="l" t="t" r="r" b="b"/>
            <a:pathLst>
              <a:path w="634" h="41910">
                <a:moveTo>
                  <a:pt x="149" y="-4762"/>
                </a:moveTo>
                <a:lnTo>
                  <a:pt x="149" y="46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239985" y="21673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239985" y="21673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260136" y="2209683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4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280485" y="2188505"/>
            <a:ext cx="779780" cy="343535"/>
          </a:xfrm>
          <a:custGeom>
            <a:avLst/>
            <a:gdLst/>
            <a:ahLst/>
            <a:cxnLst/>
            <a:rect l="l" t="t" r="r" b="b"/>
            <a:pathLst>
              <a:path w="779779" h="343535">
                <a:moveTo>
                  <a:pt x="0" y="0"/>
                </a:moveTo>
                <a:lnTo>
                  <a:pt x="68673" y="873"/>
                </a:lnTo>
                <a:lnTo>
                  <a:pt x="136869" y="3422"/>
                </a:lnTo>
                <a:lnTo>
                  <a:pt x="204113" y="7544"/>
                </a:lnTo>
                <a:lnTo>
                  <a:pt x="269930" y="13132"/>
                </a:lnTo>
                <a:lnTo>
                  <a:pt x="333843" y="20083"/>
                </a:lnTo>
                <a:lnTo>
                  <a:pt x="395377" y="28291"/>
                </a:lnTo>
                <a:lnTo>
                  <a:pt x="454056" y="37652"/>
                </a:lnTo>
                <a:lnTo>
                  <a:pt x="509406" y="48060"/>
                </a:lnTo>
                <a:lnTo>
                  <a:pt x="560949" y="59411"/>
                </a:lnTo>
                <a:lnTo>
                  <a:pt x="608212" y="71601"/>
                </a:lnTo>
                <a:lnTo>
                  <a:pt x="650717" y="84524"/>
                </a:lnTo>
                <a:lnTo>
                  <a:pt x="687990" y="98076"/>
                </a:lnTo>
                <a:lnTo>
                  <a:pt x="744936" y="126647"/>
                </a:lnTo>
                <a:lnTo>
                  <a:pt x="775246" y="156475"/>
                </a:lnTo>
                <a:lnTo>
                  <a:pt x="779223" y="171599"/>
                </a:lnTo>
                <a:lnTo>
                  <a:pt x="775272" y="186723"/>
                </a:lnTo>
                <a:lnTo>
                  <a:pt x="745017" y="216551"/>
                </a:lnTo>
                <a:lnTo>
                  <a:pt x="688126" y="245122"/>
                </a:lnTo>
                <a:lnTo>
                  <a:pt x="650883" y="258674"/>
                </a:lnTo>
                <a:lnTo>
                  <a:pt x="608407" y="271597"/>
                </a:lnTo>
                <a:lnTo>
                  <a:pt x="561177" y="283787"/>
                </a:lnTo>
                <a:lnTo>
                  <a:pt x="509666" y="295138"/>
                </a:lnTo>
                <a:lnTo>
                  <a:pt x="454351" y="305547"/>
                </a:lnTo>
                <a:lnTo>
                  <a:pt x="395708" y="314907"/>
                </a:lnTo>
                <a:lnTo>
                  <a:pt x="334213" y="323115"/>
                </a:lnTo>
                <a:lnTo>
                  <a:pt x="270341" y="330066"/>
                </a:lnTo>
                <a:lnTo>
                  <a:pt x="204567" y="335654"/>
                </a:lnTo>
                <a:lnTo>
                  <a:pt x="137369" y="339776"/>
                </a:lnTo>
                <a:lnTo>
                  <a:pt x="69221" y="342326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823462" y="19054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823462" y="19054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987224" y="1921909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823462" y="20360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823462" y="20360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987224" y="2052563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258610" y="1997960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258736" y="2128655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4">
                <a:moveTo>
                  <a:pt x="14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238585" y="1822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238585" y="1822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4549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258611" y="1864905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278985" y="1843505"/>
            <a:ext cx="781050" cy="345440"/>
          </a:xfrm>
          <a:custGeom>
            <a:avLst/>
            <a:gdLst/>
            <a:ahLst/>
            <a:cxnLst/>
            <a:rect l="l" t="t" r="r" b="b"/>
            <a:pathLst>
              <a:path w="781050" h="345440">
                <a:moveTo>
                  <a:pt x="1499" y="344999"/>
                </a:moveTo>
                <a:lnTo>
                  <a:pt x="70197" y="344121"/>
                </a:lnTo>
                <a:lnTo>
                  <a:pt x="138422" y="341558"/>
                </a:lnTo>
                <a:lnTo>
                  <a:pt x="205698" y="337415"/>
                </a:lnTo>
                <a:lnTo>
                  <a:pt x="271548" y="331797"/>
                </a:lnTo>
                <a:lnTo>
                  <a:pt x="335495" y="324810"/>
                </a:lnTo>
                <a:lnTo>
                  <a:pt x="397063" y="316559"/>
                </a:lnTo>
                <a:lnTo>
                  <a:pt x="455775" y="307149"/>
                </a:lnTo>
                <a:lnTo>
                  <a:pt x="511154" y="296686"/>
                </a:lnTo>
                <a:lnTo>
                  <a:pt x="562724" y="285275"/>
                </a:lnTo>
                <a:lnTo>
                  <a:pt x="610008" y="273022"/>
                </a:lnTo>
                <a:lnTo>
                  <a:pt x="652530" y="260031"/>
                </a:lnTo>
                <a:lnTo>
                  <a:pt x="689812" y="246408"/>
                </a:lnTo>
                <a:lnTo>
                  <a:pt x="746751" y="217687"/>
                </a:lnTo>
                <a:lnTo>
                  <a:pt x="777013" y="187702"/>
                </a:lnTo>
                <a:lnTo>
                  <a:pt x="780948" y="172499"/>
                </a:lnTo>
                <a:lnTo>
                  <a:pt x="776947" y="157296"/>
                </a:lnTo>
                <a:lnTo>
                  <a:pt x="746551" y="127311"/>
                </a:lnTo>
                <a:lnTo>
                  <a:pt x="689472" y="98591"/>
                </a:lnTo>
                <a:lnTo>
                  <a:pt x="652116" y="84968"/>
                </a:lnTo>
                <a:lnTo>
                  <a:pt x="609519" y="71977"/>
                </a:lnTo>
                <a:lnTo>
                  <a:pt x="562156" y="59723"/>
                </a:lnTo>
                <a:lnTo>
                  <a:pt x="510503" y="48312"/>
                </a:lnTo>
                <a:lnTo>
                  <a:pt x="455037" y="37849"/>
                </a:lnTo>
                <a:lnTo>
                  <a:pt x="396233" y="28439"/>
                </a:lnTo>
                <a:lnTo>
                  <a:pt x="334569" y="20188"/>
                </a:lnTo>
                <a:lnTo>
                  <a:pt x="270520" y="13201"/>
                </a:lnTo>
                <a:lnTo>
                  <a:pt x="204562" y="7583"/>
                </a:lnTo>
                <a:lnTo>
                  <a:pt x="137172" y="3440"/>
                </a:lnTo>
                <a:lnTo>
                  <a:pt x="68826" y="877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6823462" y="15604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823462" y="15604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987224" y="1576958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823462" y="16911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823462" y="16911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987224" y="1707613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258610" y="1653010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7258536" y="1783769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4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7279085" y="1491719"/>
            <a:ext cx="781050" cy="352425"/>
          </a:xfrm>
          <a:custGeom>
            <a:avLst/>
            <a:gdLst/>
            <a:ahLst/>
            <a:cxnLst/>
            <a:rect l="l" t="t" r="r" b="b"/>
            <a:pathLst>
              <a:path w="781050" h="352425">
                <a:moveTo>
                  <a:pt x="0" y="351899"/>
                </a:moveTo>
                <a:lnTo>
                  <a:pt x="68817" y="351003"/>
                </a:lnTo>
                <a:lnTo>
                  <a:pt x="137154" y="348389"/>
                </a:lnTo>
                <a:lnTo>
                  <a:pt x="204536" y="344163"/>
                </a:lnTo>
                <a:lnTo>
                  <a:pt x="270485" y="338433"/>
                </a:lnTo>
                <a:lnTo>
                  <a:pt x="334526" y="331306"/>
                </a:lnTo>
                <a:lnTo>
                  <a:pt x="396183" y="322890"/>
                </a:lnTo>
                <a:lnTo>
                  <a:pt x="454978" y="313292"/>
                </a:lnTo>
                <a:lnTo>
                  <a:pt x="510438" y="302620"/>
                </a:lnTo>
                <a:lnTo>
                  <a:pt x="562084" y="290981"/>
                </a:lnTo>
                <a:lnTo>
                  <a:pt x="609441" y="278482"/>
                </a:lnTo>
                <a:lnTo>
                  <a:pt x="652033" y="265231"/>
                </a:lnTo>
                <a:lnTo>
                  <a:pt x="689383" y="251336"/>
                </a:lnTo>
                <a:lnTo>
                  <a:pt x="746455" y="222041"/>
                </a:lnTo>
                <a:lnTo>
                  <a:pt x="776847" y="191456"/>
                </a:lnTo>
                <a:lnTo>
                  <a:pt x="780848" y="175949"/>
                </a:lnTo>
                <a:lnTo>
                  <a:pt x="776913" y="160442"/>
                </a:lnTo>
                <a:lnTo>
                  <a:pt x="746656" y="129858"/>
                </a:lnTo>
                <a:lnTo>
                  <a:pt x="689724" y="100563"/>
                </a:lnTo>
                <a:lnTo>
                  <a:pt x="652446" y="86667"/>
                </a:lnTo>
                <a:lnTo>
                  <a:pt x="609930" y="73416"/>
                </a:lnTo>
                <a:lnTo>
                  <a:pt x="562652" y="60918"/>
                </a:lnTo>
                <a:lnTo>
                  <a:pt x="511089" y="49278"/>
                </a:lnTo>
                <a:lnTo>
                  <a:pt x="455717" y="38606"/>
                </a:lnTo>
                <a:lnTo>
                  <a:pt x="397012" y="29008"/>
                </a:lnTo>
                <a:lnTo>
                  <a:pt x="335452" y="20592"/>
                </a:lnTo>
                <a:lnTo>
                  <a:pt x="271513" y="13465"/>
                </a:lnTo>
                <a:lnTo>
                  <a:pt x="205671" y="7735"/>
                </a:lnTo>
                <a:lnTo>
                  <a:pt x="138404" y="3509"/>
                </a:lnTo>
                <a:lnTo>
                  <a:pt x="70188" y="895"/>
                </a:ln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240010" y="14705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240010" y="14705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4549" y="6194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58611" y="1512756"/>
            <a:ext cx="1905" cy="48260"/>
          </a:xfrm>
          <a:custGeom>
            <a:avLst/>
            <a:gdLst/>
            <a:ahLst/>
            <a:cxnLst/>
            <a:rect l="l" t="t" r="r" b="b"/>
            <a:pathLst>
              <a:path w="1904" h="48259">
                <a:moveTo>
                  <a:pt x="0" y="47699"/>
                </a:move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7260410" y="1423222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6825312" y="13305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825312" y="13305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7181237" y="1346428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42" name="object 142"/>
          <p:cNvSpPr txBox="1"/>
          <p:nvPr/>
        </p:nvSpPr>
        <p:spPr>
          <a:xfrm>
            <a:off x="4744185" y="3283062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259842" y="2408340"/>
            <a:ext cx="1406647" cy="1875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5709804" y="3174973"/>
            <a:ext cx="588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identity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3885188" y="2363711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3601516" y="3245210"/>
            <a:ext cx="3409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820385" y="2140064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702515" y="2143450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686765" y="21002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4686765" y="21002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4134914" y="4299711"/>
            <a:ext cx="11811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69850" lvl="0" indent="0" algn="ctr" defTabSz="914400" rtl="0" eaLnBrk="1" fontAlgn="auto" latinLnBrk="0" hangingPunct="1">
              <a:lnSpc>
                <a:spcPts val="14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404997" y="1967694"/>
            <a:ext cx="287827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 ResNet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architecture: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565949" y="2264504"/>
            <a:ext cx="2521585" cy="1119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610" marR="0" lvl="0" indent="-2959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08610" algn="l"/>
                <a:tab pos="30924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Stack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8610" marR="5080" lvl="0" indent="-295910" algn="l" defTabSz="914400" rtl="0" eaLnBrk="1" fontAlgn="auto" latinLnBrk="0" hangingPunct="1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08610" algn="l"/>
                <a:tab pos="30924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  two 3x3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181313" y="2102248"/>
            <a:ext cx="219075" cy="2825115"/>
          </a:xfrm>
          <a:custGeom>
            <a:avLst/>
            <a:gdLst/>
            <a:ahLst/>
            <a:cxnLst/>
            <a:rect l="l" t="t" r="r" b="b"/>
            <a:pathLst>
              <a:path w="219075" h="2825115">
                <a:moveTo>
                  <a:pt x="0" y="2824794"/>
                </a:moveTo>
                <a:lnTo>
                  <a:pt x="69122" y="2823866"/>
                </a:lnTo>
                <a:lnTo>
                  <a:pt x="129156" y="2821280"/>
                </a:lnTo>
                <a:lnTo>
                  <a:pt x="176500" y="2817336"/>
                </a:lnTo>
                <a:lnTo>
                  <a:pt x="207549" y="2812333"/>
                </a:lnTo>
                <a:lnTo>
                  <a:pt x="218699" y="2806569"/>
                </a:lnTo>
                <a:lnTo>
                  <a:pt x="218699" y="18224"/>
                </a:lnTo>
                <a:lnTo>
                  <a:pt x="181954" y="8112"/>
                </a:lnTo>
                <a:lnTo>
                  <a:pt x="121334" y="3061"/>
                </a:lnTo>
                <a:lnTo>
                  <a:pt x="42863" y="353"/>
                </a:ln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6400013" y="3726894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391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May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</a:t>
            </a:r>
            <a:r>
              <a:rPr kumimoji="0" sz="3000" b="0" i="0" u="none" strike="noStrike" kern="1200" cap="none" spc="-15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7" name="object 15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2410876-3CC0-474D-83D5-17EB27728D8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Layer 2</a:t>
            </a:r>
          </a:p>
          <a:p>
            <a:pPr marL="0" indent="0"/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Layer 3 (final)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Outputs (e.g. sigmoid/</a:t>
            </a:r>
            <a:r>
              <a:rPr lang="en-US" dirty="0" err="1"/>
              <a:t>softmax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Finally: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9933" y="4194313"/>
            <a:ext cx="4830139" cy="936104"/>
            <a:chOff x="389933" y="3933056"/>
            <a:chExt cx="4830139" cy="936104"/>
          </a:xfrm>
        </p:grpSpPr>
        <p:grpSp>
          <p:nvGrpSpPr>
            <p:cNvPr id="9" name="Group 8"/>
            <p:cNvGrpSpPr/>
            <p:nvPr/>
          </p:nvGrpSpPr>
          <p:grpSpPr>
            <a:xfrm>
              <a:off x="389933" y="3933056"/>
              <a:ext cx="4542107" cy="936104"/>
              <a:chOff x="-252536" y="4690890"/>
              <a:chExt cx="4542107" cy="9361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/>
              <a:srcRect b="75306"/>
              <a:stretch/>
            </p:blipFill>
            <p:spPr>
              <a:xfrm>
                <a:off x="-252536" y="4878738"/>
                <a:ext cx="2952600" cy="43204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/>
              <a:srcRect l="23829" b="-11985"/>
              <a:stretch>
                <a:fillRect/>
              </a:stretch>
            </p:blipFill>
            <p:spPr>
              <a:xfrm>
                <a:off x="2129331" y="4690890"/>
                <a:ext cx="2160240" cy="936104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/>
            <a:srcRect l="60876" t="1131" r="19614" b="74175"/>
            <a:stretch/>
          </p:blipFill>
          <p:spPr>
            <a:xfrm>
              <a:off x="4644008" y="4365104"/>
              <a:ext cx="576064" cy="43204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636008" y="4365104"/>
              <a:ext cx="72008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definition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6123" b="2040"/>
          <a:stretch/>
        </p:blipFill>
        <p:spPr>
          <a:xfrm>
            <a:off x="3305730" y="1052736"/>
            <a:ext cx="3185700" cy="1080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5730" y="2604984"/>
            <a:ext cx="3185700" cy="1040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250" y="5418449"/>
            <a:ext cx="7381501" cy="132192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44377" t="11947" b="1299"/>
          <a:stretch/>
        </p:blipFill>
        <p:spPr bwMode="auto">
          <a:xfrm>
            <a:off x="6400800" y="44623"/>
            <a:ext cx="2671980" cy="196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0" y="4431823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(binary)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24128" y="407178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(multiclass)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56176" y="4266321"/>
            <a:ext cx="2550987" cy="886391"/>
            <a:chOff x="6156176" y="4005064"/>
            <a:chExt cx="2550987" cy="886391"/>
          </a:xfrm>
        </p:grpSpPr>
        <p:pic>
          <p:nvPicPr>
            <p:cNvPr id="172033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76256" y="4005064"/>
              <a:ext cx="1830907" cy="886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/>
            <a:srcRect l="21949" r="48785" b="75306"/>
            <a:stretch/>
          </p:blipFill>
          <p:spPr>
            <a:xfrm>
              <a:off x="6156176" y="4149080"/>
              <a:ext cx="864096" cy="43204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51520" y="5612417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(binary)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031477" y="2583212"/>
            <a:ext cx="2695903" cy="104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A5C0762-A33F-4EA6-9E3F-B0B170E4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AFFA10-5303-4E2E-8B56-BED9752E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9DEC-22BE-4F83-BAA8-9945FF969969}" type="slidenum">
              <a:rPr lang="en-US" smtClean="0">
                <a:solidFill>
                  <a:srgbClr val="000000"/>
                </a:solidFill>
              </a:rPr>
              <a:pPr/>
              <a:t>140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378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Comments on training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Not guaranteed to converge to zero training error, may converge to local optima or oscillate indefinitely.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However, in practice, does converge to low error for many large networks on real data, with good choice of hyperparameters (e.g. learning rate).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Thousands of epochs (epoch = network sees all training data once) may be required, hours or days to train.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To avoid local-minima problems, run several trials starting with different random weights (</a:t>
            </a:r>
            <a:r>
              <a:rPr lang="en-US" altLang="en-US" sz="2200" i="1" dirty="0"/>
              <a:t>random restarts</a:t>
            </a:r>
            <a:r>
              <a:rPr lang="en-US" altLang="en-US" sz="2200" dirty="0"/>
              <a:t>), and take results of trial with lowest training set error, use transfer learning, regularization,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May be hard to set learning rate and to select number of hidden units and layers.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Neural networks had fallen out of fashion in 90s, early 2000s; back with a new name and improved performance (deep networks trained with dropout and lots of data).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611779"/>
            <a:ext cx="2646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 Mooney, Carlos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Guestrin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Dhruv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Batra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D7E0E-F6DA-492F-9CB3-D342BED4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6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538936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Keep a hold-out validation set and test accuracy on it after every epoch. 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90675" y="1450280"/>
            <a:ext cx="6367463" cy="2149475"/>
            <a:chOff x="1590675" y="1450280"/>
            <a:chExt cx="6367463" cy="2149475"/>
          </a:xfrm>
        </p:grpSpPr>
        <p:sp>
          <p:nvSpPr>
            <p:cNvPr id="263181" name="Text Box 13"/>
            <p:cNvSpPr txBox="1">
              <a:spLocks noChangeArrowheads="1"/>
            </p:cNvSpPr>
            <p:nvPr/>
          </p:nvSpPr>
          <p:spPr bwMode="auto">
            <a:xfrm>
              <a:off x="1771650" y="3140968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3182" name="Text Box 14"/>
            <p:cNvSpPr txBox="1">
              <a:spLocks noChangeArrowheads="1"/>
            </p:cNvSpPr>
            <p:nvPr/>
          </p:nvSpPr>
          <p:spPr bwMode="auto">
            <a:xfrm>
              <a:off x="3109913" y="3202880"/>
              <a:ext cx="1927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training epochs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0675" y="1450280"/>
              <a:ext cx="6367463" cy="1690688"/>
              <a:chOff x="1590675" y="1793875"/>
              <a:chExt cx="6367463" cy="1690688"/>
            </a:xfrm>
          </p:grpSpPr>
          <p:sp>
            <p:nvSpPr>
              <p:cNvPr id="263172" name="Line 4"/>
              <p:cNvSpPr>
                <a:spLocks noChangeShapeType="1"/>
              </p:cNvSpPr>
              <p:nvPr/>
            </p:nvSpPr>
            <p:spPr bwMode="auto">
              <a:xfrm>
                <a:off x="2033588" y="1793875"/>
                <a:ext cx="0" cy="1682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3" name="Line 5"/>
              <p:cNvSpPr>
                <a:spLocks noChangeShapeType="1"/>
              </p:cNvSpPr>
              <p:nvPr/>
            </p:nvSpPr>
            <p:spPr bwMode="auto">
              <a:xfrm>
                <a:off x="2022475" y="3476625"/>
                <a:ext cx="4241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4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1452563" y="2135187"/>
                <a:ext cx="6731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error</a:t>
                </a:r>
              </a:p>
            </p:txBody>
          </p:sp>
          <p:sp>
            <p:nvSpPr>
              <p:cNvPr id="263177" name="Text Box 9"/>
              <p:cNvSpPr txBox="1">
                <a:spLocks noChangeArrowheads="1"/>
              </p:cNvSpPr>
              <p:nvPr/>
            </p:nvSpPr>
            <p:spPr bwMode="auto">
              <a:xfrm>
                <a:off x="6186488" y="3087688"/>
                <a:ext cx="17716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training data</a:t>
                </a:r>
              </a:p>
            </p:txBody>
          </p:sp>
          <p:sp>
            <p:nvSpPr>
              <p:cNvPr id="263180" name="Text Box 12"/>
              <p:cNvSpPr txBox="1">
                <a:spLocks noChangeArrowheads="1"/>
              </p:cNvSpPr>
              <p:nvPr/>
            </p:nvSpPr>
            <p:spPr bwMode="auto">
              <a:xfrm>
                <a:off x="6156325" y="2449513"/>
                <a:ext cx="13350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test data</a:t>
                </a:r>
              </a:p>
            </p:txBody>
          </p:sp>
          <p:sp>
            <p:nvSpPr>
              <p:cNvPr id="263183" name="Freeform 15"/>
              <p:cNvSpPr>
                <a:spLocks/>
              </p:cNvSpPr>
              <p:nvPr/>
            </p:nvSpPr>
            <p:spPr bwMode="auto">
              <a:xfrm>
                <a:off x="2022475" y="2011363"/>
                <a:ext cx="4133850" cy="1450975"/>
              </a:xfrm>
              <a:custGeom>
                <a:avLst/>
                <a:gdLst>
                  <a:gd name="T0" fmla="*/ 0 w 2604"/>
                  <a:gd name="T1" fmla="*/ 0 h 914"/>
                  <a:gd name="T2" fmla="*/ 70 w 2604"/>
                  <a:gd name="T3" fmla="*/ 262 h 914"/>
                  <a:gd name="T4" fmla="*/ 323 w 2604"/>
                  <a:gd name="T5" fmla="*/ 553 h 914"/>
                  <a:gd name="T6" fmla="*/ 722 w 2604"/>
                  <a:gd name="T7" fmla="*/ 776 h 914"/>
                  <a:gd name="T8" fmla="*/ 1460 w 2604"/>
                  <a:gd name="T9" fmla="*/ 868 h 914"/>
                  <a:gd name="T10" fmla="*/ 2212 w 2604"/>
                  <a:gd name="T11" fmla="*/ 884 h 914"/>
                  <a:gd name="T12" fmla="*/ 2604 w 2604"/>
                  <a:gd name="T13" fmla="*/ 914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4" h="914">
                    <a:moveTo>
                      <a:pt x="0" y="0"/>
                    </a:moveTo>
                    <a:cubicBezTo>
                      <a:pt x="8" y="85"/>
                      <a:pt x="16" y="170"/>
                      <a:pt x="70" y="262"/>
                    </a:cubicBezTo>
                    <a:cubicBezTo>
                      <a:pt x="124" y="354"/>
                      <a:pt x="214" y="467"/>
                      <a:pt x="323" y="553"/>
                    </a:cubicBezTo>
                    <a:cubicBezTo>
                      <a:pt x="432" y="639"/>
                      <a:pt x="533" y="724"/>
                      <a:pt x="722" y="776"/>
                    </a:cubicBezTo>
                    <a:cubicBezTo>
                      <a:pt x="911" y="828"/>
                      <a:pt x="1212" y="850"/>
                      <a:pt x="1460" y="868"/>
                    </a:cubicBezTo>
                    <a:cubicBezTo>
                      <a:pt x="1708" y="886"/>
                      <a:pt x="2021" y="876"/>
                      <a:pt x="2212" y="884"/>
                    </a:cubicBezTo>
                    <a:cubicBezTo>
                      <a:pt x="2403" y="892"/>
                      <a:pt x="2543" y="914"/>
                      <a:pt x="2604" y="914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84" name="Freeform 16"/>
              <p:cNvSpPr>
                <a:spLocks/>
              </p:cNvSpPr>
              <p:nvPr/>
            </p:nvSpPr>
            <p:spPr bwMode="auto">
              <a:xfrm>
                <a:off x="2022475" y="2011363"/>
                <a:ext cx="4060825" cy="1182687"/>
              </a:xfrm>
              <a:custGeom>
                <a:avLst/>
                <a:gdLst>
                  <a:gd name="T0" fmla="*/ 0 w 2558"/>
                  <a:gd name="T1" fmla="*/ 0 h 745"/>
                  <a:gd name="T2" fmla="*/ 139 w 2558"/>
                  <a:gd name="T3" fmla="*/ 277 h 745"/>
                  <a:gd name="T4" fmla="*/ 438 w 2558"/>
                  <a:gd name="T5" fmla="*/ 469 h 745"/>
                  <a:gd name="T6" fmla="*/ 1037 w 2558"/>
                  <a:gd name="T7" fmla="*/ 699 h 745"/>
                  <a:gd name="T8" fmla="*/ 1444 w 2558"/>
                  <a:gd name="T9" fmla="*/ 730 h 745"/>
                  <a:gd name="T10" fmla="*/ 2051 w 2558"/>
                  <a:gd name="T11" fmla="*/ 607 h 745"/>
                  <a:gd name="T12" fmla="*/ 2335 w 2558"/>
                  <a:gd name="T13" fmla="*/ 484 h 745"/>
                  <a:gd name="T14" fmla="*/ 2558 w 2558"/>
                  <a:gd name="T15" fmla="*/ 415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8" h="745">
                    <a:moveTo>
                      <a:pt x="0" y="0"/>
                    </a:moveTo>
                    <a:cubicBezTo>
                      <a:pt x="33" y="99"/>
                      <a:pt x="66" y="199"/>
                      <a:pt x="139" y="277"/>
                    </a:cubicBezTo>
                    <a:cubicBezTo>
                      <a:pt x="212" y="355"/>
                      <a:pt x="288" y="399"/>
                      <a:pt x="438" y="469"/>
                    </a:cubicBezTo>
                    <a:cubicBezTo>
                      <a:pt x="588" y="539"/>
                      <a:pt x="869" y="655"/>
                      <a:pt x="1037" y="699"/>
                    </a:cubicBezTo>
                    <a:cubicBezTo>
                      <a:pt x="1205" y="743"/>
                      <a:pt x="1275" y="745"/>
                      <a:pt x="1444" y="730"/>
                    </a:cubicBezTo>
                    <a:cubicBezTo>
                      <a:pt x="1613" y="715"/>
                      <a:pt x="1903" y="648"/>
                      <a:pt x="2051" y="607"/>
                    </a:cubicBezTo>
                    <a:cubicBezTo>
                      <a:pt x="2199" y="566"/>
                      <a:pt x="2251" y="516"/>
                      <a:pt x="2335" y="484"/>
                    </a:cubicBezTo>
                    <a:cubicBezTo>
                      <a:pt x="2419" y="452"/>
                      <a:pt x="2525" y="430"/>
                      <a:pt x="2558" y="415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6604084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111DC-3E06-4B30-85A7-3A2FE75A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13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6069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Data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Center (subtract mean from) your data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Use data augmentation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Use mini-batch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Weights/activations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To initialize weights, use “Xavier initialization”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Use regularization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Use RELU (most common), don’t use sigmoid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Hyperparameters: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Learning rate: too high? Too low?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Use cross-validation to pick</a:t>
            </a:r>
          </a:p>
          <a:p>
            <a:pPr marL="0" indent="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F8D7D-F0CC-4853-A964-10B70887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599"/>
            <a:ext cx="4835966" cy="26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66" y="1024624"/>
            <a:ext cx="3393634" cy="25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15925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Dropout: A simple way to prevent neural networks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overfitting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Srivastava JMLR 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3" name="Rectangle 2"/>
          <p:cNvSpPr/>
          <p:nvPr/>
        </p:nvSpPr>
        <p:spPr>
          <a:xfrm>
            <a:off x="465826" y="4589254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Randomly turn off some neurons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Allows individual neurons to independently be responsible for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E7F98-6616-4519-8207-396139AF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89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Augmentation (Jittering)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i="1" dirty="0"/>
              <a:t>virtual</a:t>
            </a:r>
            <a:r>
              <a:rPr lang="en-US" dirty="0"/>
              <a:t> training samples</a:t>
            </a:r>
          </a:p>
          <a:p>
            <a:pPr lvl="1"/>
            <a:r>
              <a:rPr lang="en-US" dirty="0"/>
              <a:t>Horizontal flip</a:t>
            </a:r>
          </a:p>
          <a:p>
            <a:pPr lvl="1"/>
            <a:r>
              <a:rPr lang="en-US" dirty="0"/>
              <a:t>Random crop</a:t>
            </a:r>
          </a:p>
          <a:p>
            <a:pPr lvl="1"/>
            <a:r>
              <a:rPr lang="en-US" dirty="0"/>
              <a:t>Color casting</a:t>
            </a:r>
          </a:p>
          <a:p>
            <a:pPr lvl="1"/>
            <a:r>
              <a:rPr lang="en-US" dirty="0"/>
              <a:t>Geometric distortion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9E837-355D-4604-9F1E-A13814173A54}"/>
              </a:ext>
            </a:extLst>
          </p:cNvPr>
          <p:cNvSpPr txBox="1"/>
          <p:nvPr/>
        </p:nvSpPr>
        <p:spPr>
          <a:xfrm>
            <a:off x="0" y="6604084"/>
            <a:ext cx="3446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srgbClr val="000000"/>
                </a:solidFill>
              </a:rPr>
              <a:t>Jia-bin Huang, Image: </a:t>
            </a:r>
            <a:r>
              <a:rPr lang="en-US" sz="1050" dirty="0">
                <a:solidFill>
                  <a:srgbClr val="000000"/>
                </a:solidFill>
                <a:hlinkClick r:id="rId3"/>
              </a:rPr>
              <a:t>https://github.com/aleju/imgaug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62AAC-0289-4C06-B501-6778973DA2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81" y="2053390"/>
            <a:ext cx="4953570" cy="36966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EFC9A-E62D-4C41-B8D7-5E3863F9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82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88" y="1284014"/>
            <a:ext cx="4834890" cy="738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800" spc="-5" dirty="0"/>
              <a:t>Transfer</a:t>
            </a:r>
            <a:r>
              <a:rPr sz="4800" spc="-45" dirty="0"/>
              <a:t> </a:t>
            </a:r>
            <a:r>
              <a:rPr sz="4800" spc="-5" dirty="0"/>
              <a:t>Learning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259151" y="2940979"/>
            <a:ext cx="6542405" cy="923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8970" marR="5080" lvl="0" indent="-19069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need a lot of a data if you want to  train/use</a:t>
            </a:r>
            <a:r>
              <a:rPr kumimoji="0" sz="3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CNNs”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 rot="18840000">
            <a:off x="3061872" y="3183782"/>
            <a:ext cx="2941634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n-ea"/>
                <a:cs typeface="Impact"/>
              </a:rPr>
              <a:t>BUSTED</a:t>
            </a:r>
            <a:endParaRPr kumimoji="0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3CA5E-AED6-4D16-ABA4-FE7F9A9A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9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5" dirty="0"/>
              <a:t>Transfer Learning with</a:t>
            </a:r>
            <a:r>
              <a:rPr lang="en-US" sz="3200" dirty="0"/>
              <a:t> </a:t>
            </a:r>
            <a:r>
              <a:rPr lang="en-US" sz="3200" spc="-5" dirty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more weights you need to learn, the more data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That’s why with a deeper network, you need more data to train than for a shallower 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One possible solution: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3163" y="3600719"/>
            <a:ext cx="6730047" cy="2571481"/>
            <a:chOff x="1665135" y="4286519"/>
            <a:chExt cx="6730047" cy="2571481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18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Set these to the already learned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11135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Learn these on your own task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2BF3BA-E3D4-47E6-9FF0-C0A99541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2899" y="1903807"/>
            <a:ext cx="695648" cy="357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6476" y="1749170"/>
            <a:ext cx="87503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Train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Image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08919" y="1753819"/>
            <a:ext cx="2306789" cy="3740611"/>
            <a:chOff x="2608919" y="1493686"/>
            <a:chExt cx="2306789" cy="3740611"/>
          </a:xfrm>
        </p:grpSpPr>
        <p:sp>
          <p:nvSpPr>
            <p:cNvPr id="11" name="object 11"/>
            <p:cNvSpPr/>
            <p:nvPr/>
          </p:nvSpPr>
          <p:spPr>
            <a:xfrm>
              <a:off x="2679319" y="1643649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66968" y="1493686"/>
              <a:ext cx="1348740" cy="213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 Small</a:t>
              </a:r>
              <a:r>
                <a:rPr kumimoji="0" sz="1400" b="0" i="0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608919" y="4876792"/>
              <a:ext cx="885190" cy="357505"/>
            </a:xfrm>
            <a:custGeom>
              <a:avLst/>
              <a:gdLst/>
              <a:ahLst/>
              <a:cxnLst/>
              <a:rect l="l" t="t" r="r" b="b"/>
              <a:pathLst>
                <a:path w="885189" h="357504">
                  <a:moveTo>
                    <a:pt x="0" y="0"/>
                  </a:moveTo>
                  <a:lnTo>
                    <a:pt x="884998" y="0"/>
                  </a:lnTo>
                  <a:lnTo>
                    <a:pt x="884998" y="356999"/>
                  </a:lnTo>
                  <a:lnTo>
                    <a:pt x="0" y="356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608218" y="505529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21768" y="5023816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64793" y="1958323"/>
              <a:ext cx="224154" cy="2851785"/>
            </a:xfrm>
            <a:custGeom>
              <a:avLst/>
              <a:gdLst/>
              <a:ahLst/>
              <a:cxnLst/>
              <a:rect l="l" t="t" r="r" b="b"/>
              <a:pathLst>
                <a:path w="224154" h="2851785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1171025"/>
                  </a:lnTo>
                  <a:lnTo>
                    <a:pt x="116052" y="1238699"/>
                  </a:lnTo>
                  <a:lnTo>
                    <a:pt x="127349" y="1299511"/>
                  </a:lnTo>
                  <a:lnTo>
                    <a:pt x="144871" y="1351034"/>
                  </a:lnTo>
                  <a:lnTo>
                    <a:pt x="167549" y="1390840"/>
                  </a:lnTo>
                  <a:lnTo>
                    <a:pt x="224099" y="1425597"/>
                  </a:lnTo>
                  <a:lnTo>
                    <a:pt x="167549" y="1460353"/>
                  </a:lnTo>
                  <a:lnTo>
                    <a:pt x="144871" y="1500159"/>
                  </a:lnTo>
                  <a:lnTo>
                    <a:pt x="127349" y="1551682"/>
                  </a:lnTo>
                  <a:lnTo>
                    <a:pt x="116052" y="1612494"/>
                  </a:lnTo>
                  <a:lnTo>
                    <a:pt x="112049" y="1680171"/>
                  </a:lnTo>
                  <a:lnTo>
                    <a:pt x="112049" y="2596619"/>
                  </a:lnTo>
                  <a:lnTo>
                    <a:pt x="108046" y="2664296"/>
                  </a:lnTo>
                  <a:lnTo>
                    <a:pt x="96749" y="2725109"/>
                  </a:lnTo>
                  <a:lnTo>
                    <a:pt x="79227" y="2776631"/>
                  </a:lnTo>
                  <a:lnTo>
                    <a:pt x="56549" y="2816437"/>
                  </a:lnTo>
                  <a:lnTo>
                    <a:pt x="29784" y="2842100"/>
                  </a:lnTo>
                  <a:lnTo>
                    <a:pt x="0" y="2851194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3800826" y="3239136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009024" y="4940307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99119" y="1727519"/>
            <a:ext cx="3621344" cy="4405896"/>
            <a:chOff x="5399119" y="1467386"/>
            <a:chExt cx="3621344" cy="4405896"/>
          </a:xfrm>
        </p:grpSpPr>
        <p:sp>
          <p:nvSpPr>
            <p:cNvPr id="5" name="object 5"/>
            <p:cNvSpPr/>
            <p:nvPr/>
          </p:nvSpPr>
          <p:spPr>
            <a:xfrm>
              <a:off x="5721088" y="1651624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37333" y="1467386"/>
              <a:ext cx="1536700" cy="43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3. Medium</a:t>
              </a: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finetuning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37333" y="2106196"/>
              <a:ext cx="218313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more data = retrain more of  the network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(or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of</a:t>
              </a: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it)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50688" y="4013144"/>
              <a:ext cx="885190" cy="1228725"/>
            </a:xfrm>
            <a:custGeom>
              <a:avLst/>
              <a:gdLst/>
              <a:ahLst/>
              <a:cxnLst/>
              <a:rect l="l" t="t" r="r" b="b"/>
              <a:pathLst>
                <a:path w="885190" h="1228725">
                  <a:moveTo>
                    <a:pt x="0" y="0"/>
                  </a:moveTo>
                  <a:lnTo>
                    <a:pt x="884998" y="0"/>
                  </a:lnTo>
                  <a:lnTo>
                    <a:pt x="884998" y="1228497"/>
                  </a:lnTo>
                  <a:lnTo>
                    <a:pt x="0" y="12284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649987" y="4627392"/>
              <a:ext cx="480695" cy="0"/>
            </a:xfrm>
            <a:custGeom>
              <a:avLst/>
              <a:gdLst/>
              <a:ahLst/>
              <a:cxnLst/>
              <a:rect l="l" t="t" r="r" b="b"/>
              <a:pathLst>
                <a:path w="480695">
                  <a:moveTo>
                    <a:pt x="480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537" y="4595917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78487" y="1958322"/>
              <a:ext cx="224154" cy="2010410"/>
            </a:xfrm>
            <a:custGeom>
              <a:avLst/>
              <a:gdLst/>
              <a:ahLst/>
              <a:cxnLst/>
              <a:rect l="l" t="t" r="r" b="b"/>
              <a:pathLst>
                <a:path w="224154" h="2010410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750425"/>
                  </a:lnTo>
                  <a:lnTo>
                    <a:pt x="116052" y="818100"/>
                  </a:lnTo>
                  <a:lnTo>
                    <a:pt x="127349" y="878912"/>
                  </a:lnTo>
                  <a:lnTo>
                    <a:pt x="144871" y="930435"/>
                  </a:lnTo>
                  <a:lnTo>
                    <a:pt x="167549" y="970241"/>
                  </a:lnTo>
                  <a:lnTo>
                    <a:pt x="224099" y="1004997"/>
                  </a:lnTo>
                  <a:lnTo>
                    <a:pt x="167549" y="1039754"/>
                  </a:lnTo>
                  <a:lnTo>
                    <a:pt x="144871" y="1079560"/>
                  </a:lnTo>
                  <a:lnTo>
                    <a:pt x="127349" y="1131083"/>
                  </a:lnTo>
                  <a:lnTo>
                    <a:pt x="116052" y="1191895"/>
                  </a:lnTo>
                  <a:lnTo>
                    <a:pt x="112049" y="1259569"/>
                  </a:lnTo>
                  <a:lnTo>
                    <a:pt x="112049" y="1755421"/>
                  </a:lnTo>
                  <a:lnTo>
                    <a:pt x="108046" y="1823098"/>
                  </a:lnTo>
                  <a:lnTo>
                    <a:pt x="96749" y="1883911"/>
                  </a:lnTo>
                  <a:lnTo>
                    <a:pt x="79227" y="1935433"/>
                  </a:lnTo>
                  <a:lnTo>
                    <a:pt x="56549" y="1975239"/>
                  </a:lnTo>
                  <a:lnTo>
                    <a:pt x="29784" y="2000902"/>
                  </a:lnTo>
                  <a:lnTo>
                    <a:pt x="0" y="2009995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837371" y="2863432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399119" y="5586262"/>
              <a:ext cx="1736725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0" i="0" u="none" strike="noStrike" kern="1200" cap="none" spc="-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Lecture 11 </a:t>
              </a:r>
              <a:r>
                <a:rPr kumimoji="0" sz="3000" b="0" i="0" u="none" strike="noStrike" kern="1200" cap="none" spc="0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</a:t>
              </a:r>
              <a:r>
                <a:rPr kumimoji="0" sz="3000" b="0" i="0" u="none" strike="noStrike" kern="1200" cap="none" spc="-3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203569" y="4527504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5" dirty="0"/>
              <a:t>Transfer Learning with</a:t>
            </a:r>
            <a:r>
              <a:rPr lang="en-US" sz="3600" dirty="0"/>
              <a:t> </a:t>
            </a:r>
            <a:r>
              <a:rPr lang="en-US" sz="3600" spc="-5" dirty="0"/>
              <a:t>CNNs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254470" y="5944412"/>
            <a:ext cx="463506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option: use network as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extractor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SVM on extracted features for target task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93288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classification on ImageNet 		Target: some other task/data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A39E586-64B9-4531-95AC-0D5F0FE7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950" y="938328"/>
            <a:ext cx="863823" cy="4433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8327" y="1507378"/>
            <a:ext cx="895350" cy="318770"/>
          </a:xfrm>
          <a:custGeom>
            <a:avLst/>
            <a:gdLst/>
            <a:ahLst/>
            <a:cxnLst/>
            <a:rect l="l" t="t" r="r" b="b"/>
            <a:pathLst>
              <a:path w="895350" h="318769">
                <a:moveTo>
                  <a:pt x="895218" y="31866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6886" y="1477736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90">
                <a:moveTo>
                  <a:pt x="91994" y="0"/>
                </a:moveTo>
                <a:lnTo>
                  <a:pt x="0" y="652"/>
                </a:lnTo>
                <a:lnTo>
                  <a:pt x="70892" y="59287"/>
                </a:lnTo>
                <a:lnTo>
                  <a:pt x="91994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95594" y="1919657"/>
            <a:ext cx="13595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800" spc="-5" dirty="0"/>
              <a:t>more</a:t>
            </a:r>
            <a:r>
              <a:rPr sz="1800" spc="-55" dirty="0"/>
              <a:t> </a:t>
            </a:r>
            <a:r>
              <a:rPr sz="1800" spc="-5" dirty="0"/>
              <a:t>generic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1119637" y="3236721"/>
            <a:ext cx="1039494" cy="1478915"/>
          </a:xfrm>
          <a:custGeom>
            <a:avLst/>
            <a:gdLst/>
            <a:ahLst/>
            <a:cxnLst/>
            <a:rect l="l" t="t" r="r" b="b"/>
            <a:pathLst>
              <a:path w="1039494" h="1478914">
                <a:moveTo>
                  <a:pt x="1038882" y="0"/>
                </a:moveTo>
                <a:lnTo>
                  <a:pt x="0" y="1478472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9936" y="4697117"/>
            <a:ext cx="75565" cy="88900"/>
          </a:xfrm>
          <a:custGeom>
            <a:avLst/>
            <a:gdLst/>
            <a:ahLst/>
            <a:cxnLst/>
            <a:rect l="l" t="t" r="r" b="b"/>
            <a:pathLst>
              <a:path w="75565" h="88900">
                <a:moveTo>
                  <a:pt x="23957" y="0"/>
                </a:moveTo>
                <a:lnTo>
                  <a:pt x="0" y="88824"/>
                </a:lnTo>
                <a:lnTo>
                  <a:pt x="75447" y="36174"/>
                </a:lnTo>
                <a:lnTo>
                  <a:pt x="23957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0796" y="2836827"/>
            <a:ext cx="13716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9119" y="5586262"/>
            <a:ext cx="173672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11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3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34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80101"/>
              </p:ext>
            </p:extLst>
          </p:nvPr>
        </p:nvGraphicFramePr>
        <p:xfrm>
          <a:off x="3339930" y="1398348"/>
          <a:ext cx="5645613" cy="3801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3648">
                <a:tc>
                  <a:txBody>
                    <a:bodyPr/>
                    <a:lstStyle/>
                    <a:p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5137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very</a:t>
                      </a:r>
                      <a:r>
                        <a:rPr sz="1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similar  dataset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3359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very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different  dataset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0684"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very little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data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1454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Use </a:t>
                      </a:r>
                      <a:r>
                        <a:rPr lang="en-US" sz="1800" spc="-5" dirty="0">
                          <a:latin typeface="Arial"/>
                          <a:cs typeface="Arial"/>
                        </a:rPr>
                        <a:t>simple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 </a:t>
                      </a:r>
                      <a:r>
                        <a:rPr lang="en-US" sz="1800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lassifier </a:t>
                      </a:r>
                      <a:r>
                        <a:rPr lang="en-US" sz="18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top  layer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2724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700" spc="-5" dirty="0">
                          <a:latin typeface="Arial"/>
                          <a:cs typeface="Arial"/>
                        </a:rPr>
                        <a:t>You’re in  trouble… Try  </a:t>
                      </a:r>
                      <a:r>
                        <a:rPr lang="en-US" sz="1700" spc="-5" dirty="0">
                          <a:latin typeface="Arial"/>
                          <a:cs typeface="Arial"/>
                        </a:rPr>
                        <a:t>simple </a:t>
                      </a:r>
                      <a:r>
                        <a:rPr sz="1700" spc="-5" dirty="0">
                          <a:latin typeface="Arial"/>
                          <a:cs typeface="Arial"/>
                        </a:rPr>
                        <a:t>classifier  from different stages</a:t>
                      </a:r>
                      <a:endParaRPr sz="17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7472">
                <a:tc>
                  <a:txBody>
                    <a:bodyPr/>
                    <a:lstStyle/>
                    <a:p>
                      <a:pPr marL="80645" marR="426720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quite a lot</a:t>
                      </a:r>
                      <a:r>
                        <a:rPr sz="18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of  data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2851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Finetune a</a:t>
                      </a:r>
                      <a:r>
                        <a:rPr sz="18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few  layers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107314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Finetune a  larger number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of  layers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itle 27"/>
          <p:cNvSpPr txBox="1">
            <a:spLocks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Transfer Learning with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CNNs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4407F1-CCEC-4C3B-9BFD-2C083B04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28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042919" y="1924222"/>
            <a:ext cx="1650071" cy="1051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8625" y="1997751"/>
            <a:ext cx="122618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latin typeface="Arial"/>
                <a:cs typeface="Arial"/>
              </a:rPr>
              <a:t>Sigmoid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5600" y="2549947"/>
            <a:ext cx="2673069" cy="452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8625" y="3670424"/>
            <a:ext cx="6686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latin typeface="Arial"/>
                <a:cs typeface="Arial"/>
              </a:rPr>
              <a:t>tanh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0736" y="3670424"/>
            <a:ext cx="97409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latin typeface="Arial"/>
                <a:cs typeface="Arial"/>
              </a:rPr>
              <a:t>tanh(x)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6820" y="3113161"/>
            <a:ext cx="1650071" cy="1041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8625" y="4808097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latin typeface="Arial"/>
                <a:cs typeface="Arial"/>
              </a:rPr>
              <a:t>ReLU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3289" y="4808097"/>
            <a:ext cx="1210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latin typeface="Arial"/>
                <a:cs typeface="Arial"/>
              </a:rPr>
              <a:t>max(0,x)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42918" y="4291768"/>
            <a:ext cx="1557846" cy="1051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84562" y="1783250"/>
            <a:ext cx="2168895" cy="1394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94761" y="3337795"/>
            <a:ext cx="2472094" cy="3269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22939" y="4548097"/>
            <a:ext cx="3943915" cy="19451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273835" y="3127028"/>
            <a:ext cx="1092200" cy="1066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marR="5080" indent="-45085">
              <a:lnSpc>
                <a:spcPct val="144400"/>
              </a:lnSpc>
            </a:pPr>
            <a:r>
              <a:rPr sz="2400" b="1" spc="-5" dirty="0">
                <a:latin typeface="Arial"/>
                <a:cs typeface="Arial"/>
              </a:rPr>
              <a:t>Maxout  ELU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71913" y="3824501"/>
            <a:ext cx="2168895" cy="417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Activation functions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Andrej </a:t>
            </a:r>
            <a:r>
              <a:rPr lang="en-US" sz="1000" dirty="0" err="1">
                <a:solidFill>
                  <a:srgbClr val="000000"/>
                </a:solidFill>
              </a:rPr>
              <a:t>Karpathy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273835" y="1954733"/>
            <a:ext cx="1769745" cy="737870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Leaky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ReLU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/>
              <a:t>max(0.1x,</a:t>
            </a:r>
            <a:r>
              <a:rPr sz="2400" spc="-70" dirty="0"/>
              <a:t> </a:t>
            </a:r>
            <a:r>
              <a:rPr sz="2400" dirty="0"/>
              <a:t>x)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57C99-D9D9-4CD5-86B7-2D3B32DFF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4924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on ImageNet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Have a source domain and target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 a network to classify ImageNet classes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Coarse classes and ones with fine distinctions (dog breeds)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Remove last layers and train layers to replace them, that predict target classes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886" y="3310542"/>
            <a:ext cx="7040229" cy="320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5" y="6519446"/>
            <a:ext cx="848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Oquab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“Learning and Transferring Mid-Level Image Representations…”, CVPR 2014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A8052-870C-4A81-9B7A-C12658A3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1424816"/>
            <a:ext cx="3569247" cy="354994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49078"/>
            <a:ext cx="7772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20"/>
              </a:spcBef>
            </a:pPr>
            <a:r>
              <a:rPr lang="en-US" sz="3200" spc="-5" dirty="0"/>
              <a:t>Transfer learning with CNNs is</a:t>
            </a:r>
            <a:r>
              <a:rPr lang="en-US" sz="3200" spc="55" dirty="0"/>
              <a:t> </a:t>
            </a:r>
            <a:r>
              <a:rPr lang="en-US" sz="3200" spc="-5" dirty="0"/>
              <a:t>pervasive…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337685" y="2170647"/>
            <a:ext cx="1205865" cy="349250"/>
          </a:xfrm>
          <a:custGeom>
            <a:avLst/>
            <a:gdLst/>
            <a:ahLst/>
            <a:cxnLst/>
            <a:rect l="l" t="t" r="r" b="b"/>
            <a:pathLst>
              <a:path w="1205865" h="349250">
                <a:moveTo>
                  <a:pt x="0" y="0"/>
                </a:moveTo>
                <a:lnTo>
                  <a:pt x="1205425" y="0"/>
                </a:lnTo>
                <a:lnTo>
                  <a:pt x="1205425" y="349189"/>
                </a:lnTo>
                <a:lnTo>
                  <a:pt x="0" y="3491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7010" y="2999795"/>
            <a:ext cx="3282693" cy="1871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7010" y="4094270"/>
            <a:ext cx="1308735" cy="619760"/>
          </a:xfrm>
          <a:custGeom>
            <a:avLst/>
            <a:gdLst/>
            <a:ahLst/>
            <a:cxnLst/>
            <a:rect l="l" t="t" r="r" b="b"/>
            <a:pathLst>
              <a:path w="1308734" h="619760">
                <a:moveTo>
                  <a:pt x="0" y="0"/>
                </a:moveTo>
                <a:lnTo>
                  <a:pt x="1308297" y="0"/>
                </a:lnTo>
                <a:lnTo>
                  <a:pt x="1308297" y="619198"/>
                </a:lnTo>
                <a:lnTo>
                  <a:pt x="0" y="6191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9943" y="5408279"/>
            <a:ext cx="395612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Detection  </a:t>
            </a:r>
            <a:endParaRPr kumimoji="0" lang="en-US" sz="16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Ren et al., “</a:t>
            </a:r>
            <a:r>
              <a:rPr kumimoji="0" sz="16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</a:t>
            </a:r>
            <a:r>
              <a:rPr kumimoji="0" sz="16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R-CNN</a:t>
            </a:r>
            <a:r>
              <a:rPr kumimoji="0" lang="en-US" sz="16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“, NIPS 2015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48523" y="1431983"/>
            <a:ext cx="374713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</a:t>
            </a:r>
            <a:r>
              <a:rPr kumimoji="0" sz="1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Captionin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Karpath</a:t>
            </a:r>
            <a:r>
              <a:rPr kumimoji="0" lang="en-US" sz="16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and Fei-Fei, 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Visual-Semantic Alignments for Generating Image Descriptions”, CVPR 2015</a:t>
            </a:r>
            <a:endParaRPr kumimoji="0" lang="en-US" sz="1600" b="0" i="1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9633" y="4113922"/>
            <a:ext cx="16129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pretrained  on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ImageNet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43550" y="3876194"/>
            <a:ext cx="1385046" cy="856132"/>
          </a:xfrm>
          <a:custGeom>
            <a:avLst/>
            <a:gdLst/>
            <a:ahLst/>
            <a:cxnLst/>
            <a:rect l="l" t="t" r="r" b="b"/>
            <a:pathLst>
              <a:path w="1016000" h="628014">
                <a:moveTo>
                  <a:pt x="0" y="0"/>
                </a:moveTo>
                <a:lnTo>
                  <a:pt x="1015797" y="0"/>
                </a:lnTo>
                <a:lnTo>
                  <a:pt x="1015797" y="627898"/>
                </a:lnTo>
                <a:lnTo>
                  <a:pt x="0" y="6278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2B2EC-323A-4506-A97E-090C4432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6700" y="2877646"/>
            <a:ext cx="2642469" cy="1696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3114" y="2171168"/>
            <a:ext cx="2401451" cy="1571575"/>
            <a:chOff x="1903114" y="2171168"/>
            <a:chExt cx="2401451" cy="1571575"/>
          </a:xfrm>
        </p:grpSpPr>
        <p:sp>
          <p:nvSpPr>
            <p:cNvPr id="4" name="object 4"/>
            <p:cNvSpPr/>
            <p:nvPr/>
          </p:nvSpPr>
          <p:spPr>
            <a:xfrm>
              <a:off x="1903114" y="3234406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4" h="247014">
                  <a:moveTo>
                    <a:pt x="0" y="0"/>
                  </a:moveTo>
                  <a:lnTo>
                    <a:pt x="246599" y="0"/>
                  </a:lnTo>
                  <a:lnTo>
                    <a:pt x="246599" y="246589"/>
                  </a:lnTo>
                  <a:lnTo>
                    <a:pt x="0" y="24658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534467" y="2972643"/>
              <a:ext cx="770098" cy="770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203620" y="2973996"/>
              <a:ext cx="1323340" cy="239395"/>
            </a:xfrm>
            <a:custGeom>
              <a:avLst/>
              <a:gdLst/>
              <a:ahLst/>
              <a:cxnLst/>
              <a:rect l="l" t="t" r="r" b="b"/>
              <a:pathLst>
                <a:path w="1323339" h="239394">
                  <a:moveTo>
                    <a:pt x="0" y="239399"/>
                  </a:moveTo>
                  <a:lnTo>
                    <a:pt x="1323297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33545" y="3527419"/>
              <a:ext cx="1219200" cy="209550"/>
            </a:xfrm>
            <a:custGeom>
              <a:avLst/>
              <a:gdLst/>
              <a:ahLst/>
              <a:cxnLst/>
              <a:rect l="l" t="t" r="r" b="b"/>
              <a:pathLst>
                <a:path w="1219200" h="209550">
                  <a:moveTo>
                    <a:pt x="0" y="0"/>
                  </a:moveTo>
                  <a:lnTo>
                    <a:pt x="1218597" y="20939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3551142" y="2171168"/>
              <a:ext cx="736600" cy="563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8265" marR="5080" lvl="0" indent="-76200" algn="l" defTabSz="914400" rtl="0" eaLnBrk="1" fontAlgn="auto" latinLnBrk="0" hangingPunct="1">
                <a:lnSpc>
                  <a:spcPct val="1006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Extract  patch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3859667" y="3297845"/>
            <a:ext cx="120014" cy="120014"/>
          </a:xfrm>
          <a:custGeom>
            <a:avLst/>
            <a:gdLst/>
            <a:ahLst/>
            <a:cxnLst/>
            <a:rect l="l" t="t" r="r" b="b"/>
            <a:pathLst>
              <a:path w="120014" h="120014">
                <a:moveTo>
                  <a:pt x="0" y="59849"/>
                </a:moveTo>
                <a:lnTo>
                  <a:pt x="4703" y="36553"/>
                </a:lnTo>
                <a:lnTo>
                  <a:pt x="17531" y="17529"/>
                </a:lnTo>
                <a:lnTo>
                  <a:pt x="36555" y="4703"/>
                </a:lnTo>
                <a:lnTo>
                  <a:pt x="59849" y="0"/>
                </a:lnTo>
                <a:lnTo>
                  <a:pt x="102174" y="17529"/>
                </a:lnTo>
                <a:lnTo>
                  <a:pt x="119699" y="59849"/>
                </a:lnTo>
                <a:lnTo>
                  <a:pt x="114995" y="83144"/>
                </a:lnTo>
                <a:lnTo>
                  <a:pt x="102168" y="102168"/>
                </a:lnTo>
                <a:lnTo>
                  <a:pt x="83144" y="114995"/>
                </a:lnTo>
                <a:lnTo>
                  <a:pt x="59849" y="119699"/>
                </a:lnTo>
                <a:lnTo>
                  <a:pt x="36555" y="114995"/>
                </a:lnTo>
                <a:lnTo>
                  <a:pt x="17531" y="102168"/>
                </a:lnTo>
                <a:lnTo>
                  <a:pt x="4703" y="83144"/>
                </a:lnTo>
                <a:lnTo>
                  <a:pt x="0" y="598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45265" y="3357695"/>
            <a:ext cx="374650" cy="0"/>
          </a:xfrm>
          <a:custGeom>
            <a:avLst/>
            <a:gdLst/>
            <a:ahLst/>
            <a:cxnLst/>
            <a:rect l="l" t="t" r="r" b="b"/>
            <a:pathLst>
              <a:path w="374650">
                <a:moveTo>
                  <a:pt x="0" y="0"/>
                </a:moveTo>
                <a:lnTo>
                  <a:pt x="3745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819816" y="2171168"/>
            <a:ext cx="1497567" cy="1717398"/>
            <a:chOff x="4819816" y="2171168"/>
            <a:chExt cx="1497567" cy="1717398"/>
          </a:xfrm>
        </p:grpSpPr>
        <p:sp>
          <p:nvSpPr>
            <p:cNvPr id="8" name="object 8"/>
            <p:cNvSpPr/>
            <p:nvPr/>
          </p:nvSpPr>
          <p:spPr>
            <a:xfrm>
              <a:off x="5131939" y="2826846"/>
              <a:ext cx="1088390" cy="1061720"/>
            </a:xfrm>
            <a:custGeom>
              <a:avLst/>
              <a:gdLst/>
              <a:ahLst/>
              <a:cxnLst/>
              <a:rect l="l" t="t" r="r" b="b"/>
              <a:pathLst>
                <a:path w="1088389" h="1061720">
                  <a:moveTo>
                    <a:pt x="0" y="0"/>
                  </a:moveTo>
                  <a:lnTo>
                    <a:pt x="1087797" y="190639"/>
                  </a:lnTo>
                  <a:lnTo>
                    <a:pt x="1087797" y="871048"/>
                  </a:lnTo>
                  <a:lnTo>
                    <a:pt x="0" y="106169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388103" y="3168054"/>
              <a:ext cx="575945" cy="3149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CNN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034048" y="2171168"/>
              <a:ext cx="1283335" cy="563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8450" marR="5080" lvl="0" indent="-286385" algn="l" defTabSz="914400" rtl="0" eaLnBrk="1" fontAlgn="auto" latinLnBrk="0" hangingPunct="1">
                <a:lnSpc>
                  <a:spcPct val="1006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Run</a:t>
              </a:r>
              <a:r>
                <a:rPr kumimoji="0" sz="18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through  a</a:t>
              </a:r>
              <a:r>
                <a:rPr kumimoji="0" sz="1800" b="0" i="0" u="none" strike="noStrike" kern="1200" cap="none" spc="-9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CNN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819816" y="3310498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74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33361" y="2171168"/>
            <a:ext cx="1643395" cy="1333052"/>
            <a:chOff x="6433361" y="2171168"/>
            <a:chExt cx="1643395" cy="1333052"/>
          </a:xfrm>
        </p:grpSpPr>
        <p:sp>
          <p:nvSpPr>
            <p:cNvPr id="10" name="object 10"/>
            <p:cNvSpPr txBox="1"/>
            <p:nvPr/>
          </p:nvSpPr>
          <p:spPr>
            <a:xfrm>
              <a:off x="7059684" y="3128300"/>
              <a:ext cx="770255" cy="3759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COW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882956" y="2171168"/>
              <a:ext cx="1193800" cy="563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184150" algn="l" defTabSz="914400" rtl="0" eaLnBrk="1" fontAlgn="auto" latinLnBrk="0" hangingPunct="1">
                <a:lnSpc>
                  <a:spcPct val="1006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Classify  center</a:t>
              </a:r>
              <a:r>
                <a:rPr kumimoji="0" sz="18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pixel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433361" y="3330619"/>
              <a:ext cx="374650" cy="0"/>
            </a:xfrm>
            <a:custGeom>
              <a:avLst/>
              <a:gdLst/>
              <a:ahLst/>
              <a:cxnLst/>
              <a:rect l="l" t="t" r="r" b="b"/>
              <a:pathLst>
                <a:path w="374650">
                  <a:moveTo>
                    <a:pt x="0" y="0"/>
                  </a:moveTo>
                  <a:lnTo>
                    <a:pt x="374524" y="0"/>
                  </a:lnTo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07887" y="3283423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99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7480159" y="3517545"/>
            <a:ext cx="0" cy="300355"/>
          </a:xfrm>
          <a:custGeom>
            <a:avLst/>
            <a:gdLst/>
            <a:ahLst/>
            <a:cxnLst/>
            <a:rect l="l" t="t" r="r" b="b"/>
            <a:pathLst>
              <a:path h="300355">
                <a:moveTo>
                  <a:pt x="0" y="0"/>
                </a:moveTo>
                <a:lnTo>
                  <a:pt x="0" y="300149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957633" y="3817695"/>
            <a:ext cx="3569324" cy="1575421"/>
            <a:chOff x="4957633" y="3817695"/>
            <a:chExt cx="3569324" cy="1575421"/>
          </a:xfrm>
        </p:grpSpPr>
        <p:sp>
          <p:nvSpPr>
            <p:cNvPr id="15" name="object 15"/>
            <p:cNvSpPr/>
            <p:nvPr/>
          </p:nvSpPr>
          <p:spPr>
            <a:xfrm>
              <a:off x="6433362" y="4048969"/>
              <a:ext cx="2093595" cy="13441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957633" y="4536659"/>
              <a:ext cx="1118235" cy="563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12065" algn="l" defTabSz="914400" rtl="0" eaLnBrk="1" fontAlgn="auto" latinLnBrk="0" hangingPunct="1">
                <a:lnSpc>
                  <a:spcPct val="1006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Repeat for  every</a:t>
              </a:r>
              <a:r>
                <a:rPr kumimoji="0" sz="18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pixel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432961" y="3817695"/>
              <a:ext cx="94615" cy="130175"/>
            </a:xfrm>
            <a:custGeom>
              <a:avLst/>
              <a:gdLst/>
              <a:ahLst/>
              <a:cxnLst/>
              <a:rect l="l" t="t" r="r" b="b"/>
              <a:pathLst>
                <a:path w="94615" h="130175">
                  <a:moveTo>
                    <a:pt x="0" y="0"/>
                  </a:moveTo>
                  <a:lnTo>
                    <a:pt x="47199" y="129674"/>
                  </a:lnTo>
                  <a:lnTo>
                    <a:pt x="94399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810234" y="4422217"/>
              <a:ext cx="120014" cy="120014"/>
            </a:xfrm>
            <a:custGeom>
              <a:avLst/>
              <a:gdLst/>
              <a:ahLst/>
              <a:cxnLst/>
              <a:rect l="l" t="t" r="r" b="b"/>
              <a:pathLst>
                <a:path w="120015" h="120014">
                  <a:moveTo>
                    <a:pt x="0" y="59849"/>
                  </a:moveTo>
                  <a:lnTo>
                    <a:pt x="4703" y="36555"/>
                  </a:lnTo>
                  <a:lnTo>
                    <a:pt x="17531" y="17531"/>
                  </a:lnTo>
                  <a:lnTo>
                    <a:pt x="36555" y="4703"/>
                  </a:lnTo>
                  <a:lnTo>
                    <a:pt x="59849" y="0"/>
                  </a:lnTo>
                  <a:lnTo>
                    <a:pt x="102174" y="17524"/>
                  </a:lnTo>
                  <a:lnTo>
                    <a:pt x="119699" y="59849"/>
                  </a:lnTo>
                  <a:lnTo>
                    <a:pt x="114995" y="83144"/>
                  </a:lnTo>
                  <a:lnTo>
                    <a:pt x="102168" y="102168"/>
                  </a:lnTo>
                  <a:lnTo>
                    <a:pt x="83144" y="114995"/>
                  </a:lnTo>
                  <a:lnTo>
                    <a:pt x="59849" y="119699"/>
                  </a:lnTo>
                  <a:lnTo>
                    <a:pt x="36555" y="114995"/>
                  </a:lnTo>
                  <a:lnTo>
                    <a:pt x="17531" y="102168"/>
                  </a:lnTo>
                  <a:lnTo>
                    <a:pt x="4703" y="83144"/>
                  </a:lnTo>
                  <a:lnTo>
                    <a:pt x="0" y="59849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13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70474" y="5593314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Semantic</a:t>
            </a:r>
            <a:r>
              <a:rPr lang="en-US" spc="-30" dirty="0"/>
              <a:t> </a:t>
            </a:r>
            <a:r>
              <a:rPr lang="en-US" spc="-5" dirty="0"/>
              <a:t>segmentation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D4694-FD07-4A77-A34B-D50DE7DC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Photographer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3"/>
            <a:ext cx="8515350" cy="5607527"/>
          </a:xfrm>
        </p:spPr>
        <p:txBody>
          <a:bodyPr>
            <a:normAutofit/>
          </a:bodyPr>
          <a:lstStyle/>
          <a:p>
            <a:r>
              <a:rPr lang="en-US" dirty="0"/>
              <a:t>Who took this photograph?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net features achieve 74% accuracy </a:t>
            </a:r>
          </a:p>
          <a:p>
            <a:pPr lvl="1"/>
            <a:r>
              <a:rPr lang="en-US" dirty="0"/>
              <a:t>Chance is less than 3%, human performance is 47%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Method learns what proto-objects + scenes authors shoot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31268"/>
            <a:ext cx="9144001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2693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Thomas and Kovashka, CVPR 2016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5B719-D337-4C2D-A4CB-F11068B0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pre-training on ImageNet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Source: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900" dirty="0"/>
              <a:t>distinguish 1000 ImageNet categories (incl. many dog breeds)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Target tasks: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object detection and action recognition on PASCAL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scene recognition on SUN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Pre-training with 500 images per class is about as good as pre-training with 1000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Pre-training with 127 classes is about as good as pre-training with 1000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Pre-training with (fewer classes, more images per class) &gt; (more classes, fewer images)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Small drop in if classes with fine-grained distinctions removed from pre-training set </a:t>
            </a:r>
          </a:p>
          <a:p>
            <a:pPr marL="0" indent="0"/>
            <a:endParaRPr lang="en-US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7696"/>
            <a:ext cx="69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Huh et al., “What makes ImageNet good for transfer learning?”,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arxiv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F8E48-8A84-4EC8-8000-9A333EAF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4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hlinkClick r:id="rId3"/>
              </a:rPr>
              <a:t>TensorFlow</a:t>
            </a:r>
            <a:endParaRPr lang="en-US" dirty="0"/>
          </a:p>
          <a:p>
            <a:pPr>
              <a:defRPr/>
            </a:pPr>
            <a:r>
              <a:rPr lang="en-US" dirty="0">
                <a:hlinkClick r:id="rId4"/>
              </a:rPr>
              <a:t>Torch</a:t>
            </a:r>
            <a:r>
              <a:rPr lang="en-US" dirty="0"/>
              <a:t> / </a:t>
            </a:r>
            <a:r>
              <a:rPr lang="en-US" dirty="0" err="1">
                <a:hlinkClick r:id="rId5"/>
              </a:rPr>
              <a:t>PyTorch</a:t>
            </a:r>
            <a:endParaRPr lang="en-US" dirty="0"/>
          </a:p>
          <a:p>
            <a:pPr>
              <a:defRPr/>
            </a:pPr>
            <a:r>
              <a:rPr lang="en-US" dirty="0" err="1">
                <a:hlinkClick r:id="rId6"/>
              </a:rPr>
              <a:t>Keras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>
                <a:hlinkClick r:id="rId7"/>
              </a:rPr>
              <a:t>Caffe</a:t>
            </a:r>
            <a:r>
              <a:rPr lang="en-US" dirty="0"/>
              <a:t> and </a:t>
            </a:r>
            <a:r>
              <a:rPr lang="en-US" dirty="0">
                <a:hlinkClick r:id="rId8"/>
              </a:rPr>
              <a:t>Caffe Model Zoo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97EB-2642-4BE2-8B23-B475F250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4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http://deeplearning.net/</a:t>
            </a:r>
            <a:endParaRPr lang="en-US" dirty="0"/>
          </a:p>
          <a:p>
            <a:r>
              <a:rPr lang="en-US" dirty="0">
                <a:hlinkClick r:id="rId4"/>
              </a:rPr>
              <a:t>http://cs231n.stanford.edu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1C4A2-B42F-4560-B5C8-DDFCFDE4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13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Understanding CNNs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B212F1-9FCD-4836-A41E-B14F2F0A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9DEC-22BE-4F83-BAA8-9945FF969969}" type="slidenum">
              <a:rPr lang="en-US" smtClean="0">
                <a:solidFill>
                  <a:srgbClr val="000000"/>
                </a:solidFill>
              </a:rPr>
              <a:pPr/>
              <a:t>157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2563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Hubel and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Weisel’s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architecture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826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Multi-layer neural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04084"/>
            <a:ext cx="18662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Biological analog</a:t>
            </a:r>
          </a:p>
        </p:txBody>
      </p:sp>
      <p:pic>
        <p:nvPicPr>
          <p:cNvPr id="11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956318" y="2040086"/>
            <a:ext cx="3746573" cy="1866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E0C0-B135-4D68-A234-49952032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5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3" name="Picture 2" descr="norm_vs_not_withnorm_images_7x7_pixF1_top9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29" y="1483743"/>
            <a:ext cx="5972082" cy="4866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-1" r="-1"/>
          <a:stretch/>
        </p:blipFill>
        <p:spPr>
          <a:xfrm>
            <a:off x="251549" y="952417"/>
            <a:ext cx="2508904" cy="204765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5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1EC40-868C-4D73-9ABA-5BD88A8B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1546" y="1089220"/>
            <a:ext cx="4500254" cy="313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multi-layer neural network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685800" y="4509120"/>
            <a:ext cx="7772400" cy="16630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i="1" dirty="0"/>
              <a:t>Nonlinear</a:t>
            </a:r>
            <a:r>
              <a:rPr lang="en-US" sz="2400" dirty="0"/>
              <a:t> classifier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Can approximate any continuous function to arbitrary accuracy given sufficiently many hidden units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11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D289D4-FC59-4722-A843-D1B8708F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98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3079" y="5462550"/>
            <a:ext cx="4675517" cy="584765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Patches from validation images that give maximal activation of a given feature map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301" y="5462550"/>
            <a:ext cx="2390051" cy="830987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Activations projected down to pixel level via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decovolution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12D4D-0D99-4FA5-8AEF-3389032B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03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35F8D-BD64-41F8-B16B-D66B0379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7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4 and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5432"/>
            <a:ext cx="7772400" cy="4795736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F050D-99B7-4572-A167-04C7A196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5" name="object 5"/>
          <p:cNvSpPr/>
          <p:nvPr/>
        </p:nvSpPr>
        <p:spPr>
          <a:xfrm>
            <a:off x="3105696" y="931700"/>
            <a:ext cx="1435022" cy="4491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01969" y="931700"/>
            <a:ext cx="1416047" cy="4491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4686" y="1735210"/>
            <a:ext cx="2031364" cy="1115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function of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position of the  square of zeros in  the original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46769" y="1203875"/>
            <a:ext cx="1784985" cy="4219575"/>
          </a:xfrm>
          <a:custGeom>
            <a:avLst/>
            <a:gdLst/>
            <a:ahLst/>
            <a:cxnLst/>
            <a:rect l="l" t="t" r="r" b="b"/>
            <a:pathLst>
              <a:path w="1784984" h="4219575">
                <a:moveTo>
                  <a:pt x="0" y="0"/>
                </a:moveTo>
                <a:lnTo>
                  <a:pt x="1784996" y="0"/>
                </a:lnTo>
                <a:lnTo>
                  <a:pt x="1784996" y="4219491"/>
                </a:lnTo>
                <a:lnTo>
                  <a:pt x="0" y="42194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09491" y="1098274"/>
            <a:ext cx="1124585" cy="58420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26613" y="16681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 bwMode="auto">
          <a:xfrm>
            <a:off x="3823195" y="6028631"/>
            <a:ext cx="8787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[Zeiler &amp; Fergus</a:t>
            </a:r>
            <a:r>
              <a:rPr kumimoji="0" lang="de-DE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2014]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468435-46E3-4CF9-AA2F-FFB3F757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6657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4" name="object 4"/>
          <p:cNvSpPr/>
          <p:nvPr/>
        </p:nvSpPr>
        <p:spPr>
          <a:xfrm>
            <a:off x="3105684" y="931700"/>
            <a:ext cx="1435022" cy="4491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1957" y="931700"/>
            <a:ext cx="1416047" cy="4491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09479" y="1098274"/>
            <a:ext cx="1124585" cy="58420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26601" y="16681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4674" y="1735210"/>
            <a:ext cx="2031364" cy="1115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function of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position of the  square of zeros in  the original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/>
          </p:cNvSpPr>
          <p:nvPr/>
        </p:nvSpPr>
        <p:spPr bwMode="auto">
          <a:xfrm>
            <a:off x="3823195" y="6028631"/>
            <a:ext cx="8787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[Zeiler &amp; Fergus</a:t>
            </a:r>
            <a:r>
              <a:rPr kumimoji="0" lang="de-DE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2014]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3307F-40B9-422E-83BB-A3702AD2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3063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5"/>
          <p:cNvSpPr/>
          <p:nvPr/>
        </p:nvSpPr>
        <p:spPr>
          <a:xfrm>
            <a:off x="1274240" y="1607149"/>
            <a:ext cx="6079637" cy="2281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1269477" y="1602382"/>
            <a:ext cx="6089650" cy="2291715"/>
          </a:xfrm>
          <a:custGeom>
            <a:avLst/>
            <a:gdLst/>
            <a:ahLst/>
            <a:cxnLst/>
            <a:rect l="l" t="t" r="r" b="b"/>
            <a:pathLst>
              <a:path w="6089650" h="2291715">
                <a:moveTo>
                  <a:pt x="0" y="0"/>
                </a:moveTo>
                <a:lnTo>
                  <a:pt x="6089157" y="0"/>
                </a:lnTo>
                <a:lnTo>
                  <a:pt x="6089157" y="2291412"/>
                </a:lnTo>
                <a:lnTo>
                  <a:pt x="0" y="22914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649949" y="3995338"/>
            <a:ext cx="8009890" cy="1245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Repeat: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Forward an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 activations in layer of interest to all zero, except for a 1.0 for a neuron of</a:t>
            </a:r>
            <a:r>
              <a:rPr kumimoji="0" sz="1600" b="0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interest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Backprop to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an “image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update”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2351F-416A-49D3-B490-4D564C0E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9609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9443" y="5818975"/>
            <a:ext cx="66128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[Understanding Neural Networks Through Deep Visualization, Yosinski et al. ,</a:t>
            </a:r>
            <a:r>
              <a:rPr kumimoji="0" sz="1400" b="0" i="1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765" marR="0" lvl="0" indent="0" algn="ctr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http://yosinski.com/deepvis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499" y="1549474"/>
            <a:ext cx="7542859" cy="3871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7CBC7-0597-47F2-A65F-FB0DF4D5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7529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/>
          <p:nvPr/>
        </p:nvSpPr>
        <p:spPr>
          <a:xfrm>
            <a:off x="55300" y="1115275"/>
            <a:ext cx="9033381" cy="3761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E470A2-E830-4719-BCC1-711BD06CE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0975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Breaking CNNs</a:t>
            </a:r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Intriguing properties of neural networks [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Szegedy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 ICLR 2014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89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Fooling a linear classifier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10355" y="990600"/>
            <a:ext cx="3933645" cy="5135563"/>
          </a:xfrm>
        </p:spPr>
        <p:txBody>
          <a:bodyPr>
            <a:normAutofit/>
          </a:bodyPr>
          <a:lstStyle/>
          <a:p>
            <a:pPr marL="457200" indent="-457200">
              <a:buNone/>
              <a:defRPr/>
            </a:pPr>
            <a:r>
              <a:rPr lang="en-US" sz="2400" dirty="0"/>
              <a:t>	How to fool?</a:t>
            </a:r>
          </a:p>
          <a:p>
            <a:pPr marL="457200" indent="-457200">
              <a:buNone/>
              <a:defRPr/>
            </a:pPr>
            <a:r>
              <a:rPr lang="en-US" sz="2400" dirty="0"/>
              <a:t>	</a:t>
            </a:r>
          </a:p>
          <a:p>
            <a:pPr marL="457200" indent="-457200">
              <a:buNone/>
              <a:defRPr/>
            </a:pPr>
            <a:r>
              <a:rPr lang="en-US" sz="2400" dirty="0"/>
              <a:t>	Add a small multiple of the weight vector to the training example: </a:t>
            </a:r>
          </a:p>
          <a:p>
            <a:pPr marL="457200" indent="-457200">
              <a:buNone/>
              <a:defRPr/>
            </a:pPr>
            <a:r>
              <a:rPr lang="en-US" sz="2400" b="1" dirty="0">
                <a:solidFill>
                  <a:srgbClr val="0000FF"/>
                </a:solidFill>
              </a:rPr>
              <a:t>	x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x</a:t>
            </a:r>
            <a:r>
              <a:rPr lang="en-US" sz="2400" dirty="0">
                <a:solidFill>
                  <a:srgbClr val="0000FF"/>
                </a:solidFill>
              </a:rPr>
              <a:t> + α</a:t>
            </a:r>
            <a:r>
              <a:rPr lang="en-US" sz="600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w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400" dirty="0"/>
          </a:p>
        </p:txBody>
      </p:sp>
      <p:pic>
        <p:nvPicPr>
          <p:cNvPr id="60419" name="Picture 5" descr="Screen Shot 2015-04-28 at 4.48.1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5" y="914400"/>
            <a:ext cx="4940163" cy="51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1940940" y="6400800"/>
            <a:ext cx="524557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http://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karpathy.github.io/2015/03/30/breaking-convnets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/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4A85A-55CB-4EB8-B701-23520310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52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Inspiration: Neuron cells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Neurons</a:t>
            </a:r>
          </a:p>
          <a:p>
            <a:pPr lvl="1"/>
            <a:r>
              <a:rPr lang="en-US" dirty="0"/>
              <a:t>accept information from multiple inputs, </a:t>
            </a:r>
          </a:p>
          <a:p>
            <a:pPr lvl="1"/>
            <a:r>
              <a:rPr lang="en-US" dirty="0"/>
              <a:t>transmit information to other neurons.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Multiply inputs by weights along edges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Apply some function to the set of inputs at each node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output of function over threshold, neuron “fires”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23759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Text: HKUST, figures: Andrej </a:t>
            </a:r>
            <a:r>
              <a:rPr lang="en-US" sz="1000" dirty="0" err="1">
                <a:solidFill>
                  <a:srgbClr val="000000"/>
                </a:solidFill>
              </a:rPr>
              <a:t>Karpathy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7938" name="Picture 2" descr="http://cs231n.github.io/assets/nn1/neur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995" y="4107909"/>
            <a:ext cx="3970973" cy="1697355"/>
          </a:xfrm>
          <a:prstGeom prst="rect">
            <a:avLst/>
          </a:prstGeom>
          <a:noFill/>
        </p:spPr>
      </p:pic>
      <p:pic>
        <p:nvPicPr>
          <p:cNvPr id="167940" name="Picture 4" descr="http://cs231n.github.io/assets/nn1/neuron_model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730332"/>
            <a:ext cx="4393883" cy="2506980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BEF998-8772-4F2A-B98F-4AE75141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80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Breaking CNNs</a:t>
            </a:r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/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1600200"/>
            <a:ext cx="7712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Neural Networks are Easily Fooled: High Confidence Predictions for Unrecognizable Images [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Nguyen et al. CVPR 2015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</p:spTree>
    <p:extLst>
      <p:ext uri="{BB962C8B-B14F-4D97-AF65-F5344CB8AC3E}">
        <p14:creationId xmlns:p14="http://schemas.microsoft.com/office/powerpoint/2010/main" val="384858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Shape vs texture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3302" y="6334780"/>
            <a:ext cx="6799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/>
              <a:t>ImageNet-trained CNNs are biased towards texture; increasing shape bias improves accuracy and robustness </a:t>
            </a:r>
            <a:r>
              <a:rPr lang="en-US" sz="1400" dirty="0">
                <a:hlinkClick r:id="rId2"/>
              </a:rPr>
              <a:t>[</a:t>
            </a:r>
            <a:r>
              <a:rPr lang="en-US" sz="1400" dirty="0" err="1">
                <a:hlinkClick r:id="rId2"/>
              </a:rPr>
              <a:t>Geirhos</a:t>
            </a:r>
            <a:r>
              <a:rPr lang="en-US" sz="1400" dirty="0">
                <a:hlinkClick r:id="rId2"/>
              </a:rPr>
              <a:t> et al., ICLR 2019]</a:t>
            </a:r>
            <a:endParaRPr lang="en-US" sz="14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14C221D-7A29-4237-9AF7-DAAAF738E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59" y="895863"/>
            <a:ext cx="6774880" cy="2745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E357C-DBAB-416C-AA97-132E7CBFF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1" t="25026" r="16905" b="32164"/>
          <a:stretch/>
        </p:blipFill>
        <p:spPr>
          <a:xfrm>
            <a:off x="1074964" y="3619339"/>
            <a:ext cx="6994071" cy="27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59264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use deep neural networks because of their strong performance in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Convolutional neural network (CNN)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Special operations: Convolution, max pooling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Training deep neural nets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need an objective function that measures and guides us towards good performance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need a way to minimize the loss function: stochastic gradient descent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need backpropagation to propagate error from end of net towards all layers and change weights at those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Practices for preventing overfitting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Dropout; data augmentation; transfer learning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EBBCB-06F6-4F88-AA86-E03B759D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5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Biological analog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1" y="1766785"/>
            <a:ext cx="3963755" cy="2560320"/>
          </a:xfrm>
        </p:spPr>
      </p:pic>
      <p:sp>
        <p:nvSpPr>
          <p:cNvPr id="2" name="Rounded Rectangle 1"/>
          <p:cNvSpPr/>
          <p:nvPr/>
        </p:nvSpPr>
        <p:spPr>
          <a:xfrm>
            <a:off x="457200" y="990600"/>
            <a:ext cx="4021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021138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255712" y="4791075"/>
            <a:ext cx="242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25477" y="4791075"/>
            <a:ext cx="23086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 artificial neuron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6495"/>
            <a:ext cx="3738682" cy="264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04084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0F282-60D4-42EC-9997-46F9BDCC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38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Hubel and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Weisel’s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architecture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826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Multi-layer neural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04084"/>
            <a:ext cx="18662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analog</a:t>
            </a:r>
          </a:p>
        </p:txBody>
      </p:sp>
      <p:pic>
        <p:nvPicPr>
          <p:cNvPr id="11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56318" y="2040086"/>
            <a:ext cx="3746573" cy="1866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34393-18C1-42FB-8B94-80247FFB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9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next few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Why (convolutional) neural networks?  </a:t>
            </a:r>
          </a:p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Architecture and biological inspiration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/ gradient descent</a:t>
            </a:r>
          </a:p>
          <a:p>
            <a:pPr lvl="1"/>
            <a:r>
              <a:rPr lang="en-US" dirty="0"/>
              <a:t>Training with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Tips and tricks for training</a:t>
            </a:r>
          </a:p>
          <a:p>
            <a:pPr lvl="1"/>
            <a:r>
              <a:rPr lang="en-US" dirty="0"/>
              <a:t>Transfer learning </a:t>
            </a:r>
          </a:p>
          <a:p>
            <a:pPr lvl="1"/>
            <a:r>
              <a:rPr lang="en-US" dirty="0"/>
              <a:t>Software packages</a:t>
            </a:r>
          </a:p>
          <a:p>
            <a:r>
              <a:rPr lang="en-US" dirty="0"/>
              <a:t>Understanding CNNs</a:t>
            </a:r>
          </a:p>
          <a:p>
            <a:pPr lvl="1"/>
            <a:r>
              <a:rPr lang="en-US" dirty="0"/>
              <a:t>Visualization </a:t>
            </a:r>
          </a:p>
          <a:p>
            <a:pPr lvl="1"/>
            <a:r>
              <a:rPr lang="en-US" dirty="0"/>
              <a:t>Synthesis / style transfer  </a:t>
            </a:r>
          </a:p>
          <a:p>
            <a:pPr lvl="1"/>
            <a:r>
              <a:rPr lang="en-US" dirty="0"/>
              <a:t>Breaking CNNs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B426-BCBB-40BB-9CC5-825F23A8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39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networks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Cascade neurons together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Output from one layer is the input to the next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layer has its own sets of weights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02558" y="3041601"/>
            <a:ext cx="587424" cy="587424"/>
            <a:chOff x="5401994" y="3071949"/>
            <a:chExt cx="587424" cy="587424"/>
          </a:xfrm>
        </p:grpSpPr>
        <p:sp>
          <p:nvSpPr>
            <p:cNvPr id="4" name="Oval 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5" name="Curved Connector 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502558" y="4067097"/>
            <a:ext cx="587424" cy="587424"/>
            <a:chOff x="5401994" y="3071949"/>
            <a:chExt cx="587424" cy="587424"/>
          </a:xfrm>
        </p:grpSpPr>
        <p:sp>
          <p:nvSpPr>
            <p:cNvPr id="8" name="Oval 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" name="Curved Connector 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502558" y="5100453"/>
            <a:ext cx="587424" cy="587424"/>
            <a:chOff x="5401994" y="3071949"/>
            <a:chExt cx="587424" cy="587424"/>
          </a:xfrm>
        </p:grpSpPr>
        <p:sp>
          <p:nvSpPr>
            <p:cNvPr id="11" name="Oval 1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2" name="Curved Connector 1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03197" y="3041601"/>
            <a:ext cx="587424" cy="587424"/>
            <a:chOff x="5401994" y="3071949"/>
            <a:chExt cx="587424" cy="587424"/>
          </a:xfrm>
        </p:grpSpPr>
        <p:sp>
          <p:nvSpPr>
            <p:cNvPr id="14" name="Oval 1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5" name="Curved Connector 1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003197" y="4067097"/>
            <a:ext cx="587424" cy="587424"/>
            <a:chOff x="5401994" y="3071949"/>
            <a:chExt cx="587424" cy="587424"/>
          </a:xfrm>
        </p:grpSpPr>
        <p:sp>
          <p:nvSpPr>
            <p:cNvPr id="17" name="Oval 16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8" name="Curved Connector 17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03197" y="5100453"/>
            <a:ext cx="587424" cy="587424"/>
            <a:chOff x="5401994" y="3071949"/>
            <a:chExt cx="587424" cy="587424"/>
          </a:xfrm>
        </p:grpSpPr>
        <p:sp>
          <p:nvSpPr>
            <p:cNvPr id="20" name="Oval 19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1" name="Curved Connector 20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279051" y="4067097"/>
            <a:ext cx="587424" cy="587424"/>
            <a:chOff x="5401994" y="3071949"/>
            <a:chExt cx="587424" cy="587424"/>
          </a:xfrm>
        </p:grpSpPr>
        <p:sp>
          <p:nvSpPr>
            <p:cNvPr id="23" name="Oval 22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4" name="Curved Connector 23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555" y="5395753"/>
            <a:ext cx="355600" cy="190500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4" idx="6"/>
            <a:endCxn id="14" idx="2"/>
          </p:cNvCxnSpPr>
          <p:nvPr/>
        </p:nvCxnSpPr>
        <p:spPr>
          <a:xfrm>
            <a:off x="3089982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" idx="6"/>
            <a:endCxn id="17" idx="1"/>
          </p:cNvCxnSpPr>
          <p:nvPr/>
        </p:nvCxnSpPr>
        <p:spPr>
          <a:xfrm>
            <a:off x="3089982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" idx="6"/>
            <a:endCxn id="20" idx="1"/>
          </p:cNvCxnSpPr>
          <p:nvPr/>
        </p:nvCxnSpPr>
        <p:spPr>
          <a:xfrm>
            <a:off x="3089982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6"/>
            <a:endCxn id="14" idx="2"/>
          </p:cNvCxnSpPr>
          <p:nvPr/>
        </p:nvCxnSpPr>
        <p:spPr>
          <a:xfrm flipV="1">
            <a:off x="3089982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8" idx="6"/>
            <a:endCxn id="17" idx="2"/>
          </p:cNvCxnSpPr>
          <p:nvPr/>
        </p:nvCxnSpPr>
        <p:spPr>
          <a:xfrm>
            <a:off x="3089982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8" idx="6"/>
            <a:endCxn id="20" idx="2"/>
          </p:cNvCxnSpPr>
          <p:nvPr/>
        </p:nvCxnSpPr>
        <p:spPr>
          <a:xfrm>
            <a:off x="3089982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6"/>
          </p:cNvCxnSpPr>
          <p:nvPr/>
        </p:nvCxnSpPr>
        <p:spPr>
          <a:xfrm>
            <a:off x="3089982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6"/>
            <a:endCxn id="17" idx="3"/>
          </p:cNvCxnSpPr>
          <p:nvPr/>
        </p:nvCxnSpPr>
        <p:spPr>
          <a:xfrm flipV="1">
            <a:off x="3089982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1" idx="6"/>
            <a:endCxn id="14" idx="3"/>
          </p:cNvCxnSpPr>
          <p:nvPr/>
        </p:nvCxnSpPr>
        <p:spPr>
          <a:xfrm flipV="1">
            <a:off x="3089982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6" idx="3"/>
            <a:endCxn id="4" idx="2"/>
          </p:cNvCxnSpPr>
          <p:nvPr/>
        </p:nvCxnSpPr>
        <p:spPr>
          <a:xfrm>
            <a:off x="1247775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6" idx="3"/>
            <a:endCxn id="8" idx="1"/>
          </p:cNvCxnSpPr>
          <p:nvPr/>
        </p:nvCxnSpPr>
        <p:spPr>
          <a:xfrm>
            <a:off x="1247775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6" idx="3"/>
            <a:endCxn id="11" idx="1"/>
          </p:cNvCxnSpPr>
          <p:nvPr/>
        </p:nvCxnSpPr>
        <p:spPr>
          <a:xfrm>
            <a:off x="1247775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7" idx="3"/>
            <a:endCxn id="4" idx="2"/>
          </p:cNvCxnSpPr>
          <p:nvPr/>
        </p:nvCxnSpPr>
        <p:spPr>
          <a:xfrm flipV="1">
            <a:off x="1241425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7" idx="3"/>
            <a:endCxn id="8" idx="2"/>
          </p:cNvCxnSpPr>
          <p:nvPr/>
        </p:nvCxnSpPr>
        <p:spPr>
          <a:xfrm>
            <a:off x="1241425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7" idx="3"/>
            <a:endCxn id="11" idx="2"/>
          </p:cNvCxnSpPr>
          <p:nvPr/>
        </p:nvCxnSpPr>
        <p:spPr>
          <a:xfrm>
            <a:off x="1241425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8" idx="3"/>
            <a:endCxn id="4" idx="3"/>
          </p:cNvCxnSpPr>
          <p:nvPr/>
        </p:nvCxnSpPr>
        <p:spPr>
          <a:xfrm flipV="1">
            <a:off x="1222745" y="3542999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8" idx="3"/>
            <a:endCxn id="8" idx="2"/>
          </p:cNvCxnSpPr>
          <p:nvPr/>
        </p:nvCxnSpPr>
        <p:spPr>
          <a:xfrm flipV="1">
            <a:off x="1222745" y="4360809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9" idx="3"/>
            <a:endCxn id="11" idx="2"/>
          </p:cNvCxnSpPr>
          <p:nvPr/>
        </p:nvCxnSpPr>
        <p:spPr>
          <a:xfrm flipV="1">
            <a:off x="1220155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29" idx="3"/>
            <a:endCxn id="8" idx="3"/>
          </p:cNvCxnSpPr>
          <p:nvPr/>
        </p:nvCxnSpPr>
        <p:spPr>
          <a:xfrm flipV="1">
            <a:off x="1220155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8" idx="3"/>
            <a:endCxn id="11" idx="2"/>
          </p:cNvCxnSpPr>
          <p:nvPr/>
        </p:nvCxnSpPr>
        <p:spPr>
          <a:xfrm>
            <a:off x="1222745" y="4691508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9" idx="3"/>
            <a:endCxn id="4" idx="3"/>
          </p:cNvCxnSpPr>
          <p:nvPr/>
        </p:nvCxnSpPr>
        <p:spPr>
          <a:xfrm flipV="1">
            <a:off x="1220155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23" idx="3"/>
          </p:cNvCxnSpPr>
          <p:nvPr/>
        </p:nvCxnSpPr>
        <p:spPr>
          <a:xfrm flipV="1">
            <a:off x="5590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7" idx="6"/>
            <a:endCxn id="23" idx="2"/>
          </p:cNvCxnSpPr>
          <p:nvPr/>
        </p:nvCxnSpPr>
        <p:spPr>
          <a:xfrm>
            <a:off x="5590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4" idx="6"/>
            <a:endCxn id="23" idx="1"/>
          </p:cNvCxnSpPr>
          <p:nvPr/>
        </p:nvCxnSpPr>
        <p:spPr>
          <a:xfrm>
            <a:off x="5590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3" idx="6"/>
          </p:cNvCxnSpPr>
          <p:nvPr/>
        </p:nvCxnSpPr>
        <p:spPr>
          <a:xfrm>
            <a:off x="7866475" y="436080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0388" y="4175125"/>
            <a:ext cx="850900" cy="381000"/>
          </a:xfrm>
          <a:prstGeom prst="rect">
            <a:avLst/>
          </a:prstGeom>
        </p:spPr>
      </p:pic>
      <p:pic>
        <p:nvPicPr>
          <p:cNvPr id="98" name="Picture 97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1688" y="3008313"/>
            <a:ext cx="444500" cy="393700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57413" y="3835400"/>
            <a:ext cx="444500" cy="393700"/>
          </a:xfrm>
          <a:prstGeom prst="rect">
            <a:avLst/>
          </a:prstGeom>
        </p:spPr>
      </p:pic>
      <p:pic>
        <p:nvPicPr>
          <p:cNvPr id="100" name="Picture 99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22475" y="4883150"/>
            <a:ext cx="444500" cy="393700"/>
          </a:xfrm>
          <a:prstGeom prst="rect">
            <a:avLst/>
          </a:prstGeom>
        </p:spPr>
      </p:pic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13263" y="4945063"/>
            <a:ext cx="444500" cy="393700"/>
          </a:xfrm>
          <a:prstGeom prst="rect">
            <a:avLst/>
          </a:prstGeom>
        </p:spPr>
      </p:pic>
      <p:pic>
        <p:nvPicPr>
          <p:cNvPr id="102" name="Picture 101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00563" y="4117975"/>
            <a:ext cx="444500" cy="393700"/>
          </a:xfrm>
          <a:prstGeom prst="rect">
            <a:avLst/>
          </a:prstGeom>
        </p:spPr>
      </p:pic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37075" y="2971800"/>
            <a:ext cx="444500" cy="393700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83375" y="3527425"/>
            <a:ext cx="444500" cy="3175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608763" y="4033838"/>
            <a:ext cx="444500" cy="317500"/>
          </a:xfrm>
          <a:prstGeom prst="rect">
            <a:avLst/>
          </a:prstGeom>
        </p:spPr>
      </p:pic>
      <p:pic>
        <p:nvPicPr>
          <p:cNvPr id="106" name="Picture 105" descr="latex-image-1.pd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34150" y="4476750"/>
            <a:ext cx="444500" cy="3175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0" y="66040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HKUST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2E017A-36D5-46DF-90D9-492200F0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0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02558" y="3041601"/>
            <a:ext cx="587424" cy="587424"/>
            <a:chOff x="5401994" y="3071949"/>
            <a:chExt cx="587424" cy="587424"/>
          </a:xfrm>
        </p:grpSpPr>
        <p:sp>
          <p:nvSpPr>
            <p:cNvPr id="6" name="Oval 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7" name="Curved Connector 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502558" y="4067097"/>
            <a:ext cx="587424" cy="587424"/>
            <a:chOff x="5401994" y="3071949"/>
            <a:chExt cx="587424" cy="587424"/>
          </a:xfrm>
        </p:grpSpPr>
        <p:sp>
          <p:nvSpPr>
            <p:cNvPr id="9" name="Oval 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Curved Connector 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502558" y="5100453"/>
            <a:ext cx="587424" cy="587424"/>
            <a:chOff x="5401994" y="3071949"/>
            <a:chExt cx="587424" cy="587424"/>
          </a:xfrm>
        </p:grpSpPr>
        <p:sp>
          <p:nvSpPr>
            <p:cNvPr id="12" name="Oval 1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3" name="Curved Connector 1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003197" y="30416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003197" y="40670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003197" y="51004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279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089982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089982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089982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089982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089982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089982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089982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089982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089982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1247775" y="3257209"/>
            <a:ext cx="1254783" cy="78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1247775" y="3257209"/>
            <a:ext cx="1340809" cy="89591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1247775" y="3257209"/>
            <a:ext cx="1340809" cy="19292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1241425" y="3335313"/>
            <a:ext cx="1261133" cy="6251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1241425" y="3960471"/>
            <a:ext cx="1261133" cy="4003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1241425" y="3960471"/>
            <a:ext cx="1261133" cy="143369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1222745" y="3542999"/>
            <a:ext cx="1365839" cy="114850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1222745" y="4360809"/>
            <a:ext cx="1279813" cy="33069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1220155" y="5394165"/>
            <a:ext cx="1282403" cy="968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1220155" y="4568495"/>
            <a:ext cx="1368429" cy="9225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1222745" y="4691508"/>
            <a:ext cx="1279813" cy="70265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1220155" y="3542999"/>
            <a:ext cx="1368429" cy="1948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590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590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590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866475" y="436080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57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2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3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0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37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83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08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34150" y="4476750"/>
            <a:ext cx="444500" cy="3175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0" y="66040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HKUST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96058-6F16-49FA-96BA-B47E7A0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75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2502558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591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02558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591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02558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2591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003197" y="30416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003197" y="40670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003197" y="51004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279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3161959"/>
            <a:ext cx="2794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3865221"/>
            <a:ext cx="2667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45" y="4596258"/>
            <a:ext cx="2794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555" y="5395753"/>
            <a:ext cx="355600" cy="190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089982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089982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089982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089982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089982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089982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089982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089982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089982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1247775" y="3257209"/>
            <a:ext cx="1254783" cy="78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1247775" y="3257209"/>
            <a:ext cx="1340809" cy="89591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1247775" y="3257209"/>
            <a:ext cx="1340809" cy="19292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1241425" y="3335313"/>
            <a:ext cx="1261133" cy="6251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1241425" y="3960471"/>
            <a:ext cx="1261133" cy="4003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1241425" y="3960471"/>
            <a:ext cx="1261133" cy="143369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1222745" y="3542999"/>
            <a:ext cx="1365839" cy="114850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1222745" y="4360809"/>
            <a:ext cx="1279813" cy="33069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1220155" y="5394165"/>
            <a:ext cx="1282403" cy="968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1220155" y="4568495"/>
            <a:ext cx="1368429" cy="9225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1222745" y="4691508"/>
            <a:ext cx="1279813" cy="70265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1220155" y="3542999"/>
            <a:ext cx="1368429" cy="1948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590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590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590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866475" y="436080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88" y="3008313"/>
            <a:ext cx="4445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57413" y="3835400"/>
            <a:ext cx="4445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2475" y="4883150"/>
            <a:ext cx="4445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3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0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37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83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08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34150" y="4476750"/>
            <a:ext cx="444500" cy="317500"/>
          </a:xfrm>
          <a:prstGeom prst="rect">
            <a:avLst/>
          </a:prstGeom>
        </p:spPr>
      </p:pic>
      <p:sp>
        <p:nvSpPr>
          <p:cNvPr id="70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0" y="66040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HKUST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C0EB0B-528B-4D55-9CBF-44021BC0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44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2502558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591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02558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591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02558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2591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3"/>
          <p:cNvGrpSpPr/>
          <p:nvPr/>
        </p:nvGrpSpPr>
        <p:grpSpPr>
          <a:xfrm>
            <a:off x="5003197" y="30416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6"/>
          <p:cNvGrpSpPr/>
          <p:nvPr/>
        </p:nvGrpSpPr>
        <p:grpSpPr>
          <a:xfrm>
            <a:off x="5003197" y="40670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9"/>
          <p:cNvGrpSpPr/>
          <p:nvPr/>
        </p:nvGrpSpPr>
        <p:grpSpPr>
          <a:xfrm>
            <a:off x="5003197" y="51004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22"/>
          <p:cNvGrpSpPr/>
          <p:nvPr/>
        </p:nvGrpSpPr>
        <p:grpSpPr>
          <a:xfrm>
            <a:off x="7279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089982" y="3335313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089982" y="3335313"/>
            <a:ext cx="1999241" cy="81781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089982" y="3335313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089982" y="3335313"/>
            <a:ext cx="1913215" cy="102549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089982" y="4360809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089982" y="4360809"/>
            <a:ext cx="1913215" cy="103335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089982" y="5394165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089982" y="4568495"/>
            <a:ext cx="1999241" cy="825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089982" y="3542999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1247775" y="3257209"/>
            <a:ext cx="1254783" cy="78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1247775" y="3257209"/>
            <a:ext cx="1340809" cy="89591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1247775" y="3257209"/>
            <a:ext cx="1340809" cy="19292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1241425" y="3335313"/>
            <a:ext cx="1261133" cy="6251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1241425" y="3960471"/>
            <a:ext cx="1261133" cy="4003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1241425" y="3960471"/>
            <a:ext cx="1261133" cy="143369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1222745" y="3542999"/>
            <a:ext cx="1365839" cy="114850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1222745" y="4360809"/>
            <a:ext cx="1279813" cy="33069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1220155" y="5394165"/>
            <a:ext cx="1282403" cy="968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1220155" y="4568495"/>
            <a:ext cx="1368429" cy="9225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1222745" y="4691508"/>
            <a:ext cx="1279813" cy="70265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1220155" y="3542999"/>
            <a:ext cx="1368429" cy="1948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590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590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590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866475" y="436080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57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2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3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0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37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83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08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34150" y="4476750"/>
            <a:ext cx="444500" cy="317500"/>
          </a:xfrm>
          <a:prstGeom prst="rect">
            <a:avLst/>
          </a:prstGeom>
        </p:spPr>
      </p:pic>
      <p:sp>
        <p:nvSpPr>
          <p:cNvPr id="70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0" y="66040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HKUST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EF888-B5E5-4189-8D8F-1C23F773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2502558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591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02558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591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02558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2591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003197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5092097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03197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5092097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003197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5092097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22"/>
          <p:cNvGrpSpPr/>
          <p:nvPr/>
        </p:nvGrpSpPr>
        <p:grpSpPr>
          <a:xfrm>
            <a:off x="7279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089982" y="3335313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089982" y="3335313"/>
            <a:ext cx="1999241" cy="81781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089982" y="3335313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089982" y="3335313"/>
            <a:ext cx="1913215" cy="102549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089982" y="4360809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089982" y="4360809"/>
            <a:ext cx="1913215" cy="103335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089982" y="5394165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089982" y="4568495"/>
            <a:ext cx="1999241" cy="825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089982" y="3542999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1247775" y="3257209"/>
            <a:ext cx="1254783" cy="78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1247775" y="3257209"/>
            <a:ext cx="1340809" cy="89591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1247775" y="3257209"/>
            <a:ext cx="1340809" cy="19292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1241425" y="3335313"/>
            <a:ext cx="1261133" cy="6251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1241425" y="3960471"/>
            <a:ext cx="1261133" cy="4003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1241425" y="3960471"/>
            <a:ext cx="1261133" cy="143369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1222745" y="3542999"/>
            <a:ext cx="1365839" cy="114850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1222745" y="4360809"/>
            <a:ext cx="1279813" cy="33069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1220155" y="5394165"/>
            <a:ext cx="1282403" cy="968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1220155" y="4568495"/>
            <a:ext cx="1368429" cy="9225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1222745" y="4691508"/>
            <a:ext cx="1279813" cy="70265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1220155" y="3542999"/>
            <a:ext cx="1368429" cy="1948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590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590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590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866475" y="436080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57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2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3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0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37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83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08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34150" y="4476750"/>
            <a:ext cx="444500" cy="317500"/>
          </a:xfrm>
          <a:prstGeom prst="rect">
            <a:avLst/>
          </a:prstGeom>
        </p:spPr>
      </p:pic>
      <p:sp>
        <p:nvSpPr>
          <p:cNvPr id="69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0" y="66040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HKUST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D0FA3-88B2-41C7-AB60-BDDDE181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81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2502558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591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02558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591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02558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2591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003197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5092097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03197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5092097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003197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5092097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2"/>
          <p:cNvGrpSpPr/>
          <p:nvPr/>
        </p:nvGrpSpPr>
        <p:grpSpPr>
          <a:xfrm>
            <a:off x="7279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089982" y="3335313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089982" y="3335313"/>
            <a:ext cx="1999241" cy="81781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089982" y="3335313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089982" y="3335313"/>
            <a:ext cx="1913215" cy="102549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089982" y="4360809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089982" y="5394165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089982" y="3542999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1247775" y="3257209"/>
            <a:ext cx="1254783" cy="78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1247775" y="3257209"/>
            <a:ext cx="1340809" cy="89591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1247775" y="3257209"/>
            <a:ext cx="1340809" cy="19292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1241425" y="3335313"/>
            <a:ext cx="1261133" cy="6251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1241425" y="3960471"/>
            <a:ext cx="1261133" cy="4003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1241425" y="3960471"/>
            <a:ext cx="1261133" cy="143369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1222745" y="3542999"/>
            <a:ext cx="1365839" cy="114850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1222745" y="4360809"/>
            <a:ext cx="1279813" cy="33069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1220155" y="5394165"/>
            <a:ext cx="1282403" cy="968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1220155" y="4568495"/>
            <a:ext cx="1368429" cy="9225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1222745" y="4691508"/>
            <a:ext cx="1279813" cy="70265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1220155" y="3542999"/>
            <a:ext cx="1368429" cy="1948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590621" y="4568495"/>
            <a:ext cx="1774456" cy="825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590621" y="4360809"/>
            <a:ext cx="1688430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590621" y="3335313"/>
            <a:ext cx="1774456" cy="81781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866475" y="436080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57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2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3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0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37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83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08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34150" y="4476750"/>
            <a:ext cx="444500" cy="317500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3089982" y="4360809"/>
            <a:ext cx="1913215" cy="103335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089982" y="4568495"/>
            <a:ext cx="1999241" cy="825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0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0" y="66040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HKUST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1FB87-4BCA-4935-9C82-75837F73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8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2502558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591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02558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591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02558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2591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003197" y="3041601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5092097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03197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5092097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003197" y="5100453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5092097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279051" y="4067097"/>
            <a:ext cx="587424" cy="587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Curved Connector 24"/>
          <p:cNvCxnSpPr/>
          <p:nvPr/>
        </p:nvCxnSpPr>
        <p:spPr>
          <a:xfrm flipV="1">
            <a:off x="7367951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089982" y="3335313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089982" y="3335313"/>
            <a:ext cx="1999241" cy="81781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089982" y="3335313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089982" y="3335313"/>
            <a:ext cx="1913215" cy="102549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089982" y="4360809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089982" y="5394165"/>
            <a:ext cx="1913215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089982" y="3542999"/>
            <a:ext cx="1999241" cy="18511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1247775" y="3257209"/>
            <a:ext cx="1254783" cy="78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1247775" y="3257209"/>
            <a:ext cx="1340809" cy="89591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1247775" y="3257209"/>
            <a:ext cx="1340809" cy="19292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1241425" y="3335313"/>
            <a:ext cx="1261133" cy="6251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1241425" y="3960471"/>
            <a:ext cx="1261133" cy="4003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1241425" y="3960471"/>
            <a:ext cx="1261133" cy="143369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1222745" y="3542999"/>
            <a:ext cx="1365839" cy="114850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1222745" y="4360809"/>
            <a:ext cx="1279813" cy="33069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1220155" y="5394165"/>
            <a:ext cx="1282403" cy="9683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1220155" y="4568495"/>
            <a:ext cx="1368429" cy="9225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1222745" y="4691508"/>
            <a:ext cx="1279813" cy="70265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1220155" y="3542999"/>
            <a:ext cx="1368429" cy="1948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590621" y="4568495"/>
            <a:ext cx="1774456" cy="825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590621" y="4360809"/>
            <a:ext cx="1688430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590621" y="3335313"/>
            <a:ext cx="1774456" cy="81781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866475" y="4360809"/>
            <a:ext cx="302800" cy="397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57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2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3263" y="4945063"/>
            <a:ext cx="4445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0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37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83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08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34150" y="4476750"/>
            <a:ext cx="444500" cy="317500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3089982" y="4360809"/>
            <a:ext cx="1913215" cy="103335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089982" y="4568495"/>
            <a:ext cx="1999241" cy="825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9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0" y="66040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HKUST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096E7-C027-410A-810F-586F7808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6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0791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Lots of hidden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Depth = power (usually)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“With great power comes great responsibility”</a:t>
            </a:r>
          </a:p>
        </p:txBody>
      </p:sp>
      <p:pic>
        <p:nvPicPr>
          <p:cNvPr id="368642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211" y="2573811"/>
            <a:ext cx="7907914" cy="39398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604084"/>
            <a:ext cx="3975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Figure from http://neuralnetworksanddeeplearning.com/chap5.html 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835870" y="4504606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408255" y="4504606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891900" y="4504607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513485" y="4504607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A0CF8-B9A4-4F3E-8238-AE84CAFC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00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 deep neural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goal is to find such a set of weights that allow the activations/outputs to match the desired output: f(</a:t>
            </a:r>
            <a:r>
              <a:rPr lang="en-US" b="1" dirty="0"/>
              <a:t>W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i</a:t>
            </a:r>
            <a:r>
              <a:rPr lang="en-US" dirty="0"/>
              <a:t>) ~ 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Unfortunately, no closed-form solution for weights </a:t>
            </a:r>
            <a:r>
              <a:rPr lang="en-US" b="1" dirty="0"/>
              <a:t>W</a:t>
            </a:r>
            <a:r>
              <a:rPr lang="en-US" dirty="0"/>
              <a:t>, but we can express our objective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want to </a:t>
            </a:r>
            <a:r>
              <a:rPr lang="en-US" i="1" dirty="0"/>
              <a:t>minimize a </a:t>
            </a:r>
            <a:r>
              <a:rPr lang="en-US" b="1" i="1" dirty="0"/>
              <a:t>loss function</a:t>
            </a:r>
            <a:r>
              <a:rPr lang="en-US" b="1" dirty="0"/>
              <a:t> </a:t>
            </a:r>
            <a:r>
              <a:rPr lang="en-US" dirty="0"/>
              <a:t>(a function of the weights in the network), we’ll do so iteratively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now let’s simplify and assume there’s a single layer of weights in the network </a:t>
            </a:r>
          </a:p>
          <a:p>
            <a:pPr marL="0" indent="0"/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28409-D7D4-4EC3-A311-53B8AC14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goal</a:t>
            </a:r>
          </a:p>
        </p:txBody>
      </p:sp>
      <p:sp>
        <p:nvSpPr>
          <p:cNvPr id="5" name="object 4"/>
          <p:cNvSpPr/>
          <p:nvPr/>
        </p:nvSpPr>
        <p:spPr>
          <a:xfrm>
            <a:off x="102075" y="1503004"/>
            <a:ext cx="5909913" cy="4495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085012" y="1492824"/>
            <a:ext cx="2883535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Example dataset: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CIFAR-10  10</a:t>
            </a:r>
            <a:r>
              <a:rPr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labels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202565" marR="308610" indent="-190500">
              <a:lnSpc>
                <a:spcPct val="100699"/>
              </a:lnSpc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50,000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training images  each image is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32x32x3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10,000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test</a:t>
            </a:r>
            <a:r>
              <a:rPr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images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1C48BF-5E6B-4DCB-81EC-907198F0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3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Neural network basics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B04712-F0D4-4703-A042-B0C67993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9DEC-22BE-4F83-BAA8-9945FF969969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88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scores</a:t>
            </a:r>
          </a:p>
        </p:txBody>
      </p:sp>
      <p:sp>
        <p:nvSpPr>
          <p:cNvPr id="3" name="object 5"/>
          <p:cNvSpPr/>
          <p:nvPr/>
        </p:nvSpPr>
        <p:spPr>
          <a:xfrm>
            <a:off x="820349" y="2580771"/>
            <a:ext cx="1009647" cy="1114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641498" y="3839254"/>
            <a:ext cx="300482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[32x32x3]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  <a:spcBef>
                <a:spcPts val="105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array of numbers</a:t>
            </a:r>
            <a:r>
              <a:rPr sz="24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0...1  (3072 numbers</a:t>
            </a:r>
            <a:r>
              <a:rPr sz="24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total)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2424071" y="3127420"/>
            <a:ext cx="3371215" cy="0"/>
          </a:xfrm>
          <a:custGeom>
            <a:avLst/>
            <a:gdLst/>
            <a:ahLst/>
            <a:cxnLst/>
            <a:rect l="l" t="t" r="r" b="b"/>
            <a:pathLst>
              <a:path w="3371215">
                <a:moveTo>
                  <a:pt x="0" y="0"/>
                </a:moveTo>
                <a:lnTo>
                  <a:pt x="337094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8"/>
          <p:cNvSpPr/>
          <p:nvPr/>
        </p:nvSpPr>
        <p:spPr>
          <a:xfrm>
            <a:off x="5795014" y="31116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3589296" y="2575060"/>
            <a:ext cx="106235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f(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30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8" name="object 10"/>
          <p:cNvSpPr txBox="1"/>
          <p:nvPr/>
        </p:nvSpPr>
        <p:spPr>
          <a:xfrm>
            <a:off x="3006995" y="2142407"/>
            <a:ext cx="85598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image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4162595" y="2142407"/>
            <a:ext cx="15665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parameters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6402366" y="2768741"/>
            <a:ext cx="2091689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numbers,  indicating</a:t>
            </a:r>
            <a:r>
              <a:rPr sz="2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class  scores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12" name="object 9"/>
          <p:cNvSpPr/>
          <p:nvPr/>
        </p:nvSpPr>
        <p:spPr>
          <a:xfrm>
            <a:off x="3006995" y="1918222"/>
            <a:ext cx="2868095" cy="607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42C07DA-DD53-481D-A60A-3A61D93F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5"/>
          <p:cNvSpPr/>
          <p:nvPr/>
        </p:nvSpPr>
        <p:spPr>
          <a:xfrm>
            <a:off x="820349" y="2580771"/>
            <a:ext cx="1009647" cy="1114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641498" y="3839254"/>
            <a:ext cx="3004820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[32x32x3]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array of numbers</a:t>
            </a:r>
            <a:r>
              <a:rPr sz="24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0...1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2424071" y="3127420"/>
            <a:ext cx="3371215" cy="0"/>
          </a:xfrm>
          <a:custGeom>
            <a:avLst/>
            <a:gdLst/>
            <a:ahLst/>
            <a:cxnLst/>
            <a:rect l="l" t="t" r="r" b="b"/>
            <a:pathLst>
              <a:path w="3371215">
                <a:moveTo>
                  <a:pt x="0" y="0"/>
                </a:moveTo>
                <a:lnTo>
                  <a:pt x="337094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8"/>
          <p:cNvSpPr/>
          <p:nvPr/>
        </p:nvSpPr>
        <p:spPr>
          <a:xfrm>
            <a:off x="5795014" y="31116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6402366" y="2768741"/>
            <a:ext cx="2091689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numbers,  indicating</a:t>
            </a:r>
            <a:r>
              <a:rPr sz="2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class  scores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040469" y="1918223"/>
            <a:ext cx="2393295" cy="506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11"/>
          <p:cNvSpPr/>
          <p:nvPr/>
        </p:nvSpPr>
        <p:spPr>
          <a:xfrm>
            <a:off x="5210714" y="2048198"/>
            <a:ext cx="223520" cy="310515"/>
          </a:xfrm>
          <a:custGeom>
            <a:avLst/>
            <a:gdLst/>
            <a:ahLst/>
            <a:cxnLst/>
            <a:rect l="l" t="t" r="r" b="b"/>
            <a:pathLst>
              <a:path w="223520" h="310515">
                <a:moveTo>
                  <a:pt x="0" y="0"/>
                </a:moveTo>
                <a:lnTo>
                  <a:pt x="223199" y="0"/>
                </a:lnTo>
                <a:lnTo>
                  <a:pt x="223199" y="310199"/>
                </a:lnTo>
                <a:lnTo>
                  <a:pt x="0" y="3101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5688916" y="1818480"/>
            <a:ext cx="1042669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3072x1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4777690" y="1964780"/>
            <a:ext cx="411480" cy="393700"/>
          </a:xfrm>
          <a:custGeom>
            <a:avLst/>
            <a:gdLst/>
            <a:ahLst/>
            <a:cxnLst/>
            <a:rect l="l" t="t" r="r" b="b"/>
            <a:pathLst>
              <a:path w="411479" h="393700">
                <a:moveTo>
                  <a:pt x="0" y="0"/>
                </a:moveTo>
                <a:lnTo>
                  <a:pt x="411299" y="0"/>
                </a:lnTo>
                <a:lnTo>
                  <a:pt x="4112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4"/>
          <p:cNvSpPr txBox="1"/>
          <p:nvPr/>
        </p:nvSpPr>
        <p:spPr>
          <a:xfrm>
            <a:off x="3113494" y="2439120"/>
            <a:ext cx="70358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38751C"/>
                </a:solidFill>
                <a:latin typeface="Arial"/>
                <a:cs typeface="Arial"/>
              </a:rPr>
              <a:t>10x1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2988744" y="1918222"/>
            <a:ext cx="1362075" cy="506730"/>
          </a:xfrm>
          <a:custGeom>
            <a:avLst/>
            <a:gdLst/>
            <a:ahLst/>
            <a:cxnLst/>
            <a:rect l="l" t="t" r="r" b="b"/>
            <a:pathLst>
              <a:path w="1362075" h="506730">
                <a:moveTo>
                  <a:pt x="0" y="0"/>
                </a:moveTo>
                <a:lnTo>
                  <a:pt x="1361997" y="0"/>
                </a:lnTo>
                <a:lnTo>
                  <a:pt x="1361997" y="506698"/>
                </a:lnTo>
                <a:lnTo>
                  <a:pt x="0" y="5066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6"/>
          <p:cNvSpPr txBox="1"/>
          <p:nvPr/>
        </p:nvSpPr>
        <p:spPr>
          <a:xfrm>
            <a:off x="4545918" y="2428080"/>
            <a:ext cx="121221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10x3072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7"/>
          <p:cNvSpPr/>
          <p:nvPr/>
        </p:nvSpPr>
        <p:spPr>
          <a:xfrm>
            <a:off x="5124089" y="2914095"/>
            <a:ext cx="370840" cy="1727200"/>
          </a:xfrm>
          <a:custGeom>
            <a:avLst/>
            <a:gdLst/>
            <a:ahLst/>
            <a:cxnLst/>
            <a:rect l="l" t="t" r="r" b="b"/>
            <a:pathLst>
              <a:path w="370839" h="1727200">
                <a:moveTo>
                  <a:pt x="0" y="0"/>
                </a:moveTo>
                <a:lnTo>
                  <a:pt x="370499" y="1726721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5479215" y="4637517"/>
            <a:ext cx="31115" cy="45720"/>
          </a:xfrm>
          <a:custGeom>
            <a:avLst/>
            <a:gdLst/>
            <a:ahLst/>
            <a:cxnLst/>
            <a:rect l="l" t="t" r="r" b="b"/>
            <a:pathLst>
              <a:path w="31114" h="45720">
                <a:moveTo>
                  <a:pt x="0" y="6599"/>
                </a:moveTo>
                <a:lnTo>
                  <a:pt x="24449" y="45549"/>
                </a:lnTo>
                <a:lnTo>
                  <a:pt x="30774" y="0"/>
                </a:lnTo>
                <a:lnTo>
                  <a:pt x="0" y="6599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4374364" y="4686825"/>
            <a:ext cx="3326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parameters, or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“weights”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20"/>
          <p:cNvSpPr txBox="1"/>
          <p:nvPr/>
        </p:nvSpPr>
        <p:spPr>
          <a:xfrm>
            <a:off x="7127035" y="1889173"/>
            <a:ext cx="751840" cy="400751"/>
          </a:xfrm>
          <a:prstGeom prst="rect">
            <a:avLst/>
          </a:prstGeom>
          <a:ln w="28574">
            <a:solidFill>
              <a:srgbClr val="9900FF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71120">
              <a:spcBef>
                <a:spcPts val="5"/>
              </a:spcBef>
            </a:pPr>
            <a:r>
              <a:rPr sz="2600" spc="-5" dirty="0">
                <a:solidFill>
                  <a:prstClr val="black"/>
                </a:solidFill>
                <a:latin typeface="Arial"/>
                <a:cs typeface="Arial"/>
              </a:rPr>
              <a:t>(+b)</a:t>
            </a:r>
            <a:endParaRPr sz="2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21"/>
          <p:cNvSpPr txBox="1"/>
          <p:nvPr/>
        </p:nvSpPr>
        <p:spPr>
          <a:xfrm>
            <a:off x="7951660" y="1991741"/>
            <a:ext cx="70358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9900FF"/>
                </a:solidFill>
                <a:latin typeface="Arial"/>
                <a:cs typeface="Arial"/>
              </a:rPr>
              <a:t>10x1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596C660-B460-493F-BF17-F5C9A5B5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59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4"/>
          <p:cNvSpPr/>
          <p:nvPr/>
        </p:nvSpPr>
        <p:spPr>
          <a:xfrm>
            <a:off x="163799" y="2418103"/>
            <a:ext cx="8816382" cy="3265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5"/>
          <p:cNvSpPr txBox="1">
            <a:spLocks/>
          </p:cNvSpPr>
          <p:nvPr/>
        </p:nvSpPr>
        <p:spPr bwMode="auto">
          <a:xfrm>
            <a:off x="101899" y="1524037"/>
            <a:ext cx="8886190" cy="37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/>
            <a:r>
              <a:rPr lang="en-US" sz="2400" kern="0" spc="-5"/>
              <a:t>Example with an image with 4 pixels, and 3 classes</a:t>
            </a:r>
            <a:r>
              <a:rPr lang="en-US" sz="2400" kern="0" spc="105"/>
              <a:t> </a:t>
            </a:r>
            <a:r>
              <a:rPr lang="en-US" sz="2400" kern="0"/>
              <a:t>(</a:t>
            </a:r>
            <a:r>
              <a:rPr lang="en-US" sz="2400" kern="0">
                <a:solidFill>
                  <a:srgbClr val="FF0000"/>
                </a:solidFill>
              </a:rPr>
              <a:t>cat</a:t>
            </a:r>
            <a:r>
              <a:rPr lang="en-US" sz="2400" kern="0"/>
              <a:t>/</a:t>
            </a:r>
            <a:r>
              <a:rPr lang="en-US" sz="2400" kern="0">
                <a:solidFill>
                  <a:srgbClr val="38751C"/>
                </a:solidFill>
              </a:rPr>
              <a:t>dog</a:t>
            </a:r>
            <a:r>
              <a:rPr lang="en-US" sz="2400" kern="0"/>
              <a:t>/</a:t>
            </a:r>
            <a:r>
              <a:rPr lang="en-US" sz="2400" kern="0">
                <a:solidFill>
                  <a:srgbClr val="0000FF"/>
                </a:solidFill>
              </a:rPr>
              <a:t>ship</a:t>
            </a:r>
            <a:r>
              <a:rPr lang="en-US" sz="2400" ker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3C6CB-90E1-4CE7-AB3C-8D8E7A6C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80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5"/>
          <p:cNvSpPr txBox="1"/>
          <p:nvPr/>
        </p:nvSpPr>
        <p:spPr>
          <a:xfrm>
            <a:off x="3809607" y="1079607"/>
            <a:ext cx="42665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Going forward: Loss</a:t>
            </a:r>
            <a:r>
              <a:rPr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function/Optimization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1043585" y="2826403"/>
            <a:ext cx="4102100" cy="2598420"/>
          </a:xfrm>
          <a:custGeom>
            <a:avLst/>
            <a:gdLst/>
            <a:ahLst/>
            <a:cxnLst/>
            <a:rect l="l" t="t" r="r" b="b"/>
            <a:pathLst>
              <a:path w="4102100" h="2598420">
                <a:moveTo>
                  <a:pt x="0" y="0"/>
                </a:moveTo>
                <a:lnTo>
                  <a:pt x="4101604" y="0"/>
                </a:lnTo>
                <a:lnTo>
                  <a:pt x="4101604" y="2597987"/>
                </a:lnTo>
                <a:lnTo>
                  <a:pt x="0" y="25979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4"/>
          <p:cNvSpPr txBox="1"/>
          <p:nvPr/>
        </p:nvSpPr>
        <p:spPr>
          <a:xfrm>
            <a:off x="5749488" y="2191055"/>
            <a:ext cx="30480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0" marR="5080" indent="-419734">
              <a:lnSpc>
                <a:spcPct val="100699"/>
              </a:lnSpc>
              <a:tabLst>
                <a:tab pos="4318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1.	Define a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loss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function 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that quantifies our  unhappiness with the 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scores across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training  data.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5"/>
          <p:cNvSpPr txBox="1"/>
          <p:nvPr/>
        </p:nvSpPr>
        <p:spPr>
          <a:xfrm>
            <a:off x="5749488" y="3848402"/>
            <a:ext cx="30099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0" marR="5080" indent="-419734">
              <a:lnSpc>
                <a:spcPct val="100699"/>
              </a:lnSpc>
              <a:tabLst>
                <a:tab pos="431800" algn="l"/>
              </a:tabLst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2.	Come up with a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way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of  efficiently finding the  parameters that minimize  the loss function 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(optimization)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5316064" y="1576524"/>
            <a:ext cx="0" cy="3662679"/>
          </a:xfrm>
          <a:custGeom>
            <a:avLst/>
            <a:gdLst/>
            <a:ahLst/>
            <a:cxnLst/>
            <a:rect l="l" t="t" r="r" b="b"/>
            <a:pathLst>
              <a:path h="3662679">
                <a:moveTo>
                  <a:pt x="0" y="0"/>
                </a:moveTo>
                <a:lnTo>
                  <a:pt x="0" y="36626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7"/>
          <p:cNvSpPr txBox="1"/>
          <p:nvPr/>
        </p:nvSpPr>
        <p:spPr>
          <a:xfrm>
            <a:off x="5732759" y="1623480"/>
            <a:ext cx="9899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TODO: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3483E78B-3FAC-43DF-9BA0-EBE87049665C}"/>
              </a:ext>
            </a:extLst>
          </p:cNvPr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8C15DAD6-1893-4F7E-99C2-673992903E5D}"/>
              </a:ext>
            </a:extLst>
          </p:cNvPr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1F7B5676-6AEE-443D-B4DA-F52CED0B2AE3}"/>
              </a:ext>
            </a:extLst>
          </p:cNvPr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3B3218A1-1EF2-4F0A-B7ED-E8CD983E4E76}"/>
              </a:ext>
            </a:extLst>
          </p:cNvPr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7D25C699-E704-4494-84E5-100A86297C4B}"/>
              </a:ext>
            </a:extLst>
          </p:cNvPr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E3CD45EC-28E4-4D6D-A13E-EEF8AA8BB68E}"/>
              </a:ext>
            </a:extLst>
          </p:cNvPr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4.9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F6D34D98-2115-4951-9435-EC8E72E26ABE}"/>
              </a:ext>
            </a:extLst>
          </p:cNvPr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-3.1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41AB-CAA6-47DF-A3D3-47F82567A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34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4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45848" y="1055935"/>
            <a:ext cx="4178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Suppose: 3 training examples, 3 classes.  With some W the</a:t>
            </a:r>
            <a:r>
              <a:rPr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are: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820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cat  car  frog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ctr"/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3.2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25400" algn="ctr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5.1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-1.7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1.3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4.9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2.0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2.2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64465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2.5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-3.1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FB90888-A5E3-426B-8D21-04570376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87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45848" y="1055935"/>
            <a:ext cx="4178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Suppose: 3 training examples, 3 classes.  With some W the</a:t>
            </a:r>
            <a:r>
              <a:rPr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are: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820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cat  car  frog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ctr"/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3.2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25400" algn="ctr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5.1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-1.7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1.3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4.9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2.0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2.2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64465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2.5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-3.1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b="1" spc="-5" dirty="0">
                <a:solidFill>
                  <a:prstClr val="black"/>
                </a:solidFill>
                <a:latin typeface="Arial"/>
                <a:cs typeface="Arial"/>
              </a:rPr>
              <a:t>Hinge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loss: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30480">
              <a:spcBef>
                <a:spcPts val="152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Given an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example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where  where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image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(integer)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label,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5994438" y="2424371"/>
            <a:ext cx="248539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using the shorthand for the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vector: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5994439" y="3252408"/>
            <a:ext cx="21583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lang="en-US" sz="1400" spc="-5" dirty="0">
                <a:solidFill>
                  <a:prstClr val="black"/>
                </a:solidFill>
                <a:latin typeface="Arial"/>
                <a:cs typeface="Arial"/>
              </a:rPr>
              <a:t>loss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has the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form: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3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5829094" y="4185623"/>
            <a:ext cx="32713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Want: </a:t>
            </a:r>
            <a:r>
              <a:rPr lang="en-US" sz="2000" dirty="0" err="1"/>
              <a:t>s</a:t>
            </a:r>
            <a:r>
              <a:rPr lang="en-US" sz="2000" baseline="-25000" dirty="0" err="1"/>
              <a:t>y</a:t>
            </a:r>
            <a:r>
              <a:rPr lang="en-US" sz="2000" baseline="-40000" dirty="0" err="1"/>
              <a:t>i</a:t>
            </a:r>
            <a:r>
              <a:rPr lang="en-US" sz="2000" dirty="0"/>
              <a:t> &gt;= </a:t>
            </a:r>
            <a:r>
              <a:rPr lang="en-US" sz="2000" dirty="0" err="1"/>
              <a:t>s</a:t>
            </a:r>
            <a:r>
              <a:rPr lang="en-US" sz="2000" baseline="-25000" dirty="0" err="1"/>
              <a:t>j</a:t>
            </a:r>
            <a:r>
              <a:rPr lang="en-US" sz="2000" dirty="0"/>
              <a:t> + 1, for j != </a:t>
            </a:r>
            <a:r>
              <a:rPr lang="en-US" sz="2000" dirty="0" err="1"/>
              <a:t>y</a:t>
            </a:r>
            <a:r>
              <a:rPr lang="en-US" sz="2000" baseline="-25000" dirty="0" err="1"/>
              <a:t>i</a:t>
            </a:r>
            <a:endParaRPr lang="en-US" sz="2000" baseline="-25000" dirty="0"/>
          </a:p>
          <a:p>
            <a:r>
              <a:rPr lang="en-US" sz="2000" dirty="0"/>
              <a:t>i.e. </a:t>
            </a:r>
            <a:r>
              <a:rPr lang="en-US" sz="2000" dirty="0" err="1"/>
              <a:t>s</a:t>
            </a:r>
            <a:r>
              <a:rPr lang="en-US" sz="2000" baseline="-25000" dirty="0" err="1"/>
              <a:t>j</a:t>
            </a:r>
            <a:r>
              <a:rPr lang="en-US" sz="2000" dirty="0"/>
              <a:t> – </a:t>
            </a:r>
            <a:r>
              <a:rPr lang="en-US" sz="2000" dirty="0" err="1"/>
              <a:t>s</a:t>
            </a:r>
            <a:r>
              <a:rPr lang="en-US" sz="2000" baseline="-25000" dirty="0" err="1"/>
              <a:t>y</a:t>
            </a:r>
            <a:r>
              <a:rPr lang="en-US" sz="2000" baseline="-40000" dirty="0" err="1"/>
              <a:t>i</a:t>
            </a:r>
            <a:r>
              <a:rPr lang="en-US" sz="2000" dirty="0"/>
              <a:t> + 1 &lt;= 0</a:t>
            </a:r>
          </a:p>
          <a:p>
            <a:endParaRPr lang="en-US" sz="1400" dirty="0"/>
          </a:p>
          <a:p>
            <a:r>
              <a:rPr lang="en-US" sz="1400" dirty="0"/>
              <a:t>If true, loss is 0</a:t>
            </a:r>
          </a:p>
          <a:p>
            <a:r>
              <a:rPr lang="en-US" sz="1400" dirty="0"/>
              <a:t>If false, loss is magnitude of violation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08E7B44-657D-45CB-8765-A329DEC5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63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345848" y="1055935"/>
            <a:ext cx="417830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>
              <a:lnSpc>
                <a:spcPct val="100699"/>
              </a:lnSpc>
            </a:pPr>
            <a:r>
              <a:rPr lang="en-US" sz="1800" kern="0" spc="-5"/>
              <a:t>Suppose: 3 training examples, 3 classes.  With some W the</a:t>
            </a:r>
            <a:r>
              <a:rPr lang="en-US" sz="1800" kern="0" spc="-55"/>
              <a:t> </a:t>
            </a:r>
            <a:r>
              <a:rPr lang="en-US" sz="1800" kern="0"/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are: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b="1" spc="-5" dirty="0">
                <a:solidFill>
                  <a:prstClr val="black"/>
                </a:solidFill>
                <a:latin typeface="Arial"/>
                <a:cs typeface="Arial"/>
              </a:rPr>
              <a:t>Hinge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loss: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30480">
              <a:spcBef>
                <a:spcPts val="152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Given an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example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where  where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image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(integer)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label,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994438" y="2424370"/>
            <a:ext cx="248539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using the shorthand for the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vector: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the loss has the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form: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885310" y="4033098"/>
            <a:ext cx="2868930" cy="1390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max(0, 5.1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3.2 +</a:t>
            </a:r>
            <a:r>
              <a:rPr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02565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+max(0, -1.7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3.2 +</a:t>
            </a:r>
            <a:r>
              <a:rPr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max(0, 2.9) + max(0, -3.9)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2.9 +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2.9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/>
        </p:nvGraphicFramePr>
        <p:xfrm>
          <a:off x="98375" y="3248295"/>
          <a:ext cx="5393988" cy="213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196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cat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112395" marR="712470">
                        <a:lnSpc>
                          <a:spcPct val="157900"/>
                        </a:lnSpc>
                        <a:spcBef>
                          <a:spcPts val="1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car 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frog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7493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>
                        <a:lnSpc>
                          <a:spcPct val="100000"/>
                        </a:lnSpc>
                        <a:spcBef>
                          <a:spcPts val="480"/>
                        </a:spcBef>
                        <a:tabLst>
                          <a:tab pos="1925320" algn="l"/>
                        </a:tabLst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1.3	2.2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  <a:tabLst>
                          <a:tab pos="1925320" algn="l"/>
                        </a:tabLst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4.9	</a:t>
                      </a:r>
                      <a:r>
                        <a:rPr sz="3000" spc="-5" dirty="0">
                          <a:latin typeface="Arial"/>
                          <a:cs typeface="Arial"/>
                        </a:rPr>
                        <a:t>2.5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  <a:tabLst>
                          <a:tab pos="1772920" algn="l"/>
                        </a:tabLst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2.0	</a:t>
                      </a:r>
                      <a:r>
                        <a:rPr sz="3000" b="1" spc="-5" dirty="0">
                          <a:latin typeface="Arial"/>
                          <a:cs typeface="Arial"/>
                        </a:rPr>
                        <a:t>-3.1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Losses: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ts val="3260"/>
                        </a:lnSpc>
                      </a:pPr>
                      <a:r>
                        <a:rPr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2.9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409ED28-CA56-4D06-95F0-8B76CD77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66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345848" y="1055935"/>
            <a:ext cx="417830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>
              <a:lnSpc>
                <a:spcPct val="100699"/>
              </a:lnSpc>
            </a:pPr>
            <a:r>
              <a:rPr lang="en-US" sz="1800" kern="0" spc="-5"/>
              <a:t>Suppose: 3 training examples, 3 classes.  With some W the</a:t>
            </a:r>
            <a:r>
              <a:rPr lang="en-US" sz="1800" kern="0" spc="-55"/>
              <a:t> </a:t>
            </a:r>
            <a:r>
              <a:rPr lang="en-US" sz="1800" kern="0"/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are: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b="1" spc="-5" dirty="0">
                <a:solidFill>
                  <a:prstClr val="black"/>
                </a:solidFill>
                <a:latin typeface="Arial"/>
                <a:cs typeface="Arial"/>
              </a:rPr>
              <a:t>Hinge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loss: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30480">
              <a:spcBef>
                <a:spcPts val="152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Given an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example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where  where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image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(integer)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label,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994438" y="2424370"/>
            <a:ext cx="248539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using the shorthand for the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vector: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the loss has the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form: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885310" y="4033098"/>
            <a:ext cx="2945130" cy="1390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max(0, 1.3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4.9 +</a:t>
            </a:r>
            <a:r>
              <a:rPr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02565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+max(0, 2.0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4.9 +</a:t>
            </a:r>
            <a:r>
              <a:rPr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max(0, -2.6) + max(0,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-1.9)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0 +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/>
        </p:nvGraphicFramePr>
        <p:xfrm>
          <a:off x="98375" y="3248295"/>
          <a:ext cx="5393987" cy="213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196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2167890" algn="r"/>
                        </a:tabLst>
                      </a:pPr>
                      <a:r>
                        <a:rPr sz="3600" spc="-7" baseline="8101" dirty="0">
                          <a:latin typeface="Arial"/>
                          <a:cs typeface="Arial"/>
                        </a:rPr>
                        <a:t>cat</a:t>
                      </a:r>
                      <a:r>
                        <a:rPr sz="30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960"/>
                        </a:spcBef>
                        <a:tabLst>
                          <a:tab pos="2167890" algn="r"/>
                        </a:tabLst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car</a:t>
                      </a:r>
                      <a:r>
                        <a:rPr sz="30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590"/>
                        </a:spcBef>
                        <a:tabLst>
                          <a:tab pos="1562735" algn="l"/>
                        </a:tabLst>
                      </a:pPr>
                      <a:r>
                        <a:rPr sz="3600" spc="-7" baseline="-8101" dirty="0">
                          <a:latin typeface="Arial"/>
                          <a:cs typeface="Arial"/>
                        </a:rPr>
                        <a:t>frog	</a:t>
                      </a: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1.3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4.9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2.5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-3.1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9">
                <a:tc>
                  <a:txBody>
                    <a:bodyPr/>
                    <a:lstStyle/>
                    <a:p>
                      <a:pPr marL="85090">
                        <a:lnSpc>
                          <a:spcPts val="3340"/>
                        </a:lnSpc>
                        <a:tabLst>
                          <a:tab pos="1692910" algn="l"/>
                        </a:tabLst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Losses:	</a:t>
                      </a:r>
                      <a:r>
                        <a:rPr sz="4500" spc="-7" baseline="1851" dirty="0">
                          <a:latin typeface="Arial"/>
                          <a:cs typeface="Arial"/>
                        </a:rPr>
                        <a:t>2.9</a:t>
                      </a:r>
                      <a:endParaRPr sz="4500" baseline="1851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3260"/>
                        </a:lnSpc>
                      </a:pPr>
                      <a:r>
                        <a:rPr sz="3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F084DB3-1517-4EDD-951E-293783B3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26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345848" y="1055935"/>
            <a:ext cx="417830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>
              <a:lnSpc>
                <a:spcPct val="100699"/>
              </a:lnSpc>
            </a:pPr>
            <a:r>
              <a:rPr lang="en-US" sz="1800" kern="0" spc="-5"/>
              <a:t>Suppose: 3 training examples, 3 classes.  With some W the</a:t>
            </a:r>
            <a:r>
              <a:rPr lang="en-US" sz="1800" kern="0" spc="-55"/>
              <a:t> </a:t>
            </a:r>
            <a:r>
              <a:rPr lang="en-US" sz="1800" kern="0"/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are: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b="1" spc="-5" dirty="0">
                <a:solidFill>
                  <a:prstClr val="black"/>
                </a:solidFill>
                <a:latin typeface="Arial"/>
                <a:cs typeface="Arial"/>
              </a:rPr>
              <a:t>Hinge</a:t>
            </a:r>
            <a:r>
              <a:rPr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loss: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30480">
              <a:spcBef>
                <a:spcPts val="152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Given an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example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where  where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image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(integer)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label,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994438" y="2424370"/>
            <a:ext cx="248539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using the shorthand for the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vector: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the loss has the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form: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885310" y="4033098"/>
            <a:ext cx="279273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max(0, 2.2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(-3.1) +</a:t>
            </a:r>
            <a:r>
              <a:rPr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36830" algn="ctr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+max(0, 2.5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(-3.1) +</a:t>
            </a:r>
            <a:r>
              <a:rPr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max(0, 5.3</a:t>
            </a:r>
            <a:r>
              <a:rPr lang="en-US" spc="-5" dirty="0">
                <a:solidFill>
                  <a:srgbClr val="0000FF"/>
                </a:solidFill>
                <a:latin typeface="Arial"/>
                <a:cs typeface="Arial"/>
              </a:rPr>
              <a:t> + 1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endParaRPr lang="en-US" spc="-5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lang="en-US" spc="-5" dirty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+ max(0,</a:t>
            </a:r>
            <a:r>
              <a:rPr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5.6</a:t>
            </a:r>
            <a:r>
              <a:rPr lang="en-US" spc="-5" dirty="0">
                <a:solidFill>
                  <a:srgbClr val="0000FF"/>
                </a:solidFill>
                <a:latin typeface="Arial"/>
                <a:cs typeface="Arial"/>
              </a:rPr>
              <a:t> + 1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lang="en-US" spc="-5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.3 +</a:t>
            </a:r>
            <a:r>
              <a:rPr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.6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pc="-5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.9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1785"/>
              </p:ext>
            </p:extLst>
          </p:nvPr>
        </p:nvGraphicFramePr>
        <p:xfrm>
          <a:off x="98375" y="3248295"/>
          <a:ext cx="5393987" cy="213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3196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cat</a:t>
                      </a:r>
                      <a:endParaRPr sz="2400" dirty="0">
                        <a:latin typeface="Arial"/>
                        <a:cs typeface="Arial"/>
                      </a:endParaRPr>
                    </a:p>
                    <a:p>
                      <a:pPr marL="112395" marR="704215">
                        <a:lnSpc>
                          <a:spcPct val="157900"/>
                        </a:lnSpc>
                        <a:spcBef>
                          <a:spcPts val="1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car 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frog</a:t>
                      </a:r>
                    </a:p>
                  </a:txBody>
                  <a:tcPr marL="0" marR="0" marT="0" marB="0"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85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1885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2139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1.3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31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4.9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31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46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146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2.5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2622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-3.1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Losses: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3260"/>
                        </a:lnSpc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2.9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3260"/>
                        </a:lnSpc>
                      </a:pPr>
                      <a:r>
                        <a:rPr sz="3000" dirty="0">
                          <a:latin typeface="Arial"/>
                          <a:cs typeface="Arial"/>
                        </a:rPr>
                        <a:t>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2729">
                        <a:lnSpc>
                          <a:spcPts val="3260"/>
                        </a:lnSpc>
                      </a:pPr>
                      <a:r>
                        <a:rPr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.9</a:t>
                      </a:r>
                      <a:endParaRPr sz="3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" y="6604084"/>
            <a:ext cx="2002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DC24855-99C9-4722-AAB1-70046BE0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01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98375" y="4931016"/>
            <a:ext cx="5394325" cy="0"/>
          </a:xfrm>
          <a:custGeom>
            <a:avLst/>
            <a:gdLst/>
            <a:ahLst/>
            <a:cxnLst/>
            <a:rect l="l" t="t" r="r" b="b"/>
            <a:pathLst>
              <a:path w="5394325">
                <a:moveTo>
                  <a:pt x="0" y="0"/>
                </a:moveTo>
                <a:lnTo>
                  <a:pt x="5393989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7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820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cat  car  frog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ctr"/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3.2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25400" algn="ctr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5.1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-1.7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1.3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4.9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2.0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2.2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64465">
              <a:spcBef>
                <a:spcPts val="600"/>
              </a:spcBef>
            </a:pP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2.5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-3.1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4"/>
          <p:cNvSpPr txBox="1"/>
          <p:nvPr/>
        </p:nvSpPr>
        <p:spPr>
          <a:xfrm>
            <a:off x="345848" y="1055935"/>
            <a:ext cx="4178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Suppose: 3 training examples, 3 classes.  With some W the</a:t>
            </a:r>
            <a:r>
              <a:rPr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are: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b="1" spc="-30" dirty="0">
                <a:solidFill>
                  <a:prstClr val="black"/>
                </a:solidFill>
                <a:latin typeface="Arial"/>
                <a:cs typeface="Arial"/>
              </a:rPr>
              <a:t>Hinge</a:t>
            </a:r>
            <a:r>
              <a:rPr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loss: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30480">
              <a:spcBef>
                <a:spcPts val="1520"/>
              </a:spcBef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Given an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example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where  where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image</a:t>
            </a:r>
            <a:r>
              <a:rPr sz="1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is the (integer)</a:t>
            </a:r>
            <a:r>
              <a:rPr sz="1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label,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5994438" y="2424371"/>
            <a:ext cx="248539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using the shorthand for the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scores</a:t>
            </a:r>
            <a:r>
              <a:rPr sz="1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vector: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20"/>
          <p:cNvSpPr txBox="1"/>
          <p:nvPr/>
        </p:nvSpPr>
        <p:spPr>
          <a:xfrm>
            <a:off x="5994439" y="3042858"/>
            <a:ext cx="21583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the loss has the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form: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1"/>
          <p:cNvSpPr txBox="1"/>
          <p:nvPr/>
        </p:nvSpPr>
        <p:spPr>
          <a:xfrm>
            <a:off x="5994439" y="3681668"/>
            <a:ext cx="296862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50"/>
              </a:lnSpc>
            </a:pP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and the full training loss is the mean  over all examples in the training</a:t>
            </a:r>
            <a:r>
              <a:rPr sz="1400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data: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3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6"/>
          <p:cNvSpPr/>
          <p:nvPr/>
        </p:nvSpPr>
        <p:spPr>
          <a:xfrm>
            <a:off x="5970413" y="3299072"/>
            <a:ext cx="2861794" cy="30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7"/>
          <p:cNvSpPr txBox="1"/>
          <p:nvPr/>
        </p:nvSpPr>
        <p:spPr>
          <a:xfrm>
            <a:off x="5823666" y="4722512"/>
            <a:ext cx="2639695" cy="345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L = (2.9 + 0 +</a:t>
            </a:r>
            <a:r>
              <a:rPr sz="22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2200" spc="-5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.9)/3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8"/>
          <p:cNvSpPr/>
          <p:nvPr/>
        </p:nvSpPr>
        <p:spPr>
          <a:xfrm>
            <a:off x="6695411" y="4225169"/>
            <a:ext cx="1580096" cy="3935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9"/>
          <p:cNvSpPr txBox="1"/>
          <p:nvPr/>
        </p:nvSpPr>
        <p:spPr>
          <a:xfrm>
            <a:off x="1778691" y="4951877"/>
            <a:ext cx="55499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30"/>
              </a:lnSpc>
            </a:pP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2.9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30"/>
          <p:cNvSpPr txBox="1"/>
          <p:nvPr/>
        </p:nvSpPr>
        <p:spPr>
          <a:xfrm>
            <a:off x="3302688" y="4951877"/>
            <a:ext cx="23749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30"/>
              </a:lnSpc>
            </a:pP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1"/>
          <p:cNvSpPr txBox="1"/>
          <p:nvPr/>
        </p:nvSpPr>
        <p:spPr>
          <a:xfrm>
            <a:off x="4382317" y="4951868"/>
            <a:ext cx="76644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30"/>
              </a:lnSpc>
            </a:pP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3000" spc="-5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.9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2"/>
          <p:cNvSpPr txBox="1"/>
          <p:nvPr/>
        </p:nvSpPr>
        <p:spPr>
          <a:xfrm>
            <a:off x="171399" y="5024311"/>
            <a:ext cx="10756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2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Losses: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3"/>
          <p:cNvSpPr txBox="1"/>
          <p:nvPr/>
        </p:nvSpPr>
        <p:spPr>
          <a:xfrm>
            <a:off x="5399117" y="5096185"/>
            <a:ext cx="287638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9290">
              <a:lnSpc>
                <a:spcPts val="2325"/>
              </a:lnSpc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z="22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spc="-80" dirty="0">
                <a:solidFill>
                  <a:srgbClr val="0000FF"/>
                </a:solidFill>
                <a:latin typeface="Arial"/>
                <a:cs typeface="Arial"/>
              </a:rPr>
              <a:t>15.8 / 3 = </a:t>
            </a:r>
            <a:r>
              <a:rPr lang="en-US" sz="2200" b="1" spc="-5" dirty="0">
                <a:solidFill>
                  <a:srgbClr val="0000FF"/>
                </a:solidFill>
                <a:latin typeface="Arial"/>
                <a:cs typeface="Arial"/>
              </a:rPr>
              <a:t>5.3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325"/>
              </a:spcBef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3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" y="6604084"/>
            <a:ext cx="25452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C1C1F346-FC8F-4468-8EC9-83683FF1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9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(convolutional) neural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of the art performance on many problems</a:t>
            </a:r>
          </a:p>
          <a:p>
            <a:r>
              <a:rPr lang="en-US" dirty="0"/>
              <a:t>Most papers in recent vision conferences use deep neural networks</a:t>
            </a:r>
          </a:p>
        </p:txBody>
      </p:sp>
      <p:sp>
        <p:nvSpPr>
          <p:cNvPr id="5" name="object 3"/>
          <p:cNvSpPr/>
          <p:nvPr/>
        </p:nvSpPr>
        <p:spPr>
          <a:xfrm>
            <a:off x="812800" y="2458703"/>
            <a:ext cx="8211459" cy="3529012"/>
          </a:xfrm>
          <a:prstGeom prst="rect">
            <a:avLst/>
          </a:prstGeom>
          <a:blipFill>
            <a:blip r:embed="rId4" cstate="print"/>
            <a:stretch>
              <a:fillRect t="-45605" b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051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i="1" spc="-5" dirty="0" err="1">
                <a:cs typeface="Arial"/>
                <a:hlinkClick r:id="rId5"/>
              </a:rPr>
              <a:t>Razavian</a:t>
            </a:r>
            <a:r>
              <a:rPr lang="en-US" sz="1200" i="1" spc="-5" dirty="0">
                <a:cs typeface="Arial"/>
                <a:hlinkClick r:id="rId5"/>
              </a:rPr>
              <a:t> et al., CVPR</a:t>
            </a:r>
            <a:r>
              <a:rPr lang="en-US" sz="1200" i="1" spc="-20" dirty="0">
                <a:cs typeface="Arial"/>
                <a:hlinkClick r:id="rId5"/>
              </a:rPr>
              <a:t> </a:t>
            </a:r>
            <a:r>
              <a:rPr lang="en-US" sz="1200" i="1" spc="-5" dirty="0">
                <a:cs typeface="Arial"/>
                <a:hlinkClick r:id="rId5"/>
              </a:rPr>
              <a:t>2014 Workshops</a:t>
            </a:r>
            <a:r>
              <a:rPr lang="en-US" sz="1200" i="1" spc="-5" dirty="0">
                <a:cs typeface="Arial"/>
              </a:rPr>
              <a:t> (4000+ citations)</a:t>
            </a:r>
            <a:endParaRPr lang="en-US" sz="1200" i="1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CE64-529E-44E4-B6A9-B331AF9A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85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425486" y="2217922"/>
            <a:ext cx="7201172" cy="509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425475" y="1636336"/>
            <a:ext cx="1952933" cy="41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AD4AE-3043-4285-9CD1-38B3F1C2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09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/>
          <p:nvPr/>
        </p:nvSpPr>
        <p:spPr>
          <a:xfrm>
            <a:off x="240350" y="1051409"/>
            <a:ext cx="375094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Weight</a:t>
            </a:r>
            <a:r>
              <a:rPr sz="30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Regularization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289009" y="1715798"/>
            <a:ext cx="8565972" cy="49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7827310" y="1664348"/>
            <a:ext cx="1069975" cy="544830"/>
          </a:xfrm>
          <a:custGeom>
            <a:avLst/>
            <a:gdLst/>
            <a:ahLst/>
            <a:cxnLst/>
            <a:rect l="l" t="t" r="r" b="b"/>
            <a:pathLst>
              <a:path w="1069975" h="544830">
                <a:moveTo>
                  <a:pt x="0" y="0"/>
                </a:moveTo>
                <a:lnTo>
                  <a:pt x="1069497" y="0"/>
                </a:lnTo>
                <a:lnTo>
                  <a:pt x="1069497" y="544798"/>
                </a:lnTo>
                <a:lnTo>
                  <a:pt x="0" y="5447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7"/>
          <p:cNvSpPr/>
          <p:nvPr/>
        </p:nvSpPr>
        <p:spPr>
          <a:xfrm>
            <a:off x="7394709" y="1471972"/>
            <a:ext cx="481330" cy="263525"/>
          </a:xfrm>
          <a:custGeom>
            <a:avLst/>
            <a:gdLst/>
            <a:ahLst/>
            <a:cxnLst/>
            <a:rect l="l" t="t" r="r" b="b"/>
            <a:pathLst>
              <a:path w="481329" h="263525">
                <a:moveTo>
                  <a:pt x="0" y="0"/>
                </a:moveTo>
                <a:lnTo>
                  <a:pt x="480874" y="26353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8"/>
          <p:cNvSpPr/>
          <p:nvPr/>
        </p:nvSpPr>
        <p:spPr>
          <a:xfrm>
            <a:off x="7868034" y="1721709"/>
            <a:ext cx="45720" cy="34925"/>
          </a:xfrm>
          <a:custGeom>
            <a:avLst/>
            <a:gdLst/>
            <a:ahLst/>
            <a:cxnLst/>
            <a:rect l="l" t="t" r="r" b="b"/>
            <a:pathLst>
              <a:path w="45720" h="34925">
                <a:moveTo>
                  <a:pt x="0" y="27594"/>
                </a:moveTo>
                <a:lnTo>
                  <a:pt x="45449" y="34572"/>
                </a:lnTo>
                <a:lnTo>
                  <a:pt x="15124" y="0"/>
                </a:lnTo>
                <a:lnTo>
                  <a:pt x="0" y="2759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>
            <a:spLocks/>
          </p:cNvSpPr>
          <p:nvPr/>
        </p:nvSpPr>
        <p:spPr bwMode="auto">
          <a:xfrm>
            <a:off x="5305363" y="903186"/>
            <a:ext cx="335915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>
              <a:lnSpc>
                <a:spcPct val="100699"/>
              </a:lnSpc>
            </a:pPr>
            <a:r>
              <a:rPr lang="el-GR" sz="1800" kern="0" spc="-5" dirty="0"/>
              <a:t>λ</a:t>
            </a:r>
            <a:r>
              <a:rPr lang="en-US" sz="1800" kern="0" spc="-5" dirty="0"/>
              <a:t> = regularization strength  (</a:t>
            </a:r>
            <a:r>
              <a:rPr lang="en-US" sz="1800" kern="0" spc="-5" dirty="0" err="1"/>
              <a:t>hyperparameter</a:t>
            </a:r>
            <a:r>
              <a:rPr lang="en-US" sz="1800" kern="0" spc="-5" dirty="0"/>
              <a:t>)</a:t>
            </a:r>
            <a:endParaRPr lang="en-US" sz="1800" kern="0" dirty="0"/>
          </a:p>
        </p:txBody>
      </p:sp>
      <p:sp>
        <p:nvSpPr>
          <p:cNvPr id="9" name="object 10"/>
          <p:cNvSpPr txBox="1"/>
          <p:nvPr/>
        </p:nvSpPr>
        <p:spPr>
          <a:xfrm>
            <a:off x="362025" y="2469904"/>
            <a:ext cx="6969125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02710"/>
            <a:r>
              <a:rPr sz="3000" spc="-5" dirty="0">
                <a:solidFill>
                  <a:srgbClr val="38751C"/>
                </a:solidFill>
                <a:latin typeface="Arial"/>
                <a:cs typeface="Arial"/>
              </a:rPr>
              <a:t>In common use:  </a:t>
            </a: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L2</a:t>
            </a:r>
            <a:r>
              <a:rPr sz="30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prstClr val="black"/>
                </a:solidFill>
                <a:latin typeface="Arial"/>
                <a:cs typeface="Arial"/>
              </a:rPr>
              <a:t>regularization 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L1</a:t>
            </a:r>
            <a:r>
              <a:rPr sz="3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regularization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Dropout </a:t>
            </a:r>
            <a:r>
              <a:rPr sz="3000" spc="-5" dirty="0">
                <a:solidFill>
                  <a:srgbClr val="999999"/>
                </a:solidFill>
                <a:latin typeface="Arial"/>
                <a:cs typeface="Arial"/>
              </a:rPr>
              <a:t>(will see</a:t>
            </a:r>
            <a:r>
              <a:rPr sz="3000" spc="-1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999999"/>
                </a:solidFill>
                <a:latin typeface="Arial"/>
                <a:cs typeface="Arial"/>
              </a:rPr>
              <a:t>later)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872590" y="2892920"/>
            <a:ext cx="2562044" cy="438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4879265" y="3406945"/>
            <a:ext cx="2548694" cy="393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B529B8-7279-40FB-984B-D1EF516B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97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2726123" y="1959528"/>
            <a:ext cx="5970905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latin typeface="Arial"/>
                <a:cs typeface="Arial"/>
              </a:rPr>
              <a:t>scores = unnormalized log probabilities of the</a:t>
            </a:r>
            <a:r>
              <a:rPr b="1" spc="9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classes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070610" algn="ctr"/>
            <a:endParaRPr lang="en-US" sz="1400" spc="-5" dirty="0">
              <a:latin typeface="Arial"/>
              <a:cs typeface="Arial"/>
            </a:endParaRPr>
          </a:p>
          <a:p>
            <a:pPr marL="1070610" algn="ctr"/>
            <a:endParaRPr lang="en-US" sz="1400" spc="-5" dirty="0">
              <a:latin typeface="Arial"/>
              <a:cs typeface="Arial"/>
            </a:endParaRPr>
          </a:p>
          <a:p>
            <a:pPr marL="1070610" algn="ctr"/>
            <a:endParaRPr lang="en-US" sz="1400" spc="-5" dirty="0">
              <a:latin typeface="Arial"/>
              <a:cs typeface="Arial"/>
            </a:endParaRPr>
          </a:p>
          <a:p>
            <a:pPr marL="1070610" algn="ctr"/>
            <a:endParaRPr lang="en-US" sz="1400" spc="-5" dirty="0">
              <a:latin typeface="Arial"/>
              <a:cs typeface="Arial"/>
            </a:endParaRPr>
          </a:p>
          <a:p>
            <a:pPr marL="1070610" algn="ctr"/>
            <a:r>
              <a:rPr sz="1400" spc="-5" dirty="0">
                <a:latin typeface="Arial"/>
                <a:cs typeface="Arial"/>
              </a:rPr>
              <a:t>where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49320" y="2361941"/>
            <a:ext cx="4193464" cy="715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26123" y="4281706"/>
            <a:ext cx="5941695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pc="-5" dirty="0">
                <a:latin typeface="Arial"/>
                <a:cs typeface="Arial"/>
              </a:rPr>
              <a:t>Want to maximize the log likelihood, or (for a loss function)  to minimize the negative log likelihood of the correct</a:t>
            </a:r>
            <a:r>
              <a:rPr spc="1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class: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8200"/>
              </a:lnSpc>
            </a:pPr>
            <a:r>
              <a:rPr sz="2400" spc="-5" dirty="0">
                <a:latin typeface="Arial"/>
                <a:cs typeface="Arial"/>
              </a:rPr>
              <a:t>cat  car  frog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algn="ctr"/>
            <a:r>
              <a:rPr sz="3000" b="1" spc="-5" dirty="0">
                <a:latin typeface="Arial"/>
                <a:cs typeface="Arial"/>
              </a:rPr>
              <a:t>3.2</a:t>
            </a:r>
            <a:endParaRPr sz="3000">
              <a:latin typeface="Arial"/>
              <a:cs typeface="Arial"/>
            </a:endParaRPr>
          </a:p>
          <a:p>
            <a:pPr marL="25400" algn="ctr">
              <a:spcBef>
                <a:spcPts val="600"/>
              </a:spcBef>
            </a:pPr>
            <a:r>
              <a:rPr sz="3000" spc="-5" dirty="0">
                <a:latin typeface="Arial"/>
                <a:cs typeface="Arial"/>
              </a:rPr>
              <a:t>5.1</a:t>
            </a:r>
            <a:endParaRPr sz="3000"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sz="3000" spc="-5" dirty="0">
                <a:latin typeface="Arial"/>
                <a:cs typeface="Arial"/>
              </a:rPr>
              <a:t>-1.7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28542" y="4916933"/>
            <a:ext cx="3801042" cy="442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8949" y="4906045"/>
            <a:ext cx="3810635" cy="452120"/>
          </a:xfrm>
          <a:custGeom>
            <a:avLst/>
            <a:gdLst/>
            <a:ahLst/>
            <a:cxnLst/>
            <a:rect l="l" t="t" r="r" b="b"/>
            <a:pathLst>
              <a:path w="3810634" h="452120">
                <a:moveTo>
                  <a:pt x="0" y="0"/>
                </a:moveTo>
                <a:lnTo>
                  <a:pt x="3810592" y="0"/>
                </a:lnTo>
                <a:lnTo>
                  <a:pt x="3810592" y="451699"/>
                </a:lnTo>
                <a:lnTo>
                  <a:pt x="0" y="451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3E3E56-A512-4443-B2EE-6F4EF94CA877}"/>
              </a:ext>
            </a:extLst>
          </p:cNvPr>
          <p:cNvGrpSpPr/>
          <p:nvPr/>
        </p:nvGrpSpPr>
        <p:grpSpPr>
          <a:xfrm>
            <a:off x="6820536" y="3263746"/>
            <a:ext cx="1794510" cy="365125"/>
            <a:chOff x="6820536" y="2425547"/>
            <a:chExt cx="1794510" cy="365125"/>
          </a:xfrm>
        </p:grpSpPr>
        <p:sp>
          <p:nvSpPr>
            <p:cNvPr id="11" name="object 11"/>
            <p:cNvSpPr/>
            <p:nvPr/>
          </p:nvSpPr>
          <p:spPr>
            <a:xfrm>
              <a:off x="6825287" y="2430310"/>
              <a:ext cx="1784893" cy="355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20536" y="2425547"/>
              <a:ext cx="1794510" cy="365125"/>
            </a:xfrm>
            <a:custGeom>
              <a:avLst/>
              <a:gdLst/>
              <a:ahLst/>
              <a:cxnLst/>
              <a:rect l="l" t="t" r="r" b="b"/>
              <a:pathLst>
                <a:path w="1794509" h="365125">
                  <a:moveTo>
                    <a:pt x="0" y="0"/>
                  </a:moveTo>
                  <a:lnTo>
                    <a:pt x="1794396" y="0"/>
                  </a:lnTo>
                  <a:lnTo>
                    <a:pt x="1794396" y="365024"/>
                  </a:lnTo>
                  <a:lnTo>
                    <a:pt x="0" y="3650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744545" y="2357178"/>
            <a:ext cx="4150801" cy="719859"/>
          </a:xfrm>
          <a:custGeom>
            <a:avLst/>
            <a:gdLst/>
            <a:ahLst/>
            <a:cxnLst/>
            <a:rect l="l" t="t" r="r" b="b"/>
            <a:pathLst>
              <a:path w="2896235" h="502285">
                <a:moveTo>
                  <a:pt x="0" y="0"/>
                </a:moveTo>
                <a:lnTo>
                  <a:pt x="2896094" y="0"/>
                </a:lnTo>
                <a:lnTo>
                  <a:pt x="2896094" y="501761"/>
                </a:lnTo>
                <a:lnTo>
                  <a:pt x="0" y="50176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loss: </a:t>
            </a:r>
            <a:r>
              <a:rPr lang="en-US" dirty="0" err="1"/>
              <a:t>Softmax</a:t>
            </a:r>
            <a:r>
              <a:rPr lang="en-US" dirty="0"/>
              <a:t> (cross-entropy)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89AD1C5-EC66-425F-8E07-109664ECA9A1}"/>
              </a:ext>
            </a:extLst>
          </p:cNvPr>
          <p:cNvSpPr/>
          <p:nvPr/>
        </p:nvSpPr>
        <p:spPr bwMode="auto">
          <a:xfrm rot="5400000">
            <a:off x="6243411" y="4472372"/>
            <a:ext cx="260757" cy="231158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76ED6-FC2F-429F-A825-84789250476F}"/>
              </a:ext>
            </a:extLst>
          </p:cNvPr>
          <p:cNvSpPr txBox="1"/>
          <p:nvPr/>
        </p:nvSpPr>
        <p:spPr>
          <a:xfrm>
            <a:off x="5783492" y="578839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maximize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AA21EF2-B6D9-4B27-B040-EDB223814528}"/>
              </a:ext>
            </a:extLst>
          </p:cNvPr>
          <p:cNvSpPr/>
          <p:nvPr/>
        </p:nvSpPr>
        <p:spPr bwMode="auto">
          <a:xfrm rot="5400000">
            <a:off x="5939680" y="4792720"/>
            <a:ext cx="260759" cy="291904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F214C-E702-4A9D-915A-C25F4A9E3F51}"/>
              </a:ext>
            </a:extLst>
          </p:cNvPr>
          <p:cNvSpPr txBox="1"/>
          <p:nvPr/>
        </p:nvSpPr>
        <p:spPr>
          <a:xfrm>
            <a:off x="5535262" y="64124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A4FC32F-078A-4F05-A358-24478A3D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08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8200"/>
              </a:lnSpc>
            </a:pPr>
            <a:r>
              <a:rPr sz="2400" spc="-5" dirty="0">
                <a:latin typeface="Arial"/>
                <a:cs typeface="Arial"/>
              </a:rPr>
              <a:t>cat  car  frog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799" y="5058824"/>
            <a:ext cx="30486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unnormalized log</a:t>
            </a:r>
            <a:r>
              <a:rPr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7338" y="3318856"/>
            <a:ext cx="995044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/>
            <a:r>
              <a:rPr sz="3000" b="1" spc="-5" dirty="0">
                <a:latin typeface="Arial"/>
                <a:cs typeface="Arial"/>
              </a:rPr>
              <a:t>24.5</a:t>
            </a:r>
            <a:endParaRPr sz="3000">
              <a:latin typeface="Arial"/>
              <a:cs typeface="Arial"/>
            </a:endParaRPr>
          </a:p>
          <a:p>
            <a:pPr marR="8890" algn="ctr">
              <a:spcBef>
                <a:spcPts val="600"/>
              </a:spcBef>
            </a:pPr>
            <a:r>
              <a:rPr sz="3000" spc="-5" dirty="0">
                <a:latin typeface="Arial"/>
                <a:cs typeface="Arial"/>
              </a:rPr>
              <a:t>164.0</a:t>
            </a:r>
            <a:endParaRPr sz="3000">
              <a:latin typeface="Arial"/>
              <a:cs typeface="Arial"/>
            </a:endParaRPr>
          </a:p>
          <a:p>
            <a:pPr marL="75565" algn="ctr">
              <a:spcBef>
                <a:spcPts val="600"/>
              </a:spcBef>
            </a:pPr>
            <a:r>
              <a:rPr sz="3000" spc="-5" dirty="0">
                <a:latin typeface="Arial"/>
                <a:cs typeface="Arial"/>
              </a:rPr>
              <a:t>0.18</a:t>
            </a:r>
            <a:endParaRPr sz="30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472648" y="3263120"/>
          <a:ext cx="1689295" cy="167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5198">
                <a:tc rowSpan="2"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1524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4064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68275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exp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19049">
                      <a:solidFill>
                        <a:srgbClr val="6666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1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19049">
                      <a:solidFill>
                        <a:srgbClr val="66666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57215" y="1688820"/>
            <a:ext cx="3851972" cy="968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71469" y="407636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49"/>
                </a:moveTo>
                <a:lnTo>
                  <a:pt x="86449" y="31474"/>
                </a:lnTo>
                <a:lnTo>
                  <a:pt x="0" y="0"/>
                </a:lnTo>
                <a:lnTo>
                  <a:pt x="0" y="629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63368" y="3272646"/>
            <a:ext cx="1062990" cy="1670685"/>
          </a:xfrm>
          <a:custGeom>
            <a:avLst/>
            <a:gdLst/>
            <a:ahLst/>
            <a:cxnLst/>
            <a:rect l="l" t="t" r="r" b="b"/>
            <a:pathLst>
              <a:path w="1062989" h="1670685">
                <a:moveTo>
                  <a:pt x="0" y="0"/>
                </a:moveTo>
                <a:lnTo>
                  <a:pt x="1062897" y="0"/>
                </a:lnTo>
                <a:lnTo>
                  <a:pt x="1062897" y="1670396"/>
                </a:lnTo>
                <a:lnTo>
                  <a:pt x="0" y="167039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26266" y="4107843"/>
            <a:ext cx="967105" cy="0"/>
          </a:xfrm>
          <a:custGeom>
            <a:avLst/>
            <a:gdLst/>
            <a:ahLst/>
            <a:cxnLst/>
            <a:rect l="l" t="t" r="r" b="b"/>
            <a:pathLst>
              <a:path w="967104">
                <a:moveTo>
                  <a:pt x="0" y="0"/>
                </a:moveTo>
                <a:lnTo>
                  <a:pt x="9665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92864" y="407636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49"/>
                </a:moveTo>
                <a:lnTo>
                  <a:pt x="86449" y="31474"/>
                </a:lnTo>
                <a:lnTo>
                  <a:pt x="0" y="0"/>
                </a:lnTo>
                <a:lnTo>
                  <a:pt x="0" y="629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74791" y="3704400"/>
            <a:ext cx="10166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latin typeface="Arial"/>
                <a:cs typeface="Arial"/>
              </a:rPr>
              <a:t>normalize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72069" y="2825102"/>
            <a:ext cx="26803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r>
              <a:rPr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25563" y="3272646"/>
            <a:ext cx="1062990" cy="1575431"/>
          </a:xfrm>
          <a:prstGeom prst="rect">
            <a:avLst/>
          </a:prstGeom>
          <a:ln w="19049">
            <a:solidFill>
              <a:srgbClr val="38751C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69545">
              <a:spcBef>
                <a:spcPts val="285"/>
              </a:spcBef>
            </a:pPr>
            <a:r>
              <a:rPr sz="3000" b="1" spc="-5" dirty="0">
                <a:solidFill>
                  <a:srgbClr val="9900FF"/>
                </a:solidFill>
                <a:latin typeface="Arial"/>
                <a:cs typeface="Arial"/>
              </a:rPr>
              <a:t>0.13</a:t>
            </a:r>
            <a:endParaRPr sz="3000">
              <a:latin typeface="Arial"/>
              <a:cs typeface="Arial"/>
            </a:endParaRPr>
          </a:p>
          <a:p>
            <a:pPr marL="169545">
              <a:spcBef>
                <a:spcPts val="600"/>
              </a:spcBef>
            </a:pPr>
            <a:r>
              <a:rPr sz="3000" spc="-5" dirty="0">
                <a:latin typeface="Arial"/>
                <a:cs typeface="Arial"/>
              </a:rPr>
              <a:t>0.87</a:t>
            </a:r>
            <a:endParaRPr sz="3000">
              <a:latin typeface="Arial"/>
              <a:cs typeface="Arial"/>
            </a:endParaRPr>
          </a:p>
          <a:p>
            <a:pPr marL="169545">
              <a:spcBef>
                <a:spcPts val="600"/>
              </a:spcBef>
            </a:pPr>
            <a:r>
              <a:rPr sz="3000" spc="-5" dirty="0">
                <a:latin typeface="Arial"/>
                <a:cs typeface="Arial"/>
              </a:rPr>
              <a:t>0.00</a:t>
            </a:r>
            <a:endParaRPr sz="3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37436" y="5058824"/>
            <a:ext cx="12452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42561" y="3578494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5">
                <a:moveTo>
                  <a:pt x="0" y="0"/>
                </a:moveTo>
                <a:lnTo>
                  <a:pt x="17024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12811" y="35627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320382" y="3356055"/>
            <a:ext cx="173990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rgbClr val="9900FF"/>
                </a:solidFill>
                <a:latin typeface="Arial"/>
                <a:cs typeface="Arial"/>
              </a:rPr>
              <a:t>L_i =</a:t>
            </a:r>
            <a:r>
              <a:rPr sz="2000" spc="-4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9900FF"/>
                </a:solidFill>
                <a:latin typeface="Arial"/>
                <a:cs typeface="Arial"/>
              </a:rPr>
              <a:t>-log(0.13)</a:t>
            </a:r>
            <a:endParaRPr sz="2000">
              <a:latin typeface="Arial"/>
              <a:cs typeface="Arial"/>
            </a:endParaRPr>
          </a:p>
          <a:p>
            <a:pPr marL="434340"/>
            <a:r>
              <a:rPr sz="2000" spc="-5" dirty="0">
                <a:solidFill>
                  <a:srgbClr val="9900FF"/>
                </a:solidFill>
                <a:latin typeface="Arial"/>
                <a:cs typeface="Arial"/>
              </a:rPr>
              <a:t>=</a:t>
            </a:r>
            <a:r>
              <a:rPr sz="2000" spc="-7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00FF"/>
                </a:solidFill>
                <a:latin typeface="Arial"/>
                <a:cs typeface="Arial"/>
              </a:rPr>
              <a:t>0.89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loss: </a:t>
            </a:r>
            <a:r>
              <a:rPr lang="en-US" dirty="0" err="1"/>
              <a:t>Softmax</a:t>
            </a:r>
            <a:r>
              <a:rPr lang="en-US" dirty="0"/>
              <a:t> (cross-entropy)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" y="6604084"/>
            <a:ext cx="2545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47DFF-C054-4FFA-89EC-F36614D5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71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6A55-2270-4CEE-99B4-D2D6E721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losses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894580-A562-4E12-886C-07FA1E1CA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Triplet loss (</a:t>
            </a:r>
            <a:r>
              <a:rPr lang="en-US" dirty="0" err="1"/>
              <a:t>Schroff</a:t>
            </a:r>
            <a:r>
              <a:rPr lang="en-US" dirty="0"/>
              <a:t>, </a:t>
            </a:r>
            <a:r>
              <a:rPr lang="en-US" dirty="0" err="1"/>
              <a:t>FaceNet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Anything you want!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310" t="38690" r="24655" b="52759"/>
          <a:stretch/>
        </p:blipFill>
        <p:spPr>
          <a:xfrm>
            <a:off x="2378063" y="1505143"/>
            <a:ext cx="4387874" cy="755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10" t="47932" r="58104" b="28069"/>
          <a:stretch/>
        </p:blipFill>
        <p:spPr>
          <a:xfrm>
            <a:off x="2091633" y="2556171"/>
            <a:ext cx="4960735" cy="2120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2196" y="1594446"/>
            <a:ext cx="132600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 denotes anchor</a:t>
            </a:r>
          </a:p>
          <a:p>
            <a:r>
              <a:rPr lang="en-US" sz="1050" dirty="0"/>
              <a:t>p denotes positive</a:t>
            </a:r>
          </a:p>
          <a:p>
            <a:r>
              <a:rPr lang="en-US" sz="1050" dirty="0"/>
              <a:t>n denotes negative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FF2E3-24AF-4DB7-93A3-DECF03B5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minimize the loss function? </a:t>
            </a:r>
          </a:p>
        </p:txBody>
      </p:sp>
      <p:sp>
        <p:nvSpPr>
          <p:cNvPr id="3" name="object 4"/>
          <p:cNvSpPr/>
          <p:nvPr/>
        </p:nvSpPr>
        <p:spPr>
          <a:xfrm>
            <a:off x="685800" y="1442755"/>
            <a:ext cx="7209285" cy="4513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1547922" y="4068475"/>
            <a:ext cx="548698" cy="734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5941E-D08F-40F5-9269-50E14C15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85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minimize the loss function? </a:t>
            </a:r>
          </a:p>
        </p:txBody>
      </p:sp>
      <p:sp>
        <p:nvSpPr>
          <p:cNvPr id="3" name="object 5"/>
          <p:cNvSpPr txBox="1"/>
          <p:nvPr/>
        </p:nvSpPr>
        <p:spPr>
          <a:xfrm>
            <a:off x="547649" y="1277568"/>
            <a:ext cx="58324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In 1-dimension, the derivative of a</a:t>
            </a:r>
            <a:r>
              <a:rPr sz="2000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r>
              <a:rPr lang="en-US" sz="2000" spc="-5" dirty="0">
                <a:solidFill>
                  <a:prstClr val="black"/>
                </a:solidFill>
                <a:latin typeface="Arial"/>
                <a:cs typeface="Arial"/>
              </a:rPr>
              <a:t> is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2053520" y="1623840"/>
            <a:ext cx="3638542" cy="857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547649" y="2706056"/>
            <a:ext cx="8109584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In multiple dimensions, the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gradient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is the vector of (partial</a:t>
            </a:r>
            <a:r>
              <a:rPr sz="2000" spc="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derivatives)</a:t>
            </a:r>
            <a:r>
              <a:rPr lang="en-US" sz="2000" spc="-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57118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Andrej </a:t>
            </a:r>
            <a:r>
              <a:rPr lang="en-US" sz="1050" dirty="0" err="1"/>
              <a:t>Karpathy</a:t>
            </a:r>
            <a:r>
              <a:rPr lang="en-US" sz="1050" dirty="0"/>
              <a:t>, definition/equation from </a:t>
            </a:r>
            <a:r>
              <a:rPr lang="en-US" sz="1050" dirty="0">
                <a:hlinkClick r:id="rId3"/>
              </a:rPr>
              <a:t>https://en.wikipedia.org/wiki/Gradient</a:t>
            </a:r>
            <a:r>
              <a:rPr lang="en-US" sz="105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090F65-DC65-4232-8BCB-9DBA2F6FC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65" t="24536" r="36706" b="38235"/>
          <a:stretch/>
        </p:blipFill>
        <p:spPr>
          <a:xfrm>
            <a:off x="1230027" y="3141595"/>
            <a:ext cx="6985160" cy="321281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00898-B4E7-4F3F-9FED-A7EBF2CB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16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0050" y="968081"/>
            <a:ext cx="1548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current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dW: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6311" y="1739805"/>
            <a:ext cx="66865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[?,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71689" y="942375"/>
            <a:ext cx="0" cy="4426585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2AD37D-1E93-4C2F-9621-EB25663DD7B2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numerically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5BC8F2-DD11-4B52-9BE0-818B640731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1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0050" y="968081"/>
            <a:ext cx="1548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current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4644" y="968081"/>
            <a:ext cx="23031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 + h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(first</a:t>
            </a:r>
            <a:r>
              <a:rPr sz="24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dim)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84643" y="1691981"/>
            <a:ext cx="2067560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 +</a:t>
            </a:r>
            <a:r>
              <a:rPr sz="2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0.0001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7030A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030A0"/>
                </a:solidFill>
                <a:latin typeface="Arial"/>
                <a:cs typeface="Arial"/>
              </a:rPr>
              <a:t>1.25322</a:t>
            </a:r>
            <a:endParaRPr sz="24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71689" y="942375"/>
            <a:ext cx="0" cy="4426585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dW: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76311" y="1739805"/>
            <a:ext cx="66865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[?,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38D7F-EB38-483C-9888-927139D857D0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numerically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D5216C-878F-4A05-B3C1-81E03F04F1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25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dW: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310" y="1739805"/>
            <a:ext cx="72009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[</a:t>
            </a:r>
            <a:r>
              <a:rPr sz="2400" b="1" spc="-5" dirty="0">
                <a:solidFill>
                  <a:srgbClr val="38751C"/>
                </a:solidFill>
                <a:latin typeface="Arial"/>
                <a:cs typeface="Arial"/>
              </a:rPr>
              <a:t>-2.5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78638" y="2871897"/>
            <a:ext cx="3394710" cy="149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9955">
              <a:lnSpc>
                <a:spcPts val="250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909955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909955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909955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6311" y="4273450"/>
            <a:ext cx="668655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78638" y="2871897"/>
            <a:ext cx="3394710" cy="1490345"/>
          </a:xfrm>
          <a:custGeom>
            <a:avLst/>
            <a:gdLst/>
            <a:ahLst/>
            <a:cxnLst/>
            <a:rect l="l" t="t" r="r" b="b"/>
            <a:pathLst>
              <a:path w="3394709" h="1490345">
                <a:moveTo>
                  <a:pt x="0" y="0"/>
                </a:moveTo>
                <a:lnTo>
                  <a:pt x="3394493" y="0"/>
                </a:lnTo>
                <a:lnTo>
                  <a:pt x="3394493" y="1489796"/>
                </a:lnTo>
                <a:lnTo>
                  <a:pt x="0" y="14897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81387" y="3633895"/>
            <a:ext cx="2289970" cy="539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71863" y="3624369"/>
            <a:ext cx="2309495" cy="558800"/>
          </a:xfrm>
          <a:custGeom>
            <a:avLst/>
            <a:gdLst/>
            <a:ahLst/>
            <a:cxnLst/>
            <a:rect l="l" t="t" r="r" b="b"/>
            <a:pathLst>
              <a:path w="2309495" h="558800">
                <a:moveTo>
                  <a:pt x="0" y="0"/>
                </a:moveTo>
                <a:lnTo>
                  <a:pt x="2309020" y="0"/>
                </a:lnTo>
                <a:lnTo>
                  <a:pt x="2309020" y="558573"/>
                </a:lnTo>
                <a:lnTo>
                  <a:pt x="0" y="55857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78638" y="2871897"/>
            <a:ext cx="3394710" cy="6751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80645">
              <a:spcBef>
                <a:spcPts val="465"/>
              </a:spcBef>
            </a:pP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(</a:t>
            </a:r>
            <a:r>
              <a:rPr sz="2000" spc="-5" dirty="0">
                <a:solidFill>
                  <a:srgbClr val="7030A0"/>
                </a:solidFill>
                <a:latin typeface="Arial"/>
                <a:cs typeface="Arial"/>
              </a:rPr>
              <a:t>1.25322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8751C"/>
                </a:solidFill>
                <a:latin typeface="Arial"/>
                <a:cs typeface="Arial"/>
              </a:rPr>
              <a:t>-</a:t>
            </a: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)/0.0001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0645"/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=</a:t>
            </a:r>
            <a:r>
              <a:rPr sz="20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-2.5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90485" y="2223237"/>
            <a:ext cx="666750" cy="637540"/>
          </a:xfrm>
          <a:custGeom>
            <a:avLst/>
            <a:gdLst/>
            <a:ahLst/>
            <a:cxnLst/>
            <a:rect l="l" t="t" r="r" b="b"/>
            <a:pathLst>
              <a:path w="666750" h="637539">
                <a:moveTo>
                  <a:pt x="666398" y="637008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59261" y="2193370"/>
            <a:ext cx="42545" cy="41275"/>
          </a:xfrm>
          <a:custGeom>
            <a:avLst/>
            <a:gdLst/>
            <a:ahLst/>
            <a:cxnLst/>
            <a:rect l="l" t="t" r="r" b="b"/>
            <a:pathLst>
              <a:path w="42545" h="41275">
                <a:moveTo>
                  <a:pt x="42099" y="18494"/>
                </a:moveTo>
                <a:lnTo>
                  <a:pt x="0" y="0"/>
                </a:lnTo>
                <a:lnTo>
                  <a:pt x="20374" y="41239"/>
                </a:lnTo>
                <a:lnTo>
                  <a:pt x="42099" y="1849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4649" y="970694"/>
            <a:ext cx="89347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/>
            <a:r>
              <a:rPr sz="2400" b="1" spc="-5" dirty="0"/>
              <a:t>current</a:t>
            </a:r>
            <a:r>
              <a:rPr sz="2400" b="1" spc="-70" dirty="0"/>
              <a:t> </a:t>
            </a:r>
            <a:r>
              <a:rPr sz="2400" b="1" spc="-5" dirty="0"/>
              <a:t>W:</a:t>
            </a:r>
            <a:endParaRPr sz="2400"/>
          </a:p>
        </p:txBody>
      </p:sp>
      <p:sp>
        <p:nvSpPr>
          <p:cNvPr id="15" name="object 15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84644" y="968081"/>
            <a:ext cx="23031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 + h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(first</a:t>
            </a:r>
            <a:r>
              <a:rPr sz="24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dim)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643" y="1691981"/>
            <a:ext cx="2067560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 +</a:t>
            </a:r>
            <a:r>
              <a:rPr sz="2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0.0001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7030A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030A0"/>
                </a:solidFill>
                <a:latin typeface="Arial"/>
                <a:cs typeface="Arial"/>
              </a:rPr>
              <a:t>1.25322</a:t>
            </a:r>
            <a:endParaRPr sz="24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71689" y="942375"/>
            <a:ext cx="0" cy="4426585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B5761-F803-4547-8F00-09E505D4DF65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numerically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9D1E7-072F-4605-9ED5-BFBBF8279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2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ImageNet Challenge 2012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623" y="1581102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823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823" y="2190702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823" y="3867102"/>
            <a:ext cx="3429000" cy="7822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0727" y="4629101"/>
            <a:ext cx="3062037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[Deng et al. CVPR 2009]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7920" y="2114502"/>
            <a:ext cx="4031310" cy="31700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~14 million labeled images, 20k classes</a:t>
            </a:r>
          </a:p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Images gathered from Internet</a:t>
            </a:r>
          </a:p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Human labels via Amazon Mechanical Turk </a:t>
            </a:r>
          </a:p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Challenge: 1.2 million training images, 1000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A.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Krizhevsky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, 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Sutskever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, and G. Hinton,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  <a:hlinkClick r:id="rId6"/>
              </a:rPr>
              <a:t>ImageNet Classification with Deep Convolutional Neural Networks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, NIPS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F8978-9DFC-4C97-8FE6-1D0F9F67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98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dW: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311" y="1739805"/>
            <a:ext cx="71945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[-2.5,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050" y="968081"/>
            <a:ext cx="1548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current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9845" y="968081"/>
            <a:ext cx="279463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 + h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(second</a:t>
            </a:r>
            <a:r>
              <a:rPr sz="24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dim)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79845" y="1691981"/>
            <a:ext cx="208470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 +</a:t>
            </a:r>
            <a:r>
              <a:rPr sz="2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0.0001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1.25353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24089" y="942375"/>
            <a:ext cx="0" cy="4426585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89F0A-2940-42CE-A614-D1F303EA31E5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numerically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0B9F3-51A4-43CA-9F28-FAD35D3AF6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70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dW: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311" y="1739806"/>
            <a:ext cx="719455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[-2.5,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solidFill>
                  <a:srgbClr val="38751C"/>
                </a:solidFill>
                <a:latin typeface="Arial"/>
                <a:cs typeface="Arial"/>
              </a:rPr>
              <a:t>0.6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78638" y="3176696"/>
            <a:ext cx="3394710" cy="14903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09955">
              <a:lnSpc>
                <a:spcPts val="2865"/>
              </a:lnSpc>
              <a:spcBef>
                <a:spcPts val="85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909955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909955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909955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6311" y="4635400"/>
            <a:ext cx="6686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78638" y="3176696"/>
            <a:ext cx="3394710" cy="1490345"/>
          </a:xfrm>
          <a:custGeom>
            <a:avLst/>
            <a:gdLst/>
            <a:ahLst/>
            <a:cxnLst/>
            <a:rect l="l" t="t" r="r" b="b"/>
            <a:pathLst>
              <a:path w="3394709" h="1490345">
                <a:moveTo>
                  <a:pt x="0" y="0"/>
                </a:moveTo>
                <a:lnTo>
                  <a:pt x="3394493" y="0"/>
                </a:lnTo>
                <a:lnTo>
                  <a:pt x="3394493" y="1489796"/>
                </a:lnTo>
                <a:lnTo>
                  <a:pt x="0" y="14897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81387" y="3938694"/>
            <a:ext cx="2289970" cy="539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71863" y="3929168"/>
            <a:ext cx="2309495" cy="558800"/>
          </a:xfrm>
          <a:custGeom>
            <a:avLst/>
            <a:gdLst/>
            <a:ahLst/>
            <a:cxnLst/>
            <a:rect l="l" t="t" r="r" b="b"/>
            <a:pathLst>
              <a:path w="2309495" h="558800">
                <a:moveTo>
                  <a:pt x="0" y="0"/>
                </a:moveTo>
                <a:lnTo>
                  <a:pt x="2309020" y="0"/>
                </a:lnTo>
                <a:lnTo>
                  <a:pt x="2309020" y="558573"/>
                </a:lnTo>
                <a:lnTo>
                  <a:pt x="0" y="55857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04436" y="2369594"/>
            <a:ext cx="329565" cy="665480"/>
          </a:xfrm>
          <a:custGeom>
            <a:avLst/>
            <a:gdLst/>
            <a:ahLst/>
            <a:cxnLst/>
            <a:rect l="l" t="t" r="r" b="b"/>
            <a:pathLst>
              <a:path w="329565" h="665480">
                <a:moveTo>
                  <a:pt x="329249" y="665476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85261" y="2330852"/>
            <a:ext cx="33655" cy="45720"/>
          </a:xfrm>
          <a:custGeom>
            <a:avLst/>
            <a:gdLst/>
            <a:ahLst/>
            <a:cxnLst/>
            <a:rect l="l" t="t" r="r" b="b"/>
            <a:pathLst>
              <a:path w="33654" h="45719">
                <a:moveTo>
                  <a:pt x="33274" y="31767"/>
                </a:moveTo>
                <a:lnTo>
                  <a:pt x="0" y="0"/>
                </a:lnTo>
                <a:lnTo>
                  <a:pt x="5074" y="45719"/>
                </a:lnTo>
                <a:lnTo>
                  <a:pt x="33274" y="3176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4649" y="970694"/>
            <a:ext cx="89347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/>
            <a:r>
              <a:rPr sz="2400" b="1" spc="-5" dirty="0"/>
              <a:t>current</a:t>
            </a:r>
            <a:r>
              <a:rPr sz="2400" b="1" spc="-70" dirty="0"/>
              <a:t> </a:t>
            </a:r>
            <a:r>
              <a:rPr sz="2400" b="1" spc="-5" dirty="0"/>
              <a:t>W:</a:t>
            </a:r>
            <a:endParaRPr sz="2400"/>
          </a:p>
        </p:txBody>
      </p:sp>
      <p:sp>
        <p:nvSpPr>
          <p:cNvPr id="14" name="object 14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79845" y="968081"/>
            <a:ext cx="279463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 + h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(second</a:t>
            </a:r>
            <a:r>
              <a:rPr sz="24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dim)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79845" y="1691981"/>
            <a:ext cx="208470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 +</a:t>
            </a:r>
            <a:r>
              <a:rPr sz="2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0.0001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1.25353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24089" y="942375"/>
            <a:ext cx="0" cy="4426585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78638" y="3176696"/>
            <a:ext cx="3394710" cy="6751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80645">
              <a:spcBef>
                <a:spcPts val="465"/>
              </a:spcBef>
            </a:pP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(</a:t>
            </a:r>
            <a:r>
              <a:rPr sz="2000" spc="-5" dirty="0">
                <a:solidFill>
                  <a:srgbClr val="FFC000"/>
                </a:solidFill>
                <a:latin typeface="Arial"/>
                <a:cs typeface="Arial"/>
              </a:rPr>
              <a:t>1.25353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8751C"/>
                </a:solidFill>
                <a:latin typeface="Arial"/>
                <a:cs typeface="Arial"/>
              </a:rPr>
              <a:t>-</a:t>
            </a: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)/0.0001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0645"/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=</a:t>
            </a:r>
            <a:r>
              <a:rPr sz="2000" spc="-9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8751C"/>
                </a:solidFill>
                <a:latin typeface="Arial"/>
                <a:cs typeface="Arial"/>
              </a:rPr>
              <a:t>0.6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FD8A5-9996-4951-9200-3DCB6293E225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numerically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E845A-8440-4080-BFDA-E1EAA8B2B5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12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dW: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311" y="1739805"/>
            <a:ext cx="71945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[-2.5,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0.6,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?,…]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050" y="968081"/>
            <a:ext cx="1548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current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9845" y="968081"/>
            <a:ext cx="24047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 + h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(third</a:t>
            </a:r>
            <a:r>
              <a:rPr sz="24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dim)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79845" y="1691981"/>
            <a:ext cx="198310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 +</a:t>
            </a:r>
            <a:r>
              <a:rPr sz="24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0.0001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00B0F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B0F0"/>
                </a:solidFill>
                <a:latin typeface="Arial"/>
                <a:cs typeface="Arial"/>
              </a:rPr>
              <a:t>1.25347</a:t>
            </a:r>
            <a:endParaRPr sz="240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24089" y="942375"/>
            <a:ext cx="0" cy="4426585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01D5F-FA25-4523-B620-6A1BC3134908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numerically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43C7F-7BC1-47D0-9BA3-D7704C005E2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86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649" y="970695"/>
            <a:ext cx="8934700" cy="654655"/>
          </a:xfrm>
          <a:prstGeom prst="rect">
            <a:avLst/>
          </a:prstGeom>
        </p:spPr>
        <p:txBody>
          <a:bodyPr vert="horz" wrap="square" lIns="0" tIns="191124" rIns="0" bIns="0" rtlCol="0">
            <a:spAutoFit/>
          </a:bodyPr>
          <a:lstStyle/>
          <a:p>
            <a:pPr marL="392430"/>
            <a:r>
              <a:rPr spc="-5" dirty="0"/>
              <a:t>The loss is just a function of</a:t>
            </a:r>
            <a:r>
              <a:rPr spc="50" dirty="0"/>
              <a:t> </a:t>
            </a:r>
            <a:r>
              <a:rPr spc="-5" dirty="0"/>
              <a:t>W:</a:t>
            </a:r>
          </a:p>
        </p:txBody>
      </p:sp>
      <p:sp>
        <p:nvSpPr>
          <p:cNvPr id="5" name="object 5"/>
          <p:cNvSpPr/>
          <p:nvPr/>
        </p:nvSpPr>
        <p:spPr>
          <a:xfrm>
            <a:off x="475299" y="2417521"/>
            <a:ext cx="4459816" cy="47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5299" y="2973296"/>
            <a:ext cx="2606244" cy="430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6598" y="1779449"/>
            <a:ext cx="3443718" cy="560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1847" y="3654870"/>
            <a:ext cx="867588" cy="393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448" y="3630104"/>
            <a:ext cx="66929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138A2-800E-4D08-822B-11491DEC701A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analytically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1D95E-427D-4870-B25C-DE2D13BFF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5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649" y="970695"/>
            <a:ext cx="8934700" cy="654655"/>
          </a:xfrm>
          <a:prstGeom prst="rect">
            <a:avLst/>
          </a:prstGeom>
        </p:spPr>
        <p:txBody>
          <a:bodyPr vert="horz" wrap="square" lIns="0" tIns="191124" rIns="0" bIns="0" rtlCol="0">
            <a:spAutoFit/>
          </a:bodyPr>
          <a:lstStyle/>
          <a:p>
            <a:pPr marL="392430"/>
            <a:r>
              <a:rPr spc="-5" dirty="0"/>
              <a:t>The loss is just a function of</a:t>
            </a:r>
            <a:r>
              <a:rPr spc="50" dirty="0"/>
              <a:t> </a:t>
            </a:r>
            <a:r>
              <a:rPr spc="-5" dirty="0"/>
              <a:t>W:</a:t>
            </a:r>
          </a:p>
        </p:txBody>
      </p:sp>
      <p:sp>
        <p:nvSpPr>
          <p:cNvPr id="5" name="object 5"/>
          <p:cNvSpPr/>
          <p:nvPr/>
        </p:nvSpPr>
        <p:spPr>
          <a:xfrm>
            <a:off x="475299" y="2417521"/>
            <a:ext cx="4459816" cy="47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5299" y="2973296"/>
            <a:ext cx="2606244" cy="430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6598" y="1779449"/>
            <a:ext cx="3443718" cy="560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53914" y="2334098"/>
            <a:ext cx="3529267" cy="30492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64045" y="2929731"/>
            <a:ext cx="2747645" cy="1279525"/>
          </a:xfrm>
          <a:custGeom>
            <a:avLst/>
            <a:gdLst/>
            <a:ahLst/>
            <a:cxnLst/>
            <a:rect l="l" t="t" r="r" b="b"/>
            <a:pathLst>
              <a:path w="2747645" h="1279525">
                <a:moveTo>
                  <a:pt x="0" y="1279012"/>
                </a:moveTo>
                <a:lnTo>
                  <a:pt x="2747144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4639" y="2856757"/>
            <a:ext cx="183515" cy="130175"/>
          </a:xfrm>
          <a:custGeom>
            <a:avLst/>
            <a:gdLst/>
            <a:ahLst/>
            <a:cxnLst/>
            <a:rect l="l" t="t" r="r" b="b"/>
            <a:pathLst>
              <a:path w="183514" h="130175">
                <a:moveTo>
                  <a:pt x="53124" y="130027"/>
                </a:moveTo>
                <a:lnTo>
                  <a:pt x="183299" y="0"/>
                </a:lnTo>
                <a:lnTo>
                  <a:pt x="0" y="15924"/>
                </a:lnTo>
                <a:lnTo>
                  <a:pt x="53124" y="130027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71847" y="3654870"/>
            <a:ext cx="867588" cy="393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448" y="3630105"/>
            <a:ext cx="3342640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68805"/>
            <a:r>
              <a:rPr sz="3000" spc="-5" dirty="0">
                <a:solidFill>
                  <a:prstClr val="black"/>
                </a:solidFill>
                <a:latin typeface="Arial"/>
                <a:cs typeface="Arial"/>
              </a:rPr>
              <a:t>Calculus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8"/>
          <p:cNvSpPr/>
          <p:nvPr/>
        </p:nvSpPr>
        <p:spPr>
          <a:xfrm>
            <a:off x="2284021" y="5278439"/>
            <a:ext cx="867588" cy="393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3274467" y="5291567"/>
            <a:ext cx="54102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4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...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E36F7-93AC-4890-95E2-67D55D8DC68A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analytically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CB5995-2690-416B-A101-AC111911FE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156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dW: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311" y="1739805"/>
            <a:ext cx="102425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[-2.5,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0.6,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0,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0.2,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0.7,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-0.5,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1.1,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1.3,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-2.1,…]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050" y="968081"/>
            <a:ext cx="1548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current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W: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[0.34,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-1.11,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0.78,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0.12,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0.55,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2.81,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-3.1,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-1.5,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0.33,…]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00048" y="1973577"/>
            <a:ext cx="2424977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dW =</a:t>
            </a:r>
            <a:r>
              <a:rPr sz="2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...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  <a:spcBef>
                <a:spcPts val="105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(some</a:t>
            </a:r>
            <a:r>
              <a:rPr sz="2400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function</a:t>
            </a:r>
            <a:r>
              <a:rPr lang="en-US" sz="2400" spc="-5" dirty="0">
                <a:solidFill>
                  <a:srgbClr val="0000FF"/>
                </a:solidFill>
                <a:latin typeface="Arial"/>
                <a:cs typeface="Arial"/>
              </a:rPr>
              <a:t> of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 data and</a:t>
            </a:r>
            <a:r>
              <a:rPr sz="2400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W)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36417" y="3311721"/>
            <a:ext cx="2172335" cy="560705"/>
          </a:xfrm>
          <a:custGeom>
            <a:avLst/>
            <a:gdLst/>
            <a:ahLst/>
            <a:cxnLst/>
            <a:rect l="l" t="t" r="r" b="b"/>
            <a:pathLst>
              <a:path w="2172335" h="560705">
                <a:moveTo>
                  <a:pt x="0" y="0"/>
                </a:moveTo>
                <a:lnTo>
                  <a:pt x="2172145" y="560223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04638" y="3856719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4" h="30480">
                <a:moveTo>
                  <a:pt x="0" y="30449"/>
                </a:moveTo>
                <a:lnTo>
                  <a:pt x="45799" y="26024"/>
                </a:lnTo>
                <a:lnTo>
                  <a:pt x="7874" y="0"/>
                </a:lnTo>
                <a:lnTo>
                  <a:pt x="0" y="30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52C18-E6E2-42A9-8393-485E7DB74695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gradient analytically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F0617-860D-4791-929E-C1968C8759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53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4BF23B-77BA-42BB-BBE6-D7408BA40921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gradient calculation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DA9D84-CD09-42E3-AA5C-566400C1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1496" cy="4525963"/>
          </a:xfrm>
        </p:spPr>
        <p:txBody>
          <a:bodyPr/>
          <a:lstStyle/>
          <a:p>
            <a:r>
              <a:rPr lang="en-US" dirty="0"/>
              <a:t>f(</a:t>
            </a:r>
            <a:r>
              <a:rPr lang="en-US" b="1" dirty="0"/>
              <a:t>x, w</a:t>
            </a:r>
            <a:r>
              <a:rPr lang="en-US" dirty="0"/>
              <a:t>) = dot(</a:t>
            </a:r>
            <a:r>
              <a:rPr lang="en-US" b="1" dirty="0"/>
              <a:t>w, x</a:t>
            </a:r>
            <a:r>
              <a:rPr lang="en-US" dirty="0"/>
              <a:t>) = w1*x1 + w2*x2 + … + </a:t>
            </a:r>
            <a:r>
              <a:rPr lang="en-US" dirty="0" err="1"/>
              <a:t>wD</a:t>
            </a:r>
            <a:r>
              <a:rPr lang="en-US" dirty="0"/>
              <a:t>*</a:t>
            </a:r>
            <a:r>
              <a:rPr lang="en-US" dirty="0" err="1"/>
              <a:t>xD</a:t>
            </a:r>
            <a:endParaRPr lang="en-US" dirty="0"/>
          </a:p>
          <a:p>
            <a:r>
              <a:rPr lang="en-US" dirty="0"/>
              <a:t>d f(</a:t>
            </a:r>
            <a:r>
              <a:rPr lang="en-US" b="1" dirty="0"/>
              <a:t>x, w</a:t>
            </a:r>
            <a:r>
              <a:rPr lang="en-US" dirty="0"/>
              <a:t>) / d w1 = ?</a:t>
            </a:r>
            <a:r>
              <a:rPr lang="en-US" b="1" dirty="0"/>
              <a:t> </a:t>
            </a:r>
          </a:p>
          <a:p>
            <a:r>
              <a:rPr lang="en-US" dirty="0"/>
              <a:t>d f(</a:t>
            </a:r>
            <a:r>
              <a:rPr lang="en-US" b="1" dirty="0"/>
              <a:t>x, w</a:t>
            </a:r>
            <a:r>
              <a:rPr lang="en-US" dirty="0"/>
              <a:t>) / d w1 = x1</a:t>
            </a:r>
          </a:p>
          <a:p>
            <a:r>
              <a:rPr lang="en-US" dirty="0"/>
              <a:t>d f(</a:t>
            </a:r>
            <a:r>
              <a:rPr lang="en-US" b="1" dirty="0"/>
              <a:t>x, w</a:t>
            </a:r>
            <a:r>
              <a:rPr lang="en-US" dirty="0"/>
              <a:t>) / d w2 = x2</a:t>
            </a:r>
          </a:p>
          <a:p>
            <a:r>
              <a:rPr lang="en-US" dirty="0"/>
              <a:t>…</a:t>
            </a:r>
            <a:r>
              <a:rPr lang="en-US" b="1" dirty="0"/>
              <a:t> </a:t>
            </a:r>
          </a:p>
          <a:p>
            <a:r>
              <a:rPr lang="en-US" dirty="0"/>
              <a:t>Gradient of f(</a:t>
            </a:r>
            <a:r>
              <a:rPr lang="en-US" b="1" dirty="0"/>
              <a:t>x, w</a:t>
            </a:r>
            <a:r>
              <a:rPr lang="en-US" dirty="0"/>
              <a:t>)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b="1" dirty="0"/>
              <a:t>w</a:t>
            </a:r>
            <a:r>
              <a:rPr lang="en-US" dirty="0"/>
              <a:t> is [x1 x2 … </a:t>
            </a:r>
            <a:r>
              <a:rPr lang="en-US" dirty="0" err="1"/>
              <a:t>xD</a:t>
            </a:r>
            <a:r>
              <a:rPr lang="en-US" dirty="0"/>
              <a:t>] i.e. </a:t>
            </a:r>
            <a:r>
              <a:rPr lang="en-US" b="1" dirty="0"/>
              <a:t>x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14374-223C-44FB-8D4A-8367F157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Different notations: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i.e. how does the loss change as a function of the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want to change weights in a way that makes the loss decrease as fast as possible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80363"/>
          <a:stretch/>
        </p:blipFill>
        <p:spPr>
          <a:xfrm>
            <a:off x="5998778" y="914400"/>
            <a:ext cx="961696" cy="1032743"/>
          </a:xfrm>
          <a:prstGeom prst="rect">
            <a:avLst/>
          </a:prstGeom>
        </p:spPr>
      </p:pic>
      <p:sp>
        <p:nvSpPr>
          <p:cNvPr id="5" name="object 8"/>
          <p:cNvSpPr/>
          <p:nvPr/>
        </p:nvSpPr>
        <p:spPr>
          <a:xfrm>
            <a:off x="7391343" y="1233972"/>
            <a:ext cx="867588" cy="39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https://upload.wikimedia.org/wikipedia/commons/thumb/d/d2/Tangent-calculus.svg/823px-Tangent-calculu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767020"/>
            <a:ext cx="3942639" cy="28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560175" y="1152412"/>
            <a:ext cx="161509" cy="1615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D9316-E48E-4D67-AF7A-0BC997280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update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Move in direction opposite to gradient: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58923" y="2329886"/>
            <a:ext cx="2900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41000" y="2068905"/>
            <a:ext cx="4662001" cy="1188259"/>
            <a:chOff x="2241000" y="2210799"/>
            <a:chExt cx="4662001" cy="1188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1000" y="2210799"/>
              <a:ext cx="4662001" cy="69984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374929" y="2825687"/>
              <a:ext cx="1544012" cy="573371"/>
              <a:chOff x="4469525" y="2754740"/>
              <a:chExt cx="1544012" cy="57337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469525" y="2958779"/>
                <a:ext cx="1544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Learning rate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5218386" y="2754740"/>
                <a:ext cx="0" cy="27498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2648843" y="2654560"/>
              <a:ext cx="689035" cy="552112"/>
              <a:chOff x="2648843" y="2693975"/>
              <a:chExt cx="689035" cy="552112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3003332" y="2693975"/>
                <a:ext cx="0" cy="2616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648843" y="2876755"/>
                <a:ext cx="689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Time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0" y="6604084"/>
            <a:ext cx="1879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5215" y="3496663"/>
            <a:ext cx="8048297" cy="2965528"/>
            <a:chOff x="409903" y="3638557"/>
            <a:chExt cx="8048297" cy="2965528"/>
          </a:xfrm>
        </p:grpSpPr>
        <p:grpSp>
          <p:nvGrpSpPr>
            <p:cNvPr id="10" name="Group 9"/>
            <p:cNvGrpSpPr/>
            <p:nvPr/>
          </p:nvGrpSpPr>
          <p:grpSpPr>
            <a:xfrm>
              <a:off x="685800" y="3727214"/>
              <a:ext cx="7772400" cy="2743632"/>
              <a:chOff x="-1461888" y="1274330"/>
              <a:chExt cx="11527324" cy="4069108"/>
            </a:xfrm>
          </p:grpSpPr>
          <p:sp>
            <p:nvSpPr>
              <p:cNvPr id="14" name="object 4"/>
              <p:cNvSpPr/>
              <p:nvPr/>
            </p:nvSpPr>
            <p:spPr>
              <a:xfrm>
                <a:off x="3100369" y="1532698"/>
                <a:ext cx="2943219" cy="291464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bject 5"/>
              <p:cNvSpPr/>
              <p:nvPr/>
            </p:nvSpPr>
            <p:spPr>
              <a:xfrm>
                <a:off x="5218915" y="4111893"/>
                <a:ext cx="16198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19884">
                    <a:moveTo>
                      <a:pt x="1619696" y="0"/>
                    </a:moveTo>
                    <a:lnTo>
                      <a:pt x="0" y="0"/>
                    </a:lnTo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bject 6"/>
              <p:cNvSpPr/>
              <p:nvPr/>
            </p:nvSpPr>
            <p:spPr>
              <a:xfrm>
                <a:off x="5132465" y="4080418"/>
                <a:ext cx="8699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6995" h="63500">
                    <a:moveTo>
                      <a:pt x="86449" y="0"/>
                    </a:moveTo>
                    <a:lnTo>
                      <a:pt x="0" y="31474"/>
                    </a:lnTo>
                    <a:lnTo>
                      <a:pt x="86449" y="62949"/>
                    </a:lnTo>
                    <a:lnTo>
                      <a:pt x="86449" y="0"/>
                    </a:lnTo>
                    <a:close/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object 7"/>
              <p:cNvSpPr txBox="1"/>
              <p:nvPr/>
            </p:nvSpPr>
            <p:spPr>
              <a:xfrm>
                <a:off x="7047236" y="4078876"/>
                <a:ext cx="3018200" cy="5477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original</a:t>
                </a:r>
                <a:r>
                  <a:rPr kumimoji="0" sz="2400" b="0" i="0" u="none" strike="noStrike" kern="1200" cap="none" spc="-6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8" name="object 8"/>
              <p:cNvSpPr/>
              <p:nvPr/>
            </p:nvSpPr>
            <p:spPr>
              <a:xfrm>
                <a:off x="1491698" y="4058694"/>
                <a:ext cx="2901315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2901315" h="634364">
                    <a:moveTo>
                      <a:pt x="0" y="634373"/>
                    </a:moveTo>
                    <a:lnTo>
                      <a:pt x="2900944" y="0"/>
                    </a:lnTo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object 9"/>
              <p:cNvSpPr/>
              <p:nvPr/>
            </p:nvSpPr>
            <p:spPr>
              <a:xfrm>
                <a:off x="4385916" y="4027943"/>
                <a:ext cx="91440" cy="61594"/>
              </a:xfrm>
              <a:custGeom>
                <a:avLst/>
                <a:gdLst/>
                <a:ahLst/>
                <a:cxnLst/>
                <a:rect l="l" t="t" r="r" b="b"/>
                <a:pathLst>
                  <a:path w="91439" h="61594">
                    <a:moveTo>
                      <a:pt x="13424" y="61474"/>
                    </a:moveTo>
                    <a:lnTo>
                      <a:pt x="91174" y="12274"/>
                    </a:lnTo>
                    <a:lnTo>
                      <a:pt x="0" y="0"/>
                    </a:lnTo>
                    <a:lnTo>
                      <a:pt x="13424" y="61474"/>
                    </a:lnTo>
                    <a:close/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object 10"/>
              <p:cNvSpPr txBox="1"/>
              <p:nvPr/>
            </p:nvSpPr>
            <p:spPr>
              <a:xfrm>
                <a:off x="-1461888" y="4795678"/>
                <a:ext cx="5318142" cy="5477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negative gradient</a:t>
                </a:r>
                <a:r>
                  <a:rPr kumimoji="0" sz="2400" b="0" i="0" u="none" strike="noStrike" kern="1200" cap="none" spc="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direction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1" name="object 11"/>
              <p:cNvSpPr/>
              <p:nvPr/>
            </p:nvSpPr>
            <p:spPr>
              <a:xfrm>
                <a:off x="3100018" y="4560242"/>
                <a:ext cx="3248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48660">
                    <a:moveTo>
                      <a:pt x="0" y="0"/>
                    </a:moveTo>
                    <a:lnTo>
                      <a:pt x="3248543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bject 12"/>
              <p:cNvSpPr/>
              <p:nvPr/>
            </p:nvSpPr>
            <p:spPr>
              <a:xfrm>
                <a:off x="6348563" y="4544517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49"/>
                    </a:moveTo>
                    <a:lnTo>
                      <a:pt x="43224" y="15724"/>
                    </a:lnTo>
                    <a:lnTo>
                      <a:pt x="0" y="0"/>
                    </a:lnTo>
                    <a:lnTo>
                      <a:pt x="0" y="31449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object 13"/>
              <p:cNvSpPr txBox="1"/>
              <p:nvPr/>
            </p:nvSpPr>
            <p:spPr>
              <a:xfrm>
                <a:off x="5396661" y="4576649"/>
                <a:ext cx="1024096" cy="41082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W_1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4" name="object 14"/>
              <p:cNvSpPr/>
              <p:nvPr/>
            </p:nvSpPr>
            <p:spPr>
              <a:xfrm>
                <a:off x="3032493" y="1403799"/>
                <a:ext cx="0" cy="3156585"/>
              </a:xfrm>
              <a:custGeom>
                <a:avLst/>
                <a:gdLst/>
                <a:ahLst/>
                <a:cxnLst/>
                <a:rect l="l" t="t" r="r" b="b"/>
                <a:pathLst>
                  <a:path h="3156585">
                    <a:moveTo>
                      <a:pt x="0" y="3156443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object 15"/>
              <p:cNvSpPr/>
              <p:nvPr/>
            </p:nvSpPr>
            <p:spPr>
              <a:xfrm>
                <a:off x="3016768" y="13605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5">
                    <a:moveTo>
                      <a:pt x="31449" y="43224"/>
                    </a:moveTo>
                    <a:lnTo>
                      <a:pt x="15724" y="0"/>
                    </a:lnTo>
                    <a:lnTo>
                      <a:pt x="0" y="43224"/>
                    </a:lnTo>
                    <a:lnTo>
                      <a:pt x="31449" y="43224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object 16"/>
              <p:cNvSpPr txBox="1"/>
              <p:nvPr/>
            </p:nvSpPr>
            <p:spPr>
              <a:xfrm>
                <a:off x="1975267" y="1274330"/>
                <a:ext cx="852354" cy="41082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W_2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409903" y="3638557"/>
              <a:ext cx="7709338" cy="296552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" name="Right Brace 5">
            <a:extLst>
              <a:ext uri="{FF2B5EF4-FFF2-40B4-BE49-F238E27FC236}">
                <a16:creationId xmlns:a16="http://schemas.microsoft.com/office/drawing/2014/main" id="{1BB066DB-D39A-40F2-84BE-9FB7AA2BE44F}"/>
              </a:ext>
            </a:extLst>
          </p:cNvPr>
          <p:cNvSpPr/>
          <p:nvPr/>
        </p:nvSpPr>
        <p:spPr bwMode="auto">
          <a:xfrm rot="16200000">
            <a:off x="5815337" y="1296476"/>
            <a:ext cx="413824" cy="1630872"/>
          </a:xfrm>
          <a:prstGeom prst="rightBrace">
            <a:avLst>
              <a:gd name="adj1" fmla="val 8333"/>
              <a:gd name="adj2" fmla="val 6419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F423234-68EF-43A3-A22B-F2BD823C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802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Iteratively </a:t>
            </a:r>
            <a:r>
              <a:rPr lang="en-US" i="1" dirty="0"/>
              <a:t>subtract </a:t>
            </a:r>
            <a:r>
              <a:rPr lang="en-US" dirty="0"/>
              <a:t>the gradient with respect to the model parameters (w)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I.e. we’re moving in a direction opposite to the gradient of  the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I.e. we’re moving towards </a:t>
            </a:r>
            <a:r>
              <a:rPr lang="en-US" i="1" dirty="0"/>
              <a:t>smaller </a:t>
            </a:r>
            <a:r>
              <a:rPr lang="en-US" dirty="0"/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AF352-3FF5-4FDB-B251-6970048F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1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ImageNet Challenge 2012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7061" b="34445"/>
          <a:stretch/>
        </p:blipFill>
        <p:spPr>
          <a:xfrm>
            <a:off x="0" y="3272114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142" y="956608"/>
            <a:ext cx="8528858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marR="0" lvl="0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AlexNet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: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Similar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framework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to LeCun’98 but:</a:t>
            </a:r>
          </a:p>
          <a:p>
            <a:pPr marL="800065" marR="0" lvl="1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Bigger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model (7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hidden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layers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, 650,000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units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,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60,000,000 params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)</a:t>
            </a:r>
          </a:p>
          <a:p>
            <a:pPr marL="800065" marR="0" lvl="1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More data (10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6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vs. 10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3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images)</a:t>
            </a:r>
          </a:p>
          <a:p>
            <a:pPr marL="800065" marR="0" lvl="1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GPU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implementation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(50x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speedup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over CPU)</a:t>
            </a:r>
          </a:p>
          <a:p>
            <a:pPr marL="1257265" marR="0" lvl="2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Trained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on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two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GPUs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for a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week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dobe Caslon Pro"/>
            </a:endParaRPr>
          </a:p>
          <a:p>
            <a:pPr marL="800065" marR="0" lvl="1" indent="-34286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Better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regularization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 for training (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DropOut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dobe Caslon Pro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A.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Krizhevsky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, 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Sutskever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, and G. Hinton,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  <a:hlinkClick r:id="rId4"/>
              </a:rPr>
              <a:t>ImageNet Classification with Deep Convolutional Neural Networks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, NIPS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Adapted from 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7698" name="Picture 2" descr="Image result for yann lec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90" y="160064"/>
            <a:ext cx="1082784" cy="10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Image result for alex krizhevs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52" y="1805540"/>
            <a:ext cx="1934122" cy="12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6D836-B104-4BC6-ACA7-047B9F67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99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the loss/gradient?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classic gradient descent, we compute the gradient from the loss for all training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Mini-batch gradient descent: Only use </a:t>
            </a:r>
            <a:r>
              <a:rPr lang="en-US" i="1" dirty="0"/>
              <a:t>some</a:t>
            </a:r>
            <a:r>
              <a:rPr lang="en-US" dirty="0"/>
              <a:t> of the data for each gradient update, cycle through training examples multiple times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Each time we’ve cycled through all of them once is called an ‘epoch’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Allows faster training (e.g. on GPUs), parallelization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Some benefits for learning due to randomness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581A-E3B3-43C2-BF06-FD4DB956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27640" y="1613960"/>
            <a:ext cx="4371966" cy="3943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4225" y="1877234"/>
            <a:ext cx="4405491" cy="3522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Learning rate selection</a:t>
            </a:r>
          </a:p>
        </p:txBody>
      </p:sp>
      <p:sp>
        <p:nvSpPr>
          <p:cNvPr id="10" name="object 6"/>
          <p:cNvSpPr txBox="1">
            <a:spLocks/>
          </p:cNvSpPr>
          <p:nvPr/>
        </p:nvSpPr>
        <p:spPr bwMode="auto">
          <a:xfrm>
            <a:off x="4830686" y="1338742"/>
            <a:ext cx="4278630" cy="28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/>
            <a:r>
              <a:rPr lang="en-US" sz="1800" kern="0" spc="-5"/>
              <a:t>The effects of step size (or “learning</a:t>
            </a:r>
            <a:r>
              <a:rPr lang="en-US" sz="1800" kern="0" spc="65"/>
              <a:t> </a:t>
            </a:r>
            <a:r>
              <a:rPr lang="en-US" sz="1800" kern="0" spc="-5"/>
              <a:t>rate”)</a:t>
            </a:r>
            <a:endParaRPr lang="en-US" sz="1800" kern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54483-065C-447E-AAF1-0A8AC077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0EEB0-6A4E-4634-8739-5A660A0A0D6D}"/>
              </a:ext>
            </a:extLst>
          </p:cNvPr>
          <p:cNvSpPr txBox="1"/>
          <p:nvPr/>
        </p:nvSpPr>
        <p:spPr>
          <a:xfrm>
            <a:off x="1723997" y="5931247"/>
            <a:ext cx="5807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https://www.deeplearning.ai/ai-notes/optimization/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335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 in multi-layer 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update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Move in direction opposite to gradient: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update the weights at all layers?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Answer: backpropagation of error from higher layers to lower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000" y="2210799"/>
            <a:ext cx="4662001" cy="6998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4FD3A-2172-4BE3-9885-E6A5637A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04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51" name="Line 23"/>
          <p:cNvSpPr>
            <a:spLocks noChangeShapeType="1"/>
          </p:cNvSpPr>
          <p:nvPr/>
        </p:nvSpPr>
        <p:spPr bwMode="auto">
          <a:xfrm flipH="1">
            <a:off x="3425825" y="3165475"/>
            <a:ext cx="498475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1" name="Line 43"/>
          <p:cNvSpPr>
            <a:spLocks noChangeShapeType="1"/>
          </p:cNvSpPr>
          <p:nvPr/>
        </p:nvSpPr>
        <p:spPr bwMode="auto">
          <a:xfrm flipH="1">
            <a:off x="3443288" y="3171825"/>
            <a:ext cx="498475" cy="10398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16013"/>
          </a:xfrm>
        </p:spPr>
        <p:txBody>
          <a:bodyPr/>
          <a:lstStyle/>
          <a:p>
            <a:r>
              <a:rPr lang="en-US" altLang="en-US" sz="2800" dirty="0"/>
              <a:t>First calculate error of output units and use this to change the top layer of weights.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5094288" y="2881313"/>
            <a:ext cx="8286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5494338" y="3984625"/>
            <a:ext cx="8715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057900" y="5064125"/>
            <a:ext cx="70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 flipH="1">
            <a:off x="3117850" y="4205288"/>
            <a:ext cx="284163" cy="1090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7" name="Line 9"/>
          <p:cNvSpPr>
            <a:spLocks noChangeShapeType="1"/>
          </p:cNvSpPr>
          <p:nvPr/>
        </p:nvSpPr>
        <p:spPr bwMode="auto">
          <a:xfrm>
            <a:off x="3425825" y="4232275"/>
            <a:ext cx="379413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8" name="Line 10"/>
          <p:cNvSpPr>
            <a:spLocks noChangeShapeType="1"/>
          </p:cNvSpPr>
          <p:nvPr/>
        </p:nvSpPr>
        <p:spPr bwMode="auto">
          <a:xfrm>
            <a:off x="3425825" y="4259263"/>
            <a:ext cx="973138" cy="960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9" name="Line 11"/>
          <p:cNvSpPr>
            <a:spLocks noChangeShapeType="1"/>
          </p:cNvSpPr>
          <p:nvPr/>
        </p:nvSpPr>
        <p:spPr bwMode="auto">
          <a:xfrm>
            <a:off x="3425825" y="4281488"/>
            <a:ext cx="16827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0" name="Line 12"/>
          <p:cNvSpPr>
            <a:spLocks noChangeShapeType="1"/>
          </p:cNvSpPr>
          <p:nvPr/>
        </p:nvSpPr>
        <p:spPr bwMode="auto">
          <a:xfrm>
            <a:off x="3425825" y="4281488"/>
            <a:ext cx="23733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1" name="Line 13"/>
          <p:cNvSpPr>
            <a:spLocks noChangeShapeType="1"/>
          </p:cNvSpPr>
          <p:nvPr/>
        </p:nvSpPr>
        <p:spPr bwMode="auto">
          <a:xfrm flipH="1">
            <a:off x="3117850" y="4232275"/>
            <a:ext cx="11620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2" name="Line 14"/>
          <p:cNvSpPr>
            <a:spLocks noChangeShapeType="1"/>
          </p:cNvSpPr>
          <p:nvPr/>
        </p:nvSpPr>
        <p:spPr bwMode="auto">
          <a:xfrm flipH="1">
            <a:off x="3781425" y="4205288"/>
            <a:ext cx="522288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3" name="Line 15"/>
          <p:cNvSpPr>
            <a:spLocks noChangeShapeType="1"/>
          </p:cNvSpPr>
          <p:nvPr/>
        </p:nvSpPr>
        <p:spPr bwMode="auto">
          <a:xfrm>
            <a:off x="4303713" y="4179888"/>
            <a:ext cx="1174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4" name="Line 16"/>
          <p:cNvSpPr>
            <a:spLocks noChangeShapeType="1"/>
          </p:cNvSpPr>
          <p:nvPr/>
        </p:nvSpPr>
        <p:spPr bwMode="auto">
          <a:xfrm>
            <a:off x="4327525" y="4205288"/>
            <a:ext cx="808038" cy="106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5" name="Line 17"/>
          <p:cNvSpPr>
            <a:spLocks noChangeShapeType="1"/>
          </p:cNvSpPr>
          <p:nvPr/>
        </p:nvSpPr>
        <p:spPr bwMode="auto">
          <a:xfrm>
            <a:off x="4327525" y="4281488"/>
            <a:ext cx="14462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 flipH="1">
            <a:off x="3141663" y="4232275"/>
            <a:ext cx="199390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 flipH="1">
            <a:off x="3781425" y="4232275"/>
            <a:ext cx="13271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8" name="Line 20"/>
          <p:cNvSpPr>
            <a:spLocks noChangeShapeType="1"/>
          </p:cNvSpPr>
          <p:nvPr/>
        </p:nvSpPr>
        <p:spPr bwMode="auto">
          <a:xfrm flipH="1">
            <a:off x="4445000" y="4259263"/>
            <a:ext cx="714375" cy="987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9" name="Line 21"/>
          <p:cNvSpPr>
            <a:spLocks noChangeShapeType="1"/>
          </p:cNvSpPr>
          <p:nvPr/>
        </p:nvSpPr>
        <p:spPr bwMode="auto">
          <a:xfrm flipH="1">
            <a:off x="5062538" y="4179888"/>
            <a:ext cx="1428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0" name="Line 22"/>
          <p:cNvSpPr>
            <a:spLocks noChangeShapeType="1"/>
          </p:cNvSpPr>
          <p:nvPr/>
        </p:nvSpPr>
        <p:spPr bwMode="auto">
          <a:xfrm>
            <a:off x="5181600" y="4205288"/>
            <a:ext cx="546100" cy="992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2" name="Line 24"/>
          <p:cNvSpPr>
            <a:spLocks noChangeShapeType="1"/>
          </p:cNvSpPr>
          <p:nvPr/>
        </p:nvSpPr>
        <p:spPr bwMode="auto">
          <a:xfrm>
            <a:off x="3948113" y="3165475"/>
            <a:ext cx="355600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3" name="Line 25"/>
          <p:cNvSpPr>
            <a:spLocks noChangeShapeType="1"/>
          </p:cNvSpPr>
          <p:nvPr/>
        </p:nvSpPr>
        <p:spPr bwMode="auto">
          <a:xfrm>
            <a:off x="3924300" y="3165475"/>
            <a:ext cx="1257300" cy="992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4" name="Line 26"/>
          <p:cNvSpPr>
            <a:spLocks noChangeShapeType="1"/>
          </p:cNvSpPr>
          <p:nvPr/>
        </p:nvSpPr>
        <p:spPr bwMode="auto">
          <a:xfrm flipH="1">
            <a:off x="3425825" y="3190875"/>
            <a:ext cx="1303338" cy="101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5" name="Line 27"/>
          <p:cNvSpPr>
            <a:spLocks noChangeShapeType="1"/>
          </p:cNvSpPr>
          <p:nvPr/>
        </p:nvSpPr>
        <p:spPr bwMode="auto">
          <a:xfrm flipH="1">
            <a:off x="4279900" y="3190875"/>
            <a:ext cx="449263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6" name="Line 28"/>
          <p:cNvSpPr>
            <a:spLocks noChangeShapeType="1"/>
          </p:cNvSpPr>
          <p:nvPr/>
        </p:nvSpPr>
        <p:spPr bwMode="auto">
          <a:xfrm>
            <a:off x="4754563" y="3216275"/>
            <a:ext cx="404812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7" name="Oval 29"/>
          <p:cNvSpPr>
            <a:spLocks noChangeArrowheads="1"/>
          </p:cNvSpPr>
          <p:nvPr/>
        </p:nvSpPr>
        <p:spPr bwMode="auto">
          <a:xfrm>
            <a:off x="3049588" y="5183188"/>
            <a:ext cx="214312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8" name="Oval 30"/>
          <p:cNvSpPr>
            <a:spLocks noChangeArrowheads="1"/>
          </p:cNvSpPr>
          <p:nvPr/>
        </p:nvSpPr>
        <p:spPr bwMode="auto">
          <a:xfrm>
            <a:off x="3703638" y="51720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9" name="Oval 31"/>
          <p:cNvSpPr>
            <a:spLocks noChangeArrowheads="1"/>
          </p:cNvSpPr>
          <p:nvPr/>
        </p:nvSpPr>
        <p:spPr bwMode="auto">
          <a:xfrm>
            <a:off x="4359275" y="5157788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0" name="Oval 32"/>
          <p:cNvSpPr>
            <a:spLocks noChangeArrowheads="1"/>
          </p:cNvSpPr>
          <p:nvPr/>
        </p:nvSpPr>
        <p:spPr bwMode="auto">
          <a:xfrm>
            <a:off x="5013325" y="5145088"/>
            <a:ext cx="214313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1" name="Oval 33"/>
          <p:cNvSpPr>
            <a:spLocks noChangeArrowheads="1"/>
          </p:cNvSpPr>
          <p:nvPr/>
        </p:nvSpPr>
        <p:spPr bwMode="auto">
          <a:xfrm>
            <a:off x="5667375" y="5130800"/>
            <a:ext cx="214313" cy="2555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2" name="Oval 34"/>
          <p:cNvSpPr>
            <a:spLocks noChangeArrowheads="1"/>
          </p:cNvSpPr>
          <p:nvPr/>
        </p:nvSpPr>
        <p:spPr bwMode="auto">
          <a:xfrm>
            <a:off x="3336925" y="40798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5" name="Oval 37"/>
          <p:cNvSpPr>
            <a:spLocks noChangeArrowheads="1"/>
          </p:cNvSpPr>
          <p:nvPr/>
        </p:nvSpPr>
        <p:spPr bwMode="auto">
          <a:xfrm>
            <a:off x="3830638" y="30511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6" name="Oval 38"/>
          <p:cNvSpPr>
            <a:spLocks noChangeArrowheads="1"/>
          </p:cNvSpPr>
          <p:nvPr/>
        </p:nvSpPr>
        <p:spPr bwMode="auto">
          <a:xfrm>
            <a:off x="4673600" y="30511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9" name="Oval 41"/>
          <p:cNvSpPr>
            <a:spLocks noChangeArrowheads="1"/>
          </p:cNvSpPr>
          <p:nvPr/>
        </p:nvSpPr>
        <p:spPr bwMode="auto">
          <a:xfrm>
            <a:off x="3836988" y="3055938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2" name="Line 44"/>
          <p:cNvSpPr>
            <a:spLocks noChangeShapeType="1"/>
          </p:cNvSpPr>
          <p:nvPr/>
        </p:nvSpPr>
        <p:spPr bwMode="auto">
          <a:xfrm>
            <a:off x="3978275" y="3208338"/>
            <a:ext cx="355600" cy="1039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3" name="Oval 35"/>
          <p:cNvSpPr>
            <a:spLocks noChangeArrowheads="1"/>
          </p:cNvSpPr>
          <p:nvPr/>
        </p:nvSpPr>
        <p:spPr bwMode="auto">
          <a:xfrm>
            <a:off x="4203700" y="40798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3" name="Line 45"/>
          <p:cNvSpPr>
            <a:spLocks noChangeShapeType="1"/>
          </p:cNvSpPr>
          <p:nvPr/>
        </p:nvSpPr>
        <p:spPr bwMode="auto">
          <a:xfrm>
            <a:off x="3967163" y="3184525"/>
            <a:ext cx="1257300" cy="9921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4" name="Oval 36"/>
          <p:cNvSpPr>
            <a:spLocks noChangeArrowheads="1"/>
          </p:cNvSpPr>
          <p:nvPr/>
        </p:nvSpPr>
        <p:spPr bwMode="auto">
          <a:xfrm>
            <a:off x="5072063" y="40798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0" name="Text Box 42"/>
          <p:cNvSpPr txBox="1">
            <a:spLocks noChangeArrowheads="1"/>
          </p:cNvSpPr>
          <p:nvPr/>
        </p:nvSpPr>
        <p:spPr bwMode="auto">
          <a:xfrm>
            <a:off x="711504" y="3356992"/>
            <a:ext cx="269050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Calculate how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Arial"/>
              </a:rPr>
              <a:t>u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weights into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(update at end of </a:t>
            </a:r>
            <a:r>
              <a:rPr kumimoji="0" lang="en-US" altLang="en-US" sz="1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iter</a:t>
            </a:r>
            <a:r>
              <a:rPr kumimoji="0" lang="en-US" alt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6604084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Mooney, equations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84368" y="2887776"/>
            <a:ext cx="3000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E1A96-70D5-45AE-A11F-93F1407E376C}"/>
              </a:ext>
            </a:extLst>
          </p:cNvPr>
          <p:cNvSpPr txBox="1"/>
          <p:nvPr/>
        </p:nvSpPr>
        <p:spPr>
          <a:xfrm>
            <a:off x="7108723" y="327414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30000" dirty="0"/>
              <a:t>(2)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E7B75F-7B03-449B-B003-CB6D80BAAD59}"/>
              </a:ext>
            </a:extLst>
          </p:cNvPr>
          <p:cNvSpPr txBox="1"/>
          <p:nvPr/>
        </p:nvSpPr>
        <p:spPr>
          <a:xfrm>
            <a:off x="7108723" y="460402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30000" dirty="0"/>
              <a:t>(1)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4D9FF-8019-470E-B27A-46A2AA75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2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1" grpId="0" animBg="1"/>
      <p:bldP spid="252969" grpId="0" animBg="1"/>
      <p:bldP spid="252972" grpId="0" animBg="1"/>
      <p:bldP spid="252973" grpId="0" animBg="1"/>
      <p:bldP spid="25297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2"/>
          <p:cNvSpPr>
            <a:spLocks noChangeShapeType="1"/>
          </p:cNvSpPr>
          <p:nvPr/>
        </p:nvSpPr>
        <p:spPr bwMode="auto">
          <a:xfrm flipH="1">
            <a:off x="3425825" y="3165475"/>
            <a:ext cx="498475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395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16013"/>
          </a:xfrm>
        </p:spPr>
        <p:txBody>
          <a:bodyPr/>
          <a:lstStyle/>
          <a:p>
            <a:r>
              <a:rPr lang="en-US" altLang="en-US" sz="2800"/>
              <a:t>Next calculate error for hidden units based on errors on the output units it feeds into.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5094288" y="2881313"/>
            <a:ext cx="8286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5494338" y="3984625"/>
            <a:ext cx="8715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6057900" y="5064125"/>
            <a:ext cx="70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</a:t>
            </a:r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 flipH="1">
            <a:off x="3117850" y="4205288"/>
            <a:ext cx="284163" cy="1090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>
            <a:off x="3425825" y="4232275"/>
            <a:ext cx="379413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3" name="Line 11"/>
          <p:cNvSpPr>
            <a:spLocks noChangeShapeType="1"/>
          </p:cNvSpPr>
          <p:nvPr/>
        </p:nvSpPr>
        <p:spPr bwMode="auto">
          <a:xfrm>
            <a:off x="3425825" y="4259263"/>
            <a:ext cx="973138" cy="960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4" name="Line 12"/>
          <p:cNvSpPr>
            <a:spLocks noChangeShapeType="1"/>
          </p:cNvSpPr>
          <p:nvPr/>
        </p:nvSpPr>
        <p:spPr bwMode="auto">
          <a:xfrm>
            <a:off x="3425825" y="4281488"/>
            <a:ext cx="16827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>
            <a:off x="3425825" y="4281488"/>
            <a:ext cx="23733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 flipH="1">
            <a:off x="3117850" y="4232275"/>
            <a:ext cx="11620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 flipH="1">
            <a:off x="3781425" y="4205288"/>
            <a:ext cx="522288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>
            <a:off x="4303713" y="4179888"/>
            <a:ext cx="1174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9" name="Line 17"/>
          <p:cNvSpPr>
            <a:spLocks noChangeShapeType="1"/>
          </p:cNvSpPr>
          <p:nvPr/>
        </p:nvSpPr>
        <p:spPr bwMode="auto">
          <a:xfrm>
            <a:off x="4327525" y="4205288"/>
            <a:ext cx="808038" cy="106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0" name="Line 18"/>
          <p:cNvSpPr>
            <a:spLocks noChangeShapeType="1"/>
          </p:cNvSpPr>
          <p:nvPr/>
        </p:nvSpPr>
        <p:spPr bwMode="auto">
          <a:xfrm>
            <a:off x="4327525" y="4281488"/>
            <a:ext cx="14462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1" name="Line 19"/>
          <p:cNvSpPr>
            <a:spLocks noChangeShapeType="1"/>
          </p:cNvSpPr>
          <p:nvPr/>
        </p:nvSpPr>
        <p:spPr bwMode="auto">
          <a:xfrm flipH="1">
            <a:off x="3141663" y="4232275"/>
            <a:ext cx="199390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2" name="Line 20"/>
          <p:cNvSpPr>
            <a:spLocks noChangeShapeType="1"/>
          </p:cNvSpPr>
          <p:nvPr/>
        </p:nvSpPr>
        <p:spPr bwMode="auto">
          <a:xfrm flipH="1">
            <a:off x="3781425" y="4232275"/>
            <a:ext cx="13271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3" name="Line 21"/>
          <p:cNvSpPr>
            <a:spLocks noChangeShapeType="1"/>
          </p:cNvSpPr>
          <p:nvPr/>
        </p:nvSpPr>
        <p:spPr bwMode="auto">
          <a:xfrm flipH="1">
            <a:off x="4445000" y="4259263"/>
            <a:ext cx="714375" cy="987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4" name="Line 22"/>
          <p:cNvSpPr>
            <a:spLocks noChangeShapeType="1"/>
          </p:cNvSpPr>
          <p:nvPr/>
        </p:nvSpPr>
        <p:spPr bwMode="auto">
          <a:xfrm flipH="1">
            <a:off x="5062538" y="4179888"/>
            <a:ext cx="1428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5" name="Line 23"/>
          <p:cNvSpPr>
            <a:spLocks noChangeShapeType="1"/>
          </p:cNvSpPr>
          <p:nvPr/>
        </p:nvSpPr>
        <p:spPr bwMode="auto">
          <a:xfrm>
            <a:off x="5181600" y="4205288"/>
            <a:ext cx="546100" cy="992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6" name="Line 24"/>
          <p:cNvSpPr>
            <a:spLocks noChangeShapeType="1"/>
          </p:cNvSpPr>
          <p:nvPr/>
        </p:nvSpPr>
        <p:spPr bwMode="auto">
          <a:xfrm>
            <a:off x="3948113" y="3165475"/>
            <a:ext cx="355600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7" name="Line 25"/>
          <p:cNvSpPr>
            <a:spLocks noChangeShapeType="1"/>
          </p:cNvSpPr>
          <p:nvPr/>
        </p:nvSpPr>
        <p:spPr bwMode="auto">
          <a:xfrm>
            <a:off x="3924300" y="3165475"/>
            <a:ext cx="1257300" cy="992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8" name="Line 26"/>
          <p:cNvSpPr>
            <a:spLocks noChangeShapeType="1"/>
          </p:cNvSpPr>
          <p:nvPr/>
        </p:nvSpPr>
        <p:spPr bwMode="auto">
          <a:xfrm flipH="1">
            <a:off x="3425825" y="3190875"/>
            <a:ext cx="1303338" cy="101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9" name="Line 27"/>
          <p:cNvSpPr>
            <a:spLocks noChangeShapeType="1"/>
          </p:cNvSpPr>
          <p:nvPr/>
        </p:nvSpPr>
        <p:spPr bwMode="auto">
          <a:xfrm flipH="1">
            <a:off x="4279900" y="3190875"/>
            <a:ext cx="449263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0" name="Line 28"/>
          <p:cNvSpPr>
            <a:spLocks noChangeShapeType="1"/>
          </p:cNvSpPr>
          <p:nvPr/>
        </p:nvSpPr>
        <p:spPr bwMode="auto">
          <a:xfrm>
            <a:off x="4754563" y="3216275"/>
            <a:ext cx="404812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1" name="Oval 29"/>
          <p:cNvSpPr>
            <a:spLocks noChangeArrowheads="1"/>
          </p:cNvSpPr>
          <p:nvPr/>
        </p:nvSpPr>
        <p:spPr bwMode="auto">
          <a:xfrm>
            <a:off x="3049588" y="5183188"/>
            <a:ext cx="214312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2" name="Oval 30"/>
          <p:cNvSpPr>
            <a:spLocks noChangeArrowheads="1"/>
          </p:cNvSpPr>
          <p:nvPr/>
        </p:nvSpPr>
        <p:spPr bwMode="auto">
          <a:xfrm>
            <a:off x="3703638" y="51720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3" name="Oval 31"/>
          <p:cNvSpPr>
            <a:spLocks noChangeArrowheads="1"/>
          </p:cNvSpPr>
          <p:nvPr/>
        </p:nvSpPr>
        <p:spPr bwMode="auto">
          <a:xfrm>
            <a:off x="4359275" y="5157788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4" name="Oval 32"/>
          <p:cNvSpPr>
            <a:spLocks noChangeArrowheads="1"/>
          </p:cNvSpPr>
          <p:nvPr/>
        </p:nvSpPr>
        <p:spPr bwMode="auto">
          <a:xfrm>
            <a:off x="5013325" y="5145088"/>
            <a:ext cx="214313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5" name="Oval 33"/>
          <p:cNvSpPr>
            <a:spLocks noChangeArrowheads="1"/>
          </p:cNvSpPr>
          <p:nvPr/>
        </p:nvSpPr>
        <p:spPr bwMode="auto">
          <a:xfrm>
            <a:off x="5667375" y="5130800"/>
            <a:ext cx="214313" cy="2555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6" name="Oval 34"/>
          <p:cNvSpPr>
            <a:spLocks noChangeArrowheads="1"/>
          </p:cNvSpPr>
          <p:nvPr/>
        </p:nvSpPr>
        <p:spPr bwMode="auto">
          <a:xfrm>
            <a:off x="3336925" y="40798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0" name="Oval 38"/>
          <p:cNvSpPr>
            <a:spLocks noChangeArrowheads="1"/>
          </p:cNvSpPr>
          <p:nvPr/>
        </p:nvSpPr>
        <p:spPr bwMode="auto">
          <a:xfrm>
            <a:off x="3336925" y="4067175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2" name="Oval 40"/>
          <p:cNvSpPr>
            <a:spLocks noChangeArrowheads="1"/>
          </p:cNvSpPr>
          <p:nvPr/>
        </p:nvSpPr>
        <p:spPr bwMode="auto">
          <a:xfrm>
            <a:off x="4203700" y="40798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4" name="Oval 42"/>
          <p:cNvSpPr>
            <a:spLocks noChangeArrowheads="1"/>
          </p:cNvSpPr>
          <p:nvPr/>
        </p:nvSpPr>
        <p:spPr bwMode="auto">
          <a:xfrm>
            <a:off x="5072063" y="40798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8" name="Text Box 46"/>
          <p:cNvSpPr txBox="1">
            <a:spLocks noChangeArrowheads="1"/>
          </p:cNvSpPr>
          <p:nvPr/>
        </p:nvSpPr>
        <p:spPr bwMode="auto">
          <a:xfrm>
            <a:off x="823913" y="3744913"/>
            <a:ext cx="18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0" name="Line 48"/>
          <p:cNvSpPr>
            <a:spLocks noChangeShapeType="1"/>
          </p:cNvSpPr>
          <p:nvPr/>
        </p:nvSpPr>
        <p:spPr bwMode="auto">
          <a:xfrm flipH="1">
            <a:off x="3419475" y="3186113"/>
            <a:ext cx="498475" cy="1039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1" name="Line 49"/>
          <p:cNvSpPr>
            <a:spLocks noChangeShapeType="1"/>
          </p:cNvSpPr>
          <p:nvPr/>
        </p:nvSpPr>
        <p:spPr bwMode="auto">
          <a:xfrm flipH="1">
            <a:off x="3481388" y="3173413"/>
            <a:ext cx="1303337" cy="10144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8" name="Oval 36"/>
          <p:cNvSpPr>
            <a:spLocks noChangeArrowheads="1"/>
          </p:cNvSpPr>
          <p:nvPr/>
        </p:nvSpPr>
        <p:spPr bwMode="auto">
          <a:xfrm>
            <a:off x="4673600" y="30511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7" name="Oval 35"/>
          <p:cNvSpPr>
            <a:spLocks noChangeArrowheads="1"/>
          </p:cNvSpPr>
          <p:nvPr/>
        </p:nvSpPr>
        <p:spPr bwMode="auto">
          <a:xfrm>
            <a:off x="3830638" y="30511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2" name="Oval 50"/>
          <p:cNvSpPr>
            <a:spLocks noChangeArrowheads="1"/>
          </p:cNvSpPr>
          <p:nvPr/>
        </p:nvSpPr>
        <p:spPr bwMode="auto">
          <a:xfrm>
            <a:off x="3829050" y="3060700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3" name="Oval 51"/>
          <p:cNvSpPr>
            <a:spLocks noChangeArrowheads="1"/>
          </p:cNvSpPr>
          <p:nvPr/>
        </p:nvSpPr>
        <p:spPr bwMode="auto">
          <a:xfrm>
            <a:off x="4662488" y="3054350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4368" y="2887776"/>
            <a:ext cx="3000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6604084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Mooney, equations from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F7B43-33FC-43EA-A9FF-E6DA6C99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90" grpId="0" animBg="1"/>
      <p:bldP spid="254000" grpId="0" animBg="1"/>
      <p:bldP spid="254001" grpId="0" animBg="1"/>
      <p:bldP spid="254002" grpId="0" animBg="1"/>
      <p:bldP spid="25400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Line 2"/>
          <p:cNvSpPr>
            <a:spLocks noChangeShapeType="1"/>
          </p:cNvSpPr>
          <p:nvPr/>
        </p:nvSpPr>
        <p:spPr bwMode="auto">
          <a:xfrm flipH="1">
            <a:off x="3425825" y="3165475"/>
            <a:ext cx="498475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4980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16013"/>
          </a:xfrm>
        </p:spPr>
        <p:txBody>
          <a:bodyPr/>
          <a:lstStyle/>
          <a:p>
            <a:r>
              <a:rPr lang="en-US" altLang="en-US" sz="2800"/>
              <a:t>Finally update bottom layer of weights based on errors calculated for hidden units.</a:t>
            </a: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5094288" y="2881313"/>
            <a:ext cx="8286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</a:p>
        </p:txBody>
      </p:sp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5494338" y="3984625"/>
            <a:ext cx="8715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6057900" y="5064125"/>
            <a:ext cx="70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</a:t>
            </a:r>
          </a:p>
        </p:txBody>
      </p:sp>
      <p:sp>
        <p:nvSpPr>
          <p:cNvPr id="254984" name="Line 8"/>
          <p:cNvSpPr>
            <a:spLocks noChangeShapeType="1"/>
          </p:cNvSpPr>
          <p:nvPr/>
        </p:nvSpPr>
        <p:spPr bwMode="auto">
          <a:xfrm flipH="1">
            <a:off x="3117850" y="4205288"/>
            <a:ext cx="284163" cy="1090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5" name="Line 9"/>
          <p:cNvSpPr>
            <a:spLocks noChangeShapeType="1"/>
          </p:cNvSpPr>
          <p:nvPr/>
        </p:nvSpPr>
        <p:spPr bwMode="auto">
          <a:xfrm>
            <a:off x="3425825" y="4232275"/>
            <a:ext cx="379413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6" name="Line 10"/>
          <p:cNvSpPr>
            <a:spLocks noChangeShapeType="1"/>
          </p:cNvSpPr>
          <p:nvPr/>
        </p:nvSpPr>
        <p:spPr bwMode="auto">
          <a:xfrm>
            <a:off x="3425825" y="4259263"/>
            <a:ext cx="973138" cy="960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7" name="Line 11"/>
          <p:cNvSpPr>
            <a:spLocks noChangeShapeType="1"/>
          </p:cNvSpPr>
          <p:nvPr/>
        </p:nvSpPr>
        <p:spPr bwMode="auto">
          <a:xfrm>
            <a:off x="3425825" y="4281488"/>
            <a:ext cx="16827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>
            <a:off x="3425825" y="4281488"/>
            <a:ext cx="23733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9" name="Line 13"/>
          <p:cNvSpPr>
            <a:spLocks noChangeShapeType="1"/>
          </p:cNvSpPr>
          <p:nvPr/>
        </p:nvSpPr>
        <p:spPr bwMode="auto">
          <a:xfrm flipH="1">
            <a:off x="3117850" y="4232275"/>
            <a:ext cx="11620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0" name="Line 14"/>
          <p:cNvSpPr>
            <a:spLocks noChangeShapeType="1"/>
          </p:cNvSpPr>
          <p:nvPr/>
        </p:nvSpPr>
        <p:spPr bwMode="auto">
          <a:xfrm flipH="1">
            <a:off x="3781425" y="4205288"/>
            <a:ext cx="522288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1" name="Line 15"/>
          <p:cNvSpPr>
            <a:spLocks noChangeShapeType="1"/>
          </p:cNvSpPr>
          <p:nvPr/>
        </p:nvSpPr>
        <p:spPr bwMode="auto">
          <a:xfrm>
            <a:off x="4303713" y="4179888"/>
            <a:ext cx="1174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2" name="Line 16"/>
          <p:cNvSpPr>
            <a:spLocks noChangeShapeType="1"/>
          </p:cNvSpPr>
          <p:nvPr/>
        </p:nvSpPr>
        <p:spPr bwMode="auto">
          <a:xfrm>
            <a:off x="4327525" y="4205288"/>
            <a:ext cx="808038" cy="106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3" name="Line 17"/>
          <p:cNvSpPr>
            <a:spLocks noChangeShapeType="1"/>
          </p:cNvSpPr>
          <p:nvPr/>
        </p:nvSpPr>
        <p:spPr bwMode="auto">
          <a:xfrm>
            <a:off x="4327525" y="4281488"/>
            <a:ext cx="14462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 flipH="1">
            <a:off x="3141663" y="4232275"/>
            <a:ext cx="199390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 flipH="1">
            <a:off x="3781425" y="4232275"/>
            <a:ext cx="13271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6" name="Line 20"/>
          <p:cNvSpPr>
            <a:spLocks noChangeShapeType="1"/>
          </p:cNvSpPr>
          <p:nvPr/>
        </p:nvSpPr>
        <p:spPr bwMode="auto">
          <a:xfrm flipH="1">
            <a:off x="4445000" y="4259263"/>
            <a:ext cx="714375" cy="987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7" name="Line 21"/>
          <p:cNvSpPr>
            <a:spLocks noChangeShapeType="1"/>
          </p:cNvSpPr>
          <p:nvPr/>
        </p:nvSpPr>
        <p:spPr bwMode="auto">
          <a:xfrm flipH="1">
            <a:off x="5062538" y="4179888"/>
            <a:ext cx="1428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8" name="Line 22"/>
          <p:cNvSpPr>
            <a:spLocks noChangeShapeType="1"/>
          </p:cNvSpPr>
          <p:nvPr/>
        </p:nvSpPr>
        <p:spPr bwMode="auto">
          <a:xfrm>
            <a:off x="5181600" y="4205288"/>
            <a:ext cx="546100" cy="992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9" name="Line 23"/>
          <p:cNvSpPr>
            <a:spLocks noChangeShapeType="1"/>
          </p:cNvSpPr>
          <p:nvPr/>
        </p:nvSpPr>
        <p:spPr bwMode="auto">
          <a:xfrm>
            <a:off x="3948113" y="3165475"/>
            <a:ext cx="355600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0" name="Line 24"/>
          <p:cNvSpPr>
            <a:spLocks noChangeShapeType="1"/>
          </p:cNvSpPr>
          <p:nvPr/>
        </p:nvSpPr>
        <p:spPr bwMode="auto">
          <a:xfrm>
            <a:off x="3924300" y="3165475"/>
            <a:ext cx="1257300" cy="992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1" name="Line 25"/>
          <p:cNvSpPr>
            <a:spLocks noChangeShapeType="1"/>
          </p:cNvSpPr>
          <p:nvPr/>
        </p:nvSpPr>
        <p:spPr bwMode="auto">
          <a:xfrm flipH="1">
            <a:off x="3425825" y="3190875"/>
            <a:ext cx="1303338" cy="101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2" name="Line 26"/>
          <p:cNvSpPr>
            <a:spLocks noChangeShapeType="1"/>
          </p:cNvSpPr>
          <p:nvPr/>
        </p:nvSpPr>
        <p:spPr bwMode="auto">
          <a:xfrm flipH="1">
            <a:off x="4279900" y="3190875"/>
            <a:ext cx="449263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3" name="Line 27"/>
          <p:cNvSpPr>
            <a:spLocks noChangeShapeType="1"/>
          </p:cNvSpPr>
          <p:nvPr/>
        </p:nvSpPr>
        <p:spPr bwMode="auto">
          <a:xfrm>
            <a:off x="4754563" y="3216275"/>
            <a:ext cx="404812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9" name="Oval 33"/>
          <p:cNvSpPr>
            <a:spLocks noChangeArrowheads="1"/>
          </p:cNvSpPr>
          <p:nvPr/>
        </p:nvSpPr>
        <p:spPr bwMode="auto">
          <a:xfrm>
            <a:off x="3336925" y="40798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0" name="Oval 34"/>
          <p:cNvSpPr>
            <a:spLocks noChangeArrowheads="1"/>
          </p:cNvSpPr>
          <p:nvPr/>
        </p:nvSpPr>
        <p:spPr bwMode="auto">
          <a:xfrm>
            <a:off x="3336925" y="4067175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1" name="Oval 35"/>
          <p:cNvSpPr>
            <a:spLocks noChangeArrowheads="1"/>
          </p:cNvSpPr>
          <p:nvPr/>
        </p:nvSpPr>
        <p:spPr bwMode="auto">
          <a:xfrm>
            <a:off x="4203700" y="40798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2" name="Oval 36"/>
          <p:cNvSpPr>
            <a:spLocks noChangeArrowheads="1"/>
          </p:cNvSpPr>
          <p:nvPr/>
        </p:nvSpPr>
        <p:spPr bwMode="auto">
          <a:xfrm>
            <a:off x="5072063" y="40798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3" name="Text Box 37"/>
          <p:cNvSpPr txBox="1">
            <a:spLocks noChangeArrowheads="1"/>
          </p:cNvSpPr>
          <p:nvPr/>
        </p:nvSpPr>
        <p:spPr bwMode="auto">
          <a:xfrm>
            <a:off x="823913" y="3744913"/>
            <a:ext cx="18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7" name="Oval 41"/>
          <p:cNvSpPr>
            <a:spLocks noChangeArrowheads="1"/>
          </p:cNvSpPr>
          <p:nvPr/>
        </p:nvSpPr>
        <p:spPr bwMode="auto">
          <a:xfrm>
            <a:off x="4673600" y="30511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8" name="Oval 42"/>
          <p:cNvSpPr>
            <a:spLocks noChangeArrowheads="1"/>
          </p:cNvSpPr>
          <p:nvPr/>
        </p:nvSpPr>
        <p:spPr bwMode="auto">
          <a:xfrm>
            <a:off x="3830638" y="30511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1" name="Line 45"/>
          <p:cNvSpPr>
            <a:spLocks noChangeShapeType="1"/>
          </p:cNvSpPr>
          <p:nvPr/>
        </p:nvSpPr>
        <p:spPr bwMode="auto">
          <a:xfrm flipH="1">
            <a:off x="3124200" y="4211638"/>
            <a:ext cx="284163" cy="10906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2" name="Line 46"/>
          <p:cNvSpPr>
            <a:spLocks noChangeShapeType="1"/>
          </p:cNvSpPr>
          <p:nvPr/>
        </p:nvSpPr>
        <p:spPr bwMode="auto">
          <a:xfrm>
            <a:off x="3419475" y="4264025"/>
            <a:ext cx="379413" cy="1041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4" name="Oval 28"/>
          <p:cNvSpPr>
            <a:spLocks noChangeArrowheads="1"/>
          </p:cNvSpPr>
          <p:nvPr/>
        </p:nvSpPr>
        <p:spPr bwMode="auto">
          <a:xfrm>
            <a:off x="3049588" y="5183188"/>
            <a:ext cx="214312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5" name="Oval 29"/>
          <p:cNvSpPr>
            <a:spLocks noChangeArrowheads="1"/>
          </p:cNvSpPr>
          <p:nvPr/>
        </p:nvSpPr>
        <p:spPr bwMode="auto">
          <a:xfrm>
            <a:off x="3703638" y="51720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3" name="Line 47"/>
          <p:cNvSpPr>
            <a:spLocks noChangeShapeType="1"/>
          </p:cNvSpPr>
          <p:nvPr/>
        </p:nvSpPr>
        <p:spPr bwMode="auto">
          <a:xfrm>
            <a:off x="3479800" y="4313238"/>
            <a:ext cx="973138" cy="960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4" name="Line 48"/>
          <p:cNvSpPr>
            <a:spLocks noChangeShapeType="1"/>
          </p:cNvSpPr>
          <p:nvPr/>
        </p:nvSpPr>
        <p:spPr bwMode="auto">
          <a:xfrm>
            <a:off x="3468688" y="4298950"/>
            <a:ext cx="1682750" cy="1014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5" name="Line 49"/>
          <p:cNvSpPr>
            <a:spLocks noChangeShapeType="1"/>
          </p:cNvSpPr>
          <p:nvPr/>
        </p:nvSpPr>
        <p:spPr bwMode="auto">
          <a:xfrm>
            <a:off x="3468688" y="4311650"/>
            <a:ext cx="2373312" cy="938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8" name="Oval 32"/>
          <p:cNvSpPr>
            <a:spLocks noChangeArrowheads="1"/>
          </p:cNvSpPr>
          <p:nvPr/>
        </p:nvSpPr>
        <p:spPr bwMode="auto">
          <a:xfrm>
            <a:off x="5667375" y="5130800"/>
            <a:ext cx="214313" cy="2555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7" name="Oval 31"/>
          <p:cNvSpPr>
            <a:spLocks noChangeArrowheads="1"/>
          </p:cNvSpPr>
          <p:nvPr/>
        </p:nvSpPr>
        <p:spPr bwMode="auto">
          <a:xfrm>
            <a:off x="5013325" y="5145088"/>
            <a:ext cx="214313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6" name="Oval 30"/>
          <p:cNvSpPr>
            <a:spLocks noChangeArrowheads="1"/>
          </p:cNvSpPr>
          <p:nvPr/>
        </p:nvSpPr>
        <p:spPr bwMode="auto">
          <a:xfrm>
            <a:off x="4359275" y="5157788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7" name="Text Box 51"/>
          <p:cNvSpPr txBox="1">
            <a:spLocks noChangeArrowheads="1"/>
          </p:cNvSpPr>
          <p:nvPr/>
        </p:nvSpPr>
        <p:spPr bwMode="auto">
          <a:xfrm>
            <a:off x="755576" y="3968229"/>
            <a:ext cx="232337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Update weights into </a:t>
            </a: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84368" y="2887776"/>
            <a:ext cx="3000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1234275" y="4693491"/>
            <a:ext cx="161509" cy="1615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6604084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Mooney, equations from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38237B-9DB2-49F4-83D8-1F6B7A11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21" grpId="0" animBg="1"/>
      <p:bldP spid="255022" grpId="0" animBg="1"/>
      <p:bldP spid="255023" grpId="0" animBg="1"/>
      <p:bldP spid="255024" grpId="0" animBg="1"/>
      <p:bldP spid="255025" grpId="0" animBg="1"/>
      <p:bldP spid="25502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42537" y="1713799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70559" y="2257173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02041" y="2869171"/>
            <a:ext cx="375285" cy="158115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6434288" y="1374999"/>
            <a:ext cx="244475" cy="263525"/>
          </a:xfrm>
          <a:custGeom>
            <a:avLst/>
            <a:gdLst/>
            <a:ahLst/>
            <a:cxnLst/>
            <a:rect l="l" t="t" r="r" b="b"/>
            <a:pathLst>
              <a:path w="244475" h="263525">
                <a:moveTo>
                  <a:pt x="0" y="0"/>
                </a:moveTo>
                <a:lnTo>
                  <a:pt x="244199" y="0"/>
                </a:lnTo>
                <a:lnTo>
                  <a:pt x="2441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D253A-4C2F-4660-BEFA-BFFAF075816A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9BCBE-4DA5-4F71-82A5-D7069F73C2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0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42537" y="1713799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70559" y="2257173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02041" y="2869171"/>
            <a:ext cx="375285" cy="158115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730C2-54F5-4F1A-A399-AE9CF0C57D81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FFB6D-034D-444B-A83E-5E915FBEFB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731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42537" y="1713799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70559" y="2257173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02041" y="2869171"/>
            <a:ext cx="375285" cy="158115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82633" y="3293370"/>
            <a:ext cx="346946" cy="590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73109" y="3283845"/>
            <a:ext cx="366395" cy="6096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9" y="0"/>
                </a:lnTo>
                <a:lnTo>
                  <a:pt x="365999" y="609598"/>
                </a:lnTo>
                <a:lnTo>
                  <a:pt x="0" y="609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56108" y="2631159"/>
            <a:ext cx="173355" cy="662305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2999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598657" y="2547517"/>
            <a:ext cx="60960" cy="92075"/>
          </a:xfrm>
          <a:custGeom>
            <a:avLst/>
            <a:gdLst/>
            <a:ahLst/>
            <a:cxnLst/>
            <a:rect l="l" t="t" r="r" b="b"/>
            <a:pathLst>
              <a:path w="60959" h="92075">
                <a:moveTo>
                  <a:pt x="60899" y="91597"/>
                </a:moveTo>
                <a:lnTo>
                  <a:pt x="52299" y="0"/>
                </a:lnTo>
                <a:lnTo>
                  <a:pt x="0" y="75689"/>
                </a:lnTo>
                <a:lnTo>
                  <a:pt x="60899" y="91597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71C8E-5C12-4189-AE17-F4339B491FB6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EB4A9-F199-423D-9409-5160C005BFB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79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42537" y="1713799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02041" y="2869171"/>
            <a:ext cx="375285" cy="158115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82633" y="3293370"/>
            <a:ext cx="346946" cy="590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73109" y="3283845"/>
            <a:ext cx="366395" cy="6096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9" y="0"/>
                </a:lnTo>
                <a:lnTo>
                  <a:pt x="365999" y="609598"/>
                </a:lnTo>
                <a:lnTo>
                  <a:pt x="0" y="609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56108" y="2631159"/>
            <a:ext cx="173355" cy="662305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2999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98657" y="2547517"/>
            <a:ext cx="60960" cy="92075"/>
          </a:xfrm>
          <a:custGeom>
            <a:avLst/>
            <a:gdLst/>
            <a:ahLst/>
            <a:cxnLst/>
            <a:rect l="l" t="t" r="r" b="b"/>
            <a:pathLst>
              <a:path w="60959" h="92075">
                <a:moveTo>
                  <a:pt x="60899" y="91597"/>
                </a:moveTo>
                <a:lnTo>
                  <a:pt x="52299" y="0"/>
                </a:lnTo>
                <a:lnTo>
                  <a:pt x="0" y="75689"/>
                </a:lnTo>
                <a:lnTo>
                  <a:pt x="60899" y="91597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12DAC1-CFFF-4F1F-A597-09223FE6F76F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FA882-06BF-4493-8CE7-17E6447E63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7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38200" y="2209800"/>
            <a:ext cx="7010400" cy="4343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Challenge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 et al. -- </a:t>
            </a:r>
            <a:r>
              <a:rPr lang="en-US" b="1" dirty="0"/>
              <a:t>16.4% error </a:t>
            </a:r>
            <a:r>
              <a:rPr lang="en-US" dirty="0"/>
              <a:t>(top-5)</a:t>
            </a:r>
          </a:p>
          <a:p>
            <a:r>
              <a:rPr lang="en-US" dirty="0"/>
              <a:t>Next best (non-</a:t>
            </a:r>
            <a:r>
              <a:rPr lang="en-US" dirty="0" err="1"/>
              <a:t>convnet</a:t>
            </a:r>
            <a:r>
              <a:rPr lang="en-US" dirty="0"/>
              <a:t>) – </a:t>
            </a:r>
            <a:r>
              <a:rPr lang="en-US" b="1" dirty="0"/>
              <a:t>26.2% error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143000" y="2590801"/>
          <a:ext cx="6400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C7506-D82D-40FF-992D-342DBDF3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24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42537" y="1713799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02041" y="2869171"/>
            <a:ext cx="375285" cy="158115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11565" y="2944871"/>
            <a:ext cx="3044825" cy="348615"/>
          </a:xfrm>
          <a:custGeom>
            <a:avLst/>
            <a:gdLst/>
            <a:ahLst/>
            <a:cxnLst/>
            <a:rect l="l" t="t" r="r" b="b"/>
            <a:pathLst>
              <a:path w="3044825" h="348614">
                <a:moveTo>
                  <a:pt x="3044543" y="348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25690" y="2913609"/>
            <a:ext cx="89535" cy="62865"/>
          </a:xfrm>
          <a:custGeom>
            <a:avLst/>
            <a:gdLst/>
            <a:ahLst/>
            <a:cxnLst/>
            <a:rect l="l" t="t" r="r" b="b"/>
            <a:pathLst>
              <a:path w="89535" h="62864">
                <a:moveTo>
                  <a:pt x="89449" y="0"/>
                </a:moveTo>
                <a:lnTo>
                  <a:pt x="0" y="21429"/>
                </a:lnTo>
                <a:lnTo>
                  <a:pt x="82299" y="62522"/>
                </a:lnTo>
                <a:lnTo>
                  <a:pt x="894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78007" y="3301476"/>
            <a:ext cx="466314" cy="619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368483" y="3291950"/>
            <a:ext cx="485775" cy="638810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3"/>
                </a:lnTo>
                <a:lnTo>
                  <a:pt x="0" y="63824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E04AC4-488B-46AC-9555-31D037304264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43431C-BDF7-4092-B3EA-6B693459C0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064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42537" y="1713799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78007" y="3301476"/>
            <a:ext cx="466314" cy="619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368483" y="3291950"/>
            <a:ext cx="485775" cy="638810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3"/>
                </a:lnTo>
                <a:lnTo>
                  <a:pt x="0" y="63824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11565" y="2944871"/>
            <a:ext cx="3044825" cy="348615"/>
          </a:xfrm>
          <a:custGeom>
            <a:avLst/>
            <a:gdLst/>
            <a:ahLst/>
            <a:cxnLst/>
            <a:rect l="l" t="t" r="r" b="b"/>
            <a:pathLst>
              <a:path w="3044825" h="348614">
                <a:moveTo>
                  <a:pt x="3044543" y="348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25690" y="2913609"/>
            <a:ext cx="89535" cy="62865"/>
          </a:xfrm>
          <a:custGeom>
            <a:avLst/>
            <a:gdLst/>
            <a:ahLst/>
            <a:cxnLst/>
            <a:rect l="l" t="t" r="r" b="b"/>
            <a:pathLst>
              <a:path w="89535" h="62864">
                <a:moveTo>
                  <a:pt x="89449" y="0"/>
                </a:moveTo>
                <a:lnTo>
                  <a:pt x="0" y="21429"/>
                </a:lnTo>
                <a:lnTo>
                  <a:pt x="82299" y="62522"/>
                </a:lnTo>
                <a:lnTo>
                  <a:pt x="894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82E6D0-2E32-40FE-949B-3664A06E115A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06219-5F2D-421B-9757-B33D9869EB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101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42537" y="1713799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61108" y="3293370"/>
            <a:ext cx="457198" cy="7429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51583" y="3283845"/>
            <a:ext cx="476250" cy="7620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8"/>
                </a:lnTo>
                <a:lnTo>
                  <a:pt x="0" y="7619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35335" y="2034186"/>
            <a:ext cx="1421130" cy="1259205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72" y="125918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70636" y="1976845"/>
            <a:ext cx="85725" cy="81280"/>
          </a:xfrm>
          <a:custGeom>
            <a:avLst/>
            <a:gdLst/>
            <a:ahLst/>
            <a:cxnLst/>
            <a:rect l="l" t="t" r="r" b="b"/>
            <a:pathLst>
              <a:path w="85725" h="81280">
                <a:moveTo>
                  <a:pt x="85574" y="33789"/>
                </a:moveTo>
                <a:lnTo>
                  <a:pt x="0" y="0"/>
                </a:lnTo>
                <a:lnTo>
                  <a:pt x="43849" y="80887"/>
                </a:lnTo>
                <a:lnTo>
                  <a:pt x="85574" y="33789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2200C5-8034-44F1-B475-9DD12B482098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08BB19-AE77-4530-88A7-D24092F5A4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811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35335" y="2034186"/>
            <a:ext cx="1421130" cy="1259205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72" y="125918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70636" y="1976845"/>
            <a:ext cx="85725" cy="81280"/>
          </a:xfrm>
          <a:custGeom>
            <a:avLst/>
            <a:gdLst/>
            <a:ahLst/>
            <a:cxnLst/>
            <a:rect l="l" t="t" r="r" b="b"/>
            <a:pathLst>
              <a:path w="85725" h="81280">
                <a:moveTo>
                  <a:pt x="85574" y="33789"/>
                </a:moveTo>
                <a:lnTo>
                  <a:pt x="0" y="0"/>
                </a:lnTo>
                <a:lnTo>
                  <a:pt x="43849" y="80887"/>
                </a:lnTo>
                <a:lnTo>
                  <a:pt x="85574" y="33789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61108" y="3293370"/>
            <a:ext cx="457198" cy="7429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51583" y="3283845"/>
            <a:ext cx="476250" cy="7620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8"/>
                </a:lnTo>
                <a:lnTo>
                  <a:pt x="0" y="7619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D735E0-74EB-45CF-8BDF-1607957671C3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F82BAB-3CF7-4F2F-8BD7-9201AE7153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94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66" y="2072048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58214" y="2239522"/>
            <a:ext cx="3197860" cy="1054100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3" y="1053822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76115" y="2209638"/>
            <a:ext cx="92075" cy="60325"/>
          </a:xfrm>
          <a:custGeom>
            <a:avLst/>
            <a:gdLst/>
            <a:ahLst/>
            <a:cxnLst/>
            <a:rect l="l" t="t" r="r" b="b"/>
            <a:pathLst>
              <a:path w="92075" h="60325">
                <a:moveTo>
                  <a:pt x="91949" y="0"/>
                </a:moveTo>
                <a:lnTo>
                  <a:pt x="0" y="2827"/>
                </a:lnTo>
                <a:lnTo>
                  <a:pt x="72249" y="59769"/>
                </a:lnTo>
                <a:lnTo>
                  <a:pt x="919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71859" y="3293370"/>
            <a:ext cx="457199" cy="619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62333" y="3283845"/>
            <a:ext cx="476250" cy="638810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36E51E-748E-46E7-A53C-148400A88522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39A47-8050-48B6-B2BB-24D77C90F7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790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55615" y="4004694"/>
            <a:ext cx="1956895" cy="7471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46088" y="3995169"/>
            <a:ext cx="1976120" cy="766445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6" y="0"/>
                </a:lnTo>
                <a:lnTo>
                  <a:pt x="1975946" y="766223"/>
                </a:lnTo>
                <a:lnTo>
                  <a:pt x="0" y="766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3300" y="3601301"/>
            <a:ext cx="6690995" cy="14209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4460"/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6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1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58214" y="2239522"/>
            <a:ext cx="3197860" cy="1054100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3" y="1053822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76115" y="2209638"/>
            <a:ext cx="92075" cy="60325"/>
          </a:xfrm>
          <a:custGeom>
            <a:avLst/>
            <a:gdLst/>
            <a:ahLst/>
            <a:cxnLst/>
            <a:rect l="l" t="t" r="r" b="b"/>
            <a:pathLst>
              <a:path w="92075" h="60325">
                <a:moveTo>
                  <a:pt x="91949" y="0"/>
                </a:moveTo>
                <a:lnTo>
                  <a:pt x="0" y="2827"/>
                </a:lnTo>
                <a:lnTo>
                  <a:pt x="72249" y="59769"/>
                </a:lnTo>
                <a:lnTo>
                  <a:pt x="919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71859" y="3293370"/>
            <a:ext cx="457199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62333" y="3283845"/>
            <a:ext cx="476250" cy="638810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10314" y="4028618"/>
            <a:ext cx="504448" cy="683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00085" y="4043168"/>
            <a:ext cx="504448" cy="6831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D91419-D10C-4DFD-8FE9-5F4B2EE1941C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08D3C-97C9-460F-9014-11E8D76251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286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2041" y="1313250"/>
            <a:ext cx="375285" cy="263525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3300" y="4609120"/>
            <a:ext cx="82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77314" y="1499802"/>
            <a:ext cx="3279140" cy="1793875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18" y="1793443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01464" y="1458314"/>
            <a:ext cx="91440" cy="69215"/>
          </a:xfrm>
          <a:custGeom>
            <a:avLst/>
            <a:gdLst/>
            <a:ahLst/>
            <a:cxnLst/>
            <a:rect l="l" t="t" r="r" b="b"/>
            <a:pathLst>
              <a:path w="91439" h="69215">
                <a:moveTo>
                  <a:pt x="90949" y="13882"/>
                </a:moveTo>
                <a:lnTo>
                  <a:pt x="0" y="0"/>
                </a:lnTo>
                <a:lnTo>
                  <a:pt x="60749" y="69092"/>
                </a:lnTo>
                <a:lnTo>
                  <a:pt x="90949" y="13882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62683" y="3293245"/>
            <a:ext cx="426474" cy="619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53158" y="3283720"/>
            <a:ext cx="445770" cy="638810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F6EAE8-A0D9-42BF-899B-D2B6672E3012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DA2B3-251A-44D0-B0F8-E687E9C05A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960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00" y="3355395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00" y="2447822"/>
            <a:ext cx="4166235" cy="785495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50" y="1165875"/>
            <a:ext cx="2847969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5940" y="1011924"/>
            <a:ext cx="4510690" cy="205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01191" y="1007163"/>
            <a:ext cx="4520565" cy="2066289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1950" y="1711930"/>
            <a:ext cx="3164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>
                <a:solidFill>
                  <a:srgbClr val="38751C"/>
                </a:solidFill>
              </a:rPr>
              <a:t>e.g. </a:t>
            </a:r>
            <a:r>
              <a:rPr sz="2400" dirty="0">
                <a:solidFill>
                  <a:srgbClr val="38751C"/>
                </a:solidFill>
              </a:rPr>
              <a:t>x </a:t>
            </a:r>
            <a:r>
              <a:rPr sz="2400" spc="-5" dirty="0">
                <a:solidFill>
                  <a:srgbClr val="38751C"/>
                </a:solidFill>
              </a:rPr>
              <a:t>= -2, </a:t>
            </a:r>
            <a:r>
              <a:rPr sz="2400" dirty="0">
                <a:solidFill>
                  <a:srgbClr val="38751C"/>
                </a:solidFill>
              </a:rPr>
              <a:t>y </a:t>
            </a:r>
            <a:r>
              <a:rPr sz="2400" spc="-5" dirty="0">
                <a:solidFill>
                  <a:srgbClr val="38751C"/>
                </a:solidFill>
              </a:rPr>
              <a:t>= 5, </a:t>
            </a:r>
            <a:r>
              <a:rPr sz="2400" dirty="0">
                <a:solidFill>
                  <a:srgbClr val="38751C"/>
                </a:solidFill>
              </a:rPr>
              <a:t>z </a:t>
            </a:r>
            <a:r>
              <a:rPr sz="2400" spc="-5" dirty="0">
                <a:solidFill>
                  <a:srgbClr val="38751C"/>
                </a:solidFill>
              </a:rPr>
              <a:t>=</a:t>
            </a:r>
            <a:r>
              <a:rPr sz="2400" spc="-70" dirty="0">
                <a:solidFill>
                  <a:srgbClr val="38751C"/>
                </a:solidFill>
              </a:rPr>
              <a:t> </a:t>
            </a:r>
            <a:r>
              <a:rPr sz="2400" spc="-5" dirty="0">
                <a:solidFill>
                  <a:srgbClr val="38751C"/>
                </a:solidFill>
              </a:rPr>
              <a:t>-4</a:t>
            </a:r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207187" y="2626996"/>
            <a:ext cx="1409697" cy="39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3000" y="3520870"/>
            <a:ext cx="942973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00570" y="3454194"/>
            <a:ext cx="2047870" cy="590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71033" y="2512697"/>
            <a:ext cx="2085958" cy="61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28596" y="4478667"/>
            <a:ext cx="1609916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77314" y="1499802"/>
            <a:ext cx="3279140" cy="1793875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18" y="1793443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01464" y="1458314"/>
            <a:ext cx="91440" cy="69215"/>
          </a:xfrm>
          <a:custGeom>
            <a:avLst/>
            <a:gdLst/>
            <a:ahLst/>
            <a:cxnLst/>
            <a:rect l="l" t="t" r="r" b="b"/>
            <a:pathLst>
              <a:path w="91439" h="69215">
                <a:moveTo>
                  <a:pt x="90949" y="13882"/>
                </a:moveTo>
                <a:lnTo>
                  <a:pt x="0" y="0"/>
                </a:lnTo>
                <a:lnTo>
                  <a:pt x="60749" y="69092"/>
                </a:lnTo>
                <a:lnTo>
                  <a:pt x="90949" y="13882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62683" y="3293245"/>
            <a:ext cx="426474" cy="619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53158" y="3283720"/>
            <a:ext cx="445770" cy="638810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55615" y="4012669"/>
            <a:ext cx="1956895" cy="7471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46088" y="4003144"/>
            <a:ext cx="1976120" cy="766445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6" y="0"/>
                </a:lnTo>
                <a:lnTo>
                  <a:pt x="1975946" y="766223"/>
                </a:lnTo>
                <a:lnTo>
                  <a:pt x="0" y="766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3300" y="3601301"/>
            <a:ext cx="6690995" cy="14209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4460"/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6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1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Want: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6A5B20-79D3-4D25-AF73-FDE52CBB5E31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BDEBEB-3260-4707-9CFE-8598767040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2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6156" y="2708248"/>
            <a:ext cx="194310" cy="738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800" spc="-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endParaRPr sz="4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19" name="object 19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4D0E67-07FA-4D6E-B162-4F5EB6CFC832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831ED-2B61-40A6-8EB4-56FAF72075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9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18" name="object 18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3A5671-3E29-4825-8113-6C2B2733EE14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ADC6376-1720-448C-8705-B0473F45A4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 dirty="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 dirty="0"/>
          </a:p>
          <a:p>
            <a:pPr marL="3252470">
              <a:spcBef>
                <a:spcPts val="20"/>
              </a:spcBef>
            </a:pPr>
            <a:endParaRPr sz="7050" dirty="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0893B-40C1-4ED2-81F5-FFB21762BB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73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dirty="0"/>
              <a:t>Easy win, always? Example: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9334"/>
            <a:ext cx="8115300" cy="1820466"/>
          </a:xfrm>
        </p:spPr>
        <p:txBody>
          <a:bodyPr/>
          <a:lstStyle/>
          <a:p>
            <a:pPr marL="0" indent="0"/>
            <a:r>
              <a:rPr lang="en-US" sz="1600" b="1" dirty="0"/>
              <a:t>Object detection system overview.</a:t>
            </a:r>
            <a:r>
              <a:rPr lang="en-US" sz="1600" dirty="0"/>
              <a:t> Our system (1) takes an input image, (2) extracts around 2000 bottom-up region proposals, (3) computes features for each proposal using a large convolutional neural network (CNN), and then (4) classifies each region using class-specific linear SVMs. </a:t>
            </a:r>
            <a:r>
              <a:rPr lang="en-US" sz="1600" b="1" dirty="0"/>
              <a:t>R-CNN achieves a mean average precision (</a:t>
            </a:r>
            <a:r>
              <a:rPr lang="en-US" sz="1600" b="1" dirty="0" err="1"/>
              <a:t>mAP</a:t>
            </a:r>
            <a:r>
              <a:rPr lang="en-US" sz="1600" b="1" dirty="0"/>
              <a:t>) of </a:t>
            </a:r>
            <a:r>
              <a:rPr lang="en-US" sz="1600" b="1" dirty="0">
                <a:solidFill>
                  <a:srgbClr val="FF0000"/>
                </a:solidFill>
              </a:rPr>
              <a:t>53.7%</a:t>
            </a:r>
            <a:r>
              <a:rPr lang="en-US" sz="1600" b="1" dirty="0"/>
              <a:t> on PASCAL VOC 2010</a:t>
            </a:r>
            <a:r>
              <a:rPr lang="en-US" sz="1600" dirty="0"/>
              <a:t>. For comparison, </a:t>
            </a:r>
            <a:r>
              <a:rPr lang="en-US" sz="1600" dirty="0" err="1"/>
              <a:t>Uijlings</a:t>
            </a:r>
            <a:r>
              <a:rPr lang="en-US" sz="1600" dirty="0"/>
              <a:t> et al. (2013) </a:t>
            </a:r>
            <a:r>
              <a:rPr lang="en-US" sz="1600" b="1" dirty="0"/>
              <a:t>report </a:t>
            </a:r>
            <a:r>
              <a:rPr lang="en-US" sz="1600" b="1" dirty="0">
                <a:solidFill>
                  <a:srgbClr val="FF0000"/>
                </a:solidFill>
              </a:rPr>
              <a:t>35.1%</a:t>
            </a:r>
            <a:r>
              <a:rPr lang="en-US" sz="1600" b="1" dirty="0"/>
              <a:t> </a:t>
            </a:r>
            <a:r>
              <a:rPr lang="en-US" sz="1600" b="1" dirty="0" err="1"/>
              <a:t>mAP</a:t>
            </a:r>
            <a:r>
              <a:rPr lang="en-US" sz="1600" b="1" dirty="0"/>
              <a:t> </a:t>
            </a:r>
            <a:r>
              <a:rPr lang="en-US" sz="1600" dirty="0"/>
              <a:t>using the same region proposals, but with a spatial pyramid and bag-of-visual-words approach. </a:t>
            </a:r>
            <a:r>
              <a:rPr lang="en-US" sz="1600" b="1" dirty="0"/>
              <a:t>The popular deformable part models perform at </a:t>
            </a:r>
            <a:r>
              <a:rPr lang="en-US" sz="1600" b="1" dirty="0">
                <a:solidFill>
                  <a:srgbClr val="FF0000"/>
                </a:solidFill>
              </a:rPr>
              <a:t>33.4%</a:t>
            </a:r>
            <a:r>
              <a:rPr lang="en-US" sz="1600" b="1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00724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R.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Girshick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J. Donahue, T. Darrell, and J. Malik, </a:t>
            </a:r>
            <a:r>
              <a:rPr lang="en-US" sz="1600" b="1" dirty="0">
                <a:solidFill>
                  <a:srgbClr val="000000"/>
                </a:solidFill>
                <a:cs typeface="Arial" charset="0"/>
                <a:hlinkClick r:id="rId2"/>
              </a:rPr>
              <a:t>Rich Feature Hierarchies for Accurate Object Detection and Semantic Segmentation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CVPR 2014.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301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Adapted from Lana </a:t>
            </a:r>
            <a:r>
              <a:rPr lang="en-US" sz="1050" dirty="0" err="1"/>
              <a:t>Lazebnik</a:t>
            </a:r>
            <a:endParaRPr lang="en-US" sz="10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2F489-9B0D-4C8C-8500-FE875F30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528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18" name="object 18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85386" y="3290870"/>
            <a:ext cx="2112010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98938" y="325940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64960" y="3412445"/>
            <a:ext cx="514348" cy="6762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55460" y="3402920"/>
            <a:ext cx="533400" cy="695325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 dirty="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 dirty="0"/>
          </a:p>
          <a:p>
            <a:pPr marL="3252470">
              <a:spcBef>
                <a:spcPts val="20"/>
              </a:spcBef>
            </a:pPr>
            <a:endParaRPr sz="7050" dirty="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 dirty="0"/>
          </a:p>
        </p:txBody>
      </p:sp>
      <p:sp>
        <p:nvSpPr>
          <p:cNvPr id="27" name="object 27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68DBF2-3884-44E0-9B89-8F53BDC33D99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BC3C8-A6BA-4CA7-9EE2-994F9DFB19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463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85386" y="3290870"/>
            <a:ext cx="2112010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98938" y="325940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20" name="object 20"/>
          <p:cNvSpPr/>
          <p:nvPr/>
        </p:nvSpPr>
        <p:spPr>
          <a:xfrm>
            <a:off x="7164960" y="3412445"/>
            <a:ext cx="514348" cy="676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55460" y="3402920"/>
            <a:ext cx="533400" cy="695325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/>
          </a:p>
          <a:p>
            <a:pPr marL="3252470">
              <a:spcBef>
                <a:spcPts val="20"/>
              </a:spcBef>
            </a:pPr>
            <a:endParaRPr sz="705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/>
          </a:p>
        </p:txBody>
      </p:sp>
      <p:sp>
        <p:nvSpPr>
          <p:cNvPr id="27" name="object 27"/>
          <p:cNvSpPr/>
          <p:nvPr/>
        </p:nvSpPr>
        <p:spPr>
          <a:xfrm>
            <a:off x="799524" y="1569286"/>
            <a:ext cx="2129395" cy="1553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4738" y="1598789"/>
            <a:ext cx="811530" cy="833119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8" y="260399"/>
                </a:lnTo>
                <a:lnTo>
                  <a:pt x="529798" y="833098"/>
                </a:lnTo>
                <a:lnTo>
                  <a:pt x="0" y="572698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53371" y="1511916"/>
            <a:ext cx="2042795" cy="901700"/>
          </a:xfrm>
          <a:custGeom>
            <a:avLst/>
            <a:gdLst/>
            <a:ahLst/>
            <a:cxnLst/>
            <a:rect l="l" t="t" r="r" b="b"/>
            <a:pathLst>
              <a:path w="2042795" h="901700">
                <a:moveTo>
                  <a:pt x="2042523" y="90125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74279" y="1477017"/>
            <a:ext cx="92075" cy="64135"/>
          </a:xfrm>
          <a:custGeom>
            <a:avLst/>
            <a:gdLst/>
            <a:ahLst/>
            <a:cxnLst/>
            <a:rect l="l" t="t" r="r" b="b"/>
            <a:pathLst>
              <a:path w="92075" h="64134">
                <a:moveTo>
                  <a:pt x="91794" y="6112"/>
                </a:moveTo>
                <a:lnTo>
                  <a:pt x="0" y="0"/>
                </a:lnTo>
                <a:lnTo>
                  <a:pt x="66389" y="63687"/>
                </a:lnTo>
                <a:lnTo>
                  <a:pt x="91794" y="611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F5CDCB-86EF-4B46-B0BE-E379B8DEB3F4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A2AD9A-A2D1-452B-839D-AE0328AD5B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15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>
              <a:spcBef>
                <a:spcPts val="400"/>
              </a:spcBef>
              <a:tabLst>
                <a:tab pos="5411470" algn="l"/>
                <a:tab pos="762127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&amp; Andrej Karpathy &amp;</a:t>
            </a:r>
            <a:r>
              <a:rPr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Justin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Johnson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 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13 Jan</a:t>
            </a:r>
            <a:r>
              <a:rPr sz="3000" spc="-9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3000" baseline="-416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85386" y="3290870"/>
            <a:ext cx="2112010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98938" y="325940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20" name="object 20"/>
          <p:cNvSpPr/>
          <p:nvPr/>
        </p:nvSpPr>
        <p:spPr>
          <a:xfrm>
            <a:off x="7164960" y="3412445"/>
            <a:ext cx="514348" cy="676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55460" y="3402920"/>
            <a:ext cx="533400" cy="695325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/>
          </a:p>
          <a:p>
            <a:pPr marL="3252470">
              <a:spcBef>
                <a:spcPts val="20"/>
              </a:spcBef>
            </a:pPr>
            <a:endParaRPr sz="705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/>
          </a:p>
        </p:txBody>
      </p:sp>
      <p:sp>
        <p:nvSpPr>
          <p:cNvPr id="27" name="object 27"/>
          <p:cNvSpPr/>
          <p:nvPr/>
        </p:nvSpPr>
        <p:spPr>
          <a:xfrm>
            <a:off x="799524" y="1569286"/>
            <a:ext cx="2129395" cy="1553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4738" y="1598789"/>
            <a:ext cx="811530" cy="833119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8" y="260399"/>
                </a:lnTo>
                <a:lnTo>
                  <a:pt x="529798" y="833098"/>
                </a:lnTo>
                <a:lnTo>
                  <a:pt x="0" y="572698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02508" y="4046528"/>
            <a:ext cx="2132702" cy="13204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5922" y="4528467"/>
            <a:ext cx="767080" cy="796290"/>
          </a:xfrm>
          <a:custGeom>
            <a:avLst/>
            <a:gdLst/>
            <a:ahLst/>
            <a:cxnLst/>
            <a:rect l="l" t="t" r="r" b="b"/>
            <a:pathLst>
              <a:path w="767080" h="796289">
                <a:moveTo>
                  <a:pt x="0" y="193199"/>
                </a:moveTo>
                <a:lnTo>
                  <a:pt x="557698" y="0"/>
                </a:lnTo>
                <a:lnTo>
                  <a:pt x="766798" y="602998"/>
                </a:lnTo>
                <a:lnTo>
                  <a:pt x="209099" y="796198"/>
                </a:lnTo>
                <a:lnTo>
                  <a:pt x="0" y="1931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53371" y="1511916"/>
            <a:ext cx="2042795" cy="901700"/>
          </a:xfrm>
          <a:custGeom>
            <a:avLst/>
            <a:gdLst/>
            <a:ahLst/>
            <a:cxnLst/>
            <a:rect l="l" t="t" r="r" b="b"/>
            <a:pathLst>
              <a:path w="2042795" h="901700">
                <a:moveTo>
                  <a:pt x="2042523" y="90125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74279" y="1477017"/>
            <a:ext cx="92075" cy="64135"/>
          </a:xfrm>
          <a:custGeom>
            <a:avLst/>
            <a:gdLst/>
            <a:ahLst/>
            <a:cxnLst/>
            <a:rect l="l" t="t" r="r" b="b"/>
            <a:pathLst>
              <a:path w="92075" h="64134">
                <a:moveTo>
                  <a:pt x="91794" y="6112"/>
                </a:moveTo>
                <a:lnTo>
                  <a:pt x="0" y="0"/>
                </a:lnTo>
                <a:lnTo>
                  <a:pt x="66389" y="63687"/>
                </a:lnTo>
                <a:lnTo>
                  <a:pt x="91794" y="611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2509" y="3962343"/>
            <a:ext cx="2277745" cy="745490"/>
          </a:xfrm>
          <a:custGeom>
            <a:avLst/>
            <a:gdLst/>
            <a:ahLst/>
            <a:cxnLst/>
            <a:rect l="l" t="t" r="r" b="b"/>
            <a:pathLst>
              <a:path w="2277745" h="745489">
                <a:moveTo>
                  <a:pt x="2277560" y="0"/>
                </a:moveTo>
                <a:lnTo>
                  <a:pt x="0" y="74504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00344" y="4677493"/>
            <a:ext cx="92075" cy="60325"/>
          </a:xfrm>
          <a:custGeom>
            <a:avLst/>
            <a:gdLst/>
            <a:ahLst/>
            <a:cxnLst/>
            <a:rect l="l" t="t" r="r" b="b"/>
            <a:pathLst>
              <a:path w="92075" h="60325">
                <a:moveTo>
                  <a:pt x="72382" y="0"/>
                </a:moveTo>
                <a:lnTo>
                  <a:pt x="0" y="56799"/>
                </a:lnTo>
                <a:lnTo>
                  <a:pt x="91947" y="59824"/>
                </a:lnTo>
                <a:lnTo>
                  <a:pt x="72382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4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225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A665C6-FDCB-478E-8FB0-E5BCD88DEFA1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Andrej </a:t>
            </a:r>
            <a:r>
              <a:rPr lang="en-US" sz="1050" dirty="0" err="1"/>
              <a:t>Karpathy</a:t>
            </a:r>
            <a:endParaRPr lang="en-US"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97EEB-B617-4500-AB60-39D4E8295DCB}"/>
              </a:ext>
            </a:extLst>
          </p:cNvPr>
          <p:cNvSpPr txBox="1"/>
          <p:nvPr/>
        </p:nvSpPr>
        <p:spPr>
          <a:xfrm>
            <a:off x="4530822" y="6199467"/>
            <a:ext cx="4467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hidden slides for more details.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B2883C47-148E-4D71-81C7-9A876EE6BE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17AC-5F97-434D-9169-A265EB20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gradient for each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E9DAC-42D7-42D3-BB1B-ED6013A1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399"/>
            <a:ext cx="7772400" cy="56628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to move weights in direction opposite to gradient of loss </a:t>
            </a:r>
            <a:r>
              <a:rPr lang="en-US" dirty="0" err="1"/>
              <a:t>wrt</a:t>
            </a:r>
            <a:r>
              <a:rPr lang="en-US" dirty="0"/>
              <a:t> that weight: </a:t>
            </a:r>
          </a:p>
          <a:p>
            <a:pPr marL="0" indent="0"/>
            <a:r>
              <a:rPr lang="en-US" dirty="0"/>
              <a:t>	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η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(output layer)</a:t>
            </a:r>
          </a:p>
          <a:p>
            <a:pPr marL="0" indent="0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η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(hidden layer)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Loss depends on weights in an indirect way, so we’ll use the chain rule and compute:</a:t>
            </a:r>
          </a:p>
          <a:p>
            <a:pPr marL="0" indent="0"/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/>
            <a:r>
              <a:rPr lang="en-US" baseline="-25000" dirty="0"/>
              <a:t>	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53011-16BB-4179-A2CE-782AF546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7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9EC4-1021-4737-ABFC-3F556226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for output layer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8173C-CBED-4856-B4FC-2F4FC0B40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8216463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Loss depends on weights in an indirect way,   so we’ll use the chain rule and compute:</a:t>
            </a:r>
          </a:p>
          <a:p>
            <a:pPr marL="0" indent="0"/>
            <a:r>
              <a:rPr lang="en-US" baseline="-25000" dirty="0"/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endParaRPr lang="bg-BG" baseline="-25000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compute each of these?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: need to know form of error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Example: if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 =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’)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/>
              <a:t>, </a:t>
            </a:r>
            <a:r>
              <a:rPr lang="en-US" dirty="0"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 </a:t>
            </a:r>
            <a:r>
              <a:rPr lang="en-US" dirty="0">
                <a:cs typeface="Courier New" panose="02070309020205020404" pitchFamily="49" charset="0"/>
              </a:rPr>
              <a:t>is the ground-truth label, </a:t>
            </a:r>
            <a:r>
              <a:rPr lang="en-US" dirty="0"/>
              <a:t>then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trike="sngStrike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’)	</a:t>
            </a:r>
            <a:endParaRPr lang="en-US" dirty="0">
              <a:latin typeface="+mj-lt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baseline="-25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: need to know output layer activation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)=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dirty="0"/>
              <a:t>then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 h(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)/d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)(1-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since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/>
              <a:t> is a linear combination</a:t>
            </a:r>
            <a:endParaRPr lang="bg-BG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k:</a:t>
            </a:r>
            <a:r>
              <a:rPr lang="en-US" baseline="30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z =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endParaRPr lang="en-US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C29E1-2CD0-45ED-9CD9-4B986615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E415-F2B4-486A-8F2A-BF62B7C6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for hidden layer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93F61-BC37-4840-93BD-0FFF91A0F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use the chain rule again and compute:</a:t>
            </a:r>
          </a:p>
          <a:p>
            <a:pPr marL="0" indent="0"/>
            <a:r>
              <a:rPr lang="en-US" baseline="-25000" dirty="0"/>
              <a:t>	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Unlike the previous case (weights for output layer), the error (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/>
              <a:t>) is hard to compute (indirect, need chain rule again)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simplify the computation by doing it step by step via </a:t>
            </a:r>
            <a:r>
              <a:rPr lang="en-US" i="1" dirty="0"/>
              <a:t>backpropagation </a:t>
            </a:r>
            <a:r>
              <a:rPr lang="en-US" dirty="0"/>
              <a:t>of error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could directly compute this term– you will get the same result as with backprop (do as an exercise!)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A719-B42C-497F-B1C4-492BA37D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3A0A-1993-4C80-AC60-C3118EF7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 – slightly different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EFE4-6565-485F-8DC5-5E8DEE6D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8121869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The following is a framework, slightly imprecise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 us denote the inputs at a layer </a:t>
            </a:r>
            <a:r>
              <a:rPr lang="en-US" dirty="0" err="1"/>
              <a:t>i</a:t>
            </a:r>
            <a:r>
              <a:rPr lang="en-US" dirty="0"/>
              <a:t> by </a:t>
            </a:r>
            <a:r>
              <a:rPr lang="en-US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i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dirty="0"/>
              <a:t> the linear combination of inputs computed at that layer as </a:t>
            </a:r>
            <a:r>
              <a:rPr lang="en-US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raw</a:t>
            </a:r>
            <a:r>
              <a:rPr lang="en-US" i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dirty="0"/>
              <a:t> the activation as </a:t>
            </a:r>
            <a:r>
              <a:rPr lang="en-US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</a:t>
            </a:r>
            <a:r>
              <a:rPr lang="en-US" i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i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define a new quantity that will roughly correspond to accumulated error, </a:t>
            </a:r>
            <a:r>
              <a:rPr lang="en-US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r>
              <a:rPr lang="en-US" i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i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we can write the updates as</a:t>
            </a:r>
          </a:p>
          <a:p>
            <a:pPr marL="0" indent="0"/>
            <a:r>
              <a:rPr lang="en-US" dirty="0"/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 = w –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η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can compute error as:</a:t>
            </a:r>
          </a:p>
          <a:p>
            <a:pPr marL="0" indent="0"/>
            <a:r>
              <a:rPr lang="en-US" dirty="0"/>
              <a:t>	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</a:p>
          <a:p>
            <a:pPr marL="0" indent="0"/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d E / d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act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act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 d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raw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29669-A582-46AD-ABB8-61F4A203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1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EB0B4-18BA-4C58-8BAC-679C5A05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094406" cy="838200"/>
          </a:xfrm>
        </p:spPr>
        <p:txBody>
          <a:bodyPr/>
          <a:lstStyle/>
          <a:p>
            <a:r>
              <a:rPr lang="en-US" dirty="0"/>
              <a:t>Gradients – slightly different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FAEF-96EE-4DC7-917A-CF2F2299F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write the weight updates as follows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z</a:t>
            </a:r>
            <a:r>
              <a:rPr lang="en-US" sz="2400" baseline="-250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	</a:t>
            </a:r>
            <a:r>
              <a:rPr lang="en-US" sz="2400" dirty="0">
                <a:latin typeface="+mj-lt"/>
                <a:cs typeface="Courier New" pitchFamily="49" charset="0"/>
              </a:rPr>
              <a:t>for output units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	</a:t>
            </a:r>
            <a:r>
              <a:rPr lang="en-US" sz="2400" dirty="0">
                <a:latin typeface="+mj-lt"/>
                <a:cs typeface="Courier New" pitchFamily="49" charset="0"/>
              </a:rPr>
              <a:t>for hidden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(body)"/>
                <a:cs typeface="Courier New" pitchFamily="49" charset="0"/>
              </a:rPr>
              <a:t>What are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dirty="0">
                <a:latin typeface="Arial (body)"/>
                <a:cs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dirty="0">
                <a:latin typeface="Arial (body)"/>
                <a:cs typeface="Courier New" pitchFamily="49" charset="0"/>
              </a:rPr>
              <a:t>?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(body)"/>
                <a:cs typeface="Courier New" pitchFamily="49" charset="0"/>
              </a:rPr>
              <a:t>They store error, gradient </a:t>
            </a:r>
            <a:r>
              <a:rPr lang="en-US" dirty="0" err="1">
                <a:latin typeface="Arial (body)"/>
                <a:cs typeface="Courier New" pitchFamily="49" charset="0"/>
              </a:rPr>
              <a:t>wrt</a:t>
            </a:r>
            <a:r>
              <a:rPr lang="en-US" dirty="0">
                <a:latin typeface="Arial (body)"/>
                <a:cs typeface="Courier New" pitchFamily="49" charset="0"/>
              </a:rPr>
              <a:t> raw activations (i.e.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/da</a:t>
            </a:r>
            <a:r>
              <a:rPr lang="en-US" dirty="0">
                <a:latin typeface="Arial (body)"/>
                <a:cs typeface="Courier New" pitchFamily="49" charset="0"/>
              </a:rPr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(body)"/>
                <a:cs typeface="Courier New" pitchFamily="49" charset="0"/>
              </a:rPr>
              <a:t>They’re of the form </a:t>
            </a:r>
            <a:r>
              <a:rPr lang="en-US" dirty="0" err="1">
                <a:solidFill>
                  <a:srgbClr val="FF0000"/>
                </a:solidFill>
              </a:rPr>
              <a:t>dE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dz</a:t>
            </a:r>
            <a:r>
              <a:rPr lang="en-US" baseline="-25000" dirty="0" err="1">
                <a:solidFill>
                  <a:srgbClr val="00B050"/>
                </a:solidFill>
              </a:rPr>
              <a:t>j</a:t>
            </a:r>
            <a:r>
              <a:rPr lang="en-US" dirty="0">
                <a:solidFill>
                  <a:srgbClr val="00B050"/>
                </a:solidFill>
              </a:rPr>
              <a:t>/</a:t>
            </a:r>
            <a:r>
              <a:rPr lang="en-US" dirty="0" err="1">
                <a:solidFill>
                  <a:srgbClr val="00B050"/>
                </a:solidFill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</a:rPr>
              <a:t>j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Arial (body)"/>
                <a:cs typeface="Courier New" pitchFamily="49" charset="0"/>
              </a:rPr>
              <a:t>The latter is easy to compute – just use derivative of activation function</a:t>
            </a:r>
            <a:endParaRPr lang="en-US" dirty="0">
              <a:solidFill>
                <a:srgbClr val="FF0000"/>
              </a:solidFill>
              <a:latin typeface="Arial (body)"/>
              <a:cs typeface="Courier New" pitchFamily="49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(body)"/>
                <a:cs typeface="Courier New" pitchFamily="49" charset="0"/>
              </a:rPr>
              <a:t>The former is easy for output – e.g.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–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’)</a:t>
            </a:r>
            <a:endParaRPr lang="en-US" dirty="0">
              <a:solidFill>
                <a:srgbClr val="FF0000"/>
              </a:solidFill>
              <a:latin typeface="Arial (body)"/>
              <a:cs typeface="Courier New" pitchFamily="49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(body)"/>
                <a:cs typeface="Courier New" pitchFamily="49" charset="0"/>
              </a:rPr>
              <a:t>It is harder to compute for hidden layers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∑</a:t>
            </a:r>
            <a:r>
              <a:rPr lang="en-US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kj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δ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+mj-lt"/>
                <a:cs typeface="Courier New" pitchFamily="49" charset="0"/>
              </a:rPr>
              <a:t>(where did this come from?)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>
              <a:latin typeface="Arial (body)"/>
              <a:cs typeface="Courier New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4406-9CDE-49ED-8FC2-1ED6D2386A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5814" y="5402718"/>
            <a:ext cx="2521026" cy="1379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EABFD0-BE96-4665-A77B-DB7C0095D0E2}"/>
              </a:ext>
            </a:extLst>
          </p:cNvPr>
          <p:cNvSpPr txBox="1"/>
          <p:nvPr/>
        </p:nvSpPr>
        <p:spPr>
          <a:xfrm>
            <a:off x="0" y="6604084"/>
            <a:ext cx="1598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Chris Bishop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18C9A-643C-4C07-AF0A-D7E897A7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632" y="114300"/>
            <a:ext cx="7772400" cy="762000"/>
          </a:xfrm>
        </p:spPr>
        <p:txBody>
          <a:bodyPr/>
          <a:lstStyle/>
          <a:p>
            <a:r>
              <a:rPr lang="en-US" dirty="0"/>
              <a:t>Deriving backprop (Bishop Eq. 5.56)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0688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a neural network: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Gradient is (using chain rule):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Denote the “errors” 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Also: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87724" y="1556792"/>
            <a:ext cx="4968552" cy="894240"/>
            <a:chOff x="1475656" y="1844824"/>
            <a:chExt cx="4968552" cy="8942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5656" y="1844824"/>
              <a:ext cx="2408700" cy="8942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4808" y="1938528"/>
              <a:ext cx="1709400" cy="52488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1" r="573"/>
          <a:stretch/>
        </p:blipFill>
        <p:spPr>
          <a:xfrm>
            <a:off x="3115125" y="3020232"/>
            <a:ext cx="2897035" cy="1049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6725" y="4581128"/>
            <a:ext cx="1670550" cy="991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6725" y="5733256"/>
            <a:ext cx="1670550" cy="952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338" y="3306972"/>
            <a:ext cx="1048950" cy="47628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1" name="Rectangle 10"/>
          <p:cNvSpPr/>
          <p:nvPr/>
        </p:nvSpPr>
        <p:spPr bwMode="auto">
          <a:xfrm>
            <a:off x="4355976" y="2925506"/>
            <a:ext cx="792088" cy="1152128"/>
          </a:xfrm>
          <a:prstGeom prst="rect">
            <a:avLst/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84648" y="2925506"/>
            <a:ext cx="792088" cy="1152128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702A7-1D6A-4C38-BED4-2E1387E54F67}"/>
              </a:ext>
            </a:extLst>
          </p:cNvPr>
          <p:cNvSpPr txBox="1"/>
          <p:nvPr/>
        </p:nvSpPr>
        <p:spPr>
          <a:xfrm>
            <a:off x="0" y="6589356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Equations from Bishop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5AD20F6-CF72-4C26-9510-9E181DA3A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backprop (Bishop Eq. 5.56)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output (identity output, L2 loss):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hidden units (using chain rule again):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Backprop</a:t>
            </a:r>
            <a:r>
              <a:rPr lang="en-US" dirty="0"/>
              <a:t> formula: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407" y="914400"/>
            <a:ext cx="2059050" cy="515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0047" y="1913534"/>
            <a:ext cx="4195801" cy="1176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468" y="3680732"/>
            <a:ext cx="3496500" cy="10108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611492"/>
            <a:ext cx="4584301" cy="2507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C76E90-9AB8-42A1-927D-BA5F31AA2527}"/>
              </a:ext>
            </a:extLst>
          </p:cNvPr>
          <p:cNvSpPr txBox="1"/>
          <p:nvPr/>
        </p:nvSpPr>
        <p:spPr>
          <a:xfrm>
            <a:off x="0" y="6589356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Equations from Bishop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2721-F18A-41BD-9F90-334E49355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CNNs?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914400"/>
            <a:ext cx="7966587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Convolutional neural networks (CNNs) are a type of </a:t>
            </a:r>
            <a:r>
              <a:rPr lang="en-US" i="1" dirty="0"/>
              <a:t>neural network </a:t>
            </a:r>
            <a:r>
              <a:rPr lang="en-US" dirty="0"/>
              <a:t>with layers that perform special operations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Used in vision but also in NLP, biomedical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Often </a:t>
            </a:r>
            <a:r>
              <a:rPr lang="en-US" i="1" dirty="0"/>
              <a:t>deep, </a:t>
            </a:r>
            <a:r>
              <a:rPr lang="en-US" dirty="0"/>
              <a:t>but usually </a:t>
            </a:r>
            <a:r>
              <a:rPr lang="en-US" i="1" dirty="0"/>
              <a:t>not</a:t>
            </a:r>
            <a:r>
              <a:rPr lang="en-US" dirty="0"/>
              <a:t> fully connected</a:t>
            </a:r>
          </a:p>
        </p:txBody>
      </p:sp>
      <p:pic>
        <p:nvPicPr>
          <p:cNvPr id="4" name="Picture 2" descr="http://neuralnetworksanddeeplearning.com/images/tikz36.png">
            <a:extLst>
              <a:ext uri="{FF2B5EF4-FFF2-40B4-BE49-F238E27FC236}">
                <a16:creationId xmlns:a16="http://schemas.microsoft.com/office/drawing/2014/main" id="{AD0B4F0B-E712-4008-B502-9C49D539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2095" y="3429000"/>
            <a:ext cx="5773994" cy="287668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B7580C-942B-48A3-BBC7-B8DAD58BB5AF}"/>
              </a:ext>
            </a:extLst>
          </p:cNvPr>
          <p:cNvSpPr txBox="1"/>
          <p:nvPr/>
        </p:nvSpPr>
        <p:spPr>
          <a:xfrm>
            <a:off x="0" y="6604084"/>
            <a:ext cx="41985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Figure from http://neuralnetworksanddeeplearning.com/chap5.html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73128-CEB9-409F-8634-A17F10FB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31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AFF6-F7BB-44F8-A21C-E2F71F474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0E4A8-6004-4D8B-92E8-CC231955C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Example: use sigmoid at hidden layer and output layer, loss is L2 between true/predicted labels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45A2C-ED8D-42B0-8D60-CAE0271B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578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algorithm for </a:t>
            </a:r>
            <a:r>
              <a:rPr lang="en-US" dirty="0">
                <a:solidFill>
                  <a:srgbClr val="00B050"/>
                </a:solidFill>
              </a:rPr>
              <a:t>sigmoid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7030A0"/>
                </a:solidFill>
              </a:rPr>
              <a:t>L2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error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217568" cy="5257800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/>
              <a:t>Initialize all weights to small random values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/>
              <a:t>Until convergence (e.g. all training examples’ error small, or error stops decreasing) repeat:</a:t>
            </a:r>
          </a:p>
          <a:p>
            <a:pPr lvl="1"/>
            <a:r>
              <a:rPr lang="en-US" dirty="0"/>
              <a:t>For each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y’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=class(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)) </a:t>
            </a:r>
            <a:r>
              <a:rPr lang="en-US" dirty="0"/>
              <a:t>in training set:</a:t>
            </a:r>
          </a:p>
          <a:p>
            <a:pPr lvl="2"/>
            <a:r>
              <a:rPr lang="en-US" sz="2000" dirty="0"/>
              <a:t>Calculate network outputs: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endParaRPr lang="en-US" sz="2000" baseline="-25000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000" dirty="0"/>
              <a:t>Compute errors (gradients </a:t>
            </a:r>
            <a:r>
              <a:rPr lang="en-US" sz="2000" dirty="0" err="1"/>
              <a:t>wrt</a:t>
            </a:r>
            <a:r>
              <a:rPr lang="en-US" sz="2000" dirty="0"/>
              <a:t> activations) for each unit:</a:t>
            </a: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 = </a:t>
            </a:r>
            <a:r>
              <a:rPr lang="en-US" sz="2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(1-y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2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– </a:t>
            </a:r>
            <a:r>
              <a:rPr lang="en-US" sz="2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’)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	for output units</a:t>
            </a: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 = </a:t>
            </a:r>
            <a:r>
              <a:rPr lang="en-US" sz="2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z</a:t>
            </a:r>
            <a:r>
              <a:rPr lang="en-US" sz="2000" baseline="-25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(1-z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2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∑</a:t>
            </a:r>
            <a:r>
              <a:rPr lang="en-US" sz="2000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for hidden units</a:t>
            </a:r>
          </a:p>
          <a:p>
            <a:pPr lvl="2"/>
            <a:r>
              <a:rPr lang="en-US" sz="2000" dirty="0"/>
              <a:t>Update weights: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z</a:t>
            </a:r>
            <a:r>
              <a:rPr lang="en-US" sz="2000" baseline="-250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		for output units</a:t>
            </a: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		for hidden units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R. Hwa, R. Mooney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D7F286-9EB9-471F-8BE8-FFFC9D41DF91}"/>
              </a:ext>
            </a:extLst>
          </p:cNvPr>
          <p:cNvGrpSpPr/>
          <p:nvPr/>
        </p:nvGrpSpPr>
        <p:grpSpPr>
          <a:xfrm>
            <a:off x="1828800" y="5507395"/>
            <a:ext cx="6478055" cy="1198001"/>
            <a:chOff x="1828800" y="5507395"/>
            <a:chExt cx="6478055" cy="119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3096" y="5997780"/>
              <a:ext cx="2447550" cy="7076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5FC11B-45AE-48F3-92FA-8CF64B3D8EE5}"/>
                </a:ext>
              </a:extLst>
            </p:cNvPr>
            <p:cNvSpPr txBox="1"/>
            <p:nvPr/>
          </p:nvSpPr>
          <p:spPr>
            <a:xfrm>
              <a:off x="1828800" y="5507395"/>
              <a:ext cx="6478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Recall: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w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=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w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 – 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η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dz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dz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da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da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dw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ji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CA899-4FEB-49A3-9317-30A48308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1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92F3B-0595-4002-B398-FB126926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9DEC-22BE-4F83-BAA8-9945FF969969}" type="slidenum">
              <a:rPr lang="en-US" smtClean="0">
                <a:solidFill>
                  <a:srgbClr val="000000"/>
                </a:solidFill>
              </a:rPr>
              <a:pPr/>
              <a:t>92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63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Convolutional Neural Networks (CNN)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4" y="914400"/>
            <a:ext cx="5430065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Neural network with specialized connectivity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Stack multiple stages of feature extractors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Higher stages compute more global, more invariant, </a:t>
            </a:r>
            <a:r>
              <a:rPr lang="en-US" sz="2200" i="1" dirty="0"/>
              <a:t>more abstract</a:t>
            </a:r>
            <a:r>
              <a:rPr lang="en-US" sz="2200" dirty="0"/>
              <a:t> 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Classification layer at the 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383"/>
          <a:stretch/>
        </p:blipFill>
        <p:spPr>
          <a:xfrm>
            <a:off x="5605070" y="976860"/>
            <a:ext cx="3276600" cy="2637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032" y="6196679"/>
            <a:ext cx="8833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Bottou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Y.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Bengio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Haffner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Gradient-based learning applied to document recognition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Proceedings of the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756" y="3740695"/>
            <a:ext cx="8722844" cy="2507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5141" y="6610662"/>
            <a:ext cx="17388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28CD22-251A-434B-9D29-FA38D7B8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1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Feed-forward feature extraction: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Convolve input with learned filters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Apply non-linearity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Spatial pooling (</a:t>
            </a:r>
            <a:r>
              <a:rPr lang="en-US" b="1" dirty="0" err="1"/>
              <a:t>downsample</a:t>
            </a:r>
            <a:r>
              <a:rPr lang="en-US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Supervised training of convolutional </a:t>
            </a:r>
            <a:br>
              <a:rPr lang="en-US" sz="2400" dirty="0"/>
            </a:br>
            <a:r>
              <a:rPr lang="en-US" sz="2400" dirty="0"/>
              <a:t>filters by back-propagating </a:t>
            </a:r>
            <a:br>
              <a:rPr lang="en-US" sz="2400" dirty="0"/>
            </a:br>
            <a:r>
              <a:rPr lang="en-US" sz="2400" dirty="0"/>
              <a:t>classification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Convolutional Neural Networks (CNN)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06206" y="1205498"/>
            <a:ext cx="2648607" cy="5398586"/>
            <a:chOff x="6306206" y="1205498"/>
            <a:chExt cx="2648607" cy="5398586"/>
          </a:xfrm>
        </p:grpSpPr>
        <p:grpSp>
          <p:nvGrpSpPr>
            <p:cNvPr id="8" name="Group 7"/>
            <p:cNvGrpSpPr/>
            <p:nvPr/>
          </p:nvGrpSpPr>
          <p:grpSpPr>
            <a:xfrm>
              <a:off x="6388751" y="2606380"/>
              <a:ext cx="2513164" cy="3997704"/>
              <a:chOff x="6404518" y="2819400"/>
              <a:chExt cx="2513164" cy="399770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6404518" y="6324600"/>
                <a:ext cx="2513164" cy="49250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Input Image</a:t>
                </a: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404518" y="5124228"/>
                <a:ext cx="2513164" cy="74317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Convolution (Learned)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404518" y="4191000"/>
                <a:ext cx="2513164" cy="492504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Non-linearity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421393" y="3241296"/>
                <a:ext cx="2492926" cy="49250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Spatial pooling</a:t>
                </a:r>
              </a:p>
            </p:txBody>
          </p:sp>
          <p:sp>
            <p:nvSpPr>
              <p:cNvPr id="9" name="Up Arrow 8"/>
              <p:cNvSpPr/>
              <p:nvPr/>
            </p:nvSpPr>
            <p:spPr>
              <a:xfrm>
                <a:off x="7458428" y="59157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Up Arrow 9"/>
              <p:cNvSpPr/>
              <p:nvPr/>
            </p:nvSpPr>
            <p:spPr>
              <a:xfrm>
                <a:off x="7462196" y="4723244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>
                <a:off x="7465964" y="37821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7469732" y="2819400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9" name="Up Arrow 18"/>
            <p:cNvSpPr/>
            <p:nvPr/>
          </p:nvSpPr>
          <p:spPr>
            <a:xfrm>
              <a:off x="7441787" y="1737417"/>
              <a:ext cx="391837" cy="408874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306206" y="1205498"/>
              <a:ext cx="2648607" cy="4925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Myriad Pro"/>
                </a:rPr>
                <a:t>Output (class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Myriad Pro"/>
                </a:rPr>
                <a:t>probs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Myriad Pro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88891" y="189808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E0C86F7-9F76-4C39-AC98-D91F1700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4953000" y="1524001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1. Convolution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5101" y="1066800"/>
            <a:ext cx="4916215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Apply learned filter weights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One feature map per filter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Stride can be greater than 1 (faster, less memory)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4802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912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18284" y="6324600"/>
            <a:ext cx="193031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7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604084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A8458-E48C-460C-9C8C-FFBDCA37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marL="342865" indent="-342865">
              <a:spcBef>
                <a:spcPct val="20000"/>
              </a:spcBef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2. Non-Linearity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027" y="960437"/>
            <a:ext cx="82296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Per-element (independent)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Some options: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Tanh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92D050"/>
                </a:solidFill>
              </a:rPr>
              <a:t>Sigmoid</a:t>
            </a:r>
            <a:r>
              <a:rPr lang="en-US" dirty="0"/>
              <a:t>: 1/(1+exp(-x))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Rectified linear unit  (</a:t>
            </a:r>
            <a:r>
              <a:rPr lang="en-US" dirty="0" err="1">
                <a:solidFill>
                  <a:srgbClr val="0070C0"/>
                </a:solidFill>
              </a:rPr>
              <a:t>ReLU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/>
              <a:t>Avoids saturation issues</a:t>
            </a:r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5480"/>
            <a:ext cx="1931552" cy="1447800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15480"/>
            <a:ext cx="1942918" cy="145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6366" t="5805" r="6355" b="595"/>
          <a:stretch/>
        </p:blipFill>
        <p:spPr>
          <a:xfrm>
            <a:off x="5181601" y="3200400"/>
            <a:ext cx="3838821" cy="3087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04084"/>
            <a:ext cx="2270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47BA2-F12B-436F-893B-324D8CD1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963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0" indent="0"/>
            <a:endParaRPr lang="en-US" sz="3200" dirty="0">
              <a:latin typeface="Adobe Caslon Pro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604084"/>
            <a:ext cx="2613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 Fergus, figure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0452" name="Picture 4" descr="http://cs231n.github.io/assets/cnn/poo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754" y="3725315"/>
            <a:ext cx="3158049" cy="2494490"/>
          </a:xfrm>
          <a:prstGeom prst="rect">
            <a:avLst/>
          </a:prstGeom>
          <a:noFill/>
        </p:spPr>
      </p:pic>
      <p:pic>
        <p:nvPicPr>
          <p:cNvPr id="360454" name="Picture 6" descr="http://cs231n.github.io/assets/cnn/maxpoo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036" y="3720059"/>
            <a:ext cx="4835379" cy="2261016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A8868-C0DE-4568-8035-C05DAD8E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Role of pooling: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Invariance to small transformations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Larger receptive fields (neurons see more of input)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dobe Caslon Pro" charset="0"/>
            </a:endParaRP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914400" y="3999848"/>
            <a:ext cx="3581400" cy="233479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990599" y="4076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71599" y="4076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90599" y="4457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71599" y="4457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4442" r="9366" b="17938"/>
          <a:stretch/>
        </p:blipFill>
        <p:spPr>
          <a:xfrm>
            <a:off x="6324600" y="5371448"/>
            <a:ext cx="1931624" cy="1257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38093" y="423862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738093" y="575244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Sum</a:t>
            </a: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6324599" y="3847447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0" y="6604084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60BCE-C593-4284-9CDB-CB6C27BD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7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8" grpId="0"/>
      <p:bldP spid="5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447" y="3026236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447" y="2283009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447" y="2283010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619" y="3026236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5874" y="311831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1483" y="505121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49" y="1774792"/>
            <a:ext cx="209232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91396" y="4574072"/>
            <a:ext cx="5588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width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1373" y="3058648"/>
            <a:ext cx="6483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height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8424" y="4659583"/>
            <a:ext cx="597535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itle 23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</p:spPr>
        <p:txBody>
          <a:bodyPr/>
          <a:lstStyle/>
          <a:p>
            <a:r>
              <a:rPr lang="en-US" sz="3600" dirty="0"/>
              <a:t>Convolutions: More detail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2C419-B642-40D4-BCFE-F890E132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8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154C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2205</TotalTime>
  <Words>8424</Words>
  <Application>Microsoft Office PowerPoint</Application>
  <PresentationFormat>On-screen Show (4:3)</PresentationFormat>
  <Paragraphs>1825</Paragraphs>
  <Slides>172</Slides>
  <Notes>11</Notes>
  <HiddenSlides>9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172</vt:i4>
      </vt:variant>
    </vt:vector>
  </HeadingPairs>
  <TitlesOfParts>
    <vt:vector size="189" baseType="lpstr">
      <vt:lpstr>Adobe Caslon Pro</vt:lpstr>
      <vt:lpstr>Arial</vt:lpstr>
      <vt:lpstr>Arial (body)</vt:lpstr>
      <vt:lpstr>Calibri</vt:lpstr>
      <vt:lpstr>Courier New</vt:lpstr>
      <vt:lpstr>Impact</vt:lpstr>
      <vt:lpstr>Times New Roman</vt:lpstr>
      <vt:lpstr>Wingdings</vt:lpstr>
      <vt:lpstr>1_Office Theme</vt:lpstr>
      <vt:lpstr>Blank Presentation</vt:lpstr>
      <vt:lpstr>1_Blank Presentation</vt:lpstr>
      <vt:lpstr>2_Blank Presentation</vt:lpstr>
      <vt:lpstr>3_Blank Presentation</vt:lpstr>
      <vt:lpstr>11_Office Theme</vt:lpstr>
      <vt:lpstr>13_Office Theme</vt:lpstr>
      <vt:lpstr>2_Default Design</vt:lpstr>
      <vt:lpstr>2_Office Theme</vt:lpstr>
      <vt:lpstr>CS 1674: Intro to Computer Vision Convolutional Neural Networks</vt:lpstr>
      <vt:lpstr>Plan for the next few lectures</vt:lpstr>
      <vt:lpstr>Neural network basics</vt:lpstr>
      <vt:lpstr>Why (convolutional) neural networks? </vt:lpstr>
      <vt:lpstr>ImageNet Challenge 2012</vt:lpstr>
      <vt:lpstr>ImageNet Challenge 2012</vt:lpstr>
      <vt:lpstr>ImageNet Challenge 2012</vt:lpstr>
      <vt:lpstr>Easy win, always? Example: detection</vt:lpstr>
      <vt:lpstr>What are CNNs? </vt:lpstr>
      <vt:lpstr>Traditional Recognition Approach</vt:lpstr>
      <vt:lpstr>What about learning the features?</vt:lpstr>
      <vt:lpstr>“Shallow” vs. “deep” architectures</vt:lpstr>
      <vt:lpstr>Neural network definition</vt:lpstr>
      <vt:lpstr>Neural network definition</vt:lpstr>
      <vt:lpstr>Leaky ReLU max(0.1x, x)</vt:lpstr>
      <vt:lpstr>A multi-layer neural network</vt:lpstr>
      <vt:lpstr>Inspiration: Neuron cells</vt:lpstr>
      <vt:lpstr>Biological analog</vt:lpstr>
      <vt:lpstr>Biological analog</vt:lpstr>
      <vt:lpstr>Multilayer networks</vt:lpstr>
      <vt:lpstr>Feed-forward networks</vt:lpstr>
      <vt:lpstr>Feed-forward networks</vt:lpstr>
      <vt:lpstr>Feed-forward networks</vt:lpstr>
      <vt:lpstr>Feed-forward networks</vt:lpstr>
      <vt:lpstr>Feed-forward networks</vt:lpstr>
      <vt:lpstr>Feed-forward networks</vt:lpstr>
      <vt:lpstr>Deep neural networks</vt:lpstr>
      <vt:lpstr>How do we train deep neural networks? </vt:lpstr>
      <vt:lpstr>Classification goal</vt:lpstr>
      <vt:lpstr>Classification scores</vt:lpstr>
      <vt:lpstr>Linear classifier </vt:lpstr>
      <vt:lpstr>Linear classifier </vt:lpstr>
      <vt:lpstr>Linear classifier </vt:lpstr>
      <vt:lpstr>Linear classifier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Another loss: Softmax (cross-entropy)</vt:lpstr>
      <vt:lpstr>Another loss: Softmax (cross-entropy)</vt:lpstr>
      <vt:lpstr>Other losses</vt:lpstr>
      <vt:lpstr>How to minimize the loss function? </vt:lpstr>
      <vt:lpstr>How to minimize the loss function? </vt:lpstr>
      <vt:lpstr>PowerPoint Presentation</vt:lpstr>
      <vt:lpstr>PowerPoint Presentation</vt:lpstr>
      <vt:lpstr>current W:</vt:lpstr>
      <vt:lpstr>PowerPoint Presentation</vt:lpstr>
      <vt:lpstr>current W:</vt:lpstr>
      <vt:lpstr>PowerPoint Presentation</vt:lpstr>
      <vt:lpstr>The loss is just a function of W:</vt:lpstr>
      <vt:lpstr>The loss is just a function of W:</vt:lpstr>
      <vt:lpstr>PowerPoint Presentation</vt:lpstr>
      <vt:lpstr>PowerPoint Presentation</vt:lpstr>
      <vt:lpstr>Loss gradients</vt:lpstr>
      <vt:lpstr>Gradient descent</vt:lpstr>
      <vt:lpstr>Gradient descent</vt:lpstr>
      <vt:lpstr>How to compute the loss/gradient?</vt:lpstr>
      <vt:lpstr>Learning rate selection</vt:lpstr>
      <vt:lpstr>Gradient descent in multi-layer nets</vt:lpstr>
      <vt:lpstr>Backpropagation: Graphic example</vt:lpstr>
      <vt:lpstr>Backpropagation: Graphic example</vt:lpstr>
      <vt:lpstr>Backpropagation: Graphic example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activations</vt:lpstr>
      <vt:lpstr>activations</vt:lpstr>
      <vt:lpstr>activations</vt:lpstr>
      <vt:lpstr>activations</vt:lpstr>
      <vt:lpstr>activations</vt:lpstr>
      <vt:lpstr>Computing gradient for each weight</vt:lpstr>
      <vt:lpstr>Gradient for output layer weights</vt:lpstr>
      <vt:lpstr>Gradient for hidden layer weights</vt:lpstr>
      <vt:lpstr>Gradients – slightly different notation</vt:lpstr>
      <vt:lpstr>Gradients – slightly different approach</vt:lpstr>
      <vt:lpstr>Deriving backprop (Bishop Eq. 5.56)</vt:lpstr>
      <vt:lpstr>Deriving backprop (Bishop Eq. 5.56)</vt:lpstr>
      <vt:lpstr>Putting it all together</vt:lpstr>
      <vt:lpstr>Example algorithm for sigmoid, L2 error</vt:lpstr>
      <vt:lpstr>Convolutional neural networks</vt:lpstr>
      <vt:lpstr>Convolutional Neural Networks (CNN)</vt:lpstr>
      <vt:lpstr>Convolutional Neural Networks (CNN)</vt:lpstr>
      <vt:lpstr>1. Convolution</vt:lpstr>
      <vt:lpstr>2. Non-Linearity</vt:lpstr>
      <vt:lpstr>3. Spatial Pooling</vt:lpstr>
      <vt:lpstr>3. Spatial Pooling</vt:lpstr>
      <vt:lpstr>Convolutions: More detail</vt:lpstr>
      <vt:lpstr>Convolutions: More detail</vt:lpstr>
      <vt:lpstr>Convolution Layer</vt:lpstr>
      <vt:lpstr>Convolution Layer</vt:lpstr>
      <vt:lpstr>consider a second, green filter</vt:lpstr>
      <vt:lpstr>For example, if we had 6 5x5 filters, we’ll get 6 separate activation maps:</vt:lpstr>
      <vt:lpstr>Preview: ConvNet is a sequence of Convolution Layers, interspersed with  activation functions</vt:lpstr>
      <vt:lpstr>Preview: ConvNet is a sequence of Convolutional Layers, interspersed with  activation functions</vt:lpstr>
      <vt:lpstr>Preview</vt:lpstr>
      <vt:lpstr>one filter =&gt; one activation map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PowerPoint Presentation</vt:lpstr>
      <vt:lpstr>In practice: Common to zero pad the border</vt:lpstr>
      <vt:lpstr>In practice: Common to zero pad the border</vt:lpstr>
      <vt:lpstr>In practice: Common to zero pad the border</vt:lpstr>
      <vt:lpstr>PowerPoint Presentation</vt:lpstr>
      <vt:lpstr>PowerPoint Presentation</vt:lpstr>
      <vt:lpstr>PowerPoint Presentation</vt:lpstr>
      <vt:lpstr>Examples time:</vt:lpstr>
      <vt:lpstr>PowerPoint Presentation</vt:lpstr>
      <vt:lpstr>A Common Architecture: AlexNet</vt:lpstr>
      <vt:lpstr>[Krizhevsky et al. 2012]</vt:lpstr>
      <vt:lpstr>Case Study: VGGNet</vt:lpstr>
      <vt:lpstr>PowerPoint Presentation</vt:lpstr>
      <vt:lpstr>Case Study: ResNet</vt:lpstr>
      <vt:lpstr>Case Study: ResNet</vt:lpstr>
      <vt:lpstr>Case Study: ResNet [He et al., 2016]</vt:lpstr>
      <vt:lpstr>Case Study: ResNet [He et al., 2016]</vt:lpstr>
      <vt:lpstr>Case Study: ResNet [He et al., 2016]</vt:lpstr>
      <vt:lpstr>Case Study: ResNet [He et al., 2016]</vt:lpstr>
      <vt:lpstr>Case Study: ResNet [He et al., 2016]</vt:lpstr>
      <vt:lpstr>Practical matters</vt:lpstr>
      <vt:lpstr>Comments on training algorithm</vt:lpstr>
      <vt:lpstr>Over-training prevention</vt:lpstr>
      <vt:lpstr>Training: Best practices</vt:lpstr>
      <vt:lpstr>Regularization: Dropout</vt:lpstr>
      <vt:lpstr>Data Augmentation (Jittering)</vt:lpstr>
      <vt:lpstr>Transfer Learning</vt:lpstr>
      <vt:lpstr>Transfer Learning with CNNs</vt:lpstr>
      <vt:lpstr>Transfer Learning with CNNs</vt:lpstr>
      <vt:lpstr>more generic</vt:lpstr>
      <vt:lpstr>Pre-training on ImageNet</vt:lpstr>
      <vt:lpstr>Transfer learning with CNNs is pervasive…</vt:lpstr>
      <vt:lpstr>Semantic segmentation</vt:lpstr>
      <vt:lpstr>Photographer identification</vt:lpstr>
      <vt:lpstr>Analysis of pre-training on ImageNet</vt:lpstr>
      <vt:lpstr>Packages</vt:lpstr>
      <vt:lpstr>Some Learning Resources</vt:lpstr>
      <vt:lpstr>Understanding CNNs</vt:lpstr>
      <vt:lpstr>Recall: Biological analog</vt:lpstr>
      <vt:lpstr>Layer 1</vt:lpstr>
      <vt:lpstr>Layer 2</vt:lpstr>
      <vt:lpstr>Layer 3</vt:lpstr>
      <vt:lpstr>Layer 4 and 5</vt:lpstr>
      <vt:lpstr>Occlusion experiments</vt:lpstr>
      <vt:lpstr>Occlusion experiments</vt:lpstr>
      <vt:lpstr>What image maximizes a class score?</vt:lpstr>
      <vt:lpstr>What image maximizes a class score?</vt:lpstr>
      <vt:lpstr>What image maximizes a class score?</vt:lpstr>
      <vt:lpstr>Breaking CNNs</vt:lpstr>
      <vt:lpstr>Fooling a linear classifier</vt:lpstr>
      <vt:lpstr>Breaking CNNs</vt:lpstr>
      <vt:lpstr>Shape vs texture</vt:lpstr>
      <vt:lpstr>Summary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2770: Computer Vision</dc:title>
  <dc:creator>Adriana I. Kovashka</dc:creator>
  <cp:lastModifiedBy>Kovashka, Adriana Ivanona</cp:lastModifiedBy>
  <cp:revision>234</cp:revision>
  <dcterms:created xsi:type="dcterms:W3CDTF">2015-04-17T19:15:42Z</dcterms:created>
  <dcterms:modified xsi:type="dcterms:W3CDTF">2022-04-07T16:40:01Z</dcterms:modified>
</cp:coreProperties>
</file>